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92EEF-80A7-4FB1-917A-0B4F91E63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03C4A-5F52-419D-B0C8-9A12B82E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AA28F-F23E-4417-81BF-6E14B3A53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6C601-3645-4C96-AC13-8EE67C28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DAC77-CBEC-4303-BEAF-76D68744F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42C7B-BD5E-47E2-AC12-FFF28A3C9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5EC7E-7BA5-4F1E-AA16-AF9DC48C1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0061C-8D07-477A-8E9E-C54170C51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EE096-7EB0-401E-8501-4F47CC5C4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58ABD-3D3C-4FE6-872A-6DA5E0432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4AAFC-8EA3-4E51-AC69-020B2503F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4001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417813" y="2194807"/>
            <a:ext cx="5356374" cy="1581785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第一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单元综合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</a:t>
            </a:r>
            <a:endParaRPr lang="en-US" altLang="zh-CN" sz="4000" b="1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:90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/>
            <a:endParaRPr lang="zh-CN" altLang="en-US" sz="4000" b="1" spc="600">
              <a:solidFill>
                <a:schemeClr val="accent1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kumimoji="1" lang="zh-CN" altLang="en-US" b="1"/>
              <a:t> </a:t>
            </a:r>
            <a:endParaRPr kumimoji="1" lang="zh-CN" altLang="en-US" b="1"/>
          </a:p>
        </p:txBody>
      </p:sp>
      <p:grpSp>
        <p:nvGrpSpPr>
          <p:cNvPr id="20" name="组合 19"/>
          <p:cNvGrpSpPr/>
          <p:nvPr/>
        </p:nvGrpSpPr>
        <p:grpSpPr>
          <a:xfrm>
            <a:off x="3799993" y="427755"/>
            <a:ext cx="4212591" cy="654685"/>
            <a:chOff x="3548478" y="517525"/>
            <a:chExt cx="4212591" cy="654685"/>
          </a:xfrm>
        </p:grpSpPr>
        <p:pic>
          <p:nvPicPr>
            <p:cNvPr id="15" name="图片 14" descr="摄图网_401445163_夏日海洋横幅（非企业商用）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48478" y="517525"/>
              <a:ext cx="1370133" cy="654685"/>
            </a:xfrm>
            <a:prstGeom prst="rect">
              <a:avLst/>
            </a:prstGeom>
          </p:spPr>
        </p:pic>
        <p:sp>
          <p:nvSpPr>
            <p:cNvPr id="16" name="圆角矩形 15"/>
            <p:cNvSpPr/>
            <p:nvPr/>
          </p:nvSpPr>
          <p:spPr>
            <a:xfrm>
              <a:off x="3866053" y="559152"/>
              <a:ext cx="3895015" cy="597164"/>
            </a:xfrm>
            <a:prstGeom prst="roundRect">
              <a:avLst>
                <a:gd name="adj" fmla="val 50000"/>
              </a:avLst>
            </a:prstGeom>
            <a:ln w="6350">
              <a:solidFill>
                <a:srgbClr val="F15444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 b="1"/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3866053" y="571069"/>
              <a:ext cx="3895016" cy="50863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第</a:t>
              </a:r>
              <a:r>
                <a:rPr lang="en-US" altLang="zh-CN" sz="3000" b="1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部分 识字</a:t>
              </a:r>
              <a:r>
                <a:rPr lang="zh-CN" altLang="en-US" sz="3000" b="1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与写字</a:t>
              </a:r>
              <a:endParaRPr lang="zh-CN" altLang="en-US" sz="3200" b="1" spc="600">
                <a:solidFill>
                  <a:schemeClr val="accent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680685" y="1627640"/>
            <a:ext cx="10716185" cy="3093154"/>
            <a:chOff x="733693" y="1720404"/>
            <a:chExt cx="10716185" cy="3093154"/>
          </a:xfrm>
        </p:grpSpPr>
        <p:grpSp>
          <p:nvGrpSpPr>
            <p:cNvPr id="19" name="组合 18"/>
            <p:cNvGrpSpPr/>
            <p:nvPr/>
          </p:nvGrpSpPr>
          <p:grpSpPr>
            <a:xfrm>
              <a:off x="733693" y="1859947"/>
              <a:ext cx="397660" cy="538609"/>
              <a:chOff x="733693" y="1986947"/>
              <a:chExt cx="397660" cy="538609"/>
            </a:xfrm>
          </p:grpSpPr>
          <p:sp>
            <p:nvSpPr>
              <p:cNvPr id="22" name="椭圆 21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just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5" name="文本框 19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en-US" altLang="zh-CN" sz="2900" b="1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1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21" name="文本框 1"/>
            <p:cNvSpPr txBox="1">
              <a:spLocks noChangeArrowheads="1"/>
            </p:cNvSpPr>
            <p:nvPr/>
          </p:nvSpPr>
          <p:spPr bwMode="auto">
            <a:xfrm>
              <a:off x="1166055" y="1720404"/>
              <a:ext cx="10283823" cy="3093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0" algn="just">
                <a:lnSpc>
                  <a:spcPct val="150000"/>
                </a:lnSpc>
              </a:pPr>
              <a:r>
                <a:rPr lang="en-US" altLang="zh-CN" sz="3000" b="1">
                  <a:solidFill>
                    <a:srgbClr val="AE40F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[</a:t>
              </a:r>
              <a:r>
                <a:rPr lang="zh-CN" altLang="en-US" sz="3000" b="1">
                  <a:solidFill>
                    <a:srgbClr val="AE40F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新情境</a:t>
              </a:r>
              <a:r>
                <a:rPr lang="en-US" altLang="zh-CN" sz="3000" b="1">
                  <a:solidFill>
                    <a:srgbClr val="AE40F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]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读句子，看拼音写字词，并把字写端正。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(11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分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 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indent="808355" algn="just">
                <a:lnSpc>
                  <a:spcPct val="250000"/>
                </a:lnSpc>
              </a:pPr>
              <a:r>
                <a:rPr lang="zh-CN" altLang="en-US" sz="3000" b="1" smtClean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一群               在</a:t>
              </a:r>
              <a:r>
                <a:rPr lang="zh-CN" altLang="en-US" sz="30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玩</a:t>
              </a:r>
              <a:r>
                <a:rPr lang="zh-CN" altLang="en-US" sz="3000" b="1" smtClean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“寻找春              ”</a:t>
              </a:r>
              <a:r>
                <a:rPr lang="zh-CN" altLang="en-US" sz="30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的游戏。她在哪里？她</a:t>
              </a:r>
              <a:r>
                <a:rPr lang="zh-CN" altLang="en-US" sz="3000" b="1" smtClean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在        </a:t>
              </a:r>
              <a:r>
                <a:rPr lang="zh-CN" altLang="en-US" sz="30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艳的 </a:t>
              </a:r>
              <a:r>
                <a:rPr lang="zh-CN" altLang="en-US" sz="3000" b="1" smtClean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              上</a:t>
              </a:r>
              <a:r>
                <a:rPr lang="zh-CN" altLang="en-US" sz="30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，</a:t>
              </a:r>
              <a:r>
                <a:rPr lang="zh-CN" altLang="en-US" sz="3000" b="1" smtClean="0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在               的               上</a:t>
              </a:r>
              <a:r>
                <a:rPr lang="en-US" altLang="zh-CN" sz="30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……</a:t>
              </a:r>
              <a:endParaRPr lang="en-US" altLang="zh-CN" sz="30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endParaRPr>
            </a:p>
          </p:txBody>
        </p:sp>
      </p:grpSp>
      <p:pic>
        <p:nvPicPr>
          <p:cNvPr id="14" name="图片 13"/>
          <p:cNvPicPr/>
          <p:nvPr/>
        </p:nvPicPr>
        <p:blipFill>
          <a:blip r:embed="rId3"/>
          <a:srcRect l="7870" r="70606" b="56149"/>
          <a:stretch>
            <a:fillRect/>
          </a:stretch>
        </p:blipFill>
        <p:spPr>
          <a:xfrm>
            <a:off x="2839573" y="2298730"/>
            <a:ext cx="1332080" cy="1183832"/>
          </a:xfrm>
          <a:prstGeom prst="rect">
            <a:avLst/>
          </a:prstGeom>
          <a:ln>
            <a:noFill/>
          </a:ln>
        </p:spPr>
      </p:pic>
      <p:pic>
        <p:nvPicPr>
          <p:cNvPr id="23" name="图片 22"/>
          <p:cNvPicPr/>
          <p:nvPr/>
        </p:nvPicPr>
        <p:blipFill>
          <a:blip r:embed="rId3"/>
          <a:srcRect l="53892" r="24401" b="56149"/>
          <a:stretch>
            <a:fillRect/>
          </a:stretch>
        </p:blipFill>
        <p:spPr>
          <a:xfrm>
            <a:off x="6541220" y="2298729"/>
            <a:ext cx="1342938" cy="1183832"/>
          </a:xfrm>
          <a:prstGeom prst="rect">
            <a:avLst/>
          </a:prstGeom>
          <a:ln>
            <a:noFill/>
          </a:ln>
        </p:spPr>
      </p:pic>
      <p:pic>
        <p:nvPicPr>
          <p:cNvPr id="24" name="图片 23"/>
          <p:cNvPicPr/>
          <p:nvPr/>
        </p:nvPicPr>
        <p:blipFill>
          <a:blip r:embed="rId3"/>
          <a:srcRect t="56662" r="88807"/>
          <a:stretch>
            <a:fillRect/>
          </a:stretch>
        </p:blipFill>
        <p:spPr>
          <a:xfrm>
            <a:off x="2023778" y="3501046"/>
            <a:ext cx="693182" cy="1171512"/>
          </a:xfrm>
          <a:prstGeom prst="rect">
            <a:avLst/>
          </a:prstGeom>
          <a:ln>
            <a:noFill/>
          </a:ln>
        </p:spPr>
      </p:pic>
      <p:pic>
        <p:nvPicPr>
          <p:cNvPr id="26" name="图片 25"/>
          <p:cNvPicPr/>
          <p:nvPr/>
        </p:nvPicPr>
        <p:blipFill>
          <a:blip r:embed="rId3"/>
          <a:srcRect l="18251" t="56662" r="60647"/>
          <a:stretch>
            <a:fillRect/>
          </a:stretch>
        </p:blipFill>
        <p:spPr>
          <a:xfrm>
            <a:off x="3597433" y="3479248"/>
            <a:ext cx="1305356" cy="1170484"/>
          </a:xfrm>
          <a:prstGeom prst="rect">
            <a:avLst/>
          </a:prstGeom>
          <a:ln>
            <a:noFill/>
          </a:ln>
        </p:spPr>
      </p:pic>
      <p:pic>
        <p:nvPicPr>
          <p:cNvPr id="28" name="图片 27"/>
          <p:cNvPicPr/>
          <p:nvPr/>
        </p:nvPicPr>
        <p:blipFill>
          <a:blip r:embed="rId3"/>
          <a:srcRect l="52347" t="56662" r="26641"/>
          <a:stretch>
            <a:fillRect/>
          </a:stretch>
        </p:blipFill>
        <p:spPr>
          <a:xfrm>
            <a:off x="6175777" y="3550310"/>
            <a:ext cx="1301180" cy="1170484"/>
          </a:xfrm>
          <a:prstGeom prst="rect">
            <a:avLst/>
          </a:prstGeom>
          <a:ln>
            <a:noFill/>
          </a:ln>
        </p:spPr>
      </p:pic>
      <p:pic>
        <p:nvPicPr>
          <p:cNvPr id="29" name="图片 28"/>
          <p:cNvPicPr/>
          <p:nvPr/>
        </p:nvPicPr>
        <p:blipFill>
          <a:blip r:embed="rId3"/>
          <a:srcRect l="77977" t="56662" r="559"/>
          <a:stretch>
            <a:fillRect/>
          </a:stretch>
        </p:blipFill>
        <p:spPr>
          <a:xfrm>
            <a:off x="7949460" y="3524832"/>
            <a:ext cx="1327070" cy="1169458"/>
          </a:xfrm>
          <a:prstGeom prst="rect">
            <a:avLst/>
          </a:prstGeom>
          <a:ln>
            <a:noFill/>
          </a:ln>
        </p:spPr>
      </p:pic>
      <p:sp>
        <p:nvSpPr>
          <p:cNvPr id="31" name="文本框 12"/>
          <p:cNvSpPr txBox="1"/>
          <p:nvPr/>
        </p:nvSpPr>
        <p:spPr>
          <a:xfrm>
            <a:off x="2852470" y="2464569"/>
            <a:ext cx="1316386" cy="979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z="4400" smtClean="0">
                <a:ea typeface="楷体" panose="02010609060101010101" pitchFamily="49" charset="-122"/>
              </a:rPr>
              <a:t>儿童</a:t>
            </a:r>
            <a:endParaRPr lang="zh-CN" altLang="zh-CN" sz="4400">
              <a:ea typeface="楷体" panose="02010609060101010101" pitchFamily="49" charset="-122"/>
            </a:endParaRPr>
          </a:p>
        </p:txBody>
      </p:sp>
      <p:sp>
        <p:nvSpPr>
          <p:cNvPr id="34" name="文本框 12"/>
          <p:cNvSpPr txBox="1"/>
          <p:nvPr/>
        </p:nvSpPr>
        <p:spPr>
          <a:xfrm>
            <a:off x="6510296" y="2477269"/>
            <a:ext cx="1316386" cy="979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z="4400" smtClean="0">
                <a:ea typeface="楷体" panose="02010609060101010101" pitchFamily="49" charset="-122"/>
              </a:rPr>
              <a:t>姑娘</a:t>
            </a:r>
            <a:endParaRPr lang="zh-CN" altLang="zh-CN" sz="4400">
              <a:ea typeface="楷体" panose="02010609060101010101" pitchFamily="49" charset="-122"/>
            </a:endParaRPr>
          </a:p>
        </p:txBody>
      </p:sp>
      <p:sp>
        <p:nvSpPr>
          <p:cNvPr id="35" name="文本框 12"/>
          <p:cNvSpPr txBox="1"/>
          <p:nvPr/>
        </p:nvSpPr>
        <p:spPr>
          <a:xfrm>
            <a:off x="1985678" y="3670233"/>
            <a:ext cx="750526" cy="979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z="4400" smtClean="0">
                <a:ea typeface="楷体" panose="02010609060101010101" pitchFamily="49" charset="-122"/>
              </a:rPr>
              <a:t>鲜</a:t>
            </a:r>
            <a:endParaRPr lang="zh-CN" altLang="zh-CN" sz="4400">
              <a:ea typeface="楷体" panose="02010609060101010101" pitchFamily="49" charset="-122"/>
            </a:endParaRPr>
          </a:p>
        </p:txBody>
      </p:sp>
      <p:sp>
        <p:nvSpPr>
          <p:cNvPr id="36" name="文本框 12"/>
          <p:cNvSpPr txBox="1"/>
          <p:nvPr/>
        </p:nvSpPr>
        <p:spPr>
          <a:xfrm>
            <a:off x="3547290" y="3645802"/>
            <a:ext cx="1316386" cy="979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z="4400" smtClean="0">
                <a:ea typeface="楷体" panose="02010609060101010101" pitchFamily="49" charset="-122"/>
              </a:rPr>
              <a:t>桃花</a:t>
            </a:r>
            <a:endParaRPr lang="zh-CN" altLang="zh-CN" sz="4400">
              <a:ea typeface="楷体" panose="02010609060101010101" pitchFamily="49" charset="-122"/>
            </a:endParaRPr>
          </a:p>
        </p:txBody>
      </p:sp>
      <p:sp>
        <p:nvSpPr>
          <p:cNvPr id="37" name="文本框 12"/>
          <p:cNvSpPr txBox="1"/>
          <p:nvPr/>
        </p:nvSpPr>
        <p:spPr>
          <a:xfrm>
            <a:off x="6131535" y="3715895"/>
            <a:ext cx="1316386" cy="979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z="4400" smtClean="0">
                <a:ea typeface="楷体" panose="02010609060101010101" pitchFamily="49" charset="-122"/>
              </a:rPr>
              <a:t>碧绿</a:t>
            </a:r>
            <a:endParaRPr lang="zh-CN" altLang="zh-CN" sz="4400">
              <a:ea typeface="楷体" panose="02010609060101010101" pitchFamily="49" charset="-122"/>
            </a:endParaRPr>
          </a:p>
        </p:txBody>
      </p:sp>
      <p:sp>
        <p:nvSpPr>
          <p:cNvPr id="38" name="文本框 12"/>
          <p:cNvSpPr txBox="1"/>
          <p:nvPr/>
        </p:nvSpPr>
        <p:spPr>
          <a:xfrm>
            <a:off x="7923684" y="3709302"/>
            <a:ext cx="1316386" cy="979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z="4400" smtClean="0">
                <a:ea typeface="楷体" panose="02010609060101010101" pitchFamily="49" charset="-122"/>
              </a:rPr>
              <a:t>柳枝</a:t>
            </a:r>
            <a:endParaRPr lang="zh-CN" altLang="zh-CN" sz="4400"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4" grpId="0"/>
      <p:bldP spid="35" grpId="0"/>
      <p:bldP spid="36" grpId="0"/>
      <p:bldP spid="37" grpId="0"/>
      <p:bldP spid="3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007021" y="1148904"/>
            <a:ext cx="10111555" cy="2169825"/>
            <a:chOff x="733693" y="1148904"/>
            <a:chExt cx="10111555" cy="2169825"/>
          </a:xfrm>
        </p:grpSpPr>
        <p:sp>
          <p:nvSpPr>
            <p:cNvPr id="24" name="文本框 1"/>
            <p:cNvSpPr txBox="1">
              <a:spLocks noChangeArrowheads="1"/>
            </p:cNvSpPr>
            <p:nvPr/>
          </p:nvSpPr>
          <p:spPr bwMode="auto">
            <a:xfrm>
              <a:off x="1116992" y="1148904"/>
              <a:ext cx="9728256" cy="2169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0" algn="just">
                <a:lnSpc>
                  <a:spcPct val="150000"/>
                </a:lnSpc>
              </a:pP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给下面词语中的加点字选择正确的读音，打“√”。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(6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分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indent="0" algn="just">
                <a:lnSpc>
                  <a:spcPct val="150000"/>
                </a:lnSpc>
              </a:pP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拂晓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fú</a:t>
              </a:r>
              <a:r>
                <a:rPr lang="zh-CN" altLang="en-US" sz="3000" b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fó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	</a:t>
              </a:r>
              <a:r>
                <a:rPr lang="en-US" altLang="zh-CN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填空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tiān</a:t>
              </a:r>
              <a:r>
                <a:rPr lang="zh-CN" altLang="en-US" sz="3000" b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tián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	</a:t>
              </a:r>
              <a:r>
                <a:rPr lang="en-US" altLang="zh-CN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        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懊丧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sānɡ</a:t>
              </a:r>
              <a:r>
                <a:rPr lang="zh-CN" altLang="en-US" sz="3000" b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sànɡ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indent="0" algn="just">
                <a:lnSpc>
                  <a:spcPct val="150000"/>
                </a:lnSpc>
              </a:pP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河堤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dī</a:t>
              </a:r>
              <a:r>
                <a:rPr lang="zh-CN" altLang="en-US" sz="3000" b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　 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tí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	</a:t>
              </a:r>
              <a:r>
                <a:rPr lang="en-US" altLang="zh-CN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丝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绦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tāo</a:t>
              </a:r>
              <a:r>
                <a:rPr lang="zh-CN" altLang="en-US" sz="3000" b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tiáo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	</a:t>
              </a:r>
              <a:r>
                <a:rPr lang="en-US" altLang="zh-CN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        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茁壮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zhuó</a:t>
              </a:r>
              <a:r>
                <a:rPr lang="zh-CN" altLang="en-US" sz="3000" b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　 </a:t>
              </a:r>
              <a:r>
                <a:rPr lang="en-US" altLang="zh-CN" sz="3000" b="1" err="1">
                  <a:latin typeface="方正姚体" panose="02010601030101010101" pitchFamily="2" charset="-122"/>
                  <a:ea typeface="方正姚体" panose="02010601030101010101" pitchFamily="2" charset="-122"/>
                  <a:cs typeface="Times New Roman" panose="02020603050405020304" pitchFamily="18" charset="0"/>
                  <a:sym typeface="+mn-ea"/>
                </a:rPr>
                <a:t>zuó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733693" y="1289867"/>
              <a:ext cx="397660" cy="538609"/>
              <a:chOff x="733693" y="1986947"/>
              <a:chExt cx="397660" cy="538609"/>
            </a:xfrm>
          </p:grpSpPr>
          <p:sp>
            <p:nvSpPr>
              <p:cNvPr id="9" name="椭圆 8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just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" name="文本框 9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en-US" altLang="zh-CN" sz="2900" b="1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2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12" name="矩形 1"/>
          <p:cNvSpPr>
            <a:spLocks noChangeArrowheads="1"/>
          </p:cNvSpPr>
          <p:nvPr/>
        </p:nvSpPr>
        <p:spPr bwMode="auto">
          <a:xfrm>
            <a:off x="1537952" y="2339832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矩形 1"/>
          <p:cNvSpPr>
            <a:spLocks noChangeArrowheads="1"/>
          </p:cNvSpPr>
          <p:nvPr/>
        </p:nvSpPr>
        <p:spPr bwMode="auto">
          <a:xfrm>
            <a:off x="1929432" y="3045133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矩形 1"/>
          <p:cNvSpPr>
            <a:spLocks noChangeArrowheads="1"/>
          </p:cNvSpPr>
          <p:nvPr/>
        </p:nvSpPr>
        <p:spPr bwMode="auto">
          <a:xfrm>
            <a:off x="4385936" y="2326580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矩形 1"/>
          <p:cNvSpPr>
            <a:spLocks noChangeArrowheads="1"/>
          </p:cNvSpPr>
          <p:nvPr/>
        </p:nvSpPr>
        <p:spPr bwMode="auto">
          <a:xfrm>
            <a:off x="4777416" y="3018629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矩形 1"/>
          <p:cNvSpPr>
            <a:spLocks noChangeArrowheads="1"/>
          </p:cNvSpPr>
          <p:nvPr/>
        </p:nvSpPr>
        <p:spPr bwMode="auto">
          <a:xfrm>
            <a:off x="8295316" y="2319014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矩形 1"/>
          <p:cNvSpPr>
            <a:spLocks noChangeArrowheads="1"/>
          </p:cNvSpPr>
          <p:nvPr/>
        </p:nvSpPr>
        <p:spPr bwMode="auto">
          <a:xfrm>
            <a:off x="7891676" y="3011063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2256215" y="1917297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auto">
          <a:xfrm>
            <a:off x="6169470" y="1907127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20" name="矩形 19"/>
          <p:cNvSpPr>
            <a:spLocks noChangeArrowheads="1"/>
          </p:cNvSpPr>
          <p:nvPr/>
        </p:nvSpPr>
        <p:spPr bwMode="auto">
          <a:xfrm>
            <a:off x="9979470" y="1968943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21" name="矩形 20"/>
          <p:cNvSpPr>
            <a:spLocks noChangeArrowheads="1"/>
          </p:cNvSpPr>
          <p:nvPr/>
        </p:nvSpPr>
        <p:spPr bwMode="auto">
          <a:xfrm>
            <a:off x="2281741" y="2590564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5178996" y="2611441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30" name="矩形 29"/>
          <p:cNvSpPr>
            <a:spLocks noChangeArrowheads="1"/>
          </p:cNvSpPr>
          <p:nvPr/>
        </p:nvSpPr>
        <p:spPr bwMode="auto">
          <a:xfrm>
            <a:off x="8837999" y="2611441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152793" y="1072056"/>
            <a:ext cx="9858107" cy="3467168"/>
            <a:chOff x="733693" y="868856"/>
            <a:chExt cx="9858107" cy="3467168"/>
          </a:xfrm>
        </p:grpSpPr>
        <p:sp>
          <p:nvSpPr>
            <p:cNvPr id="24" name="文本框 1"/>
            <p:cNvSpPr txBox="1">
              <a:spLocks noChangeArrowheads="1"/>
            </p:cNvSpPr>
            <p:nvPr/>
          </p:nvSpPr>
          <p:spPr bwMode="auto">
            <a:xfrm>
              <a:off x="1126442" y="868856"/>
              <a:ext cx="9465358" cy="3467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0" algn="just">
                <a:lnSpc>
                  <a:spcPct val="150000"/>
                </a:lnSpc>
              </a:pP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比一比，选字组词。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(6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分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marL="186055" indent="0" algn="just">
                <a:lnSpc>
                  <a:spcPct val="150000"/>
                </a:lnSpc>
                <a:tabLst>
                  <a:tab pos="3233420"/>
                  <a:tab pos="6360795"/>
                </a:tabLst>
              </a:pP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住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注　	杜　吐　	装　妆</a:t>
              </a:r>
              <a:endParaRPr lang="zh-CN" altLang="en-US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indent="0" algn="just">
                <a:lnSpc>
                  <a:spcPct val="150000"/>
                </a:lnSpc>
                <a:tabLst>
                  <a:tab pos="3048000"/>
                  <a:tab pos="6188075"/>
                </a:tabLst>
              </a:pPr>
              <a:r>
                <a:rPr lang="en-US" altLang="zh-CN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处	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鹃	梳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marL="186055" indent="0" algn="just">
                <a:lnSpc>
                  <a:spcPct val="150000"/>
                </a:lnSpc>
                <a:tabLst>
                  <a:tab pos="3233420"/>
                  <a:tab pos="6360795"/>
                </a:tabLst>
              </a:pP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居　局　　	员　圆　　	体　休</a:t>
              </a:r>
              <a:endParaRPr lang="zh-CN" altLang="en-US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indent="0" algn="just">
                <a:lnSpc>
                  <a:spcPct val="150000"/>
                </a:lnSpc>
                <a:tabLst>
                  <a:tab pos="3048000"/>
                  <a:tab pos="6188075"/>
                </a:tabLst>
              </a:pP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邮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	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队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	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息</a:t>
              </a:r>
              <a:endParaRPr lang="zh-CN" altLang="en-US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733693" y="1040609"/>
              <a:ext cx="397660" cy="538609"/>
              <a:chOff x="733693" y="1986947"/>
              <a:chExt cx="397660" cy="538609"/>
            </a:xfrm>
          </p:grpSpPr>
          <p:sp>
            <p:nvSpPr>
              <p:cNvPr id="11" name="椭圆 10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just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en-US" altLang="zh-CN" sz="2900" b="1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3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8" name="文本框 12"/>
          <p:cNvSpPr txBox="1"/>
          <p:nvPr/>
        </p:nvSpPr>
        <p:spPr>
          <a:xfrm>
            <a:off x="1883312" y="2457050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住</a:t>
            </a:r>
            <a:endParaRPr lang="zh-CN" altLang="zh-CN"/>
          </a:p>
        </p:txBody>
      </p:sp>
      <p:sp>
        <p:nvSpPr>
          <p:cNvPr id="9" name="文本框 12"/>
          <p:cNvSpPr txBox="1"/>
          <p:nvPr/>
        </p:nvSpPr>
        <p:spPr>
          <a:xfrm>
            <a:off x="4944011" y="2457050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杜</a:t>
            </a:r>
            <a:endParaRPr lang="zh-CN" altLang="zh-CN"/>
          </a:p>
        </p:txBody>
      </p:sp>
      <p:sp>
        <p:nvSpPr>
          <p:cNvPr id="13" name="文本框 12"/>
          <p:cNvSpPr txBox="1"/>
          <p:nvPr/>
        </p:nvSpPr>
        <p:spPr>
          <a:xfrm>
            <a:off x="8461911" y="2444350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妆</a:t>
            </a:r>
            <a:endParaRPr lang="zh-CN" altLang="zh-CN"/>
          </a:p>
        </p:txBody>
      </p:sp>
      <p:sp>
        <p:nvSpPr>
          <p:cNvPr id="15" name="文本框 12"/>
          <p:cNvSpPr txBox="1"/>
          <p:nvPr/>
        </p:nvSpPr>
        <p:spPr>
          <a:xfrm>
            <a:off x="2277012" y="3829345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局</a:t>
            </a:r>
            <a:endParaRPr lang="zh-CN" altLang="zh-CN"/>
          </a:p>
        </p:txBody>
      </p:sp>
      <p:sp>
        <p:nvSpPr>
          <p:cNvPr id="16" name="文本框 12"/>
          <p:cNvSpPr txBox="1"/>
          <p:nvPr/>
        </p:nvSpPr>
        <p:spPr>
          <a:xfrm>
            <a:off x="5325010" y="3842045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员</a:t>
            </a:r>
            <a:endParaRPr lang="zh-CN" altLang="zh-CN"/>
          </a:p>
        </p:txBody>
      </p:sp>
      <p:sp>
        <p:nvSpPr>
          <p:cNvPr id="17" name="文本框 12"/>
          <p:cNvSpPr txBox="1"/>
          <p:nvPr/>
        </p:nvSpPr>
        <p:spPr>
          <a:xfrm>
            <a:off x="8080910" y="3842045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休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168797" y="1147796"/>
            <a:ext cx="8637804" cy="784830"/>
            <a:chOff x="733693" y="1148904"/>
            <a:chExt cx="8637804" cy="784830"/>
          </a:xfrm>
        </p:grpSpPr>
        <p:sp>
          <p:nvSpPr>
            <p:cNvPr id="24" name="文本框 1"/>
            <p:cNvSpPr txBox="1">
              <a:spLocks noChangeArrowheads="1"/>
            </p:cNvSpPr>
            <p:nvPr/>
          </p:nvSpPr>
          <p:spPr bwMode="auto">
            <a:xfrm>
              <a:off x="1116993" y="1148904"/>
              <a:ext cx="8254504" cy="7848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0" algn="just">
                <a:lnSpc>
                  <a:spcPct val="150000"/>
                </a:lnSpc>
              </a:pP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查字典填空。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(6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分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733693" y="1289867"/>
              <a:ext cx="397660" cy="538609"/>
              <a:chOff x="733693" y="1986947"/>
              <a:chExt cx="397660" cy="538609"/>
            </a:xfrm>
          </p:grpSpPr>
          <p:sp>
            <p:nvSpPr>
              <p:cNvPr id="9" name="椭圆 8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just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" name="文本框 9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en-US" altLang="zh-CN" sz="2900" b="1" smtClean="0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4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046921" y="2169530"/>
          <a:ext cx="10071653" cy="2194560"/>
        </p:xfrm>
        <a:graphic>
          <a:graphicData uri="http://schemas.openxmlformats.org/drawingml/2006/table">
            <a:tbl>
              <a:tblPr firstRow="1" firstCol="1" bandRow="1"/>
              <a:tblGrid>
                <a:gridCol w="1609935"/>
                <a:gridCol w="1146518"/>
                <a:gridCol w="1775791"/>
                <a:gridCol w="5539409"/>
              </a:tblGrid>
              <a:tr h="0">
                <a:tc>
                  <a:txBody>
                    <a:bodyPr vert="horz" wrap="square"/>
                    <a:lstStyle/>
                    <a:p>
                      <a:pPr marL="177800" indent="-177800" algn="ctr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要查的字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ctr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部首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ctr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除去</a:t>
                      </a:r>
                      <a:r>
                        <a:rPr lang="zh-CN" sz="3000" b="1" kern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部首</a:t>
                      </a:r>
                      <a:endParaRPr lang="en-US" altLang="zh-CN" sz="3000" b="1" kern="0" smtClean="0">
                        <a:solidFill>
                          <a:srgbClr val="000000"/>
                        </a:solidFill>
                        <a:effectLst/>
                        <a:latin typeface="Times New Roman" panose="02020603050405020304"/>
                        <a:ea typeface="楷体" panose="02010609060101010101" pitchFamily="49" charset="-122"/>
                        <a:cs typeface="Times New Roman" panose="02020603050405020304"/>
                      </a:endParaRPr>
                    </a:p>
                    <a:p>
                      <a:pPr marL="177800" indent="-177800" algn="ctr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zh-CN" sz="3000" b="1" kern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有</a:t>
                      </a: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几画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ctr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在正确解释的序号下面打</a:t>
                      </a: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√</a:t>
                      </a: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88900" marR="8890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marL="177800" indent="-177800" algn="ctr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植树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l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 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l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 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l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①</a:t>
                      </a: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栽种　</a:t>
                      </a:r>
                      <a:r>
                        <a:rPr lang="en-US" altLang="zh-CN" sz="3000" b="1" kern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    </a:t>
                      </a:r>
                      <a:r>
                        <a:rPr lang="en-US" sz="3000" b="1" kern="0" smtClean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②</a:t>
                      </a: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指植物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88900" marR="8890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marL="177800" indent="-177800" algn="ctr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满意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l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 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l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 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 algn="l" hangingPunct="0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4500880"/>
                        </a:tabLst>
                      </a:pPr>
                      <a:r>
                        <a:rPr lang="en-US" sz="3000" b="1" kern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①</a:t>
                      </a: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骄傲　</a:t>
                      </a:r>
                      <a:r>
                        <a:rPr lang="en-US" altLang="zh-CN" sz="3000" b="1" kern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    </a:t>
                      </a:r>
                      <a:r>
                        <a:rPr lang="en-US" sz="3000" b="1" kern="0" smtClean="0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/>
                        </a:rPr>
                        <a:t>②</a:t>
                      </a:r>
                      <a:r>
                        <a:rPr lang="zh-CN" sz="3000" b="1" kern="0">
                          <a:solidFill>
                            <a:srgbClr val="000000"/>
                          </a:solidFill>
                          <a:effectLst/>
                          <a:latin typeface="Times New Roman" panose="02020603050405020304"/>
                          <a:ea typeface="楷体" panose="02010609060101010101" pitchFamily="49" charset="-122"/>
                          <a:cs typeface="Times New Roman" panose="02020603050405020304"/>
                        </a:rPr>
                        <a:t>满足</a:t>
                      </a:r>
                      <a:endParaRPr lang="zh-CN" sz="3000" b="1" kern="100">
                        <a:effectLst/>
                        <a:latin typeface="Calibri"/>
                        <a:ea typeface="宋体" panose="02010600030101010101" pitchFamily="2" charset="-122"/>
                        <a:cs typeface="Times New Roman" panose="02020603050405020304"/>
                      </a:endParaRPr>
                    </a:p>
                  </a:txBody>
                  <a:tcPr marL="88900" marR="8890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矩形 1"/>
          <p:cNvSpPr>
            <a:spLocks noChangeArrowheads="1"/>
          </p:cNvSpPr>
          <p:nvPr/>
        </p:nvSpPr>
        <p:spPr bwMode="auto">
          <a:xfrm>
            <a:off x="1539397" y="3565966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矩形 1"/>
          <p:cNvSpPr>
            <a:spLocks noChangeArrowheads="1"/>
          </p:cNvSpPr>
          <p:nvPr/>
        </p:nvSpPr>
        <p:spPr bwMode="auto">
          <a:xfrm>
            <a:off x="1525977" y="4091458"/>
            <a:ext cx="428383" cy="39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2000"/>
              </a:lnSpc>
            </a:pP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植.EPS" descr="id:2147484596;FounderCES"/>
          <p:cNvPicPr/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093402" y="3327105"/>
            <a:ext cx="194272" cy="422593"/>
          </a:xfrm>
          <a:prstGeom prst="rect">
            <a:avLst/>
          </a:prstGeom>
        </p:spPr>
      </p:pic>
      <p:sp>
        <p:nvSpPr>
          <p:cNvPr id="17" name="文本框 12"/>
          <p:cNvSpPr txBox="1"/>
          <p:nvPr/>
        </p:nvSpPr>
        <p:spPr>
          <a:xfrm>
            <a:off x="4425524" y="3085871"/>
            <a:ext cx="377026" cy="7018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8</a:t>
            </a:r>
            <a:endParaRPr lang="zh-CN" altLang="zh-CN"/>
          </a:p>
        </p:txBody>
      </p:sp>
      <p:sp>
        <p:nvSpPr>
          <p:cNvPr id="20" name="矩形 19"/>
          <p:cNvSpPr>
            <a:spLocks noChangeArrowheads="1"/>
          </p:cNvSpPr>
          <p:nvPr/>
        </p:nvSpPr>
        <p:spPr bwMode="auto">
          <a:xfrm>
            <a:off x="5565049" y="3123971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18" name="文本框 12"/>
          <p:cNvSpPr txBox="1"/>
          <p:nvPr/>
        </p:nvSpPr>
        <p:spPr>
          <a:xfrm>
            <a:off x="3023807" y="3661040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氵</a:t>
            </a:r>
            <a:endParaRPr lang="zh-CN" altLang="zh-CN"/>
          </a:p>
        </p:txBody>
      </p:sp>
      <p:sp>
        <p:nvSpPr>
          <p:cNvPr id="19" name="文本框 12"/>
          <p:cNvSpPr txBox="1"/>
          <p:nvPr/>
        </p:nvSpPr>
        <p:spPr>
          <a:xfrm>
            <a:off x="4342043" y="3664328"/>
            <a:ext cx="569387" cy="7018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10</a:t>
            </a:r>
            <a:endParaRPr lang="zh-CN" altLang="zh-CN"/>
          </a:p>
        </p:txBody>
      </p:sp>
      <p:sp>
        <p:nvSpPr>
          <p:cNvPr id="25" name="矩形 24"/>
          <p:cNvSpPr>
            <a:spLocks noChangeArrowheads="1"/>
          </p:cNvSpPr>
          <p:nvPr/>
        </p:nvSpPr>
        <p:spPr bwMode="auto">
          <a:xfrm>
            <a:off x="7482749" y="3711598"/>
            <a:ext cx="61245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√</a:t>
            </a:r>
            <a:endParaRPr lang="zh-CN" altLang="en-US" sz="4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18" grpId="0"/>
      <p:bldP spid="19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169449" y="1538193"/>
            <a:ext cx="9790098" cy="3554819"/>
            <a:chOff x="733693" y="1034604"/>
            <a:chExt cx="9790098" cy="3554819"/>
          </a:xfrm>
        </p:grpSpPr>
        <p:sp>
          <p:nvSpPr>
            <p:cNvPr id="2" name="文本框 1"/>
            <p:cNvSpPr txBox="1">
              <a:spLocks noChangeArrowheads="1"/>
            </p:cNvSpPr>
            <p:nvPr/>
          </p:nvSpPr>
          <p:spPr bwMode="auto">
            <a:xfrm>
              <a:off x="1182152" y="1034604"/>
              <a:ext cx="9341639" cy="35548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0" algn="just">
                <a:lnSpc>
                  <a:spcPct val="150000"/>
                </a:lnSpc>
              </a:pP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选择恰当的词语填空。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填序号，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4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分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indent="808355" algn="just">
                <a:lnSpc>
                  <a:spcPct val="150000"/>
                </a:lnSpc>
              </a:pPr>
              <a:endParaRPr lang="en-US" altLang="zh-CN" sz="3000" b="1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  <a:p>
              <a:pPr indent="808355" algn="just">
                <a:lnSpc>
                  <a:spcPct val="150000"/>
                </a:lnSpc>
              </a:pPr>
              <a:r>
                <a:rPr lang="zh-CN" altLang="en-US" sz="3000" b="1" smtClean="0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古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北水镇的景色真美啊！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的天空万里无云，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的树木枝繁叶茂，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的小桥古朴典雅，还有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　　</a:t>
              </a:r>
              <a:r>
                <a:rPr lang="en-US" altLang="zh-CN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)</a:t>
              </a:r>
              <a:r>
                <a:rPr lang="zh-CN" altLang="en-US" sz="3000" b="1"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的草地柔软极了。</a:t>
              </a:r>
              <a:endParaRPr lang="zh-CN" altLang="en-US" sz="3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endParaRP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733693" y="1188939"/>
              <a:ext cx="397660" cy="538609"/>
              <a:chOff x="733693" y="1986947"/>
              <a:chExt cx="397660" cy="538609"/>
            </a:xfrm>
          </p:grpSpPr>
          <p:sp>
            <p:nvSpPr>
              <p:cNvPr id="21" name="椭圆 20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just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en-US" altLang="zh-CN" sz="2900" b="1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5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8" name="组合 7"/>
          <p:cNvGrpSpPr/>
          <p:nvPr/>
        </p:nvGrpSpPr>
        <p:grpSpPr>
          <a:xfrm>
            <a:off x="3799993" y="543505"/>
            <a:ext cx="4212591" cy="654685"/>
            <a:chOff x="3548478" y="517525"/>
            <a:chExt cx="4212591" cy="654685"/>
          </a:xfrm>
        </p:grpSpPr>
        <p:pic>
          <p:nvPicPr>
            <p:cNvPr id="9" name="图片 8" descr="摄图网_401445163_夏日海洋横幅（非企业商用）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48478" y="517525"/>
              <a:ext cx="1370133" cy="654685"/>
            </a:xfrm>
            <a:prstGeom prst="rect">
              <a:avLst/>
            </a:prstGeom>
          </p:spPr>
        </p:pic>
        <p:sp>
          <p:nvSpPr>
            <p:cNvPr id="10" name="圆角矩形 9"/>
            <p:cNvSpPr/>
            <p:nvPr/>
          </p:nvSpPr>
          <p:spPr>
            <a:xfrm>
              <a:off x="3866053" y="559152"/>
              <a:ext cx="3895015" cy="597164"/>
            </a:xfrm>
            <a:prstGeom prst="roundRect">
              <a:avLst>
                <a:gd name="adj" fmla="val 50000"/>
              </a:avLst>
            </a:prstGeom>
            <a:ln w="6350">
              <a:solidFill>
                <a:srgbClr val="F15444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 b="1"/>
            </a:p>
          </p:txBody>
        </p:sp>
        <p:sp>
          <p:nvSpPr>
            <p:cNvPr id="11" name="文本框 17"/>
            <p:cNvSpPr txBox="1"/>
            <p:nvPr/>
          </p:nvSpPr>
          <p:spPr>
            <a:xfrm>
              <a:off x="3866053" y="571069"/>
              <a:ext cx="3895016" cy="50863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第</a:t>
              </a:r>
              <a:r>
                <a:rPr lang="en-US" altLang="zh-CN" sz="3000" b="1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部分 积累</a:t>
              </a:r>
              <a:r>
                <a:rPr lang="zh-CN" altLang="en-US" sz="3000" b="1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与运用</a:t>
              </a:r>
              <a:endParaRPr lang="zh-CN" altLang="en-US" sz="3200" b="1" spc="600">
                <a:solidFill>
                  <a:schemeClr val="accent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</p:txBody>
        </p:sp>
      </p:grp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2478156" y="2337885"/>
          <a:ext cx="7209183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9183"/>
              </a:tblGrid>
              <a:tr h="37084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000" b="1" kern="1200" noProof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①</a:t>
                      </a:r>
                      <a:r>
                        <a:rPr lang="zh-CN" altLang="en-US" sz="3000" b="1" kern="1200" noProof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  <a:sym typeface="+mn-ea"/>
                        </a:rPr>
                        <a:t>高大　  ②青青 　③弯弯 　 ④蔚蓝</a:t>
                      </a:r>
                      <a:endParaRPr lang="zh-CN" altLang="en-US" sz="3000" b="1" kern="1200" noProof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4" name="文本框 12"/>
          <p:cNvSpPr txBox="1"/>
          <p:nvPr/>
        </p:nvSpPr>
        <p:spPr>
          <a:xfrm>
            <a:off x="7007072" y="2928912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④</a:t>
            </a:r>
            <a:endParaRPr lang="zh-CN" altLang="zh-CN"/>
          </a:p>
        </p:txBody>
      </p:sp>
      <p:sp>
        <p:nvSpPr>
          <p:cNvPr id="15" name="文本框 12"/>
          <p:cNvSpPr txBox="1"/>
          <p:nvPr/>
        </p:nvSpPr>
        <p:spPr>
          <a:xfrm>
            <a:off x="1941428" y="3613391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①</a:t>
            </a:r>
            <a:endParaRPr lang="zh-CN" altLang="zh-CN"/>
          </a:p>
        </p:txBody>
      </p:sp>
      <p:sp>
        <p:nvSpPr>
          <p:cNvPr id="16" name="文本框 12"/>
          <p:cNvSpPr txBox="1"/>
          <p:nvPr/>
        </p:nvSpPr>
        <p:spPr>
          <a:xfrm>
            <a:off x="6143472" y="3626090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③</a:t>
            </a:r>
            <a:endParaRPr lang="zh-CN" altLang="zh-CN"/>
          </a:p>
        </p:txBody>
      </p:sp>
      <p:sp>
        <p:nvSpPr>
          <p:cNvPr id="17" name="文本框 12"/>
          <p:cNvSpPr txBox="1"/>
          <p:nvPr/>
        </p:nvSpPr>
        <p:spPr>
          <a:xfrm>
            <a:off x="1941428" y="4310570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②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778740" y="744698"/>
            <a:ext cx="10536960" cy="5493812"/>
            <a:chOff x="733693" y="1123504"/>
            <a:chExt cx="12002353" cy="5493812"/>
          </a:xfrm>
        </p:grpSpPr>
        <p:sp>
          <p:nvSpPr>
            <p:cNvPr id="24" name="文本框 1"/>
            <p:cNvSpPr txBox="1">
              <a:spLocks noChangeArrowheads="1"/>
            </p:cNvSpPr>
            <p:nvPr/>
          </p:nvSpPr>
          <p:spPr bwMode="auto">
            <a:xfrm>
              <a:off x="1118651" y="1123504"/>
              <a:ext cx="11617395" cy="5493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just" defTabSz="914400" rtl="0" eaLnBrk="1" latinLnBrk="0" hangingPunct="1">
                <a:lnSpc>
                  <a:spcPct val="150000"/>
                </a:lnSpc>
                <a:tabLst>
                  <a:tab pos="4660900"/>
                </a:tabLst>
                <a:defRPr sz="30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>
                  <a:sym typeface="+mn-ea"/>
                </a:rPr>
                <a:t>将下面的词语补充完整，并完成练习。</a:t>
              </a:r>
              <a:r>
                <a:rPr lang="en-US" altLang="zh-CN">
                  <a:sym typeface="+mn-ea"/>
                </a:rPr>
                <a:t>(11</a:t>
              </a:r>
              <a:r>
                <a:rPr lang="zh-CN" altLang="en-US">
                  <a:sym typeface="+mn-ea"/>
                </a:rPr>
                <a:t>分</a:t>
              </a:r>
              <a:r>
                <a:rPr lang="en-US" altLang="zh-CN">
                  <a:sym typeface="+mn-ea"/>
                </a:rPr>
                <a:t>)</a:t>
              </a:r>
              <a:endParaRPr lang="en-US" altLang="zh-CN">
                <a:sym typeface="+mn-ea"/>
              </a:endParaRPr>
            </a:p>
            <a:p>
              <a:pPr algn="ctr">
                <a:lnSpc>
                  <a:spcPct val="130000"/>
                </a:lnSpc>
              </a:pPr>
              <a:r>
                <a:rPr lang="en-US" altLang="zh-CN">
                  <a:sym typeface="+mn-ea"/>
                </a:rPr>
                <a:t>①(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</a:t>
              </a:r>
              <a:r>
                <a:rPr lang="zh-CN" altLang="en-US">
                  <a:sym typeface="+mn-ea"/>
                </a:rPr>
                <a:t>空如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</a:t>
              </a:r>
              <a:r>
                <a:rPr lang="zh-CN" altLang="en-US">
                  <a:sym typeface="+mn-ea"/>
                </a:rPr>
                <a:t>　　　	②春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</a:t>
              </a:r>
              <a:r>
                <a:rPr lang="zh-CN" altLang="en-US">
                  <a:sym typeface="+mn-ea"/>
                </a:rPr>
                <a:t>拂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</a:t>
              </a:r>
              <a:endParaRPr lang="en-US" altLang="zh-CN">
                <a:sym typeface="+mn-ea"/>
              </a:endParaRPr>
            </a:p>
            <a:p>
              <a:pPr algn="ctr">
                <a:lnSpc>
                  <a:spcPct val="130000"/>
                </a:lnSpc>
              </a:pPr>
              <a:r>
                <a:rPr lang="en-US" altLang="zh-CN">
                  <a:sym typeface="+mn-ea"/>
                </a:rPr>
                <a:t>③</a:t>
              </a:r>
              <a:r>
                <a:rPr lang="zh-CN" altLang="en-US">
                  <a:sym typeface="+mn-ea"/>
                </a:rPr>
                <a:t>引人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	④</a:t>
              </a:r>
              <a:r>
                <a:rPr lang="zh-CN" altLang="en-US">
                  <a:sym typeface="+mn-ea"/>
                </a:rPr>
                <a:t>兴致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</a:t>
              </a:r>
              <a:endParaRPr lang="en-US" altLang="zh-CN">
                <a:sym typeface="+mn-ea"/>
              </a:endParaRPr>
            </a:p>
            <a:p>
              <a:pPr algn="ctr">
                <a:lnSpc>
                  <a:spcPct val="130000"/>
                </a:lnSpc>
              </a:pPr>
              <a:r>
                <a:rPr lang="en-US" altLang="zh-CN">
                  <a:sym typeface="+mn-ea"/>
                </a:rPr>
                <a:t>⑤</a:t>
              </a:r>
              <a:r>
                <a:rPr lang="zh-CN" altLang="en-US">
                  <a:sym typeface="+mn-ea"/>
                </a:rPr>
                <a:t>五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</a:t>
              </a:r>
              <a:r>
                <a:rPr lang="zh-CN" altLang="en-US">
                  <a:sym typeface="+mn-ea"/>
                </a:rPr>
                <a:t>六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　　</a:t>
              </a:r>
              <a:r>
                <a:rPr lang="en-US" altLang="zh-CN">
                  <a:sym typeface="+mn-ea"/>
                </a:rPr>
                <a:t>)	⑥</a:t>
              </a:r>
              <a:r>
                <a:rPr lang="zh-CN" altLang="en-US" u="sng">
                  <a:sym typeface="+mn-ea"/>
                </a:rPr>
                <a:t>叮叮</a:t>
              </a:r>
              <a:r>
                <a:rPr lang="en-US" altLang="zh-CN" u="sng">
                  <a:sym typeface="+mn-ea"/>
                </a:rPr>
                <a:t>(</a:t>
              </a:r>
              <a:r>
                <a:rPr lang="zh-CN" altLang="en-US" u="sng">
                  <a:sym typeface="+mn-ea"/>
                </a:rPr>
                <a:t>　　</a:t>
              </a:r>
              <a:r>
                <a:rPr lang="en-US" altLang="zh-CN" u="sng">
                  <a:sym typeface="+mn-ea"/>
                </a:rPr>
                <a:t>)(</a:t>
              </a:r>
              <a:r>
                <a:rPr lang="zh-CN" altLang="en-US" u="sng">
                  <a:sym typeface="+mn-ea"/>
                </a:rPr>
                <a:t>　　</a:t>
              </a:r>
              <a:r>
                <a:rPr lang="en-US" altLang="zh-CN" u="sng">
                  <a:sym typeface="+mn-ea"/>
                </a:rPr>
                <a:t>)</a:t>
              </a:r>
              <a:endParaRPr lang="en-US" altLang="zh-CN" u="sng">
                <a:sym typeface="+mn-ea"/>
              </a:endParaRPr>
            </a:p>
            <a:p>
              <a:pPr marL="450850" indent="-450850">
                <a:lnSpc>
                  <a:spcPct val="130000"/>
                </a:lnSpc>
              </a:pPr>
              <a:r>
                <a:rPr lang="en-US" altLang="zh-CN">
                  <a:sym typeface="+mn-ea"/>
                </a:rPr>
                <a:t>(1)</a:t>
              </a:r>
              <a:r>
                <a:rPr lang="zh-CN" altLang="en-US">
                  <a:sym typeface="+mn-ea"/>
                </a:rPr>
                <a:t>仿照画线的词语再写两个</a:t>
              </a:r>
              <a:r>
                <a:rPr lang="en-US" altLang="zh-CN">
                  <a:sym typeface="+mn-ea"/>
                </a:rPr>
                <a:t>AABB</a:t>
              </a:r>
              <a:r>
                <a:rPr lang="zh-CN" altLang="en-US">
                  <a:sym typeface="+mn-ea"/>
                </a:rPr>
                <a:t>式</a:t>
              </a:r>
              <a:r>
                <a:rPr lang="zh-CN" altLang="en-US" smtClean="0">
                  <a:sym typeface="+mn-ea"/>
                </a:rPr>
                <a:t>词语：</a:t>
              </a:r>
              <a:r>
                <a:rPr lang="en-US" altLang="zh-CN" smtClean="0">
                  <a:sym typeface="+mn-ea"/>
                </a:rPr>
                <a:t>______________</a:t>
              </a:r>
              <a:r>
                <a:rPr lang="zh-CN" altLang="en-US" smtClean="0">
                  <a:sym typeface="+mn-ea"/>
                </a:rPr>
                <a:t>、</a:t>
              </a:r>
              <a:r>
                <a:rPr lang="en-US" altLang="zh-CN" smtClean="0">
                  <a:sym typeface="+mn-ea"/>
                </a:rPr>
                <a:t>__________</a:t>
              </a:r>
              <a:r>
                <a:rPr lang="zh-CN" altLang="en-US" smtClean="0">
                  <a:sym typeface="+mn-ea"/>
                </a:rPr>
                <a:t>。</a:t>
              </a:r>
              <a:endParaRPr lang="zh-CN" altLang="en-US">
                <a:sym typeface="+mn-ea"/>
              </a:endParaRPr>
            </a:p>
            <a:p>
              <a:pPr marL="450850" indent="-450850">
                <a:lnSpc>
                  <a:spcPct val="130000"/>
                </a:lnSpc>
              </a:pPr>
              <a:r>
                <a:rPr lang="en-US" altLang="zh-CN">
                  <a:sym typeface="+mn-ea"/>
                </a:rPr>
                <a:t>(2)</a:t>
              </a:r>
              <a:r>
                <a:rPr lang="zh-CN" altLang="en-US">
                  <a:sym typeface="+mn-ea"/>
                </a:rPr>
                <a:t>选词填空</a:t>
              </a:r>
              <a:r>
                <a:rPr lang="en-US" altLang="zh-CN">
                  <a:sym typeface="+mn-ea"/>
                </a:rPr>
                <a:t>(</a:t>
              </a:r>
              <a:r>
                <a:rPr lang="zh-CN" altLang="en-US">
                  <a:sym typeface="+mn-ea"/>
                </a:rPr>
                <a:t>填序号</a:t>
              </a:r>
              <a:r>
                <a:rPr lang="en-US" altLang="zh-CN">
                  <a:sym typeface="+mn-ea"/>
                </a:rPr>
                <a:t>)</a:t>
              </a:r>
              <a:r>
                <a:rPr lang="zh-CN" altLang="en-US">
                  <a:sym typeface="+mn-ea"/>
                </a:rPr>
                <a:t>： 十月的北京秋高气爽</a:t>
              </a:r>
              <a:r>
                <a:rPr lang="zh-CN" altLang="en-US" smtClean="0">
                  <a:sym typeface="+mn-ea"/>
                </a:rPr>
                <a:t>，</a:t>
              </a:r>
              <a:r>
                <a:rPr lang="en-US" altLang="zh-CN" smtClean="0">
                  <a:sym typeface="+mn-ea"/>
                </a:rPr>
                <a:t>________</a:t>
              </a:r>
              <a:r>
                <a:rPr lang="zh-CN" altLang="en-US" smtClean="0">
                  <a:sym typeface="+mn-ea"/>
                </a:rPr>
                <a:t>。同学们</a:t>
              </a:r>
              <a:r>
                <a:rPr lang="en-US" altLang="zh-CN" smtClean="0">
                  <a:sym typeface="+mn-ea"/>
                </a:rPr>
                <a:t>________</a:t>
              </a:r>
              <a:r>
                <a:rPr lang="zh-CN" altLang="en-US" smtClean="0">
                  <a:sym typeface="+mn-ea"/>
                </a:rPr>
                <a:t>地</a:t>
              </a:r>
              <a:r>
                <a:rPr lang="zh-CN" altLang="en-US">
                  <a:sym typeface="+mn-ea"/>
                </a:rPr>
                <a:t>在校园里寻找秋天，</a:t>
              </a:r>
              <a:r>
                <a:rPr lang="zh-CN" altLang="en-US" smtClean="0">
                  <a:sym typeface="+mn-ea"/>
                </a:rPr>
                <a:t>最</a:t>
              </a:r>
              <a:r>
                <a:rPr lang="en-US" altLang="zh-CN" smtClean="0">
                  <a:sym typeface="+mn-ea"/>
                </a:rPr>
                <a:t>________</a:t>
              </a:r>
              <a:r>
                <a:rPr lang="zh-CN" altLang="en-US" smtClean="0">
                  <a:sym typeface="+mn-ea"/>
                </a:rPr>
                <a:t>的</a:t>
              </a:r>
              <a:r>
                <a:rPr lang="zh-CN" altLang="en-US">
                  <a:sym typeface="+mn-ea"/>
                </a:rPr>
                <a:t>是花园里盛开的菊花。</a:t>
              </a:r>
              <a:endParaRPr lang="zh-CN" altLang="en-US">
                <a:sym typeface="+mn-ea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733693" y="1201639"/>
              <a:ext cx="397660" cy="538609"/>
              <a:chOff x="733693" y="1986947"/>
              <a:chExt cx="397660" cy="538609"/>
            </a:xfrm>
          </p:grpSpPr>
          <p:sp>
            <p:nvSpPr>
              <p:cNvPr id="10" name="椭圆 9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00" b="1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6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9" name="文本框 12"/>
          <p:cNvSpPr txBox="1"/>
          <p:nvPr/>
        </p:nvSpPr>
        <p:spPr>
          <a:xfrm>
            <a:off x="2879798" y="1269271"/>
            <a:ext cx="2401619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碧</a:t>
            </a:r>
            <a:r>
              <a:rPr lang="zh-CN" altLang="zh-CN"/>
              <a:t>　</a:t>
            </a:r>
            <a:r>
              <a:rPr lang="en-US" altLang="zh-CN" smtClean="0"/>
              <a:t>           </a:t>
            </a:r>
            <a:r>
              <a:rPr lang="zh-CN" altLang="zh-CN" smtClean="0"/>
              <a:t>洗</a:t>
            </a:r>
            <a:endParaRPr lang="zh-CN" altLang="zh-CN"/>
          </a:p>
        </p:txBody>
      </p:sp>
      <p:sp>
        <p:nvSpPr>
          <p:cNvPr id="12" name="文本框 12"/>
          <p:cNvSpPr txBox="1"/>
          <p:nvPr/>
        </p:nvSpPr>
        <p:spPr>
          <a:xfrm>
            <a:off x="7921698" y="1278779"/>
            <a:ext cx="2016899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风</a:t>
            </a:r>
            <a:r>
              <a:rPr lang="zh-CN" altLang="zh-CN"/>
              <a:t>　</a:t>
            </a:r>
            <a:r>
              <a:rPr lang="en-US" altLang="zh-CN" smtClean="0"/>
              <a:t>       </a:t>
            </a:r>
            <a:r>
              <a:rPr lang="zh-CN" altLang="zh-CN" smtClean="0"/>
              <a:t>面</a:t>
            </a:r>
            <a:endParaRPr lang="zh-CN" altLang="zh-CN"/>
          </a:p>
        </p:txBody>
      </p:sp>
      <p:sp>
        <p:nvSpPr>
          <p:cNvPr id="14" name="文本框 12"/>
          <p:cNvSpPr txBox="1"/>
          <p:nvPr/>
        </p:nvSpPr>
        <p:spPr>
          <a:xfrm>
            <a:off x="3653217" y="1878978"/>
            <a:ext cx="1632178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注</a:t>
            </a:r>
            <a:r>
              <a:rPr lang="zh-CN" altLang="zh-CN"/>
              <a:t>　</a:t>
            </a:r>
            <a:r>
              <a:rPr lang="en-US" altLang="zh-CN" smtClean="0"/>
              <a:t>   </a:t>
            </a:r>
            <a:r>
              <a:rPr lang="zh-CN" altLang="zh-CN" smtClean="0"/>
              <a:t>目</a:t>
            </a:r>
            <a:endParaRPr lang="zh-CN" altLang="zh-CN"/>
          </a:p>
        </p:txBody>
      </p:sp>
      <p:sp>
        <p:nvSpPr>
          <p:cNvPr id="15" name="文本框 12"/>
          <p:cNvSpPr txBox="1"/>
          <p:nvPr/>
        </p:nvSpPr>
        <p:spPr>
          <a:xfrm>
            <a:off x="8328098" y="1877035"/>
            <a:ext cx="1632178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勃</a:t>
            </a:r>
            <a:r>
              <a:rPr lang="zh-CN" altLang="zh-CN"/>
              <a:t>　</a:t>
            </a:r>
            <a:r>
              <a:rPr lang="en-US" altLang="zh-CN" smtClean="0"/>
              <a:t>   </a:t>
            </a:r>
            <a:r>
              <a:rPr lang="zh-CN" altLang="zh-CN" smtClean="0"/>
              <a:t>勃</a:t>
            </a:r>
            <a:endParaRPr lang="zh-CN" altLang="zh-CN"/>
          </a:p>
        </p:txBody>
      </p:sp>
      <p:sp>
        <p:nvSpPr>
          <p:cNvPr id="16" name="文本框 12"/>
          <p:cNvSpPr txBox="1"/>
          <p:nvPr/>
        </p:nvSpPr>
        <p:spPr>
          <a:xfrm>
            <a:off x="3260798" y="2475878"/>
            <a:ext cx="2016899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颜</a:t>
            </a:r>
            <a:r>
              <a:rPr lang="zh-CN" altLang="zh-CN"/>
              <a:t>　</a:t>
            </a:r>
            <a:r>
              <a:rPr lang="en-US" altLang="zh-CN" smtClean="0"/>
              <a:t>       </a:t>
            </a:r>
            <a:r>
              <a:rPr lang="zh-CN" altLang="zh-CN" smtClean="0"/>
              <a:t>色</a:t>
            </a:r>
            <a:endParaRPr lang="zh-CN" altLang="zh-CN"/>
          </a:p>
        </p:txBody>
      </p:sp>
      <p:sp>
        <p:nvSpPr>
          <p:cNvPr id="17" name="文本框 12"/>
          <p:cNvSpPr txBox="1"/>
          <p:nvPr/>
        </p:nvSpPr>
        <p:spPr>
          <a:xfrm>
            <a:off x="8302698" y="2443503"/>
            <a:ext cx="1632178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咚</a:t>
            </a:r>
            <a:r>
              <a:rPr lang="zh-CN" altLang="zh-CN"/>
              <a:t>　</a:t>
            </a:r>
            <a:r>
              <a:rPr lang="en-US" altLang="zh-CN" smtClean="0"/>
              <a:t>   </a:t>
            </a:r>
            <a:r>
              <a:rPr lang="zh-CN" altLang="zh-CN" smtClean="0"/>
              <a:t>咚</a:t>
            </a:r>
            <a:endParaRPr lang="zh-CN" altLang="zh-CN"/>
          </a:p>
        </p:txBody>
      </p:sp>
      <p:sp>
        <p:nvSpPr>
          <p:cNvPr id="19" name="文本框 12"/>
          <p:cNvSpPr txBox="1"/>
          <p:nvPr/>
        </p:nvSpPr>
        <p:spPr>
          <a:xfrm>
            <a:off x="8402099" y="3010289"/>
            <a:ext cx="2888932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>
                <a:solidFill>
                  <a:srgbClr val="0070C0"/>
                </a:solidFill>
              </a:rPr>
              <a:t>示例</a:t>
            </a:r>
            <a:r>
              <a:rPr lang="zh-CN" altLang="zh-CN">
                <a:solidFill>
                  <a:srgbClr val="0070C0"/>
                </a:solidFill>
              </a:rPr>
              <a:t>：</a:t>
            </a:r>
            <a:r>
              <a:rPr lang="zh-CN" altLang="zh-CN" smtClean="0"/>
              <a:t>明明白白</a:t>
            </a:r>
            <a:endParaRPr lang="zh-CN" altLang="zh-CN"/>
          </a:p>
        </p:txBody>
      </p:sp>
      <p:sp>
        <p:nvSpPr>
          <p:cNvPr id="20" name="文本框 12"/>
          <p:cNvSpPr txBox="1"/>
          <p:nvPr/>
        </p:nvSpPr>
        <p:spPr>
          <a:xfrm>
            <a:off x="1722717" y="3606178"/>
            <a:ext cx="1729961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开开心心</a:t>
            </a:r>
            <a:endParaRPr lang="zh-CN" altLang="zh-CN"/>
          </a:p>
        </p:txBody>
      </p:sp>
      <p:sp>
        <p:nvSpPr>
          <p:cNvPr id="21" name="文本框 12"/>
          <p:cNvSpPr txBox="1"/>
          <p:nvPr/>
        </p:nvSpPr>
        <p:spPr>
          <a:xfrm>
            <a:off x="9354236" y="4203078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①</a:t>
            </a:r>
            <a:endParaRPr lang="zh-CN" altLang="zh-CN"/>
          </a:p>
        </p:txBody>
      </p:sp>
      <p:sp>
        <p:nvSpPr>
          <p:cNvPr id="22" name="文本框 12"/>
          <p:cNvSpPr txBox="1"/>
          <p:nvPr/>
        </p:nvSpPr>
        <p:spPr>
          <a:xfrm>
            <a:off x="2866327" y="4798657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④</a:t>
            </a:r>
            <a:endParaRPr lang="zh-CN" altLang="zh-CN"/>
          </a:p>
        </p:txBody>
      </p:sp>
      <p:sp>
        <p:nvSpPr>
          <p:cNvPr id="23" name="文本框 12"/>
          <p:cNvSpPr txBox="1"/>
          <p:nvPr/>
        </p:nvSpPr>
        <p:spPr>
          <a:xfrm>
            <a:off x="8583170" y="4811357"/>
            <a:ext cx="570990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③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051741" y="994848"/>
            <a:ext cx="10239106" cy="4247317"/>
            <a:chOff x="733693" y="1060004"/>
            <a:chExt cx="10239106" cy="4247317"/>
          </a:xfrm>
        </p:grpSpPr>
        <p:sp>
          <p:nvSpPr>
            <p:cNvPr id="24" name="文本框 1"/>
            <p:cNvSpPr txBox="1">
              <a:spLocks noChangeArrowheads="1"/>
            </p:cNvSpPr>
            <p:nvPr/>
          </p:nvSpPr>
          <p:spPr bwMode="auto">
            <a:xfrm>
              <a:off x="1118652" y="1060004"/>
              <a:ext cx="9854147" cy="4247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just" defTabSz="914400" rtl="0" eaLnBrk="1" latinLnBrk="0" hangingPunct="1">
                <a:lnSpc>
                  <a:spcPct val="150000"/>
                </a:lnSpc>
                <a:tabLst>
                  <a:tab pos="4660900"/>
                </a:tabLst>
                <a:defRPr sz="30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sym typeface="+mn-ea"/>
                </a:rPr>
                <a:t>填一填。</a:t>
              </a:r>
              <a:r>
                <a:rPr lang="en-US" altLang="zh-CN">
                  <a:sym typeface="+mn-ea"/>
                </a:rPr>
                <a:t>(6</a:t>
              </a:r>
              <a:r>
                <a:rPr lang="zh-CN" altLang="en-US">
                  <a:sym typeface="+mn-ea"/>
                </a:rPr>
                <a:t>分</a:t>
              </a:r>
              <a:r>
                <a:rPr lang="en-US" altLang="zh-CN">
                  <a:sym typeface="+mn-ea"/>
                </a:rPr>
                <a:t>)</a:t>
              </a:r>
              <a:endParaRPr lang="en-US" altLang="zh-CN">
                <a:sym typeface="+mn-ea"/>
              </a:endParaRPr>
            </a:p>
            <a:p>
              <a:pPr indent="808355"/>
              <a:r>
                <a:rPr lang="zh-CN" altLang="en-US">
                  <a:sym typeface="+mn-ea"/>
                </a:rPr>
                <a:t>春天来了，龙龙来到天坛公园，看到初生的小草，他想起了诗句：</a:t>
              </a:r>
              <a:r>
                <a:rPr lang="zh-CN" altLang="en-US" smtClean="0">
                  <a:sym typeface="+mn-ea"/>
                </a:rPr>
                <a:t>“</a:t>
              </a:r>
              <a:r>
                <a:rPr lang="en-US" altLang="zh-CN" smtClean="0">
                  <a:sym typeface="+mn-ea"/>
                </a:rPr>
                <a:t>________</a:t>
              </a:r>
              <a:r>
                <a:rPr lang="zh-CN" altLang="en-US" smtClean="0">
                  <a:sym typeface="+mn-ea"/>
                </a:rPr>
                <a:t>烧</a:t>
              </a:r>
              <a:r>
                <a:rPr lang="zh-CN" altLang="en-US">
                  <a:sym typeface="+mn-ea"/>
                </a:rPr>
                <a:t>不尽</a:t>
              </a:r>
              <a:r>
                <a:rPr lang="zh-CN" altLang="en-US" smtClean="0">
                  <a:sym typeface="+mn-ea"/>
                </a:rPr>
                <a:t>，</a:t>
              </a:r>
              <a:r>
                <a:rPr lang="en-US" altLang="zh-CN" smtClean="0">
                  <a:sym typeface="+mn-ea"/>
                </a:rPr>
                <a:t>_______________</a:t>
              </a:r>
              <a:r>
                <a:rPr lang="zh-CN" altLang="en-US" smtClean="0">
                  <a:sym typeface="+mn-ea"/>
                </a:rPr>
                <a:t>。</a:t>
              </a:r>
              <a:r>
                <a:rPr lang="zh-CN" altLang="en-US">
                  <a:sym typeface="+mn-ea"/>
                </a:rPr>
                <a:t>”看到绿柳，他想起了诗句：“</a:t>
              </a:r>
              <a:r>
                <a:rPr lang="zh-CN" altLang="en-US" smtClean="0">
                  <a:sym typeface="+mn-ea"/>
                </a:rPr>
                <a:t>碧玉</a:t>
              </a:r>
              <a:r>
                <a:rPr lang="en-US" altLang="zh-CN" smtClean="0">
                  <a:sym typeface="+mn-ea"/>
                </a:rPr>
                <a:t>_______________</a:t>
              </a:r>
              <a:r>
                <a:rPr lang="zh-CN" altLang="en-US" smtClean="0">
                  <a:sym typeface="+mn-ea"/>
                </a:rPr>
                <a:t>，</a:t>
              </a:r>
              <a:r>
                <a:rPr lang="en-US" altLang="zh-CN" smtClean="0">
                  <a:sym typeface="+mn-ea"/>
                </a:rPr>
                <a:t>____________</a:t>
              </a:r>
              <a:r>
                <a:rPr lang="zh-CN" altLang="en-US" smtClean="0">
                  <a:sym typeface="+mn-ea"/>
                </a:rPr>
                <a:t>绿</a:t>
              </a:r>
              <a:r>
                <a:rPr lang="zh-CN" altLang="en-US">
                  <a:sym typeface="+mn-ea"/>
                </a:rPr>
                <a:t>丝绦。”看到放风筝的孩子，他不禁吟诵起诗句：</a:t>
              </a:r>
              <a:r>
                <a:rPr lang="zh-CN" altLang="en-US" smtClean="0">
                  <a:sym typeface="+mn-ea"/>
                </a:rPr>
                <a:t>“</a:t>
              </a:r>
              <a:r>
                <a:rPr lang="en-US" altLang="zh-CN" smtClean="0">
                  <a:sym typeface="+mn-ea"/>
                </a:rPr>
                <a:t>____________</a:t>
              </a:r>
              <a:r>
                <a:rPr lang="zh-CN" altLang="en-US" smtClean="0">
                  <a:sym typeface="+mn-ea"/>
                </a:rPr>
                <a:t>归来</a:t>
              </a:r>
              <a:r>
                <a:rPr lang="zh-CN" altLang="en-US">
                  <a:sym typeface="+mn-ea"/>
                </a:rPr>
                <a:t>早，忙</a:t>
              </a:r>
              <a:r>
                <a:rPr lang="zh-CN" altLang="en-US" smtClean="0">
                  <a:sym typeface="+mn-ea"/>
                </a:rPr>
                <a:t>趁</a:t>
              </a:r>
              <a:r>
                <a:rPr lang="en-US" altLang="zh-CN" smtClean="0">
                  <a:sym typeface="+mn-ea"/>
                </a:rPr>
                <a:t>______</a:t>
              </a:r>
              <a:r>
                <a:rPr lang="zh-CN" altLang="en-US" smtClean="0">
                  <a:sym typeface="+mn-ea"/>
                </a:rPr>
                <a:t>放</a:t>
              </a:r>
              <a:r>
                <a:rPr lang="zh-CN" altLang="en-US">
                  <a:sym typeface="+mn-ea"/>
                </a:rPr>
                <a:t>纸鸢。”</a:t>
              </a:r>
              <a:endParaRPr lang="zh-CN" altLang="en-US">
                <a:sym typeface="+mn-ea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733693" y="1201639"/>
              <a:ext cx="397660" cy="538609"/>
              <a:chOff x="733693" y="1986947"/>
              <a:chExt cx="397660" cy="538609"/>
            </a:xfrm>
          </p:grpSpPr>
          <p:sp>
            <p:nvSpPr>
              <p:cNvPr id="10" name="椭圆 9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00" b="1" smtClean="0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7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9" name="文本框 12"/>
          <p:cNvSpPr txBox="1"/>
          <p:nvPr/>
        </p:nvSpPr>
        <p:spPr>
          <a:xfrm>
            <a:off x="4596023" y="2347319"/>
            <a:ext cx="957313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野火</a:t>
            </a:r>
            <a:endParaRPr lang="zh-CN" altLang="zh-CN"/>
          </a:p>
        </p:txBody>
      </p:sp>
      <p:sp>
        <p:nvSpPr>
          <p:cNvPr id="12" name="文本框 12"/>
          <p:cNvSpPr txBox="1"/>
          <p:nvPr/>
        </p:nvSpPr>
        <p:spPr>
          <a:xfrm>
            <a:off x="7839237" y="2347319"/>
            <a:ext cx="2116285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春风吹又生</a:t>
            </a:r>
            <a:endParaRPr lang="zh-CN" altLang="zh-CN"/>
          </a:p>
        </p:txBody>
      </p:sp>
      <p:sp>
        <p:nvSpPr>
          <p:cNvPr id="14" name="文本框 12"/>
          <p:cNvSpPr txBox="1"/>
          <p:nvPr/>
        </p:nvSpPr>
        <p:spPr>
          <a:xfrm>
            <a:off x="8194837" y="3019098"/>
            <a:ext cx="2116285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妆</a:t>
            </a:r>
            <a:r>
              <a:rPr lang="zh-CN" altLang="zh-CN"/>
              <a:t>成一</a:t>
            </a:r>
            <a:r>
              <a:rPr lang="zh-CN" altLang="zh-CN" smtClean="0"/>
              <a:t>树高</a:t>
            </a:r>
            <a:endParaRPr lang="zh-CN" altLang="zh-CN"/>
          </a:p>
        </p:txBody>
      </p:sp>
      <p:sp>
        <p:nvSpPr>
          <p:cNvPr id="15" name="文本框 12"/>
          <p:cNvSpPr txBox="1"/>
          <p:nvPr/>
        </p:nvSpPr>
        <p:spPr>
          <a:xfrm>
            <a:off x="1771299" y="3711913"/>
            <a:ext cx="1729961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万</a:t>
            </a:r>
            <a:r>
              <a:rPr lang="zh-CN" altLang="zh-CN"/>
              <a:t>条</a:t>
            </a:r>
            <a:r>
              <a:rPr lang="zh-CN" altLang="zh-CN" smtClean="0"/>
              <a:t>垂下</a:t>
            </a:r>
            <a:endParaRPr lang="zh-CN" altLang="zh-CN"/>
          </a:p>
        </p:txBody>
      </p:sp>
      <p:sp>
        <p:nvSpPr>
          <p:cNvPr id="16" name="文本框 12"/>
          <p:cNvSpPr txBox="1"/>
          <p:nvPr/>
        </p:nvSpPr>
        <p:spPr>
          <a:xfrm>
            <a:off x="3667542" y="4393835"/>
            <a:ext cx="1729961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儿童</a:t>
            </a:r>
            <a:r>
              <a:rPr lang="zh-CN" altLang="zh-CN"/>
              <a:t>散</a:t>
            </a:r>
            <a:r>
              <a:rPr lang="zh-CN" altLang="zh-CN" smtClean="0"/>
              <a:t>学</a:t>
            </a:r>
            <a:endParaRPr lang="zh-CN" altLang="zh-CN"/>
          </a:p>
        </p:txBody>
      </p:sp>
      <p:sp>
        <p:nvSpPr>
          <p:cNvPr id="17" name="文本框 12"/>
          <p:cNvSpPr txBox="1"/>
          <p:nvPr/>
        </p:nvSpPr>
        <p:spPr>
          <a:xfrm>
            <a:off x="8105937" y="4397335"/>
            <a:ext cx="957313" cy="697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/>
              <a:t>东风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171567" y="1020139"/>
            <a:ext cx="9933755" cy="4247317"/>
            <a:chOff x="733693" y="3205818"/>
            <a:chExt cx="9933755" cy="4247317"/>
          </a:xfrm>
        </p:grpSpPr>
        <p:sp>
          <p:nvSpPr>
            <p:cNvPr id="11" name="文本框 1"/>
            <p:cNvSpPr txBox="1">
              <a:spLocks noChangeArrowheads="1"/>
            </p:cNvSpPr>
            <p:nvPr/>
          </p:nvSpPr>
          <p:spPr bwMode="auto">
            <a:xfrm>
              <a:off x="1115256" y="3205818"/>
              <a:ext cx="9552192" cy="4247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just" defTabSz="914400" rtl="0" eaLnBrk="1" latinLnBrk="0" hangingPunct="1">
                <a:lnSpc>
                  <a:spcPct val="150000"/>
                </a:lnSpc>
                <a:tabLst>
                  <a:tab pos="4660900"/>
                </a:tabLst>
                <a:defRPr sz="30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AE40F0"/>
                  </a:solidFill>
                  <a:sym typeface="+mn-ea"/>
                </a:rPr>
                <a:t>[</a:t>
              </a:r>
              <a:r>
                <a:rPr lang="zh-CN" altLang="en-US">
                  <a:solidFill>
                    <a:srgbClr val="AE40F0"/>
                  </a:solidFill>
                  <a:sym typeface="+mn-ea"/>
                </a:rPr>
                <a:t>新题型</a:t>
              </a:r>
              <a:r>
                <a:rPr lang="en-US" altLang="zh-CN">
                  <a:solidFill>
                    <a:srgbClr val="AE40F0"/>
                  </a:solidFill>
                  <a:sym typeface="+mn-ea"/>
                </a:rPr>
                <a:t>]</a:t>
              </a:r>
              <a:r>
                <a:rPr lang="zh-CN" altLang="en-US">
                  <a:sym typeface="+mn-ea"/>
                </a:rPr>
                <a:t>看图，照样子，写句子。</a:t>
              </a:r>
              <a:r>
                <a:rPr lang="en-US" altLang="zh-CN">
                  <a:sym typeface="+mn-ea"/>
                </a:rPr>
                <a:t>(3</a:t>
              </a:r>
              <a:r>
                <a:rPr lang="zh-CN" altLang="en-US">
                  <a:sym typeface="+mn-ea"/>
                </a:rPr>
                <a:t>分</a:t>
              </a:r>
              <a:r>
                <a:rPr lang="en-US" altLang="zh-CN">
                  <a:sym typeface="+mn-ea"/>
                </a:rPr>
                <a:t>)</a:t>
              </a:r>
              <a:endParaRPr lang="en-US" altLang="zh-CN">
                <a:sym typeface="+mn-ea"/>
              </a:endParaRPr>
            </a:p>
            <a:p>
              <a:r>
                <a:rPr lang="en-US" altLang="zh-CN">
                  <a:sym typeface="+mn-ea"/>
                </a:rPr>
                <a:t> </a:t>
              </a:r>
              <a:endParaRPr lang="en-US" altLang="zh-CN">
                <a:sym typeface="+mn-ea"/>
              </a:endParaRPr>
            </a:p>
            <a:p>
              <a:endParaRPr lang="en-US" altLang="zh-CN" smtClean="0">
                <a:sym typeface="+mn-ea"/>
              </a:endParaRPr>
            </a:p>
            <a:p>
              <a:endParaRPr lang="en-US" altLang="zh-CN">
                <a:sym typeface="+mn-ea"/>
              </a:endParaRPr>
            </a:p>
            <a:p>
              <a:r>
                <a:rPr lang="zh-CN" altLang="en-US" smtClean="0">
                  <a:sym typeface="+mn-ea"/>
                </a:rPr>
                <a:t>例</a:t>
              </a:r>
              <a:r>
                <a:rPr lang="zh-CN" altLang="en-US">
                  <a:sym typeface="+mn-ea"/>
                </a:rPr>
                <a:t>：门前开着一大片五颜六色的鲜花。</a:t>
              </a:r>
              <a:endParaRPr lang="zh-CN" altLang="en-US">
                <a:sym typeface="+mn-ea"/>
              </a:endParaRPr>
            </a:p>
            <a:p>
              <a:r>
                <a:rPr lang="zh-CN" altLang="en-US">
                  <a:sym typeface="+mn-ea"/>
                </a:rPr>
                <a:t>山上种</a:t>
              </a:r>
              <a:r>
                <a:rPr lang="zh-CN" altLang="en-US" smtClean="0">
                  <a:sym typeface="+mn-ea"/>
                </a:rPr>
                <a:t>着</a:t>
              </a:r>
              <a:r>
                <a:rPr lang="en-US" altLang="zh-CN" smtClean="0">
                  <a:sym typeface="+mn-ea"/>
                </a:rPr>
                <a:t>____________________________</a:t>
              </a:r>
              <a:r>
                <a:rPr lang="zh-CN" altLang="en-US" smtClean="0">
                  <a:sym typeface="+mn-ea"/>
                </a:rPr>
                <a:t>。</a:t>
              </a:r>
              <a:endParaRPr lang="zh-CN" altLang="en-US">
                <a:sym typeface="+mn-ea"/>
              </a:endParaRPr>
            </a:p>
          </p:txBody>
        </p:sp>
        <p:grpSp>
          <p:nvGrpSpPr>
            <p:cNvPr id="13" name="组合 12"/>
            <p:cNvGrpSpPr/>
            <p:nvPr/>
          </p:nvGrpSpPr>
          <p:grpSpPr>
            <a:xfrm>
              <a:off x="733693" y="3347940"/>
              <a:ext cx="397660" cy="538609"/>
              <a:chOff x="733693" y="1986947"/>
              <a:chExt cx="397660" cy="538609"/>
            </a:xfrm>
          </p:grpSpPr>
          <p:sp>
            <p:nvSpPr>
              <p:cNvPr id="14" name="椭圆 13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6" name="文本框 15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00" b="1" smtClean="0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8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18" name="文本框 12"/>
          <p:cNvSpPr txBox="1"/>
          <p:nvPr/>
        </p:nvSpPr>
        <p:spPr>
          <a:xfrm>
            <a:off x="3422074" y="4405369"/>
            <a:ext cx="4820550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zh-CN" altLang="zh-CN" smtClean="0">
                <a:solidFill>
                  <a:srgbClr val="0070C0"/>
                </a:solidFill>
              </a:rPr>
              <a:t>示例</a:t>
            </a:r>
            <a:r>
              <a:rPr lang="zh-CN" altLang="zh-CN">
                <a:solidFill>
                  <a:srgbClr val="0070C0"/>
                </a:solidFill>
              </a:rPr>
              <a:t>：</a:t>
            </a:r>
            <a:r>
              <a:rPr lang="zh-CN" altLang="zh-CN"/>
              <a:t>一大片郁郁葱葱的</a:t>
            </a:r>
            <a:r>
              <a:rPr lang="zh-CN" altLang="zh-CN" smtClean="0"/>
              <a:t>树</a:t>
            </a:r>
            <a:endParaRPr lang="zh-CN" altLang="zh-CN"/>
          </a:p>
        </p:txBody>
      </p:sp>
      <p:pic>
        <p:nvPicPr>
          <p:cNvPr id="9" name="p1t8.jpg" descr="id:2147488409;FounderCES"/>
          <p:cNvPicPr/>
          <p:nvPr/>
        </p:nvPicPr>
        <p:blipFill>
          <a:blip r:embed="rId2"/>
          <a:stretch>
            <a:fillRect/>
          </a:stretch>
        </p:blipFill>
        <p:spPr>
          <a:xfrm>
            <a:off x="4319669" y="1690299"/>
            <a:ext cx="3668128" cy="218451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839709" y="1062172"/>
            <a:ext cx="10649924" cy="3554819"/>
            <a:chOff x="733693" y="3189148"/>
            <a:chExt cx="10649924" cy="3554819"/>
          </a:xfrm>
        </p:grpSpPr>
        <p:sp>
          <p:nvSpPr>
            <p:cNvPr id="13" name="文本框 1"/>
            <p:cNvSpPr txBox="1">
              <a:spLocks noChangeArrowheads="1"/>
            </p:cNvSpPr>
            <p:nvPr/>
          </p:nvSpPr>
          <p:spPr bwMode="auto">
            <a:xfrm>
              <a:off x="1093253" y="3189148"/>
              <a:ext cx="10290364" cy="35548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just" defTabSz="914400" rtl="0" eaLnBrk="1" latinLnBrk="0" hangingPunct="1">
                <a:lnSpc>
                  <a:spcPct val="150000"/>
                </a:lnSpc>
                <a:tabLst>
                  <a:tab pos="4660900"/>
                </a:tabLst>
                <a:defRPr sz="30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>
                  <a:solidFill>
                    <a:srgbClr val="AE40F0"/>
                  </a:solidFill>
                </a:rPr>
                <a:t>[</a:t>
              </a:r>
              <a:r>
                <a:rPr lang="zh-CN" altLang="en-US">
                  <a:solidFill>
                    <a:srgbClr val="AE40F0"/>
                  </a:solidFill>
                </a:rPr>
                <a:t>新情境</a:t>
              </a:r>
              <a:r>
                <a:rPr lang="en-US" altLang="zh-CN">
                  <a:solidFill>
                    <a:srgbClr val="AE40F0"/>
                  </a:solidFill>
                </a:rPr>
                <a:t>]</a:t>
              </a:r>
              <a:r>
                <a:rPr lang="zh-CN" altLang="en-US"/>
                <a:t>根据梦梦的提问，典典在回答时会重读“</a:t>
              </a:r>
              <a:r>
                <a:rPr lang="en-US" altLang="zh-CN"/>
                <a:t>(</a:t>
              </a:r>
              <a:r>
                <a:rPr lang="zh-CN" altLang="en-US"/>
                <a:t>　　</a:t>
              </a:r>
              <a:r>
                <a:rPr lang="en-US" altLang="zh-CN" smtClean="0"/>
                <a:t>)</a:t>
              </a:r>
              <a:r>
                <a:rPr lang="zh-CN" altLang="en-US" smtClean="0"/>
                <a:t>”。</a:t>
              </a:r>
              <a:endParaRPr lang="en-US" altLang="zh-CN" smtClean="0"/>
            </a:p>
            <a:p>
              <a:pPr algn="r"/>
              <a:r>
                <a:rPr lang="en-US" altLang="zh-CN" smtClean="0"/>
                <a:t>(</a:t>
              </a:r>
              <a:r>
                <a:rPr lang="en-US" altLang="zh-CN"/>
                <a:t>3</a:t>
              </a:r>
              <a:r>
                <a:rPr lang="zh-CN" altLang="en-US"/>
                <a:t>分</a:t>
              </a:r>
              <a:r>
                <a:rPr lang="en-US" altLang="zh-CN"/>
                <a:t>)</a:t>
              </a:r>
              <a:endParaRPr lang="en-US" altLang="zh-CN"/>
            </a:p>
            <a:p>
              <a:r>
                <a:rPr lang="zh-CN" altLang="en-US"/>
                <a:t>梦梦：“你认为北京的哪个景点最受游客欢迎？”</a:t>
              </a:r>
              <a:endParaRPr lang="zh-CN" altLang="en-US"/>
            </a:p>
            <a:p>
              <a:r>
                <a:rPr lang="zh-CN" altLang="en-US"/>
                <a:t>典典：“我认为长城最受欢迎。”</a:t>
              </a:r>
              <a:endParaRPr lang="zh-CN" altLang="en-US"/>
            </a:p>
            <a:p>
              <a:pPr>
                <a:tabLst>
                  <a:tab pos="2597150"/>
                  <a:tab pos="5287645"/>
                  <a:tab pos="7897495"/>
                </a:tabLst>
              </a:pPr>
              <a:r>
                <a:rPr lang="en-US" altLang="zh-CN"/>
                <a:t>A.</a:t>
              </a:r>
              <a:r>
                <a:rPr lang="zh-CN" altLang="en-US"/>
                <a:t>我	</a:t>
              </a:r>
              <a:r>
                <a:rPr lang="en-US" altLang="zh-CN"/>
                <a:t>B.</a:t>
              </a:r>
              <a:r>
                <a:rPr lang="zh-CN" altLang="en-US"/>
                <a:t>认为	</a:t>
              </a:r>
              <a:r>
                <a:rPr lang="en-US" altLang="zh-CN"/>
                <a:t>C.</a:t>
              </a:r>
              <a:r>
                <a:rPr lang="zh-CN" altLang="en-US"/>
                <a:t>最	</a:t>
              </a:r>
              <a:r>
                <a:rPr lang="en-US" altLang="zh-CN"/>
                <a:t>D.</a:t>
              </a:r>
              <a:r>
                <a:rPr lang="zh-CN" altLang="en-US"/>
                <a:t>长城</a:t>
              </a:r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733693" y="3384036"/>
              <a:ext cx="397660" cy="538609"/>
              <a:chOff x="733693" y="1986947"/>
              <a:chExt cx="397660" cy="538609"/>
            </a:xfrm>
          </p:grpSpPr>
          <p:sp>
            <p:nvSpPr>
              <p:cNvPr id="12" name="椭圆 11"/>
              <p:cNvSpPr/>
              <p:nvPr/>
            </p:nvSpPr>
            <p:spPr>
              <a:xfrm>
                <a:off x="733693" y="2065977"/>
                <a:ext cx="396000" cy="396000"/>
              </a:xfrm>
              <a:prstGeom prst="ellipse">
                <a:avLst/>
              </a:prstGeom>
              <a:solidFill>
                <a:srgbClr val="FFEFB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4" name="文本框 13"/>
              <p:cNvSpPr txBox="1"/>
              <p:nvPr/>
            </p:nvSpPr>
            <p:spPr>
              <a:xfrm>
                <a:off x="743318" y="1986947"/>
                <a:ext cx="388035" cy="5386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00" b="1" smtClean="0">
                    <a:solidFill>
                      <a:srgbClr val="F06732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9</a:t>
                </a:r>
                <a:endParaRPr kumimoji="1" lang="zh-CN" altLang="en-US" sz="2900" b="1">
                  <a:solidFill>
                    <a:srgbClr val="F06732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8" name="文本框 12"/>
          <p:cNvSpPr txBox="1"/>
          <p:nvPr/>
        </p:nvSpPr>
        <p:spPr>
          <a:xfrm>
            <a:off x="9906657" y="1062172"/>
            <a:ext cx="461986" cy="7018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lnSpc>
                <a:spcPct val="150000"/>
              </a:lnSpc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US" altLang="zh-CN" smtClean="0"/>
              <a:t>D</a:t>
            </a:r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https://d.book118.com/768034001066006031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黑体</vt:lpstr>
      <vt:lpstr>Times New Roman</vt:lpstr>
      <vt:lpstr>宋体</vt:lpstr>
      <vt:lpstr>楷体</vt:lpstr>
      <vt:lpstr>方正姚体</vt:lpstr>
      <vt:lpstr>Office Theme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2024-09-08T11:15:14.693</cp:lastPrinted>
  <dcterms:created xsi:type="dcterms:W3CDTF">2024-09-08T03:15:14Z</dcterms:created>
  <dcterms:modified xsi:type="dcterms:W3CDTF">2024-09-08T03:15:17Z</dcterms:modified>
</cp:coreProperties>
</file>