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bin" ContentType="application/vnd.ms-office.activeX"/>
  <Default Extension="vml" ContentType="application/vnd.openxmlformats-officedocument.vmlDrawing"/>
  <Default Extension="wmf" ContentType="image/x-wmf"/>
  <Default Extension="png" ContentType="image/png"/>
  <Default Extension="mp3" ContentType="audio/mp3"/>
  <Override PartName="/docProps/app.xml" ContentType="application/vnd.openxmlformats-officedocument.extended-properties+xml"/>
  <Override PartName="/docProps/core.xml" ContentType="application/vnd.openxmlformats-package.core-properties+xml"/>
  <Override PartName="/ppt/activeX/activeX1.xml" ContentType="application/vnd.ms-office.activeX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7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activeX/_rels/activeX1.xml.rels>&#65279;<?xml version="1.0" encoding="utf-8" standalone="yes"?><Relationships xmlns="http://schemas.openxmlformats.org/package/2006/relationships"><Relationship Id="rId1" Type="http://schemas.microsoft.com/office/2006/relationships/activeXControlBinary" Target="activeX1.bin" /></Relationships>
</file>

<file path=ppt/activeX/activeX1.xml><?xml version="1.0" encoding="utf-8"?>
<ax:ocx xmlns:r="http://schemas.openxmlformats.org/officeDocument/2006/relationships" xmlns:ax="http://schemas.microsoft.com/office/2006/activeX" ax:classid="{d27cdb6e-ae6d-11cf-96b8-444553540000}" r:id="rId1" ax:persistence="persistStorage"/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pPr fontAlgn="auto"/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pPr fontAlgn="auto"/>
            <a:fld id="{1AC49D05-6128-4D0D-A32A-06A5E73B386C}" type="datetimeFigureOut">
              <a:rPr lang="zh-CN" altLang="en-US" strike="noStrike" noProof="1" smtClean="0">
                <a:latin typeface="微软雅黑" panose="020b0503020204020204" charset="-122"/>
                <a:ea typeface="微软雅黑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076" name="幻灯片图像占位符 3"/>
          <p:cNvSpPr>
            <a:spLocks noGrp="1" noRot="1" noChangeAspect="1"/>
          </p:cNvSpPr>
          <p:nvPr>
            <p:ph type="sldImg" idx="6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3077" name="备注占位符 4"/>
          <p:cNvSpPr>
            <a:spLocks noGrp="1"/>
          </p:cNvSpPr>
          <p:nvPr>
            <p:ph type="body" sz="quarter" idx="7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0"/>
            <a:r>
              <a:rPr lang="zh-CN" altLang="en-US"/>
              <a:t>第二级</a:t>
            </a:r>
            <a:endParaRPr lang="zh-CN" altLang="en-US"/>
          </a:p>
          <a:p>
            <a:pPr lvl="2" indent="0"/>
            <a:r>
              <a:rPr lang="zh-CN" altLang="en-US"/>
              <a:t>第三级</a:t>
            </a:r>
            <a:endParaRPr lang="zh-CN" altLang="en-US"/>
          </a:p>
          <a:p>
            <a:pPr lvl="3" indent="0"/>
            <a:r>
              <a:rPr lang="zh-CN" altLang="en-US"/>
              <a:t>第四级</a:t>
            </a:r>
            <a:endParaRPr lang="zh-CN" altLang="en-US"/>
          </a:p>
          <a:p>
            <a:pPr lvl="4" indent="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pPr fontAlgn="auto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pPr fontAlgn="auto"/>
            <a:fld id="{5849F42C-2DAE-424C-A4B8-3140182C3E9F}" type="slidenum">
              <a:rPr lang="zh-CN" altLang="en-US" strike="noStrike" noProof="1" smtClean="0">
                <a:latin typeface="微软雅黑" panose="020b0503020204020204" charset="-122"/>
                <a:ea typeface="微软雅黑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5122" name="备注占位符 2"/>
          <p:cNvSpPr>
            <a:spLocks noGrp="1"/>
          </p:cNvSpPr>
          <p:nvPr>
            <p:ph type="body" idx="1"/>
          </p:nvPr>
        </p:nvSpPr>
        <p:spPr/>
        <p:txBody>
          <a:bodyPr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123" name="灯片编号占位符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>
                <a:latin typeface="微软雅黑" panose="020b0503020204020204" charset="-122"/>
              </a:rPr>
              <a:t>1</a:t>
            </a:fld>
            <a:endParaRPr lang="zh-CN" altLang="en-US" sz="1200">
              <a:latin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9F1B8-B91E-4C75-A55E-B80C464A9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7D7CB-A6AA-41B3-9A4F-BFA23527D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8E041-E935-4290-892D-CA5D71956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21FB5-71E7-404C-B09D-BFDE199F7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2D19D4-07AB-4322-B421-D72D7C662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031B20-7C91-48DE-BAD5-16AC58D9E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35BACC-5246-46CB-98DD-33EE41E1A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AA83D-AF62-4EBF-98EC-1FF3A75D0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75CEE-3E21-4BFB-AB89-CDB32ED1F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101B9-4F4D-42D5-AF53-41E62A198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22606-FD9F-4232-AAB4-382EB968E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tags" Target="../tags/tag57.xml" /><Relationship Id="rId32" Type="http://schemas.openxmlformats.org/officeDocument/2006/relationships/tags" Target="../tags/tag58.xml" /><Relationship Id="rId33" Type="http://schemas.openxmlformats.org/officeDocument/2006/relationships/tags" Target="../tags/tag59.xml" /><Relationship Id="rId34" Type="http://schemas.openxmlformats.org/officeDocument/2006/relationships/tags" Target="../tags/tag60.xml" /><Relationship Id="rId35" Type="http://schemas.openxmlformats.org/officeDocument/2006/relationships/tags" Target="../tags/tag61.xml" /><Relationship Id="rId36" Type="http://schemas.openxmlformats.org/officeDocument/2006/relationships/tags" Target="../tags/tag62.xml" /><Relationship Id="rId37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3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33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34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35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36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2.xml" /><Relationship Id="rId3" Type="http://schemas.openxmlformats.org/officeDocument/2006/relationships/control" Target="../activeX/activeX1.xml" /><Relationship Id="rId4" Type="http://schemas.openxmlformats.org/officeDocument/2006/relationships/image" Target="../media/image1.wmf" /><Relationship Id="rId5" Type="http://schemas.openxmlformats.org/officeDocument/2006/relationships/tags" Target="../tags/tag64.xml" /><Relationship Id="rId6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tags" Target="../tags/tag6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microsoft.com/office/2007/relationships/media" Target="../media/media1.mp3" /><Relationship Id="rId6" Type="http://schemas.microsoft.com/office/2007/relationships/media" Target="../media/media1.mp3" TargetMode="Internal" /><Relationship Id="rId7" Type="http://schemas.openxmlformats.org/officeDocument/2006/relationships/tags" Target="../tags/tag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tags" Target="../tags/tag6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Relationship Id="rId4" Type="http://schemas.microsoft.com/office/2007/relationships/media" Target="../media/media1.mp3" /><Relationship Id="rId5" Type="http://schemas.microsoft.com/office/2007/relationships/media" Target="../media/media1.mp3" TargetMode="Internal" /><Relationship Id="rId6" Type="http://schemas.openxmlformats.org/officeDocument/2006/relationships/image" Target="../media/image2.png" /><Relationship Id="rId7" Type="http://schemas.openxmlformats.org/officeDocument/2006/relationships/tags" Target="../tags/tag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Relationship Id="rId4" Type="http://schemas.microsoft.com/office/2007/relationships/media" Target="../media/media2.mp3" /><Relationship Id="rId5" Type="http://schemas.microsoft.com/office/2007/relationships/media" Target="../media/media2.mp3" TargetMode="Internal" /><Relationship Id="rId6" Type="http://schemas.openxmlformats.org/officeDocument/2006/relationships/tags" Target="../tags/tag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.png" /><Relationship Id="rId4" Type="http://schemas.microsoft.com/office/2007/relationships/media" Target="../media/media2.mp3" /><Relationship Id="rId5" Type="http://schemas.microsoft.com/office/2007/relationships/media" Target="../media/media2.mp3" TargetMode="Internal" /><Relationship Id="rId6" Type="http://schemas.openxmlformats.org/officeDocument/2006/relationships/tags" Target="../tags/tag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tags" Target="../tags/tag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ags" Target="../tags/tag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3700204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246120" y="1369060"/>
            <a:ext cx="5699125" cy="3230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pPr algn="ctr"/>
            <a:r>
              <a:rPr lang="en-US" altLang="zh-CN" sz="6000" b="1">
                <a:latin typeface="Times New Roman" panose="02020603050405020304" pitchFamily="18" charset="0"/>
                <a:cs typeface="Times New Roman" panose="02020603050405020304" pitchFamily="18" charset="0"/>
              </a:rPr>
              <a:t>Starter Unit </a:t>
            </a:r>
            <a:endParaRPr lang="en-US" altLang="zh-CN" sz="6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altLang="zh-CN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Let's join in!</a:t>
            </a:r>
            <a:endParaRPr lang="en-US" altLang="zh-CN" sz="4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zh-CN" sz="6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altLang="zh-CN" sz="4000">
                <a:latin typeface="Times New Roman" panose="02020603050405020304" pitchFamily="18" charset="0"/>
                <a:cs typeface="Times New Roman" panose="02020603050405020304" pitchFamily="18" charset="0"/>
              </a:rPr>
              <a:t>Part 1a-2</a:t>
            </a:r>
            <a:endParaRPr lang="en-US" altLang="zh-CN" sz="4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p14:dur="500">
        <p:random/>
      </p:transition>
    </mc:Choice>
    <mc:Fallback>
      <p:transition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1049918" y="489585"/>
            <a:ext cx="2859804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Warm up</a:t>
            </a:r>
            <a:endParaRPr lang="en-US" altLang="zh-CN" sz="4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custDataLst>
      <p:tags r:id="rId5"/>
    </p:custDataLst>
    <p:controls>
      <mc:AlternateContent>
        <mc:Choice xmlns:v="urn:schemas-microsoft-com:vml" Requires="v">
          <p:control spid="1038" r:id="rId3" imgW="108378815500" imgH="56604725500"/>
        </mc:Choice>
        <mc:Fallback>
          <p:control r:id="rId3" imgW="8533765" imgH="4457065">
            <p:pic>
              <p:nvPicPr>
                <p:cNvPr id="0" name=""/>
                <p:cNvPicPr>
                  <a:picLocks noChangeArrowheads="1" noChangeShapeType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828800" y="1685290"/>
                  <a:ext cx="8533765" cy="4457065"/>
                </a:xfrm>
                <a:prstGeom prst="rect"/>
                <a:noFill/>
                <a:ln/>
              </p:spPr>
            </p:pic>
          </p:control>
        </mc:Fallback>
      </mc:AlternateContent>
    </p:controls>
  </p:cSld>
  <p:clrMapOvr>
    <a:masterClrMapping/>
  </p:clrMapOvr>
  <mc:AlternateContent>
    <mc:Choice xmlns:p14="http://schemas.microsoft.com/office/powerpoint/2010/main" Requires="p14">
      <p:transition p14:dur="500">
        <p:random/>
      </p:transition>
    </mc:Choice>
    <mc:Fallback>
      <p:transition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8" name="椭圆形标注 10"/>
          <p:cNvSpPr/>
          <p:nvPr/>
        </p:nvSpPr>
        <p:spPr>
          <a:xfrm>
            <a:off x="6527800" y="2205355"/>
            <a:ext cx="3734435" cy="1655445"/>
          </a:xfrm>
          <a:prstGeom prst="wedgeEllipseCallout">
            <a:avLst>
              <a:gd name="adj1" fmla="val -41093"/>
              <a:gd name="adj2" fmla="val 49731"/>
            </a:avLst>
          </a:prstGeom>
          <a:noFill/>
          <a:ln w="127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What are they talking about?</a:t>
            </a:r>
            <a:endParaRPr lang="en-US" altLang="zh-CN" sz="32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620" y="1758950"/>
            <a:ext cx="5630545" cy="407289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p14:dur="500">
        <p:random/>
      </p:transition>
    </mc:Choice>
    <mc:Fallback>
      <p:transition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2" name="圆角矩形 5"/>
          <p:cNvSpPr/>
          <p:nvPr/>
        </p:nvSpPr>
        <p:spPr>
          <a:xfrm>
            <a:off x="1195070" y="454025"/>
            <a:ext cx="3171190" cy="847090"/>
          </a:xfrm>
          <a:prstGeom prst="roundRect">
            <a:avLst>
              <a:gd name="adj" fmla="val 16667"/>
            </a:avLst>
          </a:prstGeom>
          <a:noFill/>
          <a:ln w="1905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44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Arial" pitchFamily="34" charset="0"/>
              </a:rPr>
              <a:t>Let’s listen</a:t>
            </a:r>
            <a:endParaRPr lang="en-US" altLang="zh-CN" sz="44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Arial" pitchFamily="34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8940" y="2051050"/>
            <a:ext cx="5942965" cy="4298950"/>
          </a:xfrm>
          <a:prstGeom prst="rect">
            <a:avLst/>
          </a:prstGeom>
        </p:spPr>
      </p:pic>
      <p:pic>
        <p:nvPicPr>
          <p:cNvPr id="4" name="Starter unit 1a">
            <a:hlinkClick action="ppaction://media"/>
          </p:cNvPr>
          <p:cNvPicPr>
            <a:picLocks noRot="1"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45560" y="422275"/>
            <a:ext cx="1087755" cy="911225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p14:dur="500">
        <p:random/>
      </p:transition>
    </mc:Choice>
    <mc:Fallback>
      <p:transition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531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8" fill="hold" display="0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5" name="圆角矩形 4"/>
          <p:cNvSpPr/>
          <p:nvPr/>
        </p:nvSpPr>
        <p:spPr>
          <a:xfrm>
            <a:off x="829945" y="539750"/>
            <a:ext cx="4165600" cy="686435"/>
          </a:xfrm>
          <a:prstGeom prst="roundRect">
            <a:avLst>
              <a:gd name="adj" fmla="val 16667"/>
            </a:avLst>
          </a:prstGeom>
          <a:noFill/>
          <a:ln w="1905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40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Arial" pitchFamily="34" charset="0"/>
              </a:rPr>
              <a:t>Read the sentences.</a:t>
            </a:r>
            <a:endParaRPr lang="en-US" altLang="zh-CN" sz="40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Arial" pitchFamily="34" charset="0"/>
            </a:endParaRPr>
          </a:p>
          <a:p>
            <a:endParaRPr lang="en-US" altLang="zh-CN" sz="40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Arial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945" y="1987550"/>
            <a:ext cx="5194300" cy="3757295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p14:dur="500">
        <p:random/>
      </p:transition>
    </mc:Choice>
    <mc:Fallback>
      <p:transition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 bwMode="auto">
          <a:xfrm>
            <a:off x="5939367" y="2290868"/>
            <a:ext cx="503767" cy="431800"/>
          </a:xfrm>
          <a:prstGeom prst="rect">
            <a:avLst/>
          </a:prstGeom>
          <a:noFill/>
          <a:ln w="19050" cap="flat" cmpd="sng" algn="ctr">
            <a:solidFill>
              <a:schemeClr val="tx1">
                <a:lumMod val="85000"/>
                <a:lumOff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3">
                    <a:lumMod val="85000"/>
                  </a:schemeClr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2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5" name="矩形 14"/>
          <p:cNvSpPr/>
          <p:nvPr/>
        </p:nvSpPr>
        <p:spPr bwMode="auto">
          <a:xfrm>
            <a:off x="5952067" y="3732318"/>
            <a:ext cx="503767" cy="431800"/>
          </a:xfrm>
          <a:prstGeom prst="rect">
            <a:avLst/>
          </a:prstGeom>
          <a:noFill/>
          <a:ln w="19050" cap="flat" cmpd="sng" algn="ctr">
            <a:solidFill>
              <a:schemeClr val="tx1">
                <a:lumMod val="85000"/>
                <a:lumOff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3">
                    <a:lumMod val="85000"/>
                  </a:schemeClr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1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6" name="矩形 15"/>
          <p:cNvSpPr/>
          <p:nvPr/>
        </p:nvSpPr>
        <p:spPr bwMode="auto">
          <a:xfrm>
            <a:off x="5939367" y="2938568"/>
            <a:ext cx="503767" cy="433917"/>
          </a:xfrm>
          <a:prstGeom prst="rect">
            <a:avLst/>
          </a:prstGeom>
          <a:noFill/>
          <a:ln w="19050" cap="flat" cmpd="sng" algn="ctr">
            <a:solidFill>
              <a:schemeClr val="tx1">
                <a:lumMod val="85000"/>
                <a:lumOff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3">
                    <a:lumMod val="85000"/>
                  </a:schemeClr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5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7" name="矩形 16"/>
          <p:cNvSpPr/>
          <p:nvPr/>
        </p:nvSpPr>
        <p:spPr bwMode="auto">
          <a:xfrm>
            <a:off x="5952067" y="4451985"/>
            <a:ext cx="503767" cy="431800"/>
          </a:xfrm>
          <a:prstGeom prst="rect">
            <a:avLst/>
          </a:prstGeom>
          <a:noFill/>
          <a:ln w="19050" cap="flat" cmpd="sng" algn="ctr">
            <a:solidFill>
              <a:schemeClr val="tx1">
                <a:lumMod val="85000"/>
                <a:lumOff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3">
                    <a:lumMod val="85000"/>
                  </a:schemeClr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3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8" name="矩形 17"/>
          <p:cNvSpPr/>
          <p:nvPr/>
        </p:nvSpPr>
        <p:spPr bwMode="auto">
          <a:xfrm>
            <a:off x="5952067" y="5158317"/>
            <a:ext cx="503767" cy="431800"/>
          </a:xfrm>
          <a:prstGeom prst="rect">
            <a:avLst/>
          </a:prstGeom>
          <a:noFill/>
          <a:ln w="19050" cap="flat" cmpd="sng" algn="ctr">
            <a:solidFill>
              <a:schemeClr val="tx1">
                <a:lumMod val="85000"/>
                <a:lumOff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3">
                    <a:lumMod val="85000"/>
                  </a:schemeClr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4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" name="Starter unit 1a">
            <a:hlinkClick action="ppaction://media"/>
          </p:cNvPr>
          <p:cNvPicPr>
            <a:picLocks noRot="1"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4914265" y="544830"/>
            <a:ext cx="681355" cy="70167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940" y="2370455"/>
            <a:ext cx="4363085" cy="3155950"/>
          </a:xfrm>
          <a:prstGeom prst="rect">
            <a:avLst/>
          </a:prstGeom>
        </p:spPr>
      </p:pic>
      <p:sp>
        <p:nvSpPr>
          <p:cNvPr id="23555" name="圆角矩形 4"/>
          <p:cNvSpPr/>
          <p:nvPr/>
        </p:nvSpPr>
        <p:spPr>
          <a:xfrm>
            <a:off x="1066165" y="460375"/>
            <a:ext cx="4165600" cy="686435"/>
          </a:xfrm>
          <a:prstGeom prst="roundRect">
            <a:avLst>
              <a:gd name="adj" fmla="val 16667"/>
            </a:avLst>
          </a:prstGeom>
          <a:noFill/>
          <a:ln w="1905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40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Arial" pitchFamily="34" charset="0"/>
              </a:rPr>
              <a:t>Listen and order.</a:t>
            </a:r>
            <a:endParaRPr lang="en-US" altLang="zh-CN" sz="40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3" name="对角圆角矩形 2"/>
          <p:cNvSpPr/>
          <p:nvPr/>
        </p:nvSpPr>
        <p:spPr bwMode="auto">
          <a:xfrm>
            <a:off x="6948382" y="2218267"/>
            <a:ext cx="4197350" cy="431800"/>
          </a:xfrm>
          <a:prstGeom prst="round2Diag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I’m from Australia.</a:t>
            </a:r>
            <a:endParaRPr kumimoji="0" lang="en-US" altLang="zh-CN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" name="对角圆角矩形 5"/>
          <p:cNvSpPr/>
          <p:nvPr/>
        </p:nvSpPr>
        <p:spPr bwMode="auto">
          <a:xfrm>
            <a:off x="6948170" y="2878667"/>
            <a:ext cx="4197350" cy="533400"/>
          </a:xfrm>
          <a:prstGeom prst="round2Diag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I’m ten years old.</a:t>
            </a:r>
            <a:endParaRPr kumimoji="0" lang="en-US" altLang="zh-CN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2" name="对角圆角矩形 11"/>
          <p:cNvSpPr/>
          <p:nvPr/>
        </p:nvSpPr>
        <p:spPr bwMode="auto">
          <a:xfrm>
            <a:off x="7018020" y="3640667"/>
            <a:ext cx="4127500" cy="536575"/>
          </a:xfrm>
          <a:prstGeom prst="round2Diag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I’m Lily.</a:t>
            </a:r>
            <a:endParaRPr kumimoji="0" lang="en-US" altLang="zh-CN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3" name="对角圆角矩形 12"/>
          <p:cNvSpPr/>
          <p:nvPr/>
        </p:nvSpPr>
        <p:spPr bwMode="auto">
          <a:xfrm>
            <a:off x="7018020" y="4405842"/>
            <a:ext cx="4127500" cy="535940"/>
          </a:xfrm>
          <a:prstGeom prst="round2Diag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I’m new to the class.</a:t>
            </a:r>
            <a:endParaRPr kumimoji="0" lang="en-US" altLang="zh-CN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9" name="对角圆角矩形 18"/>
          <p:cNvSpPr/>
          <p:nvPr/>
        </p:nvSpPr>
        <p:spPr bwMode="auto">
          <a:xfrm>
            <a:off x="7018232" y="5170382"/>
            <a:ext cx="4127500" cy="431800"/>
          </a:xfrm>
          <a:prstGeom prst="round2Diag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 love our class!</a:t>
            </a:r>
            <a:endParaRPr kumimoji="0" lang="en-US" altLang="zh-CN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p14:dur="500">
        <p:random/>
      </p:transition>
    </mc:Choice>
    <mc:Fallback>
      <p:transition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42" dur="5315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44" fill="hold" display="0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4" grpId="0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6" name="TextBox 9"/>
          <p:cNvSpPr txBox="1"/>
          <p:nvPr/>
        </p:nvSpPr>
        <p:spPr>
          <a:xfrm>
            <a:off x="963930" y="2673350"/>
            <a:ext cx="912368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Xiaoyu: Hello! I’m Xiaoyu. This is my friend Jitao. </a:t>
            </a:r>
            <a:endParaRPr lang="en-US" altLang="zh-CN" sz="32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25607" name="TextBox 10"/>
          <p:cNvSpPr txBox="1"/>
          <p:nvPr/>
        </p:nvSpPr>
        <p:spPr>
          <a:xfrm>
            <a:off x="963930" y="3254375"/>
            <a:ext cx="817499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Lily: Hi! I’m Lily. Nice to meet you.</a:t>
            </a:r>
            <a:endParaRPr lang="en-US" altLang="zh-CN" sz="32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25608" name="TextBox 12"/>
          <p:cNvSpPr txBox="1"/>
          <p:nvPr/>
        </p:nvSpPr>
        <p:spPr>
          <a:xfrm>
            <a:off x="963930" y="3835400"/>
            <a:ext cx="817499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Xiaoyu: Nice to meet you, Lily.</a:t>
            </a:r>
            <a:endParaRPr lang="en-US" altLang="zh-CN" sz="32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25609" name="TextBox 13"/>
          <p:cNvSpPr txBox="1"/>
          <p:nvPr/>
        </p:nvSpPr>
        <p:spPr>
          <a:xfrm>
            <a:off x="963930" y="4416425"/>
            <a:ext cx="817499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Jitao: Where are you from, please?</a:t>
            </a:r>
            <a:endParaRPr lang="en-US" altLang="zh-CN" sz="32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pic>
        <p:nvPicPr>
          <p:cNvPr id="3" name="Starter unit 1b">
            <a:hlinkClick action="ppaction://media"/>
          </p:cNvPr>
          <p:cNvPicPr>
            <a:picLocks noRot="1"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>
                  <p14:trim end="25243.000000"/>
                </p14:media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4905375" y="460375"/>
            <a:ext cx="969645" cy="826770"/>
          </a:xfrm>
          <a:prstGeom prst="rect">
            <a:avLst/>
          </a:prstGeom>
        </p:spPr>
      </p:pic>
      <p:sp>
        <p:nvSpPr>
          <p:cNvPr id="23555" name="圆角矩形 4"/>
          <p:cNvSpPr/>
          <p:nvPr/>
        </p:nvSpPr>
        <p:spPr>
          <a:xfrm>
            <a:off x="1066165" y="460375"/>
            <a:ext cx="4165600" cy="686435"/>
          </a:xfrm>
          <a:prstGeom prst="roundRect">
            <a:avLst>
              <a:gd name="adj" fmla="val 16667"/>
            </a:avLst>
          </a:prstGeom>
          <a:noFill/>
          <a:ln w="1905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40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Arial" pitchFamily="34" charset="0"/>
              </a:rPr>
              <a:t>Listen and repeat.</a:t>
            </a:r>
            <a:endParaRPr lang="en-US" altLang="zh-CN" sz="40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p14:dur="500">
        <p:random/>
      </p:transition>
    </mc:Choice>
    <mc:Fallback>
      <p:transition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7" dur="5012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29" fill="hold" display="0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5606" grpId="0"/>
      <p:bldP spid="25607" grpId="0"/>
      <p:bldP spid="25608" grpId="0"/>
      <p:bldP spid="2560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10" name="TextBox 14"/>
          <p:cNvSpPr txBox="1"/>
          <p:nvPr/>
        </p:nvSpPr>
        <p:spPr>
          <a:xfrm>
            <a:off x="850265" y="2277110"/>
            <a:ext cx="7809865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Lily: I’m from Australia. I’m new to the class.</a:t>
            </a:r>
            <a:endParaRPr lang="en-US" altLang="zh-CN" sz="32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50265" y="2834005"/>
            <a:ext cx="6829425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defRPr/>
            </a:pPr>
            <a:r>
              <a:rPr kumimoji="0" lang="en-US" altLang="zh-CN" sz="3200" kern="1200" cap="none" spc="0" normalizeH="0" baseline="0" noProof="0" err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Xiaoyu &amp; Jitao:  Welcome to our class!</a:t>
            </a:r>
            <a:endParaRPr kumimoji="0" lang="en-US" altLang="zh-CN" sz="3200" kern="1200" cap="none" spc="0" normalizeH="0" baseline="0" noProof="0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5612" name="TextBox 16"/>
          <p:cNvSpPr txBox="1"/>
          <p:nvPr/>
        </p:nvSpPr>
        <p:spPr>
          <a:xfrm>
            <a:off x="850265" y="3390900"/>
            <a:ext cx="5794375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Lily: Thank you. I love our class.</a:t>
            </a:r>
            <a:endParaRPr lang="en-US" altLang="zh-CN" sz="32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25613" name="TextBox 17"/>
          <p:cNvSpPr txBox="1"/>
          <p:nvPr/>
        </p:nvSpPr>
        <p:spPr>
          <a:xfrm>
            <a:off x="850265" y="3947795"/>
            <a:ext cx="4737735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Xiaoyu: How old are you?</a:t>
            </a:r>
            <a:endParaRPr lang="en-US" altLang="zh-CN" sz="32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25614" name="TextBox 18"/>
          <p:cNvSpPr txBox="1"/>
          <p:nvPr/>
        </p:nvSpPr>
        <p:spPr>
          <a:xfrm>
            <a:off x="850265" y="4504690"/>
            <a:ext cx="713359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Lily: I’m ten years old. What about you?</a:t>
            </a:r>
            <a:endParaRPr lang="en-US" altLang="zh-CN" sz="32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13" name="TextBox 17"/>
          <p:cNvSpPr txBox="1"/>
          <p:nvPr/>
        </p:nvSpPr>
        <p:spPr>
          <a:xfrm>
            <a:off x="850265" y="5061585"/>
            <a:ext cx="1107821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Xiaoyu: I’m ten, too. Let’s be friends.</a:t>
            </a:r>
            <a:endParaRPr lang="en-US" altLang="zh-CN" sz="32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pic>
        <p:nvPicPr>
          <p:cNvPr id="2" name="Starter unit 1b">
            <a:hlinkClick action="ppaction://media"/>
          </p:cNvPr>
          <p:cNvPicPr>
            <a:picLocks noRot="1"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>
                  <p14:trim st="24875.000000"/>
                </p14:media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5588000" y="1268095"/>
            <a:ext cx="969645" cy="826770"/>
          </a:xfrm>
          <a:prstGeom prst="rect">
            <a:avLst/>
          </a:prstGeom>
        </p:spPr>
      </p:pic>
      <p:sp>
        <p:nvSpPr>
          <p:cNvPr id="23555" name="圆角矩形 4"/>
          <p:cNvSpPr/>
          <p:nvPr/>
        </p:nvSpPr>
        <p:spPr>
          <a:xfrm>
            <a:off x="1026795" y="460375"/>
            <a:ext cx="4165600" cy="686435"/>
          </a:xfrm>
          <a:prstGeom prst="roundRect">
            <a:avLst>
              <a:gd name="adj" fmla="val 16667"/>
            </a:avLst>
          </a:prstGeom>
          <a:noFill/>
          <a:ln w="1905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40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Arial" pitchFamily="34" charset="0"/>
              </a:rPr>
              <a:t>Listen and repeat.</a:t>
            </a:r>
            <a:endParaRPr lang="en-US" altLang="zh-CN" sz="40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p14:dur="500">
        <p:random/>
      </p:transition>
    </mc:Choice>
    <mc:Fallback>
      <p:transition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5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5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37" dur="501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39" fill="hold" display="0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25610" grpId="0"/>
      <p:bldP spid="16" grpId="0"/>
      <p:bldP spid="25612" grpId="0"/>
      <p:bldP spid="25613" grpId="0"/>
      <p:bldP spid="25614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968521" y="1065195"/>
            <a:ext cx="5017135" cy="9220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5400" b="1" i="0" u="none" strike="noStrike" kern="1200" cap="none" spc="0" normalizeH="0" baseline="0" noProof="0">
                <a:ln w="11430"/>
                <a:solidFill>
                  <a:srgbClr val="9CCC04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Agency FB" panose="020b0503020202020204" pitchFamily="34" charset="0"/>
                <a:ea typeface="宋体" panose="02010600030101010101" pitchFamily="2" charset="-122"/>
                <a:cs typeface="+mn-cs"/>
              </a:rPr>
              <a:t>Australia</a:t>
            </a:r>
            <a:r>
              <a:rPr kumimoji="0" lang="en-US" altLang="zh-CN" sz="5400" b="1" i="0" u="none" strike="noStrike" kern="1200" cap="none" spc="0" normalizeH="0" baseline="0" noProof="0">
                <a:ln w="11430"/>
                <a:solidFill>
                  <a:srgbClr val="9CCC04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zh-CN" altLang="en-US" sz="3600" b="1" i="0" u="none" strike="noStrike" kern="1200" cap="none" spc="0" normalizeH="0" baseline="0" noProof="0">
                <a:ln w="11430"/>
                <a:solidFill>
                  <a:srgbClr val="9CCC04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澳大利亚</a:t>
            </a:r>
            <a:endParaRPr kumimoji="0" lang="zh-CN" altLang="en-US" sz="3600" b="1" i="0" u="none" strike="noStrike" kern="1200" cap="none" spc="0" normalizeH="0" baseline="0" noProof="0">
              <a:ln w="11430"/>
              <a:solidFill>
                <a:srgbClr val="9CCC04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pic>
        <p:nvPicPr>
          <p:cNvPr id="27651" name="Picture 2" descr="C:\Users\Administrator\Desktop\澳大利亚悉尼歌剧院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3600" y="2493433"/>
            <a:ext cx="3007784" cy="2233084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矩形 16"/>
          <p:cNvSpPr/>
          <p:nvPr/>
        </p:nvSpPr>
        <p:spPr>
          <a:xfrm>
            <a:off x="2277583" y="4870511"/>
            <a:ext cx="2593642" cy="10147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 w="11430"/>
                <a:solidFill>
                  <a:srgbClr val="7030A0"/>
                </a:solidFill>
                <a:effectLst/>
                <a:uLnTx/>
                <a:uFillTx/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Opera House</a:t>
            </a:r>
            <a:endParaRPr kumimoji="0" lang="en-US" altLang="zh-CN" sz="3200" b="0" i="0" u="none" strike="noStrike" kern="1200" cap="none" spc="0" normalizeH="0" baseline="0" noProof="0">
              <a:ln w="11430"/>
              <a:solidFill>
                <a:srgbClr val="7030A0"/>
              </a:solidFill>
              <a:effectLst/>
              <a:uLnTx/>
              <a:uFillTx/>
              <a:latin typeface="Times New Roman" panose="02020603050405020304" pitchFamily="18" charset="0"/>
              <a:ea typeface="幼圆" panose="020105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 w="11430"/>
                <a:solidFill>
                  <a:srgbClr val="FF3399"/>
                </a:solidFill>
                <a:effectLst/>
                <a:uLnTx/>
                <a:uFillTx/>
                <a:latin typeface="幼圆" panose="02010509060101010101" pitchFamily="49" charset="-122"/>
                <a:ea typeface="幼圆" panose="02010509060101010101" pitchFamily="49" charset="-122"/>
                <a:cs typeface="+mn-cs"/>
              </a:rPr>
              <a:t>悉尼歌剧院</a:t>
            </a:r>
            <a:endParaRPr kumimoji="0" lang="zh-CN" altLang="en-US" sz="2800" b="1" i="0" u="none" strike="noStrike" kern="1200" cap="none" spc="0" normalizeH="0" baseline="0" noProof="0">
              <a:ln w="11430"/>
              <a:solidFill>
                <a:srgbClr val="FF3399"/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  <a:cs typeface="+mn-cs"/>
            </a:endParaRPr>
          </a:p>
        </p:txBody>
      </p:sp>
      <p:pic>
        <p:nvPicPr>
          <p:cNvPr id="27653" name="Picture 3" descr="C:\Users\Administrator\Desktop\澳大利亚袋鼠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9933" y="2493433"/>
            <a:ext cx="3179233" cy="2233084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" name="矩形 18"/>
          <p:cNvSpPr/>
          <p:nvPr/>
        </p:nvSpPr>
        <p:spPr>
          <a:xfrm>
            <a:off x="6456228" y="4870511"/>
            <a:ext cx="2593642" cy="10147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 w="11430"/>
                <a:solidFill>
                  <a:srgbClr val="7030A0"/>
                </a:solidFill>
                <a:effectLst/>
                <a:uLnTx/>
                <a:uFillTx/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Kangaroo</a:t>
            </a:r>
            <a:endParaRPr kumimoji="0" lang="en-US" altLang="zh-CN" sz="3200" b="1" i="0" u="none" strike="noStrike" kern="1200" cap="none" spc="0" normalizeH="0" baseline="0" noProof="0">
              <a:ln w="11430"/>
              <a:solidFill>
                <a:srgbClr val="7030A0"/>
              </a:solidFill>
              <a:effectLst/>
              <a:uLnTx/>
              <a:uFillTx/>
              <a:latin typeface="Times New Roman" panose="02020603050405020304" pitchFamily="18" charset="0"/>
              <a:ea typeface="幼圆" panose="020105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 w="11430"/>
                <a:solidFill>
                  <a:srgbClr val="FF3399"/>
                </a:solidFill>
                <a:effectLst/>
                <a:uLnTx/>
                <a:uFillTx/>
                <a:latin typeface="幼圆" panose="02010509060101010101" pitchFamily="49" charset="-122"/>
                <a:ea typeface="幼圆" panose="02010509060101010101" pitchFamily="49" charset="-122"/>
                <a:cs typeface="+mn-cs"/>
              </a:rPr>
              <a:t>袋鼠</a:t>
            </a:r>
            <a:endParaRPr kumimoji="0" lang="zh-CN" altLang="en-US" sz="2800" b="1" i="0" u="none" strike="noStrike" kern="1200" cap="none" spc="0" normalizeH="0" baseline="0" noProof="0">
              <a:ln w="11430"/>
              <a:solidFill>
                <a:srgbClr val="FF3399"/>
              </a:solidFill>
              <a:effectLst/>
              <a:uLnTx/>
              <a:uFillTx/>
              <a:latin typeface="幼圆" panose="02010509060101010101" pitchFamily="49" charset="-122"/>
              <a:ea typeface="幼圆" panose="02010509060101010101" pitchFamily="49" charset="-122"/>
              <a:cs typeface="+mn-cs"/>
            </a:endParaRP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p14:dur="500">
        <p:random/>
      </p:transition>
    </mc:Choice>
    <mc:Fallback>
      <p:transition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5" name="圆角矩形 4"/>
          <p:cNvSpPr/>
          <p:nvPr/>
        </p:nvSpPr>
        <p:spPr>
          <a:xfrm>
            <a:off x="1026795" y="460375"/>
            <a:ext cx="4165600" cy="686435"/>
          </a:xfrm>
          <a:prstGeom prst="roundRect">
            <a:avLst>
              <a:gd name="adj" fmla="val 16667"/>
            </a:avLst>
          </a:prstGeom>
          <a:noFill/>
          <a:ln w="1905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40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Arial" pitchFamily="34" charset="0"/>
              </a:rPr>
              <a:t>Read and answer.</a:t>
            </a:r>
            <a:endParaRPr lang="en-US" altLang="zh-CN" sz="40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2" name="圆角矩形 4"/>
          <p:cNvSpPr/>
          <p:nvPr/>
        </p:nvSpPr>
        <p:spPr>
          <a:xfrm>
            <a:off x="1026795" y="1794510"/>
            <a:ext cx="6330315" cy="3364230"/>
          </a:xfrm>
          <a:prstGeom prst="roundRect">
            <a:avLst>
              <a:gd name="adj" fmla="val 16667"/>
            </a:avLst>
          </a:prstGeom>
          <a:noFill/>
          <a:ln w="1905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40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Arial" pitchFamily="34" charset="0"/>
              </a:rPr>
              <a:t>1. Where is Lily from?</a:t>
            </a:r>
            <a:endParaRPr lang="en-US" altLang="zh-CN" sz="40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Arial" pitchFamily="34" charset="0"/>
            </a:endParaRPr>
          </a:p>
          <a:p>
            <a:endParaRPr lang="en-US" altLang="zh-CN" sz="40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Arial" pitchFamily="34" charset="0"/>
            </a:endParaRPr>
          </a:p>
          <a:p>
            <a:r>
              <a:rPr lang="en-US" altLang="zh-CN" sz="40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Arial" pitchFamily="34" charset="0"/>
              </a:rPr>
              <a:t>2. How old is Lily?</a:t>
            </a:r>
            <a:endParaRPr lang="en-US" altLang="zh-CN" sz="40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Arial" pitchFamily="34" charset="0"/>
            </a:endParaRPr>
          </a:p>
          <a:p>
            <a:endParaRPr lang="en-US" altLang="zh-CN" sz="40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Arial" pitchFamily="34" charset="0"/>
            </a:endParaRPr>
          </a:p>
          <a:p>
            <a:r>
              <a:rPr lang="en-US" altLang="zh-CN" sz="40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Arial" pitchFamily="34" charset="0"/>
              </a:rPr>
              <a:t>3. Is she new to the class?</a:t>
            </a:r>
            <a:endParaRPr lang="en-US" altLang="zh-CN" sz="40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671955" y="2572385"/>
            <a:ext cx="6063615" cy="3169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9pPr>
          </a:lstStyle>
          <a:p>
            <a:r>
              <a:rPr lang="en-US" altLang="zh-CN" sz="400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She's from Australia.</a:t>
            </a:r>
            <a:endParaRPr lang="en-US" altLang="zh-CN" sz="400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zh-CN" sz="400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400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She is ten years old.</a:t>
            </a:r>
            <a:endParaRPr lang="en-US" altLang="zh-CN" sz="400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zh-CN" sz="400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400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Yes, she is .</a:t>
            </a:r>
            <a:endParaRPr lang="en-US" altLang="zh-CN" sz="400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p14:dur="500">
        <p:random/>
      </p:transition>
    </mc:Choice>
    <mc:Fallback>
      <p:transition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https://d.book118.com/768037002043006024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6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9</Notes>
  <TotalTime>1</TotalTime>
  <HiddenSlides>0</HiddenSlides>
  <MMClips>4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Times New Roman</vt:lpstr>
      <vt:lpstr>等线 Light</vt:lpstr>
      <vt:lpstr>等线</vt:lpstr>
      <vt:lpstr>宋体</vt:lpstr>
      <vt:lpstr>Agency FB</vt:lpstr>
      <vt:lpstr>幼圆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2024-08-31T08:05:06.608</cp:lastPrinted>
  <dcterms:created xsi:type="dcterms:W3CDTF">2024-08-31T00:05:06Z</dcterms:created>
  <dcterms:modified xsi:type="dcterms:W3CDTF">2024-08-31T00:05:09Z</dcterms:modified>
</cp:coreProperties>
</file>