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30369D0-390C-4A74-B6FD-E4D4AA7A41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993025-E98E-4526-860A-F7B8E4B43A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2156F95-132A-48B3-BE8F-AF6527CC56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CC835B3-77BF-4713-AD75-07E96BD30C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45E4E3-5142-4277-B296-D43DA80D556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EB916D0-2D77-4527-A06A-650DF52DF84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A00C1AD-AAF4-46B0-91D7-4ADF21CD2E1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3BE470-DC54-47D0-B309-245E2820E4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7ADAAD-754A-4B32-B232-2C10A353C6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6238B5-9033-4BF1-B272-152AFCA6DE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6FE200-ADF6-4215-814A-D90204ACC9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804103206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安全生产风险分级管控与隐患排查治理体系建设的路径选择与方法论</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安全生产风险分级管控</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隐患排查治理体系建设</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路径选择与方法论</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实施步骤与保障措施</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10800000">
            <a:off x="5310197" y="3360"/>
            <a:ext cx="6881803" cy="1578837"/>
          </a:xfrm>
          <a:prstGeom prst="rtTriangl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865044"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应对当前安全生产形势的严峻挑战</a:t>
            </a:r>
          </a:p>
        </p:txBody>
      </p:sp>
      <p:sp>
        <p:nvSpPr>
          <p:cNvPr id="4" name="TextBox 4"/>
          <p:cNvSpPr txBox="1"/>
          <p:nvPr/>
        </p:nvSpPr>
        <p:spPr>
          <a:xfrm>
            <a:off x="829105"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提升企业安全生产风险管理水平</a:t>
            </a:r>
          </a:p>
        </p:txBody>
      </p:sp>
      <p:sp>
        <p:nvSpPr>
          <p:cNvPr id="5" name="AutoShape 5"/>
          <p:cNvSpPr/>
          <p:nvPr/>
        </p:nvSpPr>
        <p:spPr>
          <a:xfrm>
            <a:off x="726223"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0284"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6654250"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推动安全生产监管模式的转型升级</a:t>
            </a:r>
          </a:p>
        </p:txBody>
      </p:sp>
      <p:sp>
        <p:nvSpPr>
          <p:cNvPr id="8" name="AutoShape 8"/>
          <p:cNvSpPr/>
          <p:nvPr/>
        </p:nvSpPr>
        <p:spPr>
          <a:xfrm>
            <a:off x="6515429"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633797"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保障人民群众生命财产安全和社会稳定</a:t>
            </a:r>
          </a:p>
        </p:txBody>
      </p:sp>
      <p:sp>
        <p:nvSpPr>
          <p:cNvPr id="10" name="AutoShape 10"/>
          <p:cNvSpPr/>
          <p:nvPr/>
        </p:nvSpPr>
        <p:spPr>
          <a:xfrm>
            <a:off x="6494977"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1942" b="1942"/>
          <a:stretch>
            <a:fillRect/>
          </a:stretch>
        </p:blipFill>
        <p:spPr>
          <a:xfrm>
            <a:off x="454963" y="3801273"/>
            <a:ext cx="3547872" cy="2267712"/>
          </a:xfrm>
          <a:prstGeom prst="rect">
            <a:avLst/>
          </a:prstGeom>
        </p:spPr>
      </p:pic>
      <p:pic>
        <p:nvPicPr>
          <p:cNvPr id="12" name="Picture 12"/>
          <p:cNvPicPr>
            <a:picLocks noChangeAspect="1"/>
          </p:cNvPicPr>
          <p:nvPr/>
        </p:nvPicPr>
        <p:blipFill>
          <a:blip r:embed="rId3"/>
          <a:srcRect t="1942" b="1942"/>
          <a:stretch>
            <a:fillRect/>
          </a:stretch>
        </p:blipFill>
        <p:spPr>
          <a:xfrm>
            <a:off x="4281896" y="3801273"/>
            <a:ext cx="3547872" cy="2267712"/>
          </a:xfrm>
          <a:prstGeom prst="rect">
            <a:avLst/>
          </a:prstGeom>
        </p:spPr>
      </p:pic>
      <p:pic>
        <p:nvPicPr>
          <p:cNvPr id="13" name="Picture 13"/>
          <p:cNvPicPr>
            <a:picLocks noChangeAspect="1"/>
          </p:cNvPicPr>
          <p:nvPr/>
        </p:nvPicPr>
        <p:blipFill>
          <a:blip r:embed="rId4"/>
          <a:srcRect t="7388" b="7388"/>
          <a:stretch>
            <a:fillRect/>
          </a:stretch>
        </p:blipFill>
        <p:spPr>
          <a:xfrm>
            <a:off x="8108829" y="3801273"/>
            <a:ext cx="3547872" cy="2267712"/>
          </a:xfrm>
          <a:prstGeom prst="rect">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670291" y="3742977"/>
            <a:ext cx="1631969" cy="672075"/>
          </a:xfrm>
          <a:prstGeom prst="line">
            <a:avLst/>
          </a:prstGeom>
          <a:ln w="9525">
            <a:solidFill>
              <a:srgbClr val="0A6446">
                <a:alpha val="100000"/>
              </a:srgbClr>
            </a:solidFill>
            <a:prstDash val="dash"/>
            <a:headEnd type="none"/>
            <a:tailEnd type="triangle"/>
          </a:ln>
        </p:spPr>
      </p:cxnSp>
      <p:cxnSp>
        <p:nvCxnSpPr>
          <p:cNvPr id="3" name="Connector 3"/>
          <p:cNvCxnSpPr/>
          <p:nvPr/>
        </p:nvCxnSpPr>
        <p:spPr>
          <a:xfrm flipV="1">
            <a:off x="6670291" y="2014785"/>
            <a:ext cx="1631969" cy="672075"/>
          </a:xfrm>
          <a:prstGeom prst="line">
            <a:avLst/>
          </a:prstGeom>
          <a:ln w="9525">
            <a:solidFill>
              <a:srgbClr val="0A6446">
                <a:alpha val="100000"/>
              </a:srgbClr>
            </a:solidFill>
            <a:prstDash val="dash"/>
            <a:headEnd type="none"/>
            <a:tailEnd type="triangle"/>
          </a:ln>
        </p:spPr>
      </p:cxnSp>
      <p:cxnSp>
        <p:nvCxnSpPr>
          <p:cNvPr id="4" name="Connector 4"/>
          <p:cNvCxnSpPr/>
          <p:nvPr/>
        </p:nvCxnSpPr>
        <p:spPr>
          <a:xfrm flipH="1" flipV="1">
            <a:off x="3776689" y="2110795"/>
            <a:ext cx="1645627" cy="576064"/>
          </a:xfrm>
          <a:prstGeom prst="line">
            <a:avLst/>
          </a:prstGeom>
          <a:ln w="9525">
            <a:solidFill>
              <a:srgbClr val="0A6446">
                <a:alpha val="100000"/>
              </a:srgbClr>
            </a:solidFill>
            <a:prstDash val="dash"/>
            <a:headEnd type="none"/>
            <a:tailEnd type="triangle"/>
          </a:ln>
        </p:spPr>
      </p:cxnSp>
      <p:cxnSp>
        <p:nvCxnSpPr>
          <p:cNvPr id="5" name="Connector 5"/>
          <p:cNvCxnSpPr/>
          <p:nvPr/>
        </p:nvCxnSpPr>
        <p:spPr>
          <a:xfrm flipH="1">
            <a:off x="3776689" y="3742977"/>
            <a:ext cx="1645627" cy="672075"/>
          </a:xfrm>
          <a:prstGeom prst="line">
            <a:avLst/>
          </a:prstGeom>
          <a:ln w="9525">
            <a:solidFill>
              <a:srgbClr val="0A6446">
                <a:alpha val="100000"/>
              </a:srgbClr>
            </a:solidFill>
            <a:prstDash val="dash"/>
            <a:headEnd type="none"/>
            <a:tailEnd type="triangle"/>
          </a:ln>
        </p:spPr>
      </p:cxnSp>
      <p:sp>
        <p:nvSpPr>
          <p:cNvPr id="6" name="AutoShape 6"/>
          <p:cNvSpPr/>
          <p:nvPr/>
        </p:nvSpPr>
        <p:spPr>
          <a:xfrm>
            <a:off x="2734342" y="1420368"/>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734342" y="4030980"/>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8398288" y="1431608"/>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98288" y="4042220"/>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02215" y="2324886"/>
            <a:ext cx="720631" cy="720631"/>
          </a:xfrm>
          <a:custGeom>
            <a:rect l="l" t="t" r="r" b="b"/>
            <a:pathLst>
              <a:path w="1090749" h="1090749">
                <a:moveTo>
                  <a:pt x="1090749" y="0"/>
                </a:moveTo>
                <a:lnTo>
                  <a:pt x="1090749" y="520353"/>
                </a:lnTo>
                <a:lnTo>
                  <a:pt x="1054097" y="529777"/>
                </a:lnTo>
                <a:cubicBezTo>
                  <a:pt x="804459" y="607423"/>
                  <a:pt x="607423" y="804459"/>
                  <a:pt x="529777" y="1054097"/>
                </a:cubicBezTo>
                <a:lnTo>
                  <a:pt x="520353" y="1090749"/>
                </a:lnTo>
                <a:lnTo>
                  <a:pt x="0" y="1090749"/>
                </a:lnTo>
                <a:lnTo>
                  <a:pt x="9646" y="1027542"/>
                </a:lnTo>
                <a:cubicBezTo>
                  <a:pt x="114196" y="516617"/>
                  <a:pt x="516617" y="114196"/>
                  <a:pt x="1027542" y="9646"/>
                </a:cubicBezTo>
                <a:lnTo>
                  <a:pt x="1090749"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187678" y="2324886"/>
            <a:ext cx="720631" cy="720631"/>
          </a:xfrm>
          <a:custGeom>
            <a:rect l="l" t="t" r="r" b="b"/>
            <a:pathLst>
              <a:path w="1090749" h="1090749">
                <a:moveTo>
                  <a:pt x="0" y="0"/>
                </a:moveTo>
                <a:lnTo>
                  <a:pt x="63206" y="9646"/>
                </a:lnTo>
                <a:cubicBezTo>
                  <a:pt x="574131" y="114196"/>
                  <a:pt x="976552" y="516617"/>
                  <a:pt x="1081102" y="1027542"/>
                </a:cubicBezTo>
                <a:lnTo>
                  <a:pt x="1090749" y="1090749"/>
                </a:lnTo>
                <a:lnTo>
                  <a:pt x="570395" y="1090749"/>
                </a:lnTo>
                <a:lnTo>
                  <a:pt x="560971" y="1054097"/>
                </a:lnTo>
                <a:cubicBezTo>
                  <a:pt x="483326" y="804459"/>
                  <a:pt x="286290" y="607423"/>
                  <a:pt x="36651" y="529777"/>
                </a:cubicBezTo>
                <a:lnTo>
                  <a:pt x="0" y="520353"/>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02215" y="3310349"/>
            <a:ext cx="720631" cy="720631"/>
          </a:xfrm>
          <a:custGeom>
            <a:rect l="l" t="t" r="r" b="b"/>
            <a:pathLst>
              <a:path w="1090749" h="1090749">
                <a:moveTo>
                  <a:pt x="0" y="0"/>
                </a:moveTo>
                <a:lnTo>
                  <a:pt x="520353" y="0"/>
                </a:lnTo>
                <a:lnTo>
                  <a:pt x="529777" y="36651"/>
                </a:lnTo>
                <a:cubicBezTo>
                  <a:pt x="607423" y="286290"/>
                  <a:pt x="804459" y="483326"/>
                  <a:pt x="1054097" y="560971"/>
                </a:cubicBezTo>
                <a:lnTo>
                  <a:pt x="1090749" y="570395"/>
                </a:lnTo>
                <a:lnTo>
                  <a:pt x="1090749" y="1090749"/>
                </a:lnTo>
                <a:lnTo>
                  <a:pt x="1027542" y="1081102"/>
                </a:lnTo>
                <a:cubicBezTo>
                  <a:pt x="516617" y="976552"/>
                  <a:pt x="114196" y="574131"/>
                  <a:pt x="9646" y="63206"/>
                </a:cubic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187678" y="3310349"/>
            <a:ext cx="720631" cy="720631"/>
          </a:xfrm>
          <a:custGeom>
            <a:rect l="l" t="t" r="r" b="b"/>
            <a:pathLst>
              <a:path w="1090748" h="1090748">
                <a:moveTo>
                  <a:pt x="570395" y="0"/>
                </a:moveTo>
                <a:lnTo>
                  <a:pt x="1090748" y="0"/>
                </a:lnTo>
                <a:lnTo>
                  <a:pt x="1081102" y="63206"/>
                </a:lnTo>
                <a:cubicBezTo>
                  <a:pt x="976552" y="574131"/>
                  <a:pt x="574131" y="976552"/>
                  <a:pt x="63206" y="1081102"/>
                </a:cubicBezTo>
                <a:lnTo>
                  <a:pt x="0" y="1090748"/>
                </a:lnTo>
                <a:lnTo>
                  <a:pt x="0" y="570395"/>
                </a:lnTo>
                <a:lnTo>
                  <a:pt x="36651" y="560971"/>
                </a:lnTo>
                <a:cubicBezTo>
                  <a:pt x="286290" y="483326"/>
                  <a:pt x="483326" y="286290"/>
                  <a:pt x="560971" y="36651"/>
                </a:cubicBezTo>
                <a:lnTo>
                  <a:pt x="570395"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010349" y="1696423"/>
            <a:ext cx="490307" cy="49030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674179" y="1696307"/>
            <a:ext cx="490538" cy="490538"/>
          </a:xfrm>
          <a:custGeom>
            <a:rect l="l" t="t" r="r" b="b"/>
            <a:pathLst>
              <a:path w="304800" h="304800">
                <a:moveTo>
                  <a:pt x="57150" y="114300"/>
                </a:moveTo>
                <a:lnTo>
                  <a:pt x="0" y="171450"/>
                </a:lnTo>
                <a:lnTo>
                  <a:pt x="114300" y="285750"/>
                </a:lnTo>
                <a:lnTo>
                  <a:pt x="304800" y="95250"/>
                </a:lnTo>
                <a:lnTo>
                  <a:pt x="247650" y="38100"/>
                </a:lnTo>
                <a:lnTo>
                  <a:pt x="114300" y="1714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10233" y="4306919"/>
            <a:ext cx="490538" cy="490538"/>
          </a:xfrm>
          <a:custGeom>
            <a:rect l="l" t="t" r="r" b="b"/>
            <a:pathLst>
              <a:path w="304800" h="304800">
                <a:moveTo>
                  <a:pt x="152400" y="38100"/>
                </a:moveTo>
                <a:cubicBezTo>
                  <a:pt x="215427" y="38100"/>
                  <a:pt x="266700" y="89373"/>
                  <a:pt x="266700" y="152400"/>
                </a:cubicBezTo>
                <a:cubicBezTo>
                  <a:pt x="266700" y="215427"/>
                  <a:pt x="215427" y="266700"/>
                  <a:pt x="152400" y="266700"/>
                </a:cubicBezTo>
                <a:cubicBezTo>
                  <a:pt x="89373" y="266700"/>
                  <a:pt x="38100" y="215427"/>
                  <a:pt x="38100" y="152400"/>
                </a:cubicBezTo>
                <a:cubicBezTo>
                  <a:pt x="38100" y="89373"/>
                  <a:pt x="89373" y="38100"/>
                  <a:pt x="152400" y="38100"/>
                </a:cubicBezTo>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lnTo>
                  <a:pt x="152400" y="0"/>
                </a:lnTo>
                <a:close/>
                <a:moveTo>
                  <a:pt x="204045" y="176955"/>
                </a:moveTo>
                <a:lnTo>
                  <a:pt x="171450" y="144323"/>
                </a:lnTo>
                <a:lnTo>
                  <a:pt x="171450" y="76200"/>
                </a:lnTo>
                <a:lnTo>
                  <a:pt x="133131" y="76200"/>
                </a:lnTo>
                <a:lnTo>
                  <a:pt x="133131" y="152324"/>
                </a:lnTo>
                <a:cubicBezTo>
                  <a:pt x="133131" y="158058"/>
                  <a:pt x="135769" y="163001"/>
                  <a:pt x="139751" y="166535"/>
                </a:cubicBezTo>
                <a:lnTo>
                  <a:pt x="177108" y="203892"/>
                </a:lnTo>
                <a:lnTo>
                  <a:pt x="204045" y="17695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8674179" y="4306919"/>
            <a:ext cx="490538" cy="490538"/>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643475" y="2556545"/>
            <a:ext cx="2551945" cy="488972"/>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安全生产风险与隐患排查治理的重要性</a:t>
              </a:r>
            </a:p>
          </p:txBody>
        </p:sp>
      </p:grpSp>
      <p:sp>
        <p:nvSpPr>
          <p:cNvPr id="41" name="TextBox 41"/>
          <p:cNvSpPr txBox="1"/>
          <p:nvPr/>
        </p:nvSpPr>
        <p:spPr>
          <a:xfrm>
            <a:off x="2100892"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预防事故发生，减少人员伤亡和财产损失</a:t>
            </a:r>
          </a:p>
        </p:txBody>
      </p:sp>
      <p:sp>
        <p:nvSpPr>
          <p:cNvPr id="42" name="TextBox 42"/>
          <p:cNvSpPr txBox="1"/>
          <p:nvPr/>
        </p:nvSpPr>
        <p:spPr>
          <a:xfrm>
            <a:off x="2100892"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加强政府监管，提高社会治理能力</a:t>
            </a:r>
          </a:p>
        </p:txBody>
      </p:sp>
      <p:sp>
        <p:nvSpPr>
          <p:cNvPr id="43" name="TextBox 43"/>
          <p:cNvSpPr txBox="1"/>
          <p:nvPr/>
        </p:nvSpPr>
        <p:spPr>
          <a:xfrm>
            <a:off x="7764838"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促进企业持续健康发展，提升竞争力</a:t>
            </a:r>
          </a:p>
        </p:txBody>
      </p:sp>
      <p:sp>
        <p:nvSpPr>
          <p:cNvPr id="44" name="TextBox 44"/>
          <p:cNvSpPr txBox="1"/>
          <p:nvPr/>
        </p:nvSpPr>
        <p:spPr>
          <a:xfrm>
            <a:off x="7764838"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维护社会稳定，构建和谐社会</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安全生产风险分级管控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1667" r="21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确定风险等级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根据风险评估结果，将风险划分为不同等级，为后续的风险管控提供依据。</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建立风险识别机制</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通过定期巡查、员工报告、事故分析等方式，及时发现潜在的安全生产风险。</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制定风险评估标准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根据行业特点和企业实际情况，制定科学的风险评估标准，对识别出的风险进行量化评估。</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风险识别与评估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制定风险分级标准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结合行业特点和企业实际情况，制定风险分级标准，明确各级风险的划分依据。</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确定风险分级方法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采用定性与定量相结合的方法，对识别出的风险进行分级，确保分级的科学性和准确性。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风险分级结果应用</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将风险分级结果应用于企业的安全生产管理中，为不同等级的风险制定相应的管控措施。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风险分级标准与方法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实施风险管控策略</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建立风险管控长效机制，通过持续改进、加强管理等方式，不断提高企业的安全生产水平。</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监督与考核</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建立风险管控监督考核机制，对各级风险的管控情况进行定期监督和考核，确保各项措施得到有效执行。</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制定风险管控措施</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根据风险分级结果，针对不同等级的风险制定相应的管控措施，包括技术、管理、应急等方面的措施。</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风险管控措施与策略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隐患排查治理体系建设</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包括定期巡查、专项检查、季节性检查、节假日检查、日常检查等多种方法，确保全面覆盖生产过程中的各个环节和要素。</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制定排查计划 -&gt; 明确排查目标 -&gt; 实施排查 -&gt; 记录排查结果 -&gt; 汇总分析 -&gt; 制定整改措施，形成闭环管理。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隐患排查方法与流程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排查流程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隐患排查方法</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治理措施</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治理方案</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隐患治理措施与方案</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针对不同类型的隐患，制定个性化的治理方案，明确治理目标、措施、时限和责任人，确保治理工作的顺利进行。</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根据隐患的性质和严重程度，采取相应的治理措施，如立即整改、限期整改、停产整顿等，确保隐患得到及时有效的处理。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监管机制</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建立健全的隐患排查治理监管机制，包括政府监管、企业内部监管和社会监督等多个层面，形成全方位的监管体系。</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考核机制</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制定科学合理的考核标准和方法，对隐患排查治理工作进行全面、客观、公正的考核评估，确保工作质量和效果。同时，将考核结果纳入企业绩效考核体系，与奖惩挂钩，激发企业开展隐患排查治理工作的积极性和主动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隐患排查治理的监管与考核</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04</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路径选择与方法论</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9458" r="9458"/>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通过科学的风险评估方法，对企业或项目中的各类风险进行识别、分析和评价，根据风险等级制定相应的管控措施。</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基于风险评估的分级管理</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针对不同等级的风险，制定差异化的管控策略，明确各级风险的管控目标、措施和责任人。</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分级管控策略的制定</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建立风险监测机制，及时发现和跟踪风险的变化情况，对管控措施进行动态调整，确保风险始终处于可控状态。</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风险监测与动态调整</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安全生产风险分级管控的路径选择</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https://d.book118.com/768041032063006036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2024-09-15T19:18:35.873</cp:lastPrinted>
  <dcterms:created xsi:type="dcterms:W3CDTF">2024-09-15T11:18:35Z</dcterms:created>
  <dcterms:modified xsi:type="dcterms:W3CDTF">2024-09-15T11:18:37Z</dcterms:modified>
</cp:coreProperties>
</file>