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3836051-73ED-41C5-8860-DDDD925688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FA12E6-14DE-468B-8EBE-B38BE2317B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F7A515-2231-4BF4-9D13-E151F8F7EB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67E03DE-4FAF-41E2-A3B4-E1EB60EDC8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98C9B33-5CD2-465E-AD86-5551CF6B3D5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15CA1E0-23F8-45A3-ACB6-328E234BDA2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2E9E936-2B89-42B3-B851-F4CEE653E3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1EC21D-22DE-4B65-B160-5F644F0EEB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84F7BA-D71D-4E90-AEE3-75713800DC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5C8668-9626-45DF-AA8B-93888211EE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EB9081-7DC0-409F-9586-68ABAF6516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8044112046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医学文本挖掘与医学知识发现研究综述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医学文本挖掘技术</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医学知识发现方法</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医学文本挖掘与知识发现实践应用</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挑战与展望</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随着医学领域信息量的爆炸式增长，如何从海量医学文本中快速、准确地提取有用信息成为迫切需求。医学文本挖掘技术能够自动或半自动地从医学文献、病历、生物医学数据库等文本资源中发现新知识、新规律，为医学研究、临床决策等提供有力支持。</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医学文本挖掘的意义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医学知识发现是医学文本挖掘的重要应用之一，它能够从海量医学数据中挖掘出潜在的、有价值的知识，为医学研究和临床实践提供新的思路和方法。医学知识发现不仅有助于揭示疾病的发病机制和治疗方法，还能为精准医疗、个性化治疗等提供科学依据。</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医学知识发现的重要性</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970539" y="1444984"/>
            <a:ext cx="4955536" cy="4778362"/>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24730" y="1444984"/>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2067" y="2272065"/>
            <a:ext cx="4292478" cy="312420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rgbClr val="FFFFFF">
                    <a:alpha val="100000"/>
                  </a:srgbClr>
                </a:solidFill>
                <a:latin typeface="Microsoft Yahei"/>
                <a:ea typeface="Microsoft Yahei"/>
                <a:cs typeface="Microsoft Yahei"/>
              </a:rPr>
              <a:t>国内外研究现状：目前，国内外在医学文本挖掘和医学知识发现方面已经开展了大量研究工作，取得了一系列重要成果。例如，基于自然语言处理技术的医学文本自动分类、信息抽取、情感分析等研究已经相对成熟；基于深度学习的医学图像分析、疾病预测等研究也取得了显著进展。</a:t>
            </a:r>
          </a:p>
        </p:txBody>
      </p:sp>
      <p:sp>
        <p:nvSpPr>
          <p:cNvPr id="5" name="TextBox 5"/>
          <p:cNvSpPr txBox="1"/>
          <p:nvPr/>
        </p:nvSpPr>
        <p:spPr>
          <a:xfrm>
            <a:off x="6656259" y="2272065"/>
            <a:ext cx="4295775" cy="31432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accent1">
                    <a:lumMod val="50000"/>
                    <a:alpha val="100000"/>
                  </a:schemeClr>
                </a:solidFill>
                <a:latin typeface="Microsoft Yahei"/>
                <a:ea typeface="Microsoft Yahei"/>
                <a:cs typeface="Microsoft Yahei"/>
              </a:rPr>
              <a:t>发展趋势：未来，随着人工智能技术的不断发展和医学数据的不断积累，医学文本挖掘和医学知识发现将呈现以下发展趋势：一是多模态医学数据融合分析，将文本、图像、语音等多种模态的医学数据进行融合分析，以更全面地揭示疾病的本质和规律；二是跨领域知识迁移学习，将其他领域的知识迁移到医学领域，促进医学知识的创新和应用；三是智能化辅助诊疗决策，将医学文本挖掘和医学知识发现技术应用于临床诊疗决策支持系统中，提高诊疗的准确性和效率。</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研究目的和内容概述</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本文旨在系统综述医学文本挖掘与医学知识发现的研究现状、方法及应用，分析当前研究中存在的问题和挑战，并展望未来的发展趋势。通过本文的综述，希望能够为相关领域的研究人员提供有益的参考和启示，推动医学文本挖掘与医学知识发现技术的进一步发展。</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研究目的</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本文首先对医学文本挖掘与医学知识发现的研究背景和意义进行阐述；然后介绍国内外在该领域的研究现状及发展趋势；接着详细阐述医学文本挖掘与医学知识发现的主要方法和技术，包括自然语言处理技术、机器学习技术、深度学习技术等；最后探讨当前研究中存在的问题和挑战，并展望未来的发展趋势。</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内容概述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医学文本挖掘技术</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flipH="1">
            <a:off x="2266950" y="2012950"/>
            <a:ext cx="9925050" cy="4845050"/>
          </a:xfrm>
          <a:prstGeom prst="triangle">
            <a:avLst>
              <a:gd name="adj" fmla="val 0"/>
            </a:avLst>
          </a:prstGeom>
          <a:blipFill dpi="0" rotWithShape="1">
            <a:blip r:embed="rId2">
              <a:alphaModFix/>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V="1">
            <a:off x="1966913" y="6027738"/>
            <a:ext cx="1973262" cy="985837"/>
          </a:xfrm>
          <a:prstGeom prst="line">
            <a:avLst/>
          </a:prstGeom>
          <a:ln w="3175">
            <a:solidFill>
              <a:srgbClr val="D76739">
                <a:alpha val="100000"/>
              </a:srgbClr>
            </a:solidFill>
            <a:prstDash val="solid"/>
            <a:headEnd type="none"/>
            <a:tailEnd type="none"/>
          </a:ln>
        </p:spPr>
      </p:cxnSp>
      <p:sp>
        <p:nvSpPr>
          <p:cNvPr id="4" name="AutoShape 4"/>
          <p:cNvSpPr/>
          <p:nvPr/>
        </p:nvSpPr>
        <p:spPr>
          <a:xfrm rot="2700000">
            <a:off x="4090988" y="5378450"/>
            <a:ext cx="723900" cy="7239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flipV="1">
            <a:off x="4991100" y="5230813"/>
            <a:ext cx="598488" cy="298450"/>
          </a:xfrm>
          <a:prstGeom prst="line">
            <a:avLst/>
          </a:prstGeom>
          <a:ln w="3175">
            <a:solidFill>
              <a:srgbClr val="D76739">
                <a:alpha val="100000"/>
              </a:srgbClr>
            </a:solidFill>
            <a:prstDash val="solid"/>
            <a:headEnd type="none"/>
            <a:tailEnd type="none"/>
          </a:ln>
        </p:spPr>
      </p:cxnSp>
      <p:sp>
        <p:nvSpPr>
          <p:cNvPr id="6" name="AutoShape 6"/>
          <p:cNvSpPr/>
          <p:nvPr/>
        </p:nvSpPr>
        <p:spPr>
          <a:xfrm rot="2700000">
            <a:off x="5791200" y="4559300"/>
            <a:ext cx="723900" cy="72390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V="1">
            <a:off x="6677025" y="4410075"/>
            <a:ext cx="598488" cy="298450"/>
          </a:xfrm>
          <a:prstGeom prst="line">
            <a:avLst/>
          </a:prstGeom>
          <a:ln w="3175">
            <a:solidFill>
              <a:srgbClr val="D76739">
                <a:alpha val="100000"/>
              </a:srgbClr>
            </a:solidFill>
            <a:prstDash val="solid"/>
            <a:headEnd type="none"/>
            <a:tailEnd type="none"/>
          </a:ln>
        </p:spPr>
      </p:cxnSp>
      <p:sp>
        <p:nvSpPr>
          <p:cNvPr id="8" name="AutoShape 8"/>
          <p:cNvSpPr/>
          <p:nvPr/>
        </p:nvSpPr>
        <p:spPr>
          <a:xfrm rot="2700000">
            <a:off x="7454900" y="3749675"/>
            <a:ext cx="723900" cy="72390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flipV="1">
            <a:off x="8316913" y="3598863"/>
            <a:ext cx="598487" cy="298450"/>
          </a:xfrm>
          <a:prstGeom prst="line">
            <a:avLst/>
          </a:prstGeom>
          <a:ln w="3175">
            <a:solidFill>
              <a:srgbClr val="D76739">
                <a:alpha val="100000"/>
              </a:srgbClr>
            </a:solidFill>
            <a:prstDash val="solid"/>
            <a:headEnd type="none"/>
            <a:tailEnd type="none"/>
          </a:ln>
        </p:spPr>
      </p:cxnSp>
      <p:cxnSp>
        <p:nvCxnSpPr>
          <p:cNvPr id="10" name="Connector 10"/>
          <p:cNvCxnSpPr/>
          <p:nvPr/>
        </p:nvCxnSpPr>
        <p:spPr>
          <a:xfrm flipV="1">
            <a:off x="10059988" y="1960563"/>
            <a:ext cx="2282825" cy="1092200"/>
          </a:xfrm>
          <a:prstGeom prst="line">
            <a:avLst/>
          </a:prstGeom>
          <a:ln w="3175">
            <a:solidFill>
              <a:srgbClr val="D76739">
                <a:alpha val="100000"/>
              </a:srgbClr>
            </a:solidFill>
            <a:prstDash val="solid"/>
            <a:headEnd type="none"/>
            <a:tailEnd type="none"/>
          </a:ln>
        </p:spPr>
      </p:cxnSp>
      <p:cxnSp>
        <p:nvCxnSpPr>
          <p:cNvPr id="11" name="Connector 11"/>
          <p:cNvCxnSpPr/>
          <p:nvPr/>
        </p:nvCxnSpPr>
        <p:spPr>
          <a:xfrm>
            <a:off x="936625" y="5559425"/>
            <a:ext cx="2614613" cy="0"/>
          </a:xfrm>
          <a:prstGeom prst="line">
            <a:avLst/>
          </a:prstGeom>
          <a:ln w="6350">
            <a:solidFill>
              <a:schemeClr val="dk1"/>
            </a:solidFill>
            <a:prstDash val="dash"/>
            <a:headEnd type="none"/>
            <a:tailEnd type="none"/>
          </a:ln>
        </p:spPr>
        <p:style>
          <a:lnRef idx="0">
            <a:schemeClr val="dk1"/>
          </a:lnRef>
          <a:fillRef idx="1">
            <a:schemeClr val="dk1"/>
          </a:fillRef>
          <a:effectRef idx="0">
            <a:schemeClr val="dk1"/>
          </a:effectRef>
          <a:fontRef idx="minor">
            <a:schemeClr val="lt1"/>
          </a:fontRef>
        </p:style>
      </p:cxnSp>
      <p:cxnSp>
        <p:nvCxnSpPr>
          <p:cNvPr id="12" name="Connector 12"/>
          <p:cNvCxnSpPr/>
          <p:nvPr/>
        </p:nvCxnSpPr>
        <p:spPr>
          <a:xfrm>
            <a:off x="2873375" y="4413250"/>
            <a:ext cx="2614613" cy="0"/>
          </a:xfrm>
          <a:prstGeom prst="line">
            <a:avLst/>
          </a:prstGeom>
          <a:ln w="6350">
            <a:solidFill>
              <a:schemeClr val="dk1"/>
            </a:solidFill>
            <a:prstDash val="dash"/>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a:off x="4702175" y="3371850"/>
            <a:ext cx="2614613" cy="0"/>
          </a:xfrm>
          <a:prstGeom prst="line">
            <a:avLst/>
          </a:prstGeom>
          <a:ln w="6350">
            <a:solidFill>
              <a:schemeClr val="dk1"/>
            </a:solidFill>
            <a:prstDash val="dash"/>
            <a:headEnd type="none"/>
            <a:tailEnd type="none"/>
          </a:ln>
        </p:spPr>
        <p:style>
          <a:lnRef idx="0">
            <a:schemeClr val="dk1"/>
          </a:lnRef>
          <a:fillRef idx="1">
            <a:schemeClr val="dk1"/>
          </a:fillRef>
          <a:effectRef idx="0">
            <a:schemeClr val="dk1"/>
          </a:effectRef>
          <a:fontRef idx="minor">
            <a:schemeClr val="lt1"/>
          </a:fontRef>
        </p:style>
      </p:cxnSp>
      <p:cxnSp>
        <p:nvCxnSpPr>
          <p:cNvPr id="14" name="Connector 14"/>
          <p:cNvCxnSpPr/>
          <p:nvPr/>
        </p:nvCxnSpPr>
        <p:spPr>
          <a:xfrm>
            <a:off x="6293055" y="2249488"/>
            <a:ext cx="2614612" cy="0"/>
          </a:xfrm>
          <a:prstGeom prst="line">
            <a:avLst/>
          </a:prstGeom>
          <a:ln w="6350">
            <a:solidFill>
              <a:schemeClr val="dk1"/>
            </a:solidFill>
            <a:prstDash val="dash"/>
            <a:headEnd type="none"/>
            <a:tailEnd type="none"/>
          </a:ln>
        </p:spPr>
        <p:style>
          <a:lnRef idx="0">
            <a:schemeClr val="dk1"/>
          </a:lnRef>
          <a:fillRef idx="1">
            <a:schemeClr val="dk1"/>
          </a:fillRef>
          <a:effectRef idx="0">
            <a:schemeClr val="dk1"/>
          </a:effectRef>
          <a:fontRef idx="minor">
            <a:schemeClr val="lt1"/>
          </a:fontRef>
        </p:style>
      </p:cxnSp>
      <p:sp>
        <p:nvSpPr>
          <p:cNvPr id="15" name="AutoShape 15"/>
          <p:cNvSpPr/>
          <p:nvPr/>
        </p:nvSpPr>
        <p:spPr>
          <a:xfrm>
            <a:off x="5680775" y="1185863"/>
            <a:ext cx="2647950" cy="3937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192588" y="2351088"/>
            <a:ext cx="2647950" cy="3937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2397125" y="3321050"/>
            <a:ext cx="2647950" cy="39528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98463" y="4514850"/>
            <a:ext cx="2647950" cy="39370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5680775" y="1157288"/>
            <a:ext cx="2647950" cy="447675"/>
          </a:xfrm>
          <a:prstGeom prst="rect">
            <a:avLst/>
          </a:prstGeom>
        </p:spPr>
        <p:txBody>
          <a:bodyPr vert="horz" wrap="square" lIns="95250" tIns="95250" rIns="47625" bIns="952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dk1">
                    <a:alpha val="100000"/>
                  </a:schemeClr>
                </a:solidFill>
                <a:latin typeface="Microsoft Yahei"/>
                <a:ea typeface="Microsoft Yahei"/>
                <a:cs typeface="Microsoft Yahei"/>
              </a:rPr>
              <a:t>文本清洗</a:t>
            </a:r>
          </a:p>
        </p:txBody>
      </p:sp>
      <p:sp>
        <p:nvSpPr>
          <p:cNvPr id="20" name="TextBox 20"/>
          <p:cNvSpPr txBox="1"/>
          <p:nvPr/>
        </p:nvSpPr>
        <p:spPr>
          <a:xfrm>
            <a:off x="4192588" y="2326005"/>
            <a:ext cx="2647950" cy="44767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dk1">
                    <a:alpha val="100000"/>
                  </a:schemeClr>
                </a:solidFill>
                <a:latin typeface="Microsoft Yahei"/>
                <a:ea typeface="Microsoft Yahei"/>
                <a:cs typeface="Microsoft Yahei"/>
              </a:rPr>
              <a:t>分词技术</a:t>
            </a:r>
          </a:p>
        </p:txBody>
      </p:sp>
      <p:sp>
        <p:nvSpPr>
          <p:cNvPr id="21" name="TextBox 21"/>
          <p:cNvSpPr txBox="1"/>
          <p:nvPr/>
        </p:nvSpPr>
        <p:spPr>
          <a:xfrm>
            <a:off x="2397125" y="3273425"/>
            <a:ext cx="2647950" cy="447675"/>
          </a:xfrm>
          <a:prstGeom prst="rect">
            <a:avLst/>
          </a:prstGeom>
        </p:spPr>
        <p:txBody>
          <a:bodyPr vert="horz" wrap="square" lIns="95250" tIns="95250" rIns="47625" bIns="952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dk1">
                    <a:alpha val="100000"/>
                  </a:schemeClr>
                </a:solidFill>
                <a:latin typeface="Microsoft Yahei"/>
                <a:ea typeface="Microsoft Yahei"/>
                <a:cs typeface="Microsoft Yahei"/>
              </a:rPr>
              <a:t>词性标注</a:t>
            </a:r>
          </a:p>
        </p:txBody>
      </p:sp>
      <p:sp>
        <p:nvSpPr>
          <p:cNvPr id="22" name="TextBox 22"/>
          <p:cNvSpPr txBox="1"/>
          <p:nvPr/>
        </p:nvSpPr>
        <p:spPr>
          <a:xfrm>
            <a:off x="398463" y="4492943"/>
            <a:ext cx="2647950" cy="447675"/>
          </a:xfrm>
          <a:prstGeom prst="rect">
            <a:avLst/>
          </a:prstGeom>
        </p:spPr>
        <p:txBody>
          <a:bodyPr vert="horz" wrap="square" lIns="95250" tIns="95250" rIns="47625" bIns="952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dk1">
                    <a:alpha val="100000"/>
                  </a:schemeClr>
                </a:solidFill>
                <a:latin typeface="Microsoft Yahei"/>
                <a:ea typeface="Microsoft Yahei"/>
                <a:cs typeface="Microsoft Yahei"/>
              </a:rPr>
              <a:t>去除停用词</a:t>
            </a:r>
          </a:p>
        </p:txBody>
      </p:sp>
      <p:sp>
        <p:nvSpPr>
          <p:cNvPr id="23" name="TextBox 23"/>
          <p:cNvSpPr txBox="1"/>
          <p:nvPr/>
        </p:nvSpPr>
        <p:spPr>
          <a:xfrm>
            <a:off x="6064251" y="1465262"/>
            <a:ext cx="3072221" cy="783272"/>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200">
                <a:solidFill>
                  <a:schemeClr val="dk1">
                    <a:alpha val="100000"/>
                  </a:schemeClr>
                </a:solidFill>
                <a:latin typeface="Microsoft Yahei"/>
                <a:ea typeface="Microsoft Yahei"/>
                <a:cs typeface="Microsoft Yahei"/>
              </a:rPr>
              <a:t>去除无关字符、停用词、标点符号等，提高文本质量。</a:t>
            </a:r>
          </a:p>
        </p:txBody>
      </p:sp>
      <p:sp>
        <p:nvSpPr>
          <p:cNvPr id="24" name="TextBox 24"/>
          <p:cNvSpPr txBox="1"/>
          <p:nvPr/>
        </p:nvSpPr>
        <p:spPr>
          <a:xfrm>
            <a:off x="4617039" y="2626606"/>
            <a:ext cx="3072221" cy="783272"/>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chemeClr val="dk1">
                    <a:alpha val="100000"/>
                  </a:schemeClr>
                </a:solidFill>
                <a:latin typeface="Microsoft Yahei"/>
                <a:ea typeface="Microsoft Yahei"/>
                <a:cs typeface="Microsoft Yahei"/>
              </a:rPr>
              <a:t>将连续文本切分为单词或词组，为后续处理提供基础。</a:t>
            </a:r>
          </a:p>
        </p:txBody>
      </p:sp>
      <p:sp>
        <p:nvSpPr>
          <p:cNvPr id="25" name="TextBox 25"/>
          <p:cNvSpPr txBox="1"/>
          <p:nvPr/>
        </p:nvSpPr>
        <p:spPr>
          <a:xfrm>
            <a:off x="2829310" y="3652203"/>
            <a:ext cx="3072221" cy="783272"/>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chemeClr val="dk1">
                    <a:alpha val="100000"/>
                  </a:schemeClr>
                </a:solidFill>
                <a:latin typeface="Microsoft Yahei"/>
                <a:ea typeface="Microsoft Yahei"/>
                <a:cs typeface="Microsoft Yahei"/>
              </a:rPr>
              <a:t>为每个单词或词组标注词性，如名词、动词、形容词等，有助于理解文本含义。</a:t>
            </a:r>
          </a:p>
        </p:txBody>
      </p:sp>
      <p:sp>
        <p:nvSpPr>
          <p:cNvPr id="26" name="TextBox 26"/>
          <p:cNvSpPr txBox="1"/>
          <p:nvPr/>
        </p:nvSpPr>
        <p:spPr>
          <a:xfrm>
            <a:off x="818089" y="4836890"/>
            <a:ext cx="3072221" cy="783272"/>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chemeClr val="dk1">
                    <a:alpha val="100000"/>
                  </a:schemeClr>
                </a:solidFill>
                <a:latin typeface="Microsoft Yahei"/>
                <a:ea typeface="Microsoft Yahei"/>
                <a:cs typeface="Microsoft Yahei"/>
              </a:rPr>
              <a:t>去除常用但对文本含义贡献较小的词语，如“的”、“是”等。</a:t>
            </a:r>
          </a:p>
        </p:txBody>
      </p:sp>
      <p:sp>
        <p:nvSpPr>
          <p:cNvPr id="27" name="TextBox 27"/>
          <p:cNvSpPr txBox="1"/>
          <p:nvPr/>
        </p:nvSpPr>
        <p:spPr>
          <a:xfrm>
            <a:off x="4119022" y="5410287"/>
            <a:ext cx="667832" cy="6602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3300" b="1">
                <a:solidFill>
                  <a:srgbClr val="FFFEFE">
                    <a:alpha val="100000"/>
                  </a:srgbClr>
                </a:solidFill>
                <a:latin typeface="Microsoft Yahei"/>
                <a:ea typeface="Microsoft Yahei"/>
                <a:cs typeface="Microsoft Yahei"/>
              </a:rPr>
              <a:t>04</a:t>
            </a:r>
          </a:p>
        </p:txBody>
      </p:sp>
      <p:sp>
        <p:nvSpPr>
          <p:cNvPr id="28" name="AutoShape 28"/>
          <p:cNvSpPr/>
          <p:nvPr/>
        </p:nvSpPr>
        <p:spPr>
          <a:xfrm rot="2700000">
            <a:off x="9081813" y="2848704"/>
            <a:ext cx="745088" cy="7450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9120441" y="2921881"/>
            <a:ext cx="667832" cy="6602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3300" b="1">
                <a:solidFill>
                  <a:srgbClr val="FFFEFE">
                    <a:alpha val="100000"/>
                  </a:srgbClr>
                </a:solidFill>
                <a:latin typeface="Microsoft Yahei"/>
                <a:ea typeface="Microsoft Yahei"/>
                <a:cs typeface="Microsoft Yahei"/>
              </a:rPr>
              <a:t>01</a:t>
            </a:r>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文本预处理技术</a:t>
              </a:r>
            </a:p>
          </p:txBody>
        </p:sp>
      </p:grpSp>
      <p:sp>
        <p:nvSpPr>
          <p:cNvPr id="52" name="AutoShape 52"/>
          <p:cNvSpPr/>
          <p:nvPr/>
        </p:nvSpPr>
        <p:spPr>
          <a:xfrm rot="2700000">
            <a:off x="7459288" y="3701582"/>
            <a:ext cx="745088" cy="7450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7482934" y="3775250"/>
            <a:ext cx="667832" cy="6602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3300" b="1">
                <a:solidFill>
                  <a:srgbClr val="FFFEFE">
                    <a:alpha val="100000"/>
                  </a:srgbClr>
                </a:solidFill>
                <a:latin typeface="Microsoft Yahei"/>
                <a:ea typeface="Microsoft Yahei"/>
                <a:cs typeface="Microsoft Yahei"/>
              </a:rPr>
              <a:t>02</a:t>
            </a:r>
          </a:p>
        </p:txBody>
      </p:sp>
      <p:sp>
        <p:nvSpPr>
          <p:cNvPr id="54" name="AutoShape 54"/>
          <p:cNvSpPr/>
          <p:nvPr/>
        </p:nvSpPr>
        <p:spPr>
          <a:xfrm rot="2700000">
            <a:off x="5794200" y="4505150"/>
            <a:ext cx="745088" cy="7450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TextBox 55"/>
          <p:cNvSpPr txBox="1"/>
          <p:nvPr/>
        </p:nvSpPr>
        <p:spPr>
          <a:xfrm>
            <a:off x="5819234" y="4591137"/>
            <a:ext cx="667832" cy="6602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3300" b="1">
                <a:solidFill>
                  <a:srgbClr val="FFFEFE">
                    <a:alpha val="100000"/>
                  </a:srgbClr>
                </a:solidFill>
                <a:latin typeface="Microsoft Yahei"/>
                <a:ea typeface="Microsoft Yahei"/>
                <a:cs typeface="Microsoft Yahei"/>
              </a:rPr>
              <a:t>03</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1373831" y="1678692"/>
            <a:ext cx="1782794" cy="1782794"/>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470129" y="1774799"/>
            <a:ext cx="1597342" cy="159743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116400" y="2605189"/>
            <a:ext cx="309658" cy="476345"/>
          </a:xfrm>
          <a:custGeom>
            <a:rect l="l" t="t" r="r" b="b"/>
            <a:pathLst>
              <a:path w="82" h="125">
                <a:moveTo>
                  <a:pt x="76" y="105"/>
                </a:moveTo>
                <a:cubicBezTo>
                  <a:pt x="61" y="105"/>
                  <a:pt x="61" y="105"/>
                  <a:pt x="61" y="105"/>
                </a:cubicBezTo>
                <a:cubicBezTo>
                  <a:pt x="54" y="88"/>
                  <a:pt x="55" y="70"/>
                  <a:pt x="63" y="53"/>
                </a:cubicBezTo>
                <a:cubicBezTo>
                  <a:pt x="64" y="53"/>
                  <a:pt x="64" y="53"/>
                  <a:pt x="64" y="53"/>
                </a:cubicBezTo>
                <a:cubicBezTo>
                  <a:pt x="66" y="53"/>
                  <a:pt x="68" y="51"/>
                  <a:pt x="68" y="49"/>
                </a:cubicBezTo>
                <a:cubicBezTo>
                  <a:pt x="68" y="40"/>
                  <a:pt x="68" y="40"/>
                  <a:pt x="68" y="40"/>
                </a:cubicBezTo>
                <a:cubicBezTo>
                  <a:pt x="68" y="37"/>
                  <a:pt x="66" y="36"/>
                  <a:pt x="64" y="36"/>
                </a:cubicBezTo>
                <a:cubicBezTo>
                  <a:pt x="62" y="36"/>
                  <a:pt x="62" y="36"/>
                  <a:pt x="62" y="36"/>
                </a:cubicBezTo>
                <a:cubicBezTo>
                  <a:pt x="57" y="27"/>
                  <a:pt x="55" y="18"/>
                  <a:pt x="57" y="9"/>
                </a:cubicBezTo>
                <a:cubicBezTo>
                  <a:pt x="41" y="0"/>
                  <a:pt x="41" y="0"/>
                  <a:pt x="41" y="0"/>
                </a:cubicBezTo>
                <a:cubicBezTo>
                  <a:pt x="25" y="8"/>
                  <a:pt x="25" y="8"/>
                  <a:pt x="25" y="8"/>
                </a:cubicBezTo>
                <a:cubicBezTo>
                  <a:pt x="27" y="17"/>
                  <a:pt x="25" y="27"/>
                  <a:pt x="20" y="36"/>
                </a:cubicBezTo>
                <a:cubicBezTo>
                  <a:pt x="18" y="36"/>
                  <a:pt x="18" y="36"/>
                  <a:pt x="18" y="36"/>
                </a:cubicBezTo>
                <a:cubicBezTo>
                  <a:pt x="16" y="36"/>
                  <a:pt x="14" y="37"/>
                  <a:pt x="14" y="40"/>
                </a:cubicBezTo>
                <a:cubicBezTo>
                  <a:pt x="14" y="49"/>
                  <a:pt x="14" y="49"/>
                  <a:pt x="14" y="49"/>
                </a:cubicBezTo>
                <a:cubicBezTo>
                  <a:pt x="14" y="51"/>
                  <a:pt x="16" y="53"/>
                  <a:pt x="18" y="53"/>
                </a:cubicBezTo>
                <a:cubicBezTo>
                  <a:pt x="19" y="53"/>
                  <a:pt x="19" y="53"/>
                  <a:pt x="19" y="53"/>
                </a:cubicBezTo>
                <a:cubicBezTo>
                  <a:pt x="27" y="70"/>
                  <a:pt x="28" y="88"/>
                  <a:pt x="21" y="105"/>
                </a:cubicBezTo>
                <a:cubicBezTo>
                  <a:pt x="5" y="105"/>
                  <a:pt x="5" y="105"/>
                  <a:pt x="5" y="105"/>
                </a:cubicBezTo>
                <a:cubicBezTo>
                  <a:pt x="2" y="105"/>
                  <a:pt x="0" y="109"/>
                  <a:pt x="0" y="114"/>
                </a:cubicBezTo>
                <a:cubicBezTo>
                  <a:pt x="0" y="126"/>
                  <a:pt x="0" y="126"/>
                  <a:pt x="0" y="126"/>
                </a:cubicBezTo>
                <a:cubicBezTo>
                  <a:pt x="82" y="126"/>
                  <a:pt x="82" y="126"/>
                  <a:pt x="82" y="126"/>
                </a:cubicBezTo>
                <a:cubicBezTo>
                  <a:pt x="82" y="114"/>
                  <a:pt x="82" y="114"/>
                  <a:pt x="82" y="114"/>
                </a:cubicBezTo>
                <a:cubicBezTo>
                  <a:pt x="82" y="109"/>
                  <a:pt x="79" y="105"/>
                  <a:pt x="76" y="10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946474" y="2065312"/>
            <a:ext cx="644652" cy="611315"/>
          </a:xfrm>
          <a:custGeom>
            <a:rect l="l" t="t" r="r" b="b"/>
            <a:pathLst>
              <a:path w="171" h="162">
                <a:moveTo>
                  <a:pt x="170" y="61"/>
                </a:moveTo>
                <a:cubicBezTo>
                  <a:pt x="169" y="58"/>
                  <a:pt x="166" y="56"/>
                  <a:pt x="163" y="55"/>
                </a:cubicBezTo>
                <a:cubicBezTo>
                  <a:pt x="115" y="48"/>
                  <a:pt x="115" y="48"/>
                  <a:pt x="115" y="48"/>
                </a:cubicBezTo>
                <a:cubicBezTo>
                  <a:pt x="93" y="5"/>
                  <a:pt x="93" y="5"/>
                  <a:pt x="93" y="5"/>
                </a:cubicBezTo>
                <a:cubicBezTo>
                  <a:pt x="92" y="2"/>
                  <a:pt x="89" y="0"/>
                  <a:pt x="86" y="0"/>
                </a:cubicBezTo>
                <a:cubicBezTo>
                  <a:pt x="82" y="0"/>
                  <a:pt x="79" y="2"/>
                  <a:pt x="78" y="5"/>
                </a:cubicBezTo>
                <a:cubicBezTo>
                  <a:pt x="56" y="48"/>
                  <a:pt x="56" y="48"/>
                  <a:pt x="56" y="48"/>
                </a:cubicBezTo>
                <a:cubicBezTo>
                  <a:pt x="8" y="55"/>
                  <a:pt x="8" y="55"/>
                  <a:pt x="8" y="55"/>
                </a:cubicBezTo>
                <a:cubicBezTo>
                  <a:pt x="5" y="56"/>
                  <a:pt x="3" y="58"/>
                  <a:pt x="1" y="61"/>
                </a:cubicBezTo>
                <a:cubicBezTo>
                  <a:pt x="0" y="64"/>
                  <a:pt x="1" y="68"/>
                  <a:pt x="4" y="70"/>
                </a:cubicBezTo>
                <a:cubicBezTo>
                  <a:pt x="38" y="104"/>
                  <a:pt x="38" y="104"/>
                  <a:pt x="38" y="104"/>
                </a:cubicBezTo>
                <a:cubicBezTo>
                  <a:pt x="30" y="151"/>
                  <a:pt x="30" y="151"/>
                  <a:pt x="30" y="151"/>
                </a:cubicBezTo>
                <a:cubicBezTo>
                  <a:pt x="30" y="155"/>
                  <a:pt x="31" y="158"/>
                  <a:pt x="34" y="160"/>
                </a:cubicBezTo>
                <a:cubicBezTo>
                  <a:pt x="36" y="162"/>
                  <a:pt x="40" y="162"/>
                  <a:pt x="43" y="161"/>
                </a:cubicBezTo>
                <a:cubicBezTo>
                  <a:pt x="86" y="138"/>
                  <a:pt x="86" y="138"/>
                  <a:pt x="86" y="138"/>
                </a:cubicBezTo>
                <a:cubicBezTo>
                  <a:pt x="129" y="160"/>
                  <a:pt x="129" y="160"/>
                  <a:pt x="129" y="160"/>
                </a:cubicBezTo>
                <a:cubicBezTo>
                  <a:pt x="130" y="161"/>
                  <a:pt x="131" y="161"/>
                  <a:pt x="133" y="161"/>
                </a:cubicBezTo>
                <a:cubicBezTo>
                  <a:pt x="133" y="161"/>
                  <a:pt x="133" y="161"/>
                  <a:pt x="133" y="161"/>
                </a:cubicBezTo>
                <a:cubicBezTo>
                  <a:pt x="137" y="161"/>
                  <a:pt x="141" y="158"/>
                  <a:pt x="141" y="153"/>
                </a:cubicBezTo>
                <a:cubicBezTo>
                  <a:pt x="141" y="152"/>
                  <a:pt x="141" y="152"/>
                  <a:pt x="141" y="151"/>
                </a:cubicBezTo>
                <a:cubicBezTo>
                  <a:pt x="133" y="104"/>
                  <a:pt x="133" y="104"/>
                  <a:pt x="133" y="104"/>
                </a:cubicBezTo>
                <a:cubicBezTo>
                  <a:pt x="168" y="70"/>
                  <a:pt x="168" y="70"/>
                  <a:pt x="168" y="70"/>
                </a:cubicBezTo>
                <a:cubicBezTo>
                  <a:pt x="170" y="68"/>
                  <a:pt x="171" y="64"/>
                  <a:pt x="170" y="61"/>
                </a:cubicBezTo>
                <a:close/>
                <a:moveTo>
                  <a:pt x="118" y="94"/>
                </a:moveTo>
                <a:cubicBezTo>
                  <a:pt x="116" y="96"/>
                  <a:pt x="115" y="99"/>
                  <a:pt x="115" y="102"/>
                </a:cubicBezTo>
                <a:cubicBezTo>
                  <a:pt x="121" y="137"/>
                  <a:pt x="121" y="137"/>
                  <a:pt x="121" y="137"/>
                </a:cubicBezTo>
                <a:cubicBezTo>
                  <a:pt x="90" y="121"/>
                  <a:pt x="90" y="121"/>
                  <a:pt x="90" y="121"/>
                </a:cubicBezTo>
                <a:cubicBezTo>
                  <a:pt x="87" y="119"/>
                  <a:pt x="84" y="119"/>
                  <a:pt x="82" y="121"/>
                </a:cubicBezTo>
                <a:cubicBezTo>
                  <a:pt x="50" y="137"/>
                  <a:pt x="50" y="137"/>
                  <a:pt x="50" y="137"/>
                </a:cubicBezTo>
                <a:cubicBezTo>
                  <a:pt x="56" y="102"/>
                  <a:pt x="56" y="102"/>
                  <a:pt x="56" y="102"/>
                </a:cubicBezTo>
                <a:cubicBezTo>
                  <a:pt x="57" y="99"/>
                  <a:pt x="56" y="96"/>
                  <a:pt x="54" y="94"/>
                </a:cubicBezTo>
                <a:cubicBezTo>
                  <a:pt x="28" y="70"/>
                  <a:pt x="28" y="70"/>
                  <a:pt x="28" y="70"/>
                </a:cubicBezTo>
                <a:cubicBezTo>
                  <a:pt x="63" y="65"/>
                  <a:pt x="63" y="65"/>
                  <a:pt x="63" y="65"/>
                </a:cubicBezTo>
                <a:cubicBezTo>
                  <a:pt x="66" y="64"/>
                  <a:pt x="69" y="62"/>
                  <a:pt x="70" y="60"/>
                </a:cubicBezTo>
                <a:cubicBezTo>
                  <a:pt x="86" y="28"/>
                  <a:pt x="86" y="28"/>
                  <a:pt x="86" y="28"/>
                </a:cubicBezTo>
                <a:cubicBezTo>
                  <a:pt x="101" y="60"/>
                  <a:pt x="101" y="60"/>
                  <a:pt x="101" y="60"/>
                </a:cubicBezTo>
                <a:cubicBezTo>
                  <a:pt x="103" y="62"/>
                  <a:pt x="105" y="64"/>
                  <a:pt x="108" y="65"/>
                </a:cubicBezTo>
                <a:cubicBezTo>
                  <a:pt x="143" y="70"/>
                  <a:pt x="143" y="70"/>
                  <a:pt x="143" y="70"/>
                </a:cubicBezTo>
                <a:lnTo>
                  <a:pt x="118" y="9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flipH="1">
            <a:off x="2265228" y="3474155"/>
            <a:ext cx="0" cy="460258"/>
          </a:xfrm>
          <a:prstGeom prst="line">
            <a:avLst/>
          </a:prstGeom>
          <a:ln w="34925">
            <a:solidFill>
              <a:srgbClr val="C1C0C0">
                <a:alpha val="100000"/>
              </a:srgbClr>
            </a:solidFill>
            <a:prstDash val="solid"/>
            <a:headEnd type="none"/>
            <a:tailEnd type="none"/>
          </a:ln>
        </p:spPr>
      </p:cxnSp>
      <p:sp>
        <p:nvSpPr>
          <p:cNvPr id="7" name="AutoShape 7"/>
          <p:cNvSpPr/>
          <p:nvPr/>
        </p:nvSpPr>
        <p:spPr>
          <a:xfrm>
            <a:off x="1578619" y="3909161"/>
            <a:ext cx="1362075" cy="101632"/>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222241" y="4596270"/>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chemeClr val="dk1">
                    <a:alpha val="100000"/>
                  </a:schemeClr>
                </a:solidFill>
                <a:latin typeface="Microsoft Yahei"/>
                <a:ea typeface="Microsoft Yahei"/>
                <a:cs typeface="Microsoft Yahei"/>
              </a:rPr>
              <a:t>将文本表示为词频向量，简单易行但忽略词语间顺序和语义关系。</a:t>
            </a:r>
          </a:p>
        </p:txBody>
      </p:sp>
      <p:sp>
        <p:nvSpPr>
          <p:cNvPr id="9" name="TextBox 9"/>
          <p:cNvSpPr txBox="1"/>
          <p:nvPr/>
        </p:nvSpPr>
        <p:spPr>
          <a:xfrm>
            <a:off x="1203191" y="4139070"/>
            <a:ext cx="21240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词袋模型</a:t>
            </a:r>
          </a:p>
        </p:txBody>
      </p:sp>
      <p:sp>
        <p:nvSpPr>
          <p:cNvPr id="10" name="AutoShape 10"/>
          <p:cNvSpPr/>
          <p:nvPr/>
        </p:nvSpPr>
        <p:spPr>
          <a:xfrm>
            <a:off x="3927679" y="1678692"/>
            <a:ext cx="1782794" cy="1782794"/>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017309" y="1776323"/>
            <a:ext cx="1597342" cy="159743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020453" y="1776323"/>
            <a:ext cx="1597342" cy="159743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595286" y="2108174"/>
            <a:ext cx="452533" cy="131826"/>
          </a:xfrm>
          <a:custGeom>
            <a:rect l="l" t="t" r="r" b="b"/>
            <a:pathLst>
              <a:path w="120" h="35">
                <a:moveTo>
                  <a:pt x="60" y="35"/>
                </a:moveTo>
                <a:cubicBezTo>
                  <a:pt x="91" y="35"/>
                  <a:pt x="116" y="28"/>
                  <a:pt x="119" y="19"/>
                </a:cubicBezTo>
                <a:cubicBezTo>
                  <a:pt x="120" y="19"/>
                  <a:pt x="120" y="18"/>
                  <a:pt x="120" y="18"/>
                </a:cubicBezTo>
                <a:cubicBezTo>
                  <a:pt x="120" y="8"/>
                  <a:pt x="93" y="0"/>
                  <a:pt x="60" y="0"/>
                </a:cubicBezTo>
                <a:cubicBezTo>
                  <a:pt x="27" y="0"/>
                  <a:pt x="0" y="8"/>
                  <a:pt x="0" y="18"/>
                </a:cubicBezTo>
                <a:cubicBezTo>
                  <a:pt x="0" y="18"/>
                  <a:pt x="0" y="19"/>
                  <a:pt x="1" y="19"/>
                </a:cubicBezTo>
                <a:cubicBezTo>
                  <a:pt x="4" y="28"/>
                  <a:pt x="29" y="35"/>
                  <a:pt x="60" y="35"/>
                </a:cubicBezTo>
                <a:close/>
                <a:moveTo>
                  <a:pt x="10" y="15"/>
                </a:moveTo>
                <a:cubicBezTo>
                  <a:pt x="13" y="14"/>
                  <a:pt x="17" y="12"/>
                  <a:pt x="22" y="11"/>
                </a:cubicBezTo>
                <a:cubicBezTo>
                  <a:pt x="33" y="9"/>
                  <a:pt x="46" y="7"/>
                  <a:pt x="60" y="7"/>
                </a:cubicBezTo>
                <a:cubicBezTo>
                  <a:pt x="74" y="7"/>
                  <a:pt x="87" y="9"/>
                  <a:pt x="98" y="11"/>
                </a:cubicBezTo>
                <a:cubicBezTo>
                  <a:pt x="102" y="12"/>
                  <a:pt x="106" y="14"/>
                  <a:pt x="109" y="15"/>
                </a:cubicBezTo>
                <a:cubicBezTo>
                  <a:pt x="111" y="16"/>
                  <a:pt x="112" y="17"/>
                  <a:pt x="113" y="18"/>
                </a:cubicBezTo>
                <a:cubicBezTo>
                  <a:pt x="112" y="18"/>
                  <a:pt x="111" y="19"/>
                  <a:pt x="109" y="20"/>
                </a:cubicBezTo>
                <a:cubicBezTo>
                  <a:pt x="106" y="22"/>
                  <a:pt x="102" y="23"/>
                  <a:pt x="98" y="24"/>
                </a:cubicBezTo>
                <a:cubicBezTo>
                  <a:pt x="87" y="27"/>
                  <a:pt x="74" y="28"/>
                  <a:pt x="60" y="28"/>
                </a:cubicBezTo>
                <a:cubicBezTo>
                  <a:pt x="46" y="28"/>
                  <a:pt x="33" y="27"/>
                  <a:pt x="22" y="24"/>
                </a:cubicBezTo>
                <a:cubicBezTo>
                  <a:pt x="17" y="23"/>
                  <a:pt x="13" y="22"/>
                  <a:pt x="10" y="20"/>
                </a:cubicBezTo>
                <a:cubicBezTo>
                  <a:pt x="9" y="19"/>
                  <a:pt x="8" y="18"/>
                  <a:pt x="7" y="18"/>
                </a:cubicBezTo>
                <a:cubicBezTo>
                  <a:pt x="8" y="17"/>
                  <a:pt x="9" y="16"/>
                  <a:pt x="10" y="1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444410" y="2203520"/>
            <a:ext cx="751046" cy="898779"/>
          </a:xfrm>
          <a:custGeom>
            <a:rect l="l" t="t" r="r" b="b"/>
            <a:pathLst>
              <a:path w="199" h="238">
                <a:moveTo>
                  <a:pt x="198" y="11"/>
                </a:moveTo>
                <a:cubicBezTo>
                  <a:pt x="198" y="8"/>
                  <a:pt x="194" y="5"/>
                  <a:pt x="191" y="5"/>
                </a:cubicBezTo>
                <a:cubicBezTo>
                  <a:pt x="160" y="5"/>
                  <a:pt x="160" y="5"/>
                  <a:pt x="160" y="5"/>
                </a:cubicBezTo>
                <a:cubicBezTo>
                  <a:pt x="160" y="3"/>
                  <a:pt x="160" y="1"/>
                  <a:pt x="160" y="0"/>
                </a:cubicBezTo>
                <a:cubicBezTo>
                  <a:pt x="156" y="3"/>
                  <a:pt x="150" y="6"/>
                  <a:pt x="141" y="9"/>
                </a:cubicBezTo>
                <a:cubicBezTo>
                  <a:pt x="130" y="12"/>
                  <a:pt x="115" y="14"/>
                  <a:pt x="100" y="14"/>
                </a:cubicBezTo>
                <a:cubicBezTo>
                  <a:pt x="85" y="14"/>
                  <a:pt x="70" y="12"/>
                  <a:pt x="59" y="9"/>
                </a:cubicBezTo>
                <a:cubicBezTo>
                  <a:pt x="50" y="6"/>
                  <a:pt x="44" y="3"/>
                  <a:pt x="40" y="0"/>
                </a:cubicBezTo>
                <a:cubicBezTo>
                  <a:pt x="40" y="1"/>
                  <a:pt x="40" y="3"/>
                  <a:pt x="40" y="5"/>
                </a:cubicBezTo>
                <a:cubicBezTo>
                  <a:pt x="8" y="5"/>
                  <a:pt x="8" y="5"/>
                  <a:pt x="8" y="5"/>
                </a:cubicBezTo>
                <a:cubicBezTo>
                  <a:pt x="4" y="5"/>
                  <a:pt x="1" y="8"/>
                  <a:pt x="1" y="11"/>
                </a:cubicBezTo>
                <a:cubicBezTo>
                  <a:pt x="1" y="12"/>
                  <a:pt x="0" y="23"/>
                  <a:pt x="1" y="38"/>
                </a:cubicBezTo>
                <a:cubicBezTo>
                  <a:pt x="3" y="47"/>
                  <a:pt x="4" y="55"/>
                  <a:pt x="7" y="62"/>
                </a:cubicBezTo>
                <a:cubicBezTo>
                  <a:pt x="10" y="71"/>
                  <a:pt x="15" y="79"/>
                  <a:pt x="20" y="85"/>
                </a:cubicBezTo>
                <a:cubicBezTo>
                  <a:pt x="30" y="96"/>
                  <a:pt x="43" y="102"/>
                  <a:pt x="60" y="102"/>
                </a:cubicBezTo>
                <a:cubicBezTo>
                  <a:pt x="67" y="113"/>
                  <a:pt x="77" y="122"/>
                  <a:pt x="90" y="125"/>
                </a:cubicBezTo>
                <a:cubicBezTo>
                  <a:pt x="91" y="133"/>
                  <a:pt x="91" y="142"/>
                  <a:pt x="90" y="150"/>
                </a:cubicBezTo>
                <a:cubicBezTo>
                  <a:pt x="68" y="150"/>
                  <a:pt x="68" y="150"/>
                  <a:pt x="68" y="150"/>
                </a:cubicBezTo>
                <a:cubicBezTo>
                  <a:pt x="63" y="150"/>
                  <a:pt x="60" y="154"/>
                  <a:pt x="59" y="158"/>
                </a:cubicBezTo>
                <a:cubicBezTo>
                  <a:pt x="58" y="159"/>
                  <a:pt x="57" y="160"/>
                  <a:pt x="56" y="161"/>
                </a:cubicBezTo>
                <a:cubicBezTo>
                  <a:pt x="49" y="161"/>
                  <a:pt x="49" y="161"/>
                  <a:pt x="49" y="161"/>
                </a:cubicBezTo>
                <a:cubicBezTo>
                  <a:pt x="45" y="161"/>
                  <a:pt x="41" y="165"/>
                  <a:pt x="41" y="169"/>
                </a:cubicBezTo>
                <a:cubicBezTo>
                  <a:pt x="41" y="230"/>
                  <a:pt x="41" y="230"/>
                  <a:pt x="41" y="230"/>
                </a:cubicBezTo>
                <a:cubicBezTo>
                  <a:pt x="41" y="234"/>
                  <a:pt x="45" y="238"/>
                  <a:pt x="49" y="238"/>
                </a:cubicBezTo>
                <a:cubicBezTo>
                  <a:pt x="149" y="238"/>
                  <a:pt x="149" y="238"/>
                  <a:pt x="149" y="238"/>
                </a:cubicBezTo>
                <a:cubicBezTo>
                  <a:pt x="154" y="238"/>
                  <a:pt x="157" y="234"/>
                  <a:pt x="157" y="230"/>
                </a:cubicBezTo>
                <a:cubicBezTo>
                  <a:pt x="157" y="169"/>
                  <a:pt x="157" y="169"/>
                  <a:pt x="157" y="169"/>
                </a:cubicBezTo>
                <a:cubicBezTo>
                  <a:pt x="157" y="165"/>
                  <a:pt x="154" y="161"/>
                  <a:pt x="149" y="161"/>
                </a:cubicBezTo>
                <a:cubicBezTo>
                  <a:pt x="144" y="161"/>
                  <a:pt x="144" y="161"/>
                  <a:pt x="144" y="161"/>
                </a:cubicBezTo>
                <a:cubicBezTo>
                  <a:pt x="143" y="160"/>
                  <a:pt x="141" y="159"/>
                  <a:pt x="139" y="158"/>
                </a:cubicBezTo>
                <a:cubicBezTo>
                  <a:pt x="138" y="154"/>
                  <a:pt x="135" y="150"/>
                  <a:pt x="131" y="150"/>
                </a:cubicBezTo>
                <a:cubicBezTo>
                  <a:pt x="110" y="150"/>
                  <a:pt x="110" y="150"/>
                  <a:pt x="110" y="150"/>
                </a:cubicBezTo>
                <a:cubicBezTo>
                  <a:pt x="109" y="142"/>
                  <a:pt x="109" y="133"/>
                  <a:pt x="110" y="125"/>
                </a:cubicBezTo>
                <a:cubicBezTo>
                  <a:pt x="123" y="122"/>
                  <a:pt x="133" y="113"/>
                  <a:pt x="140" y="102"/>
                </a:cubicBezTo>
                <a:cubicBezTo>
                  <a:pt x="156" y="101"/>
                  <a:pt x="169" y="96"/>
                  <a:pt x="178" y="85"/>
                </a:cubicBezTo>
                <a:cubicBezTo>
                  <a:pt x="184" y="79"/>
                  <a:pt x="189" y="71"/>
                  <a:pt x="192" y="62"/>
                </a:cubicBezTo>
                <a:cubicBezTo>
                  <a:pt x="194" y="55"/>
                  <a:pt x="196" y="47"/>
                  <a:pt x="197" y="38"/>
                </a:cubicBezTo>
                <a:cubicBezTo>
                  <a:pt x="199" y="23"/>
                  <a:pt x="198" y="12"/>
                  <a:pt x="198" y="11"/>
                </a:cubicBezTo>
                <a:close/>
                <a:moveTo>
                  <a:pt x="43" y="84"/>
                </a:moveTo>
                <a:cubicBezTo>
                  <a:pt x="38" y="82"/>
                  <a:pt x="34" y="79"/>
                  <a:pt x="31" y="76"/>
                </a:cubicBezTo>
                <a:cubicBezTo>
                  <a:pt x="16" y="60"/>
                  <a:pt x="15" y="32"/>
                  <a:pt x="15" y="19"/>
                </a:cubicBezTo>
                <a:cubicBezTo>
                  <a:pt x="40" y="19"/>
                  <a:pt x="40" y="19"/>
                  <a:pt x="40" y="19"/>
                </a:cubicBezTo>
                <a:cubicBezTo>
                  <a:pt x="41" y="39"/>
                  <a:pt x="44" y="65"/>
                  <a:pt x="52" y="87"/>
                </a:cubicBezTo>
                <a:cubicBezTo>
                  <a:pt x="49" y="86"/>
                  <a:pt x="46" y="85"/>
                  <a:pt x="43" y="84"/>
                </a:cubicBezTo>
                <a:close/>
                <a:moveTo>
                  <a:pt x="135" y="177"/>
                </a:moveTo>
                <a:cubicBezTo>
                  <a:pt x="135" y="219"/>
                  <a:pt x="135" y="219"/>
                  <a:pt x="135" y="219"/>
                </a:cubicBezTo>
                <a:cubicBezTo>
                  <a:pt x="64" y="219"/>
                  <a:pt x="64" y="219"/>
                  <a:pt x="64" y="219"/>
                </a:cubicBezTo>
                <a:cubicBezTo>
                  <a:pt x="64" y="177"/>
                  <a:pt x="64" y="177"/>
                  <a:pt x="64" y="177"/>
                </a:cubicBezTo>
                <a:lnTo>
                  <a:pt x="135" y="177"/>
                </a:lnTo>
                <a:close/>
                <a:moveTo>
                  <a:pt x="168" y="76"/>
                </a:moveTo>
                <a:cubicBezTo>
                  <a:pt x="164" y="79"/>
                  <a:pt x="160" y="82"/>
                  <a:pt x="156" y="84"/>
                </a:cubicBezTo>
                <a:cubicBezTo>
                  <a:pt x="153" y="85"/>
                  <a:pt x="151" y="86"/>
                  <a:pt x="148" y="87"/>
                </a:cubicBezTo>
                <a:cubicBezTo>
                  <a:pt x="156" y="65"/>
                  <a:pt x="159" y="39"/>
                  <a:pt x="159" y="19"/>
                </a:cubicBezTo>
                <a:cubicBezTo>
                  <a:pt x="184" y="19"/>
                  <a:pt x="184" y="19"/>
                  <a:pt x="184" y="19"/>
                </a:cubicBezTo>
                <a:cubicBezTo>
                  <a:pt x="184" y="32"/>
                  <a:pt x="182" y="60"/>
                  <a:pt x="168" y="7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flipH="1">
            <a:off x="4819076" y="3474155"/>
            <a:ext cx="0" cy="460258"/>
          </a:xfrm>
          <a:prstGeom prst="line">
            <a:avLst/>
          </a:prstGeom>
          <a:ln w="34925">
            <a:solidFill>
              <a:srgbClr val="C1C0C0">
                <a:alpha val="100000"/>
              </a:srgbClr>
            </a:solidFill>
            <a:prstDash val="solid"/>
            <a:headEnd type="none"/>
            <a:tailEnd type="none"/>
          </a:ln>
        </p:spPr>
      </p:cxnSp>
      <p:sp>
        <p:nvSpPr>
          <p:cNvPr id="16" name="AutoShape 16"/>
          <p:cNvSpPr/>
          <p:nvPr/>
        </p:nvSpPr>
        <p:spPr>
          <a:xfrm>
            <a:off x="4149897" y="3907542"/>
            <a:ext cx="1362075" cy="101632"/>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3776089" y="4608938"/>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chemeClr val="dk1">
                    <a:alpha val="100000"/>
                  </a:schemeClr>
                </a:solidFill>
                <a:latin typeface="Microsoft Yahei"/>
                <a:ea typeface="Microsoft Yahei"/>
                <a:cs typeface="Microsoft Yahei"/>
              </a:rPr>
              <a:t>计算词频-逆文档频率值，衡量词语在文本中的重要程度。</a:t>
            </a:r>
          </a:p>
        </p:txBody>
      </p:sp>
      <p:sp>
        <p:nvSpPr>
          <p:cNvPr id="18" name="TextBox 18"/>
          <p:cNvSpPr txBox="1"/>
          <p:nvPr/>
        </p:nvSpPr>
        <p:spPr>
          <a:xfrm>
            <a:off x="3757039" y="4161263"/>
            <a:ext cx="21240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TF-IDF</a:t>
            </a:r>
          </a:p>
        </p:txBody>
      </p:sp>
      <p:sp>
        <p:nvSpPr>
          <p:cNvPr id="19" name="AutoShape 19"/>
          <p:cNvSpPr/>
          <p:nvPr/>
        </p:nvSpPr>
        <p:spPr>
          <a:xfrm>
            <a:off x="6481526" y="1677073"/>
            <a:ext cx="1782794" cy="1782794"/>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584968" y="1776323"/>
            <a:ext cx="1597342" cy="159743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584968" y="1776323"/>
            <a:ext cx="1597342" cy="159743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7121607" y="2124081"/>
            <a:ext cx="520827" cy="150876"/>
          </a:xfrm>
          <a:custGeom>
            <a:rect l="l" t="t" r="r" b="b"/>
            <a:pathLst>
              <a:path w="138" h="40">
                <a:moveTo>
                  <a:pt x="69" y="40"/>
                </a:moveTo>
                <a:cubicBezTo>
                  <a:pt x="105" y="40"/>
                  <a:pt x="134" y="32"/>
                  <a:pt x="138" y="22"/>
                </a:cubicBezTo>
                <a:cubicBezTo>
                  <a:pt x="138" y="21"/>
                  <a:pt x="138" y="21"/>
                  <a:pt x="138" y="20"/>
                </a:cubicBezTo>
                <a:cubicBezTo>
                  <a:pt x="138" y="9"/>
                  <a:pt x="107" y="0"/>
                  <a:pt x="69" y="0"/>
                </a:cubicBezTo>
                <a:cubicBezTo>
                  <a:pt x="31" y="0"/>
                  <a:pt x="0" y="9"/>
                  <a:pt x="0" y="20"/>
                </a:cubicBezTo>
                <a:cubicBezTo>
                  <a:pt x="0" y="21"/>
                  <a:pt x="0" y="21"/>
                  <a:pt x="1" y="22"/>
                </a:cubicBezTo>
                <a:cubicBezTo>
                  <a:pt x="4" y="32"/>
                  <a:pt x="33" y="40"/>
                  <a:pt x="69" y="40"/>
                </a:cubicBezTo>
                <a:close/>
                <a:moveTo>
                  <a:pt x="12" y="17"/>
                </a:moveTo>
                <a:cubicBezTo>
                  <a:pt x="15" y="16"/>
                  <a:pt x="20" y="14"/>
                  <a:pt x="26" y="13"/>
                </a:cubicBezTo>
                <a:cubicBezTo>
                  <a:pt x="38" y="9"/>
                  <a:pt x="53" y="8"/>
                  <a:pt x="69" y="8"/>
                </a:cubicBezTo>
                <a:cubicBezTo>
                  <a:pt x="85" y="8"/>
                  <a:pt x="101" y="9"/>
                  <a:pt x="113" y="13"/>
                </a:cubicBezTo>
                <a:cubicBezTo>
                  <a:pt x="118" y="14"/>
                  <a:pt x="123" y="16"/>
                  <a:pt x="126" y="17"/>
                </a:cubicBezTo>
                <a:cubicBezTo>
                  <a:pt x="128" y="19"/>
                  <a:pt x="130" y="19"/>
                  <a:pt x="130" y="20"/>
                </a:cubicBezTo>
                <a:cubicBezTo>
                  <a:pt x="130" y="21"/>
                  <a:pt x="128" y="22"/>
                  <a:pt x="126" y="23"/>
                </a:cubicBezTo>
                <a:cubicBezTo>
                  <a:pt x="123" y="25"/>
                  <a:pt x="118" y="26"/>
                  <a:pt x="113" y="28"/>
                </a:cubicBezTo>
                <a:cubicBezTo>
                  <a:pt x="101" y="31"/>
                  <a:pt x="85" y="32"/>
                  <a:pt x="69" y="32"/>
                </a:cubicBezTo>
                <a:cubicBezTo>
                  <a:pt x="53" y="32"/>
                  <a:pt x="38" y="31"/>
                  <a:pt x="26" y="28"/>
                </a:cubicBezTo>
                <a:cubicBezTo>
                  <a:pt x="20" y="26"/>
                  <a:pt x="15" y="25"/>
                  <a:pt x="12" y="23"/>
                </a:cubicBezTo>
                <a:cubicBezTo>
                  <a:pt x="10" y="22"/>
                  <a:pt x="9" y="21"/>
                  <a:pt x="8" y="20"/>
                </a:cubicBezTo>
                <a:cubicBezTo>
                  <a:pt x="9" y="19"/>
                  <a:pt x="10" y="19"/>
                  <a:pt x="12" y="1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905675" y="2228856"/>
            <a:ext cx="951071" cy="797147"/>
          </a:xfrm>
          <a:custGeom>
            <a:rect l="l" t="t" r="r" b="b"/>
            <a:pathLst>
              <a:path w="251" h="211">
                <a:moveTo>
                  <a:pt x="250" y="19"/>
                </a:moveTo>
                <a:cubicBezTo>
                  <a:pt x="248" y="16"/>
                  <a:pt x="245" y="11"/>
                  <a:pt x="236" y="8"/>
                </a:cubicBezTo>
                <a:cubicBezTo>
                  <a:pt x="231" y="6"/>
                  <a:pt x="226" y="6"/>
                  <a:pt x="220" y="6"/>
                </a:cubicBezTo>
                <a:cubicBezTo>
                  <a:pt x="220" y="6"/>
                  <a:pt x="220" y="6"/>
                  <a:pt x="220" y="6"/>
                </a:cubicBezTo>
                <a:cubicBezTo>
                  <a:pt x="209" y="6"/>
                  <a:pt x="200" y="8"/>
                  <a:pt x="195" y="13"/>
                </a:cubicBezTo>
                <a:cubicBezTo>
                  <a:pt x="195" y="8"/>
                  <a:pt x="195" y="3"/>
                  <a:pt x="195" y="0"/>
                </a:cubicBezTo>
                <a:cubicBezTo>
                  <a:pt x="191" y="4"/>
                  <a:pt x="184" y="8"/>
                  <a:pt x="173" y="11"/>
                </a:cubicBezTo>
                <a:cubicBezTo>
                  <a:pt x="160" y="14"/>
                  <a:pt x="144" y="16"/>
                  <a:pt x="126" y="16"/>
                </a:cubicBezTo>
                <a:cubicBezTo>
                  <a:pt x="109" y="16"/>
                  <a:pt x="92" y="14"/>
                  <a:pt x="79" y="11"/>
                </a:cubicBezTo>
                <a:cubicBezTo>
                  <a:pt x="69" y="8"/>
                  <a:pt x="61" y="4"/>
                  <a:pt x="57" y="0"/>
                </a:cubicBezTo>
                <a:cubicBezTo>
                  <a:pt x="57" y="3"/>
                  <a:pt x="57" y="8"/>
                  <a:pt x="57" y="13"/>
                </a:cubicBezTo>
                <a:cubicBezTo>
                  <a:pt x="52" y="8"/>
                  <a:pt x="44" y="6"/>
                  <a:pt x="32" y="6"/>
                </a:cubicBezTo>
                <a:cubicBezTo>
                  <a:pt x="32" y="6"/>
                  <a:pt x="32" y="6"/>
                  <a:pt x="32" y="6"/>
                </a:cubicBezTo>
                <a:cubicBezTo>
                  <a:pt x="26" y="6"/>
                  <a:pt x="21" y="6"/>
                  <a:pt x="16" y="8"/>
                </a:cubicBezTo>
                <a:cubicBezTo>
                  <a:pt x="8" y="11"/>
                  <a:pt x="4" y="16"/>
                  <a:pt x="2" y="20"/>
                </a:cubicBezTo>
                <a:cubicBezTo>
                  <a:pt x="0" y="24"/>
                  <a:pt x="0" y="28"/>
                  <a:pt x="1" y="32"/>
                </a:cubicBezTo>
                <a:cubicBezTo>
                  <a:pt x="2" y="36"/>
                  <a:pt x="5" y="39"/>
                  <a:pt x="7" y="42"/>
                </a:cubicBezTo>
                <a:cubicBezTo>
                  <a:pt x="12" y="47"/>
                  <a:pt x="18" y="50"/>
                  <a:pt x="23" y="53"/>
                </a:cubicBezTo>
                <a:cubicBezTo>
                  <a:pt x="33" y="58"/>
                  <a:pt x="41" y="64"/>
                  <a:pt x="48" y="71"/>
                </a:cubicBezTo>
                <a:cubicBezTo>
                  <a:pt x="54" y="78"/>
                  <a:pt x="58" y="86"/>
                  <a:pt x="58" y="91"/>
                </a:cubicBezTo>
                <a:cubicBezTo>
                  <a:pt x="57" y="92"/>
                  <a:pt x="57" y="94"/>
                  <a:pt x="53" y="96"/>
                </a:cubicBezTo>
                <a:cubicBezTo>
                  <a:pt x="52" y="96"/>
                  <a:pt x="50" y="97"/>
                  <a:pt x="46" y="97"/>
                </a:cubicBezTo>
                <a:cubicBezTo>
                  <a:pt x="44" y="98"/>
                  <a:pt x="43" y="98"/>
                  <a:pt x="42" y="98"/>
                </a:cubicBezTo>
                <a:cubicBezTo>
                  <a:pt x="41" y="97"/>
                  <a:pt x="41" y="96"/>
                  <a:pt x="40" y="95"/>
                </a:cubicBezTo>
                <a:cubicBezTo>
                  <a:pt x="37" y="92"/>
                  <a:pt x="32" y="93"/>
                  <a:pt x="30" y="96"/>
                </a:cubicBezTo>
                <a:cubicBezTo>
                  <a:pt x="29" y="98"/>
                  <a:pt x="28" y="99"/>
                  <a:pt x="28" y="101"/>
                </a:cubicBezTo>
                <a:cubicBezTo>
                  <a:pt x="28" y="104"/>
                  <a:pt x="28" y="106"/>
                  <a:pt x="30" y="108"/>
                </a:cubicBezTo>
                <a:cubicBezTo>
                  <a:pt x="32" y="110"/>
                  <a:pt x="36" y="112"/>
                  <a:pt x="42" y="112"/>
                </a:cubicBezTo>
                <a:cubicBezTo>
                  <a:pt x="43" y="112"/>
                  <a:pt x="45" y="112"/>
                  <a:pt x="46" y="111"/>
                </a:cubicBezTo>
                <a:cubicBezTo>
                  <a:pt x="50" y="111"/>
                  <a:pt x="56" y="110"/>
                  <a:pt x="59" y="109"/>
                </a:cubicBezTo>
                <a:cubicBezTo>
                  <a:pt x="65" y="106"/>
                  <a:pt x="69" y="101"/>
                  <a:pt x="70" y="98"/>
                </a:cubicBezTo>
                <a:cubicBezTo>
                  <a:pt x="78" y="120"/>
                  <a:pt x="91" y="138"/>
                  <a:pt x="112" y="144"/>
                </a:cubicBezTo>
                <a:cubicBezTo>
                  <a:pt x="113" y="147"/>
                  <a:pt x="116" y="174"/>
                  <a:pt x="108" y="184"/>
                </a:cubicBezTo>
                <a:cubicBezTo>
                  <a:pt x="96" y="184"/>
                  <a:pt x="96" y="184"/>
                  <a:pt x="96" y="184"/>
                </a:cubicBezTo>
                <a:cubicBezTo>
                  <a:pt x="90" y="184"/>
                  <a:pt x="86" y="188"/>
                  <a:pt x="86" y="194"/>
                </a:cubicBezTo>
                <a:cubicBezTo>
                  <a:pt x="86" y="194"/>
                  <a:pt x="86" y="194"/>
                  <a:pt x="86" y="194"/>
                </a:cubicBezTo>
                <a:cubicBezTo>
                  <a:pt x="80" y="194"/>
                  <a:pt x="75" y="199"/>
                  <a:pt x="75" y="204"/>
                </a:cubicBezTo>
                <a:cubicBezTo>
                  <a:pt x="75" y="211"/>
                  <a:pt x="75" y="211"/>
                  <a:pt x="75" y="211"/>
                </a:cubicBezTo>
                <a:cubicBezTo>
                  <a:pt x="177" y="211"/>
                  <a:pt x="177" y="211"/>
                  <a:pt x="177" y="211"/>
                </a:cubicBezTo>
                <a:cubicBezTo>
                  <a:pt x="177" y="204"/>
                  <a:pt x="177" y="204"/>
                  <a:pt x="177" y="204"/>
                </a:cubicBezTo>
                <a:cubicBezTo>
                  <a:pt x="177" y="199"/>
                  <a:pt x="173" y="195"/>
                  <a:pt x="167" y="194"/>
                </a:cubicBezTo>
                <a:cubicBezTo>
                  <a:pt x="167" y="194"/>
                  <a:pt x="167" y="194"/>
                  <a:pt x="167" y="194"/>
                </a:cubicBezTo>
                <a:cubicBezTo>
                  <a:pt x="167" y="188"/>
                  <a:pt x="162" y="184"/>
                  <a:pt x="157" y="184"/>
                </a:cubicBezTo>
                <a:cubicBezTo>
                  <a:pt x="144" y="184"/>
                  <a:pt x="144" y="184"/>
                  <a:pt x="144" y="184"/>
                </a:cubicBezTo>
                <a:cubicBezTo>
                  <a:pt x="136" y="174"/>
                  <a:pt x="140" y="147"/>
                  <a:pt x="140" y="144"/>
                </a:cubicBezTo>
                <a:cubicBezTo>
                  <a:pt x="161" y="138"/>
                  <a:pt x="174" y="120"/>
                  <a:pt x="182" y="98"/>
                </a:cubicBezTo>
                <a:cubicBezTo>
                  <a:pt x="184" y="101"/>
                  <a:pt x="187" y="106"/>
                  <a:pt x="193" y="109"/>
                </a:cubicBezTo>
                <a:cubicBezTo>
                  <a:pt x="196" y="110"/>
                  <a:pt x="203" y="111"/>
                  <a:pt x="206" y="111"/>
                </a:cubicBezTo>
                <a:cubicBezTo>
                  <a:pt x="208" y="112"/>
                  <a:pt x="209" y="112"/>
                  <a:pt x="210" y="112"/>
                </a:cubicBezTo>
                <a:cubicBezTo>
                  <a:pt x="216" y="112"/>
                  <a:pt x="220" y="110"/>
                  <a:pt x="222" y="108"/>
                </a:cubicBezTo>
                <a:cubicBezTo>
                  <a:pt x="224" y="106"/>
                  <a:pt x="225" y="104"/>
                  <a:pt x="224" y="101"/>
                </a:cubicBezTo>
                <a:cubicBezTo>
                  <a:pt x="224" y="99"/>
                  <a:pt x="223" y="98"/>
                  <a:pt x="222" y="96"/>
                </a:cubicBezTo>
                <a:cubicBezTo>
                  <a:pt x="220" y="93"/>
                  <a:pt x="216" y="92"/>
                  <a:pt x="213" y="95"/>
                </a:cubicBezTo>
                <a:cubicBezTo>
                  <a:pt x="212" y="96"/>
                  <a:pt x="211" y="97"/>
                  <a:pt x="210" y="98"/>
                </a:cubicBezTo>
                <a:cubicBezTo>
                  <a:pt x="209" y="98"/>
                  <a:pt x="208" y="98"/>
                  <a:pt x="206" y="97"/>
                </a:cubicBezTo>
                <a:cubicBezTo>
                  <a:pt x="203" y="97"/>
                  <a:pt x="200" y="96"/>
                  <a:pt x="199" y="96"/>
                </a:cubicBezTo>
                <a:cubicBezTo>
                  <a:pt x="196" y="94"/>
                  <a:pt x="195" y="92"/>
                  <a:pt x="195" y="91"/>
                </a:cubicBezTo>
                <a:cubicBezTo>
                  <a:pt x="194" y="86"/>
                  <a:pt x="198" y="78"/>
                  <a:pt x="205" y="71"/>
                </a:cubicBezTo>
                <a:cubicBezTo>
                  <a:pt x="212" y="64"/>
                  <a:pt x="219" y="58"/>
                  <a:pt x="229" y="53"/>
                </a:cubicBezTo>
                <a:cubicBezTo>
                  <a:pt x="234" y="50"/>
                  <a:pt x="240" y="47"/>
                  <a:pt x="245" y="42"/>
                </a:cubicBezTo>
                <a:cubicBezTo>
                  <a:pt x="248" y="39"/>
                  <a:pt x="250" y="36"/>
                  <a:pt x="251" y="32"/>
                </a:cubicBezTo>
                <a:cubicBezTo>
                  <a:pt x="252" y="28"/>
                  <a:pt x="252" y="24"/>
                  <a:pt x="250" y="19"/>
                </a:cubicBezTo>
                <a:close/>
                <a:moveTo>
                  <a:pt x="58" y="62"/>
                </a:moveTo>
                <a:cubicBezTo>
                  <a:pt x="50" y="53"/>
                  <a:pt x="41" y="46"/>
                  <a:pt x="29" y="40"/>
                </a:cubicBezTo>
                <a:cubicBezTo>
                  <a:pt x="26" y="38"/>
                  <a:pt x="21" y="35"/>
                  <a:pt x="17" y="32"/>
                </a:cubicBezTo>
                <a:cubicBezTo>
                  <a:pt x="14" y="28"/>
                  <a:pt x="15" y="26"/>
                  <a:pt x="15" y="25"/>
                </a:cubicBezTo>
                <a:cubicBezTo>
                  <a:pt x="17" y="21"/>
                  <a:pt x="25" y="19"/>
                  <a:pt x="32" y="19"/>
                </a:cubicBezTo>
                <a:cubicBezTo>
                  <a:pt x="32" y="19"/>
                  <a:pt x="32" y="19"/>
                  <a:pt x="32" y="19"/>
                </a:cubicBezTo>
                <a:cubicBezTo>
                  <a:pt x="40" y="19"/>
                  <a:pt x="46" y="21"/>
                  <a:pt x="48" y="24"/>
                </a:cubicBezTo>
                <a:cubicBezTo>
                  <a:pt x="49" y="25"/>
                  <a:pt x="49" y="27"/>
                  <a:pt x="49" y="27"/>
                </a:cubicBezTo>
                <a:cubicBezTo>
                  <a:pt x="48" y="31"/>
                  <a:pt x="50" y="35"/>
                  <a:pt x="53" y="36"/>
                </a:cubicBezTo>
                <a:cubicBezTo>
                  <a:pt x="55" y="37"/>
                  <a:pt x="57" y="36"/>
                  <a:pt x="58" y="36"/>
                </a:cubicBezTo>
                <a:cubicBezTo>
                  <a:pt x="59" y="45"/>
                  <a:pt x="60" y="56"/>
                  <a:pt x="62" y="67"/>
                </a:cubicBezTo>
                <a:cubicBezTo>
                  <a:pt x="61" y="65"/>
                  <a:pt x="59" y="63"/>
                  <a:pt x="58" y="62"/>
                </a:cubicBezTo>
                <a:close/>
                <a:moveTo>
                  <a:pt x="235" y="32"/>
                </a:moveTo>
                <a:cubicBezTo>
                  <a:pt x="232" y="35"/>
                  <a:pt x="227" y="38"/>
                  <a:pt x="223" y="40"/>
                </a:cubicBezTo>
                <a:cubicBezTo>
                  <a:pt x="211" y="46"/>
                  <a:pt x="203" y="53"/>
                  <a:pt x="194" y="62"/>
                </a:cubicBezTo>
                <a:cubicBezTo>
                  <a:pt x="193" y="63"/>
                  <a:pt x="192" y="65"/>
                  <a:pt x="190" y="66"/>
                </a:cubicBezTo>
                <a:cubicBezTo>
                  <a:pt x="192" y="56"/>
                  <a:pt x="193" y="45"/>
                  <a:pt x="194" y="36"/>
                </a:cubicBezTo>
                <a:cubicBezTo>
                  <a:pt x="196" y="36"/>
                  <a:pt x="197" y="37"/>
                  <a:pt x="199" y="36"/>
                </a:cubicBezTo>
                <a:cubicBezTo>
                  <a:pt x="203" y="35"/>
                  <a:pt x="205" y="31"/>
                  <a:pt x="203" y="27"/>
                </a:cubicBezTo>
                <a:cubicBezTo>
                  <a:pt x="203" y="27"/>
                  <a:pt x="203" y="25"/>
                  <a:pt x="204" y="24"/>
                </a:cubicBezTo>
                <a:cubicBezTo>
                  <a:pt x="206" y="21"/>
                  <a:pt x="212" y="19"/>
                  <a:pt x="220" y="19"/>
                </a:cubicBezTo>
                <a:cubicBezTo>
                  <a:pt x="220" y="19"/>
                  <a:pt x="220" y="19"/>
                  <a:pt x="220" y="19"/>
                </a:cubicBezTo>
                <a:cubicBezTo>
                  <a:pt x="227" y="19"/>
                  <a:pt x="235" y="21"/>
                  <a:pt x="237" y="25"/>
                </a:cubicBezTo>
                <a:cubicBezTo>
                  <a:pt x="238" y="26"/>
                  <a:pt x="239" y="28"/>
                  <a:pt x="235" y="3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4" name="Connector 24"/>
          <p:cNvCxnSpPr/>
          <p:nvPr/>
        </p:nvCxnSpPr>
        <p:spPr>
          <a:xfrm flipH="1">
            <a:off x="7372924" y="3474155"/>
            <a:ext cx="0" cy="460258"/>
          </a:xfrm>
          <a:prstGeom prst="line">
            <a:avLst/>
          </a:prstGeom>
          <a:ln w="34925">
            <a:solidFill>
              <a:srgbClr val="C1C0C0">
                <a:alpha val="100000"/>
              </a:srgbClr>
            </a:solidFill>
            <a:prstDash val="solid"/>
            <a:headEnd type="none"/>
            <a:tailEnd type="none"/>
          </a:ln>
        </p:spPr>
      </p:cxnSp>
      <p:sp>
        <p:nvSpPr>
          <p:cNvPr id="25" name="AutoShape 25"/>
          <p:cNvSpPr/>
          <p:nvPr/>
        </p:nvSpPr>
        <p:spPr>
          <a:xfrm>
            <a:off x="6700601" y="3920210"/>
            <a:ext cx="1362075" cy="101632"/>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6329936" y="4608938"/>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chemeClr val="dk1">
                    <a:alpha val="100000"/>
                  </a:schemeClr>
                </a:solidFill>
                <a:latin typeface="Microsoft Yahei"/>
                <a:ea typeface="Microsoft Yahei"/>
                <a:cs typeface="Microsoft Yahei"/>
              </a:rPr>
              <a:t>通过神经网络训练得到词向量，捕捉词语间语义关系。</a:t>
            </a:r>
          </a:p>
        </p:txBody>
      </p:sp>
      <p:sp>
        <p:nvSpPr>
          <p:cNvPr id="27" name="TextBox 27"/>
          <p:cNvSpPr txBox="1"/>
          <p:nvPr/>
        </p:nvSpPr>
        <p:spPr>
          <a:xfrm>
            <a:off x="6310886" y="4161263"/>
            <a:ext cx="21240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Word2Vec</a:t>
            </a:r>
          </a:p>
        </p:txBody>
      </p:sp>
      <p:sp>
        <p:nvSpPr>
          <p:cNvPr id="28" name="AutoShape 28"/>
          <p:cNvSpPr/>
          <p:nvPr/>
        </p:nvSpPr>
        <p:spPr>
          <a:xfrm>
            <a:off x="9035375" y="1691360"/>
            <a:ext cx="1782794" cy="1782794"/>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129576" y="1776323"/>
            <a:ext cx="1598867" cy="159743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129576" y="1779562"/>
            <a:ext cx="1598867" cy="159743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9598016" y="2143131"/>
            <a:ext cx="657320" cy="516065"/>
          </a:xfrm>
          <a:custGeom>
            <a:rect l="l" t="t" r="r" b="b"/>
            <a:pathLst>
              <a:path w="174" h="137">
                <a:moveTo>
                  <a:pt x="16" y="137"/>
                </a:moveTo>
                <a:cubicBezTo>
                  <a:pt x="18" y="134"/>
                  <a:pt x="20" y="133"/>
                  <a:pt x="24" y="133"/>
                </a:cubicBezTo>
                <a:cubicBezTo>
                  <a:pt x="28" y="133"/>
                  <a:pt x="28" y="133"/>
                  <a:pt x="28" y="133"/>
                </a:cubicBezTo>
                <a:cubicBezTo>
                  <a:pt x="18" y="120"/>
                  <a:pt x="12" y="104"/>
                  <a:pt x="12" y="87"/>
                </a:cubicBezTo>
                <a:cubicBezTo>
                  <a:pt x="12" y="67"/>
                  <a:pt x="20" y="48"/>
                  <a:pt x="34" y="34"/>
                </a:cubicBezTo>
                <a:cubicBezTo>
                  <a:pt x="48" y="20"/>
                  <a:pt x="67" y="12"/>
                  <a:pt x="87" y="12"/>
                </a:cubicBezTo>
                <a:cubicBezTo>
                  <a:pt x="107" y="12"/>
                  <a:pt x="126" y="20"/>
                  <a:pt x="140" y="34"/>
                </a:cubicBezTo>
                <a:cubicBezTo>
                  <a:pt x="154" y="48"/>
                  <a:pt x="162" y="67"/>
                  <a:pt x="162" y="87"/>
                </a:cubicBezTo>
                <a:cubicBezTo>
                  <a:pt x="162" y="104"/>
                  <a:pt x="157" y="120"/>
                  <a:pt x="146" y="133"/>
                </a:cubicBezTo>
                <a:cubicBezTo>
                  <a:pt x="151" y="133"/>
                  <a:pt x="151" y="133"/>
                  <a:pt x="151" y="133"/>
                </a:cubicBezTo>
                <a:cubicBezTo>
                  <a:pt x="154" y="133"/>
                  <a:pt x="157" y="134"/>
                  <a:pt x="159" y="137"/>
                </a:cubicBezTo>
                <a:cubicBezTo>
                  <a:pt x="162" y="132"/>
                  <a:pt x="165" y="126"/>
                  <a:pt x="168" y="121"/>
                </a:cubicBezTo>
                <a:cubicBezTo>
                  <a:pt x="172" y="110"/>
                  <a:pt x="174" y="99"/>
                  <a:pt x="174" y="87"/>
                </a:cubicBezTo>
                <a:cubicBezTo>
                  <a:pt x="174" y="75"/>
                  <a:pt x="172" y="64"/>
                  <a:pt x="168" y="53"/>
                </a:cubicBezTo>
                <a:cubicBezTo>
                  <a:pt x="163" y="42"/>
                  <a:pt x="157" y="33"/>
                  <a:pt x="149" y="25"/>
                </a:cubicBezTo>
                <a:cubicBezTo>
                  <a:pt x="141" y="17"/>
                  <a:pt x="132" y="11"/>
                  <a:pt x="121" y="6"/>
                </a:cubicBezTo>
                <a:cubicBezTo>
                  <a:pt x="110" y="2"/>
                  <a:pt x="99" y="0"/>
                  <a:pt x="87" y="0"/>
                </a:cubicBezTo>
                <a:cubicBezTo>
                  <a:pt x="75" y="0"/>
                  <a:pt x="64" y="2"/>
                  <a:pt x="53" y="6"/>
                </a:cubicBezTo>
                <a:cubicBezTo>
                  <a:pt x="43" y="11"/>
                  <a:pt x="34" y="17"/>
                  <a:pt x="26" y="25"/>
                </a:cubicBezTo>
                <a:cubicBezTo>
                  <a:pt x="18" y="33"/>
                  <a:pt x="11" y="42"/>
                  <a:pt x="7" y="53"/>
                </a:cubicBezTo>
                <a:cubicBezTo>
                  <a:pt x="2" y="64"/>
                  <a:pt x="0" y="75"/>
                  <a:pt x="0" y="87"/>
                </a:cubicBezTo>
                <a:cubicBezTo>
                  <a:pt x="0" y="99"/>
                  <a:pt x="2" y="110"/>
                  <a:pt x="7" y="121"/>
                </a:cubicBezTo>
                <a:cubicBezTo>
                  <a:pt x="9" y="126"/>
                  <a:pt x="12" y="132"/>
                  <a:pt x="16" y="13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9666311" y="2209806"/>
            <a:ext cx="522351" cy="435102"/>
          </a:xfrm>
          <a:custGeom>
            <a:rect l="l" t="t" r="r" b="b"/>
            <a:pathLst>
              <a:path w="138" h="115">
                <a:moveTo>
                  <a:pt x="110" y="115"/>
                </a:moveTo>
                <a:cubicBezTo>
                  <a:pt x="121" y="115"/>
                  <a:pt x="121" y="115"/>
                  <a:pt x="121" y="115"/>
                </a:cubicBezTo>
                <a:cubicBezTo>
                  <a:pt x="132" y="102"/>
                  <a:pt x="138" y="86"/>
                  <a:pt x="138" y="69"/>
                </a:cubicBezTo>
                <a:cubicBezTo>
                  <a:pt x="138" y="50"/>
                  <a:pt x="131" y="33"/>
                  <a:pt x="118" y="20"/>
                </a:cubicBezTo>
                <a:cubicBezTo>
                  <a:pt x="105" y="7"/>
                  <a:pt x="88" y="0"/>
                  <a:pt x="69" y="0"/>
                </a:cubicBezTo>
                <a:cubicBezTo>
                  <a:pt x="51" y="0"/>
                  <a:pt x="33" y="7"/>
                  <a:pt x="20" y="20"/>
                </a:cubicBezTo>
                <a:cubicBezTo>
                  <a:pt x="7" y="33"/>
                  <a:pt x="0" y="50"/>
                  <a:pt x="0" y="69"/>
                </a:cubicBezTo>
                <a:cubicBezTo>
                  <a:pt x="0" y="86"/>
                  <a:pt x="6" y="102"/>
                  <a:pt x="18" y="115"/>
                </a:cubicBezTo>
                <a:cubicBezTo>
                  <a:pt x="28" y="115"/>
                  <a:pt x="28" y="115"/>
                  <a:pt x="28" y="115"/>
                </a:cubicBezTo>
                <a:cubicBezTo>
                  <a:pt x="27" y="114"/>
                  <a:pt x="26" y="113"/>
                  <a:pt x="26" y="112"/>
                </a:cubicBezTo>
                <a:cubicBezTo>
                  <a:pt x="14" y="101"/>
                  <a:pt x="8" y="85"/>
                  <a:pt x="8" y="69"/>
                </a:cubicBezTo>
                <a:cubicBezTo>
                  <a:pt x="8" y="52"/>
                  <a:pt x="14" y="37"/>
                  <a:pt x="26" y="25"/>
                </a:cubicBezTo>
                <a:cubicBezTo>
                  <a:pt x="37" y="14"/>
                  <a:pt x="53" y="7"/>
                  <a:pt x="69" y="7"/>
                </a:cubicBezTo>
                <a:cubicBezTo>
                  <a:pt x="86" y="7"/>
                  <a:pt x="101" y="14"/>
                  <a:pt x="113" y="25"/>
                </a:cubicBezTo>
                <a:cubicBezTo>
                  <a:pt x="124" y="37"/>
                  <a:pt x="131" y="52"/>
                  <a:pt x="131" y="69"/>
                </a:cubicBezTo>
                <a:cubicBezTo>
                  <a:pt x="131" y="85"/>
                  <a:pt x="124" y="101"/>
                  <a:pt x="113" y="112"/>
                </a:cubicBezTo>
                <a:cubicBezTo>
                  <a:pt x="112" y="113"/>
                  <a:pt x="111" y="114"/>
                  <a:pt x="110" y="11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9431328" y="2656052"/>
            <a:ext cx="990790" cy="358902"/>
          </a:xfrm>
          <a:custGeom>
            <a:rect l="l" t="t" r="r" b="b"/>
            <a:pathLst>
              <a:path w="262" h="95">
                <a:moveTo>
                  <a:pt x="259" y="84"/>
                </a:moveTo>
                <a:cubicBezTo>
                  <a:pt x="224" y="59"/>
                  <a:pt x="224" y="59"/>
                  <a:pt x="224" y="59"/>
                </a:cubicBezTo>
                <a:cubicBezTo>
                  <a:pt x="259" y="35"/>
                  <a:pt x="259" y="35"/>
                  <a:pt x="259" y="35"/>
                </a:cubicBezTo>
                <a:cubicBezTo>
                  <a:pt x="261" y="33"/>
                  <a:pt x="262" y="30"/>
                  <a:pt x="261" y="28"/>
                </a:cubicBezTo>
                <a:cubicBezTo>
                  <a:pt x="261" y="25"/>
                  <a:pt x="258" y="23"/>
                  <a:pt x="256" y="23"/>
                </a:cubicBezTo>
                <a:cubicBezTo>
                  <a:pt x="201" y="23"/>
                  <a:pt x="201" y="23"/>
                  <a:pt x="201" y="23"/>
                </a:cubicBezTo>
                <a:cubicBezTo>
                  <a:pt x="201" y="6"/>
                  <a:pt x="201" y="6"/>
                  <a:pt x="201" y="6"/>
                </a:cubicBezTo>
                <a:cubicBezTo>
                  <a:pt x="201" y="3"/>
                  <a:pt x="198" y="0"/>
                  <a:pt x="195" y="0"/>
                </a:cubicBezTo>
                <a:cubicBezTo>
                  <a:pt x="68" y="0"/>
                  <a:pt x="68" y="0"/>
                  <a:pt x="68" y="0"/>
                </a:cubicBezTo>
                <a:cubicBezTo>
                  <a:pt x="64" y="0"/>
                  <a:pt x="62" y="3"/>
                  <a:pt x="62" y="6"/>
                </a:cubicBezTo>
                <a:cubicBezTo>
                  <a:pt x="62" y="23"/>
                  <a:pt x="62" y="23"/>
                  <a:pt x="62" y="23"/>
                </a:cubicBezTo>
                <a:cubicBezTo>
                  <a:pt x="7" y="23"/>
                  <a:pt x="7" y="23"/>
                  <a:pt x="7" y="23"/>
                </a:cubicBezTo>
                <a:cubicBezTo>
                  <a:pt x="4" y="23"/>
                  <a:pt x="2" y="25"/>
                  <a:pt x="1" y="28"/>
                </a:cubicBezTo>
                <a:cubicBezTo>
                  <a:pt x="0" y="30"/>
                  <a:pt x="1" y="33"/>
                  <a:pt x="3" y="35"/>
                </a:cubicBezTo>
                <a:cubicBezTo>
                  <a:pt x="39" y="59"/>
                  <a:pt x="39" y="59"/>
                  <a:pt x="39" y="59"/>
                </a:cubicBezTo>
                <a:cubicBezTo>
                  <a:pt x="4" y="84"/>
                  <a:pt x="4" y="84"/>
                  <a:pt x="4" y="84"/>
                </a:cubicBezTo>
                <a:cubicBezTo>
                  <a:pt x="2" y="85"/>
                  <a:pt x="1" y="88"/>
                  <a:pt x="1" y="91"/>
                </a:cubicBezTo>
                <a:cubicBezTo>
                  <a:pt x="2" y="93"/>
                  <a:pt x="5" y="95"/>
                  <a:pt x="7" y="95"/>
                </a:cubicBezTo>
                <a:cubicBezTo>
                  <a:pt x="84" y="95"/>
                  <a:pt x="84" y="95"/>
                  <a:pt x="84" y="95"/>
                </a:cubicBezTo>
                <a:cubicBezTo>
                  <a:pt x="87" y="95"/>
                  <a:pt x="90" y="92"/>
                  <a:pt x="90" y="89"/>
                </a:cubicBezTo>
                <a:cubicBezTo>
                  <a:pt x="90" y="72"/>
                  <a:pt x="90" y="72"/>
                  <a:pt x="90" y="72"/>
                </a:cubicBezTo>
                <a:cubicBezTo>
                  <a:pt x="172" y="72"/>
                  <a:pt x="172" y="72"/>
                  <a:pt x="172" y="72"/>
                </a:cubicBezTo>
                <a:cubicBezTo>
                  <a:pt x="172" y="89"/>
                  <a:pt x="172" y="89"/>
                  <a:pt x="172" y="89"/>
                </a:cubicBezTo>
                <a:cubicBezTo>
                  <a:pt x="172" y="92"/>
                  <a:pt x="175" y="95"/>
                  <a:pt x="179" y="95"/>
                </a:cubicBezTo>
                <a:cubicBezTo>
                  <a:pt x="255" y="95"/>
                  <a:pt x="255" y="95"/>
                  <a:pt x="255" y="95"/>
                </a:cubicBezTo>
                <a:cubicBezTo>
                  <a:pt x="258" y="95"/>
                  <a:pt x="260" y="93"/>
                  <a:pt x="261" y="91"/>
                </a:cubicBezTo>
                <a:cubicBezTo>
                  <a:pt x="262" y="88"/>
                  <a:pt x="261" y="85"/>
                  <a:pt x="259" y="84"/>
                </a:cubicBezTo>
                <a:close/>
                <a:moveTo>
                  <a:pt x="78" y="83"/>
                </a:moveTo>
                <a:cubicBezTo>
                  <a:pt x="27" y="83"/>
                  <a:pt x="27" y="83"/>
                  <a:pt x="27" y="83"/>
                </a:cubicBezTo>
                <a:cubicBezTo>
                  <a:pt x="53" y="64"/>
                  <a:pt x="53" y="64"/>
                  <a:pt x="53" y="64"/>
                </a:cubicBezTo>
                <a:cubicBezTo>
                  <a:pt x="55" y="63"/>
                  <a:pt x="56" y="61"/>
                  <a:pt x="56" y="59"/>
                </a:cubicBezTo>
                <a:cubicBezTo>
                  <a:pt x="56" y="57"/>
                  <a:pt x="55" y="56"/>
                  <a:pt x="53" y="54"/>
                </a:cubicBezTo>
                <a:cubicBezTo>
                  <a:pt x="27" y="36"/>
                  <a:pt x="27" y="36"/>
                  <a:pt x="27" y="36"/>
                </a:cubicBezTo>
                <a:cubicBezTo>
                  <a:pt x="62" y="36"/>
                  <a:pt x="62" y="36"/>
                  <a:pt x="62" y="36"/>
                </a:cubicBezTo>
                <a:cubicBezTo>
                  <a:pt x="62" y="66"/>
                  <a:pt x="62" y="66"/>
                  <a:pt x="62" y="66"/>
                </a:cubicBezTo>
                <a:cubicBezTo>
                  <a:pt x="62" y="69"/>
                  <a:pt x="64" y="72"/>
                  <a:pt x="68" y="72"/>
                </a:cubicBezTo>
                <a:cubicBezTo>
                  <a:pt x="78" y="72"/>
                  <a:pt x="78" y="72"/>
                  <a:pt x="78" y="72"/>
                </a:cubicBezTo>
                <a:lnTo>
                  <a:pt x="78" y="83"/>
                </a:lnTo>
                <a:close/>
                <a:moveTo>
                  <a:pt x="74" y="60"/>
                </a:moveTo>
                <a:cubicBezTo>
                  <a:pt x="74" y="12"/>
                  <a:pt x="74" y="12"/>
                  <a:pt x="74" y="12"/>
                </a:cubicBezTo>
                <a:cubicBezTo>
                  <a:pt x="188" y="12"/>
                  <a:pt x="188" y="12"/>
                  <a:pt x="188" y="12"/>
                </a:cubicBezTo>
                <a:cubicBezTo>
                  <a:pt x="188" y="60"/>
                  <a:pt x="188" y="60"/>
                  <a:pt x="188" y="60"/>
                </a:cubicBezTo>
                <a:lnTo>
                  <a:pt x="74" y="60"/>
                </a:lnTo>
                <a:close/>
                <a:moveTo>
                  <a:pt x="185" y="83"/>
                </a:moveTo>
                <a:cubicBezTo>
                  <a:pt x="185" y="72"/>
                  <a:pt x="185" y="72"/>
                  <a:pt x="185" y="72"/>
                </a:cubicBezTo>
                <a:cubicBezTo>
                  <a:pt x="195" y="72"/>
                  <a:pt x="195" y="72"/>
                  <a:pt x="195" y="72"/>
                </a:cubicBezTo>
                <a:cubicBezTo>
                  <a:pt x="198" y="72"/>
                  <a:pt x="201" y="69"/>
                  <a:pt x="201" y="66"/>
                </a:cubicBezTo>
                <a:cubicBezTo>
                  <a:pt x="201" y="36"/>
                  <a:pt x="201" y="36"/>
                  <a:pt x="201" y="36"/>
                </a:cubicBezTo>
                <a:cubicBezTo>
                  <a:pt x="236" y="36"/>
                  <a:pt x="236" y="36"/>
                  <a:pt x="236" y="36"/>
                </a:cubicBezTo>
                <a:cubicBezTo>
                  <a:pt x="209" y="54"/>
                  <a:pt x="209" y="54"/>
                  <a:pt x="209" y="54"/>
                </a:cubicBezTo>
                <a:cubicBezTo>
                  <a:pt x="208" y="56"/>
                  <a:pt x="207" y="57"/>
                  <a:pt x="207" y="59"/>
                </a:cubicBezTo>
                <a:cubicBezTo>
                  <a:pt x="207" y="61"/>
                  <a:pt x="208" y="63"/>
                  <a:pt x="209" y="64"/>
                </a:cubicBezTo>
                <a:cubicBezTo>
                  <a:pt x="236" y="83"/>
                  <a:pt x="236" y="83"/>
                  <a:pt x="236" y="83"/>
                </a:cubicBezTo>
                <a:lnTo>
                  <a:pt x="185" y="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9828235" y="2338489"/>
            <a:ext cx="201644" cy="260414"/>
          </a:xfrm>
          <a:custGeom>
            <a:rect l="l" t="t" r="r" b="b"/>
            <a:pathLst>
              <a:path w="52" h="69">
                <a:moveTo>
                  <a:pt x="0" y="53"/>
                </a:moveTo>
                <a:cubicBezTo>
                  <a:pt x="0" y="69"/>
                  <a:pt x="0" y="69"/>
                  <a:pt x="0" y="69"/>
                </a:cubicBezTo>
                <a:cubicBezTo>
                  <a:pt x="53" y="69"/>
                  <a:pt x="53" y="69"/>
                  <a:pt x="53" y="69"/>
                </a:cubicBezTo>
                <a:cubicBezTo>
                  <a:pt x="53" y="53"/>
                  <a:pt x="53" y="53"/>
                  <a:pt x="53" y="53"/>
                </a:cubicBezTo>
                <a:cubicBezTo>
                  <a:pt x="39" y="53"/>
                  <a:pt x="39" y="53"/>
                  <a:pt x="39" y="53"/>
                </a:cubicBezTo>
                <a:cubicBezTo>
                  <a:pt x="39" y="0"/>
                  <a:pt x="39" y="0"/>
                  <a:pt x="39" y="0"/>
                </a:cubicBezTo>
                <a:cubicBezTo>
                  <a:pt x="16" y="0"/>
                  <a:pt x="16" y="0"/>
                  <a:pt x="16" y="0"/>
                </a:cubicBezTo>
                <a:cubicBezTo>
                  <a:pt x="15" y="4"/>
                  <a:pt x="15" y="7"/>
                  <a:pt x="13" y="8"/>
                </a:cubicBezTo>
                <a:cubicBezTo>
                  <a:pt x="11" y="9"/>
                  <a:pt x="5" y="9"/>
                  <a:pt x="0" y="9"/>
                </a:cubicBezTo>
                <a:cubicBezTo>
                  <a:pt x="0" y="24"/>
                  <a:pt x="0" y="24"/>
                  <a:pt x="0" y="24"/>
                </a:cubicBezTo>
                <a:cubicBezTo>
                  <a:pt x="14" y="24"/>
                  <a:pt x="14" y="24"/>
                  <a:pt x="14" y="24"/>
                </a:cubicBezTo>
                <a:cubicBezTo>
                  <a:pt x="14" y="53"/>
                  <a:pt x="14" y="53"/>
                  <a:pt x="14" y="53"/>
                </a:cubicBezTo>
                <a:lnTo>
                  <a:pt x="0" y="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a:off x="9926772" y="3474155"/>
            <a:ext cx="0" cy="460258"/>
          </a:xfrm>
          <a:prstGeom prst="line">
            <a:avLst/>
          </a:prstGeom>
          <a:ln w="34925">
            <a:solidFill>
              <a:srgbClr val="C1C0C0">
                <a:alpha val="100000"/>
              </a:srgbClr>
            </a:solidFill>
            <a:prstDash val="solid"/>
            <a:headEnd type="none"/>
            <a:tailEnd type="none"/>
          </a:ln>
        </p:spPr>
      </p:cxnSp>
      <p:sp>
        <p:nvSpPr>
          <p:cNvPr id="36" name="AutoShape 36"/>
          <p:cNvSpPr/>
          <p:nvPr/>
        </p:nvSpPr>
        <p:spPr>
          <a:xfrm>
            <a:off x="9273500" y="3907542"/>
            <a:ext cx="1362075" cy="101632"/>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8883784" y="4608938"/>
            <a:ext cx="2085975" cy="16668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500">
                <a:solidFill>
                  <a:schemeClr val="dk1">
                    <a:alpha val="100000"/>
                  </a:schemeClr>
                </a:solidFill>
                <a:latin typeface="Microsoft Yahei"/>
                <a:ea typeface="Microsoft Yahei"/>
                <a:cs typeface="Microsoft Yahei"/>
              </a:rPr>
              <a:t>利用卡方检验、互信息等方法选择对分类或聚类任务贡献较大的特征。</a:t>
            </a:r>
          </a:p>
        </p:txBody>
      </p:sp>
      <p:sp>
        <p:nvSpPr>
          <p:cNvPr id="38" name="TextBox 38"/>
          <p:cNvSpPr txBox="1"/>
          <p:nvPr/>
        </p:nvSpPr>
        <p:spPr>
          <a:xfrm>
            <a:off x="8864734" y="4161263"/>
            <a:ext cx="21240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特征选择</a:t>
            </a:r>
          </a:p>
        </p:txBody>
      </p:sp>
      <p:grpSp>
        <p:nvGrpSpPr>
          <p:cNvPr id="39" name="Group 39"/>
          <p:cNvGrpSpPr/>
          <p:nvPr/>
        </p:nvGrpSpPr>
        <p:grpSpPr>
          <a:xfrm>
            <a:off x="454963" y="93878"/>
            <a:ext cx="10641129" cy="914400"/>
            <a:chOff x="454963" y="93878"/>
            <a:chExt cx="10641129" cy="914400"/>
          </a:xfrm>
        </p:grpSpPr>
        <p:sp>
          <p:nvSpPr>
            <p:cNvPr id="40" name="AutoShape 4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TextBox 6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特征提取与选择方法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分类算法</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如朴素贝叶斯、支持向量机、深度学习等，用于将文本划分为不同类别。</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聚类算法</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如K-means、层次聚类、DBSCAN等，用于将相似文本聚集在一起。</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集成学习</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结合多个分类器或聚类器的结果，提高分类或聚类的准确性和稳定性。</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文本分类与聚类算法</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a:off x="1460468" y="1739932"/>
            <a:ext cx="4610100" cy="1968532"/>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070568" y="3703606"/>
            <a:ext cx="4610100" cy="196853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70568" y="1739932"/>
            <a:ext cx="4610100" cy="196853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460468" y="3703606"/>
            <a:ext cx="4610100" cy="1968532"/>
          </a:xfrm>
          <a:prstGeom prst="rect">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362432" y="2578179"/>
            <a:ext cx="1689259" cy="292036"/>
          </a:xfrm>
          <a:prstGeom prst="triangl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0800000">
            <a:off x="7759732" y="3703606"/>
            <a:ext cx="1689068" cy="292132"/>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16200000">
            <a:off x="5089493" y="4548188"/>
            <a:ext cx="1689259" cy="292036"/>
          </a:xfrm>
          <a:prstGeom prst="triangle">
            <a:avLst>
              <a:gd name="adj" fmla="val 50000"/>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006757" y="3421094"/>
            <a:ext cx="1689068" cy="292132"/>
          </a:xfrm>
          <a:prstGeom prst="triangle">
            <a:avLst>
              <a:gd name="adj" fmla="val 50000"/>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1350931" y="2111740"/>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A</a:t>
            </a:r>
          </a:p>
        </p:txBody>
      </p:sp>
      <p:sp>
        <p:nvSpPr>
          <p:cNvPr id="11" name="TextBox 11"/>
          <p:cNvSpPr txBox="1"/>
          <p:nvPr/>
        </p:nvSpPr>
        <p:spPr>
          <a:xfrm>
            <a:off x="9321832" y="2111740"/>
            <a:ext cx="13068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B</a:t>
            </a:r>
          </a:p>
        </p:txBody>
      </p:sp>
      <p:sp>
        <p:nvSpPr>
          <p:cNvPr id="12" name="TextBox 12"/>
          <p:cNvSpPr txBox="1"/>
          <p:nvPr/>
        </p:nvSpPr>
        <p:spPr>
          <a:xfrm>
            <a:off x="9321832" y="4075414"/>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D</a:t>
            </a:r>
          </a:p>
        </p:txBody>
      </p:sp>
      <p:sp>
        <p:nvSpPr>
          <p:cNvPr id="13" name="TextBox 13"/>
          <p:cNvSpPr txBox="1"/>
          <p:nvPr/>
        </p:nvSpPr>
        <p:spPr>
          <a:xfrm>
            <a:off x="1350931" y="4075414"/>
            <a:ext cx="1230630" cy="12249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7200">
                <a:solidFill>
                  <a:srgbClr val="FFFEFE">
                    <a:alpha val="100000"/>
                  </a:srgbClr>
                </a:solidFill>
                <a:latin typeface="微软雅黑"/>
                <a:ea typeface="微软雅黑"/>
                <a:cs typeface="微软雅黑"/>
              </a:rPr>
              <a:t>C</a:t>
            </a:r>
          </a:p>
        </p:txBody>
      </p:sp>
      <p:sp>
        <p:nvSpPr>
          <p:cNvPr id="14" name="TextBox 14"/>
          <p:cNvSpPr txBox="1"/>
          <p:nvPr/>
        </p:nvSpPr>
        <p:spPr>
          <a:xfrm>
            <a:off x="2615463" y="1879521"/>
            <a:ext cx="328720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情感词典</a:t>
            </a:r>
          </a:p>
        </p:txBody>
      </p:sp>
      <p:sp>
        <p:nvSpPr>
          <p:cNvPr id="15" name="TextBox 15"/>
          <p:cNvSpPr txBox="1"/>
          <p:nvPr/>
        </p:nvSpPr>
        <p:spPr>
          <a:xfrm>
            <a:off x="2615463" y="2274379"/>
            <a:ext cx="336374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构建医学领域专用情感词典，识别文本中的情感词汇及其极性。</a:t>
            </a:r>
          </a:p>
        </p:txBody>
      </p:sp>
      <p:sp>
        <p:nvSpPr>
          <p:cNvPr id="16" name="TextBox 16"/>
          <p:cNvSpPr txBox="1"/>
          <p:nvPr/>
        </p:nvSpPr>
        <p:spPr>
          <a:xfrm>
            <a:off x="6432750" y="1879521"/>
            <a:ext cx="313696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深度学习</a:t>
            </a:r>
          </a:p>
        </p:txBody>
      </p:sp>
      <p:sp>
        <p:nvSpPr>
          <p:cNvPr id="17" name="TextBox 17"/>
          <p:cNvSpPr txBox="1"/>
          <p:nvPr/>
        </p:nvSpPr>
        <p:spPr>
          <a:xfrm>
            <a:off x="6432750" y="2274379"/>
            <a:ext cx="3063260"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利用循环神经网络、卷积神经网络等深度学习模型捕捉文本中的情感信息。</a:t>
            </a:r>
          </a:p>
        </p:txBody>
      </p:sp>
      <p:sp>
        <p:nvSpPr>
          <p:cNvPr id="18" name="TextBox 18"/>
          <p:cNvSpPr txBox="1"/>
          <p:nvPr/>
        </p:nvSpPr>
        <p:spPr>
          <a:xfrm>
            <a:off x="2615463" y="3849672"/>
            <a:ext cx="33623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迁移学习</a:t>
            </a:r>
          </a:p>
        </p:txBody>
      </p:sp>
      <p:sp>
        <p:nvSpPr>
          <p:cNvPr id="19" name="TextBox 19"/>
          <p:cNvSpPr txBox="1"/>
          <p:nvPr/>
        </p:nvSpPr>
        <p:spPr>
          <a:xfrm>
            <a:off x="2615463" y="4244530"/>
            <a:ext cx="3100820"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将在其他领域训练好的情感分析模型迁移到医学领域，加速模型训练过程。</a:t>
            </a:r>
          </a:p>
        </p:txBody>
      </p:sp>
      <p:sp>
        <p:nvSpPr>
          <p:cNvPr id="20" name="TextBox 20"/>
          <p:cNvSpPr txBox="1"/>
          <p:nvPr/>
        </p:nvSpPr>
        <p:spPr>
          <a:xfrm>
            <a:off x="6524760" y="3849672"/>
            <a:ext cx="313696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rgbClr val="FFFEFE">
                    <a:alpha val="100000"/>
                  </a:srgbClr>
                </a:solidFill>
                <a:latin typeface="Microsoft Yahei"/>
                <a:ea typeface="Microsoft Yahei"/>
                <a:cs typeface="Microsoft Yahei"/>
              </a:rPr>
              <a:t>多模态情感分析</a:t>
            </a:r>
          </a:p>
        </p:txBody>
      </p:sp>
      <p:sp>
        <p:nvSpPr>
          <p:cNvPr id="21" name="TextBox 21"/>
          <p:cNvSpPr txBox="1"/>
          <p:nvPr/>
        </p:nvSpPr>
        <p:spPr>
          <a:xfrm>
            <a:off x="6432750" y="4244530"/>
            <a:ext cx="3117681" cy="122334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rgbClr val="FFFEFE">
                    <a:alpha val="100000"/>
                  </a:srgbClr>
                </a:solidFill>
                <a:latin typeface="Microsoft Yahei"/>
                <a:ea typeface="Microsoft Yahei"/>
                <a:cs typeface="Microsoft Yahei"/>
              </a:rPr>
              <a:t>结合文本、音频、视频等多模态信息进行情感分析，提高分析准确性。</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情感分析与观点挖掘技术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03</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医学知识发现方法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关联规则挖掘的基本概念</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关联规则是描述数据项之间有趣关系的规则，形如X→Y，表示在满足X的条件下，Y也以一定的概率出现。在医学领域，关联规则挖掘可用于发现疾病与症状、疾病与基因、药物与副作用等之间的关联关系。</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关联规则挖掘的算法</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经典的关联规则挖掘算法有Apriori、FP-Growth等。这些算法通过寻找数据集中频繁出现的项集，进而生成关联规则。在医学应用中，需要针对医学数据的特点对算法进行优化和改进，如处理不平衡数据、考虑医学领域知识的融入等。</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关联规则挖掘在医学中的应用案例</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例如，利用关联规则挖掘技术分析电子病历数据，发现疾病与症状之间的关联关系，为医生提供诊断参考；分析基因表达数据，发现疾病与基因之间的关联关系，为精准医疗提供支持。</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关联规则挖掘技术</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https://d.book118.com/768044112046006034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2024-09-12T16:58:25.042</cp:lastPrinted>
  <dcterms:created xsi:type="dcterms:W3CDTF">2024-09-12T08:58:25Z</dcterms:created>
  <dcterms:modified xsi:type="dcterms:W3CDTF">2024-09-12T08:58:27Z</dcterms:modified>
</cp:coreProperties>
</file>