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2BF87BA-2CA0-4F54-A166-A8A62121D1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5A13C4-A91B-4C17-834C-6954C59700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316BB85-D6B8-4940-8809-222F5DDF27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81B9546-F979-43DE-AE31-314DE69EC3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C5EC6C-5695-459F-A7E8-19D921EF47C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8B6C8A1-E0A7-482D-BC64-68836572FB8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940E64C-0222-4B2B-89DC-8BD95A78AA5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652531-1DA7-499B-B3EB-335E817D02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BBBD18-9A00-4661-95C6-2372F9F53F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06B78E-F7F8-42B1-AF3F-72582D9BC6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9D7ACF-27B8-45AF-B7C2-C78550E0B5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8046106035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大学微积分总复习课件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微积分基本概念</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微分学</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积分学</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微分方程</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无穷级数</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微积分的应用</a:t>
            </a:r>
          </a:p>
        </p:txBody>
      </p:sp>
      <p:sp>
        <p:nvSpPr>
          <p:cNvPr id="5" name="AutoShape 5"/>
          <p:cNvSpPr/>
          <p:nvPr/>
        </p:nvSpPr>
        <p:spPr>
          <a:xfrm>
            <a:off x="1260848" y="1716203"/>
            <a:ext cx="4835152"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微积分基本概念</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极限的定义与性质</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极限是微积分的基本概念之一，它描述了函数在某一点的变化趋势。</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极限的定义为，对于函数在某点的自变量趋于该点时，函数的值趋于一个确定的常数。极限的性质包括唯一性、局部有界性、局部保序性等。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导数描述了函数在某一点的斜率，是微积分中重要的概念之一。</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导数的定义为函数在某一点的切线的斜率。导数的性质包括可加性、可乘性、链式法则等。导数在研究函数的单调性、极值、曲线的弯曲程度等方面有重要应用。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导数的定义与性质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积分是微积分的核心概念之一，它描述了函数与直线围成的面积。</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积分的定义为，对于给定的函数和区间，将区间分割成若干小区间，在每个小区间上取一个点，将所有这些点的函数值乘上小区间的长度并累加起来，得到的和就是该函数在该区间上的积分。积分的性质包括线性性质、可加性、积分中值定理等。积分在解决实际问题如求面积、体积等方面有广泛应用。</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积分的定义与性质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微分学</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定义</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导数描述了函数在某一点附近的变化率，是函数局部性质的表现。</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计算方法</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通过极限来定义导数，常用方法包括切线斜率法、增量比值法等。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几何意义</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导数等于函数图像上某点切线的斜率。</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导数的计算</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210" r="1521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复合函数法则</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复合函数的导数等于外层函数对内层函数的导数乘以内层函数的导数。</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线性法则</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函数的和、差、积、商的导数等于各个函数的导数的和、差、积、商。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幂函数法则</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幂函数的导数等于该函数的指数与自变量相乘。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微分法则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内容</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如果函数在闭区间上连续，在开区间上可导，则在开区间内至少存在一点，使得函数在该点的导数等于零。</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应用</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用于证明不等式、求极值等。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微分中值定理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12" r="3251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495" r="3049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2997" r="12997"/>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当两个函数在某点的极限都存在时，如果这两个函数在该点的导数之比等于常数，则这两个函数的极限相等。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内容</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用于求极限，特别是当分母的极限为零时，通过洛必达法则可以求得极限的值。</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应用</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洛必达法则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03</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积分学</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4261455" y="1786438"/>
            <a:ext cx="3669090" cy="4127726"/>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5400000">
            <a:off x="6507340"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7484017"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6495148" y="5075220"/>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5400000">
            <a:off x="4599191"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3589249"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5400000">
            <a:off x="4611383" y="508741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776775" y="1589036"/>
            <a:ext cx="3522286" cy="144780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总结：不定积分是微分学的逆运算，它找出了原函数。</a:t>
            </a:r>
          </a:p>
        </p:txBody>
      </p:sp>
      <p:sp>
        <p:nvSpPr>
          <p:cNvPr id="10" name="TextBox 10"/>
          <p:cNvSpPr txBox="1"/>
          <p:nvPr/>
        </p:nvSpPr>
        <p:spPr>
          <a:xfrm>
            <a:off x="8694207" y="3423581"/>
            <a:ext cx="3329778" cy="10477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不定积分的计算方法</a:t>
            </a:r>
          </a:p>
        </p:txBody>
      </p:sp>
      <p:sp>
        <p:nvSpPr>
          <p:cNvPr id="11" name="TextBox 11"/>
          <p:cNvSpPr txBox="1"/>
          <p:nvPr/>
        </p:nvSpPr>
        <p:spPr>
          <a:xfrm>
            <a:off x="7776775" y="5258126"/>
            <a:ext cx="3305175"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每种方法都有其特定的应用场景和步骤，掌握这些方法能更高效地求解不定积分。</a:t>
            </a:r>
          </a:p>
        </p:txBody>
      </p:sp>
      <p:sp>
        <p:nvSpPr>
          <p:cNvPr id="12" name="TextBox 12"/>
          <p:cNvSpPr txBox="1"/>
          <p:nvPr/>
        </p:nvSpPr>
        <p:spPr>
          <a:xfrm>
            <a:off x="689125" y="1589036"/>
            <a:ext cx="3657600" cy="10477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不定积分的概念与性质</a:t>
            </a:r>
          </a:p>
        </p:txBody>
      </p:sp>
      <p:sp>
        <p:nvSpPr>
          <p:cNvPr id="13" name="TextBox 13"/>
          <p:cNvSpPr txBox="1"/>
          <p:nvPr/>
        </p:nvSpPr>
        <p:spPr>
          <a:xfrm>
            <a:off x="69245" y="3423581"/>
            <a:ext cx="3305175"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chemeClr val="dk1">
                    <a:alpha val="100000"/>
                  </a:schemeClr>
                </a:solidFill>
                <a:latin typeface="Microsoft Yahei"/>
                <a:ea typeface="Microsoft Yahei"/>
                <a:cs typeface="Microsoft Yahei"/>
              </a:rPr>
              <a:t>不定积分的结果是一个函数集，这些函数在某点上的值等于给定的导数。</a:t>
            </a:r>
          </a:p>
        </p:txBody>
      </p:sp>
      <p:sp>
        <p:nvSpPr>
          <p:cNvPr id="14" name="TextBox 14"/>
          <p:cNvSpPr txBox="1"/>
          <p:nvPr/>
        </p:nvSpPr>
        <p:spPr>
          <a:xfrm>
            <a:off x="1048052" y="5258126"/>
            <a:ext cx="3305175" cy="10477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chemeClr val="dk1">
                    <a:alpha val="100000"/>
                  </a:schemeClr>
                </a:solidFill>
                <a:latin typeface="Microsoft Yahei"/>
                <a:ea typeface="Microsoft Yahei"/>
                <a:cs typeface="Microsoft Yahei"/>
              </a:rPr>
              <a:t>总结：不定积分有多种计算方法，如直接积分法、换元积分法、分部积分法等。</a:t>
            </a:r>
          </a:p>
        </p:txBody>
      </p:sp>
      <p:sp>
        <p:nvSpPr>
          <p:cNvPr id="15" name="Freeform 15"/>
          <p:cNvSpPr/>
          <p:nvPr/>
        </p:nvSpPr>
        <p:spPr>
          <a:xfrm>
            <a:off x="5410459" y="3071807"/>
            <a:ext cx="1371081" cy="1371081"/>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4552613" y="1454924"/>
            <a:ext cx="1089371" cy="115576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01</a:t>
            </a:r>
          </a:p>
        </p:txBody>
      </p:sp>
      <p:sp>
        <p:nvSpPr>
          <p:cNvPr id="17" name="TextBox 17"/>
          <p:cNvSpPr txBox="1"/>
          <p:nvPr/>
        </p:nvSpPr>
        <p:spPr>
          <a:xfrm>
            <a:off x="6359254" y="1454924"/>
            <a:ext cx="1276572" cy="115576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02</a:t>
            </a:r>
          </a:p>
        </p:txBody>
      </p:sp>
      <p:sp>
        <p:nvSpPr>
          <p:cNvPr id="18" name="TextBox 18"/>
          <p:cNvSpPr txBox="1"/>
          <p:nvPr/>
        </p:nvSpPr>
        <p:spPr>
          <a:xfrm>
            <a:off x="3457298" y="3289469"/>
            <a:ext cx="1260437" cy="115576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03</a:t>
            </a:r>
          </a:p>
        </p:txBody>
      </p:sp>
      <p:sp>
        <p:nvSpPr>
          <p:cNvPr id="19" name="TextBox 19"/>
          <p:cNvSpPr txBox="1"/>
          <p:nvPr/>
        </p:nvSpPr>
        <p:spPr>
          <a:xfrm>
            <a:off x="7365244" y="3289469"/>
            <a:ext cx="1247260" cy="115576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04</a:t>
            </a:r>
          </a:p>
        </p:txBody>
      </p:sp>
      <p:sp>
        <p:nvSpPr>
          <p:cNvPr id="20" name="TextBox 20"/>
          <p:cNvSpPr txBox="1"/>
          <p:nvPr/>
        </p:nvSpPr>
        <p:spPr>
          <a:xfrm>
            <a:off x="4552613" y="5124014"/>
            <a:ext cx="1089371" cy="115576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05</a:t>
            </a:r>
          </a:p>
        </p:txBody>
      </p:sp>
      <p:sp>
        <p:nvSpPr>
          <p:cNvPr id="21" name="TextBox 21"/>
          <p:cNvSpPr txBox="1"/>
          <p:nvPr/>
        </p:nvSpPr>
        <p:spPr>
          <a:xfrm>
            <a:off x="6359254" y="5124014"/>
            <a:ext cx="1276572" cy="115576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06</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不定积分的计算</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962413" y="1498809"/>
            <a:ext cx="4267184" cy="4267182"/>
          </a:xfrm>
          <a:prstGeom prst="ellipse">
            <a:avLst/>
          </a:prstGeom>
          <a:ln w="3248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3" name="Freeform 3"/>
          <p:cNvSpPr/>
          <p:nvPr/>
        </p:nvSpPr>
        <p:spPr>
          <a:xfrm rot="16200000" flipH="1">
            <a:off x="6170371"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133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66133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036814"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4167489"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88781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22821"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88781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5346287" y="2886646"/>
            <a:ext cx="1499330" cy="1499330"/>
            <a:chOff x="5346287" y="2886646"/>
            <a:chExt cx="1499330" cy="1499330"/>
          </a:xfrm>
        </p:grpSpPr>
        <p:sp>
          <p:nvSpPr>
            <p:cNvPr id="12" name="AutoShape 12"/>
            <p:cNvSpPr/>
            <p:nvPr/>
          </p:nvSpPr>
          <p:spPr>
            <a:xfrm>
              <a:off x="5346287" y="2886646"/>
              <a:ext cx="1499330" cy="1499330"/>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a:off x="4445393"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flipH="1">
            <a:off x="7144249"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804254" y="3351841"/>
            <a:ext cx="583501" cy="561118"/>
            <a:chOff x="5804254" y="3351841"/>
            <a:chExt cx="583501" cy="561118"/>
          </a:xfrm>
        </p:grpSpPr>
        <p:sp>
          <p:nvSpPr>
            <p:cNvPr id="16" name="AutoShape 16"/>
            <p:cNvSpPr/>
            <p:nvPr/>
          </p:nvSpPr>
          <p:spPr>
            <a:xfrm>
              <a:off x="5964750" y="3351841"/>
              <a:ext cx="262604" cy="2659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804254" y="3659213"/>
              <a:ext cx="583501" cy="253746"/>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定积分的计算</a:t>
              </a:r>
            </a:p>
          </p:txBody>
        </p:sp>
      </p:grpSp>
      <p:grpSp>
        <p:nvGrpSpPr>
          <p:cNvPr id="40" name="Group 40"/>
          <p:cNvGrpSpPr/>
          <p:nvPr/>
        </p:nvGrpSpPr>
        <p:grpSpPr>
          <a:xfrm>
            <a:off x="323860" y="1451184"/>
            <a:ext cx="3286271" cy="1172597"/>
            <a:chOff x="323860" y="1451184"/>
            <a:chExt cx="3286271" cy="1172597"/>
          </a:xfrm>
        </p:grpSpPr>
        <p:sp>
          <p:nvSpPr>
            <p:cNvPr id="41" name="TextBox 41"/>
            <p:cNvSpPr txBox="1"/>
            <p:nvPr/>
          </p:nvSpPr>
          <p:spPr>
            <a:xfrm>
              <a:off x="323860" y="1451184"/>
              <a:ext cx="3286271" cy="1172597"/>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定积分的概念与性质</a:t>
              </a:r>
            </a:p>
          </p:txBody>
        </p:sp>
      </p:grpSp>
      <p:grpSp>
        <p:nvGrpSpPr>
          <p:cNvPr id="42" name="Group 42"/>
          <p:cNvGrpSpPr/>
          <p:nvPr/>
        </p:nvGrpSpPr>
        <p:grpSpPr>
          <a:xfrm>
            <a:off x="181203" y="3072914"/>
            <a:ext cx="3286271" cy="1172597"/>
            <a:chOff x="181203" y="3072914"/>
            <a:chExt cx="3286271" cy="1172597"/>
          </a:xfrm>
        </p:grpSpPr>
        <p:sp>
          <p:nvSpPr>
            <p:cNvPr id="43" name="TextBox 43"/>
            <p:cNvSpPr txBox="1"/>
            <p:nvPr/>
          </p:nvSpPr>
          <p:spPr>
            <a:xfrm>
              <a:off x="181203" y="3072914"/>
              <a:ext cx="3286271" cy="1172597"/>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总结：定积分是积分学的核心概念，它描述了曲边梯形的面积。</a:t>
              </a:r>
            </a:p>
          </p:txBody>
        </p:sp>
      </p:grpSp>
      <p:grpSp>
        <p:nvGrpSpPr>
          <p:cNvPr id="44" name="Group 44"/>
          <p:cNvGrpSpPr/>
          <p:nvPr/>
        </p:nvGrpSpPr>
        <p:grpSpPr>
          <a:xfrm>
            <a:off x="545256" y="4966595"/>
            <a:ext cx="3286271" cy="1172597"/>
            <a:chOff x="545256" y="4966595"/>
            <a:chExt cx="3286271" cy="1172597"/>
          </a:xfrm>
        </p:grpSpPr>
        <p:sp>
          <p:nvSpPr>
            <p:cNvPr id="45" name="TextBox 45"/>
            <p:cNvSpPr txBox="1"/>
            <p:nvPr/>
          </p:nvSpPr>
          <p:spPr>
            <a:xfrm>
              <a:off x="545256" y="4966595"/>
              <a:ext cx="3286271" cy="117259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定积分的值取决于被积函数和积分的上下限，其计算涉及到区间分割、近似求和、取极限等步骤。</a:t>
              </a:r>
            </a:p>
          </p:txBody>
        </p:sp>
      </p:grpSp>
      <p:grpSp>
        <p:nvGrpSpPr>
          <p:cNvPr id="46" name="Group 46"/>
          <p:cNvGrpSpPr/>
          <p:nvPr/>
        </p:nvGrpSpPr>
        <p:grpSpPr>
          <a:xfrm>
            <a:off x="8724537" y="3072914"/>
            <a:ext cx="3286271" cy="1172597"/>
            <a:chOff x="8724537" y="3072914"/>
            <a:chExt cx="3286271" cy="1172597"/>
          </a:xfrm>
        </p:grpSpPr>
        <p:sp>
          <p:nvSpPr>
            <p:cNvPr id="47" name="TextBox 47"/>
            <p:cNvSpPr txBox="1"/>
            <p:nvPr/>
          </p:nvSpPr>
          <p:spPr>
            <a:xfrm>
              <a:off x="8724537" y="3072914"/>
              <a:ext cx="3286271" cy="1172597"/>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总结：定积分的计算主要依赖于微积分基本定理，它提供了计算定积分的有效途径。</a:t>
              </a:r>
            </a:p>
          </p:txBody>
        </p:sp>
      </p:grpSp>
      <p:grpSp>
        <p:nvGrpSpPr>
          <p:cNvPr id="48" name="Group 48"/>
          <p:cNvGrpSpPr/>
          <p:nvPr/>
        </p:nvGrpSpPr>
        <p:grpSpPr>
          <a:xfrm>
            <a:off x="8168429" y="4966595"/>
            <a:ext cx="3286271" cy="1172597"/>
            <a:chOff x="8168429" y="4966595"/>
            <a:chExt cx="3286271" cy="1172597"/>
          </a:xfrm>
        </p:grpSpPr>
        <p:sp>
          <p:nvSpPr>
            <p:cNvPr id="49" name="TextBox 49"/>
            <p:cNvSpPr txBox="1"/>
            <p:nvPr/>
          </p:nvSpPr>
          <p:spPr>
            <a:xfrm>
              <a:off x="8168429" y="4966595"/>
              <a:ext cx="3286271" cy="117259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微积分基本定理指出，定积分等于被积函数的一个原函数在积分上下限的函数值的差。</a:t>
              </a:r>
            </a:p>
          </p:txBody>
        </p:sp>
      </p:grpSp>
      <p:grpSp>
        <p:nvGrpSpPr>
          <p:cNvPr id="50" name="Group 50"/>
          <p:cNvGrpSpPr/>
          <p:nvPr/>
        </p:nvGrpSpPr>
        <p:grpSpPr>
          <a:xfrm>
            <a:off x="8581879" y="1451184"/>
            <a:ext cx="3286271" cy="1172597"/>
            <a:chOff x="8581879" y="1451184"/>
            <a:chExt cx="3286271" cy="1172597"/>
          </a:xfrm>
        </p:grpSpPr>
        <p:sp>
          <p:nvSpPr>
            <p:cNvPr id="51" name="TextBox 51"/>
            <p:cNvSpPr txBox="1"/>
            <p:nvPr/>
          </p:nvSpPr>
          <p:spPr>
            <a:xfrm>
              <a:off x="8581879" y="1451184"/>
              <a:ext cx="3286271" cy="1172597"/>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定积分的计算方法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https://d.book118.com/768046106035006025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2024-09-01T19:28:47.240</cp:lastPrinted>
  <dcterms:created xsi:type="dcterms:W3CDTF">2024-09-01T11:28:47Z</dcterms:created>
  <dcterms:modified xsi:type="dcterms:W3CDTF">2024-09-01T11:28:49Z</dcterms:modified>
</cp:coreProperties>
</file>