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ink/ink1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08:51.0000000"/>
    </inkml:context>
    <inkml:brush xml:id="br0">
      <inkml:brushProperty name="width" value="0.35" units="cm"/>
      <inkml:brushProperty name="height" value="2.1" units="cm"/>
      <inkml:brushProperty name="color" value="#849398"/>
      <inkml:brushProperty name="inkEffects" value="pencil"/>
    </inkml:brush>
  </inkml:definitions>
  <inkml:trace contextRef="#ctx0" brushRef="#br0">0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  <inkml:channel name="F" type="integer" min="0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28.3464566929134" units="1/dev"/>
        </inkml:channelProperties>
      </inkml:inkSource>
      <inkml:timestamp xml:id="ts0" timeString="2024-02-20T13:10:12.0000000"/>
    </inkml:context>
    <inkml:brush xml:id="br0">
      <inkml:brushProperty name="width" value="0.1" units="cm"/>
      <inkml:brushProperty name="height" value="0.1" units="cm"/>
      <inkml:brushProperty name="color" value="#333333"/>
    </inkml:brush>
  </inkml:definitions>
  <inkml:trace contextRef="#ctx0" brushRef="#br0">1 1 24575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  <inkml:channel name="F" type="integer" min="0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28.3464566929134" units="1/dev"/>
        </inkml:channelProperties>
      </inkml:inkSource>
      <inkml:timestamp xml:id="ts0" timeString="2024-02-20T13:10:13.0000000"/>
    </inkml:context>
    <inkml:brush xml:id="br0">
      <inkml:brushProperty name="width" value="0.1" units="cm"/>
      <inkml:brushProperty name="height" value="0.1" units="cm"/>
      <inkml:brushProperty name="color" value="#333333"/>
    </inkml:brush>
  </inkml:definitions>
  <inkml:trace contextRef="#ctx0" brushRef="#br0">1 0 24575,'3'0'0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  <inkml:channel name="F" type="integer" min="0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28.3464566929134" units="1/dev"/>
        </inkml:channelProperties>
      </inkml:inkSource>
      <inkml:timestamp xml:id="ts0" timeString="2024-02-20T13:10:24.0000000"/>
    </inkml:context>
    <inkml:brush xml:id="br0">
      <inkml:brushProperty name="width" value="0.1" units="cm"/>
      <inkml:brushProperty name="height" value="0.1" units="cm"/>
      <inkml:brushProperty name="color" value="#333333"/>
    </inkml:brush>
  </inkml:definitions>
  <inkml:trace contextRef="#ctx0" brushRef="#br0">0 1 24575,'0'0'-8191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3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8,'0'-4,"0"0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3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1 1,'0'0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4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0,'0'0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4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0,'0'0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5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0,'0'0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5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0,'0'0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5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0,'0'0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5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1 19,'0'-3,"0"-5,0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5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1 1,'0'0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6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1 0,'0'0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6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8 0,'0'3,"0"5,-4 0,0-1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6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1,'0'3,"0"1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48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373 1028,'0'-3,"0"-4,0-5,4-5,3-1,4-3,7-5,6-3,2-1,3-1,-3 2,-1-1,0 5,-2 0,2 2,-1 4,-1 3,-1-3,-2-1,0 0,-1 0,-1 4,-3 0,-1 1,0 0,1 2,-2 0,0-4,0 1,-1 1,-3-2,-3 0,0 3,3 0,0 0,1 2,-4 6,-3 11,-8 7,-7 11,-4 8,-6 5,-5 0,-5 2,-2 2,0 3,-2 4,-2-3,-1 0,0-1,-2-1,2 1,2-4,0-4,1-3,3 0,1 0,3-5,0-3,2-4,-1 2,1-1,3-2,1-3,6 0,1-3,4-1,5 1,2 1,0-1,0 0,-1-3,-1-5,5-11,5-13,6-9,4-10,6-5,6-4,6 0,6-2,3-2,2 2,-1-1,-1 2,-1 7,0 3,-2 2,-6 1,-2 4,-4 3,-2 4,-2 2,-2 6,0 2,-1 3,0 0,0 0,0-2,3-2,1-2,-3 0,-1 2,-5 0,0 4,-3 9,-4 17,-1 17,-6 11,-9 11,-9 6,-7 2,-6 3,-3 0,-6-2,-8 1,-4 2,-4-1,-1 2,0-2,0-3,4-2,8-1,6-6,3-11,1-7,5-2,3-5,4-3,3-6,5-4,5-6,4-9,4-7,2-6,1-10,1-4,4-6,3-8,7 0,11-2,6-3,5-7,5-6,5-3,3-7,7-3,2 0,4 1,1 2,-2-2,-1 1,-5 7,-9 7,-7 4,-3 5,-1 4,-5 9,-4 4,-3 4,-3 4,-2 2,-1 4,-3 2,-2 1,-2-2,-4 0,1 2,-2 9,-4 9,-3 9,-4 9,-8 7,-8 4,-6 3,-6 5,-5 4,0 4,-4 2,-2 3,-5-3,-2 0,0 0,0-2,3-1,2-1,4-7,2-4,5-2,5 0,5-3,3-5,3-6,4-10,4-9,5-13,3-6,3-11,0-9,1-8,0-6,-1-3,4-2,7 5,5 2,5 3,10 0,8-4,7-4,11-2,9-3,5-2,0 3,1 6,0 5,1 5,-3 2,-4 6,-3 5,-10 8,-11 3,-9 6,-10 2,-6 2,-6 2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0:51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748 775,'0'-3,"0"-5,6-6,9-8,4-6,9-1,9-6,7-2,6-5,1-2,-3 1,1 2,1 4,-2 2,1 1,-6 3,-6 1,-3 2,-5 2,-7 3,-4 6,-5 2,-2 4,1 3,1 4,-2-1,-2-3,0 0,-2 8,-4 13,-7 10,-5 9,-8 4,-3 5,-6 3,0 2,-3 7,-3 3,-1 5,-3-2,0-4,-1-3,0-4,3-3,4-3,1-10,2-3,6-3,3-4,2-5,0-2,3-1,1 1,-1-3,1 0,1 1,-2-1,-2 0,-1 0,-1 0,-1-3,3 0,1-2,2 2,4-4,3-6,2-10,2-5,1-10,1-9,-1-3,1-3,6-5,8-4,7-5,10-7,6-1,5-4,2 2,3 1,6 3,2 2,2 2,0 1,0 7,-4 5,-5 8,-4 6,-4 6,-5 6,-7 3,-4 5,-3 4,-3 2,-11 9,-6 6,-10 5,-10 5,-8 10,-6 4,-7 4,-3 3,-4 6,-3-1,-6 2,-4 2,-3 1,-4 2,0 1,-5 3,-3-1,0-2,-8 0,-2 2,-2 2,4-3,10-6,11-7,9-8,4-7,8-5,3-4,3-1,3-1,5-3,-1-4,5-1,4-2,-3-2,3 2,4 2,9-4,7-5,7-6,5-8,6-8,6-7,8-4,5-7,1-5,11-4,8-11,3-3,8-4,4-3,8 1,12 0,12 5,7 1,-10 8,-16 7,-16 9,-21 5,-12 4,-7 5,-1 7,-4 6,-3 2,-2 2,-4 3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1:23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1 0,'3'0,"1"0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1:24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8 0,'-3'0,"-2"0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1:24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1 0,'0'3,"0"2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1:33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1,'0'0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+09" max="2.14748E+09" units="cm"/>
          <inkml:channel name="Y" type="integer" min="-2.14748E+09" max="2.14748E+0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2-20T13:11:14.0000000"/>
    </inkml:context>
    <inkml:brush xml:id="br0">
      <inkml:brushProperty name="width" value="0.35" units="cm"/>
      <inkml:brushProperty name="height" value="2.1" units="cm"/>
      <inkml:brushProperty name="color" value="#333333"/>
      <inkml:brushProperty name="inkEffects" value="pencil"/>
    </inkml:brush>
  </inkml:definitions>
  <inkml:trace contextRef="#ctx0" brushRef="#br0">0 0,'0'0</inkml:trace>
</inkml:ink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lnSpc>
                <a:spcPct val="100000"/>
              </a:lnSpc>
              <a:defRPr sz="1200" b="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lnSpc>
                <a:spcPct val="100000"/>
              </a:lnSpc>
              <a:defRPr sz="1200" b="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22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lnSpc>
                <a:spcPct val="100000"/>
              </a:lnSpc>
              <a:defRPr sz="1200" b="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r">
              <a:lnSpc>
                <a:spcPct val="100000"/>
              </a:lnSpc>
              <a:defRPr sz="1200" b="0">
                <a:latin typeface="Arial" pitchFamily="34" charset="0"/>
              </a:defRPr>
            </a:lvl1pPr>
          </a:lstStyle>
          <a:p>
            <a:pPr>
              <a:defRPr/>
            </a:pPr>
            <a:fld id="{34670FB2-006C-4847-BB90-20723631ED0B}" type="slidenum">
              <a:rPr lang="en-US" altLang="zh-CN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3942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87947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1889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75831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197735" algn="l" defTabSz="87947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637790" algn="l" defTabSz="87947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077210" algn="l" defTabSz="87947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516630" algn="l" defTabSz="87947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干支纪日法是汉族民间使用天干地支记录日序的方法，是农历的一部分，也是历代历书中的重要组成部分。干支是天干（甲乙丙丁戊己庚辛壬癸）、地支（子丑寅卯辰巳午未申酉戌亥）的合称，它与干支纪年法一样，用干支相匹配的六十甲子来记录日序，从甲子开始到癸亥结束，六十天为一周，循环记录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4670FB2-006C-4847-BB90-20723631ED0B}" type="slidenum">
              <a:rPr kumimoji="0" lang="en-US" altLang="zh-CN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6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解析:B　据题干可知,该遗址存在房屋建筑、陶窑、祭坛和古稻田,对该遗址的发掘为研究中华文明起源提供了重要证据,结合所学知识可知,湖南澧县位于长江流域,综上说明长江流域是中华文明的重要源头,故选B项;人类文明有多个要素,且从材料中不能得出城市要素最早出现,排除A项;材料没有涉及先民从事渔猎采集,但不代表其摆脱了对渔猎采集的依赖,排除C项;迈入阶级社会门槛的表现有私有制产生、阶级分化日益明显、部落中出现权贵阶层等,题干没有体现上述内容,排除D项。</a:t>
            </a:r>
          </a:p>
          <a:p>
            <a:r>
              <a:rPr lang="zh-CN" altLang="en-US"/>
              <a:t>“文明三要素”（冶金术、文字和城市）曾是学术界关于进入国家或者进入文明社会的标准。按照这个标准，中国的文明只能从3300年前殷墟开始算起。但这个标准是从两河流域和古埃及文明概括而出，并非放之四海而皆准的要因。我们坚持以历史唯物主义为指导，根据中国的材料，兼顾其他古老文明的特点，提出了判断进入文明社会标准的中国方案，即：生产发展，人口增加，出现城市；社会分工和社会分化不断加剧，出现阶级；权力不断强化，出现王权和国家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4670FB2-006C-4847-BB90-20723631ED0B}" type="slidenum">
              <a:rPr lang="en-US" altLang="zh-CN" smtClean="0"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解析:B　据题干可知,该遗址存在房屋建筑、陶窑、祭坛和古稻田,对该遗址的发掘为研究中华文明起源提供了重要证据,结合所学知识可知,湖南澧县位于长江流域,综上说明长江流域是中华文明的重要源头,故选B项;人类文明有多个要素,且从材料中不能得出城市要素最早出现,排除A项;材料没有涉及先民从事渔猎采集,但不代表其摆脱了对渔猎采集的依赖,排除C项;迈入阶级社会门槛的表现有私有制产生、阶级分化日益明显、部落中出现权贵阶层等,题干没有体现上述内容,排除D项。</a:t>
            </a:r>
          </a:p>
          <a:p>
            <a:r>
              <a:rPr lang="zh-CN" altLang="en-US"/>
              <a:t>“文明三要素”（冶金术、文字和城市）曾是学术界关于进入国家或者进入文明社会的标准。按照这个标准，中国的文明只能从3300年前殷墟开始算起。但这个标准是从两河流域和古埃及文明概括而出，并非放之四海而皆准的要因。我们坚持以历史唯物主义为指导，根据中国的材料，兼顾其他古老文明的特点，提出了判断进入文明社会标准的中国方案，即：生产发展，人口增加，出现城市；社会分工和社会分化不断加剧，出现阶级；权力不断强化，出现王权和国家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4670FB2-006C-4847-BB90-20723631ED0B}" type="slidenum">
              <a:rPr lang="en-US" altLang="zh-CN" smtClean="0"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解析:B　中国国家形成的一个重要标志就是世袭制取代禅让制,世袭与禅让有着本质的不同,禅让是“传贤”,世袭是“传子”,故 A 项错误;商周时期都处于中国国家形成的早期,生产力发展水平差异不大,人均寿命没有本质的差别,故 C 项错误;西周的宗法制度以血缘的亲疏来分配国家的政治权力,社会组织建立在血缘的基础之上,从商至西周,社会的血缘纽带关系日益增强,故 D 项错误;商朝延续了夏的世袭制,继承方式以兄终弟及为主,西周严格了宗法制,继承方式以父死子继为主。兄终弟及从继承上讲为一代,而父死子继从继承上讲则为二代,从数据看商朝明显存在一代多王现象,即兄终弟及比较普遍,而西周实行宗法制之后,嫡长子继承的原则得以确立,减少了王位传承上的纷争,也使西周的王从世代和数量上都较商朝少,故B项正确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4670FB2-006C-4847-BB90-20723631ED0B}" type="slidenum">
              <a:rPr kumimoji="0" lang="en-US" altLang="zh-CN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11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customXml" Target="../ink/ink9.xml" /><Relationship Id="rId11" Type="http://schemas.openxmlformats.org/officeDocument/2006/relationships/customXml" Target="../ink/ink10.xml" /><Relationship Id="rId12" Type="http://schemas.openxmlformats.org/officeDocument/2006/relationships/customXml" Target="../ink/ink11.xml" /><Relationship Id="rId13" Type="http://schemas.openxmlformats.org/officeDocument/2006/relationships/customXml" Target="../ink/ink12.xml" /><Relationship Id="rId14" Type="http://schemas.openxmlformats.org/officeDocument/2006/relationships/customXml" Target="../ink/ink13.xml" /><Relationship Id="rId15" Type="http://schemas.openxmlformats.org/officeDocument/2006/relationships/customXml" Target="../ink/ink14.xml" /><Relationship Id="rId16" Type="http://schemas.openxmlformats.org/officeDocument/2006/relationships/customXml" Target="../ink/ink15.xml" /><Relationship Id="rId17" Type="http://schemas.openxmlformats.org/officeDocument/2006/relationships/customXml" Target="../ink/ink16.xml" /><Relationship Id="rId18" Type="http://schemas.openxmlformats.org/officeDocument/2006/relationships/customXml" Target="../ink/ink17.xml" /><Relationship Id="rId19" Type="http://schemas.openxmlformats.org/officeDocument/2006/relationships/customXml" Target="../ink/ink18.xml" /><Relationship Id="rId2" Type="http://schemas.openxmlformats.org/officeDocument/2006/relationships/customXml" Target="../ink/ink1.xml" /><Relationship Id="rId20" Type="http://schemas.openxmlformats.org/officeDocument/2006/relationships/customXml" Target="../ink/ink19.xml" /><Relationship Id="rId21" Type="http://schemas.openxmlformats.org/officeDocument/2006/relationships/customXml" Target="../ink/ink20.xml" /><Relationship Id="rId22" Type="http://schemas.openxmlformats.org/officeDocument/2006/relationships/customXml" Target="../ink/ink21.xml" /><Relationship Id="rId23" Type="http://schemas.openxmlformats.org/officeDocument/2006/relationships/customXml" Target="../ink/ink22.xml" /><Relationship Id="rId24" Type="http://schemas.openxmlformats.org/officeDocument/2006/relationships/slideMaster" Target="../slideMasters/slideMaster2.xml" /><Relationship Id="rId3" Type="http://schemas.openxmlformats.org/officeDocument/2006/relationships/customXml" Target="../ink/ink2.xml" /><Relationship Id="rId4" Type="http://schemas.openxmlformats.org/officeDocument/2006/relationships/customXml" Target="../ink/ink3.xml" /><Relationship Id="rId5" Type="http://schemas.openxmlformats.org/officeDocument/2006/relationships/customXml" Target="../ink/ink4.xml" /><Relationship Id="rId6" Type="http://schemas.openxmlformats.org/officeDocument/2006/relationships/customXml" Target="../ink/ink5.xml" /><Relationship Id="rId7" Type="http://schemas.openxmlformats.org/officeDocument/2006/relationships/customXml" Target="../ink/ink6.xml" /><Relationship Id="rId8" Type="http://schemas.openxmlformats.org/officeDocument/2006/relationships/customXml" Target="../ink/ink7.xml" /><Relationship Id="rId9" Type="http://schemas.openxmlformats.org/officeDocument/2006/relationships/customXml" Target="../ink/ink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6D0C4-6D06-4214-B00A-5EF6E0D3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1FEA9-E3B7-4745-B2FA-9F80A716D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16A21-7CA3-4AF1-ADBC-64DA076EF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986D6-D261-4189-BA5A-F01D6368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CFD20-EF46-478A-9749-C692B145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330EB-B5CE-4DC5-8E27-953866EFD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B69B9-7134-4A1A-BF3B-2D0E2C537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0355A-14FA-4B73-9D05-4B386F00C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5AB03-9BB2-449A-919F-BDA143EC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0DC94-A6CA-4A4D-9DF6-2E0D7891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BE30D-6E79-44BA-8914-18483D764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9582"/>
            <a:ext cx="3066242" cy="4083918"/>
          </a:xfrm>
          <a:prstGeom prst="rect">
            <a:avLst/>
          </a:prstGeom>
        </p:spPr>
      </p:pic>
      <p:grpSp>
        <p:nvGrpSpPr>
          <p:cNvPr id="80" name="组合 79"/>
          <p:cNvGrpSpPr/>
          <p:nvPr userDrawn="1"/>
        </p:nvGrpSpPr>
        <p:grpSpPr>
          <a:xfrm>
            <a:off x="6156176" y="195486"/>
            <a:ext cx="2904052" cy="461665"/>
            <a:chOff x="6228184" y="123478"/>
            <a:chExt cx="2904052" cy="461665"/>
          </a:xfrm>
        </p:grpSpPr>
        <p:sp>
          <p:nvSpPr>
            <p:cNvPr id="4" name="文本框 3"/>
            <p:cNvSpPr txBox="1"/>
            <p:nvPr userDrawn="1"/>
          </p:nvSpPr>
          <p:spPr>
            <a:xfrm>
              <a:off x="6251916" y="123478"/>
              <a:ext cx="28803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439420"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879475"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318895"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1758315"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197735" algn="l" defTabSz="879475" rtl="0" eaLnBrk="1" latinLnBrk="0" hangingPunct="1"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637790" algn="l" defTabSz="879475" rtl="0" eaLnBrk="1" latinLnBrk="0" hangingPunct="1"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077210" algn="l" defTabSz="879475" rtl="0" eaLnBrk="1" latinLnBrk="0" hangingPunct="1"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516630" algn="l" defTabSz="879475" rtl="0" eaLnBrk="1" latinLnBrk="0" hangingPunct="1">
                <a:defRPr sz="1900" b="1" kern="120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zh-CN" altLang="en-US" sz="2400">
                  <a:solidFill>
                    <a:srgbClr val="0000FF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高中总复习 第二轮</a:t>
              </a:r>
              <a:endParaRPr lang="zh-CN" altLang="en-US" sz="2400">
                <a:solidFill>
                  <a:srgbClr val="0000FF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  <p:cxnSp>
          <p:nvCxnSpPr>
            <p:cNvPr id="6" name="直接连接符 5"/>
            <p:cNvCxnSpPr/>
            <p:nvPr userDrawn="1"/>
          </p:nvCxnSpPr>
          <p:spPr bwMode="auto">
            <a:xfrm>
              <a:off x="6228184" y="555526"/>
              <a:ext cx="2808312" cy="0"/>
            </a:xfrm>
            <a:prstGeom prst="line">
              <a:avLst/>
            </a:prstGeom>
            <a:ln w="12700">
              <a:solidFill>
                <a:srgbClr val="0000FF"/>
              </a:solidFill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ontentPart p14:bwMode="auto" r:id="rId2">
        <p14:nvContentPartPr>
          <p14:cNvPr id="15" name="墨迹 14"/>
          <p14:cNvContentPartPr/>
          <p14:nvPr/>
        </p14:nvContentPartPr>
        <p14:xfrm>
          <a:off x="1815334" y="4485569"/>
          <a:ext cx="360" cy="360"/>
        </p14:xfrm>
      </p:contentPart>
      <p:contentPart p14:bwMode="auto" r:id="rId3">
        <p14:nvContentPartPr>
          <p14:cNvPr id="39" name="墨迹 38"/>
          <p14:cNvContentPartPr/>
          <p14:nvPr/>
        </p14:nvContentPartPr>
        <p14:xfrm>
          <a:off x="1676014" y="4690915"/>
          <a:ext cx="360" cy="360"/>
        </p14:xfrm>
      </p:contentPart>
      <p:contentPart p14:bwMode="auto" r:id="rId4">
        <p14:nvContentPartPr>
          <p14:cNvPr id="40" name="墨迹 39"/>
          <p14:cNvContentPartPr/>
          <p14:nvPr/>
        </p14:nvContentPartPr>
        <p14:xfrm>
          <a:off x="1749094" y="4598395"/>
          <a:ext cx="1440" cy="360"/>
        </p14:xfrm>
      </p:contentPart>
      <p:contentPart p14:bwMode="auto" r:id="rId5">
        <p14:nvContentPartPr>
          <p14:cNvPr id="47" name="墨迹 46"/>
          <p14:cNvContentPartPr/>
          <p14:nvPr/>
        </p14:nvContentPartPr>
        <p14:xfrm>
          <a:off x="1629934" y="4776955"/>
          <a:ext cx="360" cy="360"/>
        </p14:xfrm>
      </p:contentPart>
      <p:grpSp>
        <p:nvGrpSpPr>
          <p:cNvPr id="73" name="组合 72"/>
          <p:cNvGrpSpPr/>
          <p:nvPr/>
        </p:nvGrpSpPr>
        <p:grpSpPr>
          <a:xfrm>
            <a:off x="1403648" y="4371950"/>
            <a:ext cx="612720" cy="590760"/>
            <a:chOff x="1347334" y="4360795"/>
            <a:chExt cx="612720" cy="590760"/>
          </a:xfrm>
        </p:grpSpPr>
        <p:contentPart p14:bwMode="auto" r:id="rId6">
          <p14:nvContentPartPr>
            <p14:cNvPr id="58" name="墨迹 57"/>
            <p14:cNvContentPartPr/>
            <p14:nvPr/>
          </p14:nvContentPartPr>
          <p14:xfrm>
            <a:off x="2305446" y="4578915"/>
            <a:ext cx="360" cy="2880"/>
          </p14:xfrm>
        </p:contentPart>
        <p:contentPart p14:bwMode="auto" r:id="rId7">
          <p14:nvContentPartPr>
            <p14:cNvPr id="59" name="墨迹 58"/>
            <p14:cNvContentPartPr/>
            <p14:nvPr/>
          </p14:nvContentPartPr>
          <p14:xfrm>
            <a:off x="2225886" y="4667475"/>
            <a:ext cx="360" cy="360"/>
          </p14:xfrm>
        </p:contentPart>
        <p:contentPart p14:bwMode="auto" r:id="rId8">
          <p14:nvContentPartPr>
            <p14:cNvPr id="60" name="墨迹 59"/>
            <p14:cNvContentPartPr/>
            <p14:nvPr/>
          </p14:nvContentPartPr>
          <p14:xfrm>
            <a:off x="2106726" y="4740555"/>
            <a:ext cx="360" cy="360"/>
          </p14:xfrm>
        </p:contentPart>
        <p:contentPart p14:bwMode="auto" r:id="rId9">
          <p14:nvContentPartPr>
            <p14:cNvPr id="61" name="墨迹 60"/>
            <p14:cNvContentPartPr/>
            <p14:nvPr/>
          </p14:nvContentPartPr>
          <p14:xfrm>
            <a:off x="2020686" y="4853235"/>
            <a:ext cx="360" cy="360"/>
          </p14:xfrm>
        </p:contentPart>
        <p:contentPart p14:bwMode="auto" r:id="rId10">
          <p14:nvContentPartPr>
            <p14:cNvPr id="62" name="墨迹 61"/>
            <p14:cNvContentPartPr/>
            <p14:nvPr/>
          </p14:nvContentPartPr>
          <p14:xfrm>
            <a:off x="2000886" y="4965915"/>
            <a:ext cx="360" cy="360"/>
          </p14:xfrm>
        </p:contentPart>
        <p:contentPart p14:bwMode="auto" r:id="rId11">
          <p14:nvContentPartPr>
            <p14:cNvPr id="63" name="墨迹 62"/>
            <p14:cNvContentPartPr/>
            <p14:nvPr/>
          </p14:nvContentPartPr>
          <p14:xfrm>
            <a:off x="2080446" y="4740555"/>
            <a:ext cx="360" cy="360"/>
          </p14:xfrm>
        </p:contentPart>
        <p:contentPart p14:bwMode="auto" r:id="rId12">
          <p14:nvContentPartPr>
            <p14:cNvPr id="64" name="墨迹 63"/>
            <p14:cNvContentPartPr/>
            <p14:nvPr/>
          </p14:nvContentPartPr>
          <p14:xfrm>
            <a:off x="2160006" y="4660995"/>
            <a:ext cx="360" cy="360"/>
          </p14:xfrm>
        </p:contentPart>
        <p:contentPart p14:bwMode="auto" r:id="rId13">
          <p14:nvContentPartPr>
            <p14:cNvPr id="65" name="墨迹 64"/>
            <p14:cNvContentPartPr/>
            <p14:nvPr/>
          </p14:nvContentPartPr>
          <p14:xfrm>
            <a:off x="2199606" y="4634355"/>
            <a:ext cx="360" cy="6840"/>
          </p14:xfrm>
        </p:contentPart>
        <p:contentPart p14:bwMode="auto" r:id="rId14">
          <p14:nvContentPartPr>
            <p14:cNvPr id="66" name="墨迹 65"/>
            <p14:cNvContentPartPr/>
            <p14:nvPr/>
          </p14:nvContentPartPr>
          <p14:xfrm>
            <a:off x="2318766" y="4561275"/>
            <a:ext cx="360" cy="360"/>
          </p14:xfrm>
        </p:contentPart>
        <p:contentPart p14:bwMode="auto" r:id="rId15">
          <p14:nvContentPartPr>
            <p14:cNvPr id="67" name="墨迹 66"/>
            <p14:cNvContentPartPr/>
            <p14:nvPr/>
          </p14:nvContentPartPr>
          <p14:xfrm>
            <a:off x="2345046" y="4548315"/>
            <a:ext cx="360" cy="360"/>
          </p14:xfrm>
        </p:contentPart>
        <p:contentPart p14:bwMode="auto" r:id="rId16">
          <p14:nvContentPartPr>
            <p14:cNvPr id="68" name="墨迹 67"/>
            <p14:cNvContentPartPr/>
            <p14:nvPr/>
          </p14:nvContentPartPr>
          <p14:xfrm>
            <a:off x="2110686" y="4760355"/>
            <a:ext cx="2880" cy="9720"/>
          </p14:xfrm>
        </p:contentPart>
        <p:contentPart p14:bwMode="auto" r:id="rId17">
          <p14:nvContentPartPr>
            <p14:cNvPr id="69" name="墨迹 68"/>
            <p14:cNvContentPartPr/>
            <p14:nvPr/>
          </p14:nvContentPartPr>
          <p14:xfrm>
            <a:off x="2106726" y="4786635"/>
            <a:ext cx="360" cy="2880"/>
          </p14:xfrm>
        </p:contentPart>
        <p:contentPart p14:bwMode="auto" r:id="rId18">
          <p14:nvContentPartPr>
            <p14:cNvPr id="70" name="墨迹 69"/>
            <p14:cNvContentPartPr/>
            <p14:nvPr/>
          </p14:nvContentPartPr>
          <p14:xfrm>
            <a:off x="1952646" y="4450035"/>
            <a:ext cx="457920" cy="590760"/>
          </p14:xfrm>
        </p:contentPart>
        <p:contentPart p14:bwMode="auto" r:id="rId19">
          <p14:nvContentPartPr>
            <p14:cNvPr id="72" name="墨迹 71"/>
            <p14:cNvContentPartPr/>
            <p14:nvPr/>
          </p14:nvContentPartPr>
          <p14:xfrm>
            <a:off x="1797846" y="4488195"/>
            <a:ext cx="593280" cy="451080"/>
          </p14:xfrm>
        </p:contentPart>
      </p:grpSp>
      <p:contentPart p14:bwMode="auto" r:id="rId20">
        <p14:nvContentPartPr>
          <p14:cNvPr id="74" name="墨迹 73"/>
          <p14:cNvContentPartPr/>
          <p14:nvPr/>
        </p14:nvContentPartPr>
        <p14:xfrm>
          <a:off x="1510414" y="2265955"/>
          <a:ext cx="2880" cy="360"/>
        </p14:xfrm>
      </p:contentPart>
      <p:contentPart p14:bwMode="auto" r:id="rId21">
        <p14:nvContentPartPr>
          <p14:cNvPr id="75" name="墨迹 74"/>
          <p14:cNvContentPartPr/>
          <p14:nvPr/>
        </p14:nvContentPartPr>
        <p14:xfrm>
          <a:off x="1302334" y="2935195"/>
          <a:ext cx="2880" cy="360"/>
        </p14:xfrm>
      </p:contentPart>
      <p:contentPart p14:bwMode="auto" r:id="rId22">
        <p14:nvContentPartPr>
          <p14:cNvPr id="76" name="墨迹 75"/>
          <p14:cNvContentPartPr/>
          <p14:nvPr/>
        </p14:nvContentPartPr>
        <p14:xfrm>
          <a:off x="1278574" y="3379075"/>
          <a:ext cx="360" cy="2880"/>
        </p14:xfrm>
      </p:contentPart>
      <p:contentPart p14:bwMode="auto" r:id="rId23">
        <p14:nvContentPartPr>
          <p14:cNvPr id="77" name="墨迹 76"/>
          <p14:cNvContentPartPr/>
          <p14:nvPr/>
        </p14:nvContentPartPr>
        <p14:xfrm>
          <a:off x="967174" y="1092715"/>
          <a:ext cx="360" cy="360"/>
        </p14:xfrm>
      </p:contentPart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 title=""/>
          <p:cNvPicPr>
            <a:picLocks noChangeAspect="1"/>
          </p:cNvPicPr>
          <p:nvPr/>
        </p:nvPicPr>
        <p:blipFill>
          <a:blip r:embed="rId4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39420" algn="ctr" defTabSz="659130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879475" algn="ctr" defTabSz="659130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18895" algn="ctr" defTabSz="659130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758315" algn="ctr" defTabSz="659130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247015" indent="-247015" algn="l" defTabSz="659130" rtl="0" eaLnBrk="0" fontAlgn="base" hangingPunct="0">
        <a:spcBef>
          <a:spcPct val="20000"/>
        </a:spcBef>
        <a:spcAft>
          <a:spcPct val="0"/>
        </a:spcAft>
        <a:buChar char="•"/>
        <a:defRPr sz="2300">
          <a:solidFill>
            <a:schemeClr val="tx1"/>
          </a:solidFill>
          <a:latin typeface="+mn-lt"/>
          <a:ea typeface="+mn-ea"/>
          <a:cs typeface="+mn-cs"/>
        </a:defRPr>
      </a:lvl1pPr>
      <a:lvl2pPr marL="535940" indent="-206375" algn="l" defTabSz="65913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824230" indent="-165100" algn="l" defTabSz="659130" rtl="0" eaLnBrk="0" fontAlgn="base" hangingPunct="0">
        <a:spcBef>
          <a:spcPct val="20000"/>
        </a:spcBef>
        <a:spcAft>
          <a:spcPct val="0"/>
        </a:spcAft>
        <a:buChar char="•"/>
        <a:defRPr sz="2300">
          <a:solidFill>
            <a:schemeClr val="tx1"/>
          </a:solidFill>
          <a:latin typeface="+mn-lt"/>
          <a:ea typeface="+mn-ea"/>
        </a:defRPr>
      </a:lvl3pPr>
      <a:lvl4pPr marL="1153795" indent="-165100" algn="l" defTabSz="659130" rtl="0" eaLnBrk="0" fontAlgn="base" hangingPunct="0">
        <a:spcBef>
          <a:spcPct val="20000"/>
        </a:spcBef>
        <a:spcAft>
          <a:spcPct val="0"/>
        </a:spcAft>
        <a:buChar char="–"/>
        <a:defRPr sz="1400">
          <a:solidFill>
            <a:schemeClr val="tx1"/>
          </a:solidFill>
          <a:latin typeface="+mn-lt"/>
          <a:ea typeface="+mn-ea"/>
        </a:defRPr>
      </a:lvl4pPr>
      <a:lvl5pPr marL="1483360" indent="-165100" algn="l" defTabSz="659130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5pPr>
      <a:lvl6pPr marL="1923415" indent="-165100" algn="l" defTabSz="659130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6pPr>
      <a:lvl7pPr marL="2362835" indent="-165100" algn="l" defTabSz="659130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7pPr>
      <a:lvl8pPr marL="2802255" indent="-165100" algn="l" defTabSz="659130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8pPr>
      <a:lvl9pPr marL="3242310" indent="-165100" algn="l" defTabSz="659130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3942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79475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18895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58315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97735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63779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7721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51663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9" t="7301" r="6414" b="5886"/>
          <a:stretch>
            <a:fillRect/>
          </a:stretch>
        </p:blipFill>
        <p:spPr>
          <a:xfrm flipH="1">
            <a:off x="7812360" y="2847216"/>
            <a:ext cx="1324812" cy="2296284"/>
          </a:xfrm>
          <a:prstGeom prst="rect">
            <a:avLst/>
          </a:prstGeom>
          <a:solidFill>
            <a:schemeClr val="accent1"/>
          </a:solidFill>
          <a:effectLst>
            <a:glow>
              <a:schemeClr val="accent1">
                <a:alpha val="40000"/>
              </a:schemeClr>
            </a:glow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pic>
        <p:nvPicPr>
          <p:cNvPr id="6" name="图片 1073743875" descr="学科网 zxxk.com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5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defTabSz="65913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39420" algn="ctr" defTabSz="659130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879475" algn="ctr" defTabSz="659130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18895" algn="ctr" defTabSz="659130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758315" algn="ctr" defTabSz="659130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247015" indent="-247015" algn="l" defTabSz="659130" rtl="0" eaLnBrk="0" fontAlgn="base" hangingPunct="0">
        <a:spcBef>
          <a:spcPct val="20000"/>
        </a:spcBef>
        <a:spcAft>
          <a:spcPct val="0"/>
        </a:spcAft>
        <a:buChar char="•"/>
        <a:defRPr sz="2300">
          <a:solidFill>
            <a:schemeClr val="tx1"/>
          </a:solidFill>
          <a:latin typeface="+mn-lt"/>
          <a:ea typeface="+mn-ea"/>
          <a:cs typeface="+mn-cs"/>
        </a:defRPr>
      </a:lvl1pPr>
      <a:lvl2pPr marL="535940" indent="-206375" algn="l" defTabSz="65913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824230" indent="-165100" algn="l" defTabSz="659130" rtl="0" eaLnBrk="0" fontAlgn="base" hangingPunct="0">
        <a:spcBef>
          <a:spcPct val="20000"/>
        </a:spcBef>
        <a:spcAft>
          <a:spcPct val="0"/>
        </a:spcAft>
        <a:buChar char="•"/>
        <a:defRPr sz="2300">
          <a:solidFill>
            <a:schemeClr val="tx1"/>
          </a:solidFill>
          <a:latin typeface="+mn-lt"/>
          <a:ea typeface="+mn-ea"/>
        </a:defRPr>
      </a:lvl3pPr>
      <a:lvl4pPr marL="1153795" indent="-165100" algn="l" defTabSz="659130" rtl="0" eaLnBrk="0" fontAlgn="base" hangingPunct="0">
        <a:spcBef>
          <a:spcPct val="20000"/>
        </a:spcBef>
        <a:spcAft>
          <a:spcPct val="0"/>
        </a:spcAft>
        <a:buChar char="–"/>
        <a:defRPr sz="1400">
          <a:solidFill>
            <a:schemeClr val="tx1"/>
          </a:solidFill>
          <a:latin typeface="+mn-lt"/>
          <a:ea typeface="+mn-ea"/>
        </a:defRPr>
      </a:lvl4pPr>
      <a:lvl5pPr marL="1483360" indent="-165100" algn="l" defTabSz="659130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5pPr>
      <a:lvl6pPr marL="1923415" indent="-165100" algn="l" defTabSz="659130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6pPr>
      <a:lvl7pPr marL="2362835" indent="-165100" algn="l" defTabSz="659130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7pPr>
      <a:lvl8pPr marL="2802255" indent="-165100" algn="l" defTabSz="659130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8pPr>
      <a:lvl9pPr marL="3242310" indent="-165100" algn="l" defTabSz="659130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3942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79475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18895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58315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97735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63779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7721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516630" algn="l" defTabSz="87947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ustomXml" Target="../ink/ink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51101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 title=""/>
          <p:cNvSpPr txBox="1"/>
          <p:nvPr/>
        </p:nvSpPr>
        <p:spPr>
          <a:xfrm>
            <a:off x="3203848" y="1203598"/>
            <a:ext cx="5760640" cy="30334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zh-CN" altLang="en-US" sz="4800" spc="50">
                <a:ln w="11430"/>
                <a:solidFill>
                  <a:schemeClr val="accent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第</a:t>
            </a:r>
            <a:r>
              <a:rPr lang="en-US" altLang="zh-CN" sz="4800" spc="50">
                <a:ln w="11430"/>
                <a:solidFill>
                  <a:schemeClr val="accent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4800" spc="50">
                <a:ln w="11430"/>
                <a:solidFill>
                  <a:schemeClr val="accent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讲　</a:t>
            </a:r>
            <a:endParaRPr lang="en-US" altLang="zh-CN" sz="4800" spc="50">
              <a:ln w="11430"/>
              <a:solidFill>
                <a:schemeClr val="accent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4800" spc="50">
                <a:ln w="11430"/>
                <a:solidFill>
                  <a:schemeClr val="accent2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先秦：统一多民族封建国家的奠基时期</a:t>
            </a:r>
            <a:endParaRPr lang="zh-CN" altLang="en-US" sz="4800" spc="50">
              <a:ln w="11430"/>
              <a:solidFill>
                <a:schemeClr val="accent2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ontentPart p14:bwMode="auto" r:id="rId2">
        <p14:nvContentPartPr>
          <p14:cNvPr id="4" name="墨迹 3" title=""/>
          <p14:cNvContentPartPr/>
          <p14:nvPr/>
        </p14:nvContentPartPr>
        <p14:xfrm>
          <a:off x="1891663" y="1473927"/>
          <a:ext cx="360" cy="360"/>
        </p14:xfrm>
      </p:contentPart>
    </p:spTree>
  </p:cSld>
  <p:clrMapOvr>
    <a:masterClrMapping/>
  </p:clrMapOvr>
  <p:transition>
    <p:circl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 title=""/>
          <p:cNvSpPr txBox="1"/>
          <p:nvPr/>
        </p:nvSpPr>
        <p:spPr>
          <a:xfrm>
            <a:off x="107504" y="24367"/>
            <a:ext cx="8643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8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[</a:t>
            </a:r>
            <a:r>
              <a:rPr lang="zh-CN" altLang="en-US" sz="28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时空定位</a:t>
            </a:r>
            <a:r>
              <a:rPr lang="en-US" sz="28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]</a:t>
            </a:r>
            <a:endParaRPr lang="zh-CN" altLang="en-US" sz="2800">
              <a:solidFill>
                <a:srgbClr val="0000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" name="M232LTSLS01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528" y="555526"/>
            <a:ext cx="8496944" cy="4248472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515600" y="10604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pull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 title=""/>
          <p:cNvSpPr txBox="1"/>
          <p:nvPr/>
        </p:nvSpPr>
        <p:spPr>
          <a:xfrm>
            <a:off x="35496" y="0"/>
            <a:ext cx="86439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[</a:t>
            </a:r>
            <a:r>
              <a:rPr lang="zh-CN" altLang="en-US" sz="2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阶段特征</a:t>
            </a:r>
            <a:r>
              <a:rPr lang="en-US" sz="2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]</a:t>
            </a:r>
            <a:endParaRPr lang="zh-CN" altLang="en-US" sz="2000">
              <a:solidFill>
                <a:srgbClr val="0000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5" name="表格 4" title=""/>
          <p:cNvGraphicFramePr>
            <a:graphicFrameLocks noGrp="1"/>
          </p:cNvGraphicFramePr>
          <p:nvPr/>
        </p:nvGraphicFramePr>
        <p:xfrm>
          <a:off x="107504" y="483518"/>
          <a:ext cx="8928991" cy="4536504"/>
        </p:xfrm>
        <a:graphic>
          <a:graphicData uri="http://schemas.openxmlformats.org/drawingml/2006/table">
            <a:tbl>
              <a:tblPr/>
              <a:tblGrid>
                <a:gridCol w="365942"/>
                <a:gridCol w="439130"/>
                <a:gridCol w="1902900"/>
                <a:gridCol w="3000727"/>
                <a:gridCol w="3220292"/>
              </a:tblGrid>
              <a:tr h="407390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阶段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文明起源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夏、商、西周时期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春秋战国时期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2911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特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征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政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治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中国原始文化先后经历了旧石器时代与新石器时代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新石器时代晚期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社会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贫富分化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与不平等开始出现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私有制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产生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阶级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分化日益明显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夏、商、西周是早期国家的形成与发展时期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也是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奴隶制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社会的形成、发展与繁荣时期。夏朝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世袭制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代替禅让制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商朝建立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内外服制度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西周实行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分封制和宗法制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形成以“家国一体”为主要特征的政治制度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；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商和西周政体中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保留了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原始民主传统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选官用人方面实行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世官制</a:t>
                      </a:r>
                      <a:endParaRPr lang="zh-CN" sz="2000" b="1">
                        <a:solidFill>
                          <a:srgbClr val="FF0000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春秋战国时期是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社会转型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的大变动时期。王室衰微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诸侯争霸与兼并战争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宗法制、分封制走向崩溃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社会阶级关系变化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各国纷纷变法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中央集权制度的雏形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开始出现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为统一多民族国家的建立创造了条件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内迁的戎狄蛮夷产生了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华夏认同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观念并逐渐融入华夏族</a:t>
                      </a:r>
                      <a:r>
                        <a:rPr lang="zh-CN" altLang="en-US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0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初步形成了各地区、各民族共同的血缘认同、文化认同</a:t>
                      </a:r>
                      <a:endParaRPr lang="zh-CN" sz="20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ru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107504" y="131721"/>
          <a:ext cx="8929750" cy="4888830"/>
        </p:xfrm>
        <a:graphic>
          <a:graphicData uri="http://schemas.openxmlformats.org/drawingml/2006/table">
            <a:tbl>
              <a:tblPr/>
              <a:tblGrid>
                <a:gridCol w="432048"/>
                <a:gridCol w="504056"/>
                <a:gridCol w="2173478"/>
                <a:gridCol w="2534020"/>
                <a:gridCol w="3286148"/>
              </a:tblGrid>
              <a:tr h="340373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阶段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文明起源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夏、商、西周时期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春秋战国时期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57338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特征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经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济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从渔猎采集到食物生产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；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早期</a:t>
                      </a:r>
                      <a:r>
                        <a:rPr lang="zh-CN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农业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、手工业和商业逐渐产生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；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氏族成员共同劳动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成果共享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；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从剩余产品出现到</a:t>
                      </a:r>
                      <a:r>
                        <a:rPr lang="zh-CN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私有制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产生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农业是主要生产部门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生产工具主要是木、石等材质的工具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青铜农具极少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；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商和西周实行</a:t>
                      </a:r>
                      <a:r>
                        <a:rPr lang="zh-CN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奴隶主土地国有制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推行井田制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；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青铜铸造由官府垄断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“工商食官”</a:t>
                      </a:r>
                      <a:endParaRPr lang="zh-CN" sz="1800" b="1">
                        <a:solidFill>
                          <a:srgbClr val="FF0000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铁犁牛耕逐步推广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井田制遭到破坏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奴隶主土地国有制逐渐被</a:t>
                      </a:r>
                      <a:r>
                        <a:rPr lang="zh-CN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土地私有制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代替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以家庭为单位的自给自足的</a:t>
                      </a:r>
                      <a:r>
                        <a:rPr lang="zh-CN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小农经济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成为基本的经济形态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手工业分工更加细密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；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“工商食官”格局被打破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工商业繁荣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实行</a:t>
                      </a:r>
                      <a:r>
                        <a:rPr lang="zh-CN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重农抑商政策</a:t>
                      </a:r>
                      <a:endParaRPr lang="zh-CN" sz="1800" b="1">
                        <a:solidFill>
                          <a:srgbClr val="FF0000"/>
                        </a:solidFill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0591">
                <a:tc vMerge="1">
                  <a:txBody>
                    <a:bodyPr vert="horz" wrap="square"/>
                    <a:lstStyle/>
                    <a:p/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思想文化</a:t>
                      </a:r>
                      <a:endParaRPr lang="zh-CN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原始文化星罗棋布</a:t>
                      </a:r>
                      <a:r>
                        <a:rPr lang="en-US" altLang="zh-CN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,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多姿多彩，中华文明起源具有</a:t>
                      </a:r>
                      <a:r>
                        <a:rPr lang="zh-CN" altLang="en-US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多元一体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的特征</a:t>
                      </a:r>
                      <a:endParaRPr lang="zh-CN" altLang="en-US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约夏朝开始进入青铜时代，夏商时期，人们相信上天和鬼神；西周时期</a:t>
                      </a:r>
                      <a:r>
                        <a:rPr lang="zh-CN" altLang="en-US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“敬天保民”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，崇尚礼乐教化，分封制推动民族交融与文化认同；</a:t>
                      </a:r>
                      <a:r>
                        <a:rPr lang="zh-CN" altLang="en-US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甲骨文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发展成熟</a:t>
                      </a:r>
                      <a:endParaRPr lang="zh-CN" altLang="en-US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礼崩乐坏，私学兴起，文化下移，</a:t>
                      </a:r>
                      <a:r>
                        <a:rPr lang="zh-CN" altLang="en-US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士阶层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崛起，</a:t>
                      </a:r>
                      <a:r>
                        <a:rPr lang="en-US" altLang="zh-CN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altLang="en-US" sz="1800" b="1">
                          <a:solidFill>
                            <a:srgbClr val="FF0000"/>
                          </a:solidFill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百家争鸣”</a:t>
                      </a:r>
                      <a:r>
                        <a:rPr lang="zh-CN" altLang="en-US" sz="1800" b="1">
                          <a:latin typeface="华文中宋" panose="02010600040101010101" pitchFamily="2" charset="-122"/>
                          <a:ea typeface="华文中宋" panose="02010600040101010101" pitchFamily="2" charset="-122"/>
                          <a:cs typeface="Times New Roman" panose="02020603050405020304"/>
                        </a:rPr>
                        <a:t>局面出现，成为后世思想文化发展的源头</a:t>
                      </a:r>
                      <a:endParaRPr lang="zh-CN" altLang="en-US" sz="1800" b="1">
                        <a:latin typeface="华文中宋" panose="02010600040101010101" pitchFamily="2" charset="-122"/>
                        <a:ea typeface="华文中宋" panose="02010600040101010101" pitchFamily="2" charset="-122"/>
                        <a:cs typeface="Times New Roman" panose="02020603050405020304"/>
                      </a:endParaRPr>
                    </a:p>
                  </a:txBody>
                  <a:tcPr marL="47195" marR="471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23GXTS2LLS11b.eps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123478"/>
            <a:ext cx="6858822" cy="4896544"/>
          </a:xfrm>
          <a:prstGeom prst="rect">
            <a:avLst/>
          </a:prstGeom>
        </p:spPr>
      </p:pic>
      <p:sp>
        <p:nvSpPr>
          <p:cNvPr id="3" name="TextBox 4" title=""/>
          <p:cNvSpPr txBox="1"/>
          <p:nvPr/>
        </p:nvSpPr>
        <p:spPr>
          <a:xfrm>
            <a:off x="107504" y="51470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【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思维导图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】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23GXTS2LLS12c.eps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035" y="71120"/>
            <a:ext cx="6273800" cy="4948555"/>
          </a:xfrm>
          <a:prstGeom prst="rect">
            <a:avLst/>
          </a:prstGeom>
        </p:spPr>
      </p:pic>
      <p:sp>
        <p:nvSpPr>
          <p:cNvPr id="3" name="TextBox 4" title=""/>
          <p:cNvSpPr txBox="1"/>
          <p:nvPr/>
        </p:nvSpPr>
        <p:spPr>
          <a:xfrm>
            <a:off x="189" y="51470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【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思维导图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】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H23GXTS2LLS13d.eps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030" y="51435"/>
            <a:ext cx="6438265" cy="5019040"/>
          </a:xfrm>
          <a:prstGeom prst="rect">
            <a:avLst/>
          </a:prstGeom>
        </p:spPr>
      </p:pic>
      <p:sp>
        <p:nvSpPr>
          <p:cNvPr id="3" name="TextBox 4" title=""/>
          <p:cNvSpPr txBox="1"/>
          <p:nvPr/>
        </p:nvSpPr>
        <p:spPr>
          <a:xfrm>
            <a:off x="107504" y="5147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【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思维导图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】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典例1.eps" title="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51520" y="627534"/>
            <a:ext cx="1124544" cy="360000"/>
          </a:xfrm>
          <a:prstGeom prst="rect">
            <a:avLst/>
          </a:prstGeom>
        </p:spPr>
      </p:pic>
      <p:sp>
        <p:nvSpPr>
          <p:cNvPr id="7" name="TextBox 6" title=""/>
          <p:cNvSpPr txBox="1"/>
          <p:nvPr/>
        </p:nvSpPr>
        <p:spPr>
          <a:xfrm>
            <a:off x="1403648" y="483518"/>
            <a:ext cx="72152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A5C249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中华文明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多元一体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A5C249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的特征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A5C249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" name="TextBox 6" title=""/>
          <p:cNvSpPr txBox="1"/>
          <p:nvPr/>
        </p:nvSpPr>
        <p:spPr>
          <a:xfrm>
            <a:off x="179512" y="0"/>
            <a:ext cx="4514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solidFill>
                  <a:schemeClr val="accent3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考点</a:t>
            </a:r>
            <a:r>
              <a:rPr lang="en-US" altLang="zh-CN" sz="2800">
                <a:solidFill>
                  <a:schemeClr val="accent3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 </a:t>
            </a:r>
            <a:r>
              <a:rPr lang="zh-CN" altLang="en-US" sz="2800">
                <a:solidFill>
                  <a:schemeClr val="accent3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中华文明起源的特点</a:t>
            </a:r>
            <a:endParaRPr lang="zh-CN" altLang="en-US" sz="2800">
              <a:solidFill>
                <a:schemeClr val="accent3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467544" y="987574"/>
            <a:ext cx="8208912" cy="3963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2022·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北京卷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·1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）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近年，考古工作者在江西国字山发现了战国中期的大型墓葬。该墓葬具有突出的越文化特征，同时又有楚文化和江淮文化等文化因素，墓葬形制也与中原墓葬有相似之处。此考古发现（          ）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spcBef>
                <a:spcPts val="600"/>
              </a:spcBef>
              <a:spcAft>
                <a:spcPct val="0"/>
              </a:spcAft>
            </a:pP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     A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．印证了“春秋五霸”的政治格局       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     B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．反映了中华文明多元一体的特点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     C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．证明中原率先成为中华文明核心       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     D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．说明了统一多民族国家已经建立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4211960" y="2355726"/>
            <a:ext cx="9178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B</a:t>
            </a:r>
            <a:endParaRPr lang="zh-CN" altLang="en-US" sz="40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 title=""/>
          <p:cNvSpPr txBox="1"/>
          <p:nvPr/>
        </p:nvSpPr>
        <p:spPr>
          <a:xfrm>
            <a:off x="142844" y="123478"/>
            <a:ext cx="87496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US" altLang="zh-CN" sz="25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【</a:t>
            </a:r>
            <a:r>
              <a:rPr lang="zh-CN" altLang="en-US" sz="25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重要概念</a:t>
            </a:r>
            <a:r>
              <a:rPr lang="en-US" altLang="zh-CN" sz="25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】</a:t>
            </a:r>
            <a:r>
              <a:rPr lang="zh-CN" altLang="en-US" sz="25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多元一体</a:t>
            </a:r>
            <a:endParaRPr lang="zh-CN" altLang="en-US" sz="2500">
              <a:solidFill>
                <a:srgbClr val="0000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51520" y="555779"/>
            <a:ext cx="8712968" cy="42976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Aft>
                <a:spcPts val="800"/>
              </a:spcAft>
            </a:pP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 中华文明的起源和早期发展是一个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多元一体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的过程。</a:t>
            </a:r>
            <a:endParaRPr kumimoji="0" lang="en-US" altLang="zh-CN" sz="25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Aft>
                <a:spcPts val="800"/>
              </a:spcAft>
            </a:pP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多元性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：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从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文化遗址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看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有仰韶文化、大汶口文化、河姆渡文化、龙山文化、良渚文化等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；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从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文化特点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看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不同地域有不同的特征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如农作物种植上为南稻北粟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；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从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区域分布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看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涉及黄河流域、长江流域和辽河流域等。</a:t>
            </a:r>
            <a:endParaRPr kumimoji="0" lang="en-US" altLang="zh-CN" sz="25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Aft>
                <a:spcPts val="800"/>
              </a:spcAft>
            </a:pP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一体性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：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从社会生活看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r>
              <a:rPr kumimoji="0" lang="zh-CN" altLang="en-US" sz="250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各地有共同点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如制作陶器、从事原始农业、饲养家畜、定居生活等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；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从遗址分布看</a:t>
            </a:r>
            <a:r>
              <a:rPr lang="zh-CN" altLang="en-US" sz="25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，</a:t>
            </a:r>
            <a:r>
              <a:rPr kumimoji="0" lang="zh-CN" altLang="en-US" sz="250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中原地区是中华文明起源的核心地区</a:t>
            </a:r>
            <a:r>
              <a:rPr kumimoji="0" lang="zh-CN" altLang="en-US" sz="25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。</a:t>
            </a:r>
            <a:endParaRPr lang="zh-CN" altLang="en-US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>
    <p:split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典例1.eps" title="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51520" y="555526"/>
            <a:ext cx="1124544" cy="360000"/>
          </a:xfrm>
          <a:prstGeom prst="rect">
            <a:avLst/>
          </a:prstGeom>
        </p:spPr>
      </p:pic>
      <p:sp>
        <p:nvSpPr>
          <p:cNvPr id="7" name="TextBox 6" title=""/>
          <p:cNvSpPr txBox="1"/>
          <p:nvPr/>
        </p:nvSpPr>
        <p:spPr>
          <a:xfrm>
            <a:off x="1410688" y="471548"/>
            <a:ext cx="72152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A5C249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中华文明多元一体的特征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A5C249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8" name="TextBox 7" title=""/>
          <p:cNvSpPr txBox="1"/>
          <p:nvPr/>
        </p:nvSpPr>
        <p:spPr>
          <a:xfrm>
            <a:off x="179512" y="844064"/>
            <a:ext cx="8712968" cy="3247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0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2023·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湖南卷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·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湖南澧县城头山古城遗址距今约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6 000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年，是中国迄今已知最早的新石器时代城址。城址内外发掘出大片房屋建筑遗迹，多座陶窑，以及中国迄今已知最早的祭坛和古稻田。这说明（      ）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lnSpc>
                <a:spcPct val="105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A.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城市是最早出现的人类文明要素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lnSpc>
                <a:spcPct val="10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B.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长江流域是中华文明的重要源头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lnSpc>
                <a:spcPct val="10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C.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古城先民已摆脱对渔猎采集的依赖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lnSpc>
                <a:spcPct val="10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D.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遗址所处时代已迈入阶级社会门槛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323910" y="4084424"/>
            <a:ext cx="8640960" cy="853567"/>
          </a:xfrm>
          <a:prstGeom prst="rect">
            <a:avLst/>
          </a:prstGeom>
          <a:noFill/>
          <a:ln w="19050">
            <a:solidFill>
              <a:srgbClr val="0000FF"/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0" lang="zh-CN" altLang="en-US" sz="20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进入文明社会标准的中国方案，即：生产力发展，人口增加，出现</a:t>
            </a:r>
            <a:r>
              <a:rPr kumimoji="0" lang="zh-CN" altLang="en-US" sz="2000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highlight>
                  <a:srgbClr val="FFFF00"/>
                </a:highlight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城市</a:t>
            </a:r>
            <a:r>
              <a:rPr kumimoji="0" lang="zh-CN" altLang="en-US" sz="20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；社会分工和社会分化不断加剧，出现</a:t>
            </a:r>
            <a:r>
              <a:rPr kumimoji="0" lang="zh-CN" altLang="en-US" sz="2000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highlight>
                  <a:srgbClr val="FFFF00"/>
                </a:highlight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阶级</a:t>
            </a:r>
            <a:r>
              <a:rPr kumimoji="0" lang="zh-CN" altLang="en-US" sz="20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；权力不断强化，出现</a:t>
            </a:r>
            <a:r>
              <a:rPr kumimoji="0" lang="zh-CN" altLang="en-US" sz="2000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highlight>
                  <a:srgbClr val="FFFF00"/>
                </a:highlight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王权和国家</a:t>
            </a:r>
            <a:r>
              <a:rPr kumimoji="0" lang="zh-CN" altLang="en-US" sz="20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2267744" y="1995686"/>
            <a:ext cx="9178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B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3" name="TextBox 6" title=""/>
          <p:cNvSpPr txBox="1"/>
          <p:nvPr/>
        </p:nvSpPr>
        <p:spPr>
          <a:xfrm>
            <a:off x="179512" y="0"/>
            <a:ext cx="4514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solidFill>
                  <a:schemeClr val="accent3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考点</a:t>
            </a:r>
            <a:r>
              <a:rPr lang="en-US" altLang="zh-CN" sz="2800">
                <a:solidFill>
                  <a:schemeClr val="accent3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 </a:t>
            </a:r>
            <a:r>
              <a:rPr lang="zh-CN" altLang="en-US" sz="2800">
                <a:solidFill>
                  <a:schemeClr val="accent3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中华文明起源的特点</a:t>
            </a:r>
            <a:endParaRPr lang="zh-CN" altLang="en-US" sz="2800">
              <a:solidFill>
                <a:schemeClr val="accent3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典例2.eps" title="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52636" y="248553"/>
            <a:ext cx="1124544" cy="360000"/>
          </a:xfrm>
          <a:prstGeom prst="rect">
            <a:avLst/>
          </a:prstGeom>
        </p:spPr>
      </p:pic>
      <p:sp>
        <p:nvSpPr>
          <p:cNvPr id="6" name="TextBox 5" title=""/>
          <p:cNvSpPr txBox="1"/>
          <p:nvPr/>
        </p:nvSpPr>
        <p:spPr>
          <a:xfrm>
            <a:off x="1403648" y="123478"/>
            <a:ext cx="3070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A5C249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西周宗法制的特点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A5C249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" name="TextBox 6" title=""/>
          <p:cNvSpPr txBox="1"/>
          <p:nvPr/>
        </p:nvSpPr>
        <p:spPr>
          <a:xfrm>
            <a:off x="395536" y="771550"/>
            <a:ext cx="8482527" cy="40355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2019·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全国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Ⅰ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卷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·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24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）据学者考订，商朝产生了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17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代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30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位王，多为兄终弟及；而西周产生了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11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代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12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位王。这反映出（      ）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defTabSz="914400" rtl="0" eaLnBrk="1" fontAlgn="base" latinLnBrk="0" hangingPunct="1"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A.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禅让制度的长期影响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	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B.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王位继承方式的变化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C.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君主寿命的时代差异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	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     D.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血缘纽带关系的弱化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275856" y="1851670"/>
            <a:ext cx="91784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B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699792" y="2427734"/>
            <a:ext cx="6300192" cy="25875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特点</a:t>
            </a:r>
            <a:r>
              <a:rPr lang="en-US" altLang="zh-CN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  <a:sym typeface="+mn-ea"/>
              </a:rPr>
              <a:t>：</a:t>
            </a:r>
            <a:endParaRPr lang="en-US" altLang="zh-CN" sz="24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zh-CN" altLang="en-US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①</a:t>
            </a:r>
            <a:r>
              <a:rPr lang="en-US" altLang="zh-CN" sz="2400" b="1" err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嫡长子继承制（核心）；</a:t>
            </a:r>
            <a:endParaRPr lang="en-US" altLang="zh-CN" sz="2400" b="1">
              <a:solidFill>
                <a:srgbClr val="C00000"/>
              </a:solidFill>
              <a:latin typeface="等线"/>
              <a:ea typeface="等线"/>
              <a:cs typeface="等线" panose="02010600030101010101" charset="-122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zh-CN" altLang="en-US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②</a:t>
            </a:r>
            <a:r>
              <a:rPr lang="en-US" altLang="zh-CN" sz="2400" b="1" err="1">
                <a:latin typeface="等线"/>
                <a:ea typeface="等线"/>
                <a:cs typeface="等线" panose="02010600030101010101" charset="-122"/>
                <a:sym typeface="+mn-ea"/>
              </a:rPr>
              <a:t>大宗</a:t>
            </a:r>
            <a:r>
              <a:rPr lang="zh-CN" altLang="en-US" sz="2400" b="1">
                <a:latin typeface="等线"/>
                <a:ea typeface="等线"/>
                <a:cs typeface="等线" panose="02010600030101010101" charset="-122"/>
                <a:sym typeface="+mn-ea"/>
              </a:rPr>
              <a:t>与</a:t>
            </a:r>
            <a:r>
              <a:rPr lang="en-US" altLang="zh-CN" sz="2400" b="1" err="1">
                <a:latin typeface="等线"/>
                <a:ea typeface="等线"/>
                <a:cs typeface="等线" panose="02010600030101010101" charset="-122"/>
                <a:sym typeface="+mn-ea"/>
              </a:rPr>
              <a:t>小宗</a:t>
            </a:r>
            <a:r>
              <a:rPr lang="zh-CN" altLang="en-US" sz="2400" b="1">
                <a:latin typeface="等线"/>
                <a:ea typeface="等线"/>
                <a:cs typeface="等线" panose="02010600030101010101" charset="-122"/>
                <a:sym typeface="+mn-ea"/>
              </a:rPr>
              <a:t>的关系</a:t>
            </a:r>
            <a:r>
              <a:rPr lang="en-US" altLang="zh-CN" sz="2400" b="1" err="1">
                <a:latin typeface="等线"/>
                <a:ea typeface="等线"/>
                <a:cs typeface="等线" panose="02010600030101010101" charset="-122"/>
                <a:sym typeface="+mn-ea"/>
              </a:rPr>
              <a:t>具有</a:t>
            </a:r>
            <a:r>
              <a:rPr lang="en-US" altLang="zh-CN" sz="2400" b="1" err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相对性(</a:t>
            </a:r>
            <a:r>
              <a:rPr lang="zh-CN" altLang="en-US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君臣</a:t>
            </a:r>
            <a:r>
              <a:rPr lang="en-US" altLang="zh-CN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/</a:t>
            </a:r>
            <a:r>
              <a:rPr lang="zh-CN" altLang="en-US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兄弟</a:t>
            </a:r>
            <a:r>
              <a:rPr lang="en-US" altLang="zh-CN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)</a:t>
            </a:r>
            <a:r>
              <a:rPr lang="zh-CN" altLang="en-US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；</a:t>
            </a:r>
            <a:endParaRPr lang="en-US" altLang="zh-CN" sz="2400" b="1">
              <a:latin typeface="等线"/>
              <a:ea typeface="等线"/>
              <a:cs typeface="等线" panose="02010600030101010101" charset="-122"/>
              <a:sym typeface="+mn-ea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zh-CN" altLang="en-US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③</a:t>
            </a:r>
            <a:r>
              <a:rPr lang="en-US" altLang="zh-CN" sz="2400" b="1" err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血缘纽带与政治关系结合</a:t>
            </a:r>
            <a:r>
              <a:rPr lang="zh-CN" altLang="en-US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，</a:t>
            </a:r>
            <a:r>
              <a:rPr lang="en-US" altLang="zh-CN" sz="2400" b="1" err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家国同构</a:t>
            </a:r>
            <a:r>
              <a:rPr lang="zh-CN" altLang="en-US" sz="2400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；</a:t>
            </a:r>
            <a:endParaRPr lang="en-US" altLang="zh-CN" sz="2400">
              <a:solidFill>
                <a:srgbClr val="C00000"/>
              </a:solidFill>
              <a:latin typeface="等线"/>
              <a:ea typeface="等线"/>
              <a:cs typeface="等线" panose="02010600030101010101" charset="-122"/>
              <a:sym typeface="+mn-ea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zh-CN" altLang="zh-CN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④</a:t>
            </a:r>
            <a:r>
              <a:rPr lang="zh-CN" altLang="en-US" sz="2400" b="1">
                <a:solidFill>
                  <a:srgbClr val="C00000"/>
                </a:solidFill>
                <a:latin typeface="等线"/>
                <a:ea typeface="等线"/>
                <a:cs typeface="等线" panose="02010600030101010101" charset="-122"/>
                <a:sym typeface="+mn-ea"/>
              </a:rPr>
              <a:t>形成森严的等级秩序。</a:t>
            </a:r>
            <a:endParaRPr lang="zh-CN" altLang="en-US" sz="2400" b="1">
              <a:solidFill>
                <a:srgbClr val="C00000"/>
              </a:solidFill>
              <a:latin typeface="等线"/>
              <a:ea typeface="等线"/>
              <a:cs typeface="等线" panose="02010600030101010101" charset="-122"/>
              <a:sym typeface="+mn-ea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典例3.eps" title="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89870" y="152681"/>
            <a:ext cx="1124544" cy="360000"/>
          </a:xfrm>
          <a:prstGeom prst="rect">
            <a:avLst/>
          </a:prstGeom>
        </p:spPr>
      </p:pic>
      <p:sp>
        <p:nvSpPr>
          <p:cNvPr id="9" name="TextBox 8" title=""/>
          <p:cNvSpPr txBox="1"/>
          <p:nvPr/>
        </p:nvSpPr>
        <p:spPr>
          <a:xfrm>
            <a:off x="1285852" y="9805"/>
            <a:ext cx="3070071" cy="5730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A5C249">
                    <a:lumMod val="75000"/>
                  </a:srgbClr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西周政治制度影响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A5C249">
                  <a:lumMod val="75000"/>
                </a:srgbClr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0" name="TextBox 9" title=""/>
          <p:cNvSpPr txBox="1"/>
          <p:nvPr/>
        </p:nvSpPr>
        <p:spPr>
          <a:xfrm>
            <a:off x="71944" y="555397"/>
            <a:ext cx="8965090" cy="3692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(2020·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全国</a:t>
            </a:r>
            <a:r>
              <a:rPr kumimoji="0" lang="en-US" altLang="zh-CN" sz="2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Ⅲ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卷</a:t>
            </a:r>
            <a:r>
              <a:rPr kumimoji="0" lang="en-US" altLang="zh-CN" sz="2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·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41,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节选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)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阅读材料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回答问题。</a:t>
            </a:r>
            <a:endParaRPr kumimoji="0" lang="zh-CN" altLang="en-US" sz="25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材料一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　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公元前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11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世纪下半叶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周公东征胜利后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在广阔的征服地域内分封其亲属子弟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拓殖建“城”。“国人”居于城内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“野人”居于城外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他们都享有一定的政治权利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国人政治身份高于野人。西周时期的“国”指天子诸侯之都城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其建设有一套理想化的标准模式。都城必置宗庙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立社稷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建高墙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是国家的象征</a:t>
            </a:r>
            <a:r>
              <a:rPr kumimoji="0" 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,</a:t>
            </a:r>
            <a:r>
              <a:rPr kumimoji="0" lang="zh-CN" altLang="en-US" sz="25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秦以后两千多年都城的修建往往继承了这种规划传统。</a:t>
            </a:r>
            <a:endParaRPr kumimoji="0" lang="zh-CN" altLang="en-US" sz="25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r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——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摘编自白寿彝主编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《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中国通史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》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等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108139" y="4228058"/>
            <a:ext cx="8965090" cy="4895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(3)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根据材料并结合所学知识</a:t>
            </a: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,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分析西周政治制度对中华文明发展的影响。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251267" y="1491367"/>
            <a:ext cx="8856984" cy="22845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3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①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开发了边远地区，扩大了统治区域；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②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奠定了统一多民族国家的基础，增强了中华民族的凝聚力；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③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礼乐制度促进了儒家学说和中国古代主流思想的形成；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④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为中国长时期政治结构的稳定发挥了重要作用。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79512" y="123478"/>
            <a:ext cx="8858312" cy="853567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2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历史理解：提炼宗法制影响的关键词。</a:t>
            </a:r>
            <a:endParaRPr lang="zh-CN" altLang="en-US" sz="2000">
              <a:solidFill>
                <a:srgbClr val="0000FF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just"/>
            <a:r>
              <a:rPr lang="en-US" sz="2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[</a:t>
            </a:r>
            <a:r>
              <a:rPr lang="zh-CN" altLang="en-US" sz="2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提示</a:t>
            </a:r>
            <a:r>
              <a:rPr lang="en-US" sz="2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] </a:t>
            </a:r>
            <a:r>
              <a:rPr lang="zh-CN" altLang="en-US" sz="2000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维护稳定、宗族观念、尊卑秩序、奠定民族心理、儒家文化的源头。</a:t>
            </a:r>
            <a:endParaRPr lang="zh-CN" altLang="en-US" sz="2000">
              <a:solidFill>
                <a:srgbClr val="0000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79512" y="1131590"/>
            <a:ext cx="8856984" cy="3715761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zh-CN" sz="2000">
                <a:latin typeface="华文中宋" panose="02010600040101010101" pitchFamily="2" charset="-122"/>
                <a:ea typeface="华文中宋" panose="02010600040101010101" pitchFamily="2" charset="-122"/>
              </a:rPr>
              <a:t>1.</a:t>
            </a:r>
            <a:r>
              <a:rPr lang="zh-CN" altLang="en-US" sz="2000">
                <a:latin typeface="华文中宋" panose="02010600040101010101" pitchFamily="2" charset="-122"/>
                <a:ea typeface="华文中宋" panose="02010600040101010101" pitchFamily="2" charset="-122"/>
              </a:rPr>
              <a:t>宗法观念是中国传统文化形成严格的伦理范式，“忠”“孝”观念深入人心，造就了重视家庭建设、尊老爱幼、夫妻相敬、兄弟相亲、和睦相处等社会公德，促进了儒家文化的形成。</a:t>
            </a:r>
            <a:endParaRPr lang="en-US" altLang="zh-CN" sz="20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zh-CN" sz="2000">
                <a:latin typeface="华文中宋" panose="02010600040101010101" pitchFamily="2" charset="-122"/>
                <a:ea typeface="华文中宋" panose="02010600040101010101" pitchFamily="2" charset="-122"/>
              </a:rPr>
              <a:t>2.</a:t>
            </a:r>
            <a:r>
              <a:rPr lang="zh-CN" altLang="en-US" sz="2000">
                <a:latin typeface="华文中宋" panose="02010600040101010101" pitchFamily="2" charset="-122"/>
                <a:ea typeface="华文中宋" panose="02010600040101010101" pitchFamily="2" charset="-122"/>
              </a:rPr>
              <a:t>促使中华民族形成了“国”与“家”不可分的意识，造就了一批忠孝之士。</a:t>
            </a:r>
            <a:endParaRPr lang="en-US" altLang="zh-CN" sz="20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zh-CN" sz="2000">
                <a:latin typeface="华文中宋" panose="02010600040101010101" pitchFamily="2" charset="-122"/>
                <a:ea typeface="华文中宋" panose="02010600040101010101" pitchFamily="2" charset="-122"/>
              </a:rPr>
              <a:t>3.</a:t>
            </a:r>
            <a:r>
              <a:rPr lang="zh-CN" altLang="en-US" sz="2000">
                <a:latin typeface="华文中宋" panose="02010600040101010101" pitchFamily="2" charset="-122"/>
                <a:ea typeface="华文中宋" panose="02010600040101010101" pitchFamily="2" charset="-122"/>
              </a:rPr>
              <a:t>宗法制本身倡导的“道德专制”“男女不平等”“等级观念”等思想，直接导致了后世的男尊女卑、等级贵贱、过分强调家庭本位、任人唯亲等现象，成为扼杀人性和阻碍民族进步和发展的瓶颈。</a:t>
            </a:r>
            <a:endParaRPr lang="en-US" altLang="zh-CN" sz="20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zh-CN" sz="2000">
                <a:latin typeface="华文中宋" panose="02010600040101010101" pitchFamily="2" charset="-122"/>
                <a:ea typeface="华文中宋" panose="02010600040101010101" pitchFamily="2" charset="-122"/>
              </a:rPr>
              <a:t>4.</a:t>
            </a:r>
            <a:r>
              <a:rPr lang="zh-CN" altLang="en-US" sz="2000">
                <a:latin typeface="华文中宋" panose="02010600040101010101" pitchFamily="2" charset="-122"/>
                <a:ea typeface="华文中宋" panose="02010600040101010101" pitchFamily="2" charset="-122"/>
              </a:rPr>
              <a:t>宗法意识使国人形成了“非我族类，其心必异”的盲目排外心理。</a:t>
            </a:r>
            <a:endParaRPr lang="zh-CN" altLang="en-US" sz="20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TextBox 13" title=""/>
          <p:cNvSpPr txBox="1"/>
          <p:nvPr/>
        </p:nvSpPr>
        <p:spPr>
          <a:xfrm>
            <a:off x="179512" y="123731"/>
            <a:ext cx="8858882" cy="4732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43942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2pPr>
            <a:lvl3pPr marL="87947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3pPr>
            <a:lvl4pPr marL="131889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4pPr>
            <a:lvl5pPr marL="1758315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5pPr>
            <a:lvl6pPr marL="2197735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6pPr>
            <a:lvl7pPr marL="263779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7pPr>
            <a:lvl8pPr marL="307721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8pPr>
            <a:lvl9pPr marL="3516630" algn="l" defTabSz="879475" rtl="0" eaLnBrk="1" latinLnBrk="0" hangingPunct="1">
              <a:defRPr sz="1900" b="1" kern="1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重难点突破</a:t>
            </a:r>
            <a:r>
              <a:rPr lang="zh-CN" altLang="en-US" sz="2200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：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中国早期国家的特征。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政治</a:t>
            </a:r>
            <a:r>
              <a:rPr lang="zh-CN" altLang="en-US" sz="2200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Wingdings" panose="05000000000000000000" pitchFamily="2" charset="2"/>
              </a:rPr>
              <a:t>：</a:t>
            </a:r>
            <a:r>
              <a:rPr lang="zh-CN" altLang="en-US" sz="22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Wingdings" panose="05000000000000000000" pitchFamily="2" charset="2"/>
              </a:rPr>
              <a:t>（</a:t>
            </a:r>
            <a:r>
              <a:rPr lang="en-US" altLang="zh-CN" sz="22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Wingdings" panose="05000000000000000000" pitchFamily="2" charset="2"/>
              </a:rPr>
              <a:t>1</a:t>
            </a:r>
            <a:r>
              <a:rPr lang="zh-CN" altLang="en-US" sz="22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  <a:sym typeface="Wingdings" panose="05000000000000000000" pitchFamily="2" charset="2"/>
              </a:rPr>
              <a:t>）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王权与神权相结合。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2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lang="en-US" altLang="zh-CN" sz="22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lang="zh-CN" altLang="en-US" sz="2200">
                <a:solidFill>
                  <a:prstClr val="black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政治权力和血缘关系相结合</a:t>
            </a:r>
            <a:r>
              <a:rPr kumimoji="0" 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,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“家国一体”。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3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）世卿世禄的贵族政治。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4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）原始民主传统一定程度上制约君主权力。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5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）最高统治集团尚未实现中央集权。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经济：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）进入青铜时代，但生产力水平较低，生产仍以木石工具为主。（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）集体劳动，土地国有。（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3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）奴隶制。（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4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）区域联系加强。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文化：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1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）产生早期民本思想。（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2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）出现成熟文字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(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甲骨文、金文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)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。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marL="0" marR="0" lvl="0" indent="0" algn="just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3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）人文意识增强。（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4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）统一的心理，文化认同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(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华夏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)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</a:rPr>
              <a:t>。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https://d.book118.com/768055110143006044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自定义设计方案">
  <a:themeElements>
    <a:clrScheme name="流畅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7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685800" rtl="0" eaLnBrk="1" fontAlgn="base" latinLnBrk="0" hangingPunct="1">
          <a:lnSpc>
            <a:spcPct val="13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宋体" panose="02010600030101010101" pitchFamily="2" charset="-122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685800" rtl="0" eaLnBrk="1" fontAlgn="base" latinLnBrk="0" hangingPunct="1">
          <a:lnSpc>
            <a:spcPct val="13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宋体" panose="02010600030101010101" pitchFamily="2" charset="-122"/>
            <a:ea typeface="宋体" panose="02010600030101010101" pitchFamily="2" charset="-122"/>
          </a:defRPr>
        </a:defPPr>
      </a:lstStyle>
    </a:lnDef>
    <a:txDef>
      <a:spPr>
        <a:noFill/>
      </a:spPr>
      <a:bodyPr wrap="square" rtlCol="0">
        <a:spAutoFit/>
      </a:bodyPr>
      <a:lstStyle>
        <a:defPPr>
          <a:lnSpc>
            <a:spcPct val="150000"/>
          </a:lnSpc>
          <a:defRPr sz="2000" dirty="0" smtClean="0">
            <a:solidFill>
              <a:srgbClr val="0000FF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raClrSchemeLst>
    <a:extraClrScheme>
      <a:clrScheme name="7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9_自定义设计方案">
  <a:themeElements>
    <a:clrScheme name="流畅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7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685800" rtl="0" eaLnBrk="1" fontAlgn="base" latinLnBrk="0" hangingPunct="1">
          <a:lnSpc>
            <a:spcPct val="13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宋体" panose="02010600030101010101" pitchFamily="2" charset="-122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685800" rtl="0" eaLnBrk="1" fontAlgn="base" latinLnBrk="0" hangingPunct="1">
          <a:lnSpc>
            <a:spcPct val="13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宋体" panose="02010600030101010101" pitchFamily="2" charset="-122"/>
            <a:ea typeface="宋体" panose="02010600030101010101" pitchFamily="2" charset="-122"/>
          </a:defRPr>
        </a:defPPr>
      </a:lstStyle>
    </a:lnDef>
    <a:txDef>
      <a:spPr>
        <a:noFill/>
      </a:spPr>
      <a:bodyPr wrap="square" rtlCol="0">
        <a:spAutoFit/>
      </a:bodyPr>
      <a:lstStyle>
        <a:defPPr>
          <a:lnSpc>
            <a:spcPct val="150000"/>
          </a:lnSpc>
          <a:defRPr sz="2000" dirty="0" smtClean="0">
            <a:solidFill>
              <a:srgbClr val="0000FF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raClrSchemeLst>
    <a:extraClrScheme>
      <a:clrScheme name="7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7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7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宋体</vt:lpstr>
      <vt:lpstr>华文行楷</vt:lpstr>
      <vt:lpstr>微软雅黑</vt:lpstr>
      <vt:lpstr>华文中宋</vt:lpstr>
      <vt:lpstr>Times New Roman</vt:lpstr>
      <vt:lpstr>黑体</vt:lpstr>
      <vt:lpstr>等线</vt:lpstr>
      <vt:lpstr>楷体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2024-09-25T06:46:25.579</cp:lastPrinted>
  <dcterms:created xsi:type="dcterms:W3CDTF">2024-09-24T22:46:25Z</dcterms:created>
  <dcterms:modified xsi:type="dcterms:W3CDTF">2024-09-24T22:46:27Z</dcterms:modified>
</cp:coreProperties>
</file>