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422153E-6D3D-4974-BD1B-1B1DF19674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B4E606-E39A-4C74-A754-79FF09CABC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79CB7E9-24D5-4F73-BDBD-10D9D5984C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EB053AB-5EB1-40DF-BB2B-5AF7C04EF5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E330562-63A6-435A-B4AA-3DFCA762422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A6BBE30-7A78-4DF2-A43B-D6CEA88BA38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3D9162C-1CD0-45A4-B890-83C788D64BD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263544-3284-4405-BE89-7C09855920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41AEC6-037D-429D-9118-7C07192202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93D587-433C-434A-B6F4-D909CFA706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CA56C1-8D64-4943-8A09-FCFED37CD0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54">
            <a:extLst>
              <a:ext uri="{FF2B5EF4-FFF2-40B4-BE49-F238E27FC236}">
                <a16:creationId xmlns:a16="http://schemas.microsoft.com/office/drawing/2014/main" id="{B58F51AF-4BC7-9EDC-9BEF-3C05AF1B0A47}"/>
              </a:ext>
            </a:extLst>
          </p:cNvPr>
          <p:cNvGrpSpPr/>
          <p:nvPr userDrawn="1"/>
        </p:nvGrpSpPr>
        <p:grpSpPr>
          <a:xfrm>
            <a:off x="8087710" y="2026920"/>
            <a:ext cx="3443800" cy="3537481"/>
            <a:chOff x="5854675" y="3359758"/>
            <a:chExt cx="305647" cy="305644"/>
          </a:xfrm>
        </p:grpSpPr>
        <p:grpSp>
          <p:nvGrpSpPr>
            <p:cNvPr id="10" name="组合 55">
              <a:extLst>
                <a:ext uri="{FF2B5EF4-FFF2-40B4-BE49-F238E27FC236}">
                  <a16:creationId xmlns:a16="http://schemas.microsoft.com/office/drawing/2014/main" id="{BBC63AEE-C475-2CCC-EC0A-62381AFA407F}"/>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96543A38-02E2-B211-7269-53797B4486C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0D080517-06EB-F1AC-8549-71DD9B7EB268}"/>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FD60229B-2C9B-30C0-2EC4-CE4E51CB9612}"/>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8065027122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Rectangle 1">
            <a:extLst>
              <a:ext uri="{FF2B5EF4-FFF2-40B4-BE49-F238E27FC236}">
                <a16:creationId xmlns:a16="http://schemas.microsoft.com/office/drawing/2014/main" id="{F3C1DA35-ABDB-4E6C-E630-E3963AD8463F}"/>
              </a:ext>
            </a:extLst>
          </p:cNvPr>
          <p:cNvSpPr/>
          <p:nvPr/>
        </p:nvSpPr>
        <p:spPr>
          <a:xfrm>
            <a:off x="0" y="0"/>
            <a:ext cx="12191999" cy="3449665"/>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 name="Rectangle 2">
            <a:extLst>
              <a:ext uri="{FF2B5EF4-FFF2-40B4-BE49-F238E27FC236}">
                <a16:creationId xmlns:a16="http://schemas.microsoft.com/office/drawing/2014/main" id="{59FB31E2-8FE5-4A07-7349-007F5891201D}"/>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4" name="Group 3">
            <a:extLst>
              <a:ext uri="{FF2B5EF4-FFF2-40B4-BE49-F238E27FC236}">
                <a16:creationId xmlns:a16="http://schemas.microsoft.com/office/drawing/2014/main" id="{25785195-CB06-5ABC-CB48-F2E03FB12A05}"/>
              </a:ext>
            </a:extLst>
          </p:cNvPr>
          <p:cNvGrpSpPr/>
          <p:nvPr/>
        </p:nvGrpSpPr>
        <p:grpSpPr>
          <a:xfrm>
            <a:off x="497177" y="2340083"/>
            <a:ext cx="3201841" cy="480518"/>
            <a:chOff x="5717435" y="5325094"/>
            <a:chExt cx="2942245" cy="435525"/>
          </a:xfrm>
        </p:grpSpPr>
        <p:grpSp>
          <p:nvGrpSpPr>
            <p:cNvPr id="6" name="组合 33">
              <a:extLst>
                <a:ext uri="{FF2B5EF4-FFF2-40B4-BE49-F238E27FC236}">
                  <a16:creationId xmlns:a16="http://schemas.microsoft.com/office/drawing/2014/main" id="{6FB13F68-8847-C87D-A174-E024DD824A96}"/>
                </a:ext>
              </a:extLst>
            </p:cNvPr>
            <p:cNvGrpSpPr/>
            <p:nvPr/>
          </p:nvGrpSpPr>
          <p:grpSpPr>
            <a:xfrm>
              <a:off x="6978378" y="5330831"/>
              <a:ext cx="429793" cy="429788"/>
              <a:chOff x="5196486" y="5946187"/>
              <a:chExt cx="305647" cy="305644"/>
            </a:xfrm>
          </p:grpSpPr>
          <p:grpSp>
            <p:nvGrpSpPr>
              <p:cNvPr id="33" name="组合 34">
                <a:extLst>
                  <a:ext uri="{FF2B5EF4-FFF2-40B4-BE49-F238E27FC236}">
                    <a16:creationId xmlns:a16="http://schemas.microsoft.com/office/drawing/2014/main" id="{5A1F50A9-2268-5D8E-4F19-AAA9A0016A77}"/>
                  </a:ext>
                </a:extLst>
              </p:cNvPr>
              <p:cNvGrpSpPr/>
              <p:nvPr/>
            </p:nvGrpSpPr>
            <p:grpSpPr>
              <a:xfrm>
                <a:off x="5196486" y="5946187"/>
                <a:ext cx="305647" cy="305644"/>
                <a:chOff x="1517330" y="1125257"/>
                <a:chExt cx="2204282" cy="2204282"/>
              </a:xfrm>
            </p:grpSpPr>
            <p:sp>
              <p:nvSpPr>
                <p:cNvPr id="35" name="椭圆 36">
                  <a:extLst>
                    <a:ext uri="{FF2B5EF4-FFF2-40B4-BE49-F238E27FC236}">
                      <a16:creationId xmlns:a16="http://schemas.microsoft.com/office/drawing/2014/main" id="{5631764A-25A5-6DC5-429E-1A02AB7BD6F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椭圆 37">
                  <a:extLst>
                    <a:ext uri="{FF2B5EF4-FFF2-40B4-BE49-F238E27FC236}">
                      <a16:creationId xmlns:a16="http://schemas.microsoft.com/office/drawing/2014/main" id="{4B8DAF11-52B0-CA35-4D33-6D87720E082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4" name="Freeform 44">
                <a:extLst>
                  <a:ext uri="{FF2B5EF4-FFF2-40B4-BE49-F238E27FC236}">
                    <a16:creationId xmlns:a16="http://schemas.microsoft.com/office/drawing/2014/main" id="{2D61A911-D06E-0DAB-569D-139DB80DF8E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8" name="组合 38">
              <a:extLst>
                <a:ext uri="{FF2B5EF4-FFF2-40B4-BE49-F238E27FC236}">
                  <a16:creationId xmlns:a16="http://schemas.microsoft.com/office/drawing/2014/main" id="{6AA189ED-00DD-9C1D-E5E6-49E875D5ACA6}"/>
                </a:ext>
              </a:extLst>
            </p:cNvPr>
            <p:cNvGrpSpPr/>
            <p:nvPr/>
          </p:nvGrpSpPr>
          <p:grpSpPr>
            <a:xfrm>
              <a:off x="7600465" y="5330831"/>
              <a:ext cx="429793" cy="429788"/>
              <a:chOff x="5638883" y="5946187"/>
              <a:chExt cx="305647" cy="305644"/>
            </a:xfrm>
          </p:grpSpPr>
          <p:grpSp>
            <p:nvGrpSpPr>
              <p:cNvPr id="29" name="组合 39">
                <a:extLst>
                  <a:ext uri="{FF2B5EF4-FFF2-40B4-BE49-F238E27FC236}">
                    <a16:creationId xmlns:a16="http://schemas.microsoft.com/office/drawing/2014/main" id="{D7EDA1DF-9A9A-F76B-BB79-C7F1121C0C20}"/>
                  </a:ext>
                </a:extLst>
              </p:cNvPr>
              <p:cNvGrpSpPr/>
              <p:nvPr/>
            </p:nvGrpSpPr>
            <p:grpSpPr>
              <a:xfrm>
                <a:off x="5638883" y="5946187"/>
                <a:ext cx="305647" cy="305644"/>
                <a:chOff x="1517330" y="1125257"/>
                <a:chExt cx="2204282" cy="2204282"/>
              </a:xfrm>
            </p:grpSpPr>
            <p:sp>
              <p:nvSpPr>
                <p:cNvPr id="31" name="椭圆 41">
                  <a:extLst>
                    <a:ext uri="{FF2B5EF4-FFF2-40B4-BE49-F238E27FC236}">
                      <a16:creationId xmlns:a16="http://schemas.microsoft.com/office/drawing/2014/main" id="{AE7E70BC-BAB8-D996-6907-E0740A0DE1A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椭圆 42">
                  <a:extLst>
                    <a:ext uri="{FF2B5EF4-FFF2-40B4-BE49-F238E27FC236}">
                      <a16:creationId xmlns:a16="http://schemas.microsoft.com/office/drawing/2014/main" id="{9AB5EB87-4474-A1A2-D49E-9E27E33B7AE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0" name="Freeform 6">
                <a:extLst>
                  <a:ext uri="{FF2B5EF4-FFF2-40B4-BE49-F238E27FC236}">
                    <a16:creationId xmlns:a16="http://schemas.microsoft.com/office/drawing/2014/main" id="{72F7816A-549D-AB4D-A232-B48714F63AA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9" name="组合 43">
              <a:extLst>
                <a:ext uri="{FF2B5EF4-FFF2-40B4-BE49-F238E27FC236}">
                  <a16:creationId xmlns:a16="http://schemas.microsoft.com/office/drawing/2014/main" id="{6E45D2FB-3412-E085-C637-6B280A7220FD}"/>
                </a:ext>
              </a:extLst>
            </p:cNvPr>
            <p:cNvGrpSpPr/>
            <p:nvPr/>
          </p:nvGrpSpPr>
          <p:grpSpPr>
            <a:xfrm>
              <a:off x="5717435" y="5330831"/>
              <a:ext cx="429793" cy="429788"/>
              <a:chOff x="4299766" y="5946187"/>
              <a:chExt cx="305647" cy="305644"/>
            </a:xfrm>
          </p:grpSpPr>
          <p:grpSp>
            <p:nvGrpSpPr>
              <p:cNvPr id="25" name="组合 44">
                <a:extLst>
                  <a:ext uri="{FF2B5EF4-FFF2-40B4-BE49-F238E27FC236}">
                    <a16:creationId xmlns:a16="http://schemas.microsoft.com/office/drawing/2014/main" id="{6980957E-98D8-CCD5-C9C2-6B1479C1260C}"/>
                  </a:ext>
                </a:extLst>
              </p:cNvPr>
              <p:cNvGrpSpPr/>
              <p:nvPr/>
            </p:nvGrpSpPr>
            <p:grpSpPr>
              <a:xfrm>
                <a:off x="4299766" y="5946187"/>
                <a:ext cx="305647" cy="305644"/>
                <a:chOff x="1517330" y="1125257"/>
                <a:chExt cx="2204282" cy="2204282"/>
              </a:xfrm>
            </p:grpSpPr>
            <p:sp>
              <p:nvSpPr>
                <p:cNvPr id="27" name="椭圆 46">
                  <a:extLst>
                    <a:ext uri="{FF2B5EF4-FFF2-40B4-BE49-F238E27FC236}">
                      <a16:creationId xmlns:a16="http://schemas.microsoft.com/office/drawing/2014/main" id="{9365D7EF-64B4-59E4-64B6-944DEB3CC92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椭圆 47">
                  <a:extLst>
                    <a:ext uri="{FF2B5EF4-FFF2-40B4-BE49-F238E27FC236}">
                      <a16:creationId xmlns:a16="http://schemas.microsoft.com/office/drawing/2014/main" id="{94510835-D351-E81C-89CC-D5CFF12588E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6" name="Freeform 45">
                <a:extLst>
                  <a:ext uri="{FF2B5EF4-FFF2-40B4-BE49-F238E27FC236}">
                    <a16:creationId xmlns:a16="http://schemas.microsoft.com/office/drawing/2014/main" id="{D6ECCD9D-6037-D023-42C3-5D2B6D8228A5}"/>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0" name="组合 48">
              <a:extLst>
                <a:ext uri="{FF2B5EF4-FFF2-40B4-BE49-F238E27FC236}">
                  <a16:creationId xmlns:a16="http://schemas.microsoft.com/office/drawing/2014/main" id="{0619E397-05A3-5C09-CA0F-868F09CC11AE}"/>
                </a:ext>
              </a:extLst>
            </p:cNvPr>
            <p:cNvGrpSpPr/>
            <p:nvPr/>
          </p:nvGrpSpPr>
          <p:grpSpPr>
            <a:xfrm>
              <a:off x="6337028" y="5330831"/>
              <a:ext cx="429793" cy="429788"/>
              <a:chOff x="4740390" y="5946187"/>
              <a:chExt cx="305647" cy="305644"/>
            </a:xfrm>
          </p:grpSpPr>
          <p:grpSp>
            <p:nvGrpSpPr>
              <p:cNvPr id="16" name="组合 49">
                <a:extLst>
                  <a:ext uri="{FF2B5EF4-FFF2-40B4-BE49-F238E27FC236}">
                    <a16:creationId xmlns:a16="http://schemas.microsoft.com/office/drawing/2014/main" id="{2557723A-2E27-DEBE-B895-F8B3C5C802F2}"/>
                  </a:ext>
                </a:extLst>
              </p:cNvPr>
              <p:cNvGrpSpPr/>
              <p:nvPr/>
            </p:nvGrpSpPr>
            <p:grpSpPr>
              <a:xfrm>
                <a:off x="4740390" y="5946187"/>
                <a:ext cx="305647" cy="305644"/>
                <a:chOff x="1517330" y="1125257"/>
                <a:chExt cx="2204282" cy="2204282"/>
              </a:xfrm>
            </p:grpSpPr>
            <p:sp>
              <p:nvSpPr>
                <p:cNvPr id="23" name="椭圆 51">
                  <a:extLst>
                    <a:ext uri="{FF2B5EF4-FFF2-40B4-BE49-F238E27FC236}">
                      <a16:creationId xmlns:a16="http://schemas.microsoft.com/office/drawing/2014/main" id="{5C323B44-3890-D8CC-A379-AAAD8399A06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椭圆 52">
                  <a:extLst>
                    <a:ext uri="{FF2B5EF4-FFF2-40B4-BE49-F238E27FC236}">
                      <a16:creationId xmlns:a16="http://schemas.microsoft.com/office/drawing/2014/main" id="{EE0AE2D5-97B0-EE02-1EC8-F77B61D52E4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7" name="Freeform 39">
                <a:extLst>
                  <a:ext uri="{FF2B5EF4-FFF2-40B4-BE49-F238E27FC236}">
                    <a16:creationId xmlns:a16="http://schemas.microsoft.com/office/drawing/2014/main" id="{835AE063-5071-3EBC-EC5D-C048247B4C3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1" name="组合 54">
              <a:extLst>
                <a:ext uri="{FF2B5EF4-FFF2-40B4-BE49-F238E27FC236}">
                  <a16:creationId xmlns:a16="http://schemas.microsoft.com/office/drawing/2014/main" id="{9EA03B4A-67E4-C8F7-6010-488D2EF38201}"/>
                </a:ext>
              </a:extLst>
            </p:cNvPr>
            <p:cNvGrpSpPr/>
            <p:nvPr/>
          </p:nvGrpSpPr>
          <p:grpSpPr>
            <a:xfrm>
              <a:off x="8229887" y="5325094"/>
              <a:ext cx="429793" cy="429788"/>
              <a:chOff x="5854675" y="3359758"/>
              <a:chExt cx="305647" cy="305644"/>
            </a:xfrm>
          </p:grpSpPr>
          <p:grpSp>
            <p:nvGrpSpPr>
              <p:cNvPr id="12" name="组合 55">
                <a:extLst>
                  <a:ext uri="{FF2B5EF4-FFF2-40B4-BE49-F238E27FC236}">
                    <a16:creationId xmlns:a16="http://schemas.microsoft.com/office/drawing/2014/main" id="{FCBA4A79-10F0-C36B-882D-842F8E8CE082}"/>
                  </a:ext>
                </a:extLst>
              </p:cNvPr>
              <p:cNvGrpSpPr/>
              <p:nvPr/>
            </p:nvGrpSpPr>
            <p:grpSpPr>
              <a:xfrm>
                <a:off x="5854675" y="3359758"/>
                <a:ext cx="305647" cy="305644"/>
                <a:chOff x="1517330" y="1125257"/>
                <a:chExt cx="2204282" cy="2204282"/>
              </a:xfrm>
            </p:grpSpPr>
            <p:sp>
              <p:nvSpPr>
                <p:cNvPr id="14" name="椭圆 57">
                  <a:extLst>
                    <a:ext uri="{FF2B5EF4-FFF2-40B4-BE49-F238E27FC236}">
                      <a16:creationId xmlns:a16="http://schemas.microsoft.com/office/drawing/2014/main" id="{7381DAFC-BB2A-DD23-D0A3-4BF6A0F422C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椭圆 59">
                  <a:extLst>
                    <a:ext uri="{FF2B5EF4-FFF2-40B4-BE49-F238E27FC236}">
                      <a16:creationId xmlns:a16="http://schemas.microsoft.com/office/drawing/2014/main" id="{6ADFE2EE-49D0-C8B6-90DB-E3779CC71C7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3" name="KSO_Shape">
                <a:extLst>
                  <a:ext uri="{FF2B5EF4-FFF2-40B4-BE49-F238E27FC236}">
                    <a16:creationId xmlns:a16="http://schemas.microsoft.com/office/drawing/2014/main" id="{CD59BBC1-4E1F-3413-E23F-4C338A4468B5}"/>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37" name="Freeform 5">
            <a:extLst>
              <a:ext uri="{FF2B5EF4-FFF2-40B4-BE49-F238E27FC236}">
                <a16:creationId xmlns:a16="http://schemas.microsoft.com/office/drawing/2014/main" id="{E796EC15-7589-D5C2-A998-A62528A67B5C}"/>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
            <a:extLst>
              <a:ext uri="{FF2B5EF4-FFF2-40B4-BE49-F238E27FC236}">
                <a16:creationId xmlns:a16="http://schemas.microsoft.com/office/drawing/2014/main" id="{CA41E774-A837-4C04-63AB-16CE257EAB51}"/>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7">
            <a:extLst>
              <a:ext uri="{FF2B5EF4-FFF2-40B4-BE49-F238E27FC236}">
                <a16:creationId xmlns:a16="http://schemas.microsoft.com/office/drawing/2014/main" id="{8F9E42C8-EEEB-99C2-BDE8-D88E9FCEE7A4}"/>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8">
            <a:extLst>
              <a:ext uri="{FF2B5EF4-FFF2-40B4-BE49-F238E27FC236}">
                <a16:creationId xmlns:a16="http://schemas.microsoft.com/office/drawing/2014/main" id="{C0154D75-BD44-CC7A-EE15-6DD119E4CC83}"/>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9">
            <a:extLst>
              <a:ext uri="{FF2B5EF4-FFF2-40B4-BE49-F238E27FC236}">
                <a16:creationId xmlns:a16="http://schemas.microsoft.com/office/drawing/2014/main" id="{8BBC6A53-56EB-F316-DCFB-5E82329FECE0}"/>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0">
            <a:extLst>
              <a:ext uri="{FF2B5EF4-FFF2-40B4-BE49-F238E27FC236}">
                <a16:creationId xmlns:a16="http://schemas.microsoft.com/office/drawing/2014/main" id="{1F9D39CB-0602-0BE8-A28A-67C31B6BB70C}"/>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1">
            <a:extLst>
              <a:ext uri="{FF2B5EF4-FFF2-40B4-BE49-F238E27FC236}">
                <a16:creationId xmlns:a16="http://schemas.microsoft.com/office/drawing/2014/main" id="{D673A135-1AB3-EBDD-2FBC-6CE6F8842866}"/>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
            <a:extLst>
              <a:ext uri="{FF2B5EF4-FFF2-40B4-BE49-F238E27FC236}">
                <a16:creationId xmlns:a16="http://schemas.microsoft.com/office/drawing/2014/main" id="{F8EA7B1C-F951-A730-F2E7-B64BC5612EA2}"/>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13">
            <a:extLst>
              <a:ext uri="{FF2B5EF4-FFF2-40B4-BE49-F238E27FC236}">
                <a16:creationId xmlns:a16="http://schemas.microsoft.com/office/drawing/2014/main" id="{9DF64ED7-962A-81AC-80B4-A4644335C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4">
            <a:extLst>
              <a:ext uri="{FF2B5EF4-FFF2-40B4-BE49-F238E27FC236}">
                <a16:creationId xmlns:a16="http://schemas.microsoft.com/office/drawing/2014/main" id="{9AB9F532-F154-B5B7-3D78-C3EB44644F8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15">
            <a:extLst>
              <a:ext uri="{FF2B5EF4-FFF2-40B4-BE49-F238E27FC236}">
                <a16:creationId xmlns:a16="http://schemas.microsoft.com/office/drawing/2014/main" id="{F775B8C1-B24A-515B-BD55-1D29986E8BFE}"/>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6">
            <a:extLst>
              <a:ext uri="{FF2B5EF4-FFF2-40B4-BE49-F238E27FC236}">
                <a16:creationId xmlns:a16="http://schemas.microsoft.com/office/drawing/2014/main" id="{2667DBB5-4C7D-66ED-1DD9-9C403F9D8C7C}"/>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06661" y="3844921"/>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effectLst>
                  <a:outerShdw blurRad="38100" dist="38100" dir="2700000" algn="tl">
                    <a:srgbClr val="000000">
                      <a:alpha val="43137"/>
                    </a:srgbClr>
                  </a:outerShdw>
                </a:effectLst>
                <a:latin typeface="微软雅黑" pitchFamily="34" charset="-122"/>
                <a:ea typeface="微软雅黑" pitchFamily="34" charset="-122"/>
              </a:rPr>
              <a:t>骨骺囊肿患者的生活质量研究</a:t>
            </a:r>
            <a:endParaRPr lang="en-US" altLang="zh-CN" sz="4200" b="1">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骨骺囊肿与生活质量概述
 患者生活质量评估方法
 研究对象与方法
 生活质量数据收集与分析
 结果展示与解释
 影响生活质量的因素
 改善生活质量的建议
 结论与未来研究方向</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骨骺囊肿与生活质量概述</a:t>
            </a:r>
          </a:p>
        </p:txBody>
      </p:sp>
      <p:sp>
        <p:nvSpPr>
          <p:cNvPr id="3" name="Subtitle 2"/>
          <p:cNvSpPr>
            <a:spLocks noGrp="1"/>
          </p:cNvSpPr>
          <p:nvPr>
            <p:ph type="subTitle" idx="1"/>
          </p:nvPr>
        </p:nvSpPr>
        <p:spPr/>
        <p:txBody>
          <a:bodyPr/>
          <a:lstStyle/>
          <a:p>
            <a:r>
              <a:t>骨骺囊肿患者的生活质量研究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骨骺囊肿与生活质量概述</a:t>
            </a:r>
          </a:p>
        </p:txBody>
      </p:sp>
      <p:sp>
        <p:nvSpPr>
          <p:cNvPr id="3" name="Text Placeholder 2"/>
          <p:cNvSpPr>
            <a:spLocks noGrp="1"/>
          </p:cNvSpPr>
          <p:nvPr>
            <p:ph type="body" idx="1"/>
          </p:nvPr>
        </p:nvSpPr>
        <p:spPr/>
        <p:txBody>
          <a:bodyPr/>
          <a:lstStyle/>
          <a:p>
            <a:r>
              <a:t>骨骺囊肿的定义与分类</a:t>
            </a:r>
          </a:p>
        </p:txBody>
      </p:sp>
      <p:sp>
        <p:nvSpPr>
          <p:cNvPr id="4" name="Content Placeholder 3"/>
          <p:cNvSpPr>
            <a:spLocks noGrp="1"/>
          </p:cNvSpPr>
          <p:nvPr>
            <p:ph sz="half" idx="2"/>
          </p:nvPr>
        </p:nvSpPr>
        <p:spPr/>
        <p:txBody>
          <a:bodyPr/>
          <a:lstStyle/>
          <a:p>
            <a:r>
              <a:t>1.骨骺囊肿是一种常见于儿童的非恶性肿瘤，多发于长骨的干骺端。</a:t>
            </a:r>
          </a:p>
          <a:p>
            <a:r>
              <a:t>2.根据囊肿的位置和大小，可分为活动性和非活动性两类。</a:t>
            </a:r>
          </a:p>
          <a:p>
            <a:r>
              <a:t>3.活动性骨骺囊肿可导致关节疼痛、肿胀，影响患儿的正常生活。</a:t>
            </a:r>
          </a:p>
          <a:p/>
        </p:txBody>
      </p:sp>
      <p:sp>
        <p:nvSpPr>
          <p:cNvPr id="5" name="Text Placeholder 4"/>
          <p:cNvSpPr>
            <a:spLocks noGrp="1"/>
          </p:cNvSpPr>
          <p:nvPr>
            <p:ph type="body" idx="3"/>
          </p:nvPr>
        </p:nvSpPr>
        <p:spPr/>
        <p:txBody>
          <a:bodyPr/>
          <a:lstStyle/>
          <a:p>
            <a:r>
              <a:t>骨骺囊肿对生活质量的影响</a:t>
            </a:r>
          </a:p>
        </p:txBody>
      </p:sp>
      <p:sp>
        <p:nvSpPr>
          <p:cNvPr id="6" name="Content Placeholder 5"/>
          <p:cNvSpPr>
            <a:spLocks noGrp="1"/>
          </p:cNvSpPr>
          <p:nvPr>
            <p:ph sz="half" idx="4"/>
          </p:nvPr>
        </p:nvSpPr>
        <p:spPr/>
        <p:txBody>
          <a:bodyPr/>
          <a:lstStyle/>
          <a:p>
            <a:r>
              <a:t>1.骨骺囊肿可能导致疼痛、关节活动受限，影响患者的日常活动和学习能力。</a:t>
            </a:r>
          </a:p>
          <a:p>
            <a:r>
              <a:t>2.骨骺囊肿的治疗过程可能对患者造成一定的心理压力，影响心理健康。</a:t>
            </a:r>
          </a:p>
          <a:p>
            <a:r>
              <a:t>3.长期的疼痛和活动受限可能对患者的社交能力和生活质量产生负面影响。</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骨骺囊肿与生活质量概述</a:t>
            </a:r>
          </a:p>
        </p:txBody>
      </p:sp>
      <p:sp>
        <p:nvSpPr>
          <p:cNvPr id="3" name="Text Placeholder 2"/>
          <p:cNvSpPr>
            <a:spLocks noGrp="1"/>
          </p:cNvSpPr>
          <p:nvPr>
            <p:ph type="body" idx="1"/>
          </p:nvPr>
        </p:nvSpPr>
        <p:spPr/>
        <p:txBody>
          <a:bodyPr/>
          <a:lstStyle/>
          <a:p>
            <a:r>
              <a:t>骨骺囊肿的诊断与治疗</a:t>
            </a:r>
          </a:p>
        </p:txBody>
      </p:sp>
      <p:sp>
        <p:nvSpPr>
          <p:cNvPr id="4" name="Content Placeholder 3"/>
          <p:cNvSpPr>
            <a:spLocks noGrp="1"/>
          </p:cNvSpPr>
          <p:nvPr>
            <p:ph sz="half" idx="2"/>
          </p:nvPr>
        </p:nvSpPr>
        <p:spPr/>
        <p:txBody>
          <a:bodyPr/>
          <a:lstStyle/>
          <a:p>
            <a:r>
              <a:t>1.骨骺囊肿的诊断主要通过X光、MRI等影像学检查进行。</a:t>
            </a:r>
          </a:p>
          <a:p>
            <a:r>
              <a:t>2.治疗方法包括保守治疗（如药物治疗、物理治疗）和手术治疗。</a:t>
            </a:r>
          </a:p>
          <a:p>
            <a:r>
              <a:t>3.治疗的选择取决于囊肿的大小、位置和患者的具体症状。</a:t>
            </a:r>
          </a:p>
          <a:p/>
        </p:txBody>
      </p:sp>
      <p:sp>
        <p:nvSpPr>
          <p:cNvPr id="5" name="Text Placeholder 4"/>
          <p:cNvSpPr>
            <a:spLocks noGrp="1"/>
          </p:cNvSpPr>
          <p:nvPr>
            <p:ph type="body" idx="3"/>
          </p:nvPr>
        </p:nvSpPr>
        <p:spPr/>
        <p:txBody>
          <a:bodyPr/>
          <a:lstStyle/>
          <a:p>
            <a:r>
              <a:t>骨骺囊肿的预后与生活质量改善</a:t>
            </a:r>
          </a:p>
        </p:txBody>
      </p:sp>
      <p:sp>
        <p:nvSpPr>
          <p:cNvPr id="6" name="Content Placeholder 5"/>
          <p:cNvSpPr>
            <a:spLocks noGrp="1"/>
          </p:cNvSpPr>
          <p:nvPr>
            <p:ph sz="half" idx="4"/>
          </p:nvPr>
        </p:nvSpPr>
        <p:spPr/>
        <p:txBody>
          <a:bodyPr/>
          <a:lstStyle/>
          <a:p>
            <a:r>
              <a:t>1.多数骨骺囊肿患者的预后良好，经过适当的治疗，囊肿可以消失或减小。</a:t>
            </a:r>
          </a:p>
          <a:p>
            <a:r>
              <a:t>2.治疗后的康复训练和生活习惯调整有助于改善患者的生活质量。</a:t>
            </a:r>
          </a:p>
          <a:p>
            <a:r>
              <a:t>3.定期进行复查和随访，可以及时发现并处理可能出现的并发症或复发。</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骨骺囊肿与生活质量概述</a:t>
            </a:r>
          </a:p>
        </p:txBody>
      </p:sp>
      <p:sp>
        <p:nvSpPr>
          <p:cNvPr id="3" name="Text Placeholder 2"/>
          <p:cNvSpPr>
            <a:spLocks noGrp="1"/>
          </p:cNvSpPr>
          <p:nvPr>
            <p:ph type="body" idx="1"/>
          </p:nvPr>
        </p:nvSpPr>
        <p:spPr/>
        <p:txBody>
          <a:bodyPr/>
          <a:lstStyle/>
          <a:p>
            <a:r>
              <a:t>骨骺囊肿的生活质量研究现状</a:t>
            </a:r>
          </a:p>
        </p:txBody>
      </p:sp>
      <p:sp>
        <p:nvSpPr>
          <p:cNvPr id="4" name="Content Placeholder 3"/>
          <p:cNvSpPr>
            <a:spLocks noGrp="1"/>
          </p:cNvSpPr>
          <p:nvPr>
            <p:ph sz="half" idx="2"/>
          </p:nvPr>
        </p:nvSpPr>
        <p:spPr/>
        <p:txBody>
          <a:bodyPr/>
          <a:lstStyle/>
          <a:p>
            <a:r>
              <a:t>1.目前针对骨骺囊肿患者的生活质量研究相对较少，需要更多的临床研究和数据支持。</a:t>
            </a:r>
          </a:p>
          <a:p>
            <a:r>
              <a:t>2.已有的研究表明，合理的治疗和康复方案可以显著提高骨骺囊肿患者的生活质量。</a:t>
            </a:r>
          </a:p>
          <a:p>
            <a:r>
              <a:t>3.未来研究方向可以包括研发更有效的治疗方法、完善康复体系，以及加强患者心理支持等。</a:t>
            </a:r>
          </a:p>
          <a:p/>
        </p:txBody>
      </p:sp>
      <p:sp>
        <p:nvSpPr>
          <p:cNvPr id="5" name="Text Placeholder 4"/>
          <p:cNvSpPr>
            <a:spLocks noGrp="1"/>
          </p:cNvSpPr>
          <p:nvPr>
            <p:ph type="body" idx="3"/>
          </p:nvPr>
        </p:nvSpPr>
        <p:spPr/>
        <p:txBody>
          <a:bodyPr/>
          <a:lstStyle/>
          <a:p>
            <a:r>
              <a:t>提高骨骺囊肿患者生活质量的建议</a:t>
            </a:r>
          </a:p>
        </p:txBody>
      </p:sp>
      <p:sp>
        <p:nvSpPr>
          <p:cNvPr id="6" name="Content Placeholder 5"/>
          <p:cNvSpPr>
            <a:spLocks noGrp="1"/>
          </p:cNvSpPr>
          <p:nvPr>
            <p:ph sz="half" idx="4"/>
          </p:nvPr>
        </p:nvSpPr>
        <p:spPr/>
        <p:txBody>
          <a:bodyPr/>
          <a:lstStyle/>
          <a:p>
            <a:r>
              <a:t>1.加强社会对骨骺囊肿的认知和关注，提高早期诊断和治疗率。</a:t>
            </a:r>
          </a:p>
          <a:p>
            <a:r>
              <a:t>2.建立完善的康复和支持体系，为患者提供全方位的医疗和社会支持。</a:t>
            </a:r>
          </a:p>
          <a:p>
            <a:r>
              <a:t>3.加强患者的心理健康教育和心理辅导，帮助他们更好地应对疾病和治疗过程。</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患者生活质量评估方法</a:t>
            </a:r>
          </a:p>
        </p:txBody>
      </p:sp>
      <p:sp>
        <p:nvSpPr>
          <p:cNvPr id="3" name="Subtitle 2"/>
          <p:cNvSpPr>
            <a:spLocks noGrp="1"/>
          </p:cNvSpPr>
          <p:nvPr>
            <p:ph type="subTitle" idx="1"/>
          </p:nvPr>
        </p:nvSpPr>
        <p:spPr/>
        <p:txBody>
          <a:bodyPr/>
          <a:lstStyle/>
          <a:p>
            <a:r>
              <a:t>骨骺囊肿患者的生活质量研究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患者生活质量评估方法</a:t>
            </a:r>
          </a:p>
        </p:txBody>
      </p:sp>
      <p:sp>
        <p:nvSpPr>
          <p:cNvPr id="3" name="Text Placeholder 2"/>
          <p:cNvSpPr>
            <a:spLocks noGrp="1"/>
          </p:cNvSpPr>
          <p:nvPr>
            <p:ph type="body" idx="1"/>
          </p:nvPr>
        </p:nvSpPr>
        <p:spPr/>
        <p:txBody>
          <a:bodyPr/>
          <a:lstStyle/>
          <a:p>
            <a:r>
              <a:t>生理健康评估</a:t>
            </a:r>
          </a:p>
        </p:txBody>
      </p:sp>
      <p:sp>
        <p:nvSpPr>
          <p:cNvPr id="4" name="Content Placeholder 3"/>
          <p:cNvSpPr>
            <a:spLocks noGrp="1"/>
          </p:cNvSpPr>
          <p:nvPr>
            <p:ph sz="half" idx="2"/>
          </p:nvPr>
        </p:nvSpPr>
        <p:spPr/>
        <p:txBody>
          <a:bodyPr/>
          <a:lstStyle/>
          <a:p>
            <a:r>
              <a:t>1.通过定期的体检，监测患者的生理指标，如疼痛程度、关节活动范围、肌肉力量等，以评估骨骺囊肿对患者生理功能的影响。</a:t>
            </a:r>
          </a:p>
          <a:p>
            <a:r>
              <a:t>2.采用生活质量问卷，收集患者关于自身生理健康状况的主观感受，了解患者在日常生活中的困难和需求。</a:t>
            </a:r>
          </a:p>
          <a:p/>
        </p:txBody>
      </p:sp>
      <p:sp>
        <p:nvSpPr>
          <p:cNvPr id="5" name="Text Placeholder 4"/>
          <p:cNvSpPr>
            <a:spLocks noGrp="1"/>
          </p:cNvSpPr>
          <p:nvPr>
            <p:ph type="body" idx="3"/>
          </p:nvPr>
        </p:nvSpPr>
        <p:spPr/>
        <p:txBody>
          <a:bodyPr/>
          <a:lstStyle/>
          <a:p>
            <a:r>
              <a:t>心理健康评估</a:t>
            </a:r>
          </a:p>
        </p:txBody>
      </p:sp>
      <p:sp>
        <p:nvSpPr>
          <p:cNvPr id="6" name="Content Placeholder 5"/>
          <p:cNvSpPr>
            <a:spLocks noGrp="1"/>
          </p:cNvSpPr>
          <p:nvPr>
            <p:ph sz="half" idx="4"/>
          </p:nvPr>
        </p:nvSpPr>
        <p:spPr/>
        <p:txBody>
          <a:bodyPr/>
          <a:lstStyle/>
          <a:p>
            <a:r>
              <a:t>1.使用标准化的心理量表，如焦虑、抑郁量表，评估患者的心理状况，了解骨骺囊肿对患者心理健康的影响。</a:t>
            </a:r>
          </a:p>
          <a:p>
            <a:r>
              <a:t>2.通过心理咨询或访谈，深入了解患者的心理需求，探究疾病对患者心理状态的影响。</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患者生活质量评估方法</a:t>
            </a:r>
          </a:p>
        </p:txBody>
      </p:sp>
      <p:sp>
        <p:nvSpPr>
          <p:cNvPr id="3" name="Text Placeholder 2"/>
          <p:cNvSpPr>
            <a:spLocks noGrp="1"/>
          </p:cNvSpPr>
          <p:nvPr>
            <p:ph type="body" idx="1"/>
          </p:nvPr>
        </p:nvSpPr>
        <p:spPr/>
        <p:txBody>
          <a:bodyPr/>
          <a:lstStyle/>
          <a:p>
            <a:r>
              <a:t>社会功能评估</a:t>
            </a:r>
          </a:p>
        </p:txBody>
      </p:sp>
      <p:sp>
        <p:nvSpPr>
          <p:cNvPr id="4" name="Content Placeholder 3"/>
          <p:cNvSpPr>
            <a:spLocks noGrp="1"/>
          </p:cNvSpPr>
          <p:nvPr>
            <p:ph sz="half" idx="2"/>
          </p:nvPr>
        </p:nvSpPr>
        <p:spPr/>
        <p:txBody>
          <a:bodyPr/>
          <a:lstStyle/>
          <a:p>
            <a:r>
              <a:t>1.通过问卷调查或访谈，了解患者在家庭、学校或工作场所的功能状况，评估骨骺囊肿对患者社会功能的影响。</a:t>
            </a:r>
          </a:p>
          <a:p>
            <a:r>
              <a:t>2.了解患者在社交活动中的参与度，以及疾病对人际关系的影响。</a:t>
            </a:r>
          </a:p>
          <a:p/>
        </p:txBody>
      </p:sp>
      <p:sp>
        <p:nvSpPr>
          <p:cNvPr id="5" name="Text Placeholder 4"/>
          <p:cNvSpPr>
            <a:spLocks noGrp="1"/>
          </p:cNvSpPr>
          <p:nvPr>
            <p:ph type="body" idx="3"/>
          </p:nvPr>
        </p:nvSpPr>
        <p:spPr/>
        <p:txBody>
          <a:bodyPr/>
          <a:lstStyle/>
          <a:p>
            <a:r>
              <a:t>生活质量综合评估</a:t>
            </a:r>
          </a:p>
        </p:txBody>
      </p:sp>
      <p:sp>
        <p:nvSpPr>
          <p:cNvPr id="6" name="Content Placeholder 5"/>
          <p:cNvSpPr>
            <a:spLocks noGrp="1"/>
          </p:cNvSpPr>
          <p:nvPr>
            <p:ph sz="half" idx="4"/>
          </p:nvPr>
        </p:nvSpPr>
        <p:spPr/>
        <p:txBody>
          <a:bodyPr/>
          <a:lstStyle/>
          <a:p>
            <a:r>
              <a:t>1.结合生理、心理和社会功能等多方面的评估结果，对患者的生活质量进行全面评价。</a:t>
            </a:r>
          </a:p>
          <a:p>
            <a:r>
              <a:t>2.将评估结果与健康人群的数据进行比较，以更准确地了解骨骺囊肿对患者生活质量的影响。</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患者生活质量评估方法</a:t>
            </a:r>
          </a:p>
        </p:txBody>
      </p:sp>
      <p:sp>
        <p:nvSpPr>
          <p:cNvPr id="3" name="Content Placeholder 2"/>
          <p:cNvSpPr>
            <a:spLocks noGrp="1"/>
          </p:cNvSpPr>
          <p:nvPr>
            <p:ph sz="half" idx="2"/>
          </p:nvPr>
        </p:nvSpPr>
        <p:spPr/>
        <p:txBody>
          <a:bodyPr/>
          <a:lstStyle/>
          <a:p>
            <a:r>
              <a:t>1.定期评估患者的治疗效果，观察囊肿的大小、疼痛程度、关节活动范围等指标的变化。</a:t>
            </a:r>
          </a:p>
          <a:p>
            <a:r>
              <a:t>2.通过患者反馈，了解治疗对患者生活质量的影响，为治疗方案的调整提供依据。</a:t>
            </a:r>
          </a:p>
          <a:p/>
        </p:txBody>
      </p:sp>
      <p:sp>
        <p:nvSpPr>
          <p:cNvPr id="4" name="Text Placeholder 3"/>
          <p:cNvSpPr>
            <a:spLocks noGrp="1"/>
          </p:cNvSpPr>
          <p:nvPr>
            <p:ph type="body" idx="3"/>
          </p:nvPr>
        </p:nvSpPr>
        <p:spPr/>
        <p:txBody>
          <a:bodyPr/>
          <a:lstStyle/>
          <a:p>
            <a:r>
              <a:t>康复与护理评估</a:t>
            </a:r>
          </a:p>
        </p:txBody>
      </p:sp>
      <p:sp>
        <p:nvSpPr>
          <p:cNvPr id="5" name="Content Placeholder 4"/>
          <p:cNvSpPr>
            <a:spLocks noGrp="1"/>
          </p:cNvSpPr>
          <p:nvPr>
            <p:ph sz="half" idx="4"/>
          </p:nvPr>
        </p:nvSpPr>
        <p:spPr/>
        <p:txBody>
          <a:bodyPr/>
          <a:lstStyle/>
          <a:p>
            <a:r>
              <a:t>1.对患者的康复计划和护理方案进行评估，了解其有效性和可行性。</a:t>
            </a:r>
          </a:p>
          <a:p>
            <a:r>
              <a:t>2.针对患者在康复和护理过程中遇到的问题，及时调整方案，以提高患者的生活质量。</a:t>
            </a:r>
          </a:p>
        </p:txBody>
      </p:sp>
      <p:sp>
        <p:nvSpPr>
          <p:cNvPr id="6" name="Text Placeholder 5"/>
          <p:cNvSpPr>
            <a:spLocks noGrp="1"/>
          </p:cNvSpPr>
          <p:nvPr>
            <p:ph type="body" idx="1"/>
          </p:nvPr>
        </p:nvSpPr>
        <p:spPr/>
        <p:txBody>
          <a:bodyPr/>
          <a:lstStyle/>
          <a:p>
            <a:r>
              <a:t>治疗效果评估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研究对象与方法</a:t>
            </a:r>
          </a:p>
        </p:txBody>
      </p:sp>
      <p:sp>
        <p:nvSpPr>
          <p:cNvPr id="3" name="Subtitle 2"/>
          <p:cNvSpPr>
            <a:spLocks noGrp="1"/>
          </p:cNvSpPr>
          <p:nvPr>
            <p:ph type="subTitle" idx="1"/>
          </p:nvPr>
        </p:nvSpPr>
        <p:spPr/>
        <p:txBody>
          <a:bodyPr/>
          <a:lstStyle/>
          <a:p>
            <a:r>
              <a:t>骨骺囊肿患者的生活质量研究</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研究对象与方法</a:t>
            </a:r>
          </a:p>
        </p:txBody>
      </p:sp>
      <p:sp>
        <p:nvSpPr>
          <p:cNvPr id="3" name="Text Placeholder 2"/>
          <p:cNvSpPr>
            <a:spLocks noGrp="1"/>
          </p:cNvSpPr>
          <p:nvPr>
            <p:ph type="body" idx="1"/>
          </p:nvPr>
        </p:nvSpPr>
        <p:spPr/>
        <p:txBody>
          <a:bodyPr/>
          <a:lstStyle/>
          <a:p>
            <a:r>
              <a:t>研究对象选择</a:t>
            </a:r>
          </a:p>
        </p:txBody>
      </p:sp>
      <p:sp>
        <p:nvSpPr>
          <p:cNvPr id="4" name="Content Placeholder 3"/>
          <p:cNvSpPr>
            <a:spLocks noGrp="1"/>
          </p:cNvSpPr>
          <p:nvPr>
            <p:ph sz="half" idx="2"/>
          </p:nvPr>
        </p:nvSpPr>
        <p:spPr/>
        <p:txBody>
          <a:bodyPr/>
          <a:lstStyle/>
          <a:p>
            <a:r>
              <a:t>1.选择标准：研究对象为经临床诊断为骨骺囊肿的患者，年龄在5-18岁之间，男女不限。</a:t>
            </a:r>
          </a:p>
          <a:p>
            <a:r>
              <a:t>2.排除标准：排除患有其他严重疾病或影响生活质量的疾病的患者。</a:t>
            </a:r>
          </a:p>
          <a:p>
            <a:r>
              <a:t>3.分组方法：根据患者囊肿部位、病情严重程度及病程等因素进行分组，以保证研究样本的多样性。</a:t>
            </a:r>
          </a:p>
          <a:p/>
        </p:txBody>
      </p:sp>
      <p:sp>
        <p:nvSpPr>
          <p:cNvPr id="5" name="Text Placeholder 4"/>
          <p:cNvSpPr>
            <a:spLocks noGrp="1"/>
          </p:cNvSpPr>
          <p:nvPr>
            <p:ph type="body" idx="3"/>
          </p:nvPr>
        </p:nvSpPr>
        <p:spPr/>
        <p:txBody>
          <a:bodyPr/>
          <a:lstStyle/>
          <a:p>
            <a:r>
              <a:t>研究方法设计</a:t>
            </a:r>
          </a:p>
        </p:txBody>
      </p:sp>
      <p:sp>
        <p:nvSpPr>
          <p:cNvPr id="6" name="Content Placeholder 5"/>
          <p:cNvSpPr>
            <a:spLocks noGrp="1"/>
          </p:cNvSpPr>
          <p:nvPr>
            <p:ph sz="half" idx="4"/>
          </p:nvPr>
        </p:nvSpPr>
        <p:spPr/>
        <p:txBody>
          <a:bodyPr/>
          <a:lstStyle/>
          <a:p>
            <a:r>
              <a:t>1.前瞻性队列研究：通过收集患者的临床数据，进行前瞻性的跟踪调查，获取患者的生活质量数据。</a:t>
            </a:r>
          </a:p>
          <a:p>
            <a:r>
              <a:t>2.对照研究：设立健康对照组，与骨骺囊肿患者进行比较，以更准确地评估患者的生活质量。</a:t>
            </a:r>
          </a:p>
          <a:p>
            <a:r>
              <a:t>3.数据采集方法：采用生活质量问卷、医学影像学检查及实验室检查等多种方法收集数据。</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研究对象与方法</a:t>
            </a:r>
          </a:p>
        </p:txBody>
      </p:sp>
      <p:sp>
        <p:nvSpPr>
          <p:cNvPr id="3" name="Text Placeholder 2"/>
          <p:cNvSpPr>
            <a:spLocks noGrp="1"/>
          </p:cNvSpPr>
          <p:nvPr>
            <p:ph type="body" idx="1"/>
          </p:nvPr>
        </p:nvSpPr>
        <p:spPr/>
        <p:txBody>
          <a:bodyPr/>
          <a:lstStyle/>
          <a:p>
            <a:r>
              <a:t>样本量与统计学处理</a:t>
            </a:r>
          </a:p>
        </p:txBody>
      </p:sp>
      <p:sp>
        <p:nvSpPr>
          <p:cNvPr id="4" name="Content Placeholder 3"/>
          <p:cNvSpPr>
            <a:spLocks noGrp="1"/>
          </p:cNvSpPr>
          <p:nvPr>
            <p:ph sz="half" idx="2"/>
          </p:nvPr>
        </p:nvSpPr>
        <p:spPr/>
        <p:txBody>
          <a:bodyPr/>
          <a:lstStyle/>
          <a:p>
            <a:r>
              <a:t>1.样本量计算：根据预先设定的效应值、把握度及双侧α水平，计算出所需的样本量。</a:t>
            </a:r>
          </a:p>
          <a:p>
            <a:r>
              <a:t>2.随机化与盲法：采用随机化的方法分配研究对象，设盲法进行处理，以减少偏倚。</a:t>
            </a:r>
          </a:p>
          <a:p>
            <a:r>
              <a:t>3.统计学分析方法：使用适当的统计软件进行数据分析，包括描述性统计、t检验、方差分析等方法。</a:t>
            </a:r>
          </a:p>
          <a:p/>
        </p:txBody>
      </p:sp>
      <p:sp>
        <p:nvSpPr>
          <p:cNvPr id="5" name="Text Placeholder 4"/>
          <p:cNvSpPr>
            <a:spLocks noGrp="1"/>
          </p:cNvSpPr>
          <p:nvPr>
            <p:ph type="body" idx="3"/>
          </p:nvPr>
        </p:nvSpPr>
        <p:spPr/>
        <p:txBody>
          <a:bodyPr/>
          <a:lstStyle/>
          <a:p>
            <a:r>
              <a:t>生活质量评估工具</a:t>
            </a:r>
          </a:p>
        </p:txBody>
      </p:sp>
      <p:sp>
        <p:nvSpPr>
          <p:cNvPr id="6" name="Content Placeholder 5"/>
          <p:cNvSpPr>
            <a:spLocks noGrp="1"/>
          </p:cNvSpPr>
          <p:nvPr>
            <p:ph sz="half" idx="4"/>
          </p:nvPr>
        </p:nvSpPr>
        <p:spPr/>
        <p:txBody>
          <a:bodyPr/>
          <a:lstStyle/>
          <a:p>
            <a:r>
              <a:t>1.选用合适的生活质量评估量表：根据研究目的和对象特点，选用具有较好信效度的生活质量评估量表。</a:t>
            </a:r>
          </a:p>
          <a:p>
            <a:r>
              <a:t>2.量表内容涵盖全面：量表内容应涵盖生理、心理、社会及经济等多个方面，以全面评估患者的生活质量。</a:t>
            </a:r>
          </a:p>
          <a:p>
            <a:r>
              <a:t>3.量表使用的培训：对参与研究的医务人员进行量表使用的培训，确保数据收集的准确性和可靠性。</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研究对象与方法</a:t>
            </a:r>
          </a:p>
        </p:txBody>
      </p:sp>
      <p:sp>
        <p:nvSpPr>
          <p:cNvPr id="3" name="Text Placeholder 2"/>
          <p:cNvSpPr>
            <a:spLocks noGrp="1"/>
          </p:cNvSpPr>
          <p:nvPr>
            <p:ph type="body" idx="1"/>
          </p:nvPr>
        </p:nvSpPr>
        <p:spPr/>
        <p:txBody>
          <a:bodyPr/>
          <a:lstStyle/>
          <a:p>
            <a:r>
              <a:t>伦理与安全考虑</a:t>
            </a:r>
          </a:p>
        </p:txBody>
      </p:sp>
      <p:sp>
        <p:nvSpPr>
          <p:cNvPr id="4" name="Content Placeholder 3"/>
          <p:cNvSpPr>
            <a:spLocks noGrp="1"/>
          </p:cNvSpPr>
          <p:nvPr>
            <p:ph sz="half" idx="2"/>
          </p:nvPr>
        </p:nvSpPr>
        <p:spPr/>
        <p:txBody>
          <a:bodyPr/>
          <a:lstStyle/>
          <a:p>
            <a:r>
              <a:t>1.遵守伦理原则：研究过程严格遵守医学伦理原则，保护患者的权益和隐私。</a:t>
            </a:r>
          </a:p>
          <a:p>
            <a:r>
              <a:t>2.知情同意：所有患者及其家属在参与研究前均签署知情同意书，明确了解研究目的、方法及可能的风险。</a:t>
            </a:r>
          </a:p>
          <a:p>
            <a:r>
              <a:t>3.数据安全与保密：确保研究数据的安全与保密，防止数据泄露或滥用。</a:t>
            </a:r>
          </a:p>
          <a:p/>
        </p:txBody>
      </p:sp>
      <p:sp>
        <p:nvSpPr>
          <p:cNvPr id="5" name="Text Placeholder 4"/>
          <p:cNvSpPr>
            <a:spLocks noGrp="1"/>
          </p:cNvSpPr>
          <p:nvPr>
            <p:ph type="body" idx="3"/>
          </p:nvPr>
        </p:nvSpPr>
        <p:spPr/>
        <p:txBody>
          <a:bodyPr/>
          <a:lstStyle/>
          <a:p>
            <a:r>
              <a:t>研究局限性与未来方向</a:t>
            </a:r>
          </a:p>
        </p:txBody>
      </p:sp>
      <p:sp>
        <p:nvSpPr>
          <p:cNvPr id="6" name="Content Placeholder 5"/>
          <p:cNvSpPr>
            <a:spLocks noGrp="1"/>
          </p:cNvSpPr>
          <p:nvPr>
            <p:ph sz="half" idx="4"/>
          </p:nvPr>
        </p:nvSpPr>
        <p:spPr/>
        <p:txBody>
          <a:bodyPr/>
          <a:lstStyle/>
          <a:p>
            <a:r>
              <a:t>1.研究局限性：本研究为单中心研究，样本量有限，可能存在选择偏倚和测量偏倚等局限性。</a:t>
            </a:r>
          </a:p>
          <a:p>
            <a:r>
              <a:t>2.未来研究方向：未来可开展多中心、大样本的研究，进一步验证本研究的结果，并探讨骨骺囊肿患者生活质量的影响因素及干预措施。</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生活质量数据收集与分析</a:t>
            </a:r>
          </a:p>
        </p:txBody>
      </p:sp>
      <p:sp>
        <p:nvSpPr>
          <p:cNvPr id="3" name="Subtitle 2"/>
          <p:cNvSpPr>
            <a:spLocks noGrp="1"/>
          </p:cNvSpPr>
          <p:nvPr>
            <p:ph type="subTitle" idx="1"/>
          </p:nvPr>
        </p:nvSpPr>
        <p:spPr/>
        <p:txBody>
          <a:bodyPr/>
          <a:lstStyle/>
          <a:p>
            <a:r>
              <a:t>骨骺囊肿患者的生活质量研究</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生活质量数据收集与分析</a:t>
            </a:r>
          </a:p>
        </p:txBody>
      </p:sp>
      <p:sp>
        <p:nvSpPr>
          <p:cNvPr id="3" name="Text Placeholder 2"/>
          <p:cNvSpPr>
            <a:spLocks noGrp="1"/>
          </p:cNvSpPr>
          <p:nvPr>
            <p:ph type="body" idx="1"/>
          </p:nvPr>
        </p:nvSpPr>
        <p:spPr/>
        <p:txBody>
          <a:bodyPr/>
          <a:lstStyle/>
          <a:p>
            <a:r>
              <a:t>生活质量数据收集方法</a:t>
            </a:r>
          </a:p>
        </p:txBody>
      </p:sp>
      <p:sp>
        <p:nvSpPr>
          <p:cNvPr id="4" name="Content Placeholder 3"/>
          <p:cNvSpPr>
            <a:spLocks noGrp="1"/>
          </p:cNvSpPr>
          <p:nvPr>
            <p:ph sz="half" idx="2"/>
          </p:nvPr>
        </p:nvSpPr>
        <p:spPr/>
        <p:txBody>
          <a:bodyPr/>
          <a:lstStyle/>
          <a:p>
            <a:r>
              <a:t>1.采用标准化的生活质量问卷，包括SF-36和QOL-C30等，以获取患者的总体生活质量数据。</a:t>
            </a:r>
          </a:p>
          <a:p>
            <a:r>
              <a:t>2.进行面对面的深度访谈，获取更具体的生活质量信息，如患者的疼痛程度、活动限制等。</a:t>
            </a:r>
          </a:p>
          <a:p>
            <a:r>
              <a:t>3.结合医学影像学资料，分析骨骺囊肿对患者生活质量的影响。</a:t>
            </a:r>
          </a:p>
          <a:p/>
        </p:txBody>
      </p:sp>
      <p:sp>
        <p:nvSpPr>
          <p:cNvPr id="5" name="Text Placeholder 4"/>
          <p:cNvSpPr>
            <a:spLocks noGrp="1"/>
          </p:cNvSpPr>
          <p:nvPr>
            <p:ph type="body" idx="3"/>
          </p:nvPr>
        </p:nvSpPr>
        <p:spPr/>
        <p:txBody>
          <a:bodyPr/>
          <a:lstStyle/>
          <a:p>
            <a:r>
              <a:t>生活质量数据预处理</a:t>
            </a:r>
          </a:p>
        </p:txBody>
      </p:sp>
      <p:sp>
        <p:nvSpPr>
          <p:cNvPr id="6" name="Content Placeholder 5"/>
          <p:cNvSpPr>
            <a:spLocks noGrp="1"/>
          </p:cNvSpPr>
          <p:nvPr>
            <p:ph sz="half" idx="4"/>
          </p:nvPr>
        </p:nvSpPr>
        <p:spPr/>
        <p:txBody>
          <a:bodyPr/>
          <a:lstStyle/>
          <a:p>
            <a:r>
              <a:t>1.对收集到的原始数据进行清洗，删除无效和错误数据。</a:t>
            </a:r>
          </a:p>
          <a:p>
            <a:r>
              <a:t>2.采用统计软件如SPSS或R进行数据标准化处理，使得不同来源的数据可以进行比较。</a:t>
            </a:r>
          </a:p>
          <a:p>
            <a:r>
              <a:t>3.对缺失数据进行插补，避免数据浪费和偏差。</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https://d.book118.com/768065027122006037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17</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17</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幼圆</vt:lpstr>
      <vt:lpstr>Agency FB</vt:lpstr>
      <vt:lpstr>Adobe 宋体 Std L</vt:lpstr>
      <vt:lpstr>Office Theme</vt:lpstr>
      <vt:lpstr>PowerPoint Presentation</vt:lpstr>
      <vt:lpstr>PowerPoint Presentation</vt:lpstr>
      <vt:lpstr> 骨骺囊肿与生活质量概述</vt:lpstr>
      <vt:lpstr> 骨骺囊肿与生活质量概述</vt:lpstr>
      <vt:lpstr> 骨骺囊肿与生活质量概述</vt:lpstr>
      <vt:lpstr> 骨骺囊肿与生活质量概述</vt:lpstr>
      <vt:lpstr> 患者生活质量评估方法</vt:lpstr>
      <vt:lpstr> 患者生活质量评估方法</vt:lpstr>
      <vt:lpstr> 患者生活质量评估方法</vt:lpstr>
      <vt:lpstr> 患者生活质量评估方法</vt:lpstr>
      <vt:lpstr> 研究对象与方法</vt:lpstr>
      <vt:lpstr> 研究对象与方法</vt:lpstr>
      <vt:lpstr> 研究对象与方法</vt:lpstr>
      <vt:lpstr> 研究对象与方法</vt:lpstr>
      <vt:lpstr> 生活质量数据收集与分析</vt:lpstr>
      <vt:lpstr> 生活质量数据收集与分析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2024-09-17T18:40:22.453</cp:lastPrinted>
  <dcterms:created xsi:type="dcterms:W3CDTF">2024-09-17T10:40:22Z</dcterms:created>
  <dcterms:modified xsi:type="dcterms:W3CDTF">2024-09-17T10:40:24Z</dcterms:modified>
</cp:coreProperties>
</file>