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7FD02-334F-41BF-9D14-B01BC645D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E086A-6C20-4056-BF0B-68055C201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35599-1FA6-4DC7-898B-29E4CD43C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D645A-E5F3-4A0E-88D9-CAF1A29AB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AED76B-3EC4-4C7F-884D-7B6A5001E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F3C9B-F8FD-42DD-950E-5F533BC29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B80057-8BC5-4A62-B5B6-41B000065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4FC22-DEED-4AE4-BDE1-C32FB6D07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C1739-60FA-4A56-B156-D5C8BD9BA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37855-AC35-4B9E-A8A2-C143F1039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F7380-6C18-402F-96F2-18382E1A8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BE68CB1-FAEB-489B-84DA-062FB5C72113}" type="footer">
              <a:rPr kumimoji="0" sz="1400"/>
              <a:t/>
            </a:fld>
            <a:endParaRPr kumimoji="0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D5A80CF-61BD-468E-BF2B-34821009CB3D}" type="footer">
              <a:rPr kumimoji="0" sz="1400"/>
              <a:t/>
            </a:fld>
            <a:endParaRPr kumimoji="0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9EA97BD-ED38-4278-9CB8-1C62B52587B7}" type="footer">
              <a:rPr kumimoji="0" sz="1400"/>
              <a:t/>
            </a:fld>
            <a:endParaRPr kumimoji="0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0033CC"/>
            </a:gs>
            <a:gs pos="100000">
              <a:srgbClr val="0033CC"/>
            </a:gs>
          </a:gsLst>
          <a:lin ang="5400000" scaled="1"/>
        </a:gradFill>
      </p:bgPr>
    </p:bg>
    <p:spTree>
      <p:nvGrpSpPr>
        <p:cNvPr id="1" name=""/>
        <p:cNvGrpSpPr/>
        <p:nvPr/>
      </p:nvGrpSpPr>
      <p:grpSpPr/>
      <p:sp>
        <p:nvSpPr>
          <p:cNvPr id="3074" name=""/>
          <p:cNvSpPr/>
          <p:nvPr>
            <p:ph type="title"/>
          </p:nvPr>
        </p:nvSpPr>
        <p:spPr>
          <a:xfrm>
            <a:off x="685800" y="838200"/>
            <a:ext cx="76962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5400" b="1" i="0" u="none" baseline="0">
                <a:solidFill>
                  <a:srgbClr val="CCFF66"/>
                </a:solidFill>
                <a:latin typeface="Times New Roman" pitchFamily="18" charset="0"/>
                <a:ea typeface="华文新魏" pitchFamily="2" charset="-122"/>
              </a:defRPr>
            </a:lvl1pPr>
          </a:lstStyle>
          <a:p>
            <a:pPr lvl="0"/>
            <a:r>
              <a:t>单击此处编辑</a:t>
            </a:r>
            <a:br/>
            <a:r>
              <a:t>母版标题样式</a:t>
            </a:r>
          </a:p>
        </p:txBody>
      </p:sp>
      <p:sp>
        <p:nvSpPr>
          <p:cNvPr id="3075" name=""/>
          <p:cNvSpPr/>
          <p:nvPr>
            <p:ph type="body" idx="1"/>
          </p:nvPr>
        </p:nvSpPr>
        <p:spPr>
          <a:xfrm>
            <a:off x="685800" y="2133600"/>
            <a:ext cx="7772400" cy="472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6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endParaRPr kumimoji="0" sz="1400"/>
          </a:p>
        </p:txBody>
      </p:sp>
      <p:sp>
        <p:nvSpPr>
          <p:cNvPr id="3077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A1CDC773-D241-404F-AF08-04D845BC049B}" type="footer">
              <a:rPr kumimoji="0" sz="1400"/>
              <a:t/>
            </a:fld>
            <a:endParaRPr kumimoji="0" sz="1400"/>
          </a:p>
        </p:txBody>
      </p:sp>
      <p:sp>
        <p:nvSpPr>
          <p:cNvPr id="3078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25E3AEA2-99C0-43A8-B4C6-1F043FC6DB9A}" type="slidenum">
              <a:rPr kumimoji="0" sz="1400"/>
              <a:t>*</a:t>
            </a:fld>
            <a:endParaRPr kumimoji="0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0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3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6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9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0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42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 additive="base">
                                        <p:cTn id="3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  <p:bldP spid="3076" grpId="1"/>
      <p:bldP spid="3077" grpId="2"/>
      <p:bldP spid="3078" grpId="3"/>
    </p:bldLst>
  </p:timing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5400" b="1" i="0" u="none" baseline="0">
          <a:solidFill>
            <a:srgbClr val="CCFF66"/>
          </a:solidFill>
          <a:latin typeface="Times New Roman" pitchFamily="18" charset="0"/>
          <a:ea typeface="华文新魏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4400" b="1" i="0" u="none" baseline="0">
          <a:solidFill>
            <a:schemeClr val="bg1"/>
          </a:solidFill>
          <a:latin typeface="Times New Roman" pitchFamily="18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4400" b="1" i="0" u="none" baseline="0">
          <a:solidFill>
            <a:schemeClr val="bg1"/>
          </a:solidFill>
          <a:latin typeface="Times New Roman" pitchFamily="18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4400" b="1" i="0" u="none" baseline="0">
          <a:solidFill>
            <a:schemeClr val="bg1"/>
          </a:solidFill>
          <a:latin typeface="Times New Roman" pitchFamily="18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4400" b="1" i="0" u="none" baseline="0">
          <a:solidFill>
            <a:schemeClr val="bg1"/>
          </a:solidFill>
          <a:latin typeface="Times New Roman" pitchFamily="18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1" sz="4400" b="1" i="0" u="none" baseline="0">
          <a:solidFill>
            <a:schemeClr val="bg1"/>
          </a:solidFill>
          <a:latin typeface="Times New Roman" pitchFamily="18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w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4.png" /><Relationship Id="rId4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5.png" /><Relationship Id="rId4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6.png" /><Relationship Id="rId4" Type="http://schemas.openxmlformats.org/officeDocument/2006/relationships/vmlDrawing" Target="../drawings/vmlDrawing4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7.png" /><Relationship Id="rId4" Type="http://schemas.openxmlformats.org/officeDocument/2006/relationships/vmlDrawing" Target="../drawings/vmlDrawing5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8.bin" TargetMode="Internal" /><Relationship Id="rId3" Type="http://schemas.openxmlformats.org/officeDocument/2006/relationships/image" Target="../media/image8.png" /><Relationship Id="rId4" Type="http://schemas.openxmlformats.org/officeDocument/2006/relationships/vmlDrawing" Target="../drawings/vmlDrawing6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w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1.bin" TargetMode="Internal" /><Relationship Id="rId3" Type="http://schemas.openxmlformats.org/officeDocument/2006/relationships/image" Target="../media/image11.png" /><Relationship Id="rId4" Type="http://schemas.openxmlformats.org/officeDocument/2006/relationships/vmlDrawing" Target="../drawings/vmlDrawing7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7111111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"/>
          <p:cNvSpPr/>
          <p:nvPr>
            <p:ph type="ctrTitle"/>
          </p:nvPr>
        </p:nvSpPr>
        <p:spPr>
          <a:xfrm>
            <a:off x="685800" y="22860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5400" b="1" i="0" u="none" baseline="0">
                <a:solidFill>
                  <a:srgbClr val="CCFF66"/>
                </a:solidFill>
                <a:latin typeface="Times New Roman" pitchFamily="18" charset="0"/>
                <a:ea typeface="华文新魏" pitchFamily="2" charset="-122"/>
              </a:defRPr>
            </a:lvl1pPr>
          </a:lstStyle>
          <a:p>
            <a:pPr lvl="0"/>
            <a:r>
              <a:t>第三节</a:t>
            </a:r>
          </a:p>
        </p:txBody>
      </p:sp>
      <p:sp>
        <p:nvSpPr>
          <p:cNvPr id="32771" name=""/>
          <p:cNvSpPr/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转向信号电路与闪光器</a:t>
            </a:r>
          </a:p>
        </p:txBody>
      </p:sp>
      <p:sp>
        <p:nvSpPr>
          <p:cNvPr id="327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3277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5238BC7-B66C-4597-9F80-4B43C7BC70EE}" type="footer">
              <a:rPr kumimoji="0" sz="1400"/>
              <a:t/>
            </a:fld>
            <a:endParaRPr kumimoji="0" sz="1400"/>
          </a:p>
        </p:txBody>
      </p:sp>
      <p:sp>
        <p:nvSpPr>
          <p:cNvPr id="32774" name="TextBox 327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"/>
          <p:cNvSpPr/>
          <p:nvPr>
            <p:ph type="body" idx="4294967295"/>
          </p:nvPr>
        </p:nvSpPr>
        <p:spPr>
          <a:xfrm>
            <a:off x="685800" y="2133600"/>
            <a:ext cx="7772400" cy="4724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         1、转向信号灯电路主要由转向信号灯、闪光器和转向灯开关等组成。</a:t>
            </a:r>
          </a:p>
          <a:p>
            <a:pPr lvl="0">
              <a:buNone/>
            </a:pPr>
            <a:r>
              <a:t>         2、转向信号灯的闪烁是由闪光器控制的。</a:t>
            </a:r>
          </a:p>
        </p:txBody>
      </p:sp>
      <p:sp>
        <p:nvSpPr>
          <p:cNvPr id="33795" name=""/>
          <p:cNvSpPr/>
          <p:nvPr>
            <p:ph type="title"/>
          </p:nvPr>
        </p:nvSpPr>
        <p:spPr>
          <a:xfrm>
            <a:off x="685800" y="838200"/>
            <a:ext cx="76962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5400" b="1" i="0" u="none" baseline="0">
                <a:solidFill>
                  <a:srgbClr val="CCFF66"/>
                </a:solidFill>
                <a:latin typeface="Times New Roman" pitchFamily="18" charset="0"/>
                <a:ea typeface="华文新魏" pitchFamily="2" charset="-122"/>
              </a:defRPr>
            </a:lvl1pPr>
          </a:lstStyle>
          <a:p>
            <a:pPr lvl="0"/>
            <a:r>
              <a:t>转向信号灯电路的组成</a:t>
            </a:r>
          </a:p>
        </p:txBody>
      </p:sp>
      <p:sp>
        <p:nvSpPr>
          <p:cNvPr id="337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337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36BDD94-A92A-4E83-A013-BAF33C914B52}" type="footer">
              <a:rPr kumimoji="0" sz="1400"/>
              <a:t/>
            </a:fld>
            <a:endParaRPr kumimoji="0" sz="1400"/>
          </a:p>
        </p:txBody>
      </p:sp>
      <p:sp>
        <p:nvSpPr>
          <p:cNvPr id="33798" name="TextBox 337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75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895600" y="1905000"/>
            <a:ext cx="3270250" cy="449580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  <a:effectLst/>
        </p:spPr>
      </p:pic>
      <p:sp>
        <p:nvSpPr>
          <p:cNvPr id="74755" name=""/>
          <p:cNvSpPr/>
          <p:nvPr>
            <p:ph type="title" idx="4294967295"/>
          </p:nvPr>
        </p:nvSpPr>
        <p:spPr>
          <a:xfrm>
            <a:off x="685800" y="838200"/>
            <a:ext cx="76962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5400" b="1" i="0" u="none" baseline="0">
                <a:solidFill>
                  <a:srgbClr val="CCFF66"/>
                </a:solidFill>
                <a:latin typeface="Times New Roman" pitchFamily="18" charset="0"/>
                <a:ea typeface="华文新魏" pitchFamily="2" charset="-122"/>
              </a:defRPr>
            </a:lvl1pPr>
          </a:lstStyle>
          <a:p>
            <a:pPr lvl="0"/>
            <a:r>
              <a:t>本田转向灯控制</a:t>
            </a:r>
          </a:p>
        </p:txBody>
      </p:sp>
      <p:sp>
        <p:nvSpPr>
          <p:cNvPr id="7475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7475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7A95F49-4BC0-45AF-BA8E-96999373FF60}" type="footer">
              <a:rPr kumimoji="0" sz="1400"/>
              <a:t/>
            </a:fld>
            <a:endParaRPr kumimoji="0" sz="1400"/>
          </a:p>
        </p:txBody>
      </p:sp>
      <p:sp>
        <p:nvSpPr>
          <p:cNvPr id="74758" name="TextBox 7475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89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524000" y="146050"/>
            <a:ext cx="7391400" cy="67119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80899" name=""/>
          <p:cNvSpPr/>
          <p:nvPr/>
        </p:nvSpPr>
        <p:spPr>
          <a:xfrm>
            <a:off x="457200" y="304800"/>
            <a:ext cx="915988" cy="6019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800" b="1">
                <a:solidFill>
                  <a:srgbClr val="99FF33"/>
                </a:solidFill>
              </a:rPr>
              <a:t>宝来转向灯电路（左）</a:t>
            </a:r>
            <a:endParaRPr sz="4800" b="1">
              <a:solidFill>
                <a:srgbClr val="99FF33"/>
              </a:solidFill>
            </a:endParaRPr>
          </a:p>
        </p:txBody>
      </p:sp>
      <p:sp>
        <p:nvSpPr>
          <p:cNvPr id="8090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8090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D8D6E33-100F-46BB-A9EB-BEF156BF7742}" type="footer">
              <a:rPr kumimoji="0" sz="1400"/>
              <a:t/>
            </a:fld>
            <a:endParaRPr kumimoji="0" sz="1400"/>
          </a:p>
        </p:txBody>
      </p:sp>
      <p:sp>
        <p:nvSpPr>
          <p:cNvPr id="80902" name="TextBox 8090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6018" name=""/>
          <p:cNvGraphicFramePr>
            <a:graphicFrameLocks noChangeAspect="1"/>
          </p:cNvGraphicFramePr>
          <p:nvPr/>
        </p:nvGraphicFramePr>
        <p:xfrm>
          <a:off x="1743075" y="600075"/>
          <a:ext cx="5657850" cy="5657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743075" y="600075"/>
                        <a:ext cx="5657850" cy="5657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6019" name=""/>
          <p:cNvSpPr/>
          <p:nvPr>
            <p:ph type="title" idx="4294967295"/>
          </p:nvPr>
        </p:nvSpPr>
        <p:spPr>
          <a:xfrm>
            <a:off x="685800" y="838200"/>
            <a:ext cx="762000" cy="1524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5400" b="1" i="0" u="none" baseline="0">
                <a:solidFill>
                  <a:srgbClr val="CCFF66"/>
                </a:solidFill>
                <a:latin typeface="Times New Roman" pitchFamily="18" charset="0"/>
                <a:ea typeface="华文新魏" pitchFamily="2" charset="-122"/>
              </a:defRPr>
            </a:lvl1pPr>
          </a:lstStyle>
          <a:p>
            <a:pPr lvl="0"/>
            <a:r>
              <a:t>电源</a:t>
            </a:r>
          </a:p>
        </p:txBody>
      </p:sp>
      <p:sp>
        <p:nvSpPr>
          <p:cNvPr id="8602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8602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27AA79C-1EEC-4B5A-9348-0554BEA05071}" type="footer">
              <a:rPr kumimoji="0" sz="1400"/>
              <a:t/>
            </a:fld>
            <a:endParaRPr kumimoji="0" sz="1400"/>
          </a:p>
        </p:txBody>
      </p:sp>
      <p:sp>
        <p:nvSpPr>
          <p:cNvPr id="86022" name="TextBox 860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7042" name=""/>
          <p:cNvGraphicFramePr>
            <a:graphicFrameLocks noChangeAspect="1"/>
          </p:cNvGraphicFramePr>
          <p:nvPr/>
        </p:nvGraphicFramePr>
        <p:xfrm>
          <a:off x="1524000" y="304800"/>
          <a:ext cx="6388100" cy="6553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24000" y="304800"/>
                        <a:ext cx="6388100" cy="65532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43" name=""/>
          <p:cNvSpPr/>
          <p:nvPr/>
        </p:nvSpPr>
        <p:spPr>
          <a:xfrm>
            <a:off x="228600" y="304800"/>
            <a:ext cx="915988" cy="6019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800" b="1">
                <a:solidFill>
                  <a:srgbClr val="99FF33"/>
                </a:solidFill>
              </a:rPr>
              <a:t>危急报警电路</a:t>
            </a:r>
            <a:endParaRPr sz="4800" b="1">
              <a:solidFill>
                <a:srgbClr val="99FF33"/>
              </a:solidFill>
            </a:endParaRPr>
          </a:p>
        </p:txBody>
      </p:sp>
      <p:sp>
        <p:nvSpPr>
          <p:cNvPr id="8704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8704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3EA09FF-D4DE-4FB2-BCC9-784C46DA86E4}" type="footer">
              <a:rPr kumimoji="0" sz="1400"/>
              <a:t/>
            </a:fld>
            <a:endParaRPr kumimoji="0" sz="1400"/>
          </a:p>
        </p:txBody>
      </p:sp>
      <p:sp>
        <p:nvSpPr>
          <p:cNvPr id="87046" name="TextBox 870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8066" name=""/>
          <p:cNvGraphicFramePr>
            <a:graphicFrameLocks noChangeAspect="1"/>
          </p:cNvGraphicFramePr>
          <p:nvPr/>
        </p:nvGraphicFramePr>
        <p:xfrm>
          <a:off x="2667000" y="0"/>
          <a:ext cx="4810125" cy="6858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667000" y="0"/>
                        <a:ext cx="4810125" cy="6858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067" name=""/>
          <p:cNvSpPr/>
          <p:nvPr>
            <p:ph type="title" idx="4294967295"/>
          </p:nvPr>
        </p:nvSpPr>
        <p:spPr>
          <a:xfrm>
            <a:off x="685800" y="838200"/>
            <a:ext cx="1600200" cy="5867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5400" b="1" i="0" u="none" baseline="0">
                <a:solidFill>
                  <a:srgbClr val="CCFF66"/>
                </a:solidFill>
                <a:latin typeface="Times New Roman" pitchFamily="18" charset="0"/>
                <a:ea typeface="华文新魏" pitchFamily="2" charset="-122"/>
              </a:defRPr>
            </a:lvl1pPr>
          </a:lstStyle>
          <a:p>
            <a:pPr lvl="0"/>
            <a:r>
              <a:t>危</a:t>
            </a:r>
            <a:br/>
            <a:r>
              <a:t>急</a:t>
            </a:r>
            <a:br/>
            <a:r>
              <a:t>报</a:t>
            </a:r>
            <a:br/>
            <a:r>
              <a:t>警</a:t>
            </a:r>
            <a:br/>
            <a:r>
              <a:t>电</a:t>
            </a:r>
            <a:br/>
            <a:r>
              <a:t>路</a:t>
            </a:r>
          </a:p>
        </p:txBody>
      </p:sp>
      <p:sp>
        <p:nvSpPr>
          <p:cNvPr id="8806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8806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16EF1C7-BC3F-42CA-987A-B20049205D0B}" type="footer">
              <a:rPr kumimoji="0" sz="1400"/>
              <a:t/>
            </a:fld>
            <a:endParaRPr kumimoji="0" sz="1400"/>
          </a:p>
        </p:txBody>
      </p:sp>
      <p:sp>
        <p:nvSpPr>
          <p:cNvPr id="88070" name="TextBox 880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"/>
          <p:cNvSpPr/>
          <p:nvPr>
            <p:ph type="title"/>
          </p:nvPr>
        </p:nvSpPr>
        <p:spPr>
          <a:xfrm>
            <a:off x="762000" y="381000"/>
            <a:ext cx="76962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5400" b="1" i="0" u="none" baseline="0">
                <a:solidFill>
                  <a:srgbClr val="CCFF66"/>
                </a:solidFill>
                <a:latin typeface="Times New Roman" pitchFamily="18" charset="0"/>
                <a:ea typeface="华文新魏" pitchFamily="2" charset="-122"/>
              </a:defRPr>
            </a:lvl1pPr>
          </a:lstStyle>
          <a:p>
            <a:pPr lvl="0"/>
            <a:r>
              <a:t>1  电热式闪光器</a:t>
            </a:r>
            <a:br/>
            <a:r>
              <a:t>（热丝式）</a:t>
            </a:r>
          </a:p>
        </p:txBody>
      </p:sp>
      <p:graphicFrame>
        <p:nvGraphicFramePr>
          <p:cNvPr id="34822" name=""/>
          <p:cNvGraphicFramePr>
            <a:graphicFrameLocks noChangeAspect="1"/>
          </p:cNvGraphicFramePr>
          <p:nvPr/>
        </p:nvGraphicFramePr>
        <p:xfrm>
          <a:off x="685800" y="1693862"/>
          <a:ext cx="7485062" cy="51641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85800" y="1693862"/>
                        <a:ext cx="7485062" cy="51641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3482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C530BA6-6DFB-414C-9D01-D471037FDF49}" type="footer">
              <a:rPr kumimoji="0" sz="1400"/>
              <a:t/>
            </a:fld>
            <a:endParaRPr kumimoji="0" sz="1400"/>
          </a:p>
        </p:txBody>
      </p:sp>
      <p:sp>
        <p:nvSpPr>
          <p:cNvPr id="34825" name="TextBox 3482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"/>
          <p:cNvSpPr/>
          <p:nvPr>
            <p:ph type="title" idx="4294967295"/>
          </p:nvPr>
        </p:nvSpPr>
        <p:spPr>
          <a:xfrm>
            <a:off x="685800" y="838200"/>
            <a:ext cx="2438400" cy="5029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5400" b="1" i="0" u="none" baseline="0">
                <a:solidFill>
                  <a:srgbClr val="CCFF66"/>
                </a:solidFill>
                <a:latin typeface="Times New Roman" pitchFamily="18" charset="0"/>
                <a:ea typeface="华文新魏" pitchFamily="2" charset="-122"/>
              </a:defRPr>
            </a:lvl1pPr>
          </a:lstStyle>
          <a:p>
            <a:pPr lvl="0"/>
            <a:r>
              <a:t>3</a:t>
            </a:r>
            <a:br/>
            <a:r>
              <a:t>翼片式闪光器电路及工作原理</a:t>
            </a:r>
            <a:br/>
          </a:p>
        </p:txBody>
      </p:sp>
      <p:sp>
        <p:nvSpPr>
          <p:cNvPr id="36868" name=""/>
          <p:cNvSpPr/>
          <p:nvPr/>
        </p:nvSpPr>
        <p:spPr>
          <a:xfrm>
            <a:off x="914400" y="5257800"/>
            <a:ext cx="2057400" cy="1295400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5400" b="1">
                <a:solidFill>
                  <a:schemeClr val="bg1"/>
                </a:solidFill>
                <a:ea typeface="华文新魏" pitchFamily="2" charset="-122"/>
              </a:rPr>
              <a:t>旁热式</a:t>
            </a:r>
            <a:endParaRPr sz="5400" b="1">
              <a:solidFill>
                <a:schemeClr val="bg1"/>
              </a:solidFill>
              <a:ea typeface="华文新魏" pitchFamily="2" charset="-122"/>
            </a:endParaRPr>
          </a:p>
        </p:txBody>
      </p:sp>
      <p:graphicFrame>
        <p:nvGraphicFramePr>
          <p:cNvPr id="36869" name=""/>
          <p:cNvGraphicFramePr>
            <a:graphicFrameLocks noChangeAspect="1"/>
          </p:cNvGraphicFramePr>
          <p:nvPr/>
        </p:nvGraphicFramePr>
        <p:xfrm>
          <a:off x="3370262" y="0"/>
          <a:ext cx="5773738" cy="67992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370262" y="0"/>
                        <a:ext cx="5773738" cy="67992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87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3687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23FC4D7-2C04-4DCD-8C78-F190BE085545}" type="footer">
              <a:rPr kumimoji="0" sz="1400"/>
              <a:t/>
            </a:fld>
            <a:endParaRPr kumimoji="0" sz="1400"/>
          </a:p>
        </p:txBody>
      </p:sp>
      <p:sp>
        <p:nvSpPr>
          <p:cNvPr id="36872" name="TextBox 3687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6802" name=""/>
          <p:cNvGraphicFramePr>
            <a:graphicFrameLocks noChangeAspect="1"/>
          </p:cNvGraphicFramePr>
          <p:nvPr/>
        </p:nvGraphicFramePr>
        <p:xfrm>
          <a:off x="5410200" y="2209800"/>
          <a:ext cx="3119438" cy="38909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410200" y="2209800"/>
                        <a:ext cx="3119438" cy="38909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6803" name=""/>
          <p:cNvSpPr/>
          <p:nvPr>
            <p:ph type="title" idx="4294967295"/>
          </p:nvPr>
        </p:nvSpPr>
        <p:spPr>
          <a:xfrm>
            <a:off x="685800" y="838200"/>
            <a:ext cx="76962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5400" b="1" i="0" u="none" baseline="0">
                <a:solidFill>
                  <a:srgbClr val="CCFF66"/>
                </a:solidFill>
                <a:latin typeface="Times New Roman" pitchFamily="18" charset="0"/>
                <a:ea typeface="华文新魏" pitchFamily="2" charset="-122"/>
              </a:defRPr>
            </a:lvl1pPr>
          </a:lstStyle>
          <a:p>
            <a:pPr lvl="0"/>
            <a:r>
              <a:t>电热式闪光器示意图</a:t>
            </a:r>
          </a:p>
        </p:txBody>
      </p:sp>
      <p:sp>
        <p:nvSpPr>
          <p:cNvPr id="76804" name=""/>
          <p:cNvSpPr/>
          <p:nvPr/>
        </p:nvSpPr>
        <p:spPr>
          <a:xfrm>
            <a:off x="533400" y="2209800"/>
            <a:ext cx="4419600" cy="3444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</a:rPr>
              <a:t>清注意！</a:t>
            </a:r>
            <a:endParaRPr sz="4000" b="1">
              <a:solidFill>
                <a:schemeClr val="bg1"/>
              </a:solidFill>
            </a:endParaRPr>
          </a:p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</a:rPr>
              <a:t>电热式闪光器的闪烁频率一般和灯泡功率有关，不能随意配用</a:t>
            </a:r>
            <a:endParaRPr sz="4000" b="1">
              <a:solidFill>
                <a:schemeClr val="bg1"/>
              </a:solidFill>
            </a:endParaRPr>
          </a:p>
        </p:txBody>
      </p:sp>
      <p:sp>
        <p:nvSpPr>
          <p:cNvPr id="7680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7680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70296F2-6CDD-4BEA-B27A-FD667B263478}" type="footer">
              <a:rPr kumimoji="0" sz="1400"/>
              <a:t/>
            </a:fld>
            <a:endParaRPr kumimoji="0" sz="1400"/>
          </a:p>
        </p:txBody>
      </p:sp>
      <p:sp>
        <p:nvSpPr>
          <p:cNvPr id="76807" name="TextBox 768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11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447800" y="457200"/>
            <a:ext cx="6629400" cy="6175375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  <a:effectLst/>
        </p:spPr>
      </p:pic>
      <p:sp>
        <p:nvSpPr>
          <p:cNvPr id="9011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9011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5DACC37-2579-4785-BCBB-98EA6B02DD95}" type="footer">
              <a:rPr kumimoji="0" sz="1400"/>
              <a:t/>
            </a:fld>
            <a:endParaRPr kumimoji="0" sz="1400"/>
          </a:p>
        </p:txBody>
      </p:sp>
      <p:sp>
        <p:nvSpPr>
          <p:cNvPr id="90117" name="TextBox 9011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13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04800" y="838200"/>
            <a:ext cx="8610600" cy="5362575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  <a:effectLst/>
        </p:spPr>
      </p:pic>
      <p:sp>
        <p:nvSpPr>
          <p:cNvPr id="9113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9114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7E162BD-8250-4D3F-A6CD-77C18DBD479C}" type="footer">
              <a:rPr kumimoji="0" sz="1400"/>
              <a:t/>
            </a:fld>
            <a:endParaRPr kumimoji="0" sz="1400"/>
          </a:p>
        </p:txBody>
      </p:sp>
      <p:sp>
        <p:nvSpPr>
          <p:cNvPr id="91141" name="TextBox 9114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"/>
          <p:cNvSpPr/>
          <p:nvPr>
            <p:ph type="title"/>
          </p:nvPr>
        </p:nvSpPr>
        <p:spPr>
          <a:xfrm>
            <a:off x="685800" y="838200"/>
            <a:ext cx="76962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5400" b="1" i="0" u="none" baseline="0">
                <a:solidFill>
                  <a:srgbClr val="CCFF66"/>
                </a:solidFill>
                <a:latin typeface="Times New Roman" pitchFamily="18" charset="0"/>
                <a:ea typeface="华文新魏" pitchFamily="2" charset="-122"/>
              </a:defRPr>
            </a:lvl1pPr>
          </a:lstStyle>
          <a:p>
            <a:pPr lvl="0"/>
            <a:r>
              <a:t>5   电子闪光器</a:t>
            </a:r>
          </a:p>
        </p:txBody>
      </p:sp>
      <p:sp>
        <p:nvSpPr>
          <p:cNvPr id="73731" name=""/>
          <p:cNvSpPr/>
          <p:nvPr>
            <p:ph type="body" idx="4294967295"/>
          </p:nvPr>
        </p:nvSpPr>
        <p:spPr>
          <a:xfrm>
            <a:off x="685800" y="2133600"/>
            <a:ext cx="3352800" cy="4343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4400" b="1" i="0" u="none" baseline="0">
                <a:solidFill>
                  <a:schemeClr val="bg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电子闪光器好坏的检测如右图</a:t>
            </a:r>
          </a:p>
        </p:txBody>
      </p:sp>
      <p:graphicFrame>
        <p:nvGraphicFramePr>
          <p:cNvPr id="73732" name=""/>
          <p:cNvGraphicFramePr>
            <a:graphicFrameLocks noChangeAspect="1"/>
          </p:cNvGraphicFramePr>
          <p:nvPr/>
        </p:nvGraphicFramePr>
        <p:xfrm>
          <a:off x="4518025" y="1828800"/>
          <a:ext cx="3454400" cy="4533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18025" y="1828800"/>
                        <a:ext cx="3454400" cy="4533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73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7373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2712B9A-CB05-4C74-BF95-918ADA8BFB8F}" type="footer">
              <a:rPr kumimoji="0" sz="1400"/>
              <a:t/>
            </a:fld>
            <a:endParaRPr kumimoji="0" sz="1400"/>
          </a:p>
        </p:txBody>
      </p:sp>
      <p:sp>
        <p:nvSpPr>
          <p:cNvPr id="73735" name="TextBox 7373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照明系统,信号系统,报警装置共26页，您现在浏览的是第13页!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https://d.book118.com/768071111116006030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6-5-1">
  <a:themeElements>
    <a:clrScheme name="">
      <a:dk1>
        <a:srgbClr val="FFFFCC"/>
      </a:dk1>
      <a:lt1>
        <a:srgbClr val="000000"/>
      </a:lt1>
      <a:dk2>
        <a:srgbClr val="666633"/>
      </a:dk2>
      <a:lt2>
        <a:srgbClr val="808000"/>
      </a:lt2>
      <a:accent1>
        <a:srgbClr val="339933"/>
      </a:accent1>
      <a:accent2>
        <a:srgbClr val="80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33CC"/>
      </a:hlink>
      <a:folHlink>
        <a:srgbClr val="FFCC66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Times New Roman</vt:lpstr>
      <vt:lpstr>华文新魏</vt:lpstr>
      <vt:lpstr>宋体</vt:lpstr>
      <vt:lpstr>Office Theme</vt:lpstr>
      <vt:lpstr>第三节</vt:lpstr>
      <vt:lpstr>转向信号灯电路的组成</vt:lpstr>
      <vt:lpstr>本田转向灯控制</vt:lpstr>
      <vt:lpstr>PowerPoint Presentation</vt:lpstr>
      <vt:lpstr>电源</vt:lpstr>
      <vt:lpstr>PowerPoint Presentation</vt:lpstr>
      <vt:lpstr>危急报警电路</vt:lpstr>
      <vt:lpstr>1  电热式闪光器（热丝式）</vt:lpstr>
      <vt:lpstr>3翼片式闪光器电路及工作原理</vt:lpstr>
      <vt:lpstr>电热式闪光器示意图</vt:lpstr>
      <vt:lpstr>PowerPoint Presentation</vt:lpstr>
      <vt:lpstr>PowerPoint Presentation</vt:lpstr>
      <vt:lpstr>5   电子闪光器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2024-09-07T08:16:54.296</cp:lastPrinted>
  <dcterms:created xsi:type="dcterms:W3CDTF">2024-09-07T00:16:54Z</dcterms:created>
  <dcterms:modified xsi:type="dcterms:W3CDTF">2024-09-07T00:16:55Z</dcterms:modified>
</cp:coreProperties>
</file>