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embeddedFontLst>
    <p:embeddedFont>
      <p:font typeface="EPMFNO+MS-UIGothic"/>
      <p:regular r:id="rId20"/>
    </p:embeddedFont>
    <p:embeddedFont>
      <p:font typeface="AQKRPC+PBNEMM+ArialMT"/>
      <p:regular r:id="rId21"/>
    </p:embeddedFont>
    <p:embeddedFont>
      <p:font typeface="MEEQEE+EGJGRQ+MicrosoftYaHei-Bold"/>
      <p:regular r:id="rId22"/>
    </p:embeddedFont>
    <p:embeddedFont>
      <p:font typeface="JVIRKR+HDAMHD+MicrosoftYaHei"/>
      <p:regular r:id="rId23"/>
    </p:embeddedFont>
  </p:embeddedFontLst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font" Target="fonts/font1.fntdata" /><Relationship Id="rId21" Type="http://schemas.openxmlformats.org/officeDocument/2006/relationships/font" Target="fonts/font2.fntdata" /><Relationship Id="rId22" Type="http://schemas.openxmlformats.org/officeDocument/2006/relationships/font" Target="fonts/font3.fntdata" /><Relationship Id="rId23" Type="http://schemas.openxmlformats.org/officeDocument/2006/relationships/font" Target="fonts/font4.fntdata" /><Relationship Id="rId24" Type="http://schemas.openxmlformats.org/officeDocument/2006/relationships/presProps" Target="presProps.xml" /><Relationship Id="rId25" Type="http://schemas.openxmlformats.org/officeDocument/2006/relationships/viewProps" Target="viewProps.xml" /><Relationship Id="rId26" Type="http://schemas.openxmlformats.org/officeDocument/2006/relationships/theme" Target="theme/theme1.xml" /><Relationship Id="rId27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DEB6823-864A-458F-B9D2-4D5DAF4E29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B1CC48F-8476-4420-9D69-FC22DA7516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A0C3847-8C64-466F-8509-68A346185F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66240F3-178A-49F3-874E-DAD7D299A4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9F91089-EB76-413E-AD19-96889D4ABD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0F5B17B-8E42-43EA-85AF-C37123DE0A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3486A06-C01C-47CA-B52E-90ABA6F2DB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2A3380E-27FB-49E0-B74F-086063CD70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A2F4D15-FF1D-4732-A6B4-BD5B6BB9A9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35E8BEC-ABF3-403A-B6E7-9B71EEE0AC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CA843D7-40FD-4BB3-AECD-3E0403BB40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0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1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68073077056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2152650" y="1759739"/>
            <a:ext cx="9065754" cy="1635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150"/>
              </a:lnSpc>
              <a:spcBef>
                <a:spcPct val="0"/>
              </a:spcBef>
              <a:spcAft>
                <a:spcPct val="0"/>
              </a:spcAft>
            </a:pPr>
            <a:r>
              <a:rPr sz="5150" spc="25">
                <a:solidFill>
                  <a:srgbClr val="000000"/>
                </a:solidFill>
                <a:latin typeface="EPMFNO+MS-UIGothic"/>
                <a:cs typeface="EPMFNO+MS-UIGothic"/>
              </a:rPr>
              <a:t>成</a:t>
            </a:r>
            <a:r>
              <a:rPr sz="5150" spc="25">
                <a:solidFill>
                  <a:srgbClr val="000000"/>
                </a:solidFill>
                <a:latin typeface="SimSun"/>
                <a:cs typeface="SimSun"/>
              </a:rPr>
              <a:t>语</a:t>
            </a:r>
            <a:r>
              <a:rPr sz="5150" spc="25">
                <a:solidFill>
                  <a:srgbClr val="000000"/>
                </a:solidFill>
                <a:latin typeface="EPMFNO+MS-UIGothic"/>
                <a:cs typeface="EPMFNO+MS-UIGothic"/>
              </a:rPr>
              <a:t>中</a:t>
            </a:r>
            <a:r>
              <a:rPr sz="5150" spc="20">
                <a:solidFill>
                  <a:srgbClr val="000000"/>
                </a:solidFill>
                <a:latin typeface="SimSun"/>
                <a:cs typeface="SimSun"/>
              </a:rPr>
              <a:t>华</a:t>
            </a:r>
            <a:r>
              <a:rPr sz="5150" spc="25">
                <a:solidFill>
                  <a:srgbClr val="000000"/>
                </a:solidFill>
                <a:latin typeface="EPMFNO+MS-UIGothic"/>
                <a:cs typeface="EPMFNO+MS-UIGothic"/>
              </a:rPr>
              <a:t>文化的</a:t>
            </a:r>
            <a:r>
              <a:rPr sz="5150" spc="25">
                <a:solidFill>
                  <a:srgbClr val="000000"/>
                </a:solidFill>
                <a:latin typeface="SimSun"/>
                <a:cs typeface="SimSun"/>
              </a:rPr>
              <a:t>缩</a:t>
            </a:r>
            <a:r>
              <a:rPr sz="5150" spc="25">
                <a:solidFill>
                  <a:srgbClr val="000000"/>
                </a:solidFill>
                <a:latin typeface="EPMFNO+MS-UIGothic"/>
                <a:cs typeface="EPMFNO+MS-UIGothic"/>
              </a:rPr>
              <a:t>微景</a:t>
            </a:r>
            <a:r>
              <a:rPr sz="5150" spc="20">
                <a:solidFill>
                  <a:srgbClr val="000000"/>
                </a:solidFill>
                <a:latin typeface="SimSun"/>
                <a:cs typeface="SimSun"/>
              </a:rPr>
              <a:t>观课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5767070" y="2705890"/>
            <a:ext cx="1635125" cy="1635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150"/>
              </a:lnSpc>
              <a:spcBef>
                <a:spcPct val="0"/>
              </a:spcBef>
              <a:spcAft>
                <a:spcPct val="0"/>
              </a:spcAft>
            </a:pPr>
            <a:r>
              <a:rPr sz="5150">
                <a:solidFill>
                  <a:srgbClr val="000000"/>
                </a:solidFill>
                <a:latin typeface="EPMFNO+MS-UIGothic"/>
                <a:cs typeface="EPMFNO+MS-UIGothic"/>
              </a:rPr>
              <a:t>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468620" y="1972214"/>
            <a:ext cx="2639610" cy="653477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136"/>
              </a:lnSpc>
              <a:spcBef>
                <a:spcPct val="0"/>
              </a:spcBef>
              <a:spcAft>
                <a:spcPct val="0"/>
              </a:spcAft>
            </a:pPr>
            <a:r>
              <a:rPr sz="2050">
                <a:solidFill>
                  <a:srgbClr val="AF79DE"/>
                </a:solidFill>
                <a:latin typeface="AQKRPC+PBNEMM+ArialMT"/>
                <a:cs typeface="AQKRPC+PBNEMM+ArialMT"/>
              </a:rPr>
              <a:t>•</a:t>
            </a:r>
            <a:r>
              <a:rPr sz="2050" spc="370">
                <a:solidFill>
                  <a:srgbClr val="AF79DE"/>
                </a:solidFill>
                <a:latin typeface="Times New Roman"/>
                <a:cs typeface="Times New Roman"/>
              </a:rPr>
              <a:t> </a:t>
            </a:r>
            <a:r>
              <a:rPr sz="2000" spc="25">
                <a:solidFill>
                  <a:srgbClr val="AF79DE"/>
                </a:solidFill>
                <a:latin typeface="EPMFNO+MS-UIGothic"/>
                <a:cs typeface="EPMFNO+MS-UIGothic"/>
              </a:rPr>
              <a:t>成</a:t>
            </a:r>
            <a:r>
              <a:rPr sz="2000" spc="23">
                <a:solidFill>
                  <a:srgbClr val="AF79DE"/>
                </a:solidFill>
                <a:latin typeface="SimSun"/>
                <a:cs typeface="SimSun"/>
              </a:rPr>
              <a:t>语</a:t>
            </a:r>
            <a:r>
              <a:rPr sz="2000" spc="25">
                <a:solidFill>
                  <a:srgbClr val="AF79DE"/>
                </a:solidFill>
                <a:latin typeface="EPMFNO+MS-UIGothic"/>
                <a:cs typeface="EPMFNO+MS-UIGothic"/>
              </a:rPr>
              <a:t>的定</a:t>
            </a:r>
            <a:r>
              <a:rPr sz="2000" spc="25">
                <a:solidFill>
                  <a:srgbClr val="AF79DE"/>
                </a:solidFill>
                <a:latin typeface="SimSun"/>
                <a:cs typeface="SimSun"/>
              </a:rPr>
              <a:t>义</a:t>
            </a:r>
            <a:r>
              <a:rPr sz="2000" spc="25">
                <a:solidFill>
                  <a:srgbClr val="AF79DE"/>
                </a:solidFill>
                <a:latin typeface="EPMFNO+MS-UIGothic"/>
                <a:cs typeface="EPMFNO+MS-UIGothic"/>
              </a:rPr>
              <a:t>与起源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5468620" y="2435129"/>
            <a:ext cx="2639610" cy="653477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136"/>
              </a:lnSpc>
              <a:spcBef>
                <a:spcPct val="0"/>
              </a:spcBef>
              <a:spcAft>
                <a:spcPct val="0"/>
              </a:spcAft>
            </a:pPr>
            <a:r>
              <a:rPr sz="2050">
                <a:solidFill>
                  <a:srgbClr val="AF79DE"/>
                </a:solidFill>
                <a:latin typeface="AQKRPC+PBNEMM+ArialMT"/>
                <a:cs typeface="AQKRPC+PBNEMM+ArialMT"/>
              </a:rPr>
              <a:t>•</a:t>
            </a:r>
            <a:r>
              <a:rPr sz="2050" spc="370">
                <a:solidFill>
                  <a:srgbClr val="AF79DE"/>
                </a:solidFill>
                <a:latin typeface="Times New Roman"/>
                <a:cs typeface="Times New Roman"/>
              </a:rPr>
              <a:t> </a:t>
            </a:r>
            <a:r>
              <a:rPr sz="2000" spc="25">
                <a:solidFill>
                  <a:srgbClr val="AF79DE"/>
                </a:solidFill>
                <a:latin typeface="EPMFNO+MS-UIGothic"/>
                <a:cs typeface="EPMFNO+MS-UIGothic"/>
              </a:rPr>
              <a:t>成</a:t>
            </a:r>
            <a:r>
              <a:rPr sz="2000" spc="23">
                <a:solidFill>
                  <a:srgbClr val="AF79DE"/>
                </a:solidFill>
                <a:latin typeface="SimSun"/>
                <a:cs typeface="SimSun"/>
              </a:rPr>
              <a:t>语</a:t>
            </a:r>
            <a:r>
              <a:rPr sz="2000" spc="25">
                <a:solidFill>
                  <a:srgbClr val="AF79DE"/>
                </a:solidFill>
                <a:latin typeface="EPMFNO+MS-UIGothic"/>
                <a:cs typeface="EPMFNO+MS-UIGothic"/>
              </a:rPr>
              <a:t>的分</a:t>
            </a:r>
            <a:r>
              <a:rPr sz="2000" spc="25">
                <a:solidFill>
                  <a:srgbClr val="AF79DE"/>
                </a:solidFill>
                <a:latin typeface="SimSun"/>
                <a:cs typeface="SimSun"/>
              </a:rPr>
              <a:t>类</a:t>
            </a:r>
            <a:r>
              <a:rPr sz="2000" spc="25">
                <a:solidFill>
                  <a:srgbClr val="AF79DE"/>
                </a:solidFill>
                <a:latin typeface="EPMFNO+MS-UIGothic"/>
                <a:cs typeface="EPMFNO+MS-UIGothic"/>
              </a:rPr>
              <a:t>与构成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5468620" y="2898044"/>
            <a:ext cx="2639610" cy="653477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136"/>
              </a:lnSpc>
              <a:spcBef>
                <a:spcPct val="0"/>
              </a:spcBef>
              <a:spcAft>
                <a:spcPct val="0"/>
              </a:spcAft>
            </a:pPr>
            <a:r>
              <a:rPr sz="2050">
                <a:solidFill>
                  <a:srgbClr val="AF79DE"/>
                </a:solidFill>
                <a:latin typeface="AQKRPC+PBNEMM+ArialMT"/>
                <a:cs typeface="AQKRPC+PBNEMM+ArialMT"/>
              </a:rPr>
              <a:t>•</a:t>
            </a:r>
            <a:r>
              <a:rPr sz="2050" spc="370">
                <a:solidFill>
                  <a:srgbClr val="AF79DE"/>
                </a:solidFill>
                <a:latin typeface="Times New Roman"/>
                <a:cs typeface="Times New Roman"/>
              </a:rPr>
              <a:t> </a:t>
            </a:r>
            <a:r>
              <a:rPr sz="2000" spc="25">
                <a:solidFill>
                  <a:srgbClr val="AF79DE"/>
                </a:solidFill>
                <a:latin typeface="EPMFNO+MS-UIGothic"/>
                <a:cs typeface="EPMFNO+MS-UIGothic"/>
              </a:rPr>
              <a:t>成</a:t>
            </a:r>
            <a:r>
              <a:rPr sz="2000" spc="23">
                <a:solidFill>
                  <a:srgbClr val="AF79DE"/>
                </a:solidFill>
                <a:latin typeface="SimSun"/>
                <a:cs typeface="SimSun"/>
              </a:rPr>
              <a:t>语</a:t>
            </a:r>
            <a:r>
              <a:rPr sz="2000" spc="25">
                <a:solidFill>
                  <a:srgbClr val="AF79DE"/>
                </a:solidFill>
                <a:latin typeface="EPMFNO+MS-UIGothic"/>
                <a:cs typeface="EPMFNO+MS-UIGothic"/>
              </a:rPr>
              <a:t>的意</a:t>
            </a:r>
            <a:r>
              <a:rPr sz="2000" spc="25">
                <a:solidFill>
                  <a:srgbClr val="AF79DE"/>
                </a:solidFill>
                <a:latin typeface="SimSun"/>
                <a:cs typeface="SimSun"/>
              </a:rPr>
              <a:t>义</a:t>
            </a:r>
            <a:r>
              <a:rPr sz="2000" spc="25">
                <a:solidFill>
                  <a:srgbClr val="AF79DE"/>
                </a:solidFill>
                <a:latin typeface="EPMFNO+MS-UIGothic"/>
                <a:cs typeface="EPMFNO+MS-UIGothic"/>
              </a:rPr>
              <a:t>与演</a:t>
            </a:r>
            <a:r>
              <a:rPr sz="2000">
                <a:solidFill>
                  <a:srgbClr val="AF79DE"/>
                </a:solidFill>
                <a:latin typeface="SimSun"/>
                <a:cs typeface="SimSun"/>
              </a:rPr>
              <a:t>变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5468620" y="3360959"/>
            <a:ext cx="3187687" cy="111629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136"/>
              </a:lnSpc>
              <a:spcBef>
                <a:spcPct val="0"/>
              </a:spcBef>
              <a:spcAft>
                <a:spcPct val="0"/>
              </a:spcAft>
            </a:pPr>
            <a:r>
              <a:rPr sz="2050">
                <a:solidFill>
                  <a:srgbClr val="AF79DE"/>
                </a:solidFill>
                <a:latin typeface="AQKRPC+PBNEMM+ArialMT"/>
                <a:cs typeface="AQKRPC+PBNEMM+ArialMT"/>
              </a:rPr>
              <a:t>•</a:t>
            </a:r>
            <a:r>
              <a:rPr sz="2050" spc="370">
                <a:solidFill>
                  <a:srgbClr val="AF79DE"/>
                </a:solidFill>
                <a:latin typeface="Times New Roman"/>
                <a:cs typeface="Times New Roman"/>
              </a:rPr>
              <a:t> </a:t>
            </a:r>
            <a:r>
              <a:rPr sz="2000" spc="25">
                <a:solidFill>
                  <a:srgbClr val="AF79DE"/>
                </a:solidFill>
                <a:latin typeface="EPMFNO+MS-UIGothic"/>
                <a:cs typeface="EPMFNO+MS-UIGothic"/>
              </a:rPr>
              <a:t>成</a:t>
            </a:r>
            <a:r>
              <a:rPr sz="2000" spc="23">
                <a:solidFill>
                  <a:srgbClr val="AF79DE"/>
                </a:solidFill>
                <a:latin typeface="SimSun"/>
                <a:cs typeface="SimSun"/>
              </a:rPr>
              <a:t>语</a:t>
            </a:r>
            <a:r>
              <a:rPr sz="2000" spc="25">
                <a:solidFill>
                  <a:srgbClr val="AF79DE"/>
                </a:solidFill>
                <a:latin typeface="EPMFNO+MS-UIGothic"/>
                <a:cs typeface="EPMFNO+MS-UIGothic"/>
              </a:rPr>
              <a:t>的文化内涵与价</a:t>
            </a:r>
            <a:r>
              <a:rPr sz="2000">
                <a:solidFill>
                  <a:srgbClr val="AF79DE"/>
                </a:solidFill>
                <a:latin typeface="SimSun"/>
                <a:cs typeface="SimSun"/>
              </a:rPr>
              <a:t>值</a:t>
            </a:r>
          </a:p>
          <a:p>
            <a:pPr marL="0" marR="0">
              <a:lnSpc>
                <a:spcPts val="2136"/>
              </a:lnSpc>
              <a:spcBef>
                <a:spcPts val="1558"/>
              </a:spcBef>
              <a:spcAft>
                <a:spcPct val="0"/>
              </a:spcAft>
            </a:pPr>
            <a:r>
              <a:rPr sz="2050">
                <a:solidFill>
                  <a:srgbClr val="AF79DE"/>
                </a:solidFill>
                <a:latin typeface="AQKRPC+PBNEMM+ArialMT"/>
                <a:cs typeface="AQKRPC+PBNEMM+ArialMT"/>
              </a:rPr>
              <a:t>•</a:t>
            </a:r>
            <a:r>
              <a:rPr sz="2050" spc="370">
                <a:solidFill>
                  <a:srgbClr val="AF79DE"/>
                </a:solidFill>
                <a:latin typeface="Times New Roman"/>
                <a:cs typeface="Times New Roman"/>
              </a:rPr>
              <a:t> </a:t>
            </a:r>
            <a:r>
              <a:rPr sz="2000" spc="25">
                <a:solidFill>
                  <a:srgbClr val="AF79DE"/>
                </a:solidFill>
                <a:latin typeface="EPMFNO+MS-UIGothic"/>
                <a:cs typeface="EPMFNO+MS-UIGothic"/>
              </a:rPr>
              <a:t>成</a:t>
            </a:r>
            <a:r>
              <a:rPr sz="2000" spc="23">
                <a:solidFill>
                  <a:srgbClr val="AF79DE"/>
                </a:solidFill>
                <a:latin typeface="SimSun"/>
                <a:cs typeface="SimSun"/>
              </a:rPr>
              <a:t>语</a:t>
            </a:r>
            <a:r>
              <a:rPr sz="2000" spc="25">
                <a:solidFill>
                  <a:srgbClr val="AF79DE"/>
                </a:solidFill>
                <a:latin typeface="EPMFNO+MS-UIGothic"/>
                <a:cs typeface="EPMFNO+MS-UIGothic"/>
              </a:rPr>
              <a:t>的</a:t>
            </a:r>
            <a:r>
              <a:rPr sz="2000" spc="23">
                <a:solidFill>
                  <a:srgbClr val="AF79DE"/>
                </a:solidFill>
                <a:latin typeface="SimSun"/>
                <a:cs typeface="SimSun"/>
              </a:rPr>
              <a:t>传</a:t>
            </a:r>
            <a:r>
              <a:rPr sz="2000" spc="25">
                <a:solidFill>
                  <a:srgbClr val="AF79DE"/>
                </a:solidFill>
                <a:latin typeface="EPMFNO+MS-UIGothic"/>
                <a:cs typeface="EPMFNO+MS-UIGothic"/>
              </a:rPr>
              <a:t>承与</a:t>
            </a:r>
            <a:r>
              <a:rPr sz="2000" spc="25">
                <a:solidFill>
                  <a:srgbClr val="AF79DE"/>
                </a:solidFill>
                <a:latin typeface="SimSun"/>
                <a:cs typeface="SimSun"/>
              </a:rPr>
              <a:t>应</a:t>
            </a:r>
            <a:r>
              <a:rPr sz="2000">
                <a:solidFill>
                  <a:srgbClr val="AF79DE"/>
                </a:solidFill>
                <a:latin typeface="EPMFNO+MS-UIGothic"/>
                <a:cs typeface="EPMFNO+MS-UIGothic"/>
              </a:rPr>
              <a:t>用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5468620" y="4286789"/>
            <a:ext cx="3928744" cy="1116107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136"/>
              </a:lnSpc>
              <a:spcBef>
                <a:spcPct val="0"/>
              </a:spcBef>
              <a:spcAft>
                <a:spcPct val="0"/>
              </a:spcAft>
            </a:pPr>
            <a:r>
              <a:rPr sz="2050">
                <a:solidFill>
                  <a:srgbClr val="AF79DE"/>
                </a:solidFill>
                <a:latin typeface="AQKRPC+PBNEMM+ArialMT"/>
                <a:cs typeface="AQKRPC+PBNEMM+ArialMT"/>
              </a:rPr>
              <a:t>•</a:t>
            </a:r>
            <a:r>
              <a:rPr sz="2050" spc="370">
                <a:solidFill>
                  <a:srgbClr val="AF79DE"/>
                </a:solidFill>
                <a:latin typeface="Times New Roman"/>
                <a:cs typeface="Times New Roman"/>
              </a:rPr>
              <a:t> </a:t>
            </a:r>
            <a:r>
              <a:rPr sz="2000" spc="25">
                <a:solidFill>
                  <a:srgbClr val="AF79DE"/>
                </a:solidFill>
                <a:latin typeface="EPMFNO+MS-UIGothic"/>
                <a:cs typeface="EPMFNO+MS-UIGothic"/>
              </a:rPr>
              <a:t>成</a:t>
            </a:r>
            <a:r>
              <a:rPr sz="2000" spc="23">
                <a:solidFill>
                  <a:srgbClr val="AF79DE"/>
                </a:solidFill>
                <a:latin typeface="SimSun"/>
                <a:cs typeface="SimSun"/>
              </a:rPr>
              <a:t>语</a:t>
            </a:r>
            <a:r>
              <a:rPr sz="2000" spc="25">
                <a:solidFill>
                  <a:srgbClr val="AF79DE"/>
                </a:solidFill>
                <a:latin typeface="EPMFNO+MS-UIGothic"/>
                <a:cs typeface="EPMFNO+MS-UIGothic"/>
              </a:rPr>
              <a:t>研究的</a:t>
            </a:r>
            <a:r>
              <a:rPr sz="2000" spc="23">
                <a:solidFill>
                  <a:srgbClr val="AF79DE"/>
                </a:solidFill>
                <a:latin typeface="SimSun"/>
                <a:cs typeface="SimSun"/>
              </a:rPr>
              <a:t>现</a:t>
            </a:r>
            <a:r>
              <a:rPr sz="2000" spc="25">
                <a:solidFill>
                  <a:srgbClr val="AF79DE"/>
                </a:solidFill>
                <a:latin typeface="EPMFNO+MS-UIGothic"/>
                <a:cs typeface="EPMFNO+MS-UIGothic"/>
              </a:rPr>
              <a:t>状与展望</a:t>
            </a:r>
          </a:p>
          <a:p>
            <a:pPr marL="0" marR="0">
              <a:lnSpc>
                <a:spcPts val="2136"/>
              </a:lnSpc>
              <a:spcBef>
                <a:spcPts val="1558"/>
              </a:spcBef>
              <a:spcAft>
                <a:spcPct val="0"/>
              </a:spcAft>
            </a:pPr>
            <a:r>
              <a:rPr sz="2050">
                <a:solidFill>
                  <a:srgbClr val="AF79DE"/>
                </a:solidFill>
                <a:latin typeface="AQKRPC+PBNEMM+ArialMT"/>
                <a:cs typeface="AQKRPC+PBNEMM+ArialMT"/>
              </a:rPr>
              <a:t>•</a:t>
            </a:r>
            <a:r>
              <a:rPr sz="2050" spc="370">
                <a:solidFill>
                  <a:srgbClr val="AF79DE"/>
                </a:solidFill>
                <a:latin typeface="Times New Roman"/>
                <a:cs typeface="Times New Roman"/>
              </a:rPr>
              <a:t> </a:t>
            </a:r>
            <a:r>
              <a:rPr sz="2000" spc="25">
                <a:solidFill>
                  <a:srgbClr val="AF79DE"/>
                </a:solidFill>
                <a:latin typeface="SimSun"/>
                <a:cs typeface="SimSun"/>
              </a:rPr>
              <a:t>结语</a:t>
            </a:r>
            <a:r>
              <a:rPr sz="2000" spc="25">
                <a:solidFill>
                  <a:srgbClr val="AF79DE"/>
                </a:solidFill>
                <a:latin typeface="EPMFNO+MS-UIGothic"/>
                <a:cs typeface="EPMFNO+MS-UIGothic"/>
              </a:rPr>
              <a:t>：成</a:t>
            </a:r>
            <a:r>
              <a:rPr sz="2000" spc="25">
                <a:solidFill>
                  <a:srgbClr val="AF79DE"/>
                </a:solidFill>
                <a:latin typeface="SimSun"/>
                <a:cs typeface="SimSun"/>
              </a:rPr>
              <a:t>语</a:t>
            </a:r>
            <a:r>
              <a:rPr sz="2000" spc="25">
                <a:solidFill>
                  <a:srgbClr val="AF79DE"/>
                </a:solidFill>
                <a:latin typeface="EPMFNO+MS-UIGothic"/>
                <a:cs typeface="EPMFNO+MS-UIGothic"/>
              </a:rPr>
              <a:t>是中</a:t>
            </a:r>
            <a:r>
              <a:rPr sz="2000" spc="23">
                <a:solidFill>
                  <a:srgbClr val="AF79DE"/>
                </a:solidFill>
                <a:latin typeface="SimSun"/>
                <a:cs typeface="SimSun"/>
              </a:rPr>
              <a:t>华</a:t>
            </a:r>
            <a:r>
              <a:rPr sz="2000" spc="25">
                <a:solidFill>
                  <a:srgbClr val="AF79DE"/>
                </a:solidFill>
                <a:latin typeface="EPMFNO+MS-UIGothic"/>
                <a:cs typeface="EPMFNO+MS-UIGothic"/>
              </a:rPr>
              <a:t>文化的瑰宝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643879" y="2452767"/>
            <a:ext cx="1997014" cy="185628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991"/>
              </a:lnSpc>
              <a:spcBef>
                <a:spcPct val="0"/>
              </a:spcBef>
              <a:spcAft>
                <a:spcPct val="0"/>
              </a:spcAft>
            </a:pPr>
            <a:r>
              <a:rPr sz="5750">
                <a:solidFill>
                  <a:srgbClr val="000000"/>
                </a:solidFill>
                <a:latin typeface="MEEQEE+EGJGRQ+MicrosoftYaHei-Bold"/>
                <a:cs typeface="MEEQEE+EGJGRQ+MicrosoftYaHei-Bold"/>
              </a:rPr>
              <a:t>01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154170" y="3768391"/>
            <a:ext cx="4606899" cy="1206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800"/>
              </a:lnSpc>
              <a:spcBef>
                <a:spcPct val="0"/>
              </a:spcBef>
              <a:spcAft>
                <a:spcPct val="0"/>
              </a:spcAft>
            </a:pPr>
            <a:r>
              <a:rPr sz="3800" spc="27">
                <a:solidFill>
                  <a:srgbClr val="000000"/>
                </a:solidFill>
                <a:latin typeface="EPMFNO+MS-UIGothic"/>
                <a:cs typeface="EPMFNO+MS-UIGothic"/>
              </a:rPr>
              <a:t>成</a:t>
            </a:r>
            <a:r>
              <a:rPr sz="3800" spc="23">
                <a:solidFill>
                  <a:srgbClr val="000000"/>
                </a:solidFill>
                <a:latin typeface="SimSun"/>
                <a:cs typeface="SimSun"/>
              </a:rPr>
              <a:t>语</a:t>
            </a:r>
            <a:r>
              <a:rPr sz="3800" spc="25">
                <a:solidFill>
                  <a:srgbClr val="000000"/>
                </a:solidFill>
                <a:latin typeface="EPMFNO+MS-UIGothic"/>
                <a:cs typeface="EPMFNO+MS-UIGothic"/>
              </a:rPr>
              <a:t>的定</a:t>
            </a:r>
            <a:r>
              <a:rPr sz="3800" spc="27">
                <a:solidFill>
                  <a:srgbClr val="000000"/>
                </a:solidFill>
                <a:latin typeface="SimSun"/>
                <a:cs typeface="SimSun"/>
              </a:rPr>
              <a:t>义</a:t>
            </a:r>
            <a:r>
              <a:rPr sz="3800" spc="25">
                <a:solidFill>
                  <a:srgbClr val="000000"/>
                </a:solidFill>
                <a:latin typeface="EPMFNO+MS-UIGothic"/>
                <a:cs typeface="EPMFNO+MS-UIGothic"/>
              </a:rPr>
              <a:t>与起源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7930" y="420739"/>
            <a:ext cx="3701904" cy="9683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50"/>
              </a:lnSpc>
              <a:spcBef>
                <a:spcPct val="0"/>
              </a:spcBef>
              <a:spcAft>
                <a:spcPct val="0"/>
              </a:spcAft>
            </a:pPr>
            <a:r>
              <a:rPr sz="3050" spc="23">
                <a:solidFill>
                  <a:srgbClr val="AF79DE"/>
                </a:solidFill>
                <a:latin typeface="EPMFNO+MS-UIGothic"/>
                <a:cs typeface="EPMFNO+MS-UIGothic"/>
              </a:rPr>
              <a:t>成</a:t>
            </a:r>
            <a:r>
              <a:rPr sz="3050" spc="23">
                <a:solidFill>
                  <a:srgbClr val="AF79DE"/>
                </a:solidFill>
                <a:latin typeface="SimSun"/>
                <a:cs typeface="SimSun"/>
              </a:rPr>
              <a:t>语</a:t>
            </a:r>
            <a:r>
              <a:rPr sz="3050" spc="25">
                <a:solidFill>
                  <a:srgbClr val="AF79DE"/>
                </a:solidFill>
                <a:latin typeface="EPMFNO+MS-UIGothic"/>
                <a:cs typeface="EPMFNO+MS-UIGothic"/>
              </a:rPr>
              <a:t>的定</a:t>
            </a:r>
            <a:r>
              <a:rPr sz="3050" spc="23">
                <a:solidFill>
                  <a:srgbClr val="AF79DE"/>
                </a:solidFill>
                <a:latin typeface="SimSun"/>
                <a:cs typeface="SimSun"/>
              </a:rPr>
              <a:t>义</a:t>
            </a:r>
            <a:r>
              <a:rPr sz="3050" spc="23">
                <a:solidFill>
                  <a:srgbClr val="AF79DE"/>
                </a:solidFill>
                <a:latin typeface="EPMFNO+MS-UIGothic"/>
                <a:cs typeface="EPMFNO+MS-UIGothic"/>
              </a:rPr>
              <a:t>与特点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887730" y="1757481"/>
            <a:ext cx="102556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AF79DE"/>
                </a:solidFill>
                <a:latin typeface="EPMFNO+MS-UIGothic"/>
                <a:cs typeface="EPMFNO+MS-UIGothic"/>
              </a:rPr>
              <a:t>定</a:t>
            </a:r>
            <a:r>
              <a:rPr sz="2300">
                <a:solidFill>
                  <a:srgbClr val="AF79DE"/>
                </a:solidFill>
                <a:latin typeface="SimSun"/>
                <a:cs typeface="SimSun"/>
              </a:rPr>
              <a:t>义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87730" y="2317488"/>
            <a:ext cx="7301358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EPMFNO+MS-UIGothic"/>
                <a:cs typeface="EPMFNO+MS-UIGothic"/>
              </a:rPr>
              <a:t>成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语</a:t>
            </a:r>
            <a:r>
              <a:rPr sz="1500">
                <a:solidFill>
                  <a:srgbClr val="000000"/>
                </a:solidFill>
                <a:latin typeface="EPMFNO+MS-UIGothic"/>
                <a:cs typeface="EPMFNO+MS-UIGothic"/>
              </a:rPr>
              <a:t>是一种高度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浓缩</a:t>
            </a:r>
            <a:r>
              <a:rPr sz="1500">
                <a:solidFill>
                  <a:srgbClr val="000000"/>
                </a:solidFill>
                <a:latin typeface="EPMFNO+MS-UIGothic"/>
                <a:cs typeface="EPMFNO+MS-UIGothic"/>
              </a:rPr>
              <a:t>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词语</a:t>
            </a:r>
            <a:r>
              <a:rPr sz="1500">
                <a:solidFill>
                  <a:srgbClr val="000000"/>
                </a:solidFill>
                <a:latin typeface="EPMFNO+MS-UIGothic"/>
                <a:cs typeface="EPMFNO+MS-UIGothic"/>
              </a:rPr>
              <a:t>表达方式，通常由四个字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组</a:t>
            </a:r>
            <a:r>
              <a:rPr sz="1500">
                <a:solidFill>
                  <a:srgbClr val="000000"/>
                </a:solidFill>
                <a:latin typeface="EPMFNO+MS-UIGothic"/>
                <a:cs typeface="EPMFNO+MS-UIGothic"/>
              </a:rPr>
              <a:t>成，具有固定的意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义</a:t>
            </a:r>
            <a:r>
              <a:rPr sz="1500">
                <a:solidFill>
                  <a:srgbClr val="000000"/>
                </a:solidFill>
                <a:latin typeface="EPMFNO+MS-UIGothic"/>
                <a:cs typeface="EPMFNO+MS-UIGothic"/>
              </a:rPr>
              <a:t>和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结</a:t>
            </a:r>
            <a:r>
              <a:rPr sz="1500">
                <a:solidFill>
                  <a:srgbClr val="000000"/>
                </a:solidFill>
                <a:latin typeface="EPMFNO+MS-UIGothic"/>
                <a:cs typeface="EPMFNO+MS-UIGothic"/>
              </a:rPr>
              <a:t>构，不能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单</a:t>
            </a:r>
            <a:r>
              <a:rPr sz="1500">
                <a:solidFill>
                  <a:srgbClr val="000000"/>
                </a:solidFill>
                <a:latin typeface="EPMFNO+MS-UIGothic"/>
                <a:cs typeface="EPMFNO+MS-UIGothic"/>
              </a:rPr>
              <a:t>独拆解使用。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13435" y="4291766"/>
            <a:ext cx="102556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AF79DE"/>
                </a:solidFill>
                <a:latin typeface="EPMFNO+MS-UIGothic"/>
                <a:cs typeface="EPMFNO+MS-UIGothic"/>
              </a:rPr>
              <a:t>特点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13435" y="4870188"/>
            <a:ext cx="7154167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EPMFNO+MS-UIGothic"/>
                <a:cs typeface="EPMFNO+MS-UIGothic"/>
              </a:rPr>
              <a:t>成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语</a:t>
            </a:r>
            <a:r>
              <a:rPr sz="1500">
                <a:solidFill>
                  <a:srgbClr val="000000"/>
                </a:solidFill>
                <a:latin typeface="EPMFNO+MS-UIGothic"/>
                <a:cs typeface="EPMFNO+MS-UIGothic"/>
              </a:rPr>
              <a:t>具有言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简</a:t>
            </a:r>
            <a:r>
              <a:rPr sz="1500">
                <a:solidFill>
                  <a:srgbClr val="000000"/>
                </a:solidFill>
                <a:latin typeface="EPMFNO+MS-UIGothic"/>
                <a:cs typeface="EPMFNO+MS-UIGothic"/>
              </a:rPr>
              <a:t>意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赅</a:t>
            </a:r>
            <a:r>
              <a:rPr sz="1500">
                <a:solidFill>
                  <a:srgbClr val="000000"/>
                </a:solidFill>
                <a:latin typeface="EPMFNO+MS-UIGothic"/>
                <a:cs typeface="EPMFNO+MS-UIGothic"/>
              </a:rPr>
              <a:t>、表达力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强</a:t>
            </a:r>
            <a:r>
              <a:rPr sz="1500">
                <a:solidFill>
                  <a:srgbClr val="000000"/>
                </a:solidFill>
                <a:latin typeface="EPMFNO+MS-UIGothic"/>
                <a:cs typeface="EPMFNO+MS-UIGothic"/>
              </a:rPr>
              <a:t>、易于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记忆</a:t>
            </a:r>
            <a:r>
              <a:rPr sz="1500">
                <a:solidFill>
                  <a:srgbClr val="000000"/>
                </a:solidFill>
                <a:latin typeface="EPMFNO+MS-UIGothic"/>
                <a:cs typeface="EPMFNO+MS-UIGothic"/>
              </a:rPr>
              <a:t>、使用广泛等特点，是中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华</a:t>
            </a:r>
            <a:r>
              <a:rPr sz="1500">
                <a:solidFill>
                  <a:srgbClr val="000000"/>
                </a:solidFill>
                <a:latin typeface="EPMFNO+MS-UIGothic"/>
                <a:cs typeface="EPMFNO+MS-UIGothic"/>
              </a:rPr>
              <a:t>文化中的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EPMFNO+MS-UIGothic"/>
                <a:cs typeface="EPMFNO+MS-UIGothic"/>
              </a:rPr>
              <a:t>重要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组</a:t>
            </a:r>
            <a:r>
              <a:rPr sz="1500">
                <a:solidFill>
                  <a:srgbClr val="000000"/>
                </a:solidFill>
                <a:latin typeface="EPMFNO+MS-UIGothic"/>
                <a:cs typeface="EPMFNO+MS-UIGothic"/>
              </a:rPr>
              <a:t>成部分。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92164"/>
            <a:ext cx="4487488" cy="9683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50"/>
              </a:lnSpc>
              <a:spcBef>
                <a:spcPct val="0"/>
              </a:spcBef>
              <a:spcAft>
                <a:spcPct val="0"/>
              </a:spcAft>
            </a:pPr>
            <a:r>
              <a:rPr sz="3050" spc="23">
                <a:solidFill>
                  <a:srgbClr val="AF79DE"/>
                </a:solidFill>
                <a:latin typeface="EPMFNO+MS-UIGothic"/>
                <a:cs typeface="EPMFNO+MS-UIGothic"/>
              </a:rPr>
              <a:t>成</a:t>
            </a:r>
            <a:r>
              <a:rPr sz="3050" spc="23">
                <a:solidFill>
                  <a:srgbClr val="AF79DE"/>
                </a:solidFill>
                <a:latin typeface="SimSun"/>
                <a:cs typeface="SimSun"/>
              </a:rPr>
              <a:t>语</a:t>
            </a:r>
            <a:r>
              <a:rPr sz="3050" spc="25">
                <a:solidFill>
                  <a:srgbClr val="AF79DE"/>
                </a:solidFill>
                <a:latin typeface="EPMFNO+MS-UIGothic"/>
                <a:cs typeface="EPMFNO+MS-UIGothic"/>
              </a:rPr>
              <a:t>的起源与</a:t>
            </a:r>
            <a:r>
              <a:rPr sz="3050" spc="23">
                <a:solidFill>
                  <a:srgbClr val="AF79DE"/>
                </a:solidFill>
                <a:latin typeface="SimSun"/>
                <a:cs typeface="SimSun"/>
              </a:rPr>
              <a:t>历</a:t>
            </a:r>
            <a:r>
              <a:rPr sz="3050" spc="25">
                <a:solidFill>
                  <a:srgbClr val="AF79DE"/>
                </a:solidFill>
                <a:latin typeface="EPMFNO+MS-UIGothic"/>
                <a:cs typeface="EPMFNO+MS-UIGothic"/>
              </a:rPr>
              <a:t>史背景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878704" y="1984176"/>
            <a:ext cx="1025562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FFFF"/>
                </a:solidFill>
                <a:latin typeface="EPMFNO+MS-UIGothic"/>
                <a:cs typeface="EPMFNO+MS-UIGothic"/>
              </a:rPr>
              <a:t>起源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78704" y="2517628"/>
            <a:ext cx="6702154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EPMFNO+MS-UIGothic"/>
                <a:cs typeface="EPMFNO+MS-UIGothic"/>
              </a:rPr>
              <a:t>成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语</a:t>
            </a:r>
            <a:r>
              <a:rPr sz="1350">
                <a:solidFill>
                  <a:srgbClr val="FFFFFF"/>
                </a:solidFill>
                <a:latin typeface="EPMFNO+MS-UIGothic"/>
                <a:cs typeface="EPMFNO+MS-UIGothic"/>
              </a:rPr>
              <a:t>的起源可以追溯到古代的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经</a:t>
            </a:r>
            <a:r>
              <a:rPr sz="1350">
                <a:solidFill>
                  <a:srgbClr val="FFFFFF"/>
                </a:solidFill>
                <a:latin typeface="EPMFNO+MS-UIGothic"/>
                <a:cs typeface="EPMFNO+MS-UIGothic"/>
              </a:rPr>
              <a:t>典文献、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历</a:t>
            </a:r>
            <a:r>
              <a:rPr sz="1350">
                <a:solidFill>
                  <a:srgbClr val="FFFFFF"/>
                </a:solidFill>
                <a:latin typeface="EPMFNO+MS-UIGothic"/>
                <a:cs typeface="EPMFNO+MS-UIGothic"/>
              </a:rPr>
              <a:t>史事件、民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间传说</a:t>
            </a:r>
            <a:r>
              <a:rPr sz="1350">
                <a:solidFill>
                  <a:srgbClr val="FFFFFF"/>
                </a:solidFill>
                <a:latin typeface="EPMFNO+MS-UIGothic"/>
                <a:cs typeface="EPMFNO+MS-UIGothic"/>
              </a:rPr>
              <a:t>等，其中一些成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语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EPMFNO+MS-UIGothic"/>
                <a:cs typeface="EPMFNO+MS-UIGothic"/>
              </a:rPr>
              <a:t>直接来源于古代的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诗词</a:t>
            </a:r>
            <a:r>
              <a:rPr sz="1350">
                <a:solidFill>
                  <a:srgbClr val="FFFFFF"/>
                </a:solidFill>
                <a:latin typeface="EPMFNO+MS-UIGothic"/>
                <a:cs typeface="EPMFNO+MS-UIGothic"/>
              </a:rPr>
              <a:t>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赋</a:t>
            </a:r>
            <a:r>
              <a:rPr sz="1350">
                <a:solidFill>
                  <a:srgbClr val="FFFFFF"/>
                </a:solidFill>
                <a:latin typeface="EPMFNO+MS-UIGothic"/>
                <a:cs typeface="EPMFNO+MS-UIGothic"/>
              </a:rPr>
              <a:t>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4878704" y="404030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FFFF"/>
                </a:solidFill>
                <a:latin typeface="SimSun"/>
                <a:cs typeface="SimSun"/>
              </a:rPr>
              <a:t>历</a:t>
            </a:r>
            <a:r>
              <a:rPr sz="2300" spc="25">
                <a:solidFill>
                  <a:srgbClr val="FFFFFF"/>
                </a:solidFill>
                <a:latin typeface="EPMFNO+MS-UIGothic"/>
                <a:cs typeface="EPMFNO+MS-UIGothic"/>
              </a:rPr>
              <a:t>史背景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4878704" y="4650592"/>
            <a:ext cx="6768390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EPMFNO+MS-UIGothic"/>
                <a:cs typeface="EPMFNO+MS-UIGothic"/>
              </a:rPr>
              <a:t>成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语</a:t>
            </a:r>
            <a:r>
              <a:rPr sz="1350">
                <a:solidFill>
                  <a:srgbClr val="FFFFFF"/>
                </a:solidFill>
                <a:latin typeface="EPMFNO+MS-UIGothic"/>
                <a:cs typeface="EPMFNO+MS-UIGothic"/>
              </a:rPr>
              <a:t>随着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历</a:t>
            </a:r>
            <a:r>
              <a:rPr sz="1350">
                <a:solidFill>
                  <a:srgbClr val="FFFFFF"/>
                </a:solidFill>
                <a:latin typeface="EPMFNO+MS-UIGothic"/>
                <a:cs typeface="EPMFNO+MS-UIGothic"/>
              </a:rPr>
              <a:t>史的演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变</a:t>
            </a:r>
            <a:r>
              <a:rPr sz="1350">
                <a:solidFill>
                  <a:srgbClr val="FFFFFF"/>
                </a:solidFill>
                <a:latin typeface="EPMFNO+MS-UIGothic"/>
                <a:cs typeface="EPMFNO+MS-UIGothic"/>
              </a:rPr>
              <a:t>而不断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发</a:t>
            </a:r>
            <a:r>
              <a:rPr sz="1350">
                <a:solidFill>
                  <a:srgbClr val="FFFFFF"/>
                </a:solidFill>
                <a:latin typeface="EPMFNO+MS-UIGothic"/>
                <a:cs typeface="EPMFNO+MS-UIGothic"/>
              </a:rPr>
              <a:t>展，不同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历</a:t>
            </a:r>
            <a:r>
              <a:rPr sz="1350">
                <a:solidFill>
                  <a:srgbClr val="FFFFFF"/>
                </a:solidFill>
                <a:latin typeface="EPMFNO+MS-UIGothic"/>
                <a:cs typeface="EPMFNO+MS-UIGothic"/>
              </a:rPr>
              <a:t>史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时</a:t>
            </a:r>
            <a:r>
              <a:rPr sz="1350">
                <a:solidFill>
                  <a:srgbClr val="FFFFFF"/>
                </a:solidFill>
                <a:latin typeface="EPMFNO+MS-UIGothic"/>
                <a:cs typeface="EPMFNO+MS-UIGothic"/>
              </a:rPr>
              <a:t>期都有独特的成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语</a:t>
            </a:r>
            <a:r>
              <a:rPr sz="1350">
                <a:solidFill>
                  <a:srgbClr val="FFFFFF"/>
                </a:solidFill>
                <a:latin typeface="EPMFNO+MS-UIGothic"/>
                <a:cs typeface="EPMFNO+MS-UIGothic"/>
              </a:rPr>
              <a:t>，反映了当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时</a:t>
            </a:r>
            <a:r>
              <a:rPr sz="1350">
                <a:solidFill>
                  <a:srgbClr val="FFFFFF"/>
                </a:solidFill>
                <a:latin typeface="EPMFNO+MS-UIGothic"/>
                <a:cs typeface="EPMFNO+MS-UIGothic"/>
              </a:rPr>
              <a:t>的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878704" y="4959203"/>
            <a:ext cx="1914078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EPMFNO+MS-UIGothic"/>
                <a:cs typeface="EPMFNO+MS-UIGothic"/>
              </a:rPr>
              <a:t>社会状况和文化特点。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08405" y="298819"/>
            <a:ext cx="4936504" cy="9683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50"/>
              </a:lnSpc>
              <a:spcBef>
                <a:spcPct val="0"/>
              </a:spcBef>
              <a:spcAft>
                <a:spcPct val="0"/>
              </a:spcAft>
            </a:pPr>
            <a:r>
              <a:rPr sz="3050" spc="23">
                <a:solidFill>
                  <a:srgbClr val="AF79DE"/>
                </a:solidFill>
                <a:latin typeface="EPMFNO+MS-UIGothic"/>
                <a:cs typeface="EPMFNO+MS-UIGothic"/>
              </a:rPr>
              <a:t>成</a:t>
            </a:r>
            <a:r>
              <a:rPr sz="3050" spc="23">
                <a:solidFill>
                  <a:srgbClr val="AF79DE"/>
                </a:solidFill>
                <a:latin typeface="SimSun"/>
                <a:cs typeface="SimSun"/>
              </a:rPr>
              <a:t>语</a:t>
            </a:r>
            <a:r>
              <a:rPr sz="3050" spc="25">
                <a:solidFill>
                  <a:srgbClr val="AF79DE"/>
                </a:solidFill>
                <a:latin typeface="EPMFNO+MS-UIGothic"/>
                <a:cs typeface="EPMFNO+MS-UIGothic"/>
              </a:rPr>
              <a:t>在中</a:t>
            </a:r>
            <a:r>
              <a:rPr sz="3050" spc="23">
                <a:solidFill>
                  <a:srgbClr val="AF79DE"/>
                </a:solidFill>
                <a:latin typeface="SimSun"/>
                <a:cs typeface="SimSun"/>
              </a:rPr>
              <a:t>华</a:t>
            </a:r>
            <a:r>
              <a:rPr sz="3050" spc="25">
                <a:solidFill>
                  <a:srgbClr val="AF79DE"/>
                </a:solidFill>
                <a:latin typeface="EPMFNO+MS-UIGothic"/>
                <a:cs typeface="EPMFNO+MS-UIGothic"/>
              </a:rPr>
              <a:t>文化中的地位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7414894" y="1544121"/>
            <a:ext cx="1616188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AF79DE"/>
                </a:solidFill>
                <a:latin typeface="EPMFNO+MS-UIGothic"/>
                <a:cs typeface="EPMFNO+MS-UIGothic"/>
              </a:rPr>
              <a:t>教育意</a:t>
            </a:r>
            <a:r>
              <a:rPr sz="2300">
                <a:solidFill>
                  <a:srgbClr val="AF79DE"/>
                </a:solidFill>
                <a:latin typeface="SimSun"/>
                <a:cs typeface="SimSun"/>
              </a:rPr>
              <a:t>义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7414894" y="2079997"/>
            <a:ext cx="3212529" cy="129921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EPMFNO+MS-UIGothic"/>
                <a:cs typeface="EPMFNO+MS-UIGothic"/>
              </a:rPr>
              <a:t>成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语</a:t>
            </a:r>
            <a:r>
              <a:rPr sz="1500">
                <a:solidFill>
                  <a:srgbClr val="000000"/>
                </a:solidFill>
                <a:latin typeface="EPMFNO+MS-UIGothic"/>
                <a:cs typeface="EPMFNO+MS-UIGothic"/>
              </a:rPr>
              <a:t>在教育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领</a:t>
            </a:r>
            <a:r>
              <a:rPr sz="1500">
                <a:solidFill>
                  <a:srgbClr val="000000"/>
                </a:solidFill>
                <a:latin typeface="EPMFNO+MS-UIGothic"/>
                <a:cs typeface="EPMFNO+MS-UIGothic"/>
              </a:rPr>
              <a:t>域具有重要的地位，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EPMFNO+MS-UIGothic"/>
                <a:cs typeface="EPMFNO+MS-UIGothic"/>
              </a:rPr>
              <a:t>不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仅</a:t>
            </a:r>
            <a:r>
              <a:rPr sz="1500">
                <a:solidFill>
                  <a:srgbClr val="000000"/>
                </a:solidFill>
                <a:latin typeface="EPMFNO+MS-UIGothic"/>
                <a:cs typeface="EPMFNO+MS-UIGothic"/>
              </a:rPr>
              <a:t>是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语</a:t>
            </a:r>
            <a:r>
              <a:rPr sz="1500">
                <a:solidFill>
                  <a:srgbClr val="000000"/>
                </a:solidFill>
                <a:latin typeface="EPMFNO+MS-UIGothic"/>
                <a:cs typeface="EPMFNO+MS-UIGothic"/>
              </a:rPr>
              <a:t>文学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习</a:t>
            </a:r>
            <a:r>
              <a:rPr sz="1500">
                <a:solidFill>
                  <a:srgbClr val="000000"/>
                </a:solidFill>
                <a:latin typeface="EPMFNO+MS-UIGothic"/>
                <a:cs typeface="EPMFNO+MS-UIGothic"/>
              </a:rPr>
              <a:t>的重要内容，也是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EPMFNO+MS-UIGothic"/>
                <a:cs typeface="EPMFNO+MS-UIGothic"/>
              </a:rPr>
              <a:t>学生了解中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华</a:t>
            </a:r>
            <a:r>
              <a:rPr sz="1500">
                <a:solidFill>
                  <a:srgbClr val="000000"/>
                </a:solidFill>
                <a:latin typeface="EPMFNO+MS-UIGothic"/>
                <a:cs typeface="EPMFNO+MS-UIGothic"/>
              </a:rPr>
              <a:t>文化、提高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语</a:t>
            </a:r>
            <a:r>
              <a:rPr sz="1500">
                <a:solidFill>
                  <a:srgbClr val="000000"/>
                </a:solidFill>
                <a:latin typeface="EPMFNO+MS-UIGothic"/>
                <a:cs typeface="EPMFNO+MS-UIGothic"/>
              </a:rPr>
              <a:t>言表达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EPMFNO+MS-UIGothic"/>
                <a:cs typeface="EPMFNO+MS-UIGothic"/>
              </a:rPr>
              <a:t>能力的途径之一。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2021839" y="225722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AF79DE"/>
                </a:solidFill>
                <a:latin typeface="EPMFNO+MS-UIGothic"/>
                <a:cs typeface="EPMFNO+MS-UIGothic"/>
              </a:rPr>
              <a:t>文化价</a:t>
            </a:r>
            <a:r>
              <a:rPr sz="2300">
                <a:solidFill>
                  <a:srgbClr val="AF79DE"/>
                </a:solidFill>
                <a:latin typeface="SimSun"/>
                <a:cs typeface="SimSun"/>
              </a:rPr>
              <a:t>值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535940" y="2820408"/>
            <a:ext cx="3212529" cy="129921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9050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EPMFNO+MS-UIGothic"/>
                <a:cs typeface="EPMFNO+MS-UIGothic"/>
              </a:rPr>
              <a:t>成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语</a:t>
            </a:r>
            <a:r>
              <a:rPr sz="1500">
                <a:solidFill>
                  <a:srgbClr val="000000"/>
                </a:solidFill>
                <a:latin typeface="EPMFNO+MS-UIGothic"/>
                <a:cs typeface="EPMFNO+MS-UIGothic"/>
              </a:rPr>
              <a:t>是中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华</a:t>
            </a:r>
            <a:r>
              <a:rPr sz="1500">
                <a:solidFill>
                  <a:srgbClr val="000000"/>
                </a:solidFill>
                <a:latin typeface="EPMFNO+MS-UIGothic"/>
                <a:cs typeface="EPMFNO+MS-UIGothic"/>
              </a:rPr>
              <a:t>文化中的瑰宝，具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EPMFNO+MS-UIGothic"/>
                <a:cs typeface="EPMFNO+MS-UIGothic"/>
              </a:rPr>
              <a:t>有丰富的文化内涵和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历</a:t>
            </a:r>
            <a:r>
              <a:rPr sz="1500">
                <a:solidFill>
                  <a:srgbClr val="000000"/>
                </a:solidFill>
                <a:latin typeface="EPMFNO+MS-UIGothic"/>
                <a:cs typeface="EPMFNO+MS-UIGothic"/>
              </a:rPr>
              <a:t>史价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值</a:t>
            </a:r>
            <a:r>
              <a:rPr sz="1500">
                <a:solidFill>
                  <a:srgbClr val="000000"/>
                </a:solidFill>
                <a:latin typeface="EPMFNO+MS-UIGothic"/>
                <a:cs typeface="EPMFNO+MS-UIGothic"/>
              </a:rPr>
              <a:t>，</a:t>
            </a:r>
          </a:p>
          <a:p>
            <a:pPr marL="19050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EPMFNO+MS-UIGothic"/>
                <a:cs typeface="EPMFNO+MS-UIGothic"/>
              </a:rPr>
              <a:t>是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传</a:t>
            </a:r>
            <a:r>
              <a:rPr sz="1500">
                <a:solidFill>
                  <a:srgbClr val="000000"/>
                </a:solidFill>
                <a:latin typeface="EPMFNO+MS-UIGothic"/>
                <a:cs typeface="EPMFNO+MS-UIGothic"/>
              </a:rPr>
              <a:t>承和弘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扬</a:t>
            </a:r>
            <a:r>
              <a:rPr sz="1500">
                <a:solidFill>
                  <a:srgbClr val="000000"/>
                </a:solidFill>
                <a:latin typeface="EPMFNO+MS-UIGothic"/>
                <a:cs typeface="EPMFNO+MS-UIGothic"/>
              </a:rPr>
              <a:t>中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华</a:t>
            </a:r>
            <a:r>
              <a:rPr sz="1500">
                <a:solidFill>
                  <a:srgbClr val="000000"/>
                </a:solidFill>
                <a:latin typeface="EPMFNO+MS-UIGothic"/>
                <a:cs typeface="EPMFNO+MS-UIGothic"/>
              </a:rPr>
              <a:t>文化的重要</a:t>
            </a:r>
          </a:p>
          <a:p>
            <a:pPr marL="228600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载</a:t>
            </a:r>
            <a:r>
              <a:rPr sz="1500">
                <a:solidFill>
                  <a:srgbClr val="000000"/>
                </a:solidFill>
                <a:latin typeface="EPMFNO+MS-UIGothic"/>
                <a:cs typeface="EPMFNO+MS-UIGothic"/>
              </a:rPr>
              <a:t>体。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8735694" y="435018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AF79DE"/>
                </a:solidFill>
                <a:latin typeface="EPMFNO+MS-UIGothic"/>
                <a:cs typeface="EPMFNO+MS-UIGothic"/>
              </a:rPr>
              <a:t>社会影响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735694" y="4886063"/>
            <a:ext cx="3431604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EPMFNO+MS-UIGothic"/>
                <a:cs typeface="EPMFNO+MS-UIGothic"/>
              </a:rPr>
              <a:t>成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语</a:t>
            </a:r>
            <a:r>
              <a:rPr sz="1500">
                <a:solidFill>
                  <a:srgbClr val="000000"/>
                </a:solidFill>
                <a:latin typeface="EPMFNO+MS-UIGothic"/>
                <a:cs typeface="EPMFNO+MS-UIGothic"/>
              </a:rPr>
              <a:t>在社会生活中有着广泛的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000000"/>
                </a:solidFill>
                <a:latin typeface="EPMFNO+MS-UIGothic"/>
                <a:cs typeface="EPMFNO+MS-UIGothic"/>
              </a:rPr>
              <a:t>用，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8735694" y="5160383"/>
            <a:ext cx="3286125" cy="102488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经</a:t>
            </a:r>
            <a:r>
              <a:rPr sz="1500">
                <a:solidFill>
                  <a:srgbClr val="000000"/>
                </a:solidFill>
                <a:latin typeface="EPMFNO+MS-UIGothic"/>
                <a:cs typeface="EPMFNO+MS-UIGothic"/>
              </a:rPr>
              <a:t>常被人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们</a:t>
            </a:r>
            <a:r>
              <a:rPr sz="1500">
                <a:solidFill>
                  <a:srgbClr val="000000"/>
                </a:solidFill>
                <a:latin typeface="EPMFNO+MS-UIGothic"/>
                <a:cs typeface="EPMFNO+MS-UIGothic"/>
              </a:rPr>
              <a:t>引用和运用在日常生活</a:t>
            </a:r>
          </a:p>
          <a:p>
            <a:pPr marL="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EPMFNO+MS-UIGothic"/>
                <a:cs typeface="EPMFNO+MS-UIGothic"/>
              </a:rPr>
              <a:t>中，影响着人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们</a:t>
            </a:r>
            <a:r>
              <a:rPr sz="1500">
                <a:solidFill>
                  <a:srgbClr val="000000"/>
                </a:solidFill>
                <a:latin typeface="EPMFNO+MS-UIGothic"/>
                <a:cs typeface="EPMFNO+MS-UIGothic"/>
              </a:rPr>
              <a:t>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语</a:t>
            </a:r>
            <a:r>
              <a:rPr sz="1500">
                <a:solidFill>
                  <a:srgbClr val="000000"/>
                </a:solidFill>
                <a:latin typeface="EPMFNO+MS-UIGothic"/>
                <a:cs typeface="EPMFNO+MS-UIGothic"/>
              </a:rPr>
              <a:t>言表达和文化</a:t>
            </a:r>
          </a:p>
          <a:p>
            <a:pPr marL="0" marR="0">
              <a:lnSpc>
                <a:spcPts val="1500"/>
              </a:lnSpc>
              <a:spcBef>
                <a:spcPts val="61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EPMFNO+MS-UIGothic"/>
                <a:cs typeface="EPMFNO+MS-UIGothic"/>
              </a:rPr>
              <a:t>素养。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643879" y="2452767"/>
            <a:ext cx="1997014" cy="185628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991"/>
              </a:lnSpc>
              <a:spcBef>
                <a:spcPct val="0"/>
              </a:spcBef>
              <a:spcAft>
                <a:spcPct val="0"/>
              </a:spcAft>
            </a:pPr>
            <a:r>
              <a:rPr sz="5750">
                <a:solidFill>
                  <a:srgbClr val="000000"/>
                </a:solidFill>
                <a:latin typeface="MEEQEE+EGJGRQ+MicrosoftYaHei-Bold"/>
                <a:cs typeface="MEEQEE+EGJGRQ+MicrosoftYaHei-Bold"/>
              </a:rPr>
              <a:t>02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154170" y="3768391"/>
            <a:ext cx="4606899" cy="1206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800"/>
              </a:lnSpc>
              <a:spcBef>
                <a:spcPct val="0"/>
              </a:spcBef>
              <a:spcAft>
                <a:spcPct val="0"/>
              </a:spcAft>
            </a:pPr>
            <a:r>
              <a:rPr sz="3800" spc="27">
                <a:solidFill>
                  <a:srgbClr val="000000"/>
                </a:solidFill>
                <a:latin typeface="EPMFNO+MS-UIGothic"/>
                <a:cs typeface="EPMFNO+MS-UIGothic"/>
              </a:rPr>
              <a:t>成</a:t>
            </a:r>
            <a:r>
              <a:rPr sz="3800" spc="23">
                <a:solidFill>
                  <a:srgbClr val="000000"/>
                </a:solidFill>
                <a:latin typeface="SimSun"/>
                <a:cs typeface="SimSun"/>
              </a:rPr>
              <a:t>语</a:t>
            </a:r>
            <a:r>
              <a:rPr sz="3800" spc="25">
                <a:solidFill>
                  <a:srgbClr val="000000"/>
                </a:solidFill>
                <a:latin typeface="EPMFNO+MS-UIGothic"/>
                <a:cs typeface="EPMFNO+MS-UIGothic"/>
              </a:rPr>
              <a:t>的分</a:t>
            </a:r>
            <a:r>
              <a:rPr sz="3800" spc="27">
                <a:solidFill>
                  <a:srgbClr val="000000"/>
                </a:solidFill>
                <a:latin typeface="SimSun"/>
                <a:cs typeface="SimSun"/>
              </a:rPr>
              <a:t>类</a:t>
            </a:r>
            <a:r>
              <a:rPr sz="3800" spc="25">
                <a:solidFill>
                  <a:srgbClr val="000000"/>
                </a:solidFill>
                <a:latin typeface="EPMFNO+MS-UIGothic"/>
                <a:cs typeface="EPMFNO+MS-UIGothic"/>
              </a:rPr>
              <a:t>与构成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332864" y="293104"/>
            <a:ext cx="4487488" cy="9683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50"/>
              </a:lnSpc>
              <a:spcBef>
                <a:spcPct val="0"/>
              </a:spcBef>
              <a:spcAft>
                <a:spcPct val="0"/>
              </a:spcAft>
            </a:pPr>
            <a:r>
              <a:rPr sz="3050" spc="23">
                <a:solidFill>
                  <a:srgbClr val="AF79DE"/>
                </a:solidFill>
                <a:latin typeface="EPMFNO+MS-UIGothic"/>
                <a:cs typeface="EPMFNO+MS-UIGothic"/>
              </a:rPr>
              <a:t>成</a:t>
            </a:r>
            <a:r>
              <a:rPr sz="3050" spc="23">
                <a:solidFill>
                  <a:srgbClr val="AF79DE"/>
                </a:solidFill>
                <a:latin typeface="SimSun"/>
                <a:cs typeface="SimSun"/>
              </a:rPr>
              <a:t>语</a:t>
            </a:r>
            <a:r>
              <a:rPr sz="3050" spc="25">
                <a:solidFill>
                  <a:srgbClr val="AF79DE"/>
                </a:solidFill>
                <a:latin typeface="EPMFNO+MS-UIGothic"/>
                <a:cs typeface="EPMFNO+MS-UIGothic"/>
              </a:rPr>
              <a:t>的分</a:t>
            </a:r>
            <a:r>
              <a:rPr sz="3050" spc="23">
                <a:solidFill>
                  <a:srgbClr val="AF79DE"/>
                </a:solidFill>
                <a:latin typeface="SimSun"/>
                <a:cs typeface="SimSun"/>
              </a:rPr>
              <a:t>类</a:t>
            </a:r>
            <a:r>
              <a:rPr sz="3050" spc="25">
                <a:solidFill>
                  <a:srgbClr val="AF79DE"/>
                </a:solidFill>
                <a:latin typeface="EPMFNO+MS-UIGothic"/>
                <a:cs typeface="EPMFNO+MS-UIGothic"/>
              </a:rPr>
              <a:t>方法与</a:t>
            </a:r>
            <a:r>
              <a:rPr sz="3050" spc="23">
                <a:solidFill>
                  <a:srgbClr val="AF79DE"/>
                </a:solidFill>
                <a:latin typeface="SimSun"/>
                <a:cs typeface="SimSun"/>
              </a:rPr>
              <a:t>标</a:t>
            </a:r>
            <a:r>
              <a:rPr sz="3050">
                <a:solidFill>
                  <a:srgbClr val="AF79DE"/>
                </a:solidFill>
                <a:latin typeface="EPMFNO+MS-UIGothic"/>
                <a:cs typeface="EPMFNO+MS-UIGothic"/>
              </a:rPr>
              <a:t>准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183639" y="1708431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MEEQEE+EGJGRQ+MicrosoftYaHei-Bold"/>
                <a:cs typeface="MEEQEE+EGJGRQ+MicrosoftYaHei-Bold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10125" y="1708431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MEEQEE+EGJGRQ+MicrosoftYaHei-Bold"/>
                <a:cs typeface="MEEQEE+EGJGRQ+MicrosoftYaHei-Bold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548369" y="1708431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MEEQEE+EGJGRQ+MicrosoftYaHei-Bold"/>
                <a:cs typeface="MEEQEE+EGJGRQ+MicrosoftYaHei-Bold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4785359" y="3905789"/>
            <a:ext cx="166370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000000"/>
                </a:solidFill>
                <a:latin typeface="EPMFNO+MS-UIGothic"/>
                <a:cs typeface="EPMFNO+MS-UIGothic"/>
              </a:rPr>
              <a:t>按</a:t>
            </a:r>
            <a:r>
              <a:rPr sz="2000" spc="25">
                <a:solidFill>
                  <a:srgbClr val="000000"/>
                </a:solidFill>
                <a:latin typeface="SimSun"/>
                <a:cs typeface="SimSun"/>
              </a:rPr>
              <a:t>结</a:t>
            </a:r>
            <a:r>
              <a:rPr sz="2000" spc="25">
                <a:solidFill>
                  <a:srgbClr val="000000"/>
                </a:solidFill>
                <a:latin typeface="EPMFNO+MS-UIGothic"/>
                <a:cs typeface="EPMFNO+MS-UIGothic"/>
              </a:rPr>
              <a:t>构分</a:t>
            </a:r>
            <a:r>
              <a:rPr sz="2000">
                <a:solidFill>
                  <a:srgbClr val="000000"/>
                </a:solidFill>
                <a:latin typeface="SimSun"/>
                <a:cs typeface="SimSun"/>
              </a:rPr>
              <a:t>类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8487409" y="3905789"/>
            <a:ext cx="166370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000000"/>
                </a:solidFill>
                <a:latin typeface="EPMFNO+MS-UIGothic"/>
                <a:cs typeface="EPMFNO+MS-UIGothic"/>
              </a:rPr>
              <a:t>按</a:t>
            </a:r>
            <a:r>
              <a:rPr sz="2000" spc="25">
                <a:solidFill>
                  <a:srgbClr val="000000"/>
                </a:solidFill>
                <a:latin typeface="SimSun"/>
                <a:cs typeface="SimSun"/>
              </a:rPr>
              <a:t>语义</a:t>
            </a:r>
            <a:r>
              <a:rPr sz="2000" spc="23">
                <a:solidFill>
                  <a:srgbClr val="000000"/>
                </a:solidFill>
                <a:latin typeface="EPMFNO+MS-UIGothic"/>
                <a:cs typeface="EPMFNO+MS-UIGothic"/>
              </a:rPr>
              <a:t>分</a:t>
            </a:r>
            <a:r>
              <a:rPr sz="2000">
                <a:solidFill>
                  <a:srgbClr val="000000"/>
                </a:solidFill>
                <a:latin typeface="SimSun"/>
                <a:cs typeface="SimSun"/>
              </a:rPr>
              <a:t>类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1104264" y="3966749"/>
            <a:ext cx="166370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000000"/>
                </a:solidFill>
                <a:latin typeface="EPMFNO+MS-UIGothic"/>
                <a:cs typeface="EPMFNO+MS-UIGothic"/>
              </a:rPr>
              <a:t>按来源分</a:t>
            </a:r>
            <a:r>
              <a:rPr sz="2000">
                <a:solidFill>
                  <a:srgbClr val="000000"/>
                </a:solidFill>
                <a:latin typeface="SimSun"/>
                <a:cs typeface="SimSun"/>
              </a:rPr>
              <a:t>类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1104264" y="4746997"/>
            <a:ext cx="2409825" cy="113538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EPMFNO+MS-UIGothic"/>
                <a:cs typeface="EPMFNO+MS-UIGothic"/>
              </a:rPr>
              <a:t>成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语</a:t>
            </a:r>
            <a:r>
              <a:rPr sz="1500">
                <a:solidFill>
                  <a:srgbClr val="000000"/>
                </a:solidFill>
                <a:latin typeface="EPMFNO+MS-UIGothic"/>
                <a:cs typeface="EPMFNO+MS-UIGothic"/>
              </a:rPr>
              <a:t>可按其来源分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000000"/>
                </a:solidFill>
                <a:latin typeface="EPMFNO+MS-UIGothic"/>
                <a:cs typeface="EPMFNO+MS-UIGothic"/>
              </a:rPr>
              <a:t>古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语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遗</a:t>
            </a:r>
            <a:r>
              <a:rPr sz="1500">
                <a:solidFill>
                  <a:srgbClr val="000000"/>
                </a:solidFill>
                <a:latin typeface="EPMFNO+MS-UIGothic"/>
                <a:cs typeface="EPMFNO+MS-UIGothic"/>
              </a:rPr>
              <a:t>存、寓言故事、神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话传</a:t>
            </a:r>
          </a:p>
          <a:p>
            <a:pPr marL="0" marR="0">
              <a:lnSpc>
                <a:spcPts val="1500"/>
              </a:lnSpc>
              <a:spcBef>
                <a:spcPts val="28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说</a:t>
            </a:r>
            <a:r>
              <a:rPr sz="1500">
                <a:solidFill>
                  <a:srgbClr val="000000"/>
                </a:solidFill>
                <a:latin typeface="EPMFNO+MS-UIGothic"/>
                <a:cs typeface="EPMFNO+MS-UIGothic"/>
              </a:rPr>
              <a:t>、民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间谚语</a:t>
            </a:r>
            <a:r>
              <a:rPr sz="1500">
                <a:solidFill>
                  <a:srgbClr val="000000"/>
                </a:solidFill>
                <a:latin typeface="EPMFNO+MS-UIGothic"/>
                <a:cs typeface="EPMFNO+MS-UIGothic"/>
              </a:rPr>
              <a:t>、外来文化</a:t>
            </a:r>
          </a:p>
          <a:p>
            <a:pPr marL="0" marR="0">
              <a:lnSpc>
                <a:spcPts val="1500"/>
              </a:lnSpc>
              <a:spcBef>
                <a:spcPts val="22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EPMFNO+MS-UIGothic"/>
                <a:cs typeface="EPMFNO+MS-UIGothic"/>
              </a:rPr>
              <a:t>等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类别</a:t>
            </a:r>
            <a:r>
              <a:rPr sz="1500">
                <a:solidFill>
                  <a:srgbClr val="000000"/>
                </a:solidFill>
                <a:latin typeface="EPMFNO+MS-UIGothic"/>
                <a:cs typeface="EPMFNO+MS-UIGothic"/>
              </a:rPr>
              <a:t>。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4785359" y="4746997"/>
            <a:ext cx="2481708" cy="9156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EPMFNO+MS-UIGothic"/>
                <a:cs typeface="EPMFNO+MS-UIGothic"/>
              </a:rPr>
              <a:t>根据成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语</a:t>
            </a:r>
            <a:r>
              <a:rPr sz="1500">
                <a:solidFill>
                  <a:srgbClr val="000000"/>
                </a:solidFill>
                <a:latin typeface="EPMFNO+MS-UIGothic"/>
                <a:cs typeface="EPMFNO+MS-UIGothic"/>
              </a:rPr>
              <a:t>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结</a:t>
            </a:r>
            <a:r>
              <a:rPr sz="1500">
                <a:solidFill>
                  <a:srgbClr val="000000"/>
                </a:solidFill>
                <a:latin typeface="EPMFNO+MS-UIGothic"/>
                <a:cs typeface="EPMFNO+MS-UIGothic"/>
              </a:rPr>
              <a:t>构，可以将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EPMFNO+MS-UIGothic"/>
                <a:cs typeface="EPMFNO+MS-UIGothic"/>
              </a:rPr>
              <a:t>其分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000000"/>
                </a:solidFill>
                <a:latin typeface="EPMFNO+MS-UIGothic"/>
                <a:cs typeface="EPMFNO+MS-UIGothic"/>
              </a:rPr>
              <a:t>复合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词</a:t>
            </a:r>
            <a:r>
              <a:rPr sz="1500">
                <a:solidFill>
                  <a:srgbClr val="000000"/>
                </a:solidFill>
                <a:latin typeface="EPMFNO+MS-UIGothic"/>
                <a:cs typeface="EPMFNO+MS-UIGothic"/>
              </a:rPr>
              <a:t>、固定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词组</a:t>
            </a:r>
            <a:r>
              <a:rPr sz="1500">
                <a:solidFill>
                  <a:srgbClr val="000000"/>
                </a:solidFill>
                <a:latin typeface="EPMFNO+MS-UIGothic"/>
                <a:cs typeface="EPMFNO+MS-UIGothic"/>
              </a:rPr>
              <a:t>、</a:t>
            </a:r>
          </a:p>
          <a:p>
            <a:pPr marL="0" marR="0">
              <a:lnSpc>
                <a:spcPts val="1500"/>
              </a:lnSpc>
              <a:spcBef>
                <a:spcPts val="28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EPMFNO+MS-UIGothic"/>
                <a:cs typeface="EPMFNO+MS-UIGothic"/>
              </a:rPr>
              <a:t>四字格等。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8487409" y="4746997"/>
            <a:ext cx="2336229" cy="9156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EPMFNO+MS-UIGothic"/>
                <a:cs typeface="EPMFNO+MS-UIGothic"/>
              </a:rPr>
              <a:t>根据成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语</a:t>
            </a:r>
            <a:r>
              <a:rPr sz="1500">
                <a:solidFill>
                  <a:srgbClr val="000000"/>
                </a:solidFill>
                <a:latin typeface="EPMFNO+MS-UIGothic"/>
                <a:cs typeface="EPMFNO+MS-UIGothic"/>
              </a:rPr>
              <a:t>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语义</a:t>
            </a:r>
            <a:r>
              <a:rPr sz="1500">
                <a:solidFill>
                  <a:srgbClr val="000000"/>
                </a:solidFill>
                <a:latin typeface="EPMFNO+MS-UIGothic"/>
                <a:cs typeface="EPMFNO+MS-UIGothic"/>
              </a:rPr>
              <a:t>特征，可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EPMFNO+MS-UIGothic"/>
                <a:cs typeface="EPMFNO+MS-UIGothic"/>
              </a:rPr>
              <a:t>以将其分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000000"/>
                </a:solidFill>
                <a:latin typeface="EPMFNO+MS-UIGothic"/>
                <a:cs typeface="EPMFNO+MS-UIGothic"/>
              </a:rPr>
              <a:t>描述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类</a:t>
            </a:r>
            <a:r>
              <a:rPr sz="1500">
                <a:solidFill>
                  <a:srgbClr val="000000"/>
                </a:solidFill>
                <a:latin typeface="EPMFNO+MS-UIGothic"/>
                <a:cs typeface="EPMFNO+MS-UIGothic"/>
              </a:rPr>
              <a:t>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劝诫</a:t>
            </a:r>
          </a:p>
          <a:p>
            <a:pPr marL="0" marR="0">
              <a:lnSpc>
                <a:spcPts val="1500"/>
              </a:lnSpc>
              <a:spcBef>
                <a:spcPts val="28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类</a:t>
            </a:r>
            <a:r>
              <a:rPr sz="1500">
                <a:solidFill>
                  <a:srgbClr val="000000"/>
                </a:solidFill>
                <a:latin typeface="EPMFNO+MS-UIGothic"/>
                <a:cs typeface="EPMFNO+MS-UIGothic"/>
              </a:rPr>
              <a:t>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陈</a:t>
            </a:r>
            <a:r>
              <a:rPr sz="1500">
                <a:solidFill>
                  <a:srgbClr val="000000"/>
                </a:solidFill>
                <a:latin typeface="EPMFNO+MS-UIGothic"/>
                <a:cs typeface="EPMFNO+MS-UIGothic"/>
              </a:rPr>
              <a:t>述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类</a:t>
            </a:r>
            <a:r>
              <a:rPr sz="1500">
                <a:solidFill>
                  <a:srgbClr val="000000"/>
                </a:solidFill>
                <a:latin typeface="EPMFNO+MS-UIGothic"/>
                <a:cs typeface="EPMFNO+MS-UIGothic"/>
              </a:rPr>
              <a:t>等。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505829"/>
            <a:ext cx="4487488" cy="9683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50"/>
              </a:lnSpc>
              <a:spcBef>
                <a:spcPct val="0"/>
              </a:spcBef>
              <a:spcAft>
                <a:spcPct val="0"/>
              </a:spcAft>
            </a:pPr>
            <a:r>
              <a:rPr sz="3050" spc="23">
                <a:solidFill>
                  <a:srgbClr val="AF79DE"/>
                </a:solidFill>
                <a:latin typeface="EPMFNO+MS-UIGothic"/>
                <a:cs typeface="EPMFNO+MS-UIGothic"/>
              </a:rPr>
              <a:t>成</a:t>
            </a:r>
            <a:r>
              <a:rPr sz="3050" spc="23">
                <a:solidFill>
                  <a:srgbClr val="AF79DE"/>
                </a:solidFill>
                <a:latin typeface="SimSun"/>
                <a:cs typeface="SimSun"/>
              </a:rPr>
              <a:t>语</a:t>
            </a:r>
            <a:r>
              <a:rPr sz="3050" spc="25">
                <a:solidFill>
                  <a:srgbClr val="AF79DE"/>
                </a:solidFill>
                <a:latin typeface="EPMFNO+MS-UIGothic"/>
                <a:cs typeface="EPMFNO+MS-UIGothic"/>
              </a:rPr>
              <a:t>的构成要素与来源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385559" y="1691163"/>
            <a:ext cx="140284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AF79DE"/>
                </a:solidFill>
                <a:latin typeface="EPMFNO+MS-UIGothic"/>
                <a:cs typeface="EPMFNO+MS-UIGothic"/>
              </a:rPr>
              <a:t>构成要素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385559" y="2272518"/>
            <a:ext cx="5255746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EPMFNO+MS-UIGothic"/>
                <a:cs typeface="EPMFNO+MS-UIGothic"/>
              </a:rPr>
              <a:t>成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语</a:t>
            </a:r>
            <a:r>
              <a:rPr sz="1350">
                <a:solidFill>
                  <a:srgbClr val="000000"/>
                </a:solidFill>
                <a:latin typeface="EPMFNO+MS-UIGothic"/>
                <a:cs typeface="EPMFNO+MS-UIGothic"/>
              </a:rPr>
              <a:t>主要由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词</a:t>
            </a:r>
            <a:r>
              <a:rPr sz="1350">
                <a:solidFill>
                  <a:srgbClr val="000000"/>
                </a:solidFill>
                <a:latin typeface="EPMFNO+MS-UIGothic"/>
                <a:cs typeface="EPMFNO+MS-UIGothic"/>
              </a:rPr>
              <a:t>、短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语</a:t>
            </a:r>
            <a:r>
              <a:rPr sz="1350">
                <a:solidFill>
                  <a:srgbClr val="000000"/>
                </a:solidFill>
                <a:latin typeface="EPMFNO+MS-UIGothic"/>
                <a:cs typeface="EPMFNO+MS-UIGothic"/>
              </a:rPr>
              <a:t>、句子等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语</a:t>
            </a:r>
            <a:r>
              <a:rPr sz="1350">
                <a:solidFill>
                  <a:srgbClr val="000000"/>
                </a:solidFill>
                <a:latin typeface="EPMFNO+MS-UIGothic"/>
                <a:cs typeface="EPMFNO+MS-UIGothic"/>
              </a:rPr>
              <a:t>言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单</a:t>
            </a:r>
            <a:r>
              <a:rPr sz="1350">
                <a:solidFill>
                  <a:srgbClr val="000000"/>
                </a:solidFill>
                <a:latin typeface="EPMFNO+MS-UIGothic"/>
                <a:cs typeface="EPMFNO+MS-UIGothic"/>
              </a:rPr>
              <a:t>位构成，其中以短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语为</a:t>
            </a:r>
            <a:r>
              <a:rPr sz="1350">
                <a:solidFill>
                  <a:srgbClr val="000000"/>
                </a:solidFill>
                <a:latin typeface="EPMFNO+MS-UIGothic"/>
                <a:cs typeface="EPMFNO+MS-UIGothic"/>
              </a:rPr>
              <a:t>主。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385559" y="4208938"/>
            <a:ext cx="890778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4">
                <a:solidFill>
                  <a:srgbClr val="AF79DE"/>
                </a:solidFill>
                <a:latin typeface="EPMFNO+MS-UIGothic"/>
                <a:cs typeface="EPMFNO+MS-UIGothic"/>
              </a:rPr>
              <a:t>来源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385559" y="4766163"/>
            <a:ext cx="4927647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EPMFNO+MS-UIGothic"/>
                <a:cs typeface="EPMFNO+MS-UIGothic"/>
              </a:rPr>
              <a:t>成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语</a:t>
            </a:r>
            <a:r>
              <a:rPr sz="1350">
                <a:solidFill>
                  <a:srgbClr val="000000"/>
                </a:solidFill>
                <a:latin typeface="EPMFNO+MS-UIGothic"/>
                <a:cs typeface="EPMFNO+MS-UIGothic"/>
              </a:rPr>
              <a:t>主要来源于古代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经</a:t>
            </a:r>
            <a:r>
              <a:rPr sz="1350">
                <a:solidFill>
                  <a:srgbClr val="000000"/>
                </a:solidFill>
                <a:latin typeface="EPMFNO+MS-UIGothic"/>
                <a:cs typeface="EPMFNO+MS-UIGothic"/>
              </a:rPr>
              <a:t>典著作、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历</a:t>
            </a:r>
            <a:r>
              <a:rPr sz="1350">
                <a:solidFill>
                  <a:srgbClr val="000000"/>
                </a:solidFill>
                <a:latin typeface="EPMFNO+MS-UIGothic"/>
                <a:cs typeface="EPMFNO+MS-UIGothic"/>
              </a:rPr>
              <a:t>史事件、民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间</a:t>
            </a:r>
            <a:r>
              <a:rPr sz="1350">
                <a:solidFill>
                  <a:srgbClr val="000000"/>
                </a:solidFill>
                <a:latin typeface="EPMFNO+MS-UIGothic"/>
                <a:cs typeface="EPMFNO+MS-UIGothic"/>
              </a:rPr>
              <a:t>故事、外来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6385559" y="5148433"/>
            <a:ext cx="885378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EPMFNO+MS-UIGothic"/>
                <a:cs typeface="EPMFNO+MS-UIGothic"/>
              </a:rPr>
              <a:t>文化等。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332864" y="293104"/>
            <a:ext cx="4487488" cy="9683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50"/>
              </a:lnSpc>
              <a:spcBef>
                <a:spcPct val="0"/>
              </a:spcBef>
              <a:spcAft>
                <a:spcPct val="0"/>
              </a:spcAft>
            </a:pPr>
            <a:r>
              <a:rPr sz="3050" spc="23">
                <a:solidFill>
                  <a:srgbClr val="AF79DE"/>
                </a:solidFill>
                <a:latin typeface="EPMFNO+MS-UIGothic"/>
                <a:cs typeface="EPMFNO+MS-UIGothic"/>
              </a:rPr>
              <a:t>成</a:t>
            </a:r>
            <a:r>
              <a:rPr sz="3050" spc="23">
                <a:solidFill>
                  <a:srgbClr val="AF79DE"/>
                </a:solidFill>
                <a:latin typeface="SimSun"/>
                <a:cs typeface="SimSun"/>
              </a:rPr>
              <a:t>语</a:t>
            </a:r>
            <a:r>
              <a:rPr sz="3050" spc="27">
                <a:solidFill>
                  <a:srgbClr val="AF79DE"/>
                </a:solidFill>
                <a:latin typeface="EPMFNO+MS-UIGothic"/>
                <a:cs typeface="EPMFNO+MS-UIGothic"/>
              </a:rPr>
              <a:t>与</a:t>
            </a:r>
            <a:r>
              <a:rPr sz="3050" spc="23">
                <a:solidFill>
                  <a:srgbClr val="AF79DE"/>
                </a:solidFill>
                <a:latin typeface="SimSun"/>
                <a:cs typeface="SimSun"/>
              </a:rPr>
              <a:t>汉语词汇</a:t>
            </a:r>
            <a:r>
              <a:rPr sz="3050" spc="25">
                <a:solidFill>
                  <a:srgbClr val="AF79DE"/>
                </a:solidFill>
                <a:latin typeface="EPMFNO+MS-UIGothic"/>
                <a:cs typeface="EPMFNO+MS-UIGothic"/>
              </a:rPr>
              <a:t>的关系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353185" y="3825041"/>
            <a:ext cx="1911210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0000"/>
                </a:solidFill>
                <a:latin typeface="SimSun"/>
                <a:cs typeface="SimSun"/>
              </a:rPr>
              <a:t>传</a:t>
            </a:r>
            <a:r>
              <a:rPr sz="2300" spc="25">
                <a:solidFill>
                  <a:srgbClr val="000000"/>
                </a:solidFill>
                <a:latin typeface="EPMFNO+MS-UIGothic"/>
                <a:cs typeface="EPMFNO+MS-UIGothic"/>
              </a:rPr>
              <a:t>承与</a:t>
            </a:r>
            <a:r>
              <a:rPr sz="2300" spc="23">
                <a:solidFill>
                  <a:srgbClr val="000000"/>
                </a:solidFill>
                <a:latin typeface="SimSun"/>
                <a:cs typeface="SimSun"/>
              </a:rPr>
              <a:t>发</a:t>
            </a:r>
            <a:r>
              <a:rPr sz="2300">
                <a:solidFill>
                  <a:srgbClr val="000000"/>
                </a:solidFill>
                <a:latin typeface="EPMFNO+MS-UIGothic"/>
                <a:cs typeface="EPMFNO+MS-UIGothic"/>
              </a:rPr>
              <a:t>展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757420" y="3825041"/>
            <a:ext cx="1911210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0000"/>
                </a:solidFill>
                <a:latin typeface="EPMFNO+MS-UIGothic"/>
                <a:cs typeface="EPMFNO+MS-UIGothic"/>
              </a:rPr>
              <a:t>丰富与多彩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427719" y="3825041"/>
            <a:ext cx="250183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0000"/>
                </a:solidFill>
                <a:latin typeface="EPMFNO+MS-UIGothic"/>
                <a:cs typeface="EPMFNO+MS-UIGothic"/>
              </a:rPr>
              <a:t>民族文化的瑰宝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452244" y="4698738"/>
            <a:ext cx="2409825" cy="129921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EPMFNO+MS-UIGothic"/>
                <a:cs typeface="EPMFNO+MS-UIGothic"/>
              </a:rPr>
              <a:t>成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语</a:t>
            </a:r>
            <a:r>
              <a:rPr sz="1500">
                <a:solidFill>
                  <a:srgbClr val="000000"/>
                </a:solidFill>
                <a:latin typeface="EPMFNO+MS-UIGothic"/>
                <a:cs typeface="EPMFNO+MS-UIGothic"/>
              </a:rPr>
              <a:t>作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为汉语词汇</a:t>
            </a:r>
            <a:r>
              <a:rPr sz="1500">
                <a:solidFill>
                  <a:srgbClr val="000000"/>
                </a:solidFill>
                <a:latin typeface="EPMFNO+MS-UIGothic"/>
                <a:cs typeface="EPMFNO+MS-UIGothic"/>
              </a:rPr>
              <a:t>的重要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组</a:t>
            </a:r>
            <a:r>
              <a:rPr sz="1500">
                <a:solidFill>
                  <a:srgbClr val="000000"/>
                </a:solidFill>
                <a:latin typeface="EPMFNO+MS-UIGothic"/>
                <a:cs typeface="EPMFNO+MS-UIGothic"/>
              </a:rPr>
              <a:t>成部分，既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继</a:t>
            </a:r>
            <a:r>
              <a:rPr sz="1500">
                <a:solidFill>
                  <a:srgbClr val="000000"/>
                </a:solidFill>
                <a:latin typeface="EPMFNO+MS-UIGothic"/>
                <a:cs typeface="EPMFNO+MS-UIGothic"/>
              </a:rPr>
              <a:t>承了古代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汉语</a:t>
            </a:r>
            <a:r>
              <a:rPr sz="1500">
                <a:solidFill>
                  <a:srgbClr val="000000"/>
                </a:solidFill>
                <a:latin typeface="EPMFNO+MS-UIGothic"/>
                <a:cs typeface="EPMFNO+MS-UIGothic"/>
              </a:rPr>
              <a:t>的特点，又随着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时</a:t>
            </a:r>
            <a:r>
              <a:rPr sz="1500">
                <a:solidFill>
                  <a:srgbClr val="000000"/>
                </a:solidFill>
                <a:latin typeface="EPMFNO+MS-UIGothic"/>
                <a:cs typeface="EPMFNO+MS-UIGothic"/>
              </a:rPr>
              <a:t>代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000000"/>
                </a:solidFill>
                <a:latin typeface="EPMFNO+MS-UIGothic"/>
                <a:cs typeface="EPMFNO+MS-UIGothic"/>
              </a:rPr>
              <a:t>展而演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变</a:t>
            </a:r>
            <a:r>
              <a:rPr sz="1500">
                <a:solidFill>
                  <a:srgbClr val="000000"/>
                </a:solidFill>
                <a:latin typeface="EPMFNO+MS-UIGothic"/>
                <a:cs typeface="EPMFNO+MS-UIGothic"/>
              </a:rPr>
              <a:t>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857115" y="4698738"/>
            <a:ext cx="2409825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EPMFNO+MS-UIGothic"/>
                <a:cs typeface="EPMFNO+MS-UIGothic"/>
              </a:rPr>
              <a:t>成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语</a:t>
            </a:r>
            <a:r>
              <a:rPr sz="1500">
                <a:solidFill>
                  <a:srgbClr val="000000"/>
                </a:solidFill>
                <a:latin typeface="EPMFNO+MS-UIGothic"/>
                <a:cs typeface="EPMFNO+MS-UIGothic"/>
              </a:rPr>
              <a:t>的丰富性和多彩性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为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汉语词汇</a:t>
            </a:r>
            <a:r>
              <a:rPr sz="1500">
                <a:solidFill>
                  <a:srgbClr val="000000"/>
                </a:solidFill>
                <a:latin typeface="EPMFNO+MS-UIGothic"/>
                <a:cs typeface="EPMFNO+MS-UIGothic"/>
              </a:rPr>
              <a:t>宝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库</a:t>
            </a:r>
            <a:r>
              <a:rPr sz="1500">
                <a:solidFill>
                  <a:srgbClr val="000000"/>
                </a:solidFill>
                <a:latin typeface="EPMFNO+MS-UIGothic"/>
                <a:cs typeface="EPMFNO+MS-UIGothic"/>
              </a:rPr>
              <a:t>增添了无尽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EPMFNO+MS-UIGothic"/>
                <a:cs typeface="EPMFNO+MS-UIGothic"/>
              </a:rPr>
              <a:t>的光彩。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526780" y="4698738"/>
            <a:ext cx="2409825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EPMFNO+MS-UIGothic"/>
                <a:cs typeface="EPMFNO+MS-UIGothic"/>
              </a:rPr>
              <a:t>成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语</a:t>
            </a:r>
            <a:r>
              <a:rPr sz="1500">
                <a:solidFill>
                  <a:srgbClr val="000000"/>
                </a:solidFill>
                <a:latin typeface="EPMFNO+MS-UIGothic"/>
                <a:cs typeface="EPMFNO+MS-UIGothic"/>
              </a:rPr>
              <a:t>作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000000"/>
                </a:solidFill>
                <a:latin typeface="EPMFNO+MS-UIGothic"/>
                <a:cs typeface="EPMFNO+MS-UIGothic"/>
              </a:rPr>
              <a:t>中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华</a:t>
            </a:r>
            <a:r>
              <a:rPr sz="1500">
                <a:solidFill>
                  <a:srgbClr val="000000"/>
                </a:solidFill>
                <a:latin typeface="EPMFNO+MS-UIGothic"/>
                <a:cs typeface="EPMFNO+MS-UIGothic"/>
              </a:rPr>
              <a:t>文化的瑰宝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EPMFNO+MS-UIGothic"/>
                <a:cs typeface="EPMFNO+MS-UIGothic"/>
              </a:rPr>
              <a:t>之一，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蕴</a:t>
            </a:r>
            <a:r>
              <a:rPr sz="1500">
                <a:solidFill>
                  <a:srgbClr val="000000"/>
                </a:solidFill>
                <a:latin typeface="EPMFNO+MS-UIGothic"/>
                <a:cs typeface="EPMFNO+MS-UIGothic"/>
              </a:rPr>
              <a:t>含着中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华</a:t>
            </a:r>
            <a:r>
              <a:rPr sz="1500">
                <a:solidFill>
                  <a:srgbClr val="000000"/>
                </a:solidFill>
                <a:latin typeface="EPMFNO+MS-UIGothic"/>
                <a:cs typeface="EPMFNO+MS-UIGothic"/>
              </a:rPr>
              <a:t>民族丰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EPMFNO+MS-UIGothic"/>
                <a:cs typeface="EPMFNO+MS-UIGothic"/>
              </a:rPr>
              <a:t>富的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历</a:t>
            </a:r>
            <a:r>
              <a:rPr sz="1500">
                <a:solidFill>
                  <a:srgbClr val="000000"/>
                </a:solidFill>
                <a:latin typeface="EPMFNO+MS-UIGothic"/>
                <a:cs typeface="EPMFNO+MS-UIGothic"/>
              </a:rPr>
              <a:t>史文化内涵。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643879" y="2452767"/>
            <a:ext cx="1997014" cy="185628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991"/>
              </a:lnSpc>
              <a:spcBef>
                <a:spcPct val="0"/>
              </a:spcBef>
              <a:spcAft>
                <a:spcPct val="0"/>
              </a:spcAft>
            </a:pPr>
            <a:r>
              <a:rPr sz="5750">
                <a:solidFill>
                  <a:srgbClr val="000000"/>
                </a:solidFill>
                <a:latin typeface="MEEQEE+EGJGRQ+MicrosoftYaHei-Bold"/>
                <a:cs typeface="MEEQEE+EGJGRQ+MicrosoftYaHei-Bold"/>
              </a:rPr>
              <a:t>03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154170" y="3768391"/>
            <a:ext cx="4606899" cy="1206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800"/>
              </a:lnSpc>
              <a:spcBef>
                <a:spcPct val="0"/>
              </a:spcBef>
              <a:spcAft>
                <a:spcPct val="0"/>
              </a:spcAft>
            </a:pPr>
            <a:r>
              <a:rPr sz="3800" spc="27">
                <a:solidFill>
                  <a:srgbClr val="000000"/>
                </a:solidFill>
                <a:latin typeface="EPMFNO+MS-UIGothic"/>
                <a:cs typeface="EPMFNO+MS-UIGothic"/>
              </a:rPr>
              <a:t>成</a:t>
            </a:r>
            <a:r>
              <a:rPr sz="3800" spc="23">
                <a:solidFill>
                  <a:srgbClr val="000000"/>
                </a:solidFill>
                <a:latin typeface="SimSun"/>
                <a:cs typeface="SimSun"/>
              </a:rPr>
              <a:t>语</a:t>
            </a:r>
            <a:r>
              <a:rPr sz="3800" spc="25">
                <a:solidFill>
                  <a:srgbClr val="000000"/>
                </a:solidFill>
                <a:latin typeface="EPMFNO+MS-UIGothic"/>
                <a:cs typeface="EPMFNO+MS-UIGothic"/>
              </a:rPr>
              <a:t>的意</a:t>
            </a:r>
            <a:r>
              <a:rPr sz="3800" spc="27">
                <a:solidFill>
                  <a:srgbClr val="000000"/>
                </a:solidFill>
                <a:latin typeface="SimSun"/>
                <a:cs typeface="SimSun"/>
              </a:rPr>
              <a:t>义</a:t>
            </a:r>
            <a:r>
              <a:rPr sz="3800" spc="25">
                <a:solidFill>
                  <a:srgbClr val="000000"/>
                </a:solidFill>
                <a:latin typeface="EPMFNO+MS-UIGothic"/>
                <a:cs typeface="EPMFNO+MS-UIGothic"/>
              </a:rPr>
              <a:t>与演</a:t>
            </a:r>
            <a:r>
              <a:rPr sz="3800">
                <a:solidFill>
                  <a:srgbClr val="000000"/>
                </a:solidFill>
                <a:latin typeface="SimSun"/>
                <a:cs typeface="SimSun"/>
              </a:rPr>
              <a:t>变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332864" y="232144"/>
            <a:ext cx="4487488" cy="9683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50"/>
              </a:lnSpc>
              <a:spcBef>
                <a:spcPct val="0"/>
              </a:spcBef>
              <a:spcAft>
                <a:spcPct val="0"/>
              </a:spcAft>
            </a:pPr>
            <a:r>
              <a:rPr sz="3050" spc="23">
                <a:solidFill>
                  <a:srgbClr val="AF79DE"/>
                </a:solidFill>
                <a:latin typeface="EPMFNO+MS-UIGothic"/>
                <a:cs typeface="EPMFNO+MS-UIGothic"/>
              </a:rPr>
              <a:t>成</a:t>
            </a:r>
            <a:r>
              <a:rPr sz="3050" spc="23">
                <a:solidFill>
                  <a:srgbClr val="AF79DE"/>
                </a:solidFill>
                <a:latin typeface="SimSun"/>
                <a:cs typeface="SimSun"/>
              </a:rPr>
              <a:t>语</a:t>
            </a:r>
            <a:r>
              <a:rPr sz="3050" spc="25">
                <a:solidFill>
                  <a:srgbClr val="AF79DE"/>
                </a:solidFill>
                <a:latin typeface="EPMFNO+MS-UIGothic"/>
                <a:cs typeface="EPMFNO+MS-UIGothic"/>
              </a:rPr>
              <a:t>的意</a:t>
            </a:r>
            <a:r>
              <a:rPr sz="3050" spc="23">
                <a:solidFill>
                  <a:srgbClr val="AF79DE"/>
                </a:solidFill>
                <a:latin typeface="SimSun"/>
                <a:cs typeface="SimSun"/>
              </a:rPr>
              <a:t>义</a:t>
            </a:r>
            <a:r>
              <a:rPr sz="3050" spc="25">
                <a:solidFill>
                  <a:srgbClr val="AF79DE"/>
                </a:solidFill>
                <a:latin typeface="EPMFNO+MS-UIGothic"/>
                <a:cs typeface="EPMFNO+MS-UIGothic"/>
              </a:rPr>
              <a:t>与表达方式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806575" y="3410489"/>
            <a:ext cx="140665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AF79DE"/>
                </a:solidFill>
                <a:latin typeface="SimSun"/>
                <a:cs typeface="SimSun"/>
              </a:rPr>
              <a:t>简洁</a:t>
            </a:r>
            <a:r>
              <a:rPr sz="2000" spc="25">
                <a:solidFill>
                  <a:srgbClr val="AF79DE"/>
                </a:solidFill>
                <a:latin typeface="EPMFNO+MS-UIGothic"/>
                <a:cs typeface="EPMFNO+MS-UIGothic"/>
              </a:rPr>
              <a:t>明了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5581650" y="341048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AF79DE"/>
                </a:solidFill>
                <a:latin typeface="EPMFNO+MS-UIGothic"/>
                <a:cs typeface="EPMFNO+MS-UIGothic"/>
              </a:rPr>
              <a:t>形象生</a:t>
            </a:r>
            <a:r>
              <a:rPr sz="2000">
                <a:solidFill>
                  <a:srgbClr val="AF79DE"/>
                </a:solidFill>
                <a:latin typeface="SimSun"/>
                <a:cs typeface="SimSun"/>
              </a:rPr>
              <a:t>动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9347200" y="341048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AF79DE"/>
                </a:solidFill>
                <a:latin typeface="EPMFNO+MS-UIGothic"/>
                <a:cs typeface="EPMFNO+MS-UIGothic"/>
              </a:rPr>
              <a:t>言</a:t>
            </a:r>
            <a:r>
              <a:rPr sz="2000" spc="25">
                <a:solidFill>
                  <a:srgbClr val="AF79DE"/>
                </a:solidFill>
                <a:latin typeface="SimSun"/>
                <a:cs typeface="SimSun"/>
              </a:rPr>
              <a:t>简</a:t>
            </a:r>
            <a:r>
              <a:rPr sz="2000" spc="25">
                <a:solidFill>
                  <a:srgbClr val="AF79DE"/>
                </a:solidFill>
                <a:latin typeface="EPMFNO+MS-UIGothic"/>
                <a:cs typeface="EPMFNO+MS-UIGothic"/>
              </a:rPr>
              <a:t>意</a:t>
            </a:r>
            <a:r>
              <a:rPr sz="2000">
                <a:solidFill>
                  <a:srgbClr val="AF79DE"/>
                </a:solidFill>
                <a:latin typeface="SimSun"/>
                <a:cs typeface="SimSun"/>
              </a:rPr>
              <a:t>赅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987425" y="4031988"/>
            <a:ext cx="2993454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EPMFNO+MS-UIGothic"/>
                <a:cs typeface="EPMFNO+MS-UIGothic"/>
              </a:rPr>
              <a:t>成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语</a:t>
            </a:r>
            <a:r>
              <a:rPr sz="1500">
                <a:solidFill>
                  <a:srgbClr val="000000"/>
                </a:solidFill>
                <a:latin typeface="EPMFNO+MS-UIGothic"/>
                <a:cs typeface="EPMFNO+MS-UIGothic"/>
              </a:rPr>
              <a:t>通常由四个字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组</a:t>
            </a:r>
            <a:r>
              <a:rPr sz="1500">
                <a:solidFill>
                  <a:srgbClr val="000000"/>
                </a:solidFill>
                <a:latin typeface="EPMFNO+MS-UIGothic"/>
                <a:cs typeface="EPMFNO+MS-UIGothic"/>
              </a:rPr>
              <a:t>成，形式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简</a:t>
            </a:r>
          </a:p>
          <a:p>
            <a:pPr marL="9525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洁</a:t>
            </a:r>
            <a:r>
              <a:rPr sz="1500">
                <a:solidFill>
                  <a:srgbClr val="000000"/>
                </a:solidFill>
                <a:latin typeface="EPMFNO+MS-UIGothic"/>
                <a:cs typeface="EPMFNO+MS-UIGothic"/>
              </a:rPr>
              <a:t>，但意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义</a:t>
            </a:r>
            <a:r>
              <a:rPr sz="1500">
                <a:solidFill>
                  <a:srgbClr val="000000"/>
                </a:solidFill>
                <a:latin typeface="EPMFNO+MS-UIGothic"/>
                <a:cs typeface="EPMFNO+MS-UIGothic"/>
              </a:rPr>
              <a:t>丰富，表达准确。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762500" y="4031988"/>
            <a:ext cx="3067050" cy="129921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EPMFNO+MS-UIGothic"/>
                <a:cs typeface="EPMFNO+MS-UIGothic"/>
              </a:rPr>
              <a:t>很多成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语</a:t>
            </a:r>
            <a:r>
              <a:rPr sz="1500">
                <a:solidFill>
                  <a:srgbClr val="000000"/>
                </a:solidFill>
                <a:latin typeface="EPMFNO+MS-UIGothic"/>
                <a:cs typeface="EPMFNO+MS-UIGothic"/>
              </a:rPr>
              <a:t>都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带</a:t>
            </a:r>
            <a:r>
              <a:rPr sz="1500">
                <a:solidFill>
                  <a:srgbClr val="000000"/>
                </a:solidFill>
                <a:latin typeface="EPMFNO+MS-UIGothic"/>
                <a:cs typeface="EPMFNO+MS-UIGothic"/>
              </a:rPr>
              <a:t>有形象或生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000000"/>
                </a:solidFill>
                <a:latin typeface="EPMFNO+MS-UIGothic"/>
                <a:cs typeface="EPMFNO+MS-UIGothic"/>
              </a:rPr>
              <a:t>的描</a:t>
            </a:r>
          </a:p>
          <a:p>
            <a:pPr marL="0" marR="0">
              <a:lnSpc>
                <a:spcPts val="1562"/>
              </a:lnSpc>
              <a:spcBef>
                <a:spcPts val="597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EPMFNO+MS-UIGothic"/>
                <a:cs typeface="EPMFNO+MS-UIGothic"/>
              </a:rPr>
              <a:t>述，如</a:t>
            </a:r>
            <a:r>
              <a:rPr sz="1500">
                <a:solidFill>
                  <a:srgbClr val="000000"/>
                </a:solidFill>
                <a:latin typeface="JVIRKR+HDAMHD+MicrosoftYaHei"/>
                <a:cs typeface="JVIRKR+HDAMHD+MicrosoftYaHei"/>
              </a:rPr>
              <a:t>“</a:t>
            </a:r>
            <a:r>
              <a:rPr sz="1500">
                <a:solidFill>
                  <a:srgbClr val="000000"/>
                </a:solidFill>
                <a:latin typeface="EPMFNO+MS-UIGothic"/>
                <a:cs typeface="EPMFNO+MS-UIGothic"/>
              </a:rPr>
              <a:t>画蛇添足</a:t>
            </a:r>
            <a:r>
              <a:rPr sz="1500">
                <a:solidFill>
                  <a:srgbClr val="000000"/>
                </a:solidFill>
                <a:latin typeface="JVIRKR+HDAMHD+MicrosoftYaHei"/>
                <a:cs typeface="JVIRKR+HDAMHD+MicrosoftYaHei"/>
              </a:rPr>
              <a:t>”</a:t>
            </a:r>
            <a:r>
              <a:rPr sz="1500">
                <a:solidFill>
                  <a:srgbClr val="000000"/>
                </a:solidFill>
                <a:latin typeface="EPMFNO+MS-UIGothic"/>
                <a:cs typeface="EPMFNO+MS-UIGothic"/>
              </a:rPr>
              <a:t>、</a:t>
            </a:r>
            <a:r>
              <a:rPr sz="1500">
                <a:solidFill>
                  <a:srgbClr val="000000"/>
                </a:solidFill>
                <a:latin typeface="JVIRKR+HDAMHD+MicrosoftYaHei"/>
                <a:cs typeface="JVIRKR+HDAMHD+MicrosoftYaHei"/>
              </a:rPr>
              <a:t>“</a:t>
            </a:r>
            <a:r>
              <a:rPr sz="1500">
                <a:solidFill>
                  <a:srgbClr val="000000"/>
                </a:solidFill>
                <a:latin typeface="EPMFNO+MS-UIGothic"/>
                <a:cs typeface="EPMFNO+MS-UIGothic"/>
              </a:rPr>
              <a:t>狼子野</a:t>
            </a:r>
          </a:p>
          <a:p>
            <a:pPr marL="0" marR="0">
              <a:lnSpc>
                <a:spcPts val="1562"/>
              </a:lnSpc>
              <a:spcBef>
                <a:spcPts val="547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EPMFNO+MS-UIGothic"/>
                <a:cs typeface="EPMFNO+MS-UIGothic"/>
              </a:rPr>
              <a:t>心</a:t>
            </a:r>
            <a:r>
              <a:rPr sz="1500">
                <a:solidFill>
                  <a:srgbClr val="000000"/>
                </a:solidFill>
                <a:latin typeface="JVIRKR+HDAMHD+MicrosoftYaHei"/>
                <a:cs typeface="JVIRKR+HDAMHD+MicrosoftYaHei"/>
              </a:rPr>
              <a:t>”</a:t>
            </a:r>
            <a:r>
              <a:rPr sz="1500">
                <a:solidFill>
                  <a:srgbClr val="000000"/>
                </a:solidFill>
                <a:latin typeface="EPMFNO+MS-UIGothic"/>
                <a:cs typeface="EPMFNO+MS-UIGothic"/>
              </a:rPr>
              <a:t>等，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让</a:t>
            </a:r>
            <a:r>
              <a:rPr sz="1500">
                <a:solidFill>
                  <a:srgbClr val="000000"/>
                </a:solidFill>
                <a:latin typeface="EPMFNO+MS-UIGothic"/>
                <a:cs typeface="EPMFNO+MS-UIGothic"/>
              </a:rPr>
              <a:t>人在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脑</a:t>
            </a:r>
            <a:r>
              <a:rPr sz="1500">
                <a:solidFill>
                  <a:srgbClr val="000000"/>
                </a:solidFill>
                <a:latin typeface="EPMFNO+MS-UIGothic"/>
                <a:cs typeface="EPMFNO+MS-UIGothic"/>
              </a:rPr>
              <a:t>海中形成生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动</a:t>
            </a:r>
          </a:p>
          <a:p>
            <a:pPr marL="95250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EPMFNO+MS-UIGothic"/>
                <a:cs typeface="EPMFNO+MS-UIGothic"/>
              </a:rPr>
              <a:t>的画面。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528050" y="4031988"/>
            <a:ext cx="2993454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EPMFNO+MS-UIGothic"/>
                <a:cs typeface="EPMFNO+MS-UIGothic"/>
              </a:rPr>
              <a:t>成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语虽</a:t>
            </a:r>
            <a:r>
              <a:rPr sz="1500">
                <a:solidFill>
                  <a:srgbClr val="000000"/>
                </a:solidFill>
                <a:latin typeface="EPMFNO+MS-UIGothic"/>
                <a:cs typeface="EPMFNO+MS-UIGothic"/>
              </a:rPr>
              <a:t>然只有短短四个字，但却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EPMFNO+MS-UIGothic"/>
                <a:cs typeface="EPMFNO+MS-UIGothic"/>
              </a:rPr>
              <a:t>能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够传</a:t>
            </a:r>
            <a:r>
              <a:rPr sz="1500">
                <a:solidFill>
                  <a:srgbClr val="000000"/>
                </a:solidFill>
                <a:latin typeface="EPMFNO+MS-UIGothic"/>
                <a:cs typeface="EPMFNO+MS-UIGothic"/>
              </a:rPr>
              <a:t>达出丰富的含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义</a:t>
            </a:r>
            <a:r>
              <a:rPr sz="1500">
                <a:solidFill>
                  <a:srgbClr val="000000"/>
                </a:solidFill>
                <a:latin typeface="EPMFNO+MS-UIGothic"/>
                <a:cs typeface="EPMFNO+MS-UIGothic"/>
              </a:rPr>
              <a:t>，具有言</a:t>
            </a:r>
          </a:p>
          <a:p>
            <a:pPr marL="66675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简</a:t>
            </a:r>
            <a:r>
              <a:rPr sz="1500">
                <a:solidFill>
                  <a:srgbClr val="000000"/>
                </a:solidFill>
                <a:latin typeface="EPMFNO+MS-UIGothic"/>
                <a:cs typeface="EPMFNO+MS-UIGothic"/>
              </a:rPr>
              <a:t>意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赅</a:t>
            </a:r>
            <a:r>
              <a:rPr sz="1500">
                <a:solidFill>
                  <a:srgbClr val="000000"/>
                </a:solidFill>
                <a:latin typeface="EPMFNO+MS-UIGothic"/>
                <a:cs typeface="EPMFNO+MS-UIGothic"/>
              </a:rPr>
              <a:t>的特点。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9200" y="290564"/>
            <a:ext cx="4487488" cy="9683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50"/>
              </a:lnSpc>
              <a:spcBef>
                <a:spcPct val="0"/>
              </a:spcBef>
              <a:spcAft>
                <a:spcPct val="0"/>
              </a:spcAft>
            </a:pPr>
            <a:r>
              <a:rPr sz="3050" spc="23">
                <a:solidFill>
                  <a:srgbClr val="AF79DE"/>
                </a:solidFill>
                <a:latin typeface="EPMFNO+MS-UIGothic"/>
                <a:cs typeface="EPMFNO+MS-UIGothic"/>
              </a:rPr>
              <a:t>成</a:t>
            </a:r>
            <a:r>
              <a:rPr sz="3050" spc="23">
                <a:solidFill>
                  <a:srgbClr val="AF79DE"/>
                </a:solidFill>
                <a:latin typeface="SimSun"/>
                <a:cs typeface="SimSun"/>
              </a:rPr>
              <a:t>语</a:t>
            </a:r>
            <a:r>
              <a:rPr sz="3050" spc="25">
                <a:solidFill>
                  <a:srgbClr val="AF79DE"/>
                </a:solidFill>
                <a:latin typeface="EPMFNO+MS-UIGothic"/>
                <a:cs typeface="EPMFNO+MS-UIGothic"/>
              </a:rPr>
              <a:t>的演</a:t>
            </a:r>
            <a:r>
              <a:rPr sz="3050" spc="23">
                <a:solidFill>
                  <a:srgbClr val="AF79DE"/>
                </a:solidFill>
                <a:latin typeface="SimSun"/>
                <a:cs typeface="SimSun"/>
              </a:rPr>
              <a:t>变过</a:t>
            </a:r>
            <a:r>
              <a:rPr sz="3050" spc="25">
                <a:solidFill>
                  <a:srgbClr val="AF79DE"/>
                </a:solidFill>
                <a:latin typeface="EPMFNO+MS-UIGothic"/>
                <a:cs typeface="EPMFNO+MS-UIGothic"/>
              </a:rPr>
              <a:t>程与</a:t>
            </a:r>
            <a:r>
              <a:rPr sz="3050" spc="23">
                <a:solidFill>
                  <a:srgbClr val="AF79DE"/>
                </a:solidFill>
                <a:latin typeface="SimSun"/>
                <a:cs typeface="SimSun"/>
              </a:rPr>
              <a:t>规</a:t>
            </a:r>
            <a:r>
              <a:rPr sz="3050">
                <a:solidFill>
                  <a:srgbClr val="AF79DE"/>
                </a:solidFill>
                <a:latin typeface="EPMFNO+MS-UIGothic"/>
                <a:cs typeface="EPMFNO+MS-UIGothic"/>
              </a:rPr>
              <a:t>律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097270" y="149903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AF79DE"/>
                </a:solidFill>
                <a:latin typeface="SimSun"/>
                <a:cs typeface="SimSun"/>
              </a:rPr>
              <a:t>历</a:t>
            </a:r>
            <a:r>
              <a:rPr sz="2300" spc="25">
                <a:solidFill>
                  <a:srgbClr val="AF79DE"/>
                </a:solidFill>
                <a:latin typeface="EPMFNO+MS-UIGothic"/>
                <a:cs typeface="EPMFNO+MS-UIGothic"/>
              </a:rPr>
              <a:t>史背景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097270" y="2034913"/>
            <a:ext cx="6132388" cy="76266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EPMFNO+MS-UIGothic"/>
                <a:cs typeface="EPMFNO+MS-UIGothic"/>
              </a:rPr>
              <a:t>成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语</a:t>
            </a:r>
            <a:r>
              <a:rPr sz="1500">
                <a:solidFill>
                  <a:srgbClr val="000000"/>
                </a:solidFill>
                <a:latin typeface="EPMFNO+MS-UIGothic"/>
                <a:cs typeface="EPMFNO+MS-UIGothic"/>
              </a:rPr>
              <a:t>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产</a:t>
            </a:r>
            <a:r>
              <a:rPr sz="1500">
                <a:solidFill>
                  <a:srgbClr val="000000"/>
                </a:solidFill>
                <a:latin typeface="EPMFNO+MS-UIGothic"/>
                <a:cs typeface="EPMFNO+MS-UIGothic"/>
              </a:rPr>
              <a:t>生往往与特定的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历</a:t>
            </a:r>
            <a:r>
              <a:rPr sz="1500">
                <a:solidFill>
                  <a:srgbClr val="000000"/>
                </a:solidFill>
                <a:latin typeface="EPMFNO+MS-UIGothic"/>
                <a:cs typeface="EPMFNO+MS-UIGothic"/>
              </a:rPr>
              <a:t>史背景、社会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环</a:t>
            </a:r>
            <a:r>
              <a:rPr sz="1500">
                <a:solidFill>
                  <a:srgbClr val="000000"/>
                </a:solidFill>
                <a:latin typeface="EPMFNO+MS-UIGothic"/>
                <a:cs typeface="EPMFNO+MS-UIGothic"/>
              </a:rPr>
              <a:t>境、文化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传统</a:t>
            </a:r>
            <a:r>
              <a:rPr sz="1500">
                <a:solidFill>
                  <a:srgbClr val="000000"/>
                </a:solidFill>
                <a:latin typeface="EPMFNO+MS-UIGothic"/>
                <a:cs typeface="EPMFNO+MS-UIGothic"/>
              </a:rPr>
              <a:t>等有关，</a:t>
            </a:r>
          </a:p>
          <a:p>
            <a:pPr marL="0" marR="0">
              <a:lnSpc>
                <a:spcPts val="1562"/>
              </a:lnSpc>
              <a:spcBef>
                <a:spcPts val="597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EPMFNO+MS-UIGothic"/>
                <a:cs typeface="EPMFNO+MS-UIGothic"/>
              </a:rPr>
              <a:t>如</a:t>
            </a:r>
            <a:r>
              <a:rPr sz="1500">
                <a:solidFill>
                  <a:srgbClr val="000000"/>
                </a:solidFill>
                <a:latin typeface="JVIRKR+HDAMHD+MicrosoftYaHei"/>
                <a:cs typeface="JVIRKR+HDAMHD+MicrosoftYaHei"/>
              </a:rPr>
              <a:t>“</a:t>
            </a:r>
            <a:r>
              <a:rPr sz="1500">
                <a:solidFill>
                  <a:srgbClr val="000000"/>
                </a:solidFill>
                <a:latin typeface="EPMFNO+MS-UIGothic"/>
                <a:cs typeface="EPMFNO+MS-UIGothic"/>
              </a:rPr>
              <a:t>亡羊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补</a:t>
            </a:r>
            <a:r>
              <a:rPr sz="1500">
                <a:solidFill>
                  <a:srgbClr val="000000"/>
                </a:solidFill>
                <a:latin typeface="EPMFNO+MS-UIGothic"/>
                <a:cs typeface="EPMFNO+MS-UIGothic"/>
              </a:rPr>
              <a:t>牢</a:t>
            </a:r>
            <a:r>
              <a:rPr sz="1500">
                <a:solidFill>
                  <a:srgbClr val="000000"/>
                </a:solidFill>
                <a:latin typeface="JVIRKR+HDAMHD+MicrosoftYaHei"/>
                <a:cs typeface="JVIRKR+HDAMHD+MicrosoftYaHei"/>
              </a:rPr>
              <a:t>”</a:t>
            </a:r>
            <a:r>
              <a:rPr sz="1500">
                <a:solidFill>
                  <a:srgbClr val="000000"/>
                </a:solidFill>
                <a:latin typeface="EPMFNO+MS-UIGothic"/>
                <a:cs typeface="EPMFNO+MS-UIGothic"/>
              </a:rPr>
              <a:t>、</a:t>
            </a:r>
            <a:r>
              <a:rPr sz="1500">
                <a:solidFill>
                  <a:srgbClr val="000000"/>
                </a:solidFill>
                <a:latin typeface="JVIRKR+HDAMHD+MicrosoftYaHei"/>
                <a:cs typeface="JVIRKR+HDAMHD+MicrosoftYaHei"/>
              </a:rPr>
              <a:t>“</a:t>
            </a:r>
            <a:r>
              <a:rPr sz="1500">
                <a:solidFill>
                  <a:srgbClr val="000000"/>
                </a:solidFill>
                <a:latin typeface="EPMFNO+MS-UIGothic"/>
                <a:cs typeface="EPMFNO+MS-UIGothic"/>
              </a:rPr>
              <a:t>画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龙</a:t>
            </a:r>
            <a:r>
              <a:rPr sz="1500">
                <a:solidFill>
                  <a:srgbClr val="000000"/>
                </a:solidFill>
                <a:latin typeface="EPMFNO+MS-UIGothic"/>
                <a:cs typeface="EPMFNO+MS-UIGothic"/>
              </a:rPr>
              <a:t>点睛</a:t>
            </a:r>
            <a:r>
              <a:rPr sz="1500">
                <a:solidFill>
                  <a:srgbClr val="000000"/>
                </a:solidFill>
                <a:latin typeface="JVIRKR+HDAMHD+MicrosoftYaHei"/>
                <a:cs typeface="JVIRKR+HDAMHD+MicrosoftYaHei"/>
              </a:rPr>
              <a:t>”</a:t>
            </a:r>
            <a:r>
              <a:rPr sz="1500">
                <a:solidFill>
                  <a:srgbClr val="000000"/>
                </a:solidFill>
                <a:latin typeface="EPMFNO+MS-UIGothic"/>
                <a:cs typeface="EPMFNO+MS-UIGothic"/>
              </a:rPr>
              <a:t>等。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097270" y="3148131"/>
            <a:ext cx="1911210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AF79DE"/>
                </a:solidFill>
                <a:latin typeface="EPMFNO+MS-UIGothic"/>
                <a:cs typeface="EPMFNO+MS-UIGothic"/>
              </a:rPr>
              <a:t>口</a:t>
            </a:r>
            <a:r>
              <a:rPr sz="2300" spc="25">
                <a:solidFill>
                  <a:srgbClr val="AF79DE"/>
                </a:solidFill>
                <a:latin typeface="SimSun"/>
                <a:cs typeface="SimSun"/>
              </a:rPr>
              <a:t>语</a:t>
            </a:r>
            <a:r>
              <a:rPr sz="2300" spc="25">
                <a:solidFill>
                  <a:srgbClr val="AF79DE"/>
                </a:solidFill>
                <a:latin typeface="EPMFNO+MS-UIGothic"/>
                <a:cs typeface="EPMFNO+MS-UIGothic"/>
              </a:rPr>
              <a:t>化</a:t>
            </a:r>
            <a:r>
              <a:rPr sz="2300" spc="23">
                <a:solidFill>
                  <a:srgbClr val="AF79DE"/>
                </a:solidFill>
                <a:latin typeface="SimSun"/>
                <a:cs typeface="SimSun"/>
              </a:rPr>
              <a:t>倾</a:t>
            </a:r>
            <a:r>
              <a:rPr sz="2300">
                <a:solidFill>
                  <a:srgbClr val="AF79DE"/>
                </a:solidFill>
                <a:latin typeface="EPMFNO+MS-UIGothic"/>
                <a:cs typeface="EPMFNO+MS-UIGothic"/>
              </a:rPr>
              <a:t>向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097270" y="3684008"/>
            <a:ext cx="6205983" cy="75056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EPMFNO+MS-UIGothic"/>
                <a:cs typeface="EPMFNO+MS-UIGothic"/>
              </a:rPr>
              <a:t>随着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时间</a:t>
            </a:r>
            <a:r>
              <a:rPr sz="1500">
                <a:solidFill>
                  <a:srgbClr val="000000"/>
                </a:solidFill>
                <a:latin typeface="EPMFNO+MS-UIGothic"/>
                <a:cs typeface="EPMFNO+MS-UIGothic"/>
              </a:rPr>
              <a:t>的推移，一些成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语</a:t>
            </a:r>
            <a:r>
              <a:rPr sz="1500">
                <a:solidFill>
                  <a:srgbClr val="000000"/>
                </a:solidFill>
                <a:latin typeface="EPMFNO+MS-UIGothic"/>
                <a:cs typeface="EPMFNO+MS-UIGothic"/>
              </a:rPr>
              <a:t>逐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渐</a:t>
            </a:r>
            <a:r>
              <a:rPr sz="1500">
                <a:solidFill>
                  <a:srgbClr val="000000"/>
                </a:solidFill>
                <a:latin typeface="EPMFNO+MS-UIGothic"/>
                <a:cs typeface="EPMFNO+MS-UIGothic"/>
              </a:rPr>
              <a:t>从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书</a:t>
            </a:r>
            <a:r>
              <a:rPr sz="1500">
                <a:solidFill>
                  <a:srgbClr val="000000"/>
                </a:solidFill>
                <a:latin typeface="EPMFNO+MS-UIGothic"/>
                <a:cs typeface="EPMFNO+MS-UIGothic"/>
              </a:rPr>
              <a:t>面走向口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头</a:t>
            </a:r>
            <a:r>
              <a:rPr sz="1500">
                <a:solidFill>
                  <a:srgbClr val="000000"/>
                </a:solidFill>
                <a:latin typeface="EPMFNO+MS-UIGothic"/>
                <a:cs typeface="EPMFNO+MS-UIGothic"/>
              </a:rPr>
              <a:t>，更加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贴</a:t>
            </a:r>
            <a:r>
              <a:rPr sz="1500">
                <a:solidFill>
                  <a:srgbClr val="000000"/>
                </a:solidFill>
                <a:latin typeface="EPMFNO+MS-UIGothic"/>
                <a:cs typeface="EPMFNO+MS-UIGothic"/>
              </a:rPr>
              <a:t>近人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们</a:t>
            </a:r>
            <a:r>
              <a:rPr sz="1500">
                <a:solidFill>
                  <a:srgbClr val="000000"/>
                </a:solidFill>
                <a:latin typeface="EPMFNO+MS-UIGothic"/>
                <a:cs typeface="EPMFNO+MS-UIGothic"/>
              </a:rPr>
              <a:t>的</a:t>
            </a:r>
          </a:p>
          <a:p>
            <a:pPr marL="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EPMFNO+MS-UIGothic"/>
                <a:cs typeface="EPMFNO+MS-UIGothic"/>
              </a:rPr>
              <a:t>生活和口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语</a:t>
            </a:r>
            <a:r>
              <a:rPr sz="1500">
                <a:solidFill>
                  <a:srgbClr val="000000"/>
                </a:solidFill>
                <a:latin typeface="EPMFNO+MS-UIGothic"/>
                <a:cs typeface="EPMFNO+MS-UIGothic"/>
              </a:rPr>
              <a:t>表达。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6097270" y="4800401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AF79DE"/>
                </a:solidFill>
                <a:latin typeface="EPMFNO+MS-UIGothic"/>
                <a:cs typeface="EPMFNO+MS-UIGothic"/>
              </a:rPr>
              <a:t>地域</a:t>
            </a:r>
            <a:r>
              <a:rPr sz="2300" spc="25">
                <a:solidFill>
                  <a:srgbClr val="AF79DE"/>
                </a:solidFill>
                <a:latin typeface="SimSun"/>
                <a:cs typeface="SimSun"/>
              </a:rPr>
              <a:t>传</a:t>
            </a:r>
            <a:r>
              <a:rPr sz="2300">
                <a:solidFill>
                  <a:srgbClr val="AF79DE"/>
                </a:solidFill>
                <a:latin typeface="EPMFNO+MS-UIGothic"/>
                <a:cs typeface="EPMFNO+MS-UIGothic"/>
              </a:rPr>
              <a:t>播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6097270" y="5336278"/>
            <a:ext cx="6205983" cy="75056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EPMFNO+MS-UIGothic"/>
                <a:cs typeface="EPMFNO+MS-UIGothic"/>
              </a:rPr>
              <a:t>成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语</a:t>
            </a:r>
            <a:r>
              <a:rPr sz="1500">
                <a:solidFill>
                  <a:srgbClr val="000000"/>
                </a:solidFill>
                <a:latin typeface="EPMFNO+MS-UIGothic"/>
                <a:cs typeface="EPMFNO+MS-UIGothic"/>
              </a:rPr>
              <a:t>在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传</a:t>
            </a:r>
            <a:r>
              <a:rPr sz="1500">
                <a:solidFill>
                  <a:srgbClr val="000000"/>
                </a:solidFill>
                <a:latin typeface="EPMFNO+MS-UIGothic"/>
                <a:cs typeface="EPMFNO+MS-UIGothic"/>
              </a:rPr>
              <a:t>播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000000"/>
                </a:solidFill>
                <a:latin typeface="EPMFNO+MS-UIGothic"/>
                <a:cs typeface="EPMFNO+MS-UIGothic"/>
              </a:rPr>
              <a:t>程中，会受到地域文化的影响，从而在不同的地区形</a:t>
            </a:r>
          </a:p>
          <a:p>
            <a:pPr marL="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EPMFNO+MS-UIGothic"/>
                <a:cs typeface="EPMFNO+MS-UIGothic"/>
              </a:rPr>
              <a:t>成不同的表达方式和含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义</a:t>
            </a:r>
            <a:r>
              <a:rPr sz="1500">
                <a:solidFill>
                  <a:srgbClr val="000000"/>
                </a:solidFill>
                <a:latin typeface="EPMFNO+MS-UIGothic"/>
                <a:cs typeface="EPMFNO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92164"/>
            <a:ext cx="6283998" cy="9683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50"/>
              </a:lnSpc>
              <a:spcBef>
                <a:spcPct val="0"/>
              </a:spcBef>
              <a:spcAft>
                <a:spcPct val="0"/>
              </a:spcAft>
            </a:pPr>
            <a:r>
              <a:rPr sz="3050" spc="23">
                <a:solidFill>
                  <a:srgbClr val="AF79DE"/>
                </a:solidFill>
                <a:latin typeface="EPMFNO+MS-UIGothic"/>
                <a:cs typeface="EPMFNO+MS-UIGothic"/>
              </a:rPr>
              <a:t>成</a:t>
            </a:r>
            <a:r>
              <a:rPr sz="3050" spc="23">
                <a:solidFill>
                  <a:srgbClr val="AF79DE"/>
                </a:solidFill>
                <a:latin typeface="SimSun"/>
                <a:cs typeface="SimSun"/>
              </a:rPr>
              <a:t>语</a:t>
            </a:r>
            <a:r>
              <a:rPr sz="3050" spc="25">
                <a:solidFill>
                  <a:srgbClr val="AF79DE"/>
                </a:solidFill>
                <a:latin typeface="EPMFNO+MS-UIGothic"/>
                <a:cs typeface="EPMFNO+MS-UIGothic"/>
              </a:rPr>
              <a:t>在不同</a:t>
            </a:r>
            <a:r>
              <a:rPr sz="3050" spc="23">
                <a:solidFill>
                  <a:srgbClr val="AF79DE"/>
                </a:solidFill>
                <a:latin typeface="SimSun"/>
                <a:cs typeface="SimSun"/>
              </a:rPr>
              <a:t>历</a:t>
            </a:r>
            <a:r>
              <a:rPr sz="3050" spc="23">
                <a:solidFill>
                  <a:srgbClr val="AF79DE"/>
                </a:solidFill>
                <a:latin typeface="EPMFNO+MS-UIGothic"/>
                <a:cs typeface="EPMFNO+MS-UIGothic"/>
              </a:rPr>
              <a:t>史</a:t>
            </a:r>
            <a:r>
              <a:rPr sz="3050" spc="27">
                <a:solidFill>
                  <a:srgbClr val="AF79DE"/>
                </a:solidFill>
                <a:latin typeface="SimSun"/>
                <a:cs typeface="SimSun"/>
              </a:rPr>
              <a:t>时</a:t>
            </a:r>
            <a:r>
              <a:rPr sz="3050" spc="23">
                <a:solidFill>
                  <a:srgbClr val="AF79DE"/>
                </a:solidFill>
                <a:latin typeface="EPMFNO+MS-UIGothic"/>
                <a:cs typeface="EPMFNO+MS-UIGothic"/>
              </a:rPr>
              <a:t>期的演</a:t>
            </a:r>
            <a:r>
              <a:rPr sz="3050" spc="23">
                <a:solidFill>
                  <a:srgbClr val="AF79DE"/>
                </a:solidFill>
                <a:latin typeface="SimSun"/>
                <a:cs typeface="SimSun"/>
              </a:rPr>
              <a:t>变</a:t>
            </a:r>
            <a:r>
              <a:rPr sz="3050" spc="27">
                <a:solidFill>
                  <a:srgbClr val="AF79DE"/>
                </a:solidFill>
                <a:latin typeface="EPMFNO+MS-UIGothic"/>
                <a:cs typeface="EPMFNO+MS-UIGothic"/>
              </a:rPr>
              <a:t>特征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530725" y="1452245"/>
            <a:ext cx="1119428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AF79DE"/>
                </a:solidFill>
                <a:latin typeface="EPMFNO+MS-UIGothic"/>
                <a:cs typeface="EPMFNO+MS-UIGothic"/>
              </a:rPr>
              <a:t>古代</a:t>
            </a:r>
            <a:r>
              <a:rPr sz="1600">
                <a:solidFill>
                  <a:srgbClr val="AF79DE"/>
                </a:solidFill>
                <a:latin typeface="SimSun"/>
                <a:cs typeface="SimSun"/>
              </a:rPr>
              <a:t>时</a:t>
            </a:r>
            <a:r>
              <a:rPr sz="1600">
                <a:solidFill>
                  <a:srgbClr val="AF79DE"/>
                </a:solidFill>
                <a:latin typeface="EPMFNO+MS-UIGothic"/>
                <a:cs typeface="EPMFNO+MS-UIGothic"/>
              </a:rPr>
              <a:t>期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530725" y="1982958"/>
            <a:ext cx="7424588" cy="43950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406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EPMFNO+MS-UIGothic"/>
                <a:cs typeface="EPMFNO+MS-UIGothic"/>
              </a:rPr>
              <a:t>古代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时</a:t>
            </a:r>
            <a:r>
              <a:rPr sz="1350">
                <a:solidFill>
                  <a:srgbClr val="000000"/>
                </a:solidFill>
                <a:latin typeface="EPMFNO+MS-UIGothic"/>
                <a:cs typeface="EPMFNO+MS-UIGothic"/>
              </a:rPr>
              <a:t>期的成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语</a:t>
            </a:r>
            <a:r>
              <a:rPr sz="1350">
                <a:solidFill>
                  <a:srgbClr val="000000"/>
                </a:solidFill>
                <a:latin typeface="EPMFNO+MS-UIGothic"/>
                <a:cs typeface="EPMFNO+MS-UIGothic"/>
              </a:rPr>
              <a:t>大多来源于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经</a:t>
            </a:r>
            <a:r>
              <a:rPr sz="1350">
                <a:solidFill>
                  <a:srgbClr val="000000"/>
                </a:solidFill>
                <a:latin typeface="EPMFNO+MS-UIGothic"/>
                <a:cs typeface="EPMFNO+MS-UIGothic"/>
              </a:rPr>
              <a:t>典文献、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历</a:t>
            </a:r>
            <a:r>
              <a:rPr sz="1350">
                <a:solidFill>
                  <a:srgbClr val="000000"/>
                </a:solidFill>
                <a:latin typeface="EPMFNO+MS-UIGothic"/>
                <a:cs typeface="EPMFNO+MS-UIGothic"/>
              </a:rPr>
              <a:t>史故事、民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间传说</a:t>
            </a:r>
            <a:r>
              <a:rPr sz="1350">
                <a:solidFill>
                  <a:srgbClr val="000000"/>
                </a:solidFill>
                <a:latin typeface="EPMFNO+MS-UIGothic"/>
                <a:cs typeface="EPMFNO+MS-UIGothic"/>
              </a:rPr>
              <a:t>等，如</a:t>
            </a:r>
            <a:r>
              <a:rPr sz="1350">
                <a:solidFill>
                  <a:srgbClr val="000000"/>
                </a:solidFill>
                <a:latin typeface="JVIRKR+HDAMHD+MicrosoftYaHei"/>
                <a:cs typeface="JVIRKR+HDAMHD+MicrosoftYaHei"/>
              </a:rPr>
              <a:t>“</a:t>
            </a:r>
            <a:r>
              <a:rPr sz="1350">
                <a:solidFill>
                  <a:srgbClr val="000000"/>
                </a:solidFill>
                <a:latin typeface="EPMFNO+MS-UIGothic"/>
                <a:cs typeface="EPMFNO+MS-UIGothic"/>
              </a:rPr>
              <a:t>守株待兔</a:t>
            </a:r>
            <a:r>
              <a:rPr sz="1350">
                <a:solidFill>
                  <a:srgbClr val="000000"/>
                </a:solidFill>
                <a:latin typeface="JVIRKR+HDAMHD+MicrosoftYaHei"/>
                <a:cs typeface="JVIRKR+HDAMHD+MicrosoftYaHei"/>
              </a:rPr>
              <a:t>”</a:t>
            </a:r>
            <a:r>
              <a:rPr sz="1350">
                <a:solidFill>
                  <a:srgbClr val="000000"/>
                </a:solidFill>
                <a:latin typeface="EPMFNO+MS-UIGothic"/>
                <a:cs typeface="EPMFNO+MS-UIGothic"/>
              </a:rPr>
              <a:t>、</a:t>
            </a:r>
            <a:r>
              <a:rPr sz="1350">
                <a:solidFill>
                  <a:srgbClr val="000000"/>
                </a:solidFill>
                <a:latin typeface="JVIRKR+HDAMHD+MicrosoftYaHei"/>
                <a:cs typeface="JVIRKR+HDAMHD+MicrosoftYaHei"/>
              </a:rPr>
              <a:t>“</a:t>
            </a:r>
            <a:r>
              <a:rPr sz="1350">
                <a:solidFill>
                  <a:srgbClr val="000000"/>
                </a:solidFill>
                <a:latin typeface="EPMFNO+MS-UIGothic"/>
                <a:cs typeface="EPMFNO+MS-UIGothic"/>
              </a:rPr>
              <a:t>掩耳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4530725" y="2291568"/>
            <a:ext cx="1056828" cy="43950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406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EPMFNO+MS-UIGothic"/>
                <a:cs typeface="EPMFNO+MS-UIGothic"/>
              </a:rPr>
              <a:t>盗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铃</a:t>
            </a:r>
            <a:r>
              <a:rPr sz="1350">
                <a:solidFill>
                  <a:srgbClr val="000000"/>
                </a:solidFill>
                <a:latin typeface="JVIRKR+HDAMHD+MicrosoftYaHei"/>
                <a:cs typeface="JVIRKR+HDAMHD+MicrosoftYaHei"/>
              </a:rPr>
              <a:t>”</a:t>
            </a:r>
            <a:r>
              <a:rPr sz="1350">
                <a:solidFill>
                  <a:srgbClr val="000000"/>
                </a:solidFill>
                <a:latin typeface="EPMFNO+MS-UIGothic"/>
                <a:cs typeface="EPMFNO+MS-UIGothic"/>
              </a:rPr>
              <a:t>等。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4530725" y="3172459"/>
            <a:ext cx="1119428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AF79DE"/>
                </a:solidFill>
                <a:latin typeface="EPMFNO+MS-UIGothic"/>
                <a:cs typeface="EPMFNO+MS-UIGothic"/>
              </a:rPr>
              <a:t>近代</a:t>
            </a:r>
            <a:r>
              <a:rPr sz="1600">
                <a:solidFill>
                  <a:srgbClr val="AF79DE"/>
                </a:solidFill>
                <a:latin typeface="SimSun"/>
                <a:cs typeface="SimSun"/>
              </a:rPr>
              <a:t>时</a:t>
            </a:r>
            <a:r>
              <a:rPr sz="1600">
                <a:solidFill>
                  <a:srgbClr val="AF79DE"/>
                </a:solidFill>
                <a:latin typeface="EPMFNO+MS-UIGothic"/>
                <a:cs typeface="EPMFNO+MS-UIGothic"/>
              </a:rPr>
              <a:t>期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530725" y="3703173"/>
            <a:ext cx="7490824" cy="74811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406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EPMFNO+MS-UIGothic"/>
                <a:cs typeface="EPMFNO+MS-UIGothic"/>
              </a:rPr>
              <a:t>近代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时</a:t>
            </a:r>
            <a:r>
              <a:rPr sz="1350">
                <a:solidFill>
                  <a:srgbClr val="000000"/>
                </a:solidFill>
                <a:latin typeface="EPMFNO+MS-UIGothic"/>
                <a:cs typeface="EPMFNO+MS-UIGothic"/>
              </a:rPr>
              <a:t>期的成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语</a:t>
            </a:r>
            <a:r>
              <a:rPr sz="1350">
                <a:solidFill>
                  <a:srgbClr val="000000"/>
                </a:solidFill>
                <a:latin typeface="EPMFNO+MS-UIGothic"/>
                <a:cs typeface="EPMFNO+MS-UIGothic"/>
              </a:rPr>
              <a:t>开始受到西方文化的影响，呈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现</a:t>
            </a:r>
            <a:r>
              <a:rPr sz="1350">
                <a:solidFill>
                  <a:srgbClr val="000000"/>
                </a:solidFill>
                <a:latin typeface="EPMFNO+MS-UIGothic"/>
                <a:cs typeface="EPMFNO+MS-UIGothic"/>
              </a:rPr>
              <a:t>出中西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结</a:t>
            </a:r>
            <a:r>
              <a:rPr sz="1350">
                <a:solidFill>
                  <a:srgbClr val="000000"/>
                </a:solidFill>
                <a:latin typeface="EPMFNO+MS-UIGothic"/>
                <a:cs typeface="EPMFNO+MS-UIGothic"/>
              </a:rPr>
              <a:t>合的特点，如</a:t>
            </a:r>
            <a:r>
              <a:rPr sz="1350">
                <a:solidFill>
                  <a:srgbClr val="000000"/>
                </a:solidFill>
                <a:latin typeface="JVIRKR+HDAMHD+MicrosoftYaHei"/>
                <a:cs typeface="JVIRKR+HDAMHD+MicrosoftYaHei"/>
              </a:rPr>
              <a:t>“</a:t>
            </a:r>
            <a:r>
              <a:rPr sz="1350">
                <a:solidFill>
                  <a:srgbClr val="000000"/>
                </a:solidFill>
                <a:latin typeface="EPMFNO+MS-UIGothic"/>
                <a:cs typeface="EPMFNO+MS-UIGothic"/>
              </a:rPr>
              <a:t>新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陈</a:t>
            </a:r>
            <a:r>
              <a:rPr sz="1350">
                <a:solidFill>
                  <a:srgbClr val="000000"/>
                </a:solidFill>
                <a:latin typeface="EPMFNO+MS-UIGothic"/>
                <a:cs typeface="EPMFNO+MS-UIGothic"/>
              </a:rPr>
              <a:t>代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谢</a:t>
            </a:r>
            <a:r>
              <a:rPr sz="1350">
                <a:solidFill>
                  <a:srgbClr val="000000"/>
                </a:solidFill>
                <a:latin typeface="JVIRKR+HDAMHD+MicrosoftYaHei"/>
                <a:cs typeface="JVIRKR+HDAMHD+MicrosoftYaHei"/>
              </a:rPr>
              <a:t>”</a:t>
            </a:r>
            <a:r>
              <a:rPr sz="1350">
                <a:solidFill>
                  <a:srgbClr val="000000"/>
                </a:solidFill>
                <a:latin typeface="EPMFNO+MS-UIGothic"/>
                <a:cs typeface="EPMFNO+MS-UIGothic"/>
              </a:rPr>
              <a:t>、</a:t>
            </a:r>
            <a:r>
              <a:rPr sz="1350">
                <a:solidFill>
                  <a:srgbClr val="000000"/>
                </a:solidFill>
                <a:latin typeface="JVIRKR+HDAMHD+MicrosoftYaHei"/>
                <a:cs typeface="JVIRKR+HDAMHD+MicrosoftYaHei"/>
              </a:rPr>
              <a:t>“</a:t>
            </a:r>
          </a:p>
          <a:p>
            <a:pPr marL="0" marR="0">
              <a:lnSpc>
                <a:spcPts val="1406"/>
              </a:lnSpc>
              <a:spcBef>
                <a:spcPts val="1023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EPMFNO+MS-UIGothic"/>
                <a:cs typeface="EPMFNO+MS-UIGothic"/>
              </a:rPr>
              <a:t>因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势</a:t>
            </a:r>
            <a:r>
              <a:rPr sz="1350">
                <a:solidFill>
                  <a:srgbClr val="000000"/>
                </a:solidFill>
                <a:latin typeface="EPMFNO+MS-UIGothic"/>
                <a:cs typeface="EPMFNO+MS-UIGothic"/>
              </a:rPr>
              <a:t>利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导</a:t>
            </a:r>
            <a:r>
              <a:rPr sz="1350">
                <a:solidFill>
                  <a:srgbClr val="000000"/>
                </a:solidFill>
                <a:latin typeface="JVIRKR+HDAMHD+MicrosoftYaHei"/>
                <a:cs typeface="JVIRKR+HDAMHD+MicrosoftYaHei"/>
              </a:rPr>
              <a:t>”</a:t>
            </a:r>
            <a:r>
              <a:rPr sz="1350">
                <a:solidFill>
                  <a:srgbClr val="000000"/>
                </a:solidFill>
                <a:latin typeface="EPMFNO+MS-UIGothic"/>
                <a:cs typeface="EPMFNO+MS-UIGothic"/>
              </a:rPr>
              <a:t>等。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4530725" y="4892675"/>
            <a:ext cx="1119428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AF79DE"/>
                </a:solidFill>
                <a:latin typeface="SimSun"/>
                <a:cs typeface="SimSun"/>
              </a:rPr>
              <a:t>现</a:t>
            </a:r>
            <a:r>
              <a:rPr sz="1600">
                <a:solidFill>
                  <a:srgbClr val="AF79DE"/>
                </a:solidFill>
                <a:latin typeface="EPMFNO+MS-UIGothic"/>
                <a:cs typeface="EPMFNO+MS-UIGothic"/>
              </a:rPr>
              <a:t>代</a:t>
            </a:r>
            <a:r>
              <a:rPr sz="1600">
                <a:solidFill>
                  <a:srgbClr val="AF79DE"/>
                </a:solidFill>
                <a:latin typeface="SimSun"/>
                <a:cs typeface="SimSun"/>
              </a:rPr>
              <a:t>时</a:t>
            </a:r>
            <a:r>
              <a:rPr sz="1600">
                <a:solidFill>
                  <a:srgbClr val="AF79DE"/>
                </a:solidFill>
                <a:latin typeface="EPMFNO+MS-UIGothic"/>
                <a:cs typeface="EPMFNO+MS-UIGothic"/>
              </a:rPr>
              <a:t>期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4530725" y="5423387"/>
            <a:ext cx="7490824" cy="105672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406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现</a:t>
            </a:r>
            <a:r>
              <a:rPr sz="1350">
                <a:solidFill>
                  <a:srgbClr val="000000"/>
                </a:solidFill>
                <a:latin typeface="EPMFNO+MS-UIGothic"/>
                <a:cs typeface="EPMFNO+MS-UIGothic"/>
              </a:rPr>
              <a:t>代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时</a:t>
            </a:r>
            <a:r>
              <a:rPr sz="1350">
                <a:solidFill>
                  <a:srgbClr val="000000"/>
                </a:solidFill>
                <a:latin typeface="EPMFNO+MS-UIGothic"/>
                <a:cs typeface="EPMFNO+MS-UIGothic"/>
              </a:rPr>
              <a:t>期的成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语</a:t>
            </a:r>
            <a:r>
              <a:rPr sz="1350">
                <a:solidFill>
                  <a:srgbClr val="000000"/>
                </a:solidFill>
                <a:latin typeface="EPMFNO+MS-UIGothic"/>
                <a:cs typeface="EPMFNO+MS-UIGothic"/>
              </a:rPr>
              <a:t>更加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贴</a:t>
            </a:r>
            <a:r>
              <a:rPr sz="1350">
                <a:solidFill>
                  <a:srgbClr val="000000"/>
                </a:solidFill>
                <a:latin typeface="EPMFNO+MS-UIGothic"/>
                <a:cs typeface="EPMFNO+MS-UIGothic"/>
              </a:rPr>
              <a:t>近人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们</a:t>
            </a:r>
            <a:r>
              <a:rPr sz="1350">
                <a:solidFill>
                  <a:srgbClr val="000000"/>
                </a:solidFill>
                <a:latin typeface="EPMFNO+MS-UIGothic"/>
                <a:cs typeface="EPMFNO+MS-UIGothic"/>
              </a:rPr>
              <a:t>的生活，形式也更加多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样</a:t>
            </a:r>
            <a:r>
              <a:rPr sz="1350">
                <a:solidFill>
                  <a:srgbClr val="000000"/>
                </a:solidFill>
                <a:latin typeface="EPMFNO+MS-UIGothic"/>
                <a:cs typeface="EPMFNO+MS-UIGothic"/>
              </a:rPr>
              <a:t>，如</a:t>
            </a:r>
            <a:r>
              <a:rPr sz="1350">
                <a:solidFill>
                  <a:srgbClr val="000000"/>
                </a:solidFill>
                <a:latin typeface="JVIRKR+HDAMHD+MicrosoftYaHei"/>
                <a:cs typeface="JVIRKR+HDAMHD+MicrosoftYaHei"/>
              </a:rPr>
              <a:t>“</a:t>
            </a:r>
            <a:r>
              <a:rPr sz="1350">
                <a:solidFill>
                  <a:srgbClr val="000000"/>
                </a:solidFill>
                <a:latin typeface="EPMFNO+MS-UIGothic"/>
                <a:cs typeface="EPMFNO+MS-UIGothic"/>
              </a:rPr>
              <a:t>网开一面</a:t>
            </a:r>
            <a:r>
              <a:rPr sz="1350">
                <a:solidFill>
                  <a:srgbClr val="000000"/>
                </a:solidFill>
                <a:latin typeface="JVIRKR+HDAMHD+MicrosoftYaHei"/>
                <a:cs typeface="JVIRKR+HDAMHD+MicrosoftYaHei"/>
              </a:rPr>
              <a:t>”</a:t>
            </a:r>
            <a:r>
              <a:rPr sz="1350">
                <a:solidFill>
                  <a:srgbClr val="000000"/>
                </a:solidFill>
                <a:latin typeface="EPMFNO+MS-UIGothic"/>
                <a:cs typeface="EPMFNO+MS-UIGothic"/>
              </a:rPr>
              <a:t>、</a:t>
            </a:r>
            <a:r>
              <a:rPr sz="1350">
                <a:solidFill>
                  <a:srgbClr val="000000"/>
                </a:solidFill>
                <a:latin typeface="JVIRKR+HDAMHD+MicrosoftYaHei"/>
                <a:cs typeface="JVIRKR+HDAMHD+MicrosoftYaHei"/>
              </a:rPr>
              <a:t>“</a:t>
            </a:r>
            <a:r>
              <a:rPr sz="1350">
                <a:solidFill>
                  <a:srgbClr val="000000"/>
                </a:solidFill>
                <a:latin typeface="EPMFNO+MS-UIGothic"/>
                <a:cs typeface="EPMFNO+MS-UIGothic"/>
              </a:rPr>
              <a:t>山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穷</a:t>
            </a:r>
            <a:r>
              <a:rPr sz="1350">
                <a:solidFill>
                  <a:srgbClr val="000000"/>
                </a:solidFill>
                <a:latin typeface="EPMFNO+MS-UIGothic"/>
                <a:cs typeface="EPMFNO+MS-UIGothic"/>
              </a:rPr>
              <a:t>水尽</a:t>
            </a:r>
            <a:r>
              <a:rPr sz="1350">
                <a:solidFill>
                  <a:srgbClr val="000000"/>
                </a:solidFill>
                <a:latin typeface="JVIRKR+HDAMHD+MicrosoftYaHei"/>
                <a:cs typeface="JVIRKR+HDAMHD+MicrosoftYaHei"/>
              </a:rPr>
              <a:t>”</a:t>
            </a:r>
          </a:p>
          <a:p>
            <a:pPr marL="0" marR="0">
              <a:lnSpc>
                <a:spcPts val="1406"/>
              </a:lnSpc>
              <a:spcBef>
                <a:spcPts val="1023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EPMFNO+MS-UIGothic"/>
                <a:cs typeface="EPMFNO+MS-UIGothic"/>
              </a:rPr>
              <a:t>等。同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时</a:t>
            </a:r>
            <a:r>
              <a:rPr sz="1350">
                <a:solidFill>
                  <a:srgbClr val="000000"/>
                </a:solidFill>
                <a:latin typeface="EPMFNO+MS-UIGothic"/>
                <a:cs typeface="EPMFNO+MS-UIGothic"/>
              </a:rPr>
              <a:t>，随着网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络</a:t>
            </a:r>
            <a:r>
              <a:rPr sz="1350">
                <a:solidFill>
                  <a:srgbClr val="000000"/>
                </a:solidFill>
                <a:latin typeface="EPMFNO+MS-UIGothic"/>
                <a:cs typeface="EPMFNO+MS-UIGothic"/>
              </a:rPr>
              <a:t>技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术</a:t>
            </a:r>
            <a:r>
              <a:rPr sz="1350">
                <a:solidFill>
                  <a:srgbClr val="000000"/>
                </a:solidFill>
                <a:latin typeface="EPMFNO+MS-UIGothic"/>
                <a:cs typeface="EPMFNO+MS-UIGothic"/>
              </a:rPr>
              <a:t>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发</a:t>
            </a:r>
            <a:r>
              <a:rPr sz="1350">
                <a:solidFill>
                  <a:srgbClr val="000000"/>
                </a:solidFill>
                <a:latin typeface="EPMFNO+MS-UIGothic"/>
                <a:cs typeface="EPMFNO+MS-UIGothic"/>
              </a:rPr>
              <a:t>展，网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络</a:t>
            </a:r>
            <a:r>
              <a:rPr sz="1350">
                <a:solidFill>
                  <a:srgbClr val="000000"/>
                </a:solidFill>
                <a:latin typeface="EPMFNO+MS-UIGothic"/>
                <a:cs typeface="EPMFNO+MS-UIGothic"/>
              </a:rPr>
              <a:t>用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语</a:t>
            </a:r>
            <a:r>
              <a:rPr sz="1350">
                <a:solidFill>
                  <a:srgbClr val="000000"/>
                </a:solidFill>
                <a:latin typeface="EPMFNO+MS-UIGothic"/>
                <a:cs typeface="EPMFNO+MS-UIGothic"/>
              </a:rPr>
              <a:t>中的新成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语</a:t>
            </a:r>
            <a:r>
              <a:rPr sz="1350">
                <a:solidFill>
                  <a:srgbClr val="000000"/>
                </a:solidFill>
                <a:latin typeface="EPMFNO+MS-UIGothic"/>
                <a:cs typeface="EPMFNO+MS-UIGothic"/>
              </a:rPr>
              <a:t>也不断涌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现</a:t>
            </a:r>
            <a:r>
              <a:rPr sz="1350">
                <a:solidFill>
                  <a:srgbClr val="000000"/>
                </a:solidFill>
                <a:latin typeface="EPMFNO+MS-UIGothic"/>
                <a:cs typeface="EPMFNO+MS-UIGothic"/>
              </a:rPr>
              <a:t>，如</a:t>
            </a:r>
            <a:r>
              <a:rPr sz="1350">
                <a:solidFill>
                  <a:srgbClr val="000000"/>
                </a:solidFill>
                <a:latin typeface="JVIRKR+HDAMHD+MicrosoftYaHei"/>
                <a:cs typeface="JVIRKR+HDAMHD+MicrosoftYaHei"/>
              </a:rPr>
              <a:t>“</a:t>
            </a:r>
            <a:r>
              <a:rPr sz="1350">
                <a:solidFill>
                  <a:srgbClr val="000000"/>
                </a:solidFill>
                <a:latin typeface="EPMFNO+MS-UIGothic"/>
                <a:cs typeface="EPMFNO+MS-UIGothic"/>
              </a:rPr>
              <a:t>喜大普奔</a:t>
            </a:r>
            <a:r>
              <a:rPr sz="1350">
                <a:solidFill>
                  <a:srgbClr val="000000"/>
                </a:solidFill>
                <a:latin typeface="JVIRKR+HDAMHD+MicrosoftYaHei"/>
                <a:cs typeface="JVIRKR+HDAMHD+MicrosoftYaHei"/>
              </a:rPr>
              <a:t>”</a:t>
            </a:r>
            <a:r>
              <a:rPr sz="1350">
                <a:solidFill>
                  <a:srgbClr val="000000"/>
                </a:solidFill>
                <a:latin typeface="EPMFNO+MS-UIGothic"/>
                <a:cs typeface="EPMFNO+MS-UIGothic"/>
              </a:rPr>
              <a:t>、</a:t>
            </a:r>
            <a:r>
              <a:rPr sz="1350">
                <a:solidFill>
                  <a:srgbClr val="000000"/>
                </a:solidFill>
                <a:latin typeface="JVIRKR+HDAMHD+MicrosoftYaHei"/>
                <a:cs typeface="JVIRKR+HDAMHD+MicrosoftYaHei"/>
              </a:rPr>
              <a:t>“</a:t>
            </a:r>
          </a:p>
          <a:p>
            <a:pPr marL="0" marR="0">
              <a:lnSpc>
                <a:spcPts val="1406"/>
              </a:lnSpc>
              <a:spcBef>
                <a:spcPts val="1073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EPMFNO+MS-UIGothic"/>
                <a:cs typeface="EPMFNO+MS-UIGothic"/>
              </a:rPr>
              <a:t>人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艰</a:t>
            </a:r>
            <a:r>
              <a:rPr sz="1350">
                <a:solidFill>
                  <a:srgbClr val="000000"/>
                </a:solidFill>
                <a:latin typeface="EPMFNO+MS-UIGothic"/>
                <a:cs typeface="EPMFNO+MS-UIGothic"/>
              </a:rPr>
              <a:t>不拆</a:t>
            </a:r>
            <a:r>
              <a:rPr sz="1350">
                <a:solidFill>
                  <a:srgbClr val="000000"/>
                </a:solidFill>
                <a:latin typeface="JVIRKR+HDAMHD+MicrosoftYaHei"/>
                <a:cs typeface="JVIRKR+HDAMHD+MicrosoftYaHei"/>
              </a:rPr>
              <a:t>”</a:t>
            </a:r>
            <a:r>
              <a:rPr sz="1350">
                <a:solidFill>
                  <a:srgbClr val="000000"/>
                </a:solidFill>
                <a:latin typeface="EPMFNO+MS-UIGothic"/>
                <a:cs typeface="EPMFNO+MS-UIGothic"/>
              </a:rPr>
              <a:t>等。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643879" y="2452767"/>
            <a:ext cx="1997014" cy="185628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991"/>
              </a:lnSpc>
              <a:spcBef>
                <a:spcPct val="0"/>
              </a:spcBef>
              <a:spcAft>
                <a:spcPct val="0"/>
              </a:spcAft>
            </a:pPr>
            <a:r>
              <a:rPr sz="5750">
                <a:solidFill>
                  <a:srgbClr val="000000"/>
                </a:solidFill>
                <a:latin typeface="MEEQEE+EGJGRQ+MicrosoftYaHei-Bold"/>
                <a:cs typeface="MEEQEE+EGJGRQ+MicrosoftYaHei-Bold"/>
              </a:rPr>
              <a:t>04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3668395" y="3768391"/>
            <a:ext cx="5582644" cy="1206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800"/>
              </a:lnSpc>
              <a:spcBef>
                <a:spcPct val="0"/>
              </a:spcBef>
              <a:spcAft>
                <a:spcPct val="0"/>
              </a:spcAft>
            </a:pPr>
            <a:r>
              <a:rPr sz="3800" spc="27">
                <a:solidFill>
                  <a:srgbClr val="000000"/>
                </a:solidFill>
                <a:latin typeface="EPMFNO+MS-UIGothic"/>
                <a:cs typeface="EPMFNO+MS-UIGothic"/>
              </a:rPr>
              <a:t>成</a:t>
            </a:r>
            <a:r>
              <a:rPr sz="3800" spc="23">
                <a:solidFill>
                  <a:srgbClr val="000000"/>
                </a:solidFill>
                <a:latin typeface="SimSun"/>
                <a:cs typeface="SimSun"/>
              </a:rPr>
              <a:t>语</a:t>
            </a:r>
            <a:r>
              <a:rPr sz="3800" spc="25">
                <a:solidFill>
                  <a:srgbClr val="000000"/>
                </a:solidFill>
                <a:latin typeface="EPMFNO+MS-UIGothic"/>
                <a:cs typeface="EPMFNO+MS-UIGothic"/>
              </a:rPr>
              <a:t>的文化内涵与价</a:t>
            </a:r>
            <a:r>
              <a:rPr sz="3800">
                <a:solidFill>
                  <a:srgbClr val="000000"/>
                </a:solidFill>
                <a:latin typeface="SimSun"/>
                <a:cs typeface="SimSun"/>
              </a:rPr>
              <a:t>值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https://d.book118.com/768073077056006032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119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5">
      <vt:lpstr>Arial</vt:lpstr>
      <vt:lpstr>Calibri</vt:lpstr>
      <vt:lpstr>EPMFNO+MS-UIGothic</vt:lpstr>
      <vt:lpstr>SimSun</vt:lpstr>
      <vt:lpstr>AQKRPC+PBNEMM+ArialMT</vt:lpstr>
      <vt:lpstr>Times New Roman</vt:lpstr>
      <vt:lpstr>MEEQEE+EGJGRQ+MicrosoftYaHei-Bold</vt:lpstr>
      <vt:lpstr>JVIRKR+HDAMHD+MicrosoftYaHei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2024-09-09T21:54:37.227</cp:lastPrinted>
  <dcterms:created xsi:type="dcterms:W3CDTF">2024-09-09T13:54:37Z</dcterms:created>
  <dcterms:modified xsi:type="dcterms:W3CDTF">2024-09-09T13:54:38Z</dcterms:modified>
</cp:coreProperties>
</file>