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001660-CD00-466C-9103-EB633F8CA4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BEBF05-8482-4661-A886-297BB8A8D5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54E1CF-EA3A-4DE4-9CC7-4AA5EB6737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D8E8FAE-33B1-4E5A-9577-7C52CB277F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9CD6AD0-BA5A-4586-BB0F-966E3BE97B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474F77A-C82D-4C0F-A6F4-151E4C1EC5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DF2B639-764A-47CB-933A-EB1E1F497E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852AE28-DA29-44CE-803E-0EF0982516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011A5A5-7803-484A-9C01-070FF378D5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924A9D-5837-4760-A373-5D183C3394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11EE18-AEA6-4616-A06E-1CEB173F38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68075133052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胸腺肿瘤的护理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胸腺肿瘤概述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胸腺肿瘤的护理要点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胸腺肿瘤患者的康复指导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胸腺肿瘤患者的随访与监测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胸腺肿瘤的预防与控制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胸腺肿瘤概述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805582" y="2081786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6433527" y="1751433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胸腺肿瘤是一种起源于胸腺组织的肿瘤，可发生在任何年龄段，但多见于中老年人。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33527" y="4146638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胸腺肿瘤可以是良性的，也可以是恶性的，不同类型的肿瘤在症状、诊断和治疗上有所不同。</a:t>
            </a:r>
          </a:p>
        </p:txBody>
      </p:sp>
      <p:sp>
        <p:nvSpPr>
          <p:cNvPr id="6" name="Freeform 6"/>
          <p:cNvSpPr/>
          <p:nvPr/>
        </p:nvSpPr>
        <p:spPr>
          <a:xfrm>
            <a:off x="1012384" y="231038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122011" y="231038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611221" y="2317815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93891" y="218846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胸腺肿瘤的定义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4294" y="1287329"/>
            <a:ext cx="2035112" cy="2035112"/>
            <a:chOff x="1204294" y="1287329"/>
            <a:chExt cx="2035112" cy="2035112"/>
          </a:xfrm>
        </p:grpSpPr>
        <p:sp>
          <p:nvSpPr>
            <p:cNvPr id="3" name="AutoShape 3"/>
            <p:cNvSpPr/>
            <p:nvPr/>
          </p:nvSpPr>
          <p:spPr>
            <a:xfrm flipH="1">
              <a:off x="1204294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791319" y="1987226"/>
              <a:ext cx="891159" cy="635222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838147" y="1287233"/>
            <a:ext cx="2035112" cy="2035112"/>
            <a:chOff x="3838147" y="1287233"/>
            <a:chExt cx="2035112" cy="2035112"/>
          </a:xfrm>
        </p:grpSpPr>
        <p:sp>
          <p:nvSpPr>
            <p:cNvPr id="6" name="AutoShape 6"/>
            <p:cNvSpPr/>
            <p:nvPr/>
          </p:nvSpPr>
          <p:spPr>
            <a:xfrm flipH="1">
              <a:off x="3838147" y="1287233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4556617" y="1941220"/>
            <a:ext cx="595503" cy="1060133"/>
            <a:chOff x="4556617" y="1941220"/>
            <a:chExt cx="595503" cy="1060133"/>
          </a:xfrm>
        </p:grpSpPr>
        <p:sp>
          <p:nvSpPr>
            <p:cNvPr id="8" name="Freeform 8"/>
            <p:cNvSpPr/>
            <p:nvPr/>
          </p:nvSpPr>
          <p:spPr>
            <a:xfrm>
              <a:off x="4556617" y="1941220"/>
              <a:ext cx="595503" cy="1060133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4729210" y="1757387"/>
            <a:ext cx="261747" cy="541878"/>
            <a:chOff x="4729210" y="1757387"/>
            <a:chExt cx="261747" cy="541878"/>
          </a:xfrm>
        </p:grpSpPr>
        <p:sp>
          <p:nvSpPr>
            <p:cNvPr id="10" name="Freeform 10"/>
            <p:cNvSpPr/>
            <p:nvPr/>
          </p:nvSpPr>
          <p:spPr>
            <a:xfrm>
              <a:off x="4866656" y="2100573"/>
              <a:ext cx="80296" cy="4524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40380" y="1956650"/>
              <a:ext cx="28004" cy="60674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866656" y="2032755"/>
              <a:ext cx="74962" cy="52388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949905" y="2032755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917139" y="1828158"/>
              <a:ext cx="20193" cy="49339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30283" y="1894167"/>
              <a:ext cx="22574" cy="46958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733306" y="2100573"/>
              <a:ext cx="33909" cy="4524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766072" y="1894167"/>
              <a:ext cx="26765" cy="46958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4740450" y="2032755"/>
              <a:ext cx="32766" cy="52388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4822555" y="1757387"/>
              <a:ext cx="30956" cy="55340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4866656" y="1757387"/>
              <a:ext cx="33909" cy="55340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807125" y="1804346"/>
              <a:ext cx="4191" cy="828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4782741" y="1828158"/>
              <a:ext cx="23241" cy="49339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751785" y="1956650"/>
              <a:ext cx="30956" cy="60674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4866656" y="2161343"/>
              <a:ext cx="83248" cy="52388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4788646" y="1956650"/>
              <a:ext cx="64865" cy="60674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810078" y="1828158"/>
              <a:ext cx="43434" cy="49339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4781503" y="2032755"/>
              <a:ext cx="72009" cy="52388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4866656" y="1956650"/>
              <a:ext cx="67818" cy="60674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866656" y="1828158"/>
              <a:ext cx="46387" cy="49339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4866656" y="1894167"/>
              <a:ext cx="57721" cy="46958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4799981" y="1894167"/>
              <a:ext cx="53530" cy="46958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4773216" y="2229161"/>
              <a:ext cx="80296" cy="54769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4777407" y="2100573"/>
              <a:ext cx="76105" cy="4524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4774359" y="2161343"/>
              <a:ext cx="79153" cy="52388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4729210" y="2161343"/>
              <a:ext cx="33909" cy="52388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4961239" y="2161343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4957049" y="2100573"/>
              <a:ext cx="28575" cy="4524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4805887" y="1812728"/>
              <a:ext cx="17812" cy="15431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4900565" y="1812728"/>
              <a:ext cx="16669" cy="15431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853512" y="1812728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4792837" y="1877498"/>
              <a:ext cx="17240" cy="1666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4913043" y="1877498"/>
              <a:ext cx="17240" cy="1666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853512" y="1877498"/>
              <a:ext cx="13049" cy="1666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4782741" y="1941220"/>
              <a:ext cx="17240" cy="15431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4924283" y="1941220"/>
              <a:ext cx="16097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853512" y="1941220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4773216" y="2017325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4934474" y="2017325"/>
              <a:ext cx="15431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853512" y="201732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4766072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941523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4853512" y="2085143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4763119" y="2145817"/>
              <a:ext cx="14288" cy="15431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946952" y="2145817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853512" y="2145817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4760166" y="2213635"/>
              <a:ext cx="13049" cy="15431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4949905" y="2213635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853512" y="221363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4853512" y="2283834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6479524" y="1287233"/>
            <a:ext cx="2035112" cy="2035112"/>
            <a:chOff x="6479524" y="1287233"/>
            <a:chExt cx="2035112" cy="2035112"/>
          </a:xfrm>
        </p:grpSpPr>
        <p:sp>
          <p:nvSpPr>
            <p:cNvPr id="61" name="AutoShape 61"/>
            <p:cNvSpPr/>
            <p:nvPr/>
          </p:nvSpPr>
          <p:spPr>
            <a:xfrm flipH="1">
              <a:off x="6479524" y="1287233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7181041" y="1888451"/>
              <a:ext cx="662750" cy="833056"/>
            </a:xfrm>
            <a:custGeom>
              <a:rect l="l" t="t" r="r" b="b"/>
              <a:pathLst>
                <a:path w="21600" h="21600">
                  <a:moveTo>
                    <a:pt x="10799" y="0"/>
                  </a:moveTo>
                  <a:cubicBezTo>
                    <a:pt x="4836" y="0"/>
                    <a:pt x="0" y="1447"/>
                    <a:pt x="0" y="3231"/>
                  </a:cubicBezTo>
                  <a:lnTo>
                    <a:pt x="0" y="4776"/>
                  </a:lnTo>
                  <a:cubicBezTo>
                    <a:pt x="0" y="6669"/>
                    <a:pt x="4836" y="8203"/>
                    <a:pt x="10799" y="8203"/>
                  </a:cubicBezTo>
                  <a:cubicBezTo>
                    <a:pt x="16764" y="8203"/>
                    <a:pt x="21600" y="6669"/>
                    <a:pt x="21600" y="4776"/>
                  </a:cubicBezTo>
                  <a:lnTo>
                    <a:pt x="21600" y="3231"/>
                  </a:lnTo>
                  <a:cubicBezTo>
                    <a:pt x="21600" y="1447"/>
                    <a:pt x="16764" y="0"/>
                    <a:pt x="10799" y="0"/>
                  </a:cubicBezTo>
                  <a:close/>
                  <a:moveTo>
                    <a:pt x="21195" y="8008"/>
                  </a:moveTo>
                  <a:cubicBezTo>
                    <a:pt x="19915" y="9488"/>
                    <a:pt x="15746" y="10572"/>
                    <a:pt x="10799" y="10572"/>
                  </a:cubicBezTo>
                  <a:cubicBezTo>
                    <a:pt x="5856" y="10572"/>
                    <a:pt x="1685" y="9488"/>
                    <a:pt x="405" y="8008"/>
                  </a:cubicBezTo>
                  <a:cubicBezTo>
                    <a:pt x="141" y="7702"/>
                    <a:pt x="0" y="7868"/>
                    <a:pt x="0" y="8007"/>
                  </a:cubicBezTo>
                  <a:cubicBezTo>
                    <a:pt x="0" y="8144"/>
                    <a:pt x="0" y="10898"/>
                    <a:pt x="0" y="10898"/>
                  </a:cubicBezTo>
                  <a:cubicBezTo>
                    <a:pt x="0" y="13061"/>
                    <a:pt x="4836" y="14814"/>
                    <a:pt x="10799" y="14814"/>
                  </a:cubicBezTo>
                  <a:cubicBezTo>
                    <a:pt x="16764" y="14814"/>
                    <a:pt x="21600" y="13061"/>
                    <a:pt x="21600" y="10898"/>
                  </a:cubicBezTo>
                  <a:cubicBezTo>
                    <a:pt x="21600" y="10898"/>
                    <a:pt x="21600" y="8144"/>
                    <a:pt x="21600" y="8007"/>
                  </a:cubicBezTo>
                  <a:cubicBezTo>
                    <a:pt x="21600" y="7868"/>
                    <a:pt x="21459" y="7702"/>
                    <a:pt x="21195" y="8008"/>
                  </a:cubicBezTo>
                  <a:close/>
                  <a:moveTo>
                    <a:pt x="21176" y="14285"/>
                  </a:moveTo>
                  <a:cubicBezTo>
                    <a:pt x="19876" y="15959"/>
                    <a:pt x="15722" y="17184"/>
                    <a:pt x="10799" y="17184"/>
                  </a:cubicBezTo>
                  <a:cubicBezTo>
                    <a:pt x="5878" y="17184"/>
                    <a:pt x="1724" y="15959"/>
                    <a:pt x="424" y="14285"/>
                  </a:cubicBezTo>
                  <a:cubicBezTo>
                    <a:pt x="147" y="13932"/>
                    <a:pt x="0" y="14121"/>
                    <a:pt x="0" y="14297"/>
                  </a:cubicBezTo>
                  <a:cubicBezTo>
                    <a:pt x="0" y="14472"/>
                    <a:pt x="0" y="16754"/>
                    <a:pt x="0" y="16754"/>
                  </a:cubicBezTo>
                  <a:cubicBezTo>
                    <a:pt x="0" y="19133"/>
                    <a:pt x="4836" y="21600"/>
                    <a:pt x="10799" y="21600"/>
                  </a:cubicBezTo>
                  <a:cubicBezTo>
                    <a:pt x="16764" y="21600"/>
                    <a:pt x="21600" y="19133"/>
                    <a:pt x="21600" y="16754"/>
                  </a:cubicBezTo>
                  <a:cubicBezTo>
                    <a:pt x="21600" y="16754"/>
                    <a:pt x="21600" y="14472"/>
                    <a:pt x="21600" y="14297"/>
                  </a:cubicBezTo>
                  <a:cubicBezTo>
                    <a:pt x="21600" y="14121"/>
                    <a:pt x="21453" y="13932"/>
                    <a:pt x="21176" y="14285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3" name="Group 63"/>
          <p:cNvGrpSpPr/>
          <p:nvPr/>
        </p:nvGrpSpPr>
        <p:grpSpPr>
          <a:xfrm>
            <a:off x="9103948" y="1287329"/>
            <a:ext cx="2035112" cy="2035112"/>
            <a:chOff x="9103948" y="1287329"/>
            <a:chExt cx="2035112" cy="2035112"/>
          </a:xfrm>
        </p:grpSpPr>
        <p:sp>
          <p:nvSpPr>
            <p:cNvPr id="64" name="AutoShape 64"/>
            <p:cNvSpPr/>
            <p:nvPr/>
          </p:nvSpPr>
          <p:spPr>
            <a:xfrm flipH="1">
              <a:off x="9103948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4">
                  <a:alpha val="100000"/>
                </a:schemeClr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9551051" y="2130196"/>
              <a:ext cx="1279493" cy="450056"/>
            </a:xfrm>
            <a:custGeom>
              <a:rect l="l" t="t" r="r" b="b"/>
              <a:pathLst>
                <a:path w="412" h="132">
                  <a:moveTo>
                    <a:pt x="412" y="15"/>
                  </a:moveTo>
                  <a:cubicBezTo>
                    <a:pt x="412" y="12"/>
                    <a:pt x="411" y="10"/>
                    <a:pt x="407" y="10"/>
                  </a:cubicBezTo>
                  <a:cubicBezTo>
                    <a:pt x="406" y="10"/>
                    <a:pt x="406" y="10"/>
                    <a:pt x="405" y="11"/>
                  </a:cubicBezTo>
                  <a:cubicBezTo>
                    <a:pt x="342" y="44"/>
                    <a:pt x="342" y="44"/>
                    <a:pt x="342" y="44"/>
                  </a:cubicBezTo>
                  <a:cubicBezTo>
                    <a:pt x="299" y="26"/>
                    <a:pt x="258" y="14"/>
                    <a:pt x="219" y="8"/>
                  </a:cubicBezTo>
                  <a:cubicBezTo>
                    <a:pt x="180" y="2"/>
                    <a:pt x="148" y="0"/>
                    <a:pt x="125" y="3"/>
                  </a:cubicBezTo>
                  <a:cubicBezTo>
                    <a:pt x="101" y="5"/>
                    <a:pt x="79" y="11"/>
                    <a:pt x="59" y="19"/>
                  </a:cubicBezTo>
                  <a:cubicBezTo>
                    <a:pt x="39" y="26"/>
                    <a:pt x="26" y="32"/>
                    <a:pt x="20" y="37"/>
                  </a:cubicBezTo>
                  <a:cubicBezTo>
                    <a:pt x="15" y="41"/>
                    <a:pt x="10" y="44"/>
                    <a:pt x="7" y="46"/>
                  </a:cubicBezTo>
                  <a:cubicBezTo>
                    <a:pt x="7" y="47"/>
                    <a:pt x="7" y="48"/>
                    <a:pt x="7" y="49"/>
                  </a:cubicBezTo>
                  <a:cubicBezTo>
                    <a:pt x="7" y="49"/>
                    <a:pt x="7" y="50"/>
                    <a:pt x="7" y="51"/>
                  </a:cubicBezTo>
                  <a:cubicBezTo>
                    <a:pt x="48" y="71"/>
                    <a:pt x="48" y="71"/>
                    <a:pt x="48" y="71"/>
                  </a:cubicBezTo>
                  <a:cubicBezTo>
                    <a:pt x="49" y="72"/>
                    <a:pt x="50" y="73"/>
                    <a:pt x="50" y="75"/>
                  </a:cubicBezTo>
                  <a:cubicBezTo>
                    <a:pt x="50" y="78"/>
                    <a:pt x="48" y="79"/>
                    <a:pt x="46" y="79"/>
                  </a:cubicBezTo>
                  <a:cubicBezTo>
                    <a:pt x="2" y="79"/>
                    <a:pt x="2" y="79"/>
                    <a:pt x="2" y="79"/>
                  </a:cubicBezTo>
                  <a:cubicBezTo>
                    <a:pt x="1" y="79"/>
                    <a:pt x="0" y="79"/>
                    <a:pt x="0" y="80"/>
                  </a:cubicBezTo>
                  <a:cubicBezTo>
                    <a:pt x="0" y="81"/>
                    <a:pt x="1" y="81"/>
                    <a:pt x="1" y="81"/>
                  </a:cubicBezTo>
                  <a:cubicBezTo>
                    <a:pt x="24" y="101"/>
                    <a:pt x="51" y="114"/>
                    <a:pt x="82" y="122"/>
                  </a:cubicBezTo>
                  <a:cubicBezTo>
                    <a:pt x="114" y="129"/>
                    <a:pt x="144" y="132"/>
                    <a:pt x="173" y="130"/>
                  </a:cubicBezTo>
                  <a:cubicBezTo>
                    <a:pt x="203" y="127"/>
                    <a:pt x="230" y="123"/>
                    <a:pt x="256" y="117"/>
                  </a:cubicBezTo>
                  <a:cubicBezTo>
                    <a:pt x="282" y="111"/>
                    <a:pt x="303" y="106"/>
                    <a:pt x="318" y="100"/>
                  </a:cubicBezTo>
                  <a:cubicBezTo>
                    <a:pt x="334" y="95"/>
                    <a:pt x="342" y="92"/>
                    <a:pt x="342" y="91"/>
                  </a:cubicBezTo>
                  <a:cubicBezTo>
                    <a:pt x="405" y="124"/>
                    <a:pt x="405" y="124"/>
                    <a:pt x="405" y="124"/>
                  </a:cubicBezTo>
                  <a:cubicBezTo>
                    <a:pt x="407" y="124"/>
                    <a:pt x="407" y="124"/>
                    <a:pt x="407" y="124"/>
                  </a:cubicBezTo>
                  <a:cubicBezTo>
                    <a:pt x="411" y="124"/>
                    <a:pt x="412" y="123"/>
                    <a:pt x="412" y="119"/>
                  </a:cubicBezTo>
                  <a:cubicBezTo>
                    <a:pt x="412" y="118"/>
                    <a:pt x="412" y="118"/>
                    <a:pt x="411" y="116"/>
                  </a:cubicBezTo>
                  <a:cubicBezTo>
                    <a:pt x="375" y="67"/>
                    <a:pt x="375" y="67"/>
                    <a:pt x="375" y="67"/>
                  </a:cubicBezTo>
                  <a:cubicBezTo>
                    <a:pt x="411" y="18"/>
                    <a:pt x="411" y="18"/>
                    <a:pt x="411" y="18"/>
                  </a:cubicBezTo>
                  <a:cubicBezTo>
                    <a:pt x="412" y="17"/>
                    <a:pt x="412" y="16"/>
                    <a:pt x="412" y="15"/>
                  </a:cubicBezTo>
                  <a:close/>
                  <a:moveTo>
                    <a:pt x="82" y="57"/>
                  </a:moveTo>
                  <a:cubicBezTo>
                    <a:pt x="79" y="60"/>
                    <a:pt x="76" y="61"/>
                    <a:pt x="72" y="61"/>
                  </a:cubicBezTo>
                  <a:cubicBezTo>
                    <a:pt x="68" y="61"/>
                    <a:pt x="64" y="60"/>
                    <a:pt x="61" y="57"/>
                  </a:cubicBezTo>
                  <a:cubicBezTo>
                    <a:pt x="58" y="54"/>
                    <a:pt x="57" y="50"/>
                    <a:pt x="57" y="45"/>
                  </a:cubicBezTo>
                  <a:cubicBezTo>
                    <a:pt x="57" y="41"/>
                    <a:pt x="58" y="37"/>
                    <a:pt x="61" y="34"/>
                  </a:cubicBezTo>
                  <a:cubicBezTo>
                    <a:pt x="64" y="31"/>
                    <a:pt x="68" y="29"/>
                    <a:pt x="72" y="29"/>
                  </a:cubicBezTo>
                  <a:cubicBezTo>
                    <a:pt x="76" y="29"/>
                    <a:pt x="79" y="31"/>
                    <a:pt x="82" y="34"/>
                  </a:cubicBezTo>
                  <a:cubicBezTo>
                    <a:pt x="85" y="37"/>
                    <a:pt x="87" y="41"/>
                    <a:pt x="87" y="45"/>
                  </a:cubicBezTo>
                  <a:cubicBezTo>
                    <a:pt x="87" y="50"/>
                    <a:pt x="85" y="54"/>
                    <a:pt x="82" y="57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1061323" y="2678169"/>
            <a:ext cx="653320" cy="651796"/>
            <a:chOff x="1061323" y="2678169"/>
            <a:chExt cx="653320" cy="651796"/>
          </a:xfrm>
        </p:grpSpPr>
        <p:sp>
          <p:nvSpPr>
            <p:cNvPr id="67" name="AutoShape 67"/>
            <p:cNvSpPr/>
            <p:nvPr/>
          </p:nvSpPr>
          <p:spPr>
            <a:xfrm flipH="1">
              <a:off x="1061323" y="2678169"/>
              <a:ext cx="653320" cy="65179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8" name="Group 68"/>
          <p:cNvGrpSpPr/>
          <p:nvPr/>
        </p:nvGrpSpPr>
        <p:grpSpPr>
          <a:xfrm>
            <a:off x="3695557" y="2678169"/>
            <a:ext cx="653320" cy="651796"/>
            <a:chOff x="3695557" y="2678169"/>
            <a:chExt cx="653320" cy="651796"/>
          </a:xfrm>
        </p:grpSpPr>
        <p:sp>
          <p:nvSpPr>
            <p:cNvPr id="69" name="AutoShape 69"/>
            <p:cNvSpPr/>
            <p:nvPr/>
          </p:nvSpPr>
          <p:spPr>
            <a:xfrm flipH="1">
              <a:off x="3695557" y="2678169"/>
              <a:ext cx="653320" cy="65179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0" name="Group 70"/>
          <p:cNvGrpSpPr/>
          <p:nvPr/>
        </p:nvGrpSpPr>
        <p:grpSpPr>
          <a:xfrm>
            <a:off x="6337221" y="2678169"/>
            <a:ext cx="653320" cy="651796"/>
            <a:chOff x="6337221" y="2678169"/>
            <a:chExt cx="653320" cy="651796"/>
          </a:xfrm>
        </p:grpSpPr>
        <p:sp>
          <p:nvSpPr>
            <p:cNvPr id="71" name="AutoShape 71"/>
            <p:cNvSpPr/>
            <p:nvPr/>
          </p:nvSpPr>
          <p:spPr>
            <a:xfrm flipH="1">
              <a:off x="6337221" y="2678169"/>
              <a:ext cx="653320" cy="651796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8962406" y="2678169"/>
            <a:ext cx="651796" cy="651796"/>
            <a:chOff x="8962406" y="2678169"/>
            <a:chExt cx="651796" cy="651796"/>
          </a:xfrm>
        </p:grpSpPr>
        <p:sp>
          <p:nvSpPr>
            <p:cNvPr id="73" name="AutoShape 73"/>
            <p:cNvSpPr/>
            <p:nvPr/>
          </p:nvSpPr>
          <p:spPr>
            <a:xfrm flipH="1">
              <a:off x="8962406" y="2678169"/>
              <a:ext cx="651796" cy="651796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4" name="TextBox 74"/>
          <p:cNvSpPr txBox="1"/>
          <p:nvPr/>
        </p:nvSpPr>
        <p:spPr>
          <a:xfrm>
            <a:off x="948881" y="2735700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5" name="TextBox 75"/>
          <p:cNvSpPr txBox="1"/>
          <p:nvPr/>
        </p:nvSpPr>
        <p:spPr>
          <a:xfrm>
            <a:off x="3592640" y="2745225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6" name="TextBox 76"/>
          <p:cNvSpPr txBox="1"/>
          <p:nvPr/>
        </p:nvSpPr>
        <p:spPr>
          <a:xfrm>
            <a:off x="6234303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7" name="TextBox 77"/>
          <p:cNvSpPr txBox="1"/>
          <p:nvPr/>
        </p:nvSpPr>
        <p:spPr>
          <a:xfrm>
            <a:off x="8858727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8" name="TextBox 78"/>
          <p:cNvSpPr txBox="1"/>
          <p:nvPr/>
        </p:nvSpPr>
        <p:spPr>
          <a:xfrm>
            <a:off x="94888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胸腺瘤</a:t>
            </a:r>
          </a:p>
        </p:txBody>
      </p:sp>
      <p:sp>
        <p:nvSpPr>
          <p:cNvPr id="79" name="TextBox 79"/>
          <p:cNvSpPr txBox="1"/>
          <p:nvPr/>
        </p:nvSpPr>
        <p:spPr>
          <a:xfrm>
            <a:off x="3582734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胸腺癌</a:t>
            </a:r>
          </a:p>
        </p:txBody>
      </p:sp>
      <p:sp>
        <p:nvSpPr>
          <p:cNvPr id="80" name="TextBox 80"/>
          <p:cNvSpPr txBox="1"/>
          <p:nvPr/>
        </p:nvSpPr>
        <p:spPr>
          <a:xfrm>
            <a:off x="622411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胸腺囊肿</a:t>
            </a:r>
          </a:p>
        </p:txBody>
      </p:sp>
      <p:sp>
        <p:nvSpPr>
          <p:cNvPr id="81" name="TextBox 81"/>
          <p:cNvSpPr txBox="1"/>
          <p:nvPr/>
        </p:nvSpPr>
        <p:spPr>
          <a:xfrm>
            <a:off x="8848535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其他罕见类型</a:t>
            </a:r>
          </a:p>
        </p:txBody>
      </p:sp>
      <p:grpSp>
        <p:nvGrpSpPr>
          <p:cNvPr id="82" name="Group 8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3" name="AutoShape 8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AutoShape 9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AutoShape 10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TextBox 10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胸腺肿瘤的分类</a:t>
              </a:r>
            </a:p>
          </p:txBody>
        </p:sp>
      </p:grpSp>
      <p:sp>
        <p:nvSpPr>
          <p:cNvPr id="104" name="TextBox 104"/>
          <p:cNvSpPr txBox="1"/>
          <p:nvPr/>
        </p:nvSpPr>
        <p:spPr>
          <a:xfrm>
            <a:off x="6257058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多为良性，但可引起压迫症状。</a:t>
            </a:r>
          </a:p>
        </p:txBody>
      </p:sp>
      <p:sp>
        <p:nvSpPr>
          <p:cNvPr id="105" name="TextBox 105"/>
          <p:cNvSpPr txBox="1"/>
          <p:nvPr/>
        </p:nvSpPr>
        <p:spPr>
          <a:xfrm>
            <a:off x="3600742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较少见，但恶性程度较高，进展较快。</a:t>
            </a:r>
          </a:p>
        </p:txBody>
      </p:sp>
      <p:sp>
        <p:nvSpPr>
          <p:cNvPr id="106" name="TextBox 106"/>
          <p:cNvSpPr txBox="1"/>
          <p:nvPr/>
        </p:nvSpPr>
        <p:spPr>
          <a:xfrm>
            <a:off x="944426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最常见的胸腺肿瘤，多为良性，但也有恶性可能。</a:t>
            </a:r>
          </a:p>
        </p:txBody>
      </p:sp>
      <p:sp>
        <p:nvSpPr>
          <p:cNvPr id="107" name="TextBox 107"/>
          <p:cNvSpPr txBox="1"/>
          <p:nvPr/>
        </p:nvSpPr>
        <p:spPr>
          <a:xfrm>
            <a:off x="8913375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如胸腺脂肪瘤、胸腺神经鞘瘤等。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1423988"/>
            <a:ext cx="6085713" cy="1369790"/>
            <a:chOff x="454963" y="1423988"/>
            <a:chExt cx="6085713" cy="1369790"/>
          </a:xfrm>
        </p:grpSpPr>
        <p:sp>
          <p:nvSpPr>
            <p:cNvPr id="3" name="Freeform 3"/>
            <p:cNvSpPr/>
            <p:nvPr/>
          </p:nvSpPr>
          <p:spPr>
            <a:xfrm>
              <a:off x="1412320" y="1423988"/>
              <a:ext cx="737616" cy="1369790"/>
            </a:xfrm>
            <a:custGeom>
              <a:rect l="l" t="t" r="r" b="b"/>
              <a:pathLst>
                <a:path w="325" h="603">
                  <a:moveTo>
                    <a:pt x="0" y="0"/>
                  </a:moveTo>
                  <a:lnTo>
                    <a:pt x="325" y="316"/>
                  </a:lnTo>
                  <a:lnTo>
                    <a:pt x="325" y="603"/>
                  </a:lnTo>
                  <a:lnTo>
                    <a:pt x="0" y="39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64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454963" y="1423988"/>
              <a:ext cx="957358" cy="90163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2149841" y="2141982"/>
              <a:ext cx="4390835" cy="651796"/>
            </a:xfrm>
            <a:custGeom>
              <a:rect l="l" t="t" r="r" b="b"/>
              <a:pathLst>
                <a:path w="1931" h="287">
                  <a:moveTo>
                    <a:pt x="0" y="0"/>
                  </a:moveTo>
                  <a:lnTo>
                    <a:pt x="1831" y="0"/>
                  </a:lnTo>
                  <a:lnTo>
                    <a:pt x="1932" y="144"/>
                  </a:lnTo>
                  <a:lnTo>
                    <a:pt x="1831" y="287"/>
                  </a:lnTo>
                  <a:lnTo>
                    <a:pt x="0" y="2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689754" y="1679924"/>
            <a:ext cx="541020" cy="413385"/>
            <a:chOff x="689754" y="1679924"/>
            <a:chExt cx="541020" cy="413385"/>
          </a:xfrm>
        </p:grpSpPr>
        <p:sp>
          <p:nvSpPr>
            <p:cNvPr id="7" name="TextBox 7"/>
            <p:cNvSpPr txBox="1"/>
            <p:nvPr/>
          </p:nvSpPr>
          <p:spPr>
            <a:xfrm>
              <a:off x="689754" y="1679924"/>
              <a:ext cx="541020" cy="413385"/>
            </a:xfrm>
            <a:prstGeom prst="rect">
              <a:avLst/>
            </a:prstGeom>
          </p:spPr>
          <p:txBody>
            <a:bodyPr vert="horz" wrap="square" lIns="60960" tIns="30480" rIns="60960" bIns="3048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2400">
                  <a:solidFill>
                    <a:schemeClr val="l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454963" y="2325624"/>
            <a:ext cx="6085713" cy="1131951"/>
            <a:chOff x="454963" y="2325624"/>
            <a:chExt cx="6085713" cy="1131951"/>
          </a:xfrm>
        </p:grpSpPr>
        <p:sp>
          <p:nvSpPr>
            <p:cNvPr id="9" name="Freeform 9"/>
            <p:cNvSpPr/>
            <p:nvPr/>
          </p:nvSpPr>
          <p:spPr>
            <a:xfrm>
              <a:off x="1412320" y="2325624"/>
              <a:ext cx="737616" cy="1131951"/>
            </a:xfrm>
            <a:custGeom>
              <a:rect l="l" t="t" r="r" b="b"/>
              <a:pathLst>
                <a:path w="325" h="498">
                  <a:moveTo>
                    <a:pt x="0" y="0"/>
                  </a:moveTo>
                  <a:lnTo>
                    <a:pt x="325" y="206"/>
                  </a:lnTo>
                  <a:lnTo>
                    <a:pt x="325" y="498"/>
                  </a:lnTo>
                  <a:lnTo>
                    <a:pt x="0" y="39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60000"/>
                <a:lumOff val="40000"/>
                <a:alpha val="64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2325624"/>
              <a:ext cx="957358" cy="904685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149841" y="2793778"/>
              <a:ext cx="4390835" cy="663797"/>
            </a:xfrm>
            <a:custGeom>
              <a:rect l="l" t="t" r="r" b="b"/>
              <a:pathLst>
                <a:path w="1931" h="292">
                  <a:moveTo>
                    <a:pt x="0" y="0"/>
                  </a:moveTo>
                  <a:lnTo>
                    <a:pt x="1831" y="0"/>
                  </a:lnTo>
                  <a:lnTo>
                    <a:pt x="1932" y="149"/>
                  </a:lnTo>
                  <a:lnTo>
                    <a:pt x="1831" y="292"/>
                  </a:lnTo>
                  <a:lnTo>
                    <a:pt x="0" y="292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TextBox 12"/>
            <p:cNvSpPr txBox="1"/>
            <p:nvPr/>
          </p:nvSpPr>
          <p:spPr>
            <a:xfrm>
              <a:off x="646129" y="2549938"/>
              <a:ext cx="541020" cy="413385"/>
            </a:xfrm>
            <a:prstGeom prst="rect">
              <a:avLst/>
            </a:prstGeom>
          </p:spPr>
          <p:txBody>
            <a:bodyPr vert="horz" wrap="square" lIns="60960" tIns="30480" rIns="60960" bIns="3048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2400">
                  <a:solidFill>
                    <a:schemeClr val="l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grpSp>
        <p:nvGrpSpPr>
          <p:cNvPr id="13" name="Group 13"/>
          <p:cNvGrpSpPr/>
          <p:nvPr/>
        </p:nvGrpSpPr>
        <p:grpSpPr>
          <a:xfrm>
            <a:off x="454963" y="3230309"/>
            <a:ext cx="6085713" cy="903160"/>
            <a:chOff x="454963" y="3230309"/>
            <a:chExt cx="6085713" cy="903160"/>
          </a:xfrm>
        </p:grpSpPr>
        <p:sp>
          <p:nvSpPr>
            <p:cNvPr id="14" name="Freeform 14"/>
            <p:cNvSpPr/>
            <p:nvPr/>
          </p:nvSpPr>
          <p:spPr>
            <a:xfrm>
              <a:off x="1412320" y="3230309"/>
              <a:ext cx="737616" cy="903160"/>
            </a:xfrm>
            <a:custGeom>
              <a:rect l="l" t="t" r="r" b="b"/>
              <a:pathLst>
                <a:path w="325" h="397">
                  <a:moveTo>
                    <a:pt x="0" y="0"/>
                  </a:moveTo>
                  <a:lnTo>
                    <a:pt x="325" y="100"/>
                  </a:lnTo>
                  <a:lnTo>
                    <a:pt x="325" y="397"/>
                  </a:lnTo>
                  <a:lnTo>
                    <a:pt x="0" y="39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>
                <a:lumMod val="60000"/>
                <a:lumOff val="40000"/>
                <a:alpha val="64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3230309"/>
              <a:ext cx="957358" cy="903160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2149841" y="3457575"/>
              <a:ext cx="4390835" cy="675894"/>
            </a:xfrm>
            <a:custGeom>
              <a:rect l="l" t="t" r="r" b="b"/>
              <a:pathLst>
                <a:path w="1931" h="293">
                  <a:moveTo>
                    <a:pt x="0" y="0"/>
                  </a:moveTo>
                  <a:lnTo>
                    <a:pt x="1831" y="0"/>
                  </a:lnTo>
                  <a:lnTo>
                    <a:pt x="1932" y="149"/>
                  </a:lnTo>
                  <a:lnTo>
                    <a:pt x="1831" y="293"/>
                  </a:lnTo>
                  <a:lnTo>
                    <a:pt x="0" y="2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TextBox 17"/>
            <p:cNvSpPr txBox="1"/>
            <p:nvPr/>
          </p:nvSpPr>
          <p:spPr>
            <a:xfrm>
              <a:off x="646129" y="3438049"/>
              <a:ext cx="541020" cy="413385"/>
            </a:xfrm>
            <a:prstGeom prst="rect">
              <a:avLst/>
            </a:prstGeom>
          </p:spPr>
          <p:txBody>
            <a:bodyPr vert="horz" wrap="square" lIns="60960" tIns="30480" rIns="60960" bIns="3048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2400">
                  <a:solidFill>
                    <a:schemeClr val="l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4133469"/>
            <a:ext cx="6085713" cy="892588"/>
            <a:chOff x="454963" y="4133469"/>
            <a:chExt cx="6085713" cy="892588"/>
          </a:xfrm>
        </p:grpSpPr>
        <p:sp>
          <p:nvSpPr>
            <p:cNvPr id="19" name="Freeform 19"/>
            <p:cNvSpPr/>
            <p:nvPr/>
          </p:nvSpPr>
          <p:spPr>
            <a:xfrm>
              <a:off x="1412320" y="4133469"/>
              <a:ext cx="737616" cy="892588"/>
            </a:xfrm>
            <a:custGeom>
              <a:rect l="l" t="t" r="r" b="b"/>
              <a:pathLst>
                <a:path w="325" h="393">
                  <a:moveTo>
                    <a:pt x="0" y="393"/>
                  </a:moveTo>
                  <a:lnTo>
                    <a:pt x="325" y="293"/>
                  </a:lnTo>
                  <a:lnTo>
                    <a:pt x="325" y="0"/>
                  </a:lnTo>
                  <a:lnTo>
                    <a:pt x="0" y="0"/>
                  </a:lnTo>
                  <a:lnTo>
                    <a:pt x="0" y="393"/>
                  </a:lnTo>
                  <a:close/>
                </a:path>
              </a:pathLst>
            </a:custGeom>
            <a:solidFill>
              <a:schemeClr val="accent4">
                <a:lumMod val="60000"/>
                <a:lumOff val="40000"/>
                <a:alpha val="64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133469"/>
              <a:ext cx="957358" cy="892588"/>
            </a:xfrm>
            <a:prstGeom prst="rect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2149841" y="4133469"/>
              <a:ext cx="4390835" cy="665321"/>
            </a:xfrm>
            <a:custGeom>
              <a:rect l="l" t="t" r="r" b="b"/>
              <a:pathLst>
                <a:path w="1931" h="288">
                  <a:moveTo>
                    <a:pt x="0" y="288"/>
                  </a:moveTo>
                  <a:lnTo>
                    <a:pt x="1831" y="288"/>
                  </a:lnTo>
                  <a:lnTo>
                    <a:pt x="1932" y="144"/>
                  </a:lnTo>
                  <a:lnTo>
                    <a:pt x="1831" y="0"/>
                  </a:lnTo>
                  <a:lnTo>
                    <a:pt x="0" y="0"/>
                  </a:lnTo>
                  <a:lnTo>
                    <a:pt x="0" y="288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TextBox 22"/>
            <p:cNvSpPr txBox="1"/>
            <p:nvPr/>
          </p:nvSpPr>
          <p:spPr>
            <a:xfrm>
              <a:off x="661179" y="4335209"/>
              <a:ext cx="541020" cy="413385"/>
            </a:xfrm>
            <a:prstGeom prst="rect">
              <a:avLst/>
            </a:prstGeom>
          </p:spPr>
          <p:txBody>
            <a:bodyPr vert="horz" wrap="square" lIns="60960" tIns="30480" rIns="60960" bIns="3048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2400">
                  <a:solidFill>
                    <a:schemeClr val="l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4797266"/>
            <a:ext cx="6085713" cy="1133476"/>
            <a:chOff x="454963" y="4797266"/>
            <a:chExt cx="6085713" cy="1133476"/>
          </a:xfrm>
        </p:grpSpPr>
        <p:sp>
          <p:nvSpPr>
            <p:cNvPr id="24" name="Freeform 24"/>
            <p:cNvSpPr/>
            <p:nvPr/>
          </p:nvSpPr>
          <p:spPr>
            <a:xfrm>
              <a:off x="1412320" y="4797266"/>
              <a:ext cx="737616" cy="1133475"/>
            </a:xfrm>
            <a:custGeom>
              <a:rect l="l" t="t" r="r" b="b"/>
              <a:pathLst>
                <a:path w="325" h="498">
                  <a:moveTo>
                    <a:pt x="0" y="498"/>
                  </a:moveTo>
                  <a:lnTo>
                    <a:pt x="325" y="292"/>
                  </a:lnTo>
                  <a:lnTo>
                    <a:pt x="325" y="0"/>
                  </a:lnTo>
                  <a:lnTo>
                    <a:pt x="0" y="100"/>
                  </a:lnTo>
                  <a:lnTo>
                    <a:pt x="0" y="498"/>
                  </a:lnTo>
                  <a:close/>
                </a:path>
              </a:pathLst>
            </a:custGeom>
            <a:solidFill>
              <a:schemeClr val="accent5">
                <a:alpha val="64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026057"/>
              <a:ext cx="957358" cy="904685"/>
            </a:xfrm>
            <a:prstGeom prst="rect">
              <a:avLst/>
            </a:prstGeom>
            <a:solidFill>
              <a:schemeClr val="accent5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2149841" y="4797266"/>
              <a:ext cx="4390835" cy="663797"/>
            </a:xfrm>
            <a:custGeom>
              <a:rect l="l" t="t" r="r" b="b"/>
              <a:pathLst>
                <a:path w="1931" h="292">
                  <a:moveTo>
                    <a:pt x="0" y="292"/>
                  </a:moveTo>
                  <a:lnTo>
                    <a:pt x="1831" y="292"/>
                  </a:lnTo>
                  <a:lnTo>
                    <a:pt x="1932" y="143"/>
                  </a:lnTo>
                  <a:lnTo>
                    <a:pt x="1831" y="0"/>
                  </a:lnTo>
                  <a:lnTo>
                    <a:pt x="0" y="0"/>
                  </a:lnTo>
                  <a:lnTo>
                    <a:pt x="0" y="292"/>
                  </a:lnTo>
                  <a:close/>
                </a:path>
              </a:pathLst>
            </a:custGeom>
            <a:solidFill>
              <a:schemeClr val="accent5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661179" y="5275992"/>
              <a:ext cx="541020" cy="413385"/>
            </a:xfrm>
            <a:prstGeom prst="rect">
              <a:avLst/>
            </a:prstGeom>
          </p:spPr>
          <p:txBody>
            <a:bodyPr vert="horz" wrap="square" lIns="60960" tIns="30480" rIns="60960" bIns="3048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2400">
                  <a:solidFill>
                    <a:schemeClr val="l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05</a:t>
              </a:r>
            </a:p>
          </p:txBody>
        </p:sp>
      </p:grpSp>
      <p:sp>
        <p:nvSpPr>
          <p:cNvPr id="28" name="TextBox 28"/>
          <p:cNvSpPr txBox="1"/>
          <p:nvPr/>
        </p:nvSpPr>
        <p:spPr>
          <a:xfrm>
            <a:off x="2398926" y="2234517"/>
            <a:ext cx="3697074" cy="48015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胸部疼痛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2398926" y="2891599"/>
            <a:ext cx="3695700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呼吸困难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2398926" y="3562160"/>
            <a:ext cx="3695700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咳嗽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2398926" y="4213114"/>
            <a:ext cx="3695700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吞咽困难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2398926" y="4897279"/>
            <a:ext cx="3695700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声音嘶哑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6833989" y="2108883"/>
            <a:ext cx="4716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肿瘤压迫肋骨或胸膜可引起疼痛。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6831121" y="2771823"/>
            <a:ext cx="4719647" cy="6629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肿瘤压迫气管或支气管可导致呼吸困难。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831121" y="3435620"/>
            <a:ext cx="4714875" cy="6629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肿瘤刺激呼吸道可引起咳嗽。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6831121" y="4111514"/>
            <a:ext cx="4714875" cy="6629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肿瘤压迫食管可引起吞咽困难。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831121" y="4776835"/>
            <a:ext cx="4714875" cy="6629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肿瘤压迫喉返神经可导致声音嘶哑。</a:t>
            </a:r>
          </a:p>
        </p:txBody>
      </p:sp>
      <p:grpSp>
        <p:nvGrpSpPr>
          <p:cNvPr id="38" name="Group 3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9" name="AutoShape 3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TextBox 5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胸腺肿瘤的症状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胸腺肿瘤的护理要点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5463" b="15463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心理疏导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情绪管理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家庭支持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胸腺肿瘤患者常常面临巨大的心理压力，护理人员应给予患者心理疏导，帮助其树立战胜疾病的信心。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关注患者的情绪变化，指导患者进行情绪调节，如通过冥想、深呼吸等方式缓解焦虑和抑郁。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鼓励患者家属给予患者关爱和支持，让患者感受到温暖和力量。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心理护理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2591991" y="2965418"/>
            <a:ext cx="906780" cy="396240"/>
            <a:chOff x="2591991" y="2965418"/>
            <a:chExt cx="906780" cy="396240"/>
          </a:xfrm>
        </p:grpSpPr>
        <p:sp>
          <p:nvSpPr>
            <p:cNvPr id="6" name="TextBox 6"/>
            <p:cNvSpPr txBox="1"/>
            <p:nvPr/>
          </p:nvSpPr>
          <p:spPr>
            <a:xfrm>
              <a:off x="2591991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8" name="Freeform 8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769620" y="2965418"/>
            <a:ext cx="906780" cy="396240"/>
            <a:chOff x="8769620" y="2965418"/>
            <a:chExt cx="906780" cy="396240"/>
          </a:xfrm>
        </p:grpSpPr>
        <p:sp>
          <p:nvSpPr>
            <p:cNvPr id="11" name="TextBox 11"/>
            <p:cNvSpPr txBox="1"/>
            <p:nvPr/>
          </p:nvSpPr>
          <p:spPr>
            <a:xfrm>
              <a:off x="8769620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3" name="Freeform 13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5481304" y="2723007"/>
            <a:ext cx="1173480" cy="396240"/>
            <a:chOff x="5481304" y="2723007"/>
            <a:chExt cx="1173480" cy="396240"/>
          </a:xfrm>
        </p:grpSpPr>
        <p:sp>
          <p:nvSpPr>
            <p:cNvPr id="16" name="TextBox 16"/>
            <p:cNvSpPr txBox="1"/>
            <p:nvPr/>
          </p:nvSpPr>
          <p:spPr>
            <a:xfrm>
              <a:off x="5481304" y="2723007"/>
              <a:ext cx="11734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100%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疼痛护理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1482995" y="3429572"/>
            <a:ext cx="2944273" cy="1699450"/>
            <a:chOff x="1482995" y="3429572"/>
            <a:chExt cx="2944273" cy="1699450"/>
          </a:xfrm>
        </p:grpSpPr>
        <p:sp>
          <p:nvSpPr>
            <p:cNvPr id="40" name="AutoShape 40"/>
            <p:cNvSpPr/>
            <p:nvPr/>
          </p:nvSpPr>
          <p:spPr>
            <a:xfrm>
              <a:off x="1482995" y="3429572"/>
              <a:ext cx="2944273" cy="1699450"/>
            </a:xfrm>
            <a:prstGeom prst="roundRect">
              <a:avLst>
                <a:gd name="adj" fmla="val 19953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4595860" y="3248978"/>
            <a:ext cx="2944273" cy="1880045"/>
            <a:chOff x="4595860" y="3248978"/>
            <a:chExt cx="2944273" cy="1880045"/>
          </a:xfrm>
        </p:grpSpPr>
        <p:sp>
          <p:nvSpPr>
            <p:cNvPr id="42" name="AutoShape 42"/>
            <p:cNvSpPr/>
            <p:nvPr/>
          </p:nvSpPr>
          <p:spPr>
            <a:xfrm>
              <a:off x="4595860" y="3248978"/>
              <a:ext cx="2944273" cy="1880045"/>
            </a:xfrm>
            <a:prstGeom prst="roundRect">
              <a:avLst>
                <a:gd name="adj" fmla="val 19953"/>
              </a:avLst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7710249" y="3429572"/>
            <a:ext cx="2942844" cy="1699450"/>
            <a:chOff x="7710249" y="3429572"/>
            <a:chExt cx="2942844" cy="1699450"/>
          </a:xfrm>
        </p:grpSpPr>
        <p:sp>
          <p:nvSpPr>
            <p:cNvPr id="44" name="AutoShape 44"/>
            <p:cNvSpPr/>
            <p:nvPr/>
          </p:nvSpPr>
          <p:spPr>
            <a:xfrm>
              <a:off x="7710249" y="3429572"/>
              <a:ext cx="2942844" cy="1699450"/>
            </a:xfrm>
            <a:prstGeom prst="roundRect">
              <a:avLst>
                <a:gd name="adj" fmla="val 19953"/>
              </a:avLst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5" name="TextBox 45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定期评估患者的疼痛程度，了解疼痛的性质和特点，为制定护理计划提供依据。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根据患者的疼痛程度，采取适当的疼痛缓解措施，如药物治疗、物理治疗等。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向患者及家属介绍疼痛护理知识，提高其对疼痛的认识和处理能力。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疼痛评估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疼痛缓解措施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疼痛护理教育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营养支持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避免刺激性食物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保持口腔清洁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饮食护理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指导患者避免食用辛辣、油腻、坚硬等刺激性食物，以免加重病情。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鼓励患者保持口腔清洁，预防口腔感染等并发症。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根据患者的营养状况和病情，制定合理的饮食计划，保证患者获得足够的营养。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注意患者的保暖，保持室内空气流通，减少人员探视，以预防感染。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预防感染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预防压疮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呼吸道护理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定期为患者翻身、拍背，保持皮肤清洁干燥，预防压疮的发生。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对于术后呼吸道分泌物较多的患者，应及时吸痰、保持呼吸道通畅。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并发症的预防与护理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胸腺肿瘤患者的康复指导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https://d.book118.com/768075133052006044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2024-09-24T11:36:31.828</cp:lastPrinted>
  <dcterms:created xsi:type="dcterms:W3CDTF">2024-09-24T03:36:31Z</dcterms:created>
  <dcterms:modified xsi:type="dcterms:W3CDTF">2024-09-24T03:36:33Z</dcterms:modified>
</cp:coreProperties>
</file>