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DDAC7F-7BB3-4FBE-9A57-5D7EAF9BF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B6D1BA-2572-4F09-81F9-8FEF5BA89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AF06E2-C6E7-42B2-99FF-DB6AAAB68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4B4675-3C48-4EB0-9363-2751EEC165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B94EBA-1583-4817-BBCC-3D5A7356CB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A4731C-AB19-4263-9794-6188006713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6EF14B-CD61-48A9-A9B5-0208B78303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C81C3-6BEB-4FB4-92DF-6697F4E882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0E844B-CFCF-43CE-B5A5-168B306D0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FF7B7C-2D3B-4930-9364-EB4B620D1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1C990-79F2-435E-B14A-D9FB50438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30" name="标题 1"/>
          <p:cNvSpPr>
            <a:spLocks noGrp="1"/>
          </p:cNvSpPr>
          <p:nvPr>
            <p:ph type="title" idx="4294967295"/>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1105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14高三政治一轮复习：我国的人民代表大会制度\n## 1.人民代表大会制度的基本原理和意义\n### 1.1人民代表大会制度的定义与性质\n### 1.2人民代表大会制度的基本原则\n### 1.3人民代表大会制度在中国特色社会主义制度中的地位\n## 2.人民代表大会制度的组织体系\n### 2.1全国人民代表大会及其常委会\n### 2.2地方各级人民代表大会及其常委会\n### 2.3人民代表大会制度与党的领导、政治协商、民族区域自治等制度的协调\n## 3.人民代表大会制度的运行过程\n### 3.1人民代表大会的选举与罢免\n### 3.2人民代表大会的立法与监督\n### 3.3人民代表大会的决定与任免\n## 4.人民代表大会制度的完善与发展\n### 4.1人民代表大会制度面临的挑战与问题\n### 4.2人民代表大会制度的改革与发展趋势\n### 4.3提高人民代表大会制度运行的有效性与公信力\n## 5.人民代表大会制度在实践中的案例分析\n### 5.1人民代表大会制度在地方治理中的实际效果\n### 5.2人民代表大会制度在法治建设中的推动作用\n### 5.3人民代表大会制度在保障人民民主权利方面的实践成果\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58731"/>
            <a:ext cx="11055350" cy="996950"/>
          </a:xfrm>
        </p:spPr>
        <p:txBody>
          <a:bodyPr vert="horz" wrap="square" lIns="91440" tIns="45720" rIns="91440" bIns="45720" anchor="b">
            <a:spAutoFit/>
          </a:bodyPr>
          <a:lstStyle/>
          <a:p>
            <a:pPr>
              <a:buNone/>
            </a:pPr>
            <a:r>
              <a:rPr lang="zh-CN" sz="3600"/>
              <a:t>2014高三政治一轮复习：我国的人民代表大会制度</a:t>
            </a:r>
            <a:endParaRPr/>
          </a:p>
        </p:txBody>
      </p:sp>
      <p:sp>
        <p:nvSpPr>
          <p:cNvPr id="3" name="副标题 2"/>
          <p:cNvSpPr>
            <a:spLocks noGrp="1"/>
          </p:cNvSpPr>
          <p:nvPr>
            <p:ph type="subTitle" idx="1"/>
          </p:nvPr>
        </p:nvSpPr>
        <p:spPr>
          <a:xfrm>
            <a:off x="571500" y="3908901"/>
            <a:ext cx="284052" cy="313932"/>
          </a:xfrm>
        </p:spPr>
        <p:txBody>
          <a:bodyPr wrap="none">
            <a:spAutoFit/>
          </a:bodyPr>
          <a:lstStyle/>
          <a:p>
            <a:pPr marL="0" indent="0">
              <a:buNone/>
            </a:pPr>
            <a:r>
              <a:rPr lang="en-US" smtClean="0"/>
              <a:t> </a:t>
            </a:r>
            <a:endParaRPr lang="zh-CN" sz="1600">
              <a:solidFill>
                <a:schemeClr val="tx1">
                  <a:alpha val="40000"/>
                </a:schemeClr>
              </a:solidFill>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4"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人民代表大会制度的基本原理和意义</a:t>
            </a:r>
            <a:endParaRPr/>
          </a:p>
        </p:txBody>
      </p:sp>
      <p:sp>
        <p:nvSpPr>
          <p:cNvPr id="135"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36"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1" name="Group 598"/>
            <p:cNvGrpSpPr/>
            <p:nvPr/>
          </p:nvGrpSpPr>
          <p:grpSpPr>
            <a:xfrm>
              <a:off x="763829" y="1414808"/>
              <a:ext cx="6972294" cy="2337649"/>
              <a:chOff x="763829" y="1414808"/>
              <a:chExt cx="6972294" cy="2337649"/>
            </a:xfrm>
          </p:grpSpPr>
          <p:sp>
            <p:nvSpPr>
              <p:cNvPr id="18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人民代表大会制度是我国的根本政治制度</a:t>
                </a:r>
                <a:endParaRPr/>
              </a:p>
            </p:txBody>
          </p:sp>
          <p:sp>
            <p:nvSpPr>
              <p:cNvPr id="18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人民代表大会制度是指人民通过选举产生代表，并组成人民代表大会，代表人民行使国家权力的制度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人民代表大会制度是人民当家作主的具体形式，是社会主义民主政治的核心内容</a:t>
                </a:r>
                <a:endParaRPr/>
              </a:p>
            </p:txBody>
          </p:sp>
          <p:sp>
            <p:nvSpPr>
              <p:cNvPr id="18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8" name="Group 591"/>
            <p:cNvGrpSpPr/>
            <p:nvPr/>
          </p:nvGrpSpPr>
          <p:grpSpPr>
            <a:xfrm>
              <a:off x="689593" y="3949139"/>
              <a:ext cx="7078256" cy="2128975"/>
              <a:chOff x="689593" y="3949139"/>
              <a:chExt cx="7078256" cy="2128975"/>
            </a:xfrm>
          </p:grpSpPr>
          <p:sp>
            <p:nvSpPr>
              <p:cNvPr id="18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人民代表大会制度的性质</a:t>
                </a:r>
                <a:endParaRPr/>
              </a:p>
            </p:txBody>
          </p:sp>
          <p:sp>
            <p:nvSpPr>
              <p:cNvPr id="19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人民代表大会制度是人民民主专政的政治制度，是工人阶级领导的、以工农联盟为基础的人民民主专政的国家性质的具体体现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人民代表大会制度是社会主义国家政权组织形式，是社会主义政治文明的重要标志</a:t>
                </a:r>
                <a:endParaRPr/>
              </a:p>
            </p:txBody>
          </p:sp>
          <p:sp>
            <p:nvSpPr>
              <p:cNvPr id="19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人民代表大会制度的定义与性质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9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人民主权原则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人民是国家的主人，国家的一切权力属于人民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人民代表大会制度是人民实现当家作主的根本途径，是人民行使国家权力的组织形式</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人民代表大会制度的核心原则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人民代表大会制度的核心是民主集中制，即人民通过人民代表大会制度，实现对国家事务的民主决策、民主管理和民主监督</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民主集中制是人民代表大会制度的组织原则和活动原则，是保证人民代表大会制度正常运行的重要保证</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人民代表大会制度的基本原则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一院制：人民代表大会制度实行一院制，即全国人民代表大会是最高国家权力机关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代表制：人民代表大会制度实行代表制，即人民通过选举产生代表，代表人民行使国家权力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选举制：人民代表大会制度实行选举制，即人民通过选举产生代表，实现对国家事务的民主决策、民主管理和民主监督</a:t>
            </a:r>
            <a:endParaRPr/>
          </a:p>
        </p:txBody>
      </p:sp>
      <p:sp>
        <p:nvSpPr>
          <p:cNvPr id="19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01" name="Group 686"/>
            <p:cNvGrpSpPr/>
            <p:nvPr/>
          </p:nvGrpSpPr>
          <p:grpSpPr>
            <a:xfrm>
              <a:off x="1075314" y="1520189"/>
              <a:ext cx="9868911" cy="2072418"/>
              <a:chOff x="1075314" y="1520189"/>
              <a:chExt cx="9868911" cy="2072418"/>
            </a:xfrm>
          </p:grpSpPr>
          <p:sp>
            <p:nvSpPr>
              <p:cNvPr id="20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人民代表大会制度是坚持党的领导、人民当家作主、依法治国有机统一的基本政治制度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人民代表大会制度是保障我国各族人民行使国家权力、实现人民民主权利的根本政治制度</a:t>
                </a:r>
                <a:endParaRPr/>
              </a:p>
            </p:txBody>
          </p:sp>
          <p:sp>
            <p:nvSpPr>
              <p:cNvPr id="20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人民代表大会制度是中国特色社会主义制度的重要组成部分</a:t>
                </a:r>
                <a:endParaRPr/>
              </a:p>
            </p:txBody>
          </p:sp>
          <p:sp>
            <p:nvSpPr>
              <p:cNvPr id="20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6" name="Group 691"/>
            <p:cNvGrpSpPr/>
            <p:nvPr/>
          </p:nvGrpSpPr>
          <p:grpSpPr>
            <a:xfrm>
              <a:off x="1075314" y="3881882"/>
              <a:ext cx="9868911" cy="2072418"/>
              <a:chOff x="1075314" y="3881882"/>
              <a:chExt cx="9868911" cy="2072418"/>
            </a:xfrm>
          </p:grpSpPr>
          <p:sp>
            <p:nvSpPr>
              <p:cNvPr id="20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人民代表大会制度是坚持党的领导的重要途径，是保证党始终发挥领导核心作用的根本政治制度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人民代表大会制度是实现人民当家作主的根本途径，是保证人民依法行使国家权力的根本政治制度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人民代表大会制度是坚持依法治国的重要途径，是保证国家各项工作依法进行、实现国家治理体系和治理能力现代化的根本政治制度</a:t>
                </a:r>
                <a:endParaRPr/>
              </a:p>
            </p:txBody>
          </p:sp>
          <p:sp>
            <p:nvSpPr>
              <p:cNvPr id="20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人民代表大会制度在中国特色社会主义制度中的重要作用</a:t>
                </a:r>
                <a:endParaRPr/>
              </a:p>
            </p:txBody>
          </p:sp>
          <p:sp>
            <p:nvSpPr>
              <p:cNvPr id="20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人民代表大会制度在中国特色社会主义制度中的地位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3"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人民代表大会制度的组织体系</a:t>
            </a:r>
            <a:endParaRPr/>
          </a:p>
        </p:txBody>
      </p:sp>
      <p:sp>
        <p:nvSpPr>
          <p:cNvPr id="214"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15"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全国人民代表大会的性质和职权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全国人民代表大会是最高国家权力机关，代表全国人民行使国家权力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的职权包括：修改宪法；监督宪法的实施；制定和修改民族、经济、文化、社会、家庭、刑事、民事、国家机构的法律；选举国家主席、副主席；决定国务院总理、副总理、国务委员、各部部长、各委员会主任、审计长、秘书长的人选；选举中央军事委员会主席；决定中央军事委员会其他组成人员的人选；选举国家监察委员会主任；选举最高人民法院院长；选举最高人民检察院检察长；审查和批准国民经济和社会发展计划、预算；改变或者撤销全国人民代表大会常务委员会不适当的决定；批准省、自治区和直辖市的建置；决定特别行政区的设立及其制度；决定战争和和平的问题；应当由最高国家权力机关行使的其他职权</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全国人民代表大会常务委员会的性质和职权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全国人民代表大会常务委员会是全国人民代表大会的常设机关，是全国人民代表大会的组成部分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常务委员会的职权包括：解释宪法和法律，监督宪法的实施；制定和修改除应当由全国人民代表大会制定的法律以外的其他法律；在全国人民代表大会闭会期间，审查和批准国民经济和社会发展计划、预算在执行过程中所必须作的部分调整方案；听取和审议国务院、中央军事委员会、最高人民法院、最高人民检察院的工作报告；撤销国务院制定的同宪法、法律相抵触的行政法规、决定和命令；撤销省、自治区、直辖市国家权力机关制定的同宪法、法律相抵触的地方性法规和决议；应当由全国人民代表大会常务委员会行使的其他职权</a:t>
            </a:r>
            <a:endParaRPr/>
          </a:p>
        </p:txBody>
      </p:sp>
      <p:sp>
        <p:nvSpPr>
          <p:cNvPr id="21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全国人民代表大会及其常委会</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地方各级人民代表大会的性质和职权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地方各级人民代表大会是地方国家权力机关，代表本地区人民行使国家权力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的职权包括：在本行政区域内，保证宪法、法律、行政法规和上级人民代表大会及其常务委员会决议的遵守和执行；讨论、决定本行政区域内的政治、经济、文化、教育、科学、卫生、环境和资源保护、民政、民族、宗教、社会治安等重大问题；选举本级人民代表大会常务委员会的组成人员；选举省长、副省长，自治区主席、副主席，市长、副市长，州长、副州长，县长、副县长，区长、副区长；选举本级人民法院院长和人民检察院检察长；审查和批准本行政区域内的国民经济和社会发展计划、预算；改变或者撤销本级人民代表大会常务委员会不适当的决定；应当由地方各级人民代表大会行使的其他职权</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地方各级人民代表大会常务委员会的性质和职权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地方各级人民代表大会常务委员会是地方各级人民代表大会的常设机关，是地方各级人民代表大会的组成部分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各级人民代表大会常务委员会的职权包括：在本行政区域内，保证宪法、法律、行政法规和上级人民代表大会及其常务委员会决议的遵守和执行；讨论、决定本行政区域内的地方性法规、决议、决定；听取和审议本级人民政府、人民法院、人民检察院的工作报告；撤销本级人民政府制定的同宪法、法律、行政法规和上级人民代表大会及其常务委员会决议相抵触的行政法规、决定和命令；应当由地方各级人民代表大会常务委员会行使的其他职权</a:t>
            </a:r>
            <a:endParaRPr/>
          </a:p>
        </p:txBody>
      </p:sp>
      <p:sp>
        <p:nvSpPr>
          <p:cNvPr id="2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地方各级人民代表大会及其常委会</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3"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24" name="Group 9"/>
            <p:cNvGrpSpPr/>
            <p:nvPr/>
          </p:nvGrpSpPr>
          <p:grpSpPr>
            <a:xfrm>
              <a:off x="5982796" y="1521950"/>
              <a:ext cx="5687135" cy="1523479"/>
              <a:chOff x="5982796" y="1521950"/>
              <a:chExt cx="5687135" cy="1523479"/>
            </a:xfrm>
          </p:grpSpPr>
          <p:sp>
            <p:nvSpPr>
              <p:cNvPr id="225"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人民代表大会制度与党的领导的协调</a:t>
                </a:r>
                <a:endParaRPr/>
              </a:p>
            </p:txBody>
          </p:sp>
          <p:sp>
            <p:nvSpPr>
              <p:cNvPr id="226"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人民代表大会制度是实现党的领导的重要途径，是保证党始终发挥领导核心作用的根本政治制度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党委在人民代表大会制度中发挥领导核心作用，支持和保证人民代表大会依法履行职责，健全党委领导人大工作的制度和机制</a:t>
                </a:r>
                <a:endParaRPr/>
              </a:p>
            </p:txBody>
          </p:sp>
        </p:grpSp>
        <p:grpSp>
          <p:nvGrpSpPr>
            <p:cNvPr id="227" name="Group 2"/>
            <p:cNvGrpSpPr/>
            <p:nvPr/>
          </p:nvGrpSpPr>
          <p:grpSpPr>
            <a:xfrm>
              <a:off x="5982796" y="3170591"/>
              <a:ext cx="5783287" cy="1523479"/>
              <a:chOff x="5982796" y="3170591"/>
              <a:chExt cx="5783287" cy="1523479"/>
            </a:xfrm>
          </p:grpSpPr>
          <p:sp>
            <p:nvSpPr>
              <p:cNvPr id="228"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人民代表大会制度与政治协商的协调</a:t>
                </a:r>
                <a:endParaRPr/>
              </a:p>
            </p:txBody>
          </p:sp>
          <p:sp>
            <p:nvSpPr>
              <p:cNvPr id="229"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人民代表大会制度与政治协商制度是相辅相成、相得益彰的，共同保障人民民主权利的实现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人民政协在人民代表大会制度中发挥政治协商、民主监督、参政议政的作用，健全政协协商与人民代表大会协商相互衔接的工作机制</a:t>
                </a:r>
                <a:endParaRPr/>
              </a:p>
            </p:txBody>
          </p:sp>
        </p:grpSp>
        <p:grpSp>
          <p:nvGrpSpPr>
            <p:cNvPr id="230" name="Group 5"/>
            <p:cNvGrpSpPr/>
            <p:nvPr/>
          </p:nvGrpSpPr>
          <p:grpSpPr>
            <a:xfrm>
              <a:off x="5982796" y="4823246"/>
              <a:ext cx="5783287" cy="1523479"/>
              <a:chOff x="5982796" y="4823246"/>
              <a:chExt cx="5783287" cy="1523479"/>
            </a:xfrm>
          </p:grpSpPr>
          <p:sp>
            <p:nvSpPr>
              <p:cNvPr id="231"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人民代表大会制度与民族区域自治的协调</a:t>
                </a:r>
                <a:endParaRPr/>
              </a:p>
            </p:txBody>
          </p:sp>
          <p:sp>
            <p:nvSpPr>
              <p:cNvPr id="232"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人民代表大会制度与民族区域自治制度是有机统一的，共同保障各民族行使民主权利，实现各民族共同繁荣发展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民族区域自治地方的人大及其常委会依法行使自治权，保障各民族公民的合法权益，巩固和发展平等团结互助和谐的社会主义民族关系</a:t>
                </a:r>
                <a:endParaRPr/>
              </a:p>
            </p:txBody>
          </p:sp>
        </p:grpSp>
      </p:grpSp>
      <p:pic>
        <p:nvPicPr>
          <p:cNvPr id="233"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3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人民代表大会制度与党的领导、政治协商、民族区域自治等制度的协调</a:t>
            </a:r>
            <a:endParaRPr lang="en-US" altLang="zh-CN" sz="2800" b="1">
              <a:latin typeface="+mj-ea"/>
              <a:ea typeface="+mj-ea"/>
            </a:endParaRPr>
          </a:p>
        </p:txBody>
      </p:sp>
      <p:sp>
        <p:nvSpPr>
          <p:cNvPr id="235"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6"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7"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人民代表大会制度的运行过程</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人民代表大会的选举</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人民代表大会的选举是指人民通过选举，产生代表，组成人民代表大会，代表人民行使国家权力的过程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人民代表大会的选举包括：直接选举和间接选举；等额选举和差额选举；选举权和被选举权的实现</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人民代表大会的罢免</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人民代表大会的罢免是指人民对于不称职的代表，通过选举或者表决，予以罢免，实现人民对国家权力的监督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人民代表大会的罢免包括：选民对代表的罢免；人民代表大会对代表的罢免；人民代表大会常务委员会对代表的罢免</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人民代表大会的选举与罢免</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https://d.book118.com/768101105117006036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2014高三政治一轮复习：我国的人民代表大会制度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2024-09-16T05:37:49.448</cp:lastPrinted>
  <dcterms:created xsi:type="dcterms:W3CDTF">2024-09-15T21:37:49Z</dcterms:created>
  <dcterms:modified xsi:type="dcterms:W3CDTF">2024-09-15T21:37:51Z</dcterms:modified>
</cp:coreProperties>
</file>