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B2A33-AFBC-457D-8BCA-6B23CBC7D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8378F-7557-4D34-B857-B4EAF8A7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861B5-0CEB-410E-94AB-AC31D1B4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4DBF4-0F62-48E8-AF2A-8D25C2ED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9359C5-FD31-4E86-B3D5-0C68DE340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53918-A13A-46A3-AFCF-2B8E76B1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89914-3ECA-457D-B5FD-66A73548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A40BA-C128-4C47-9F5C-51F13885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1BAF3-87CB-4D3C-AD2C-D38EE32C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638E4-A651-4103-94E6-4221F78E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B0F4E-E9A3-41BD-90FB-6C72FE86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02665" y="702151"/>
            <a:ext cx="74168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91552" y="667226"/>
            <a:ext cx="7289800" cy="1031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91552" y="3425643"/>
            <a:ext cx="7277100" cy="23895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21651" y="6566166"/>
            <a:ext cx="230504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1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5017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97249" y="2450941"/>
            <a:ext cx="25400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29665"/>
              </a:tabLst>
            </a:pPr>
            <a:r>
              <a:rPr b="1">
                <a:latin typeface="Microsoft JhengHei"/>
                <a:cs typeface="Microsoft JhengHei"/>
              </a:rPr>
              <a:t>第九</a:t>
            </a:r>
            <a:r>
              <a:rPr b="1" spc="-50">
                <a:latin typeface="Microsoft JhengHei"/>
                <a:cs typeface="Microsoft JhengHei"/>
              </a:rPr>
              <a:t>章</a:t>
            </a:r>
            <a:r>
              <a:rPr b="1">
                <a:latin typeface="Microsoft JhengHei"/>
                <a:cs typeface="Microsoft JhengHei"/>
              </a:rPr>
              <a:t>	功和机械</a:t>
            </a:r>
            <a:r>
              <a:rPr b="1" spc="-50">
                <a:latin typeface="Microsoft JhengHei"/>
                <a:cs typeface="Microsoft JhengHei"/>
              </a:rPr>
              <a:t>能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83776" y="6273333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3314" y="468395"/>
            <a:ext cx="1701800" cy="843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1900"/>
              </a:lnSpc>
              <a:spcBef>
                <a:spcPts val="100"/>
              </a:spcBef>
              <a:tabLst>
                <a:tab pos="989965"/>
              </a:tabLst>
            </a:pPr>
            <a:r>
              <a:rPr b="1">
                <a:latin typeface="Microsoft JhengHei"/>
                <a:cs typeface="Microsoft JhengHei"/>
              </a:rPr>
              <a:t>考点梳理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过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关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考点</a:t>
            </a:r>
            <a:r>
              <a:rPr b="1" spc="-50">
                <a:latin typeface="Times New Roman"/>
                <a:cs typeface="Times New Roman"/>
              </a:rPr>
              <a:t>1</a:t>
            </a:r>
            <a:r>
              <a:rPr b="1">
                <a:latin typeface="Times New Roman"/>
                <a:cs typeface="Times New Roman"/>
              </a:rPr>
              <a:t>	</a:t>
            </a:r>
            <a:r>
              <a:rPr b="1">
                <a:latin typeface="Microsoft JhengHei"/>
                <a:cs typeface="Microsoft JhengHei"/>
              </a:rPr>
              <a:t>功</a:t>
            </a:r>
            <a:r>
              <a:rPr b="1" spc="340">
                <a:latin typeface="Microsoft JhengHei"/>
                <a:cs typeface="Microsoft JhengHei"/>
              </a:rPr>
              <a:t>★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65200" y="1473200"/>
            <a:ext cx="7219950" cy="3600450"/>
            <a:chOff x="965200" y="1473200"/>
            <a:chExt cx="7219950" cy="36004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14800" y="3321050"/>
              <a:ext cx="914400" cy="2159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65200" y="1473200"/>
              <a:ext cx="7219950" cy="360045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5052" y="798989"/>
            <a:ext cx="713105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黑体"/>
                <a:cs typeface="黑体"/>
              </a:rPr>
              <a:t>辨一辨</a:t>
            </a:r>
            <a:r>
              <a:rPr>
                <a:latin typeface="MS PGothic"/>
                <a:cs typeface="MS PGothic"/>
              </a:rPr>
              <a:t>►</a:t>
            </a:r>
            <a:r>
              <a:rPr>
                <a:latin typeface="Arial"/>
                <a:cs typeface="Arial"/>
              </a:rPr>
              <a:t>►</a:t>
            </a:r>
            <a:r>
              <a:rPr/>
              <a:t>1.</a:t>
            </a:r>
            <a:r>
              <a:rPr spc="-5"/>
              <a:t>被踢飞的足球在空中飞行时，有力对足球做功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20115" y="1134269"/>
            <a:ext cx="7453630" cy="5514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100"/>
              </a:spcBef>
              <a:tabLst>
                <a:tab pos="5735320"/>
                <a:tab pos="6154420"/>
                <a:tab pos="6713220"/>
              </a:tabLst>
            </a:pPr>
            <a:r>
              <a:rPr sz="2200" spc="-50">
                <a:latin typeface="宋体"/>
                <a:cs typeface="宋体"/>
              </a:rPr>
              <a:t>．</a:t>
            </a:r>
            <a:r>
              <a:rPr sz="2200"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(</a:t>
            </a:r>
            <a:r>
              <a:rPr sz="2200">
                <a:latin typeface="宋体"/>
                <a:cs typeface="宋体"/>
              </a:rPr>
              <a:t>	</a:t>
            </a:r>
            <a:r>
              <a:rPr sz="2200" spc="-50">
                <a:solidFill>
                  <a:srgbClr val="FF0000"/>
                </a:solidFill>
                <a:latin typeface="宋体"/>
                <a:cs typeface="宋体"/>
              </a:rPr>
              <a:t>×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)</a:t>
            </a:r>
            <a:endParaRPr sz="2200">
              <a:latin typeface="宋体"/>
              <a:cs typeface="宋体"/>
            </a:endParaRPr>
          </a:p>
          <a:p>
            <a:pPr marL="147320" marR="313055" indent="280670">
              <a:lnSpc>
                <a:spcPct val="100000"/>
              </a:lnSpc>
              <a:buSzPct val="95454"/>
              <a:buAutoNum type="arabicPeriod" startAt="2"/>
              <a:tabLst>
                <a:tab pos="427990"/>
                <a:tab pos="6014720"/>
                <a:tab pos="6433820"/>
                <a:tab pos="6992620"/>
              </a:tabLst>
            </a:pPr>
            <a:r>
              <a:rPr sz="2200">
                <a:latin typeface="宋体"/>
                <a:cs typeface="宋体"/>
              </a:rPr>
              <a:t>人提着水桶沿水平路面行走一段距离，拉力对水桶做</a:t>
            </a:r>
            <a:r>
              <a:rPr sz="2200" spc="-50">
                <a:latin typeface="宋体"/>
                <a:cs typeface="宋体"/>
              </a:rPr>
              <a:t>了</a:t>
            </a:r>
            <a:r>
              <a:rPr sz="2200">
                <a:latin typeface="宋体"/>
                <a:cs typeface="宋体"/>
              </a:rPr>
              <a:t>功</a:t>
            </a:r>
            <a:r>
              <a:rPr sz="2200" spc="-50">
                <a:latin typeface="宋体"/>
                <a:cs typeface="宋体"/>
              </a:rPr>
              <a:t>．</a:t>
            </a:r>
            <a:r>
              <a:rPr sz="2200"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(</a:t>
            </a:r>
            <a:r>
              <a:rPr sz="2200">
                <a:latin typeface="宋体"/>
                <a:cs typeface="宋体"/>
              </a:rPr>
              <a:t>	</a:t>
            </a:r>
            <a:r>
              <a:rPr sz="2200" spc="-50">
                <a:solidFill>
                  <a:srgbClr val="FF0000"/>
                </a:solidFill>
                <a:latin typeface="宋体"/>
                <a:cs typeface="宋体"/>
              </a:rPr>
              <a:t>×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)</a:t>
            </a:r>
            <a:endParaRPr sz="2200">
              <a:latin typeface="宋体"/>
              <a:cs typeface="宋体"/>
            </a:endParaRPr>
          </a:p>
          <a:p>
            <a:pPr marL="427355" indent="-280670">
              <a:lnSpc>
                <a:spcPct val="100000"/>
              </a:lnSpc>
              <a:buSzPct val="95454"/>
              <a:buAutoNum type="arabicPeriod" startAt="2"/>
              <a:tabLst>
                <a:tab pos="427990"/>
              </a:tabLst>
            </a:pPr>
            <a:r>
              <a:rPr sz="2200" spc="-5">
                <a:latin typeface="宋体"/>
                <a:cs typeface="宋体"/>
              </a:rPr>
              <a:t>力的方向与物体移动的方向不垂直，则此力就一定做功</a:t>
            </a:r>
            <a:endParaRPr sz="2200">
              <a:latin typeface="宋体"/>
              <a:cs typeface="宋体"/>
            </a:endParaRPr>
          </a:p>
          <a:p>
            <a:pPr marL="147320">
              <a:lnSpc>
                <a:spcPct val="100000"/>
              </a:lnSpc>
              <a:tabLst>
                <a:tab pos="5735320"/>
                <a:tab pos="6154420"/>
                <a:tab pos="6713220"/>
              </a:tabLst>
            </a:pPr>
            <a:r>
              <a:rPr sz="2200" spc="-50">
                <a:latin typeface="宋体"/>
                <a:cs typeface="宋体"/>
              </a:rPr>
              <a:t>．</a:t>
            </a:r>
            <a:r>
              <a:rPr sz="2200"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(</a:t>
            </a:r>
            <a:r>
              <a:rPr sz="2200">
                <a:latin typeface="宋体"/>
                <a:cs typeface="宋体"/>
              </a:rPr>
              <a:t>	</a:t>
            </a:r>
            <a:r>
              <a:rPr sz="2200" spc="-50">
                <a:solidFill>
                  <a:srgbClr val="FF0000"/>
                </a:solidFill>
                <a:latin typeface="宋体"/>
                <a:cs typeface="宋体"/>
              </a:rPr>
              <a:t>√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)</a:t>
            </a:r>
            <a:endParaRPr sz="2200">
              <a:latin typeface="宋体"/>
              <a:cs typeface="宋体"/>
            </a:endParaRPr>
          </a:p>
          <a:p>
            <a:pPr marL="147320" marR="313055" indent="280670">
              <a:lnSpc>
                <a:spcPct val="100000"/>
              </a:lnSpc>
              <a:buSzPct val="95454"/>
              <a:buAutoNum type="arabicPeriod" startAt="4"/>
              <a:tabLst>
                <a:tab pos="427990"/>
              </a:tabLst>
            </a:pPr>
            <a:r>
              <a:rPr sz="2200">
                <a:latin typeface="宋体"/>
                <a:cs typeface="宋体"/>
              </a:rPr>
              <a:t>公式W＝Fs计算功的过程中s</a:t>
            </a:r>
            <a:r>
              <a:rPr sz="2200" spc="-5">
                <a:latin typeface="宋体"/>
                <a:cs typeface="宋体"/>
              </a:rPr>
              <a:t>一定是在力的方向上通过的</a:t>
            </a:r>
            <a:r>
              <a:rPr sz="2200">
                <a:latin typeface="宋体"/>
                <a:cs typeface="宋体"/>
              </a:rPr>
              <a:t>距离，且在移动s</a:t>
            </a:r>
            <a:r>
              <a:rPr sz="2200" spc="-5">
                <a:latin typeface="宋体"/>
                <a:cs typeface="宋体"/>
              </a:rPr>
              <a:t>这一段距离的过程中力的大小不变．</a:t>
            </a:r>
            <a:endParaRPr sz="2200">
              <a:latin typeface="宋体"/>
              <a:cs typeface="宋体"/>
            </a:endParaRPr>
          </a:p>
          <a:p>
            <a:pPr marL="6014720" algn="just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(  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√</a:t>
            </a:r>
            <a:r>
              <a:rPr sz="2200" spc="550">
                <a:solidFill>
                  <a:srgbClr val="FF0000"/>
                </a:solidFill>
                <a:latin typeface="宋体"/>
                <a:cs typeface="宋体"/>
              </a:rPr>
              <a:t>  </a:t>
            </a:r>
            <a:r>
              <a:rPr sz="2200" spc="-50">
                <a:latin typeface="宋体"/>
                <a:cs typeface="宋体"/>
              </a:rPr>
              <a:t>)</a:t>
            </a:r>
            <a:endParaRPr sz="2200">
              <a:latin typeface="宋体"/>
              <a:cs typeface="宋体"/>
            </a:endParaRPr>
          </a:p>
          <a:p>
            <a:pPr marL="63500" marR="55880" algn="just">
              <a:lnSpc>
                <a:spcPct val="100200"/>
              </a:lnSpc>
              <a:spcBef>
                <a:spcPts val="790"/>
              </a:spcBef>
            </a:pPr>
            <a:r>
              <a:rPr sz="2200">
                <a:latin typeface="黑体"/>
                <a:cs typeface="黑体"/>
              </a:rPr>
              <a:t>想一想</a:t>
            </a:r>
            <a:r>
              <a:rPr sz="2200" spc="-65">
                <a:latin typeface="MS PGothic"/>
                <a:cs typeface="MS PGothic"/>
              </a:rPr>
              <a:t>► </a:t>
            </a:r>
            <a:r>
              <a:rPr sz="2200">
                <a:latin typeface="宋体"/>
                <a:cs typeface="宋体"/>
              </a:rPr>
              <a:t>如图所示，</a:t>
            </a:r>
            <a:r>
              <a:rPr sz="2200" i="1">
                <a:latin typeface="Times New Roman"/>
                <a:cs typeface="Times New Roman"/>
              </a:rPr>
              <a:t>m</a:t>
            </a:r>
            <a:r>
              <a:rPr sz="2175" i="1" baseline="-21072">
                <a:latin typeface="Times New Roman"/>
                <a:cs typeface="Times New Roman"/>
              </a:rPr>
              <a:t>A</a:t>
            </a:r>
            <a:r>
              <a:rPr sz="2200">
                <a:latin typeface="宋体"/>
                <a:cs typeface="宋体"/>
              </a:rPr>
              <a:t>＞</a:t>
            </a:r>
            <a:r>
              <a:rPr sz="2200" i="1">
                <a:latin typeface="Times New Roman"/>
                <a:cs typeface="Times New Roman"/>
              </a:rPr>
              <a:t>m</a:t>
            </a:r>
            <a:r>
              <a:rPr sz="2175" i="1" baseline="-21072">
                <a:latin typeface="Times New Roman"/>
                <a:cs typeface="Times New Roman"/>
              </a:rPr>
              <a:t>B</a:t>
            </a:r>
            <a:r>
              <a:rPr sz="2200">
                <a:latin typeface="宋体"/>
                <a:cs typeface="宋体"/>
              </a:rPr>
              <a:t>＞</a:t>
            </a:r>
            <a:r>
              <a:rPr sz="2200" i="1">
                <a:latin typeface="Times New Roman"/>
                <a:cs typeface="Times New Roman"/>
              </a:rPr>
              <a:t>m</a:t>
            </a:r>
            <a:r>
              <a:rPr sz="2175" i="1" baseline="-21072">
                <a:latin typeface="Times New Roman"/>
                <a:cs typeface="Times New Roman"/>
              </a:rPr>
              <a:t>C</a:t>
            </a:r>
            <a:r>
              <a:rPr sz="2200" spc="-5">
                <a:latin typeface="宋体"/>
                <a:cs typeface="宋体"/>
              </a:rPr>
              <a:t>，三个物体在同样大小的力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 i="1">
                <a:latin typeface="Times New Roman"/>
                <a:cs typeface="Times New Roman"/>
              </a:rPr>
              <a:t>F</a:t>
            </a:r>
            <a:r>
              <a:rPr sz="2200">
                <a:latin typeface="宋体"/>
                <a:cs typeface="宋体"/>
              </a:rPr>
              <a:t>的作用下，都沿着力</a:t>
            </a:r>
            <a:r>
              <a:rPr sz="2200" i="1">
                <a:latin typeface="Times New Roman"/>
                <a:cs typeface="Times New Roman"/>
              </a:rPr>
              <a:t>F</a:t>
            </a:r>
            <a:r>
              <a:rPr sz="2200">
                <a:latin typeface="宋体"/>
                <a:cs typeface="宋体"/>
              </a:rPr>
              <a:t>的方向移动距离</a:t>
            </a:r>
            <a:r>
              <a:rPr sz="2200" i="1">
                <a:latin typeface="Times New Roman"/>
                <a:cs typeface="Times New Roman"/>
              </a:rPr>
              <a:t>s</a:t>
            </a:r>
            <a:r>
              <a:rPr sz="2200">
                <a:latin typeface="宋体"/>
                <a:cs typeface="宋体"/>
              </a:rPr>
              <a:t>，比较</a:t>
            </a:r>
            <a:r>
              <a:rPr sz="2200" i="1">
                <a:latin typeface="Times New Roman"/>
                <a:cs typeface="Times New Roman"/>
              </a:rPr>
              <a:t>F</a:t>
            </a:r>
            <a:r>
              <a:rPr sz="2200" spc="-10">
                <a:latin typeface="宋体"/>
                <a:cs typeface="宋体"/>
              </a:rPr>
              <a:t>对三个物体</a:t>
            </a:r>
            <a:r>
              <a:rPr sz="2200">
                <a:latin typeface="宋体"/>
                <a:cs typeface="宋体"/>
              </a:rPr>
              <a:t>所做的功</a:t>
            </a:r>
            <a:r>
              <a:rPr sz="2200" spc="-50">
                <a:latin typeface="Times New Roman"/>
                <a:cs typeface="Times New Roman"/>
              </a:rPr>
              <a:t>.</a:t>
            </a: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100">
              <a:latin typeface="Times New Roman"/>
              <a:cs typeface="Times New Roman"/>
            </a:endParaRPr>
          </a:p>
          <a:p>
            <a:pPr marL="63500" marR="117475" indent="69850" algn="just">
              <a:lnSpc>
                <a:spcPct val="98300"/>
              </a:lnSpc>
              <a:spcBef>
                <a:spcPts val="5"/>
              </a:spcBef>
            </a:pP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因为对三个物体的作用力都是同样大小的力</a:t>
            </a:r>
            <a:r>
              <a:rPr sz="2300" spc="-35">
                <a:solidFill>
                  <a:srgbClr val="FF0000"/>
                </a:solidFill>
                <a:latin typeface="宋体"/>
                <a:cs typeface="宋体"/>
              </a:rPr>
              <a:t>F</a:t>
            </a:r>
            <a:r>
              <a:rPr sz="2200" spc="-25">
                <a:solidFill>
                  <a:srgbClr val="FF0000"/>
                </a:solidFill>
                <a:latin typeface="宋体"/>
                <a:cs typeface="宋体"/>
              </a:rPr>
              <a:t>，三个物体在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力</a:t>
            </a:r>
            <a:r>
              <a:rPr sz="2300">
                <a:solidFill>
                  <a:srgbClr val="FF0000"/>
                </a:solidFill>
                <a:latin typeface="宋体"/>
                <a:cs typeface="宋体"/>
              </a:rPr>
              <a:t>F</a:t>
            </a:r>
            <a:r>
              <a:rPr sz="2300" spc="-170">
                <a:solidFill>
                  <a:srgbClr val="FF0000"/>
                </a:solidFill>
                <a:latin typeface="宋体"/>
                <a:cs typeface="宋体"/>
              </a:rPr>
              <a:t> 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的方向上移动的距离都是</a:t>
            </a:r>
            <a:r>
              <a:rPr sz="2300" spc="-35">
                <a:solidFill>
                  <a:srgbClr val="FF0000"/>
                </a:solidFill>
                <a:latin typeface="宋体"/>
                <a:cs typeface="宋体"/>
              </a:rPr>
              <a:t>s</a:t>
            </a:r>
            <a:r>
              <a:rPr sz="2200" spc="-15">
                <a:solidFill>
                  <a:srgbClr val="FF0000"/>
                </a:solidFill>
                <a:latin typeface="宋体"/>
                <a:cs typeface="宋体"/>
              </a:rPr>
              <a:t>，根据功的计算公式</a:t>
            </a:r>
            <a:r>
              <a:rPr sz="2300" spc="-50">
                <a:solidFill>
                  <a:srgbClr val="FF0000"/>
                </a:solidFill>
                <a:latin typeface="宋体"/>
                <a:cs typeface="宋体"/>
              </a:rPr>
              <a:t>W</a:t>
            </a:r>
            <a:r>
              <a:rPr sz="2200" spc="-50">
                <a:solidFill>
                  <a:srgbClr val="FF0000"/>
                </a:solidFill>
                <a:latin typeface="宋体"/>
                <a:cs typeface="宋体"/>
              </a:rPr>
              <a:t>＝</a:t>
            </a:r>
            <a:r>
              <a:rPr sz="2300" spc="-50">
                <a:solidFill>
                  <a:srgbClr val="FF0000"/>
                </a:solidFill>
                <a:latin typeface="宋体"/>
                <a:cs typeface="宋体"/>
              </a:rPr>
              <a:t>Fs</a:t>
            </a:r>
            <a:r>
              <a:rPr sz="2200" spc="-50">
                <a:solidFill>
                  <a:srgbClr val="FF0000"/>
                </a:solidFill>
                <a:latin typeface="宋体"/>
                <a:cs typeface="宋体"/>
              </a:rPr>
              <a:t>可</a:t>
            </a:r>
            <a:r>
              <a:rPr sz="2200" spc="-20">
                <a:solidFill>
                  <a:srgbClr val="FF0000"/>
                </a:solidFill>
                <a:latin typeface="宋体"/>
                <a:cs typeface="宋体"/>
              </a:rPr>
              <a:t>知，</a:t>
            </a:r>
            <a:r>
              <a:rPr sz="2300" spc="-35">
                <a:solidFill>
                  <a:srgbClr val="FF0000"/>
                </a:solidFill>
                <a:latin typeface="宋体"/>
                <a:cs typeface="宋体"/>
              </a:rPr>
              <a:t>F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、</a:t>
            </a:r>
            <a:r>
              <a:rPr sz="2300" spc="-65">
                <a:solidFill>
                  <a:srgbClr val="FF0000"/>
                </a:solidFill>
                <a:latin typeface="宋体"/>
                <a:cs typeface="宋体"/>
              </a:rPr>
              <a:t>s</a:t>
            </a:r>
            <a:r>
              <a:rPr sz="2200" spc="-15">
                <a:solidFill>
                  <a:srgbClr val="FF0000"/>
                </a:solidFill>
                <a:latin typeface="宋体"/>
                <a:cs typeface="宋体"/>
              </a:rPr>
              <a:t>相同，</a:t>
            </a:r>
            <a:r>
              <a:rPr sz="2300" spc="-35">
                <a:solidFill>
                  <a:srgbClr val="FF0000"/>
                </a:solidFill>
                <a:latin typeface="宋体"/>
                <a:cs typeface="宋体"/>
              </a:rPr>
              <a:t>W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也相等，</a:t>
            </a:r>
            <a:r>
              <a:rPr sz="2300">
                <a:solidFill>
                  <a:srgbClr val="FF0000"/>
                </a:solidFill>
                <a:latin typeface="宋体"/>
                <a:cs typeface="宋体"/>
              </a:rPr>
              <a:t>F</a:t>
            </a:r>
            <a:r>
              <a:rPr sz="2300" spc="-75">
                <a:solidFill>
                  <a:srgbClr val="FF0000"/>
                </a:solidFill>
                <a:latin typeface="宋体"/>
                <a:cs typeface="宋体"/>
              </a:rPr>
              <a:t> </a:t>
            </a:r>
            <a:r>
              <a:rPr sz="2200" spc="-5">
                <a:solidFill>
                  <a:srgbClr val="FF0000"/>
                </a:solidFill>
                <a:latin typeface="宋体"/>
                <a:cs typeface="宋体"/>
              </a:rPr>
              <a:t>对三个物体所做的功一样多．</a:t>
            </a:r>
            <a:endParaRPr sz="2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0" y="4660900"/>
            <a:ext cx="2522538" cy="92392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5378" y="682222"/>
            <a:ext cx="15621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89965"/>
              </a:tabLst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考点</a:t>
            </a:r>
            <a:r>
              <a:rPr b="1" spc="-50">
                <a:latin typeface="Times New Roman"/>
                <a:cs typeface="Times New Roman"/>
              </a:rPr>
              <a:t>2</a:t>
            </a:r>
            <a:r>
              <a:rPr b="1">
                <a:latin typeface="Times New Roman"/>
                <a:cs typeface="Times New Roman"/>
              </a:rPr>
              <a:t>	</a:t>
            </a:r>
            <a:r>
              <a:rPr b="1">
                <a:latin typeface="Microsoft JhengHei"/>
                <a:cs typeface="Microsoft JhengHei"/>
              </a:rPr>
              <a:t>功</a:t>
            </a:r>
            <a:r>
              <a:rPr b="1" spc="-50">
                <a:latin typeface="Microsoft JhengHei"/>
                <a:cs typeface="Microsoft JhengHei"/>
              </a:rPr>
              <a:t>率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42975" y="1268412"/>
          <a:ext cx="7540625" cy="33521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4025"/>
                <a:gridCol w="4908550"/>
                <a:gridCol w="2165350"/>
              </a:tblGrid>
              <a:tr h="6699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13411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6711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6699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968500" y="3530600"/>
            <a:ext cx="533400" cy="35242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5065" y="703739"/>
            <a:ext cx="6854825" cy="699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>
              <a:lnSpc>
                <a:spcPts val="2590"/>
              </a:lnSpc>
              <a:spcBef>
                <a:spcPts val="100"/>
              </a:spcBef>
            </a:pPr>
            <a:r>
              <a:rPr>
                <a:latin typeface="黑体"/>
                <a:cs typeface="黑体"/>
              </a:rPr>
              <a:t>想一想</a:t>
            </a:r>
            <a:r>
              <a:rPr>
                <a:latin typeface="MS PGothic"/>
                <a:cs typeface="MS PGothic"/>
              </a:rPr>
              <a:t>►</a:t>
            </a:r>
            <a:r>
              <a:rPr/>
              <a:t>1.</a:t>
            </a:r>
            <a:r>
              <a:rPr spc="-5"/>
              <a:t>结合功率的公式，如何测量人爬楼的功率？</a:t>
            </a:r>
          </a:p>
          <a:p>
            <a:pPr marL="12700">
              <a:lnSpc>
                <a:spcPts val="2710"/>
              </a:lnSpc>
              <a:tabLst>
                <a:tab pos="989965"/>
                <a:tab pos="1828164"/>
              </a:tabLst>
            </a:pPr>
            <a:r>
              <a:rPr/>
              <a:t>(1)</a:t>
            </a:r>
            <a:r>
              <a:rPr spc="-50"/>
              <a:t>用</a:t>
            </a:r>
            <a:r>
              <a:rPr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磅</a:t>
            </a:r>
            <a:r>
              <a:rPr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秤</a:t>
            </a:r>
            <a:r>
              <a:rPr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	</a:t>
            </a:r>
            <a:r>
              <a:rPr/>
              <a:t>测出人的质量</a:t>
            </a:r>
            <a:r>
              <a:rPr sz="2300" spc="-25"/>
              <a:t>m</a:t>
            </a:r>
            <a:r>
              <a:rPr spc="-25"/>
              <a:t>；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888365" y="1357766"/>
            <a:ext cx="7289800" cy="43815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699135" indent="-419734">
              <a:lnSpc>
                <a:spcPts val="2700"/>
              </a:lnSpc>
              <a:spcBef>
                <a:spcPts val="130"/>
              </a:spcBef>
              <a:buSzPct val="95454"/>
              <a:buAutoNum type="arabicParenBoth" startAt="2"/>
              <a:tabLst>
                <a:tab pos="699135"/>
                <a:tab pos="1256665"/>
                <a:tab pos="2094864"/>
              </a:tabLst>
            </a:pPr>
            <a:r>
              <a:rPr sz="2200" spc="-50">
                <a:latin typeface="宋体"/>
                <a:cs typeface="宋体"/>
              </a:rPr>
              <a:t>用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卷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尺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>
                <a:latin typeface="宋体"/>
                <a:cs typeface="宋体"/>
              </a:rPr>
              <a:t>测出爬楼的高度</a:t>
            </a:r>
            <a:r>
              <a:rPr sz="2300" spc="-25">
                <a:latin typeface="宋体"/>
                <a:cs typeface="宋体"/>
              </a:rPr>
              <a:t>h</a:t>
            </a:r>
            <a:r>
              <a:rPr sz="2200" spc="-25">
                <a:latin typeface="宋体"/>
                <a:cs typeface="宋体"/>
              </a:rPr>
              <a:t>；</a:t>
            </a:r>
            <a:endParaRPr sz="2200">
              <a:latin typeface="宋体"/>
              <a:cs typeface="宋体"/>
            </a:endParaRPr>
          </a:p>
          <a:p>
            <a:pPr marL="699135" indent="-419734">
              <a:lnSpc>
                <a:spcPts val="2690"/>
              </a:lnSpc>
              <a:buSzPct val="95454"/>
              <a:buAutoNum type="arabicParenBoth" startAt="2"/>
              <a:tabLst>
                <a:tab pos="699135"/>
                <a:tab pos="1256665"/>
                <a:tab pos="2094864"/>
                <a:tab pos="6984365"/>
              </a:tabLst>
            </a:pPr>
            <a:r>
              <a:rPr sz="2200" spc="-50">
                <a:latin typeface="宋体"/>
                <a:cs typeface="宋体"/>
              </a:rPr>
              <a:t>用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秒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表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>
                <a:latin typeface="宋体"/>
                <a:cs typeface="宋体"/>
              </a:rPr>
              <a:t>测出爬楼所用的时间</a:t>
            </a:r>
            <a:r>
              <a:rPr sz="2300" spc="-35">
                <a:latin typeface="宋体"/>
                <a:cs typeface="宋体"/>
              </a:rPr>
              <a:t>t</a:t>
            </a:r>
            <a:r>
              <a:rPr sz="2200" spc="-35">
                <a:latin typeface="宋体"/>
                <a:cs typeface="宋体"/>
              </a:rPr>
              <a:t>，</a:t>
            </a:r>
            <a:r>
              <a:rPr sz="2200">
                <a:latin typeface="宋体"/>
                <a:cs typeface="宋体"/>
              </a:rPr>
              <a:t>爬楼的功率</a:t>
            </a:r>
            <a:r>
              <a:rPr sz="2200" spc="-50">
                <a:latin typeface="宋体"/>
                <a:cs typeface="宋体"/>
              </a:rPr>
              <a:t>是</a:t>
            </a:r>
            <a:r>
              <a:rPr sz="2200">
                <a:latin typeface="宋体"/>
                <a:cs typeface="宋体"/>
              </a:rPr>
              <a:t>	</a:t>
            </a:r>
            <a:r>
              <a:rPr sz="23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P</a:t>
            </a:r>
            <a:endParaRPr sz="2300">
              <a:latin typeface="宋体"/>
              <a:cs typeface="宋体"/>
            </a:endParaRPr>
          </a:p>
          <a:p>
            <a:pPr marL="12700">
              <a:lnSpc>
                <a:spcPts val="2630"/>
              </a:lnSpc>
              <a:tabLst>
                <a:tab pos="1409065"/>
              </a:tabLst>
            </a:pPr>
            <a:r>
              <a:rPr sz="2200" u="heavy" spc="-1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＝t(mgh)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.</a:t>
            </a:r>
            <a:endParaRPr sz="2200">
              <a:latin typeface="宋体"/>
              <a:cs typeface="宋体"/>
            </a:endParaRPr>
          </a:p>
          <a:p>
            <a:pPr marL="12700" marR="5080" indent="266700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2．</a:t>
            </a:r>
            <a:r>
              <a:rPr sz="2200" spc="-5">
                <a:latin typeface="宋体"/>
                <a:cs typeface="宋体"/>
              </a:rPr>
              <a:t>汽车发动机的功率可以通过控制油门改变供油量来改变．加大油门可加大功率，减小油门可减小功率；油门调节到最大，其功率达到最大．汽车的速度由变速器控制，调节变速器改变车速俗称为“换挡”．汽车在爬坡时需要发动机有很大的牵引力，这时驾驶员总是采取加大油门同时减小车速的措施．试根据物理知识推出有关公式，说明驾驶员所采</a:t>
            </a:r>
            <a:r>
              <a:rPr sz="2200" spc="-10">
                <a:latin typeface="宋体"/>
                <a:cs typeface="宋体"/>
              </a:rPr>
              <a:t>取措施的道理．</a:t>
            </a:r>
            <a:endParaRPr sz="2200">
              <a:latin typeface="宋体"/>
              <a:cs typeface="宋体"/>
            </a:endParaRPr>
          </a:p>
          <a:p>
            <a:pPr marL="12700" marR="5080" indent="266700" algn="just">
              <a:lnSpc>
                <a:spcPct val="94900"/>
              </a:lnSpc>
              <a:spcBef>
                <a:spcPts val="135"/>
              </a:spcBef>
            </a:pPr>
            <a:r>
              <a:rPr sz="2200" spc="-5">
                <a:solidFill>
                  <a:srgbClr val="FF0000"/>
                </a:solidFill>
                <a:latin typeface="宋体"/>
                <a:cs typeface="宋体"/>
              </a:rPr>
              <a:t>爬坡时需要发动机有很大的牵引力，而单靠增大功率无法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达到所需牵引力时，由</a:t>
            </a:r>
            <a:r>
              <a:rPr sz="2300" spc="-50">
                <a:solidFill>
                  <a:srgbClr val="FF0000"/>
                </a:solidFill>
                <a:latin typeface="宋体"/>
                <a:cs typeface="宋体"/>
              </a:rPr>
              <a:t>P</a:t>
            </a:r>
            <a:r>
              <a:rPr sz="2200" spc="-50">
                <a:solidFill>
                  <a:srgbClr val="FF0000"/>
                </a:solidFill>
                <a:latin typeface="宋体"/>
                <a:cs typeface="宋体"/>
              </a:rPr>
              <a:t>＝</a:t>
            </a:r>
            <a:r>
              <a:rPr sz="2300" spc="-50">
                <a:solidFill>
                  <a:srgbClr val="FF0000"/>
                </a:solidFill>
                <a:latin typeface="宋体"/>
                <a:cs typeface="宋体"/>
              </a:rPr>
              <a:t>Fv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得，要想使</a:t>
            </a:r>
            <a:r>
              <a:rPr sz="2300" spc="-65">
                <a:solidFill>
                  <a:srgbClr val="FF0000"/>
                </a:solidFill>
                <a:latin typeface="宋体"/>
                <a:cs typeface="宋体"/>
              </a:rPr>
              <a:t>F</a:t>
            </a:r>
            <a:r>
              <a:rPr sz="2200" spc="-10">
                <a:solidFill>
                  <a:srgbClr val="FF0000"/>
                </a:solidFill>
                <a:latin typeface="宋体"/>
                <a:cs typeface="宋体"/>
              </a:rPr>
              <a:t>增大，只能减小速</a:t>
            </a:r>
            <a:r>
              <a:rPr sz="2200" spc="-5">
                <a:solidFill>
                  <a:srgbClr val="FF0000"/>
                </a:solidFill>
                <a:latin typeface="宋体"/>
                <a:cs typeface="宋体"/>
              </a:rPr>
              <a:t>度．当功率为最大时，速度最小时牵引力最大．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5377" y="682222"/>
            <a:ext cx="32385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89965"/>
              </a:tabLst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考点</a:t>
            </a:r>
            <a:r>
              <a:rPr b="1" spc="-50">
                <a:latin typeface="Times New Roman"/>
                <a:cs typeface="Times New Roman"/>
              </a:rPr>
              <a:t>3</a:t>
            </a:r>
            <a:r>
              <a:rPr b="1">
                <a:latin typeface="Times New Roman"/>
                <a:cs typeface="Times New Roman"/>
              </a:rPr>
              <a:t>	</a:t>
            </a:r>
            <a:r>
              <a:rPr b="1">
                <a:latin typeface="Microsoft JhengHei"/>
                <a:cs typeface="Microsoft JhengHei"/>
              </a:rPr>
              <a:t>机械能及其守恒</a:t>
            </a:r>
            <a:r>
              <a:rPr b="1" spc="340">
                <a:latin typeface="Microsoft JhengHei"/>
                <a:cs typeface="Microsoft JhengHei"/>
              </a:rPr>
              <a:t>★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041400" y="1397000"/>
            <a:ext cx="7200900" cy="4454525"/>
            <a:chOff x="1041400" y="1397000"/>
            <a:chExt cx="7200900" cy="445452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20000" y="5346700"/>
              <a:ext cx="466725" cy="5048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41400" y="1397000"/>
              <a:ext cx="7200900" cy="422592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965200" y="679449"/>
            <a:ext cx="0" cy="2011680"/>
          </a:xfrm>
          <a:custGeom>
            <a:rect l="l" t="t" r="r" b="b"/>
            <a:pathLst>
              <a:path h="2011680">
                <a:moveTo>
                  <a:pt x="0" y="0"/>
                </a:moveTo>
                <a:lnTo>
                  <a:pt x="0" y="2011361"/>
                </a:lnTo>
              </a:path>
            </a:pathLst>
          </a:custGeom>
          <a:ln w="12700">
            <a:solidFill>
              <a:srgbClr val="08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 flipH="1">
            <a:off x="5045075" y="679449"/>
            <a:ext cx="0" cy="2011680"/>
          </a:xfrm>
          <a:custGeom>
            <a:rect l="l" t="t" r="r" b="b"/>
            <a:pathLst>
              <a:path h="2011680">
                <a:moveTo>
                  <a:pt x="0" y="0"/>
                </a:moveTo>
                <a:lnTo>
                  <a:pt x="0" y="2011361"/>
                </a:lnTo>
              </a:path>
            </a:pathLst>
          </a:custGeom>
          <a:ln w="12700">
            <a:solidFill>
              <a:srgbClr val="08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 flipH="1">
            <a:off x="8507413" y="679449"/>
            <a:ext cx="0" cy="2011680"/>
          </a:xfrm>
          <a:custGeom>
            <a:rect l="l" t="t" r="r" b="b"/>
            <a:pathLst>
              <a:path h="2011680">
                <a:moveTo>
                  <a:pt x="0" y="0"/>
                </a:moveTo>
                <a:lnTo>
                  <a:pt x="0" y="2011361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965200" y="679449"/>
            <a:ext cx="7542530" cy="0"/>
          </a:xfrm>
          <a:custGeom>
            <a:rect l="l" t="t" r="r" b="b"/>
            <a:pathLst>
              <a:path w="7542530">
                <a:moveTo>
                  <a:pt x="0" y="0"/>
                </a:moveTo>
                <a:lnTo>
                  <a:pt x="4079875" y="0"/>
                </a:lnTo>
              </a:path>
              <a:path w="7542530">
                <a:moveTo>
                  <a:pt x="4079875" y="0"/>
                </a:moveTo>
                <a:lnTo>
                  <a:pt x="7542213" y="0"/>
                </a:lnTo>
              </a:path>
            </a:pathLst>
          </a:custGeom>
          <a:ln w="12700">
            <a:solidFill>
              <a:srgbClr val="08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65200" y="2690811"/>
            <a:ext cx="7542530" cy="0"/>
          </a:xfrm>
          <a:custGeom>
            <a:rect l="l" t="t" r="r" b="b"/>
            <a:pathLst>
              <a:path w="7542530">
                <a:moveTo>
                  <a:pt x="0" y="0"/>
                </a:moveTo>
                <a:lnTo>
                  <a:pt x="4079875" y="0"/>
                </a:lnTo>
              </a:path>
              <a:path w="7542530">
                <a:moveTo>
                  <a:pt x="4079875" y="0"/>
                </a:moveTo>
                <a:lnTo>
                  <a:pt x="7542213" y="0"/>
                </a:lnTo>
              </a:path>
            </a:pathLst>
          </a:custGeom>
          <a:ln w="12700">
            <a:solidFill>
              <a:srgbClr val="08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954087" y="1106488"/>
            <a:ext cx="0" cy="4694555"/>
          </a:xfrm>
          <a:custGeom>
            <a:rect l="l" t="t" r="r" b="b"/>
            <a:pathLst>
              <a:path h="4694555">
                <a:moveTo>
                  <a:pt x="0" y="0"/>
                </a:moveTo>
                <a:lnTo>
                  <a:pt x="0" y="4694237"/>
                </a:lnTo>
              </a:path>
            </a:pathLst>
          </a:custGeom>
          <a:ln w="12700">
            <a:solidFill>
              <a:srgbClr val="08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954087" y="1100138"/>
            <a:ext cx="7661275" cy="4707255"/>
            <a:chOff x="954087" y="1100138"/>
            <a:chExt cx="7661275" cy="4707255"/>
          </a:xfrm>
        </p:grpSpPr>
        <p:sp>
          <p:nvSpPr>
            <p:cNvPr id="4" name="object 4"/>
            <p:cNvSpPr/>
            <p:nvPr/>
          </p:nvSpPr>
          <p:spPr>
            <a:xfrm>
              <a:off x="954087" y="1106488"/>
              <a:ext cx="7654925" cy="4694555"/>
            </a:xfrm>
            <a:custGeom>
              <a:rect l="l" t="t" r="r" b="b"/>
              <a:pathLst>
                <a:path w="7654925" h="4694555">
                  <a:moveTo>
                    <a:pt x="7654925" y="0"/>
                  </a:moveTo>
                  <a:lnTo>
                    <a:pt x="7654925" y="4694237"/>
                  </a:lnTo>
                </a:path>
                <a:path w="7654925" h="4694555">
                  <a:moveTo>
                    <a:pt x="0" y="0"/>
                  </a:moveTo>
                  <a:lnTo>
                    <a:pt x="7654925" y="0"/>
                  </a:lnTo>
                </a:path>
                <a:path w="7654925" h="4694555">
                  <a:moveTo>
                    <a:pt x="0" y="4694237"/>
                  </a:moveTo>
                  <a:lnTo>
                    <a:pt x="7654925" y="4694237"/>
                  </a:lnTo>
                </a:path>
              </a:pathLst>
            </a:custGeom>
            <a:ln w="12700">
              <a:solidFill>
                <a:srgbClr val="08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78100" y="2387600"/>
              <a:ext cx="4200525" cy="15621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62978" y="676751"/>
            <a:ext cx="17018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latin typeface="Microsoft JhengHei"/>
                <a:cs typeface="Microsoft JhengHei"/>
              </a:rPr>
              <a:t>教材重点图片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016000" y="1058861"/>
          <a:ext cx="7486650" cy="56076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8305"/>
                <a:gridCol w="1767205"/>
                <a:gridCol w="1765300"/>
                <a:gridCol w="1767205"/>
                <a:gridCol w="1767204"/>
              </a:tblGrid>
              <a:tr h="13411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42665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917700" y="1320800"/>
            <a:ext cx="962025" cy="6858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3746500" y="1193800"/>
            <a:ext cx="962025" cy="6953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5435600" y="1066799"/>
            <a:ext cx="962025" cy="97155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035800" y="1320800"/>
            <a:ext cx="962025" cy="695325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3314" y="757713"/>
            <a:ext cx="17018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>
                <a:latin typeface="Microsoft JhengHei"/>
                <a:cs typeface="Microsoft JhengHei"/>
              </a:rPr>
              <a:t>重点难点</a:t>
            </a:r>
            <a:r>
              <a:rPr b="1" spc="-25">
                <a:solidFill>
                  <a:srgbClr val="FF0000"/>
                </a:solidFill>
                <a:latin typeface="Microsoft JhengHei"/>
                <a:cs typeface="Microsoft JhengHei"/>
              </a:rPr>
              <a:t>突破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032828" y="1054726"/>
            <a:ext cx="7416800" cy="3272790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90"/>
              </a:spcBef>
              <a:tabLst>
                <a:tab pos="850265"/>
              </a:tabLst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类</a:t>
            </a:r>
            <a:r>
              <a:rPr sz="2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型</a:t>
            </a: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200" b="1">
                <a:latin typeface="Microsoft JhengHei"/>
                <a:cs typeface="Microsoft JhengHei"/>
              </a:rPr>
              <a:t>功、功率的计算与推</a:t>
            </a:r>
            <a:r>
              <a:rPr sz="2200" b="1" spc="-50">
                <a:latin typeface="Microsoft JhengHei"/>
                <a:cs typeface="Microsoft JhengHei"/>
              </a:rPr>
              <a:t>导</a:t>
            </a:r>
            <a:endParaRPr sz="2200">
              <a:latin typeface="Microsoft JhengHei"/>
              <a:cs typeface="Microsoft JhengHei"/>
            </a:endParaRPr>
          </a:p>
          <a:p>
            <a:pPr marL="279400">
              <a:lnSpc>
                <a:spcPts val="2590"/>
              </a:lnSpc>
              <a:spcBef>
                <a:spcPts val="890"/>
              </a:spcBef>
            </a:pPr>
            <a:r>
              <a:rPr sz="2200">
                <a:latin typeface="宋体"/>
                <a:cs typeface="宋体"/>
              </a:rPr>
              <a:t>1．</a:t>
            </a:r>
            <a:r>
              <a:rPr sz="2200" spc="-5">
                <a:latin typeface="宋体"/>
                <a:cs typeface="宋体"/>
              </a:rPr>
              <a:t>利用公式计算功时，知道其中的两个量，可以求第三个</a:t>
            </a:r>
            <a:endParaRPr sz="2200">
              <a:latin typeface="宋体"/>
              <a:cs typeface="宋体"/>
            </a:endParaRPr>
          </a:p>
          <a:p>
            <a:pPr marL="12700" marR="132080">
              <a:lnSpc>
                <a:spcPts val="2640"/>
              </a:lnSpc>
              <a:spcBef>
                <a:spcPts val="140"/>
              </a:spcBef>
            </a:pPr>
            <a:r>
              <a:rPr sz="2200">
                <a:latin typeface="宋体"/>
                <a:cs typeface="宋体"/>
              </a:rPr>
              <a:t>．须注意公式中的</a:t>
            </a:r>
            <a:r>
              <a:rPr sz="2300" spc="-65">
                <a:latin typeface="宋体"/>
                <a:cs typeface="宋体"/>
              </a:rPr>
              <a:t>F</a:t>
            </a:r>
            <a:r>
              <a:rPr sz="2200">
                <a:latin typeface="宋体"/>
                <a:cs typeface="宋体"/>
              </a:rPr>
              <a:t>和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 spc="-5">
                <a:latin typeface="宋体"/>
                <a:cs typeface="宋体"/>
              </a:rPr>
              <a:t>应具备“三同性”，一是同体性：公</a:t>
            </a:r>
            <a:r>
              <a:rPr sz="2200">
                <a:latin typeface="宋体"/>
                <a:cs typeface="宋体"/>
              </a:rPr>
              <a:t>式中的</a:t>
            </a:r>
            <a:r>
              <a:rPr sz="2300" spc="-65">
                <a:latin typeface="宋体"/>
                <a:cs typeface="宋体"/>
              </a:rPr>
              <a:t>F</a:t>
            </a:r>
            <a:r>
              <a:rPr sz="2200">
                <a:latin typeface="宋体"/>
                <a:cs typeface="宋体"/>
              </a:rPr>
              <a:t>和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 spc="-5">
                <a:latin typeface="宋体"/>
                <a:cs typeface="宋体"/>
              </a:rPr>
              <a:t>必须对应于同一个物体，计算力对哪个受力物体</a:t>
            </a:r>
            <a:r>
              <a:rPr sz="2200">
                <a:latin typeface="宋体"/>
                <a:cs typeface="宋体"/>
              </a:rPr>
              <a:t>做了多少功．二是同时性：公式中的</a:t>
            </a:r>
            <a:r>
              <a:rPr sz="2300" spc="-65">
                <a:latin typeface="宋体"/>
                <a:cs typeface="宋体"/>
              </a:rPr>
              <a:t>F</a:t>
            </a:r>
            <a:r>
              <a:rPr sz="2200">
                <a:latin typeface="宋体"/>
                <a:cs typeface="宋体"/>
              </a:rPr>
              <a:t>和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>
                <a:latin typeface="宋体"/>
                <a:cs typeface="宋体"/>
              </a:rPr>
              <a:t>是物体沿着力</a:t>
            </a:r>
            <a:r>
              <a:rPr sz="2300" spc="-65">
                <a:latin typeface="宋体"/>
                <a:cs typeface="宋体"/>
              </a:rPr>
              <a:t>F</a:t>
            </a:r>
            <a:r>
              <a:rPr sz="2200" spc="-50">
                <a:latin typeface="宋体"/>
                <a:cs typeface="宋体"/>
              </a:rPr>
              <a:t>的</a:t>
            </a:r>
            <a:r>
              <a:rPr sz="2200">
                <a:latin typeface="宋体"/>
                <a:cs typeface="宋体"/>
              </a:rPr>
              <a:t>方向移动距离为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 spc="-5">
                <a:latin typeface="宋体"/>
                <a:cs typeface="宋体"/>
              </a:rPr>
              <a:t>的整个过程中，始终都存在的，且其大小</a:t>
            </a:r>
            <a:r>
              <a:rPr sz="2200">
                <a:latin typeface="宋体"/>
                <a:cs typeface="宋体"/>
              </a:rPr>
              <a:t>和方向都不变．三是同向性：公式中的</a:t>
            </a:r>
            <a:r>
              <a:rPr sz="2300" spc="-65">
                <a:latin typeface="宋体"/>
                <a:cs typeface="宋体"/>
              </a:rPr>
              <a:t>F</a:t>
            </a:r>
            <a:r>
              <a:rPr sz="2200">
                <a:latin typeface="宋体"/>
                <a:cs typeface="宋体"/>
              </a:rPr>
              <a:t>和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 spc="-10">
                <a:latin typeface="宋体"/>
                <a:cs typeface="宋体"/>
              </a:rPr>
              <a:t>必须方向相同，</a:t>
            </a:r>
            <a:r>
              <a:rPr sz="2200">
                <a:latin typeface="宋体"/>
                <a:cs typeface="宋体"/>
              </a:rPr>
              <a:t>也就是说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 spc="-5">
                <a:latin typeface="宋体"/>
                <a:cs typeface="宋体"/>
              </a:rPr>
              <a:t>是物体在力的方向上通过的距离，当二者不同向</a:t>
            </a:r>
            <a:r>
              <a:rPr sz="2200">
                <a:latin typeface="宋体"/>
                <a:cs typeface="宋体"/>
              </a:rPr>
              <a:t>时，须把距离</a:t>
            </a:r>
            <a:r>
              <a:rPr sz="2300" spc="-65">
                <a:latin typeface="宋体"/>
                <a:cs typeface="宋体"/>
              </a:rPr>
              <a:t>s</a:t>
            </a:r>
            <a:r>
              <a:rPr sz="2200">
                <a:latin typeface="宋体"/>
                <a:cs typeface="宋体"/>
              </a:rPr>
              <a:t>折算成</a:t>
            </a:r>
            <a:r>
              <a:rPr sz="2300" spc="-65">
                <a:latin typeface="宋体"/>
                <a:cs typeface="宋体"/>
              </a:rPr>
              <a:t>F</a:t>
            </a:r>
            <a:r>
              <a:rPr sz="2200" spc="-10">
                <a:latin typeface="宋体"/>
                <a:cs typeface="宋体"/>
              </a:rPr>
              <a:t>方向上的那段距离．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60450" y="1589087"/>
          <a:ext cx="7632700" cy="3048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4975"/>
                <a:gridCol w="1565275"/>
                <a:gridCol w="3565525"/>
                <a:gridCol w="2054225"/>
              </a:tblGrid>
              <a:tr h="3657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134112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6992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67119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12239" y="766643"/>
            <a:ext cx="15621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2</a:t>
            </a:r>
            <a:r>
              <a:rPr spc="-10"/>
              <a:t>．功的计算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07415" y="582771"/>
            <a:ext cx="7467600" cy="3042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0" marR="1567180">
              <a:lnSpc>
                <a:spcPct val="100000"/>
              </a:lnSpc>
              <a:spcBef>
                <a:spcPts val="100"/>
              </a:spcBef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【例】</a:t>
            </a:r>
            <a:r>
              <a:rPr sz="2200">
                <a:latin typeface="宋体"/>
                <a:cs typeface="宋体"/>
              </a:rPr>
              <a:t>[2015·</a:t>
            </a:r>
            <a:r>
              <a:rPr sz="2200" spc="-5">
                <a:latin typeface="宋体"/>
                <a:cs typeface="宋体"/>
              </a:rPr>
              <a:t>长沙中考]扫地机器人是智能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 spc="-5">
                <a:latin typeface="宋体"/>
                <a:cs typeface="宋体"/>
              </a:rPr>
              <a:t>家用电器的一种，正逐渐进入我们的生活．如图所示，是一款集自动清扫技术和人工智能设计于一体的地面清扫机器人．小王在室内运动</a:t>
            </a:r>
            <a:r>
              <a:rPr sz="2200">
                <a:latin typeface="宋体"/>
                <a:cs typeface="宋体"/>
              </a:rPr>
              <a:t>场上试用中发现，该机器人在1min</a:t>
            </a:r>
            <a:r>
              <a:rPr sz="2200" spc="-10">
                <a:latin typeface="宋体"/>
                <a:cs typeface="宋体"/>
              </a:rPr>
              <a:t>内沿直线匀</a:t>
            </a:r>
            <a:endParaRPr sz="2200">
              <a:latin typeface="宋体"/>
              <a:cs typeface="宋体"/>
            </a:endParaRPr>
          </a:p>
          <a:p>
            <a:pPr marL="304800" marR="217170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速清扫的距离为18m，若它在运动中所受阻力为10</a:t>
            </a:r>
            <a:r>
              <a:rPr sz="2175" baseline="24904">
                <a:latin typeface="宋体"/>
                <a:cs typeface="宋体"/>
              </a:rPr>
              <a:t>5</a:t>
            </a:r>
            <a:r>
              <a:rPr sz="2200">
                <a:latin typeface="宋体"/>
                <a:cs typeface="宋体"/>
              </a:rPr>
              <a:t>N.</a:t>
            </a:r>
            <a:r>
              <a:rPr sz="2200" spc="-25">
                <a:latin typeface="宋体"/>
                <a:cs typeface="宋体"/>
              </a:rPr>
              <a:t>问：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>
                <a:latin typeface="宋体"/>
                <a:cs typeface="宋体"/>
              </a:rPr>
              <a:t>(1)</a:t>
            </a:r>
            <a:r>
              <a:rPr sz="2200" spc="-5">
                <a:latin typeface="宋体"/>
                <a:cs typeface="宋体"/>
              </a:rPr>
              <a:t>此机器人在清扫地面时运动的速度为多大？</a:t>
            </a:r>
            <a:endParaRPr sz="2200">
              <a:latin typeface="宋体"/>
              <a:cs typeface="宋体"/>
            </a:endParaRPr>
          </a:p>
          <a:p>
            <a:pPr marL="304800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(2)</a:t>
            </a:r>
            <a:r>
              <a:rPr sz="2200" spc="-5">
                <a:latin typeface="宋体"/>
                <a:cs typeface="宋体"/>
              </a:rPr>
              <a:t>此过程中机器人的水平推力所做的功及功率分别是多大</a:t>
            </a:r>
            <a:endParaRPr sz="22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？</a:t>
            </a:r>
            <a:endParaRPr sz="22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819900" y="1168400"/>
            <a:ext cx="1355725" cy="96996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28700" y="3594100"/>
            <a:ext cx="5794375" cy="252571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3778" y="713263"/>
            <a:ext cx="7287259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变式运用</a:t>
            </a:r>
            <a:r>
              <a:rPr>
                <a:solidFill>
                  <a:srgbClr val="FF0000"/>
                </a:solidFill>
                <a:latin typeface="Arial"/>
                <a:cs typeface="Arial"/>
              </a:rPr>
              <a:t>►</a:t>
            </a:r>
            <a:r>
              <a:rPr/>
              <a:t>[2017·</a:t>
            </a:r>
            <a:r>
              <a:rPr spc="-5"/>
              <a:t>阜阳模拟]已知物体的重力势能表达式为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50278" y="1032010"/>
            <a:ext cx="7658100" cy="272796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75565" marR="30480">
              <a:lnSpc>
                <a:spcPts val="2640"/>
              </a:lnSpc>
              <a:spcBef>
                <a:spcPts val="315"/>
              </a:spcBef>
              <a:tabLst>
                <a:tab pos="3892550"/>
              </a:tabLst>
            </a:pPr>
            <a:r>
              <a:rPr sz="2300" spc="-40">
                <a:latin typeface="宋体"/>
                <a:cs typeface="宋体"/>
              </a:rPr>
              <a:t>E</a:t>
            </a:r>
            <a:r>
              <a:rPr sz="2175" spc="-60" baseline="-21072">
                <a:latin typeface="宋体"/>
                <a:cs typeface="宋体"/>
              </a:rPr>
              <a:t>P</a:t>
            </a:r>
            <a:r>
              <a:rPr sz="2200" spc="-40">
                <a:latin typeface="宋体"/>
                <a:cs typeface="宋体"/>
              </a:rPr>
              <a:t>＝</a:t>
            </a:r>
            <a:r>
              <a:rPr sz="2300" spc="-40">
                <a:latin typeface="宋体"/>
                <a:cs typeface="宋体"/>
              </a:rPr>
              <a:t>mgh</a:t>
            </a:r>
            <a:r>
              <a:rPr sz="2200" spc="-40">
                <a:latin typeface="宋体"/>
                <a:cs typeface="宋体"/>
              </a:rPr>
              <a:t>，</a:t>
            </a:r>
            <a:r>
              <a:rPr sz="2200">
                <a:latin typeface="宋体"/>
                <a:cs typeface="宋体"/>
              </a:rPr>
              <a:t>动能表达式为</a:t>
            </a:r>
            <a:r>
              <a:rPr sz="2300" spc="-25">
                <a:latin typeface="宋体"/>
                <a:cs typeface="宋体"/>
              </a:rPr>
              <a:t>E</a:t>
            </a:r>
            <a:r>
              <a:rPr sz="2175" spc="-37" baseline="-21072">
                <a:latin typeface="宋体"/>
                <a:cs typeface="宋体"/>
              </a:rPr>
              <a:t>K</a:t>
            </a:r>
            <a:r>
              <a:rPr sz="2200" spc="-25">
                <a:latin typeface="宋体"/>
                <a:cs typeface="宋体"/>
              </a:rPr>
              <a:t>＝</a:t>
            </a:r>
            <a:r>
              <a:rPr sz="2200">
                <a:latin typeface="宋体"/>
                <a:cs typeface="宋体"/>
              </a:rPr>
              <a:t>	</a:t>
            </a:r>
            <a:r>
              <a:rPr sz="2300" spc="-35">
                <a:latin typeface="宋体"/>
                <a:cs typeface="宋体"/>
              </a:rPr>
              <a:t>mv</a:t>
            </a:r>
            <a:r>
              <a:rPr sz="2175" spc="-52" baseline="24904">
                <a:latin typeface="宋体"/>
                <a:cs typeface="宋体"/>
              </a:rPr>
              <a:t>2</a:t>
            </a:r>
            <a:r>
              <a:rPr sz="2200" spc="-35">
                <a:latin typeface="宋体"/>
                <a:cs typeface="宋体"/>
              </a:rPr>
              <a:t>；</a:t>
            </a:r>
            <a:r>
              <a:rPr sz="2200">
                <a:latin typeface="宋体"/>
                <a:cs typeface="宋体"/>
              </a:rPr>
              <a:t>其中</a:t>
            </a:r>
            <a:r>
              <a:rPr sz="2300" spc="-65">
                <a:latin typeface="宋体"/>
                <a:cs typeface="宋体"/>
              </a:rPr>
              <a:t>m</a:t>
            </a:r>
            <a:r>
              <a:rPr sz="2200">
                <a:latin typeface="宋体"/>
                <a:cs typeface="宋体"/>
              </a:rPr>
              <a:t>为物体的质量</a:t>
            </a:r>
            <a:r>
              <a:rPr sz="2200" spc="-25">
                <a:latin typeface="宋体"/>
                <a:cs typeface="宋体"/>
              </a:rPr>
              <a:t>，</a:t>
            </a:r>
            <a:r>
              <a:rPr sz="2300" spc="-25">
                <a:latin typeface="宋体"/>
                <a:cs typeface="宋体"/>
              </a:rPr>
              <a:t>h </a:t>
            </a:r>
            <a:r>
              <a:rPr sz="2200">
                <a:latin typeface="宋体"/>
                <a:cs typeface="宋体"/>
              </a:rPr>
              <a:t>为物体距离水平地面的高度</a:t>
            </a:r>
            <a:r>
              <a:rPr sz="2200" spc="-35">
                <a:latin typeface="宋体"/>
                <a:cs typeface="宋体"/>
              </a:rPr>
              <a:t>，</a:t>
            </a:r>
            <a:r>
              <a:rPr sz="2300" spc="-35">
                <a:latin typeface="宋体"/>
                <a:cs typeface="宋体"/>
              </a:rPr>
              <a:t>v</a:t>
            </a:r>
            <a:r>
              <a:rPr sz="2200">
                <a:latin typeface="宋体"/>
                <a:cs typeface="宋体"/>
              </a:rPr>
              <a:t>为物体的运动速度</a:t>
            </a:r>
            <a:r>
              <a:rPr sz="2200" spc="-35">
                <a:latin typeface="宋体"/>
                <a:cs typeface="宋体"/>
              </a:rPr>
              <a:t>，</a:t>
            </a:r>
            <a:r>
              <a:rPr sz="2300" spc="-35">
                <a:latin typeface="宋体"/>
                <a:cs typeface="宋体"/>
              </a:rPr>
              <a:t>g</a:t>
            </a:r>
            <a:r>
              <a:rPr sz="2200">
                <a:latin typeface="宋体"/>
                <a:cs typeface="宋体"/>
              </a:rPr>
              <a:t>为常量</a:t>
            </a:r>
            <a:r>
              <a:rPr sz="2200" spc="-50">
                <a:latin typeface="宋体"/>
                <a:cs typeface="宋体"/>
              </a:rPr>
              <a:t>，</a:t>
            </a:r>
            <a:r>
              <a:rPr sz="2200">
                <a:latin typeface="宋体"/>
                <a:cs typeface="宋体"/>
              </a:rPr>
              <a:t>取10N/kg.如图所示，将一质量为0.4kg的物体从距离地</a:t>
            </a:r>
            <a:r>
              <a:rPr sz="2200" spc="-50">
                <a:latin typeface="宋体"/>
                <a:cs typeface="宋体"/>
              </a:rPr>
              <a:t>面 </a:t>
            </a:r>
            <a:r>
              <a:rPr sz="2200">
                <a:latin typeface="宋体"/>
                <a:cs typeface="宋体"/>
              </a:rPr>
              <a:t>1.5m的高度沿水平方向以2m/s的速度抛出．不计空气阻力</a:t>
            </a:r>
            <a:r>
              <a:rPr sz="2200" spc="-50">
                <a:latin typeface="宋体"/>
                <a:cs typeface="宋体"/>
              </a:rPr>
              <a:t>， </a:t>
            </a:r>
            <a:r>
              <a:rPr sz="2200">
                <a:latin typeface="宋体"/>
                <a:cs typeface="宋体"/>
              </a:rPr>
              <a:t>物体从被抛出到落地的瞬间，整个过程中机械能守恒．求</a:t>
            </a:r>
            <a:r>
              <a:rPr sz="2200" spc="-50">
                <a:latin typeface="宋体"/>
                <a:cs typeface="宋体"/>
              </a:rPr>
              <a:t>： </a:t>
            </a:r>
            <a:r>
              <a:rPr sz="2200">
                <a:latin typeface="宋体"/>
                <a:cs typeface="宋体"/>
              </a:rPr>
              <a:t>(1)物体被抛出时的重力势能</a:t>
            </a:r>
            <a:r>
              <a:rPr sz="2300" spc="-35">
                <a:latin typeface="宋体"/>
                <a:cs typeface="宋体"/>
              </a:rPr>
              <a:t>E</a:t>
            </a:r>
            <a:r>
              <a:rPr sz="2175" spc="-52" baseline="-21072">
                <a:latin typeface="宋体"/>
                <a:cs typeface="宋体"/>
              </a:rPr>
              <a:t>P</a:t>
            </a:r>
            <a:r>
              <a:rPr sz="2200">
                <a:latin typeface="宋体"/>
                <a:cs typeface="宋体"/>
              </a:rPr>
              <a:t>和动能</a:t>
            </a:r>
            <a:r>
              <a:rPr sz="2300" spc="-20">
                <a:latin typeface="宋体"/>
                <a:cs typeface="宋体"/>
              </a:rPr>
              <a:t>E</a:t>
            </a:r>
            <a:r>
              <a:rPr sz="2175" spc="-30" baseline="-21072">
                <a:latin typeface="宋体"/>
                <a:cs typeface="宋体"/>
              </a:rPr>
              <a:t>K1</a:t>
            </a:r>
            <a:r>
              <a:rPr sz="2200" spc="-20">
                <a:latin typeface="宋体"/>
                <a:cs typeface="宋体"/>
              </a:rPr>
              <a:t>；</a:t>
            </a:r>
            <a:endParaRPr sz="2200">
              <a:latin typeface="宋体"/>
              <a:cs typeface="宋体"/>
            </a:endParaRPr>
          </a:p>
          <a:p>
            <a:pPr marL="75565" marR="589280">
              <a:lnSpc>
                <a:spcPts val="2640"/>
              </a:lnSpc>
            </a:pPr>
            <a:r>
              <a:rPr sz="2200">
                <a:latin typeface="宋体"/>
                <a:cs typeface="宋体"/>
              </a:rPr>
              <a:t>(2)物体从被抛出点至落地的过程中，其重力所做的功</a:t>
            </a:r>
            <a:r>
              <a:rPr sz="2300" spc="-50">
                <a:latin typeface="宋体"/>
                <a:cs typeface="宋体"/>
              </a:rPr>
              <a:t>W</a:t>
            </a:r>
            <a:r>
              <a:rPr sz="2200" spc="-50">
                <a:latin typeface="宋体"/>
                <a:cs typeface="宋体"/>
              </a:rPr>
              <a:t>； </a:t>
            </a:r>
            <a:r>
              <a:rPr sz="2200">
                <a:latin typeface="宋体"/>
                <a:cs typeface="宋体"/>
              </a:rPr>
              <a:t>(3)物体落地前瞬间的动能</a:t>
            </a:r>
            <a:r>
              <a:rPr sz="2300" spc="-20">
                <a:latin typeface="宋体"/>
                <a:cs typeface="宋体"/>
              </a:rPr>
              <a:t>E</a:t>
            </a:r>
            <a:r>
              <a:rPr sz="2175" spc="-30" baseline="-21072">
                <a:latin typeface="宋体"/>
                <a:cs typeface="宋体"/>
              </a:rPr>
              <a:t>K2</a:t>
            </a:r>
            <a:r>
              <a:rPr sz="2200" spc="-20">
                <a:latin typeface="宋体"/>
                <a:cs typeface="宋体"/>
              </a:rPr>
              <a:t>.</a:t>
            </a:r>
            <a:endParaRPr sz="2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416425" y="1047750"/>
            <a:ext cx="344487" cy="3937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939800" y="4000500"/>
            <a:ext cx="6723062" cy="220027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3314" y="791051"/>
            <a:ext cx="178371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15">
                <a:latin typeface="Microsoft JhengHei"/>
                <a:cs typeface="Microsoft JhengHei"/>
              </a:rPr>
              <a:t>重点实验 </a:t>
            </a:r>
            <a:r>
              <a:rPr b="1" spc="-25">
                <a:solidFill>
                  <a:srgbClr val="FF0000"/>
                </a:solidFill>
                <a:latin typeface="Microsoft JhengHei"/>
                <a:cs typeface="Microsoft JhengHei"/>
              </a:rPr>
              <a:t>聚焦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31239" y="1126329"/>
            <a:ext cx="5146675" cy="885825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844"/>
              </a:spcBef>
            </a:pPr>
            <a:r>
              <a:rPr sz="2200">
                <a:latin typeface="宋体"/>
                <a:cs typeface="宋体"/>
              </a:rPr>
              <a:t>实验15：</a:t>
            </a:r>
            <a:r>
              <a:rPr sz="2200" spc="-5">
                <a:latin typeface="宋体"/>
                <a:cs typeface="宋体"/>
              </a:rPr>
              <a:t>探究物体的动能跟哪些因素有关</a:t>
            </a:r>
            <a:endParaRPr sz="2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0"/>
              </a:spcBef>
            </a:pPr>
            <a:r>
              <a:rPr sz="2200" spc="-10">
                <a:latin typeface="黑体"/>
                <a:cs typeface="黑体"/>
              </a:rPr>
              <a:t>【实验装置及结论】</a:t>
            </a:r>
            <a:endParaRPr sz="22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0" y="2044700"/>
            <a:ext cx="2533650" cy="101123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23315" y="3378676"/>
            <a:ext cx="7289800" cy="2707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4864">
              <a:lnSpc>
                <a:spcPts val="2590"/>
              </a:lnSpc>
              <a:spcBef>
                <a:spcPts val="100"/>
              </a:spcBef>
            </a:pPr>
            <a:r>
              <a:rPr sz="2200">
                <a:latin typeface="宋体"/>
                <a:cs typeface="宋体"/>
              </a:rPr>
              <a:t>八下P67图11.3—</a:t>
            </a:r>
            <a:r>
              <a:rPr sz="2200" spc="-50">
                <a:latin typeface="宋体"/>
                <a:cs typeface="宋体"/>
              </a:rPr>
              <a:t>2</a:t>
            </a:r>
            <a:endParaRPr sz="2200">
              <a:latin typeface="宋体"/>
              <a:cs typeface="宋体"/>
            </a:endParaRPr>
          </a:p>
          <a:p>
            <a:pPr marL="12700" marR="5080" indent="686435">
              <a:lnSpc>
                <a:spcPts val="2640"/>
              </a:lnSpc>
              <a:spcBef>
                <a:spcPts val="135"/>
              </a:spcBef>
              <a:buSzPct val="95454"/>
              <a:buAutoNum type="arabicParenBoth"/>
              <a:tabLst>
                <a:tab pos="699135"/>
                <a:tab pos="2107565"/>
                <a:tab pos="2666365"/>
              </a:tabLst>
            </a:pPr>
            <a:r>
              <a:rPr sz="2200">
                <a:latin typeface="宋体"/>
                <a:cs typeface="宋体"/>
              </a:rPr>
              <a:t>实验设计：从斜面上滚下的钢球</a:t>
            </a:r>
            <a:r>
              <a:rPr sz="2300" spc="-65">
                <a:latin typeface="宋体"/>
                <a:cs typeface="宋体"/>
              </a:rPr>
              <a:t>A</a:t>
            </a:r>
            <a:r>
              <a:rPr sz="2200">
                <a:latin typeface="宋体"/>
                <a:cs typeface="宋体"/>
              </a:rPr>
              <a:t>碰上木块</a:t>
            </a:r>
            <a:r>
              <a:rPr sz="2300" spc="-65">
                <a:latin typeface="宋体"/>
                <a:cs typeface="宋体"/>
              </a:rPr>
              <a:t>B</a:t>
            </a:r>
            <a:r>
              <a:rPr sz="2200">
                <a:latin typeface="宋体"/>
                <a:cs typeface="宋体"/>
              </a:rPr>
              <a:t>后，能</a:t>
            </a:r>
            <a:r>
              <a:rPr sz="2200" spc="-50">
                <a:latin typeface="宋体"/>
                <a:cs typeface="宋体"/>
              </a:rPr>
              <a:t>将</a:t>
            </a:r>
            <a:r>
              <a:rPr sz="2200">
                <a:latin typeface="宋体"/>
                <a:cs typeface="宋体"/>
              </a:rPr>
              <a:t>木块</a:t>
            </a:r>
            <a:r>
              <a:rPr sz="2300" spc="-65">
                <a:latin typeface="宋体"/>
                <a:cs typeface="宋体"/>
              </a:rPr>
              <a:t>B</a:t>
            </a:r>
            <a:r>
              <a:rPr sz="2200">
                <a:latin typeface="宋体"/>
                <a:cs typeface="宋体"/>
              </a:rPr>
              <a:t>撞出一段距离．在同样的平面上，木块</a:t>
            </a:r>
            <a:r>
              <a:rPr sz="2300" spc="-65">
                <a:latin typeface="宋体"/>
                <a:cs typeface="宋体"/>
              </a:rPr>
              <a:t>B</a:t>
            </a:r>
            <a:r>
              <a:rPr sz="2200">
                <a:latin typeface="宋体"/>
                <a:cs typeface="宋体"/>
              </a:rPr>
              <a:t>被撞得越远</a:t>
            </a:r>
            <a:r>
              <a:rPr sz="2200" spc="-50">
                <a:latin typeface="宋体"/>
                <a:cs typeface="宋体"/>
              </a:rPr>
              <a:t>，</a:t>
            </a:r>
            <a:r>
              <a:rPr sz="2200">
                <a:latin typeface="宋体"/>
                <a:cs typeface="宋体"/>
              </a:rPr>
              <a:t>钢球</a:t>
            </a:r>
            <a:r>
              <a:rPr sz="2300" spc="-65">
                <a:latin typeface="宋体"/>
                <a:cs typeface="宋体"/>
              </a:rPr>
              <a:t>A</a:t>
            </a:r>
            <a:r>
              <a:rPr sz="2200">
                <a:latin typeface="宋体"/>
                <a:cs typeface="宋体"/>
              </a:rPr>
              <a:t>的动能</a:t>
            </a:r>
            <a:r>
              <a:rPr sz="2200" spc="-50">
                <a:latin typeface="宋体"/>
                <a:cs typeface="宋体"/>
              </a:rPr>
              <a:t>越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大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.</a:t>
            </a:r>
            <a:endParaRPr sz="2200">
              <a:latin typeface="宋体"/>
              <a:cs typeface="宋体"/>
            </a:endParaRPr>
          </a:p>
          <a:p>
            <a:pPr marL="838835" indent="-419734">
              <a:lnSpc>
                <a:spcPts val="2550"/>
              </a:lnSpc>
              <a:buSzPct val="95454"/>
              <a:buAutoNum type="arabicParenBoth"/>
              <a:tabLst>
                <a:tab pos="838835"/>
                <a:tab pos="2513965"/>
                <a:tab pos="4190365"/>
                <a:tab pos="4749165"/>
                <a:tab pos="5866765"/>
              </a:tabLst>
            </a:pPr>
            <a:r>
              <a:rPr sz="2200">
                <a:latin typeface="宋体"/>
                <a:cs typeface="宋体"/>
              </a:rPr>
              <a:t>实验方法</a:t>
            </a:r>
            <a:r>
              <a:rPr sz="2200" spc="-50">
                <a:latin typeface="宋体"/>
                <a:cs typeface="宋体"/>
              </a:rPr>
              <a:t>：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控制变量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法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和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转换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法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 spc="-50">
                <a:latin typeface="宋体"/>
                <a:cs typeface="宋体"/>
              </a:rPr>
              <a:t>.</a:t>
            </a:r>
            <a:endParaRPr sz="2200">
              <a:latin typeface="宋体"/>
              <a:cs typeface="宋体"/>
            </a:endParaRPr>
          </a:p>
          <a:p>
            <a:pPr marL="12700" marR="17780" indent="826135">
              <a:lnSpc>
                <a:spcPct val="100000"/>
              </a:lnSpc>
              <a:buSzPct val="95454"/>
              <a:buAutoNum type="arabicParenBoth"/>
              <a:tabLst>
                <a:tab pos="838835"/>
                <a:tab pos="5041265"/>
                <a:tab pos="5587365"/>
                <a:tab pos="5879465"/>
                <a:tab pos="6425565"/>
              </a:tabLst>
            </a:pPr>
            <a:r>
              <a:rPr sz="2200">
                <a:latin typeface="宋体"/>
                <a:cs typeface="宋体"/>
              </a:rPr>
              <a:t>实验结论：质量相同的物体，运动</a:t>
            </a:r>
            <a:r>
              <a:rPr sz="2200" spc="-50">
                <a:latin typeface="宋体"/>
                <a:cs typeface="宋体"/>
              </a:rPr>
              <a:t>的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速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度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>
                <a:latin typeface="宋体"/>
                <a:cs typeface="宋体"/>
              </a:rPr>
              <a:t>越大</a:t>
            </a:r>
            <a:r>
              <a:rPr sz="2200" spc="-50">
                <a:latin typeface="宋体"/>
                <a:cs typeface="宋体"/>
              </a:rPr>
              <a:t>，</a:t>
            </a:r>
            <a:r>
              <a:rPr sz="2200">
                <a:latin typeface="宋体"/>
                <a:cs typeface="宋体"/>
              </a:rPr>
              <a:t>它的动能越大；运动速度相同的物体</a:t>
            </a:r>
            <a:r>
              <a:rPr sz="2200" spc="-50">
                <a:latin typeface="宋体"/>
                <a:cs typeface="宋体"/>
              </a:rPr>
              <a:t>，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质</a:t>
            </a:r>
            <a:r>
              <a:rPr sz="2200"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量</a:t>
            </a:r>
            <a:r>
              <a:rPr sz="22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宋体"/>
                <a:cs typeface="宋体"/>
              </a:rPr>
              <a:t>	</a:t>
            </a:r>
            <a:r>
              <a:rPr sz="2200">
                <a:latin typeface="宋体"/>
                <a:cs typeface="宋体"/>
              </a:rPr>
              <a:t>越大，</a:t>
            </a:r>
            <a:r>
              <a:rPr sz="2200" spc="-50">
                <a:latin typeface="宋体"/>
                <a:cs typeface="宋体"/>
              </a:rPr>
              <a:t>它</a:t>
            </a:r>
            <a:r>
              <a:rPr sz="2200">
                <a:latin typeface="宋体"/>
                <a:cs typeface="宋体"/>
              </a:rPr>
              <a:t>的动能也越大</a:t>
            </a:r>
            <a:r>
              <a:rPr sz="2200" spc="-50">
                <a:latin typeface="宋体"/>
                <a:cs typeface="宋体"/>
              </a:rPr>
              <a:t>．</a:t>
            </a:r>
            <a:endParaRPr sz="22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440" y="921226"/>
            <a:ext cx="7137400" cy="5389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>
              <a:lnSpc>
                <a:spcPct val="100000"/>
              </a:lnSpc>
              <a:spcBef>
                <a:spcPts val="100"/>
              </a:spcBef>
            </a:pPr>
            <a:r>
              <a:rPr sz="2200" spc="-10">
                <a:latin typeface="黑体"/>
                <a:cs typeface="黑体"/>
              </a:rPr>
              <a:t>【命题点全梳理】</a:t>
            </a:r>
            <a:endParaRPr sz="2200">
              <a:latin typeface="黑体"/>
              <a:cs typeface="黑体"/>
            </a:endParaRPr>
          </a:p>
          <a:p>
            <a:pPr marL="12700" marR="5080" indent="686435">
              <a:lnSpc>
                <a:spcPct val="100000"/>
              </a:lnSpc>
              <a:buSzPct val="95454"/>
              <a:buAutoNum type="arabicPeriod"/>
              <a:tabLst>
                <a:tab pos="699135"/>
              </a:tabLst>
            </a:pPr>
            <a:r>
              <a:rPr sz="2200" spc="-5">
                <a:latin typeface="宋体"/>
                <a:cs typeface="宋体"/>
              </a:rPr>
              <a:t>同一小球从斜面上不同高度由静止自由滚到斜面底端时的速度不同，小球所处的高度越大，到达斜面底端时的</a:t>
            </a:r>
            <a:r>
              <a:rPr sz="2200" spc="-10">
                <a:latin typeface="宋体"/>
                <a:cs typeface="宋体"/>
              </a:rPr>
              <a:t>速度就越大．</a:t>
            </a:r>
            <a:endParaRPr sz="2200">
              <a:latin typeface="宋体"/>
              <a:cs typeface="宋体"/>
            </a:endParaRPr>
          </a:p>
          <a:p>
            <a:pPr marL="12700" marR="5080" indent="686435">
              <a:lnSpc>
                <a:spcPct val="100000"/>
              </a:lnSpc>
              <a:buSzPct val="95454"/>
              <a:buAutoNum type="arabicPeriod"/>
              <a:tabLst>
                <a:tab pos="699135"/>
              </a:tabLst>
            </a:pPr>
            <a:r>
              <a:rPr sz="2200" spc="-5">
                <a:latin typeface="宋体"/>
                <a:cs typeface="宋体"/>
              </a:rPr>
              <a:t>质量不同的小球从同一斜面的同一高度释放，运动到水平面时，它们速度的大小相等．</a:t>
            </a:r>
            <a:endParaRPr sz="2200">
              <a:latin typeface="宋体"/>
              <a:cs typeface="宋体"/>
            </a:endParaRPr>
          </a:p>
          <a:p>
            <a:pPr marL="12700" marR="5080" indent="686435">
              <a:lnSpc>
                <a:spcPct val="100000"/>
              </a:lnSpc>
              <a:buSzPct val="95454"/>
              <a:buAutoNum type="arabicPeriod"/>
              <a:tabLst>
                <a:tab pos="699135"/>
              </a:tabLst>
            </a:pPr>
            <a:r>
              <a:rPr sz="2200" spc="-5">
                <a:latin typeface="宋体"/>
                <a:cs typeface="宋体"/>
              </a:rPr>
              <a:t>在探究过程中，要注意控制变量法的运用．①使用同</a:t>
            </a:r>
            <a:r>
              <a:rPr sz="2200">
                <a:latin typeface="宋体"/>
                <a:cs typeface="宋体"/>
              </a:rPr>
              <a:t>一个斜面(</a:t>
            </a:r>
            <a:r>
              <a:rPr sz="2200">
                <a:latin typeface="楷体"/>
                <a:cs typeface="楷体"/>
              </a:rPr>
              <a:t>粗糙程度不变</a:t>
            </a:r>
            <a:r>
              <a:rPr sz="2200" spc="-5">
                <a:latin typeface="宋体"/>
                <a:cs typeface="宋体"/>
              </a:rPr>
              <a:t>)、被推动的是同一木块、木块所放置的木板的粗糙程度不变；②“让同一钢球从不同高度自由滚下”这是控制质量不变，研究动能的大小与运动速度的关系；③“让质量不同的钢球和木球从同一高度滚下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 spc="-5">
                <a:latin typeface="宋体"/>
                <a:cs typeface="宋体"/>
              </a:rPr>
              <a:t>”是控制运动速度不变，研究动能的大小与质量的关系．</a:t>
            </a:r>
            <a:endParaRPr sz="2200">
              <a:latin typeface="宋体"/>
              <a:cs typeface="宋体"/>
            </a:endParaRPr>
          </a:p>
          <a:p>
            <a:pPr marL="12700" marR="5080" indent="686435">
              <a:lnSpc>
                <a:spcPct val="100000"/>
              </a:lnSpc>
              <a:buSzPct val="95454"/>
              <a:buAutoNum type="arabicPeriod"/>
              <a:tabLst>
                <a:tab pos="699135"/>
              </a:tabLst>
            </a:pPr>
            <a:r>
              <a:rPr sz="2200" spc="-5">
                <a:latin typeface="宋体"/>
                <a:cs typeface="宋体"/>
              </a:rPr>
              <a:t>判断小球动能的大小时，应用了转换法．小球从斜面上由静止开始向下运动，撞击水平木板上的木块，被撞木块的运动距离越长，小球做的功越多，运动的小球所具有</a:t>
            </a:r>
            <a:r>
              <a:rPr sz="2200" spc="-10">
                <a:latin typeface="宋体"/>
                <a:cs typeface="宋体"/>
              </a:rPr>
              <a:t>的动能越大．</a:t>
            </a:r>
            <a:endParaRPr sz="2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61390" y="770413"/>
            <a:ext cx="7708900" cy="3042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4780">
              <a:lnSpc>
                <a:spcPct val="100000"/>
              </a:lnSpc>
              <a:spcBef>
                <a:spcPts val="100"/>
              </a:spcBef>
            </a:pP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【例】</a:t>
            </a:r>
            <a:r>
              <a:rPr sz="2200">
                <a:latin typeface="宋体"/>
                <a:cs typeface="宋体"/>
              </a:rPr>
              <a:t>[2016·</a:t>
            </a:r>
            <a:r>
              <a:rPr sz="2200" spc="-5">
                <a:latin typeface="宋体"/>
                <a:cs typeface="宋体"/>
              </a:rPr>
              <a:t>天津中考]某同学在探究“物体的动能和哪些因素有关”时，提出了如下猜想：</a:t>
            </a:r>
            <a:endParaRPr sz="2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200" spc="-5">
                <a:latin typeface="宋体"/>
                <a:cs typeface="宋体"/>
              </a:rPr>
              <a:t>猜想一：物体动能大小与物体的质量有关</a:t>
            </a:r>
            <a:endParaRPr sz="2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200" spc="-5">
                <a:latin typeface="宋体"/>
                <a:cs typeface="宋体"/>
              </a:rPr>
              <a:t>猜想二：物体动能大小与物体的运动速度有关</a:t>
            </a:r>
            <a:endParaRPr sz="2200">
              <a:latin typeface="宋体"/>
              <a:cs typeface="宋体"/>
            </a:endParaRPr>
          </a:p>
          <a:p>
            <a:pPr marL="12700" marR="145415">
              <a:lnSpc>
                <a:spcPct val="100000"/>
              </a:lnSpc>
            </a:pPr>
            <a:r>
              <a:rPr sz="2200" spc="-5">
                <a:latin typeface="宋体"/>
                <a:cs typeface="宋体"/>
              </a:rPr>
              <a:t>为了验证上述猜想，老师提供了如下器材：斜槽、刻度尺、三</a:t>
            </a:r>
            <a:r>
              <a:rPr sz="2200">
                <a:latin typeface="宋体"/>
                <a:cs typeface="宋体"/>
              </a:rPr>
              <a:t>个钢球(质量分别为0.1kg、0.2kg和0.3kg)</a:t>
            </a:r>
            <a:r>
              <a:rPr sz="2200" spc="-10">
                <a:latin typeface="宋体"/>
                <a:cs typeface="宋体"/>
              </a:rPr>
              <a:t>、木块和长木板.</a:t>
            </a:r>
            <a:endParaRPr sz="22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实验装置如图所示，让钢球从高为h</a:t>
            </a:r>
            <a:r>
              <a:rPr sz="2200" spc="-5">
                <a:latin typeface="宋体"/>
                <a:cs typeface="宋体"/>
              </a:rPr>
              <a:t>的斜槽上由静止滚下，碰到水平面上的木块后，将木块撞出一段距离．在同样的平面上，木块被撞得越远，说明钢球的动能越大.</a:t>
            </a:r>
            <a:endParaRPr sz="2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61390" y="5129052"/>
            <a:ext cx="7569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spc="-5">
                <a:latin typeface="宋体"/>
                <a:cs typeface="宋体"/>
              </a:rPr>
              <a:t>该同学利用上述器材和装置进行了实验，并在下表中记录了实</a:t>
            </a:r>
            <a:r>
              <a:rPr sz="2200" spc="-10">
                <a:latin typeface="宋体"/>
                <a:cs typeface="宋体"/>
              </a:rPr>
              <a:t>验获得的数据.</a:t>
            </a:r>
            <a:endParaRPr sz="2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16300" y="3873500"/>
            <a:ext cx="2290762" cy="107632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17587" y="673099"/>
          <a:ext cx="7416800" cy="28632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8050"/>
                <a:gridCol w="1803400"/>
                <a:gridCol w="2333625"/>
                <a:gridCol w="2359025"/>
              </a:tblGrid>
              <a:tr h="6699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1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1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17</a:t>
            </a:fld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017587" y="4391025"/>
          <a:ext cx="7416800" cy="1765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92175"/>
                <a:gridCol w="1835150"/>
                <a:gridCol w="2333625"/>
                <a:gridCol w="2343150"/>
              </a:tblGrid>
              <a:tr h="6699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1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  <a:tr h="3651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12700">
                      <a:solidFill>
                        <a:srgbClr val="08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8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80000"/>
                      </a:solidFill>
                      <a:prstDash val="solid"/>
                    </a:lnT>
                    <a:lnB w="12700">
                      <a:solidFill>
                        <a:srgbClr val="08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062990" y="3424713"/>
            <a:ext cx="715010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spc="-10">
                <a:latin typeface="宋体"/>
                <a:cs typeface="宋体"/>
              </a:rPr>
              <a:t>请你完成下列任务：</a:t>
            </a:r>
            <a:endParaRPr sz="22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200">
                <a:latin typeface="宋体"/>
                <a:cs typeface="宋体"/>
              </a:rPr>
              <a:t>(1)</a:t>
            </a:r>
            <a:r>
              <a:rPr sz="2200" spc="-5">
                <a:latin typeface="宋体"/>
                <a:cs typeface="宋体"/>
              </a:rPr>
              <a:t>为了便于验证猜想一，请重新设计一个实验表格，并将表中的相关数据全部筛选整理后填入你所设计的表中.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29628" y="2464276"/>
            <a:ext cx="7569200" cy="3042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思路点拨</a:t>
            </a:r>
            <a:r>
              <a:rPr sz="2200">
                <a:solidFill>
                  <a:srgbClr val="FF0000"/>
                </a:solidFill>
                <a:latin typeface="Arial"/>
                <a:cs typeface="Arial"/>
              </a:rPr>
              <a:t>►</a:t>
            </a:r>
            <a:r>
              <a:rPr sz="2200">
                <a:latin typeface="Arial"/>
                <a:cs typeface="Arial"/>
              </a:rPr>
              <a:t>►</a:t>
            </a:r>
            <a:r>
              <a:rPr sz="2200">
                <a:latin typeface="宋体"/>
                <a:cs typeface="宋体"/>
              </a:rPr>
              <a:t>(1)</a:t>
            </a:r>
            <a:r>
              <a:rPr sz="2200" spc="-5">
                <a:latin typeface="宋体"/>
                <a:cs typeface="宋体"/>
              </a:rPr>
              <a:t>要验证猜想一，即验证物体动能的大小与物体的质量的关系，需要控制物体运动的速度不变，即控制钢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 spc="-5">
                <a:latin typeface="宋体"/>
                <a:cs typeface="宋体"/>
              </a:rPr>
              <a:t>球从斜槽的同一高度由静止滚下来，观察质量不同的钢球撞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 spc="-5">
                <a:latin typeface="宋体"/>
                <a:cs typeface="宋体"/>
              </a:rPr>
              <a:t>击木块移动的距离的远近，确定钢球具有的动能的大小．所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>
                <a:latin typeface="宋体"/>
                <a:cs typeface="宋体"/>
              </a:rPr>
              <a:t>以要选择原表格中的第1、4、5</a:t>
            </a:r>
            <a:r>
              <a:rPr sz="2200" spc="-5">
                <a:latin typeface="宋体"/>
                <a:cs typeface="宋体"/>
              </a:rPr>
              <a:t>次实验数据，重新设计表格；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>
                <a:latin typeface="宋体"/>
                <a:cs typeface="宋体"/>
              </a:rPr>
              <a:t>(2)</a:t>
            </a:r>
            <a:r>
              <a:rPr sz="2200" spc="-5">
                <a:latin typeface="宋体"/>
                <a:cs typeface="宋体"/>
              </a:rPr>
              <a:t>由重新设计的表格中的数据可知，钢球下落高度相同，即钢球到达水平面时的运动速度相同，钢球的质量越大，木块</a:t>
            </a:r>
            <a:r>
              <a:rPr sz="2200" spc="-50">
                <a:latin typeface="宋体"/>
                <a:cs typeface="宋体"/>
              </a:rPr>
              <a:t> </a:t>
            </a:r>
            <a:r>
              <a:rPr sz="2200" spc="-5">
                <a:latin typeface="宋体"/>
                <a:cs typeface="宋体"/>
              </a:rPr>
              <a:t>移动的距离越远，说明钢球具有的动能越大．由此得出结论：当物体的运动速度一定时，物体的质量越大，动能就越大.</a:t>
            </a:r>
            <a:endParaRPr sz="2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5678" y="1312767"/>
            <a:ext cx="6705600" cy="19685"/>
          </a:xfrm>
          <a:custGeom>
            <a:rect l="l" t="t" r="r" b="b"/>
            <a:pathLst>
              <a:path w="6705600" h="19684">
                <a:moveTo>
                  <a:pt x="6705599" y="19557"/>
                </a:moveTo>
                <a:lnTo>
                  <a:pt x="0" y="19557"/>
                </a:lnTo>
                <a:lnTo>
                  <a:pt x="0" y="0"/>
                </a:lnTo>
                <a:lnTo>
                  <a:pt x="6705599" y="0"/>
                </a:lnTo>
                <a:lnTo>
                  <a:pt x="6705599" y="19557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62978" y="667226"/>
            <a:ext cx="71501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9400">
              <a:lnSpc>
                <a:spcPct val="100000"/>
              </a:lnSpc>
              <a:spcBef>
                <a:spcPts val="100"/>
              </a:spcBef>
              <a:tabLst>
                <a:tab pos="6577965"/>
                <a:tab pos="6717665"/>
              </a:tabLst>
            </a:pPr>
            <a:r>
              <a:rPr/>
              <a:t>(2)分析重新设计的表中数据，可以得到的结论</a:t>
            </a:r>
            <a:r>
              <a:rPr spc="-50"/>
              <a:t>是</a:t>
            </a:r>
            <a:r>
              <a:rPr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当</a:t>
            </a:r>
            <a:r>
              <a:rPr u="heavy" spc="-5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物</a:t>
            </a:r>
            <a:r>
              <a:rPr>
                <a:solidFill>
                  <a:srgbClr val="FF0000"/>
                </a:solidFill>
              </a:rPr>
              <a:t>体的运动速度一定时，物体的质量越大，动能就越</a:t>
            </a:r>
            <a:r>
              <a:rPr spc="-50">
                <a:solidFill>
                  <a:srgbClr val="FF0000"/>
                </a:solidFill>
              </a:rPr>
              <a:t>大</a:t>
            </a:r>
            <a:r>
              <a:rPr>
                <a:solidFill>
                  <a:srgbClr val="FF0000"/>
                </a:solidFill>
              </a:rPr>
              <a:t>		</a:t>
            </a:r>
            <a:r>
              <a:rPr spc="-50"/>
              <a:t>.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https://d.book118.com/768105017011006026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宋体</vt:lpstr>
      <vt:lpstr>Microsoft JhengHei</vt:lpstr>
      <vt:lpstr>Times New Roman</vt:lpstr>
      <vt:lpstr>黑体</vt:lpstr>
      <vt:lpstr>MS PGothic</vt:lpstr>
      <vt:lpstr>楷体</vt:lpstr>
      <vt:lpstr>Office Theme</vt:lpstr>
      <vt:lpstr>第九章	功和机械能</vt:lpstr>
      <vt:lpstr>考点梳理过关考点1	功★</vt:lpstr>
      <vt:lpstr>辨一辨►►1.被踢飞的足球在空中飞行时，有力对足球做功</vt:lpstr>
      <vt:lpstr>考点2	功率</vt:lpstr>
      <vt:lpstr>想一想►1.结合功率的公式，如何测量人爬楼的功率？
(1)用	磅秤	测出人的质量m；</vt:lpstr>
      <vt:lpstr>考点3	机械能及其守恒★</vt:lpstr>
      <vt:lpstr>PowerPoint Presentation</vt:lpstr>
      <vt:lpstr>PowerPoint Presentation</vt:lpstr>
      <vt:lpstr>教材重点图片</vt:lpstr>
      <vt:lpstr>重点难点突破</vt:lpstr>
      <vt:lpstr>2．功的计算</vt:lpstr>
      <vt:lpstr>PowerPoint Presentation</vt:lpstr>
      <vt:lpstr>变式运用►[2017·阜阳模拟]已知物体的重力势能表达式为</vt:lpstr>
      <vt:lpstr>重点实验 聚焦</vt:lpstr>
      <vt:lpstr>PowerPoint Presentation</vt:lpstr>
      <vt:lpstr>PowerPoint Presentation</vt:lpstr>
      <vt:lpstr>PowerPoint Presentation</vt:lpstr>
      <vt:lpstr>(2)分析重新设计的表中数据，可以得到的结论是	当物体的运动速度一定时，物体的质量越大，动能就越大		.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2024-09-03T01:08:54.284</cp:lastPrinted>
  <dcterms:created xsi:type="dcterms:W3CDTF">2024-09-02T17:08:54Z</dcterms:created>
  <dcterms:modified xsi:type="dcterms:W3CDTF">2024-09-02T17:08:55Z</dcterms:modified>
</cp:coreProperties>
</file>