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PMIITG+MS-UIGothic"/>
      <p:regular r:id="rId19"/>
    </p:embeddedFont>
    <p:embeddedFont>
      <p:font typeface="EDFHPB+VJGJIS+MicrosoftYaHei-Bold"/>
      <p:regular r:id="rId20"/>
    </p:embeddedFont>
    <p:embeddedFont>
      <p:font typeface="ADPENT+GAKGRR+ArialMT"/>
      <p:regular r:id="rId21"/>
    </p:embeddedFont>
    <p:embeddedFont>
      <p:font typeface="NWMBCO+DMEGSV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11694-C168-408B-A292-E37E10C68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B635A-4DC3-4758-88FA-7C2F1DDD8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23372-4BC2-4A5A-8893-BA320D92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727A2-EFDD-40BA-A090-30D805EE3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D21606-E246-4B82-8595-0718A54F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82DE22-5638-4504-84DD-C929D31EA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DE0B7-CC7E-4CE8-AA16-8C48AFE43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A83C0-72A1-45FC-8DFF-F280BCC11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03A87-89D8-454B-89F6-9CF0AA7F1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8850D-0BFE-47A8-9F4C-85A35F4C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A2F67-D18D-4CDA-896A-4E0A7C8D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2117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07310" y="1759739"/>
            <a:ext cx="8021760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PMIITG+MS-UIGothic"/>
                <a:cs typeface="PMIITG+MS-UIGothic"/>
              </a:rPr>
              <a:t>血管通路器材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5150" spc="21">
                <a:solidFill>
                  <a:srgbClr val="000000"/>
                </a:solidFill>
                <a:latin typeface="EDFHPB+VJGJIS+MicrosoftYaHei-Bold"/>
                <a:cs typeface="EDFHPB+VJGJIS+MicrosoftYaHei-Bold"/>
              </a:rPr>
              <a:t>6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PMIITG+MS-UIGothic"/>
                <a:cs typeface="PMIIT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DPENT+GAKGRR+ArialMT"/>
                <a:cs typeface="ADPENT+GAKGR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血管通路器材概述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DPENT+GAKGRR+ArialMT"/>
                <a:cs typeface="ADPENT+GAKGR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血管通路器材的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DPENT+GAKGRR+ArialMT"/>
                <a:cs typeface="ADPENT+GAKGR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血管通路器材介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589210"/>
            <a:ext cx="5841941" cy="1880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DPENT+GAKGRR+ArialMT"/>
                <a:cs typeface="ADPENT+GAKGR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血管通路器材的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与保养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DPENT+GAKGRR+ArialMT"/>
                <a:cs typeface="ADPENT+GAKGR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血管通路器材的安全使用与注意事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DPENT+GAKGRR+ArialMT"/>
                <a:cs typeface="ADPENT+GAKGR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血管通路器材的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AF79DE"/>
                </a:solidFill>
                <a:latin typeface="PMIITG+MS-UIGothic"/>
                <a:cs typeface="PMIITG+MS-UIGothic"/>
              </a:rPr>
              <a:t>与未来展望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MIITG+MS-UIGothic"/>
                <a:cs typeface="PMIITG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EDFHPB+VJGJIS+MicrosoftYaHei-Bold"/>
                <a:cs typeface="EDFHPB+VJGJIS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EDFHPB+VJGJIS+MicrosoftYaHei-Bold"/>
                <a:cs typeface="EDFHPB+VJGJI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PMIITG+MS-UIGothic"/>
                <a:cs typeface="PMIITG+MS-UIGothic"/>
              </a:rPr>
              <a:t>血管通路器材概述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血管通路器材的定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DFHPB+VJGJIS+MicrosoftYaHei-Bold"/>
                <a:cs typeface="EDFHPB+VJGJI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血管通路器材是指用于建立、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和管理血管通路的医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疗设备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主要用于治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血管疾病。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DFHPB+VJGJIS+MicrosoftYaHei-Bold"/>
                <a:cs typeface="EDFHPB+VJGJIS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血管通路器材包括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管、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导丝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球囊、支架等，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些器材在介入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、血管外科手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域广泛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血管通路器材的种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PMIITG+MS-UIGothic"/>
                <a:cs typeface="PMIITG+MS-UIGothic"/>
              </a:rPr>
              <a:t>根据用途分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为诊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器材和介入治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疗类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器材。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器材主要用于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血管疾病的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断，如超声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管、造影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管等；介入治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疗类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器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用于治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血管疾病，如球囊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扩张导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管、支架等。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PMIITG+MS-UIGothic"/>
                <a:cs typeface="PMIITG+MS-UIGothic"/>
              </a:rPr>
              <a:t>根据材料分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塑料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和金属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。塑料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器材主要用于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小的血管，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如普通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管；金属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器材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大的血管，如支架等。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血管通路器材的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DFHPB+VJGJIS+MicrosoftYaHei-Bold"/>
                <a:cs typeface="EDFHPB+VJGJI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DFHPB+VJGJIS+MicrosoftYaHei-Bold"/>
                <a:cs typeface="EDFHPB+VJGJI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DFHPB+VJGJIS+MicrosoftYaHei-Bold"/>
                <a:cs typeface="EDFHPB+VJGJI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PMIITG+MS-UIGothic"/>
                <a:cs typeface="PMIITG+MS-UIGothic"/>
              </a:rPr>
              <a:t>介入放射学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PMIITG+MS-UIGothic"/>
                <a:cs typeface="PMIITG+MS-UIGothic"/>
              </a:rPr>
              <a:t>血管外科手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PMIITG+MS-UIGothic"/>
                <a:cs typeface="PMIITG+MS-UIGothic"/>
              </a:rPr>
              <a:t>重症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监护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在介入放射学中，血管通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路器材常用于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断和治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各种血管疾病，如冠状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脉疾病、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血管疾病等。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在血管外科手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中，血管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通路器材可用于建立和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程中的血管通路，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如搭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在重症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监护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中，血管通路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器材可用于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危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重患者的血管疾病，如休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克、重症肺炎等。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EDFHPB+VJGJIS+MicrosoftYaHei-Bold"/>
                <a:cs typeface="EDFHPB+VJGJI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PMIITG+MS-UIGothic"/>
                <a:cs typeface="PMIITG+MS-UIGothic"/>
              </a:rPr>
              <a:t>血管通路器材的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3800" spc="27">
                <a:solidFill>
                  <a:srgbClr val="000000"/>
                </a:solidFill>
                <a:latin typeface="PMIITG+MS-UIGothic"/>
                <a:cs typeface="PMIITG+MS-UIGothic"/>
              </a:rPr>
              <a:t>原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根据血管条件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PMIITG+MS-UIGothic"/>
                <a:cs typeface="PMIITG+MS-UIGothic"/>
              </a:rPr>
              <a:t>血管直径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PMIITG+MS-UIGothic"/>
                <a:cs typeface="PMIITG+MS-UIGothic"/>
              </a:rPr>
              <a:t>血管硬化程度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PMIITG+MS-UIGothic"/>
                <a:cs typeface="PMIITG+MS-UIGothic"/>
              </a:rPr>
              <a:t>血管弯曲度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根据血管直径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适合的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血管通路器材，以确保器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材与血管的匹配度。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血管的硬化程度，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择对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血管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损伤较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小的器材，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以降低并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症的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血管弯曲度的器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材，以减少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血管的摩擦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根据治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需求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PMIITG+MS-UIGothic"/>
                <a:cs typeface="PMIITG+MS-UIGothic"/>
              </a:rPr>
              <a:t>治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疗</a:t>
            </a:r>
            <a:r>
              <a:rPr sz="1550" spc="25">
                <a:solidFill>
                  <a:srgbClr val="AF79DE"/>
                </a:solidFill>
                <a:latin typeface="PMIITG+MS-UIGothic"/>
                <a:cs typeface="PMIITG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6176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根据不同的治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方法（如介入治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物治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等），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适合的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血管通路器材。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PMIITG+MS-UIGothic"/>
                <a:cs typeface="PMIITG+MS-UIGothic"/>
              </a:rPr>
              <a:t>治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疗</a:t>
            </a:r>
            <a:r>
              <a:rPr sz="1550" spc="25">
                <a:solidFill>
                  <a:srgbClr val="AF79DE"/>
                </a:solidFill>
                <a:latin typeface="PMIITG+MS-UIGothic"/>
                <a:cs typeface="PMIITG+MS-UIGothic"/>
              </a:rPr>
              <a:t>需求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根据治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具有特定功能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症的血管通路器材，如溶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管、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滤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器等。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根据患者情况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PMIITG+MS-UIGothic"/>
                <a:cs typeface="PMIITG+MS-UIGothic"/>
              </a:rPr>
              <a:t>年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患者的年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因素，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儿童和老年人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适合的血管通路器材，以确保安全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性和有效性。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PMIITG+MS-UIGothic"/>
                <a:cs typeface="PMIITG+MS-UIGothic"/>
              </a:rPr>
              <a:t>健康状况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根据患者的健康状况和身体条件，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选择对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患者影响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PMIITG+MS-UIGothic"/>
                <a:cs typeface="PMIITG+MS-UIGothic"/>
              </a:rPr>
              <a:t>小的血管通路器材。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根据安全性能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PMIITG+MS-UIGothic"/>
                <a:cs typeface="PMIITG+MS-UIGothic"/>
              </a:rPr>
              <a:t>耐用性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耐用性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定性好的血管通路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器材，以确保治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的安全性和可靠性。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MIITG+MS-UIGothic"/>
                <a:cs typeface="PMIITG+MS-UIGothic"/>
              </a:rPr>
              <a:t>安全性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MIITG+MS-UIGothic"/>
                <a:cs typeface="PMIITG+MS-UIGothic"/>
              </a:rPr>
              <a:t>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PMIITG+MS-UIGothic"/>
                <a:cs typeface="PMIITG+MS-UIGothic"/>
              </a:rPr>
              <a:t>器材的安全性能，如防漏、防感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76044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MIITG+MS-UIGothic"/>
                <a:cs typeface="PMIITG+MS-UIGothic"/>
              </a:rPr>
              <a:t>染等特性，以确保患者的安全。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EDFHPB+VJGJIS+MicrosoftYaHei-Bold"/>
                <a:cs typeface="EDFHPB+VJGJI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8395" y="376839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PMIITG+MS-UIGothic"/>
                <a:cs typeface="PMIITG+MS-UIGothic"/>
              </a:rPr>
              <a:t>常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3800" spc="25">
                <a:solidFill>
                  <a:srgbClr val="000000"/>
                </a:solidFill>
                <a:latin typeface="PMIITG+MS-UIGothic"/>
                <a:cs typeface="PMIITG+MS-UIGothic"/>
              </a:rPr>
              <a:t>血管通路器材介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器材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000" spc="25">
                <a:solidFill>
                  <a:srgbClr val="FFFFFF"/>
                </a:solidFill>
                <a:latin typeface="PMIITG+MS-UIGothic"/>
                <a:cs typeface="PMIITG+MS-UIGothic"/>
              </a:rPr>
              <a:t>断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2000">
                <a:solidFill>
                  <a:srgbClr val="FFFFFF"/>
                </a:solidFill>
                <a:latin typeface="PMIITG+MS-UIGothic"/>
                <a:cs typeface="PMIITG+MS-UIGothic"/>
              </a:rPr>
              <a:t>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PMIITG+MS-UIGothic"/>
                <a:cs typeface="PMIITG+MS-UIGothic"/>
              </a:rPr>
              <a:t>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疗导</a:t>
            </a:r>
            <a:r>
              <a:rPr sz="2000">
                <a:solidFill>
                  <a:srgbClr val="FFFFFF"/>
                </a:solidFill>
                <a:latin typeface="PMIITG+MS-UIGothic"/>
                <a:cs typeface="PMIITG+MS-UIGothic"/>
              </a:rPr>
              <a:t>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PMIITG+MS-UIGothic"/>
                <a:cs typeface="PMIITG+MS-UIGothic"/>
              </a:rPr>
              <a:t>特殊功能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2000">
                <a:solidFill>
                  <a:srgbClr val="FFFFFF"/>
                </a:solidFill>
                <a:latin typeface="PMIITG+MS-UIGothic"/>
                <a:cs typeface="PMIITG+MS-UIGothic"/>
              </a:rPr>
              <a:t>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FFFFFF"/>
                </a:solidFill>
                <a:latin typeface="PMIITG+MS-UIGothic"/>
                <a:cs typeface="PMIITG+MS-UIGothic"/>
              </a:rPr>
              <a:t>管附件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用于治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血管疾病，如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溶栓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管、球囊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扩张导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管等。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特殊功能的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管，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磁定位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管、超声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动图导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管等。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导丝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扩张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等，用于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管的插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入和操作。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主要用于血管疾病的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断，如冠状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脉造影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PMIITG+MS-UIGothic"/>
                <a:cs typeface="PMIITG+MS-UIGothic"/>
              </a:rPr>
              <a:t>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球囊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AF79DE"/>
                </a:solidFill>
                <a:latin typeface="PMIITG+MS-UIGothic"/>
                <a:cs typeface="PMIITG+MS-UIGothic"/>
              </a:rPr>
              <a:t>器材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WMBCO+DMEGSV+MicrosoftYaHei"/>
                <a:cs typeface="NWMBCO+DMEGS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WMBCO+DMEGSV+MicrosoftYaHei"/>
                <a:cs typeface="NWMBCO+DMEGS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WMBCO+DMEGSV+MicrosoftYaHei"/>
                <a:cs typeface="NWMBCO+DMEGS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WMBCO+DMEGSV+MicrosoftYaHei"/>
                <a:cs typeface="NWMBCO+DMEGSV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扩张</a:t>
            </a:r>
            <a:r>
              <a:rPr sz="1550" spc="25">
                <a:solidFill>
                  <a:srgbClr val="AF79DE"/>
                </a:solidFill>
                <a:latin typeface="PMIITG+MS-UIGothic"/>
                <a:cs typeface="PMIITG+MS-UIGothic"/>
              </a:rPr>
              <a:t>球囊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PMIITG+MS-UIGothic"/>
                <a:cs typeface="PMIITG+MS-UIGothic"/>
              </a:rPr>
              <a:t>止血球囊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AF79DE"/>
                </a:solidFill>
                <a:latin typeface="PMIITG+MS-UIGothic"/>
                <a:cs typeface="PMIITG+MS-UIGothic"/>
              </a:rPr>
              <a:t>物涂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层</a:t>
            </a:r>
            <a:r>
              <a:rPr sz="1550" spc="25">
                <a:solidFill>
                  <a:srgbClr val="AF79DE"/>
                </a:solidFill>
                <a:latin typeface="PMIITG+MS-UIGothic"/>
                <a:cs typeface="PMIITG+MS-UIGothic"/>
              </a:rPr>
              <a:t>球囊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PMIITG+MS-UIGothic"/>
                <a:cs typeface="PMIITG+MS-UIGothic"/>
              </a:rPr>
              <a:t>其他功能球囊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扩张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狭窄或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塞的血管，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暂时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阻断血管，控制出血。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表面涂有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物的球囊，可以局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传递药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物，减少再狭窄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生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率。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131300" y="5274162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如取石球囊、消融球囊等。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696719" y="5561817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IITG+MS-UIGothic"/>
                <a:cs typeface="PMIITG+MS-UIGothic"/>
              </a:rPr>
              <a:t>恢复血流。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https://d.book118.com/768112117070006042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PMIITG+MS-UIGothic</vt:lpstr>
      <vt:lpstr>SimSun</vt:lpstr>
      <vt:lpstr>EDFHPB+VJGJIS+MicrosoftYaHei-Bold</vt:lpstr>
      <vt:lpstr>ADPENT+GAKGRR+ArialMT</vt:lpstr>
      <vt:lpstr>Times New Roman</vt:lpstr>
      <vt:lpstr>NWMBCO+DMEGSV+MicrosoftYaHei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2024-09-21T16:39:37.201</cp:lastPrinted>
  <dcterms:created xsi:type="dcterms:W3CDTF">2024-09-21T08:39:37Z</dcterms:created>
  <dcterms:modified xsi:type="dcterms:W3CDTF">2024-09-21T08:39:38Z</dcterms:modified>
</cp:coreProperties>
</file>