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601575"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4.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05D4FA-0229-453D-B1DB-572E92EF97F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279400" y="685800"/>
            <a:ext cx="62992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0EF0F33-7035-43E2-846A-EFB195701B94}"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0EF0F33-7035-43E2-846A-EFB195701B94}"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AC265F-8479-436B-A3CD-3F5FADB5E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40E8A4-54A5-4A71-8F95-61E2E4BE0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A6E22C-F7E1-4C71-A3D7-6AF1E7314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9FCAEF-9AAC-41A8-8D28-B852867173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F8E543-B7A6-48B2-8B8B-B77C41A745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3E954E-627D-4406-A3B4-DDFC9F792E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AE85AD-80B9-43F2-9AC0-1C2CC5AE1D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266D23-D805-4137-8712-AC8BC94630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9A2FBB-81CE-4B82-9509-9609EA53ED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8723A0-6E5D-493A-9243-DCB22F010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DAEEDD-CD1B-4E7A-A6DB-045904CD60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45118" y="2130426"/>
            <a:ext cx="10711339" cy="1470025"/>
          </a:xfrm>
          <a:prstGeom prst="rect">
            <a:avLst/>
          </a:prstGeom>
        </p:spPr>
        <p:txBody>
          <a:bodyPr/>
          <a:lstStyle/>
          <a:p>
            <a:r>
              <a:rPr lang="zh-CN" altLang="en-US"/>
              <a:t>单击此处编辑母版标题样式</a:t>
            </a:r>
            <a:endParaRPr lang="zh-CN" altLang="en-US"/>
          </a:p>
        </p:txBody>
      </p:sp>
      <p:sp>
        <p:nvSpPr>
          <p:cNvPr id="3" name="副标题 2"/>
          <p:cNvSpPr>
            <a:spLocks noGrp="1"/>
          </p:cNvSpPr>
          <p:nvPr>
            <p:ph type="subTitle" idx="1"/>
          </p:nvPr>
        </p:nvSpPr>
        <p:spPr>
          <a:xfrm>
            <a:off x="1890236" y="3886200"/>
            <a:ext cx="8821103"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zh-CN" altLang="en-US"/>
          </a:p>
        </p:txBody>
      </p:sp>
      <p:sp>
        <p:nvSpPr>
          <p:cNvPr id="4" name="日期占位符 3"/>
          <p:cNvSpPr>
            <a:spLocks noGrp="1"/>
          </p:cNvSpPr>
          <p:nvPr>
            <p:ph type="dt" sz="half" idx="10"/>
          </p:nvPr>
        </p:nvSpPr>
        <p:spPr>
          <a:xfrm>
            <a:off x="63007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a:xfrm>
            <a:off x="4305538" y="6356351"/>
            <a:ext cx="3990499"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903112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30079" y="262573"/>
            <a:ext cx="11341418" cy="1143000"/>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p:nvPr>
        </p:nvSpPr>
        <p:spPr>
          <a:xfrm>
            <a:off x="630079" y="1600201"/>
            <a:ext cx="11341418" cy="4525963"/>
          </a:xfrm>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3007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a:xfrm>
            <a:off x="4305538" y="6356351"/>
            <a:ext cx="3990499"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903112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95437" y="4406901"/>
            <a:ext cx="10711339" cy="1362075"/>
          </a:xfrm>
          <a:prstGeom prst="rect">
            <a:avLst/>
          </a:prstGeom>
        </p:spPr>
        <p:txBody>
          <a:bodyPr anchor="t"/>
          <a:lstStyle>
            <a:lvl1pPr algn="l">
              <a:defRPr sz="40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995437" y="2906713"/>
            <a:ext cx="10711339"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a:xfrm>
            <a:off x="63007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a:xfrm>
            <a:off x="4305538" y="6356351"/>
            <a:ext cx="3990499"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903112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30079" y="274638"/>
            <a:ext cx="11341418" cy="1143000"/>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630079" y="1600201"/>
            <a:ext cx="5565696"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405800" y="1600201"/>
            <a:ext cx="5565696"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a:xfrm>
            <a:off x="63007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a:xfrm>
            <a:off x="4305538" y="6356351"/>
            <a:ext cx="3990499"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903112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30079" y="274638"/>
            <a:ext cx="11341418" cy="1143000"/>
          </a:xfrm>
          <a:prstGeom prst="rect">
            <a:avLst/>
          </a:prstGeom>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630079" y="1535113"/>
            <a:ext cx="5567884"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630079" y="2174875"/>
            <a:ext cx="5567884"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401426" y="1535113"/>
            <a:ext cx="5570071"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401426" y="2174875"/>
            <a:ext cx="5570071"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a:xfrm>
            <a:off x="63007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8" name="页脚占位符 7"/>
          <p:cNvSpPr>
            <a:spLocks noGrp="1"/>
          </p:cNvSpPr>
          <p:nvPr>
            <p:ph type="ftr" sz="quarter" idx="11"/>
          </p:nvPr>
        </p:nvSpPr>
        <p:spPr>
          <a:xfrm>
            <a:off x="4305538" y="6356351"/>
            <a:ext cx="3990499"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灯片编号占位符 8"/>
          <p:cNvSpPr>
            <a:spLocks noGrp="1"/>
          </p:cNvSpPr>
          <p:nvPr>
            <p:ph type="sldNum" sz="quarter" idx="12"/>
          </p:nvPr>
        </p:nvSpPr>
        <p:spPr>
          <a:xfrm>
            <a:off x="903112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630079" y="274638"/>
            <a:ext cx="11341418" cy="1143000"/>
          </a:xfrm>
          <a:prstGeom prst="rect">
            <a:avLst/>
          </a:prstGeo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a:xfrm>
            <a:off x="63007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4" name="页脚占位符 3"/>
          <p:cNvSpPr>
            <a:spLocks noGrp="1"/>
          </p:cNvSpPr>
          <p:nvPr>
            <p:ph type="ftr" sz="quarter" idx="11"/>
          </p:nvPr>
        </p:nvSpPr>
        <p:spPr>
          <a:xfrm>
            <a:off x="4305538" y="6356351"/>
            <a:ext cx="3990499"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903112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63007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3" name="页脚占位符 2"/>
          <p:cNvSpPr>
            <a:spLocks noGrp="1"/>
          </p:cNvSpPr>
          <p:nvPr>
            <p:ph type="ftr" sz="quarter" idx="11"/>
          </p:nvPr>
        </p:nvSpPr>
        <p:spPr>
          <a:xfrm>
            <a:off x="4305538" y="6356351"/>
            <a:ext cx="3990499"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903112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30080" y="273050"/>
            <a:ext cx="4145831" cy="1162050"/>
          </a:xfrm>
          <a:prstGeom prst="rect">
            <a:avLst/>
          </a:prstGeom>
        </p:spPr>
        <p:txBody>
          <a:bodyPr anchor="b"/>
          <a:lstStyle>
            <a:lvl1pPr algn="l">
              <a:defRPr sz="2000" b="1"/>
            </a:lvl1pPr>
          </a:lstStyle>
          <a:p>
            <a:r>
              <a:rPr lang="zh-CN" altLang="en-US"/>
              <a:t>单击此处编辑母版标题样式</a:t>
            </a:r>
            <a:endParaRPr lang="zh-CN" altLang="en-US"/>
          </a:p>
        </p:txBody>
      </p:sp>
      <p:sp>
        <p:nvSpPr>
          <p:cNvPr id="3" name="内容占位符 2"/>
          <p:cNvSpPr>
            <a:spLocks noGrp="1"/>
          </p:cNvSpPr>
          <p:nvPr>
            <p:ph idx="1"/>
          </p:nvPr>
        </p:nvSpPr>
        <p:spPr>
          <a:xfrm>
            <a:off x="4926866" y="273051"/>
            <a:ext cx="704463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630080" y="1435101"/>
            <a:ext cx="4145831"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a:xfrm>
            <a:off x="63007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a:xfrm>
            <a:off x="4305538" y="6356351"/>
            <a:ext cx="3990499"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903112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469997" y="4800600"/>
            <a:ext cx="7560945" cy="566738"/>
          </a:xfrm>
          <a:prstGeom prst="rect">
            <a:avLst/>
          </a:prstGeom>
        </p:spPr>
        <p:txBody>
          <a:bodyPr anchor="b"/>
          <a:lstStyle>
            <a:lvl1pPr algn="l">
              <a:defRPr sz="20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2469997" y="612775"/>
            <a:ext cx="7560945"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2469997" y="5367338"/>
            <a:ext cx="7560945"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a:xfrm>
            <a:off x="63007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a:xfrm>
            <a:off x="4305538" y="6356351"/>
            <a:ext cx="3990499"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903112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630079" y="274638"/>
            <a:ext cx="11341418" cy="1143000"/>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30079" y="1600201"/>
            <a:ext cx="11341418" cy="4525963"/>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3007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a:xfrm>
            <a:off x="4305538" y="6356351"/>
            <a:ext cx="3990499"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903112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9136142" y="274639"/>
            <a:ext cx="2835354" cy="5851525"/>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30079" y="274639"/>
            <a:ext cx="8296037" cy="5851525"/>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3007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a:xfrm>
            <a:off x="4305538" y="6356351"/>
            <a:ext cx="3990499"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9031129" y="6356351"/>
            <a:ext cx="2940368"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lumMod val="95000"/>
          </a:schemeClr>
        </a:solid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spd="slow"/>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jpeg" /><Relationship Id="rId4" Type="http://schemas.openxmlformats.org/officeDocument/2006/relationships/image" Target="../media/image2.jpeg" /><Relationship Id="rId5" Type="http://schemas.openxmlformats.org/officeDocument/2006/relationships/image" Target="../media/image3.jpeg" /><Relationship Id="rId6" Type="http://schemas.openxmlformats.org/officeDocument/2006/relationships/oleObject" Target="../embeddings/oleObject1.bin" TargetMode="Internal" /><Relationship Id="rId7" Type="http://schemas.openxmlformats.org/officeDocument/2006/relationships/image" Target="../media/image4.wmf" /><Relationship Id="rId8" Type="http://schemas.openxmlformats.org/officeDocument/2006/relationships/oleObject" Target="../embeddings/oleObject2.bin" TargetMode="Internal" /><Relationship Id="rId9" Type="http://schemas.openxmlformats.org/officeDocument/2006/relationships/vmlDrawing" Target="../drawings/vmlDrawing1.v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13030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 name="组合 26"/>
          <p:cNvGrpSpPr/>
          <p:nvPr/>
        </p:nvGrpSpPr>
        <p:grpSpPr>
          <a:xfrm>
            <a:off x="756171" y="3573016"/>
            <a:ext cx="1031096" cy="711796"/>
            <a:chOff x="-25577" y="-3482974"/>
            <a:chExt cx="1031096" cy="711796"/>
          </a:xfrm>
        </p:grpSpPr>
        <p:sp>
          <p:nvSpPr>
            <p:cNvPr id="28" name="Oval 16"/>
            <p:cNvSpPr>
              <a:spLocks noChangeArrowheads="1"/>
            </p:cNvSpPr>
            <p:nvPr/>
          </p:nvSpPr>
          <p:spPr bwMode="auto">
            <a:xfrm>
              <a:off x="-25577" y="-3482974"/>
              <a:ext cx="295999" cy="295999"/>
            </a:xfrm>
            <a:prstGeom prst="frame">
              <a:avLst/>
            </a:prstGeom>
            <a:solidFill>
              <a:schemeClr val="tx2">
                <a:lumMod val="20000"/>
                <a:lumOff val="80000"/>
              </a:schemeClr>
            </a:solidFill>
            <a:ln>
              <a:no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汉仪菱心体简" panose="02010609000101010101" pitchFamily="49" charset="-122"/>
                <a:ea typeface="汉仪菱心体简" panose="02010609000101010101" pitchFamily="49" charset="-122"/>
              </a:endParaRPr>
            </a:p>
          </p:txBody>
        </p:sp>
        <p:sp>
          <p:nvSpPr>
            <p:cNvPr id="29" name="Oval 17"/>
            <p:cNvSpPr>
              <a:spLocks noChangeArrowheads="1"/>
            </p:cNvSpPr>
            <p:nvPr/>
          </p:nvSpPr>
          <p:spPr bwMode="auto">
            <a:xfrm>
              <a:off x="394471" y="-3225259"/>
              <a:ext cx="454081" cy="454081"/>
            </a:xfrm>
            <a:prstGeom prst="frame">
              <a:avLst/>
            </a:prstGeom>
            <a:solidFill>
              <a:schemeClr val="tx2">
                <a:lumMod val="20000"/>
                <a:lumOff val="80000"/>
              </a:schemeClr>
            </a:solidFill>
            <a:ln>
              <a:no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汉仪菱心体简" panose="02010609000101010101" pitchFamily="49" charset="-122"/>
                <a:ea typeface="汉仪菱心体简" panose="02010609000101010101" pitchFamily="49" charset="-122"/>
              </a:endParaRPr>
            </a:p>
          </p:txBody>
        </p:sp>
        <p:sp>
          <p:nvSpPr>
            <p:cNvPr id="30" name="Oval 3"/>
            <p:cNvSpPr>
              <a:spLocks noChangeArrowheads="1"/>
            </p:cNvSpPr>
            <p:nvPr/>
          </p:nvSpPr>
          <p:spPr bwMode="auto">
            <a:xfrm>
              <a:off x="684883" y="-3400884"/>
              <a:ext cx="320636" cy="320636"/>
            </a:xfrm>
            <a:prstGeom prst="frame">
              <a:avLst/>
            </a:prstGeom>
            <a:solidFill>
              <a:schemeClr val="tx2">
                <a:lumMod val="20000"/>
                <a:lumOff val="80000"/>
              </a:schemeClr>
            </a:solidFill>
            <a:ln>
              <a:no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汉仪菱心体简" panose="02010609000101010101" pitchFamily="49" charset="-122"/>
                <a:ea typeface="汉仪菱心体简" panose="02010609000101010101" pitchFamily="49" charset="-122"/>
              </a:endParaRPr>
            </a:p>
          </p:txBody>
        </p:sp>
      </p:grpSp>
      <p:sp>
        <p:nvSpPr>
          <p:cNvPr id="31" name="矩形 30"/>
          <p:cNvSpPr/>
          <p:nvPr/>
        </p:nvSpPr>
        <p:spPr>
          <a:xfrm>
            <a:off x="935645" y="826709"/>
            <a:ext cx="576262" cy="441104"/>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3" name="TextBox 32"/>
          <p:cNvSpPr txBox="1"/>
          <p:nvPr/>
        </p:nvSpPr>
        <p:spPr>
          <a:xfrm>
            <a:off x="1908175" y="3429000"/>
            <a:ext cx="9827260" cy="16300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b="1">
                <a:solidFill>
                  <a:schemeClr val="tx1">
                    <a:lumMod val="75000"/>
                    <a:lumOff val="25000"/>
                  </a:schemeClr>
                </a:solidFill>
                <a:latin typeface="微软雅黑" panose="020b0503020204020204" pitchFamily="34" charset="-122"/>
                <a:ea typeface="微软雅黑" panose="020b0503020204020204" pitchFamily="34" charset="-122"/>
              </a:rPr>
              <a:t>ISO15189</a:t>
            </a:r>
            <a:r>
              <a:rPr lang="zh-CN" altLang="en-US" sz="4000" b="1">
                <a:solidFill>
                  <a:schemeClr val="tx1">
                    <a:lumMod val="75000"/>
                    <a:lumOff val="25000"/>
                  </a:schemeClr>
                </a:solidFill>
                <a:latin typeface="微软雅黑" panose="020b0503020204020204" pitchFamily="34" charset="-122"/>
                <a:ea typeface="微软雅黑" panose="020b0503020204020204" pitchFamily="34" charset="-122"/>
              </a:rPr>
              <a:t>常见不符合项案例分析</a:t>
            </a:r>
            <a:endParaRPr lang="zh-CN" altLang="en-US" sz="4000" b="1">
              <a:solidFill>
                <a:schemeClr val="tx1">
                  <a:lumMod val="75000"/>
                  <a:lumOff val="25000"/>
                </a:schemeClr>
              </a:solidFill>
              <a:latin typeface="微软雅黑" panose="020b0503020204020204" pitchFamily="34" charset="-122"/>
              <a:ea typeface="微软雅黑" panose="020b0503020204020204" pitchFamily="34" charset="-122"/>
            </a:endParaRPr>
          </a:p>
          <a:p>
            <a:pPr algn="ctr"/>
            <a:endParaRPr lang="zh-CN" altLang="en-US" sz="2000" b="1">
              <a:solidFill>
                <a:schemeClr val="tx1">
                  <a:lumMod val="75000"/>
                  <a:lumOff val="25000"/>
                </a:schemeClr>
              </a:solidFill>
              <a:latin typeface="微软雅黑" panose="020b0503020204020204" pitchFamily="34" charset="-122"/>
              <a:ea typeface="微软雅黑" panose="020b0503020204020204" pitchFamily="34" charset="-122"/>
            </a:endParaRPr>
          </a:p>
          <a:p>
            <a:pPr algn="ctr"/>
            <a:endParaRPr lang="zh-CN" altLang="en-US" sz="2000" b="1">
              <a:solidFill>
                <a:schemeClr val="tx1">
                  <a:lumMod val="75000"/>
                  <a:lumOff val="25000"/>
                </a:schemeClr>
              </a:solidFill>
              <a:latin typeface="微软雅黑" panose="020b0503020204020204" pitchFamily="34" charset="-122"/>
              <a:ea typeface="微软雅黑" panose="020b0503020204020204" pitchFamily="34" charset="-122"/>
            </a:endParaRPr>
          </a:p>
          <a:p>
            <a:pPr algn="ctr"/>
            <a:endParaRPr lang="zh-CN" altLang="en-US" sz="2000" b="1">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38" name="矩形 37"/>
          <p:cNvSpPr/>
          <p:nvPr/>
        </p:nvSpPr>
        <p:spPr>
          <a:xfrm>
            <a:off x="11130915" y="1897380"/>
            <a:ext cx="1470660" cy="1200150"/>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rgbClr val="0066CC"/>
              </a:solidFill>
            </a:endParaRPr>
          </a:p>
        </p:txBody>
      </p:sp>
      <p:sp>
        <p:nvSpPr>
          <p:cNvPr id="39" name="矩形 38"/>
          <p:cNvSpPr/>
          <p:nvPr/>
        </p:nvSpPr>
        <p:spPr>
          <a:xfrm>
            <a:off x="0" y="1892300"/>
            <a:ext cx="5294630" cy="1206500"/>
          </a:xfrm>
          <a:prstGeom prst="rect">
            <a:avLst/>
          </a:prstGeom>
          <a:solidFill>
            <a:srgbClr val="0066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rgbClr val="0066CC"/>
              </a:solidFill>
            </a:endParaRPr>
          </a:p>
        </p:txBody>
      </p:sp>
      <p:sp>
        <p:nvSpPr>
          <p:cNvPr id="44" name="矩形 43"/>
          <p:cNvSpPr/>
          <p:nvPr/>
        </p:nvSpPr>
        <p:spPr>
          <a:xfrm>
            <a:off x="1494642" y="1267813"/>
            <a:ext cx="1152524" cy="1044116"/>
          </a:xfrm>
          <a:prstGeom prst="rect">
            <a:avLst/>
          </a:prstGeom>
          <a:solidFill>
            <a:schemeClr val="tx2">
              <a:lumMod val="20000"/>
              <a:lumOff val="8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5" name="矩形 44"/>
          <p:cNvSpPr/>
          <p:nvPr/>
        </p:nvSpPr>
        <p:spPr>
          <a:xfrm>
            <a:off x="33743" y="2100047"/>
            <a:ext cx="396441" cy="423764"/>
          </a:xfrm>
          <a:prstGeom prst="rect">
            <a:avLst/>
          </a:prstGeom>
          <a:solidFill>
            <a:schemeClr val="bg1">
              <a:lumMod val="9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rgbClr val="0066CC"/>
              </a:solidFill>
            </a:endParaRPr>
          </a:p>
        </p:txBody>
      </p:sp>
      <p:sp>
        <p:nvSpPr>
          <p:cNvPr id="46" name="矩形 45"/>
          <p:cNvSpPr/>
          <p:nvPr/>
        </p:nvSpPr>
        <p:spPr>
          <a:xfrm>
            <a:off x="4157980" y="1892300"/>
            <a:ext cx="1136650" cy="1206500"/>
          </a:xfrm>
          <a:prstGeom prst="rect">
            <a:avLst/>
          </a:prstGeom>
          <a:solidFill>
            <a:srgbClr val="92D050">
              <a:alpha val="6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rgbClr val="0066CC"/>
              </a:solidFill>
            </a:endParaRPr>
          </a:p>
        </p:txBody>
      </p:sp>
      <p:grpSp>
        <p:nvGrpSpPr>
          <p:cNvPr id="47" name="组合 46"/>
          <p:cNvGrpSpPr/>
          <p:nvPr/>
        </p:nvGrpSpPr>
        <p:grpSpPr>
          <a:xfrm>
            <a:off x="1" y="5096524"/>
            <a:ext cx="12601574" cy="105177"/>
            <a:chOff x="0" y="532828"/>
            <a:chExt cx="759125" cy="568897"/>
          </a:xfrm>
        </p:grpSpPr>
        <p:sp>
          <p:nvSpPr>
            <p:cNvPr id="48" name="矩形 47"/>
            <p:cNvSpPr/>
            <p:nvPr/>
          </p:nvSpPr>
          <p:spPr>
            <a:xfrm>
              <a:off x="0" y="532828"/>
              <a:ext cx="238791" cy="568897"/>
            </a:xfrm>
            <a:prstGeom prst="rect">
              <a:avLst/>
            </a:prstGeom>
            <a:solidFill>
              <a:srgbClr val="66BF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9" name="矩形 48"/>
            <p:cNvSpPr/>
            <p:nvPr/>
          </p:nvSpPr>
          <p:spPr>
            <a:xfrm>
              <a:off x="238791" y="532828"/>
              <a:ext cx="209847" cy="568897"/>
            </a:xfrm>
            <a:prstGeom prst="rect">
              <a:avLst/>
            </a:prstGeom>
            <a:solidFill>
              <a:srgbClr val="8CC0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1" name="矩形 50"/>
            <p:cNvSpPr/>
            <p:nvPr/>
          </p:nvSpPr>
          <p:spPr>
            <a:xfrm>
              <a:off x="616871" y="532828"/>
              <a:ext cx="142254" cy="568897"/>
            </a:xfrm>
            <a:prstGeom prst="rect">
              <a:avLst/>
            </a:prstGeom>
            <a:solidFill>
              <a:srgbClr val="FC6E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0" name="矩形 49"/>
            <p:cNvSpPr/>
            <p:nvPr/>
          </p:nvSpPr>
          <p:spPr>
            <a:xfrm>
              <a:off x="448638" y="532828"/>
              <a:ext cx="170083" cy="568897"/>
            </a:xfrm>
            <a:prstGeom prst="rect">
              <a:avLst/>
            </a:prstGeom>
            <a:solidFill>
              <a:srgbClr val="FBC7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pic>
        <p:nvPicPr>
          <p:cNvPr id="34" name="图片占位符 4"/>
          <p:cNvPicPr preferRelativeResize="0"/>
          <p:nvPr/>
        </p:nvPicPr>
        <p:blipFill>
          <a:blip r:embed="rId3">
            <a:extLst>
              <a:ext uri="{28A0092B-C50C-407E-A947-70E740481C1C}">
                <a14:useLocalDpi xmlns:a14="http://schemas.microsoft.com/office/drawing/2010/main" val="0"/>
              </a:ext>
            </a:extLst>
          </a:blip>
          <a:srcRect t="23853" b="23853"/>
          <a:stretch>
            <a:fillRect/>
          </a:stretch>
        </p:blipFill>
        <p:spPr bwMode="auto">
          <a:xfrm>
            <a:off x="5294630" y="1898015"/>
            <a:ext cx="206248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 name="图片 35"/>
          <p:cNvPicPr preferRelativeResize="0"/>
          <p:nvPr/>
        </p:nvPicPr>
        <p:blipFill>
          <a:blip r:embed="rId4">
            <a:extLst>
              <a:ext uri="{28A0092B-C50C-407E-A947-70E740481C1C}">
                <a14:useLocalDpi xmlns:a14="http://schemas.microsoft.com/office/drawing/2010/main" val="0"/>
              </a:ext>
            </a:extLst>
          </a:blip>
          <a:stretch>
            <a:fillRect/>
          </a:stretch>
        </p:blipFill>
        <p:spPr>
          <a:xfrm>
            <a:off x="7167880" y="1898015"/>
            <a:ext cx="2090420" cy="1199515"/>
          </a:xfrm>
          <a:prstGeom prst="rect">
            <a:avLst/>
          </a:prstGeom>
        </p:spPr>
      </p:pic>
      <p:pic>
        <p:nvPicPr>
          <p:cNvPr id="2" name="Picture 2" descr="C:\Documents and Settings\Administrator\桌面\新建文件夹 (6)\医院夜景2.jpg"/>
          <p:cNvPicPr preferRelativeResize="0">
            <a:picLocks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113520" y="1898015"/>
            <a:ext cx="201739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对象 3">
            <a:hlinkClick action="ppaction://ole?verb=0"/>
          </p:cNvPr>
          <p:cNvGraphicFramePr>
            <a:graphicFrameLocks noChangeAspect="1"/>
          </p:cNvGraphicFramePr>
          <p:nvPr/>
        </p:nvGraphicFramePr>
        <p:xfrm>
          <a:off x="5843270" y="3321050"/>
          <a:ext cx="914400" cy="215900"/>
        </p:xfrm>
        <a:graphic>
          <a:graphicData uri="http://schemas.openxmlformats.org/presentationml/2006/ole">
            <mc:AlternateContent>
              <mc:Choice xmlns:v="urn:schemas-microsoft-com:vml" Requires="v">
                <p:oleObj spid="_x0000_s1038" r:id="rId6" imgW="2743200" imgH="5181600" progId="">
                  <p:embed/>
                </p:oleObj>
              </mc:Choice>
              <mc:Fallback>
                <p:oleObj r:id="rId6" imgW="2743200" imgH="5181600" progId="">
                  <p:embed/>
                  <p:pic>
                    <p:nvPicPr>
                      <p:cNvPr id="0" name="OLE substitute image"/>
                      <p:cNvPicPr/>
                      <p:nvPr/>
                    </p:nvPicPr>
                    <p:blipFill>
                      <a:blip r:embed="rId7"/>
                      <a:stretch>
                        <a:fillRect/>
                      </a:stretch>
                    </p:blipFill>
                    <p:spPr>
                      <a:xfrm>
                        <a:off x="5843270" y="3321050"/>
                        <a:ext cx="914400" cy="215900"/>
                      </a:xfrm>
                      <a:prstGeom prst="rect">
                        <a:avLst/>
                      </a:prstGeom>
                      <a:noFill/>
                      <a:ln w="9525">
                        <a:noFill/>
                      </a:ln>
                    </p:spPr>
                  </p:pic>
                </p:oleObj>
              </mc:Fallback>
            </mc:AlternateContent>
          </a:graphicData>
        </a:graphic>
      </p:graphicFrame>
      <p:graphicFrame>
        <p:nvGraphicFramePr>
          <p:cNvPr id="5" name="对象 4">
            <a:hlinkClick action="ppaction://ole?verb=0"/>
          </p:cNvPr>
          <p:cNvGraphicFramePr>
            <a:graphicFrameLocks noChangeAspect="1"/>
          </p:cNvGraphicFramePr>
          <p:nvPr/>
        </p:nvGraphicFramePr>
        <p:xfrm>
          <a:off x="5843270" y="3321050"/>
          <a:ext cx="914400" cy="215900"/>
        </p:xfrm>
        <a:graphic>
          <a:graphicData uri="http://schemas.openxmlformats.org/presentationml/2006/ole">
            <mc:AlternateContent>
              <mc:Choice xmlns:v="urn:schemas-microsoft-com:vml" Requires="v">
                <p:oleObj spid="_x0000_s1039" r:id="rId8" imgW="2743200" imgH="5181600" progId="">
                  <p:embed/>
                </p:oleObj>
              </mc:Choice>
              <mc:Fallback>
                <p:oleObj r:id="rId8" imgW="2743200" imgH="5181600" progId="">
                  <p:embed/>
                  <p:pic>
                    <p:nvPicPr>
                      <p:cNvPr id="0" name="OLE substitute image"/>
                      <p:cNvPicPr/>
                      <p:nvPr/>
                    </p:nvPicPr>
                    <p:blipFill>
                      <a:blip r:embed="rId7"/>
                      <a:stretch>
                        <a:fillRect/>
                      </a:stretch>
                    </p:blipFill>
                    <p:spPr>
                      <a:xfrm>
                        <a:off x="5843270" y="3321050"/>
                        <a:ext cx="914400" cy="215900"/>
                      </a:xfrm>
                      <a:prstGeom prst="rect">
                        <a:avLst/>
                      </a:prstGeom>
                      <a:noFill/>
                      <a:ln w="9525">
                        <a:noFill/>
                      </a:ln>
                    </p:spPr>
                  </p:pic>
                </p:oleObj>
              </mc:Fallback>
            </mc:AlternateContent>
          </a:graphicData>
        </a:graphic>
      </p:graphicFrame>
    </p:spTree>
  </p:cSld>
  <p:clrMapOvr>
    <a:masterClrMapping/>
  </p:clrMapOvr>
  <p:transition spd="slow"/>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a:xfrm>
            <a:off x="1260108" y="1302807"/>
            <a:ext cx="11341418" cy="4525963"/>
          </a:xfrm>
        </p:spPr>
        <p:txBody>
          <a:bodyPr/>
          <a:lstStyle/>
          <a:p>
            <a:pPr marL="0" algn="l">
              <a:lnSpc>
                <a:spcPct val="150000"/>
              </a:lnSpc>
              <a:buClrTx/>
              <a:buSzTx/>
            </a:pPr>
            <a:r>
              <a:rPr lang="en-US" altLang="zh-CN" b="1">
                <a:solidFill>
                  <a:schemeClr val="accent1">
                    <a:lumMod val="50000"/>
                  </a:schemeClr>
                </a:solidFill>
                <a:latin typeface="微软雅黑" panose="020b0503020204020204" pitchFamily="34" charset="-122"/>
                <a:ea typeface="微软雅黑" panose="020b0503020204020204" pitchFamily="34" charset="-122"/>
              </a:rPr>
              <a:t>一.实验室认可评审不符合项分级指南</a:t>
            </a:r>
            <a:endParaRPr lang="en-US" altLang="zh-CN" b="1">
              <a:solidFill>
                <a:schemeClr val="accent1">
                  <a:lumMod val="50000"/>
                </a:schemeClr>
              </a:solidFill>
              <a:latin typeface="微软雅黑" panose="020b0503020204020204" pitchFamily="34" charset="-122"/>
              <a:ea typeface="微软雅黑" panose="020b0503020204020204" pitchFamily="34" charset="-122"/>
            </a:endParaRPr>
          </a:p>
          <a:p>
            <a:pPr marL="0" algn="l">
              <a:lnSpc>
                <a:spcPct val="150000"/>
              </a:lnSpc>
              <a:buClrTx/>
              <a:buSzTx/>
            </a:pPr>
            <a:r>
              <a:rPr lang="en-US" altLang="zh-CN" b="1">
                <a:solidFill>
                  <a:schemeClr val="accent1">
                    <a:lumMod val="50000"/>
                  </a:schemeClr>
                </a:solidFill>
                <a:latin typeface="微软雅黑" panose="020b0503020204020204" pitchFamily="34" charset="-122"/>
                <a:ea typeface="微软雅黑" panose="020b0503020204020204" pitchFamily="34" charset="-122"/>
              </a:rPr>
              <a:t>二.</a:t>
            </a:r>
            <a:r>
              <a:rPr lang="en-US" altLang="zh-CN" b="1">
                <a:solidFill>
                  <a:schemeClr val="accent1">
                    <a:lumMod val="50000"/>
                  </a:schemeClr>
                </a:solidFill>
                <a:latin typeface="微软雅黑" panose="020b0503020204020204" pitchFamily="34" charset="-122"/>
                <a:ea typeface="微软雅黑" panose="020b0503020204020204" pitchFamily="34" charset="-122"/>
                <a:sym typeface="+mn-ea"/>
              </a:rPr>
              <a:t>CNAS 对不符合项的处理措施</a:t>
            </a:r>
            <a:endParaRPr lang="en-US" altLang="zh-CN" b="1">
              <a:solidFill>
                <a:schemeClr val="accent1">
                  <a:lumMod val="50000"/>
                </a:schemeClr>
              </a:solidFill>
              <a:latin typeface="微软雅黑" panose="020b0503020204020204" pitchFamily="34" charset="-122"/>
              <a:ea typeface="微软雅黑" panose="020b0503020204020204" pitchFamily="34" charset="-122"/>
            </a:endParaRPr>
          </a:p>
          <a:p>
            <a:pPr marL="0" algn="l">
              <a:lnSpc>
                <a:spcPct val="150000"/>
              </a:lnSpc>
              <a:buClrTx/>
              <a:buSzTx/>
            </a:pPr>
            <a:r>
              <a:rPr lang="en-US" altLang="zh-CN" b="1">
                <a:solidFill>
                  <a:schemeClr val="accent1">
                    <a:lumMod val="50000"/>
                  </a:schemeClr>
                </a:solidFill>
                <a:latin typeface="微软雅黑" panose="020b0503020204020204" pitchFamily="34" charset="-122"/>
                <a:ea typeface="微软雅黑" panose="020b0503020204020204" pitchFamily="34" charset="-122"/>
              </a:rPr>
              <a:t>三.</a:t>
            </a:r>
            <a:r>
              <a:rPr lang="en-US" altLang="zh-CN" b="1">
                <a:solidFill>
                  <a:schemeClr val="accent1">
                    <a:lumMod val="50000"/>
                  </a:schemeClr>
                </a:solidFill>
                <a:latin typeface="微软雅黑" panose="020b0503020204020204" pitchFamily="34" charset="-122"/>
                <a:ea typeface="微软雅黑" panose="020b0503020204020204" pitchFamily="34" charset="-122"/>
                <a:sym typeface="+mn-ea"/>
              </a:rPr>
              <a:t>不符合判标应注意的几项原则</a:t>
            </a:r>
            <a:endParaRPr lang="en-US" altLang="zh-CN" b="1">
              <a:solidFill>
                <a:schemeClr val="accent1">
                  <a:lumMod val="50000"/>
                </a:schemeClr>
              </a:solidFill>
              <a:latin typeface="微软雅黑" panose="020b0503020204020204" pitchFamily="34" charset="-122"/>
              <a:ea typeface="微软雅黑" panose="020b0503020204020204" pitchFamily="34" charset="-122"/>
            </a:endParaRPr>
          </a:p>
          <a:p>
            <a:pPr marL="0" algn="l">
              <a:lnSpc>
                <a:spcPct val="150000"/>
              </a:lnSpc>
              <a:buClrTx/>
              <a:buSzTx/>
            </a:pPr>
            <a:r>
              <a:rPr lang="en-US" altLang="zh-CN" b="1">
                <a:solidFill>
                  <a:schemeClr val="accent1">
                    <a:lumMod val="50000"/>
                  </a:schemeClr>
                </a:solidFill>
                <a:latin typeface="微软雅黑" panose="020b0503020204020204" pitchFamily="34" charset="-122"/>
                <a:ea typeface="微软雅黑" panose="020b0503020204020204" pitchFamily="34" charset="-122"/>
              </a:rPr>
              <a:t>四. 不符合项示例</a:t>
            </a:r>
            <a:endParaRPr lang="en-US" altLang="zh-CN" b="1">
              <a:solidFill>
                <a:schemeClr val="accent1">
                  <a:lumMod val="50000"/>
                </a:schemeClr>
              </a:solidFill>
              <a:latin typeface="微软雅黑" panose="020b0503020204020204" pitchFamily="34" charset="-122"/>
              <a:ea typeface="微软雅黑" panose="020b0503020204020204" pitchFamily="34" charset="-122"/>
            </a:endParaRPr>
          </a:p>
          <a:p>
            <a:pPr marL="0"/>
            <a:endParaRPr lang="en-US" altLang="zh-CN" b="1">
              <a:solidFill>
                <a:schemeClr val="accent1">
                  <a:lumMod val="50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a:xfrm>
            <a:off x="1776095" y="2379980"/>
            <a:ext cx="9049385" cy="3387725"/>
          </a:xfrm>
        </p:spPr>
        <p:txBody>
          <a:bodyPr/>
          <a:lstStyle/>
          <a:p>
            <a:pPr marL="0" indent="0">
              <a:buNone/>
            </a:pPr>
            <a:r>
              <a:rPr lang="en-US" altLang="zh-CN" sz="4000" b="1">
                <a:solidFill>
                  <a:schemeClr val="accent1">
                    <a:lumMod val="50000"/>
                  </a:schemeClr>
                </a:solidFill>
                <a:latin typeface="微软雅黑" panose="020b0503020204020204" pitchFamily="34" charset="-122"/>
                <a:ea typeface="微软雅黑" panose="020b0503020204020204" pitchFamily="34" charset="-122"/>
                <a:sym typeface="+mn-ea"/>
              </a:rPr>
              <a:t>一.实验室认可评审不符合项分级指南</a:t>
            </a:r>
            <a:endParaRPr lang="en-US" altLang="zh-CN" sz="4000" b="1">
              <a:solidFill>
                <a:schemeClr val="accent1">
                  <a:lumMod val="50000"/>
                </a:schemeClr>
              </a:solidFill>
              <a:latin typeface="微软雅黑" panose="020b0503020204020204" pitchFamily="34" charset="-122"/>
              <a:ea typeface="微软雅黑" panose="020b0503020204020204" pitchFamily="34" charset="-122"/>
            </a:endParaRPr>
          </a:p>
          <a:p>
            <a:endParaRPr lang="en-US" altLang="zh-CN" sz="4000" b="1">
              <a:solidFill>
                <a:schemeClr val="accent1">
                  <a:lumMod val="50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pPr algn="l"/>
            <a:r>
              <a:rPr lang="zh-CN" altLang="en-US" sz="2800" b="1">
                <a:solidFill>
                  <a:schemeClr val="accent1">
                    <a:lumMod val="50000"/>
                  </a:schemeClr>
                </a:solidFill>
                <a:latin typeface="微软雅黑" panose="020b0503020204020204" pitchFamily="34" charset="-122"/>
                <a:ea typeface="微软雅黑" panose="020b0503020204020204" pitchFamily="34" charset="-122"/>
                <a:cs typeface="+mn-cs"/>
              </a:rPr>
              <a:t>不符合项的定义</a:t>
            </a:r>
            <a:br>
              <a:rPr lang="zh-CN" altLang="en-US" sz="2800" b="1">
                <a:solidFill>
                  <a:schemeClr val="accent1">
                    <a:lumMod val="50000"/>
                  </a:schemeClr>
                </a:solidFill>
                <a:latin typeface="微软雅黑" panose="020b0503020204020204" pitchFamily="34" charset="-122"/>
                <a:ea typeface="微软雅黑" panose="020b0503020204020204" pitchFamily="34" charset="-122"/>
                <a:cs typeface="+mn-cs"/>
              </a:rPr>
            </a:br>
            <a:endParaRPr lang="zh-CN" altLang="en-US" sz="2800" b="1">
              <a:solidFill>
                <a:schemeClr val="accent1">
                  <a:lumMod val="50000"/>
                </a:schemeClr>
              </a:solidFill>
              <a:latin typeface="微软雅黑" panose="020b0503020204020204" pitchFamily="34" charset="-122"/>
              <a:ea typeface="微软雅黑" panose="020b0503020204020204" pitchFamily="34" charset="-122"/>
              <a:cs typeface="+mn-cs"/>
            </a:endParaRPr>
          </a:p>
        </p:txBody>
      </p:sp>
      <p:sp>
        <p:nvSpPr>
          <p:cNvPr id="3" name="内容占位符 2"/>
          <p:cNvSpPr>
            <a:spLocks noGrp="1"/>
          </p:cNvSpPr>
          <p:nvPr>
            <p:ph idx="1"/>
          </p:nvPr>
        </p:nvSpPr>
        <p:spPr>
          <a:xfrm>
            <a:off x="612155" y="1268760"/>
            <a:ext cx="11341418" cy="4525963"/>
          </a:xfrm>
        </p:spPr>
        <p:txBody>
          <a:bodyPr/>
          <a:lstStyle/>
          <a:p>
            <a:pPr>
              <a:lnSpc>
                <a:spcPct val="150000"/>
              </a:lnSpc>
            </a:pPr>
            <a:r>
              <a:rPr lang="zh-CN" altLang="en-US"/>
              <a:t>CNAS-GL008《实验室认可评审不符合项分级指南》定义：实验室的管理或技术活动不满足要求。</a:t>
            </a:r>
            <a:endParaRPr lang="zh-CN" altLang="en-US"/>
          </a:p>
          <a:p>
            <a:pPr>
              <a:lnSpc>
                <a:spcPct val="150000"/>
              </a:lnSpc>
            </a:pPr>
            <a:r>
              <a:rPr lang="en-US" altLang="zh-CN"/>
              <a:t>“</a:t>
            </a:r>
            <a:r>
              <a:rPr lang="zh-CN" altLang="en-US"/>
              <a:t>要求</a:t>
            </a:r>
            <a:r>
              <a:rPr lang="en-US" altLang="zh-CN"/>
              <a:t>”</a:t>
            </a:r>
            <a:r>
              <a:rPr lang="zh-CN" altLang="en-US"/>
              <a:t> 指CNAS发布的认可要求文件，包括认可规则、认可准则、认可说明和认可方案中规定的相关要求，以及实验室自身管理体系和相应检测或校准方法中规定的要求</a:t>
            </a:r>
            <a:endParaRPr lang="zh-CN" altLang="en-US"/>
          </a:p>
        </p:txBody>
      </p:sp>
    </p:spTree>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a:xfrm>
            <a:off x="630079" y="791846"/>
            <a:ext cx="11341418" cy="4525963"/>
          </a:xfrm>
        </p:spPr>
        <p:txBody>
          <a:bodyPr/>
          <a:lstStyle/>
          <a:p>
            <a:r>
              <a:rPr lang="zh-CN" altLang="en-US" sz="4000">
                <a:ln w="22225">
                  <a:solidFill>
                    <a:schemeClr val="accent2"/>
                  </a:solidFill>
                  <a:prstDash val="solid"/>
                </a:ln>
                <a:solidFill>
                  <a:schemeClr val="accent2">
                    <a:lumMod val="40000"/>
                    <a:lumOff val="60000"/>
                  </a:schemeClr>
                </a:solidFill>
                <a:effectLst/>
              </a:rPr>
              <a:t>不符合项</a:t>
            </a:r>
            <a:r>
              <a:rPr lang="zh-CN" altLang="en-US"/>
              <a:t>通常包括（但不限于） 以下几种类型：</a:t>
            </a:r>
            <a:endParaRPr lang="zh-CN" altLang="en-US"/>
          </a:p>
          <a:p>
            <a:r>
              <a:rPr lang="zh-CN" altLang="en-US"/>
              <a:t> 缺乏必要的资源，如设备、人力、设施等；</a:t>
            </a:r>
            <a:endParaRPr lang="zh-CN" altLang="en-US"/>
          </a:p>
          <a:p>
            <a:r>
              <a:rPr lang="zh-CN" altLang="en-US"/>
              <a:t> 未实施有效的质量控制程序；</a:t>
            </a:r>
            <a:endParaRPr lang="zh-CN" altLang="en-US"/>
          </a:p>
          <a:p>
            <a:r>
              <a:rPr lang="zh-CN" altLang="en-US"/>
              <a:t> 测量溯源性不满足相关要求；</a:t>
            </a:r>
            <a:endParaRPr lang="zh-CN" altLang="en-US"/>
          </a:p>
          <a:p>
            <a:r>
              <a:rPr lang="zh-CN" altLang="en-US"/>
              <a:t> 人员能力不足以胜任所承担的工作；</a:t>
            </a:r>
            <a:endParaRPr lang="zh-CN" altLang="en-US"/>
          </a:p>
          <a:p>
            <a:r>
              <a:rPr lang="zh-CN" altLang="en-US"/>
              <a:t> 操作程序，包括检测或校准的方法，缺乏技术有效性；</a:t>
            </a:r>
            <a:endParaRPr lang="zh-CN" altLang="en-US"/>
          </a:p>
          <a:p>
            <a:r>
              <a:rPr lang="zh-CN" altLang="en-US"/>
              <a:t> 实验室管理体系文件不满足 CNAS 认可要求；</a:t>
            </a:r>
            <a:endParaRPr lang="zh-CN" altLang="en-US"/>
          </a:p>
          <a:p>
            <a:r>
              <a:rPr lang="zh-CN" altLang="en-US"/>
              <a:t> 实验室运作不满足其自身文件要求；</a:t>
            </a:r>
            <a:endParaRPr lang="zh-CN" altLang="en-US"/>
          </a:p>
          <a:p>
            <a:r>
              <a:rPr lang="zh-CN" altLang="en-US"/>
              <a:t> 实验室未定期接受监督评审、未缴纳费用等。</a:t>
            </a:r>
            <a:endParaRPr lang="zh-CN" altLang="en-US"/>
          </a:p>
        </p:txBody>
      </p:sp>
    </p:spTree>
  </p:cSld>
  <p:clrMapOvr>
    <a:masterClrMapping/>
  </p:clrMapOvr>
  <p:transition spd="slow"/>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a:xfrm>
            <a:off x="630079" y="710566"/>
            <a:ext cx="11341418" cy="4525963"/>
          </a:xfrm>
        </p:spPr>
        <p:txBody>
          <a:bodyPr/>
          <a:lstStyle/>
          <a:p>
            <a:r>
              <a:rPr lang="zh-CN" altLang="en-US" sz="3600">
                <a:ln w="22225">
                  <a:solidFill>
                    <a:schemeClr val="accent2"/>
                  </a:solidFill>
                  <a:prstDash val="solid"/>
                </a:ln>
                <a:solidFill>
                  <a:schemeClr val="accent2">
                    <a:lumMod val="40000"/>
                    <a:lumOff val="60000"/>
                  </a:schemeClr>
                </a:solidFill>
                <a:effectLst/>
              </a:rPr>
              <a:t>观察项</a:t>
            </a:r>
            <a:r>
              <a:rPr lang="zh-CN" altLang="en-US"/>
              <a:t>：对实验室运作的某个环节提出需关注或改进的建议。</a:t>
            </a:r>
            <a:endParaRPr lang="zh-CN" altLang="en-US"/>
          </a:p>
          <a:p>
            <a:r>
              <a:rPr lang="zh-CN" altLang="en-US"/>
              <a:t>观察项通常包括以下几种类型：</a:t>
            </a:r>
            <a:endParaRPr lang="zh-CN" altLang="en-US"/>
          </a:p>
          <a:p>
            <a:r>
              <a:rPr lang="zh-CN" altLang="en-US"/>
              <a:t>实验室的某些规定或采取的措施可能导致相关的质量活动达不到预期效果， 但尚无证据表明不符合情况已发生；</a:t>
            </a:r>
            <a:endParaRPr lang="zh-CN" altLang="en-US"/>
          </a:p>
          <a:p>
            <a:r>
              <a:rPr lang="zh-CN" altLang="en-US"/>
              <a:t>评审组对实验室管理体系的运作已产生疑问，但在现场评审期间由于客观原因无法进一步核实，对是否构成不符合不能做出准确的判断；</a:t>
            </a:r>
            <a:endParaRPr lang="zh-CN" altLang="en-US"/>
          </a:p>
          <a:p>
            <a:r>
              <a:rPr lang="zh-CN" altLang="en-US"/>
              <a:t>现场评审中发现实验室的工作不符合相关法律法规（例如环境保护法、职业健康安全法等）要求；</a:t>
            </a:r>
            <a:endParaRPr lang="zh-CN" altLang="en-US"/>
          </a:p>
          <a:p>
            <a:r>
              <a:rPr lang="zh-CN" altLang="en-US"/>
              <a:t>对实验室提出的改进建议。</a:t>
            </a:r>
            <a:endParaRPr lang="zh-CN" altLang="en-US"/>
          </a:p>
        </p:txBody>
      </p:sp>
    </p:spTree>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93504" y="929641"/>
            <a:ext cx="11341418" cy="4525963"/>
          </a:xfrm>
        </p:spPr>
        <p:txBody>
          <a:bodyPr/>
          <a:lstStyle/>
          <a:p>
            <a:r>
              <a:rPr lang="zh-CN" altLang="en-US"/>
              <a:t>CNAS将不符合项分为严重不符合项和一般不符合项。</a:t>
            </a:r>
            <a:endParaRPr lang="zh-CN" altLang="en-US"/>
          </a:p>
          <a:p>
            <a:r>
              <a:rPr lang="zh-CN" altLang="en-US">
                <a:ln w="22225">
                  <a:solidFill>
                    <a:schemeClr val="accent2"/>
                  </a:solidFill>
                  <a:prstDash val="solid"/>
                </a:ln>
                <a:solidFill>
                  <a:schemeClr val="accent2">
                    <a:lumMod val="40000"/>
                    <a:lumOff val="60000"/>
                  </a:schemeClr>
                </a:solidFill>
                <a:effectLst/>
                <a:sym typeface="+mn-ea"/>
              </a:rPr>
              <a:t>严重不符合项</a:t>
            </a:r>
            <a:r>
              <a:rPr lang="zh-CN" altLang="en-US">
                <a:sym typeface="+mn-ea"/>
              </a:rPr>
              <a:t>：影响实验室诚信或显著影响技术能力、 检测或校准结果准确性和可靠性、 以及管</a:t>
            </a:r>
            <a:r>
              <a:rPr lang="zh-CN" altLang="en-US"/>
              <a:t>理体系有效运作的不符合。</a:t>
            </a:r>
            <a:endParaRPr lang="zh-CN" altLang="en-US"/>
          </a:p>
          <a:p>
            <a:r>
              <a:rPr lang="zh-CN" altLang="en-US">
                <a:ln w="22225">
                  <a:solidFill>
                    <a:schemeClr val="accent2"/>
                  </a:solidFill>
                  <a:prstDash val="solid"/>
                </a:ln>
                <a:solidFill>
                  <a:schemeClr val="accent2">
                    <a:lumMod val="40000"/>
                    <a:lumOff val="60000"/>
                  </a:schemeClr>
                </a:solidFill>
                <a:effectLst/>
              </a:rPr>
              <a:t>一般不符合项</a:t>
            </a:r>
            <a:r>
              <a:rPr lang="zh-CN" altLang="en-US"/>
              <a:t>：偶发的、独立的对检测或校准结果、质量管理体系有效运作没有严重影响的不符合项。 如果一般不符合项反复发生， 则可能上升为严重不符合项。</a:t>
            </a:r>
            <a:endParaRPr lang="zh-CN" altLang="en-US"/>
          </a:p>
        </p:txBody>
      </p:sp>
    </p:spTree>
  </p:cSld>
  <p:clrMapOvr>
    <a:masterClrMapping/>
  </p:clrMapOvr>
  <p:transition spd="slow"/>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630079" y="1165861"/>
            <a:ext cx="11341418" cy="4525963"/>
          </a:xfrm>
        </p:spPr>
        <p:txBody>
          <a:bodyPr/>
          <a:lstStyle/>
          <a:p>
            <a:r>
              <a:rPr lang="zh-CN" altLang="en-US"/>
              <a:t>严重不符合项往往与实验室的诚信和技术能力有关。例如：</a:t>
            </a:r>
            <a:endParaRPr lang="zh-CN" altLang="en-US"/>
          </a:p>
          <a:p>
            <a:r>
              <a:rPr lang="zh-CN" altLang="en-US"/>
              <a:t>实验室提交的申请资料不真实，如未如实申报工作人员、检测或校准经历、设施或设备情况等；</a:t>
            </a:r>
            <a:endParaRPr lang="zh-CN" altLang="en-US"/>
          </a:p>
          <a:p>
            <a:r>
              <a:rPr lang="zh-CN" altLang="en-US"/>
              <a:t>评审中发现实验室提供的记录不真实或不能提供原始记录；</a:t>
            </a:r>
            <a:endParaRPr lang="zh-CN" altLang="en-US"/>
          </a:p>
          <a:p>
            <a:r>
              <a:rPr lang="zh-CN" altLang="en-US"/>
              <a:t>实验室原始记录与报告不符，有篡改数据嫌疑；</a:t>
            </a:r>
            <a:endParaRPr lang="zh-CN" altLang="en-US"/>
          </a:p>
          <a:p>
            <a:r>
              <a:rPr lang="zh-CN" altLang="en-US"/>
              <a:t>实验室不做试验直接出报告；</a:t>
            </a:r>
            <a:endParaRPr lang="zh-CN" altLang="en-US"/>
          </a:p>
          <a:p>
            <a:r>
              <a:rPr lang="zh-CN" altLang="en-US"/>
              <a:t>实验室在能力验证活动中串通结果，提交的结果与原始记录不符，或不能提供结果的原始记录；</a:t>
            </a:r>
            <a:endParaRPr lang="zh-CN" altLang="en-US"/>
          </a:p>
          <a:p>
            <a:endParaRPr lang="zh-CN" altLang="en-US"/>
          </a:p>
        </p:txBody>
      </p:sp>
    </p:spTree>
  </p:cSld>
  <p:clrMapOvr>
    <a:masterClrMapping/>
  </p:clrMapOvr>
  <p:transition spd="slow"/>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a:xfrm>
            <a:off x="755174" y="835661"/>
            <a:ext cx="11341418" cy="4525963"/>
          </a:xfrm>
        </p:spPr>
        <p:txBody>
          <a:bodyPr/>
          <a:lstStyle/>
          <a:p>
            <a:r>
              <a:rPr lang="zh-CN" altLang="en-US">
                <a:sym typeface="+mn-ea"/>
              </a:rPr>
              <a:t>人员能力不足以承担申请认可的检测或校准活动；</a:t>
            </a:r>
            <a:endParaRPr lang="zh-CN" altLang="en-US"/>
          </a:p>
          <a:p>
            <a:r>
              <a:rPr lang="zh-CN" altLang="en-US">
                <a:sym typeface="+mn-ea"/>
              </a:rPr>
              <a:t>实验室没有相应的关键设备或设施；</a:t>
            </a:r>
            <a:endParaRPr lang="zh-CN" altLang="en-US"/>
          </a:p>
          <a:p>
            <a:r>
              <a:rPr lang="zh-CN" altLang="en-US">
                <a:sym typeface="+mn-ea"/>
              </a:rPr>
              <a:t>实验室对检测或校准活动未实施有效的质量控制；</a:t>
            </a:r>
            <a:endParaRPr lang="zh-CN" altLang="en-US"/>
          </a:p>
          <a:p>
            <a:r>
              <a:rPr lang="zh-CN" altLang="en-US">
                <a:sym typeface="+mn-ea"/>
              </a:rPr>
              <a:t>实验室管理体系某些环节失效；</a:t>
            </a:r>
            <a:endParaRPr lang="zh-CN" altLang="en-US"/>
          </a:p>
          <a:p>
            <a:r>
              <a:rPr lang="zh-CN" altLang="en-US">
                <a:sym typeface="+mn-ea"/>
              </a:rPr>
              <a:t>实验室故意违反 CNAS 认可要求，如超范围使用认可标识，涉及的报告数量较大；</a:t>
            </a:r>
            <a:endParaRPr lang="zh-CN" altLang="en-US"/>
          </a:p>
          <a:p>
            <a:r>
              <a:rPr lang="zh-CN" altLang="en-US">
                <a:sym typeface="+mn-ea"/>
              </a:rPr>
              <a:t>实验室在申请和接受评审活动中存在不诚信行为；</a:t>
            </a:r>
            <a:endParaRPr lang="zh-CN" altLang="en-US"/>
          </a:p>
          <a:p>
            <a:r>
              <a:rPr lang="zh-CN" altLang="en-US">
                <a:sym typeface="+mn-ea"/>
              </a:rPr>
              <a:t>实验室发生重大变化不及时通知 CNAS，如法人、组织机构、 地址、关键技术人员等变动。</a:t>
            </a:r>
            <a:endParaRPr lang="zh-CN" altLang="en-US"/>
          </a:p>
        </p:txBody>
      </p:sp>
    </p:spTree>
  </p:cSld>
  <p:clrMapOvr>
    <a:masterClrMapping/>
  </p:clrMapOvr>
  <p:transition spd="slow"/>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zh-CN" altLang="en-US">
                <a:ln w="22225">
                  <a:solidFill>
                    <a:schemeClr val="accent2"/>
                  </a:solidFill>
                  <a:prstDash val="solid"/>
                </a:ln>
                <a:solidFill>
                  <a:schemeClr val="accent2">
                    <a:lumMod val="40000"/>
                    <a:lumOff val="60000"/>
                  </a:schemeClr>
                </a:solidFill>
                <a:effectLst/>
              </a:rPr>
              <a:t>一般不符合项</a:t>
            </a:r>
            <a:r>
              <a:rPr lang="zh-CN" altLang="en-US"/>
              <a:t>，如：</a:t>
            </a:r>
            <a:endParaRPr lang="zh-CN" altLang="en-US"/>
          </a:p>
          <a:p>
            <a:r>
              <a:rPr lang="zh-CN" altLang="en-US"/>
              <a:t>设备未按期校准；</a:t>
            </a:r>
            <a:endParaRPr lang="zh-CN" altLang="en-US"/>
          </a:p>
          <a:p>
            <a:r>
              <a:rPr lang="zh-CN" altLang="en-US"/>
              <a:t>试剂或标准物质已过有效期；</a:t>
            </a:r>
            <a:endParaRPr lang="zh-CN" altLang="en-US"/>
          </a:p>
          <a:p>
            <a:r>
              <a:rPr lang="zh-CN" altLang="en-US"/>
              <a:t>对内审中发现的不符合项采取的纠正措施未经验证；</a:t>
            </a:r>
            <a:endParaRPr lang="zh-CN" altLang="en-US"/>
          </a:p>
          <a:p>
            <a:r>
              <a:rPr lang="zh-CN" altLang="en-US"/>
              <a:t>检测或校准活动中某些环节操作不当；</a:t>
            </a:r>
            <a:endParaRPr lang="zh-CN" altLang="en-US"/>
          </a:p>
          <a:p>
            <a:r>
              <a:rPr lang="zh-CN" altLang="en-US"/>
              <a:t>原始记录信息不完整，无法再现原有试验过程等。</a:t>
            </a:r>
            <a:endParaRPr lang="zh-CN" altLang="en-US"/>
          </a:p>
        </p:txBody>
      </p:sp>
    </p:spTree>
  </p:cSld>
  <p:clrMapOvr>
    <a:masterClrMapping/>
  </p:clrMapOvr>
  <p:transition spd="slow"/>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zh-CN" altLang="en-US"/>
              <a:t>描述不符合项时应给出充分的证据， 以确保可追溯性；应客观地说明发现的问题，不可带有主观的推测；对事实的描述应为不符合项分级提供足够的信息</a:t>
            </a:r>
            <a:endParaRPr lang="zh-CN" altLang="en-US"/>
          </a:p>
        </p:txBody>
      </p:sp>
    </p:spTree>
  </p:cSld>
  <p:clrMapOvr>
    <a:masterClrMapping/>
  </p:clrMapOvr>
  <p:transition spd="slow"/>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a:xfrm>
            <a:off x="2625725" y="2691765"/>
            <a:ext cx="9345930" cy="3418840"/>
          </a:xfrm>
        </p:spPr>
        <p:txBody>
          <a:bodyPr/>
          <a:lstStyle/>
          <a:p>
            <a:pPr marL="0" indent="0" algn="l">
              <a:lnSpc>
                <a:spcPct val="150000"/>
              </a:lnSpc>
              <a:buClrTx/>
              <a:buSzTx/>
              <a:buNone/>
            </a:pPr>
            <a:r>
              <a:rPr lang="en-US" altLang="zh-CN" sz="4000" b="1">
                <a:solidFill>
                  <a:schemeClr val="accent1">
                    <a:lumMod val="50000"/>
                  </a:schemeClr>
                </a:solidFill>
                <a:latin typeface="微软雅黑" panose="020b0503020204020204" pitchFamily="34" charset="-122"/>
                <a:ea typeface="微软雅黑" panose="020b0503020204020204" pitchFamily="34" charset="-122"/>
                <a:sym typeface="+mn-ea"/>
              </a:rPr>
              <a:t>二.CNAS 对不符合项的处理措施</a:t>
            </a:r>
            <a:endParaRPr lang="en-US" altLang="zh-CN" sz="4000" b="1">
              <a:solidFill>
                <a:schemeClr val="accent1">
                  <a:lumMod val="50000"/>
                </a:schemeClr>
              </a:solidFill>
              <a:latin typeface="微软雅黑" panose="020b0503020204020204" pitchFamily="34" charset="-122"/>
              <a:ea typeface="微软雅黑" panose="020b0503020204020204" pitchFamily="34" charset="-122"/>
              <a:sym typeface="+mn-ea"/>
            </a:endParaRPr>
          </a:p>
        </p:txBody>
      </p:sp>
    </p:spTree>
  </p:cSld>
  <p:clrMapOvr>
    <a:masterClrMapping/>
  </p:clrMapOvr>
  <p:transition spd="slow"/>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zh-CN" altLang="en-US"/>
              <a:t>对严重不符合项的处理措施：</a:t>
            </a:r>
            <a:endParaRPr lang="zh-CN" altLang="en-US"/>
          </a:p>
          <a:p>
            <a:r>
              <a:rPr lang="zh-CN" altLang="en-US"/>
              <a:t>如果评审组发现严重不符合项时， 评审组可根据评审总体发现做出以下推荐意见：</a:t>
            </a:r>
            <a:endParaRPr lang="zh-CN" altLang="en-US"/>
          </a:p>
          <a:p>
            <a:r>
              <a:rPr lang="zh-CN" altLang="en-US"/>
              <a:t>现场跟踪验证；</a:t>
            </a:r>
            <a:endParaRPr lang="zh-CN" altLang="en-US"/>
          </a:p>
          <a:p>
            <a:r>
              <a:rPr lang="zh-CN" altLang="en-US"/>
              <a:t>不推荐认可相关检测或校准项目；</a:t>
            </a:r>
            <a:endParaRPr lang="zh-CN" altLang="en-US"/>
          </a:p>
          <a:p>
            <a:r>
              <a:rPr lang="zh-CN" altLang="en-US"/>
              <a:t>不推荐认可。</a:t>
            </a:r>
            <a:endParaRPr lang="zh-CN" altLang="en-US"/>
          </a:p>
        </p:txBody>
      </p:sp>
    </p:spTree>
  </p:cSld>
  <p:clrMapOvr>
    <a:masterClrMapping/>
  </p:clrMapOvr>
  <p:transition spd="slow"/>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zh-CN" altLang="en-US"/>
              <a:t>对一般不符合项的处理措施：</a:t>
            </a:r>
            <a:endParaRPr lang="zh-CN" altLang="en-US"/>
          </a:p>
          <a:p>
            <a:r>
              <a:rPr lang="zh-CN" altLang="en-US"/>
              <a:t>实验室应在2个月内完成纠正与纠正措施。</a:t>
            </a:r>
            <a:endParaRPr lang="zh-CN" altLang="en-US"/>
          </a:p>
        </p:txBody>
      </p:sp>
    </p:spTree>
  </p:cSld>
  <p:clrMapOvr>
    <a:masterClrMapping/>
  </p:clrMapOvr>
  <p:transition spd="slow"/>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a:xfrm>
            <a:off x="2298859" y="2442846"/>
            <a:ext cx="11341418" cy="4525963"/>
          </a:xfrm>
        </p:spPr>
        <p:txBody>
          <a:bodyPr/>
          <a:lstStyle/>
          <a:p>
            <a:pPr marL="0" indent="0">
              <a:buNone/>
            </a:pPr>
            <a:r>
              <a:rPr lang="en-US" altLang="zh-CN" sz="4000" b="1">
                <a:solidFill>
                  <a:schemeClr val="accent1">
                    <a:lumMod val="50000"/>
                  </a:schemeClr>
                </a:solidFill>
                <a:latin typeface="微软雅黑" panose="020b0503020204020204" pitchFamily="34" charset="-122"/>
                <a:ea typeface="微软雅黑" panose="020b0503020204020204" pitchFamily="34" charset="-122"/>
                <a:sym typeface="+mn-ea"/>
              </a:rPr>
              <a:t>三.不符合判标应注意的几项原则</a:t>
            </a:r>
            <a:endParaRPr lang="en-US" altLang="zh-CN" sz="4000" b="1">
              <a:solidFill>
                <a:schemeClr val="accent1">
                  <a:lumMod val="50000"/>
                </a:schemeClr>
              </a:solidFill>
              <a:latin typeface="微软雅黑" panose="020b0503020204020204" pitchFamily="34" charset="-122"/>
              <a:ea typeface="微软雅黑" panose="020b0503020204020204" pitchFamily="34" charset="-122"/>
            </a:endParaRPr>
          </a:p>
          <a:p>
            <a:endParaRPr lang="en-US" altLang="zh-CN" sz="4000" b="1">
              <a:solidFill>
                <a:schemeClr val="accent1">
                  <a:lumMod val="50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1331575"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https://d.book118.com/768113030052006025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16</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宋体</vt:lpstr>
      <vt:lpstr>汉仪菱心体简</vt:lpstr>
      <vt:lpstr>微软雅黑</vt:lpstr>
      <vt:lpstr>Office Theme</vt:lpstr>
      <vt:lpstr>PowerPoint Presentation</vt:lpstr>
      <vt:lpstr>PowerPoint Presentation</vt:lpstr>
      <vt:lpstr>PowerPoint Presentation</vt:lpstr>
      <vt:lpstr>不符合项的定义</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2024-09-02T00:33:11.018</cp:lastPrinted>
  <dcterms:created xsi:type="dcterms:W3CDTF">2024-09-01T16:33:11Z</dcterms:created>
  <dcterms:modified xsi:type="dcterms:W3CDTF">2024-09-01T16:33:12Z</dcterms:modified>
</cp:coreProperties>
</file>