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4BF8D4E-607C-4517-8CB9-346D567BE8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D9662C-A0B6-4D10-A3D2-65DF83ED18B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1F94B7AC-5EAF-49DE-960C-D43239693DB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4AE2231-FF5D-4CF1-90EF-5FCD216783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C514321A-EEE2-4C95-9004-5B669A8EFCE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37938AF0-F139-4F59-9CB4-73126EFC8084}"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2525CD5-98C8-438C-A47B-6CF19FD1AF4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FFC0393-A344-4DED-9732-9351525C2B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835DD4B-9177-4969-85E7-8B88A35AAE4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2DB81A4-C9ED-4D31-B713-C175F213855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34CA6D4-CE1D-407C-A1A6-C76CFFC1B3C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 Id="rId4" Type="http://schemas.openxmlformats.org/officeDocument/2006/relationships/image" Target="../media/image3.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4.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4.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4.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4.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4.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4.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4.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4.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68114070053006027"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a:stretch>
        </a:blipFill>
      </p:bgPr>
    </p:bg>
    <p:spTree>
      <p:nvGrpSpPr>
        <p:cNvPr id="1" name=""/>
        <p:cNvGrpSpPr/>
        <p:nvPr/>
      </p:nvGrpSpPr>
      <p:grpSpPr>
        <a:xfrm>
          <a:off x="0" y="0"/>
          <a:ext cx="0" cy="0"/>
        </a:xfrm>
      </p:grpSpPr>
      <p:cxnSp>
        <p:nvCxnSpPr>
          <p:cNvPr id="2" name="Connector 2"/>
          <p:cNvCxnSpPr/>
          <p:nvPr/>
        </p:nvCxnSpPr>
        <p:spPr>
          <a:xfrm>
            <a:off x="2182462" y="3823480"/>
            <a:ext cx="7827077" cy="0"/>
          </a:xfrm>
          <a:prstGeom prst="line">
            <a:avLst/>
          </a:prstGeom>
          <a:ln w="9525">
            <a:solidFill>
              <a:srgbClr val="FFFFFF">
                <a:alpha val="100000"/>
              </a:srgbClr>
            </a:solidFill>
            <a:prstDash val="solid"/>
          </a:ln>
        </p:spPr>
      </p:cxnSp>
      <p:pic>
        <p:nvPicPr>
          <p:cNvPr id="3" name="Picture 3"/>
          <p:cNvPicPr>
            <a:picLocks noChangeAspect="1"/>
          </p:cNvPicPr>
          <p:nvPr/>
        </p:nvPicPr>
        <p:blipFill>
          <a:blip r:embed="rId2"/>
          <a:stretch>
            <a:fillRect/>
          </a:stretch>
        </p:blipFill>
        <p:spPr>
          <a:xfrm>
            <a:off x="5" y="2"/>
            <a:ext cx="12191993" cy="1584959"/>
          </a:xfrm>
          <a:prstGeom prst="rect">
            <a:avLst/>
          </a:prstGeom>
        </p:spPr>
      </p:pic>
      <p:pic>
        <p:nvPicPr>
          <p:cNvPr id="4" name="Picture 4"/>
          <p:cNvPicPr>
            <a:picLocks noChangeAspect="1"/>
          </p:cNvPicPr>
          <p:nvPr/>
        </p:nvPicPr>
        <p:blipFill>
          <a:blip r:embed="rId3"/>
          <a:stretch>
            <a:fillRect/>
          </a:stretch>
        </p:blipFill>
        <p:spPr>
          <a:xfrm>
            <a:off x="0" y="5833872"/>
            <a:ext cx="12192000" cy="1024128"/>
          </a:xfrm>
          <a:prstGeom prst="rect">
            <a:avLst/>
          </a:prstGeom>
        </p:spPr>
      </p:pic>
      <p:sp>
        <p:nvSpPr>
          <p:cNvPr id="5" name="TextBox 5"/>
          <p:cNvSpPr txBox="1"/>
          <p:nvPr/>
        </p:nvSpPr>
        <p:spPr>
          <a:xfrm>
            <a:off x="1975806" y="2788085"/>
            <a:ext cx="8240388" cy="862965"/>
          </a:xfrm>
          <a:prstGeom prst="rect">
            <a:avLst/>
          </a:prstGeom>
        </p:spPr>
        <p:txBody>
          <a:bodyPr vert="horz" wrap="square" lIns="91440" tIns="45720" rIns="91440" bIns="45720" rtlCol="0" anchor="b"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050" b="1">
                <a:solidFill>
                  <a:srgbClr val="FFFFFF">
                    <a:alpha val="100000"/>
                  </a:srgbClr>
                </a:solidFill>
                <a:latin typeface="Microsoft Yahei"/>
                <a:ea typeface="Microsoft Yahei"/>
                <a:cs typeface="Microsoft Yahei"/>
              </a:rPr>
              <a:t>医院感染科护士的医疗设备感染管理</a:t>
            </a:r>
          </a:p>
        </p:txBody>
      </p:sp>
      <p:sp>
        <p:nvSpPr>
          <p:cNvPr id="6" name="TextBox 6"/>
          <p:cNvSpPr txBox="1"/>
          <p:nvPr/>
        </p:nvSpPr>
        <p:spPr>
          <a:xfrm>
            <a:off x="4937259" y="4058769"/>
            <a:ext cx="2317493"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汇报人：XX</a:t>
            </a:r>
          </a:p>
        </p:txBody>
      </p:sp>
      <p:sp>
        <p:nvSpPr>
          <p:cNvPr id="7" name="TextBox 7"/>
          <p:cNvSpPr txBox="1"/>
          <p:nvPr/>
        </p:nvSpPr>
        <p:spPr>
          <a:xfrm>
            <a:off x="4595215" y="4540734"/>
            <a:ext cx="3001580" cy="481965"/>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2025">
                <a:solidFill>
                  <a:srgbClr val="FFFFFF">
                    <a:alpha val="100000"/>
                  </a:srgbClr>
                </a:solidFill>
                <a:latin typeface="Microsoft Yahei"/>
                <a:ea typeface="Microsoft Yahei"/>
                <a:cs typeface="Microsoft Yahei"/>
              </a:rPr>
              <a:t>2024-01-08</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800000">
            <a:off x="-2466408" y="749879"/>
            <a:ext cx="5828632" cy="5828632"/>
          </a:xfrm>
          <a:prstGeom prst="roundRect">
            <a:avLst>
              <a:gd name="adj" fmla="val 8367"/>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rot="2700000">
            <a:off x="-2472177" y="514684"/>
            <a:ext cx="5828632" cy="5828632"/>
          </a:xfrm>
          <a:prstGeom prst="roundRect">
            <a:avLst>
              <a:gd name="adj" fmla="val 83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5044057" y="932800"/>
            <a:ext cx="6350425" cy="4992399"/>
          </a:xfrm>
          <a:prstGeom prst="rect">
            <a:avLst/>
          </a:prstGeom>
        </p:spPr>
        <p:txBody>
          <a:bodyPr vert="horz" wrap="square" lIns="95250" tIns="95250" rIns="47625" bIns="952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引言</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医疗设备感染管理概述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医疗设备感染风险评估</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医疗设备感染控制措施</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医疗设备感染监测与报告</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护士在医疗设备感染管理中的角色与职责</a:t>
            </a:r>
          </a:p>
          <a:p>
            <a:pPr marL="203200" lvl="0" indent="-203200">
              <a:lnSpc>
                <a:spcPct val="180000"/>
              </a:lnSpc>
              <a:spcBef>
                <a:spcPct val="0"/>
              </a:spcBef>
              <a:buFont typeface="Arial"/>
              <a:buChar char="•"/>
            </a:pPr>
            <a:r>
              <a:rPr lang="en-US" sz="2100" b="1">
                <a:solidFill>
                  <a:schemeClr val="dk1">
                    <a:alpha val="100000"/>
                  </a:schemeClr>
                </a:solidFill>
                <a:latin typeface="Microsoft Yahei"/>
                <a:ea typeface="Microsoft Yahei"/>
                <a:cs typeface="Microsoft Yahei"/>
              </a:rPr>
              <a:t>培训与教育</a:t>
            </a:r>
          </a:p>
        </p:txBody>
      </p:sp>
      <p:sp>
        <p:nvSpPr>
          <p:cNvPr id="5" name="TextBox 5"/>
          <p:cNvSpPr txBox="1"/>
          <p:nvPr/>
        </p:nvSpPr>
        <p:spPr>
          <a:xfrm>
            <a:off x="1024327" y="2845118"/>
            <a:ext cx="2621378" cy="1167765"/>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6600" b="1">
                <a:solidFill>
                  <a:srgbClr val="FFFFFF">
                    <a:alpha val="100000"/>
                  </a:srgbClr>
                </a:solidFill>
                <a:latin typeface="Microsoft Yahei"/>
                <a:ea typeface="Microsoft Yahei"/>
                <a:cs typeface="Microsoft Yahei"/>
              </a:rPr>
              <a:t>目录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01</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通过加强医疗设备感染管理，降低医院感染率，提高患者治疗效果和医疗质量。</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提高医疗质量</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保障患者安全</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提升护士职业素养</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确保医疗设备使用过程中的安全性，防止因设备污染导致的交叉感染和疾病传播。</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增强护士对医疗设备感染管理的认识和重视程度，提高护士的职业素养和责任心。</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21875" r="21875"/>
          <a:stretch>
            <a:fillRect/>
          </a:stretch>
        </p:blipFill>
        <p:spPr>
          <a:xfrm>
            <a:off x="-276408" y="1784333"/>
            <a:ext cx="3774096" cy="3774096"/>
          </a:xfrm>
          <a:prstGeom prst="ellipse">
            <a:avLst/>
          </a:prstGeom>
        </p:spPr>
      </p:pic>
      <p:sp>
        <p:nvSpPr>
          <p:cNvPr id="3" name="AutoShape 3"/>
          <p:cNvSpPr/>
          <p:nvPr/>
        </p:nvSpPr>
        <p:spPr>
          <a:xfrm>
            <a:off x="3853566"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3853566"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054790"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对医院感染科护士在医疗设备感染管理方面的现状进行调查和分析，了解存在的问题和不足。</a:t>
            </a:r>
          </a:p>
        </p:txBody>
      </p:sp>
      <p:sp>
        <p:nvSpPr>
          <p:cNvPr id="6" name="TextBox 6"/>
          <p:cNvSpPr txBox="1"/>
          <p:nvPr/>
        </p:nvSpPr>
        <p:spPr>
          <a:xfrm>
            <a:off x="4066852"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医疗设备感染管理现状分析</a:t>
            </a:r>
          </a:p>
        </p:txBody>
      </p:sp>
      <p:sp>
        <p:nvSpPr>
          <p:cNvPr id="7" name="AutoShape 7"/>
          <p:cNvSpPr/>
          <p:nvPr/>
        </p:nvSpPr>
        <p:spPr>
          <a:xfrm>
            <a:off x="7873179" y="1681685"/>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7873179" y="1300998"/>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8086465" y="1349766"/>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医疗设备感染管理改进措施</a:t>
            </a:r>
          </a:p>
        </p:txBody>
      </p:sp>
      <p:sp>
        <p:nvSpPr>
          <p:cNvPr id="10" name="AutoShape 10"/>
          <p:cNvSpPr/>
          <p:nvPr/>
        </p:nvSpPr>
        <p:spPr>
          <a:xfrm>
            <a:off x="3853566" y="4213236"/>
            <a:ext cx="3657600" cy="1989696"/>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853566"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066852"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医疗设备感染管理效果评估</a:t>
            </a:r>
          </a:p>
        </p:txBody>
      </p:sp>
      <p:sp>
        <p:nvSpPr>
          <p:cNvPr id="13" name="AutoShape 13"/>
          <p:cNvSpPr/>
          <p:nvPr/>
        </p:nvSpPr>
        <p:spPr>
          <a:xfrm>
            <a:off x="7873179" y="4213236"/>
            <a:ext cx="3657600" cy="1989696"/>
          </a:xfrm>
          <a:prstGeom prst="rect">
            <a:avLst/>
          </a:prstGeom>
          <a:solidFill>
            <a:schemeClr val="accent2">
              <a:alpha val="79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873179" y="3895299"/>
            <a:ext cx="3657600" cy="719328"/>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TextBox 15"/>
          <p:cNvSpPr txBox="1"/>
          <p:nvPr/>
        </p:nvSpPr>
        <p:spPr>
          <a:xfrm>
            <a:off x="8086465" y="3944067"/>
            <a:ext cx="3375812" cy="63398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606" b="1">
                <a:solidFill>
                  <a:srgbClr val="FFFFFF">
                    <a:alpha val="100000"/>
                  </a:srgbClr>
                </a:solidFill>
                <a:latin typeface="Microsoft Yahei"/>
                <a:ea typeface="Microsoft Yahei"/>
                <a:cs typeface="Microsoft Yahei"/>
              </a:rPr>
              <a:t>未来展望与建议</a:t>
            </a:r>
          </a:p>
        </p:txBody>
      </p:sp>
      <p:sp>
        <p:nvSpPr>
          <p:cNvPr id="16" name="TextBox 16"/>
          <p:cNvSpPr txBox="1"/>
          <p:nvPr/>
        </p:nvSpPr>
        <p:spPr>
          <a:xfrm>
            <a:off x="8074403" y="2081621"/>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提出针对性的改进措施，包括制定完善的管理制度、加强设备清洁消毒、提高护士操作技能等。</a:t>
            </a:r>
          </a:p>
        </p:txBody>
      </p:sp>
      <p:sp>
        <p:nvSpPr>
          <p:cNvPr id="17" name="TextBox 17"/>
          <p:cNvSpPr txBox="1"/>
          <p:nvPr/>
        </p:nvSpPr>
        <p:spPr>
          <a:xfrm>
            <a:off x="4054790" y="46755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对实施改进措施后的效果进行评估，包括感染率下降、患者满意度提高等指标。</a:t>
            </a:r>
          </a:p>
        </p:txBody>
      </p:sp>
      <p:sp>
        <p:nvSpPr>
          <p:cNvPr id="18" name="TextBox 18"/>
          <p:cNvSpPr txBox="1"/>
          <p:nvPr/>
        </p:nvSpPr>
        <p:spPr>
          <a:xfrm>
            <a:off x="8074403" y="4679187"/>
            <a:ext cx="325515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对医院感染科护士在医疗设备感染管理方面的发展进行展望，提出建设性的意见和建议。</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02</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医疗设备感染管理概述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6566" b="16566"/>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医疗设备感染管理是指对医疗设备在使用过程中可能引发的感染风险进行预防和控制的一系列活动。</a:t>
            </a:r>
            <a:endParaRPr lang="en-US" sz="1100"/>
          </a:p>
        </p:txBody>
      </p:sp>
      <p:sp>
        <p:nvSpPr>
          <p:cNvPr id="5" name="AutoShape 5"/>
          <p:cNvSpPr/>
          <p:nvPr/>
        </p:nvSpPr>
        <p:spPr>
          <a:xfrm>
            <a:off x="601724" y="4315960"/>
            <a:ext cx="3052052" cy="160459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根据医疗设备与患者接触的程度和感染风险的高低，可将其分为高度危险性设备、中度危险性设备和低度危险性设备。</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定义与分类</a:t>
              </a:r>
            </a:p>
          </p:txBody>
        </p:sp>
      </p:grpSp>
      <p:sp>
        <p:nvSpPr>
          <p:cNvPr id="28" name="AutoShape 28"/>
          <p:cNvSpPr/>
          <p:nvPr/>
        </p:nvSpPr>
        <p:spPr>
          <a:xfrm>
            <a:off x="601724" y="3976765"/>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医疗设备分类</a:t>
            </a:r>
            <a:endParaRPr lang="en-US" sz="1100"/>
          </a:p>
        </p:txBody>
      </p:sp>
      <p:sp>
        <p:nvSpPr>
          <p:cNvPr id="29" name="AutoShape 29"/>
          <p:cNvSpPr/>
          <p:nvPr/>
        </p:nvSpPr>
        <p:spPr>
          <a:xfrm>
            <a:off x="563624" y="1405309"/>
            <a:ext cx="2936423" cy="33919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医疗设备感染管理定义</a:t>
            </a:r>
            <a:endParaRPr lang="en-US" sz="1100"/>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7901" b="790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医疗设备感染管理的重要性</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降低医院感染率</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通过有效的医疗设备感染管理，可以减少医疗设备引发的医院感染，保障患者安全。</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提高医疗质量</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规范的医疗设备感染管理有助于提高医疗设备的清洁度和消毒效果，保证医疗质量。</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维护医护人员健康</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医护人员在与患者和医疗设备接触过程中存在感染风险，通过加强医疗设备感染管理可以降低医护人员的感染率。</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705128" y="1258733"/>
            <a:ext cx="5140490" cy="5140490"/>
          </a:xfrm>
          <a:prstGeom prst="roundRect">
            <a:avLst/>
          </a:prstGeom>
        </p:spPr>
      </p:pic>
      <p:sp>
        <p:nvSpPr>
          <p:cNvPr id="3" name="TextBox 3"/>
          <p:cNvSpPr txBox="1"/>
          <p:nvPr/>
        </p:nvSpPr>
        <p:spPr>
          <a:xfrm>
            <a:off x="6422466" y="1924848"/>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该法规明确了医院感染管理的组织体系、预防措施、监测与报告等方面的要求，为医疗设备感染管理提供了法律依据。</a:t>
            </a:r>
          </a:p>
        </p:txBody>
      </p:sp>
      <p:sp>
        <p:nvSpPr>
          <p:cNvPr id="4" name="TextBox 4"/>
          <p:cNvSpPr txBox="1"/>
          <p:nvPr/>
        </p:nvSpPr>
        <p:spPr>
          <a:xfrm>
            <a:off x="6422466" y="1539657"/>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《医院感染管理办法》</a:t>
            </a:r>
          </a:p>
        </p:txBody>
      </p:sp>
      <p:sp>
        <p:nvSpPr>
          <p:cNvPr id="5" name="TextBox 5"/>
          <p:cNvSpPr txBox="1"/>
          <p:nvPr/>
        </p:nvSpPr>
        <p:spPr>
          <a:xfrm>
            <a:off x="6422466" y="3539953"/>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该标准规定了医疗机构消毒的术语和定义、管理要求、消毒方法、消毒效果监测等方面的内容，为医疗设备消毒提供了技术标准。</a:t>
            </a:r>
          </a:p>
        </p:txBody>
      </p:sp>
      <p:sp>
        <p:nvSpPr>
          <p:cNvPr id="6" name="TextBox 6"/>
          <p:cNvSpPr txBox="1"/>
          <p:nvPr/>
        </p:nvSpPr>
        <p:spPr>
          <a:xfrm>
            <a:off x="6422466" y="319133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《医疗机构消毒技术规范》</a:t>
            </a:r>
          </a:p>
        </p:txBody>
      </p:sp>
      <p:sp>
        <p:nvSpPr>
          <p:cNvPr id="7" name="TextBox 7"/>
          <p:cNvSpPr txBox="1"/>
          <p:nvPr/>
        </p:nvSpPr>
        <p:spPr>
          <a:xfrm>
            <a:off x="6422466" y="5213997"/>
            <a:ext cx="5064406"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该条例对医疗器械的生产、经营、使用等环节进行了规范，要求医疗器械必须符合国家标准或者行业标准，保证医疗器械的安全性和有效性。</a:t>
            </a:r>
          </a:p>
        </p:txBody>
      </p:sp>
      <p:sp>
        <p:nvSpPr>
          <p:cNvPr id="8" name="TextBox 8"/>
          <p:cNvSpPr txBox="1"/>
          <p:nvPr/>
        </p:nvSpPr>
        <p:spPr>
          <a:xfrm>
            <a:off x="6422466" y="4823558"/>
            <a:ext cx="4169507" cy="36728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1606" b="1">
                <a:solidFill>
                  <a:schemeClr val="accent1">
                    <a:alpha val="100000"/>
                  </a:schemeClr>
                </a:solidFill>
                <a:latin typeface="Microsoft Yahei"/>
                <a:ea typeface="Microsoft Yahei"/>
                <a:cs typeface="Microsoft Yahei"/>
              </a:rPr>
              <a:t>《医疗器械监督管理条例》</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相关法规与标准</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03</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医疗设备感染风险评估</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患者群体与感染风险</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了解患者群体的特点（如年龄、病情、免疫力等）以及其对感染风险的影响。</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操作流程与感染风险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审查医疗设备使用的操作流程，识别可能导致感染的环节。</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设备类型与感染风险</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识别不同类型医疗设备（如呼吸机、导管、注射器等）与感染风险之间的关联。</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风险识别</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cxnSp>
        <p:nvCxnSpPr>
          <p:cNvPr id="2" name="Connector 2"/>
          <p:cNvCxnSpPr/>
          <p:nvPr/>
        </p:nvCxnSpPr>
        <p:spPr>
          <a:xfrm flipV="1">
            <a:off x="1296416"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38084"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分析医疗设备可能携带的病原体类型及其传播途径。</a:t>
            </a:r>
          </a:p>
        </p:txBody>
      </p:sp>
      <p:pic>
        <p:nvPicPr>
          <p:cNvPr id="5" name="Picture 5"/>
          <p:cNvPicPr>
            <a:picLocks noChangeAspect="1"/>
          </p:cNvPicPr>
          <p:nvPr/>
        </p:nvPicPr>
        <p:blipFill>
          <a:blip r:embed="rId2"/>
          <a:stretch>
            <a:fillRect/>
          </a:stretch>
        </p:blipFill>
        <p:spPr>
          <a:xfrm>
            <a:off x="1632387" y="1536628"/>
            <a:ext cx="1898907" cy="1898907"/>
          </a:xfrm>
          <a:prstGeom prst="ellipse">
            <a:avLst/>
          </a:prstGeom>
        </p:spPr>
      </p:pic>
      <p:sp>
        <p:nvSpPr>
          <p:cNvPr id="6" name="AutoShape 6"/>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7" name="Picture 7"/>
          <p:cNvPicPr>
            <a:picLocks noChangeAspect="1"/>
          </p:cNvPicPr>
          <p:nvPr/>
        </p:nvPicPr>
        <p:blipFill>
          <a:blip r:embed="rId3"/>
          <a:stretch>
            <a:fillRect/>
          </a:stretch>
        </p:blipFill>
        <p:spPr>
          <a:xfrm>
            <a:off x="5146546" y="1536628"/>
            <a:ext cx="1898907" cy="1898907"/>
          </a:xfrm>
          <a:prstGeom prst="ellipse">
            <a:avLst/>
          </a:prstGeom>
        </p:spPr>
      </p:pic>
      <p:sp>
        <p:nvSpPr>
          <p:cNvPr id="8" name="AutoShape 8"/>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4"/>
          <a:stretch>
            <a:fillRect/>
          </a:stretch>
        </p:blipFill>
        <p:spPr>
          <a:xfrm>
            <a:off x="8816628" y="1536628"/>
            <a:ext cx="1898907" cy="1898907"/>
          </a:xfrm>
          <a:prstGeom prst="ellipse">
            <a:avLst/>
          </a:prstGeom>
        </p:spPr>
      </p:pic>
      <p:sp>
        <p:nvSpPr>
          <p:cNvPr id="10" name="TextBox 10"/>
          <p:cNvSpPr txBox="1"/>
          <p:nvPr/>
        </p:nvSpPr>
        <p:spPr>
          <a:xfrm>
            <a:off x="1238761" y="3746205"/>
            <a:ext cx="29718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感染源分析</a:t>
            </a:r>
          </a:p>
        </p:txBody>
      </p:sp>
      <p:sp>
        <p:nvSpPr>
          <p:cNvPr id="11" name="AutoShape 11"/>
          <p:cNvSpPr/>
          <p:nvPr/>
        </p:nvSpPr>
        <p:spPr>
          <a:xfrm>
            <a:off x="123522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3788775"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flipV="1">
            <a:off x="4700847" y="4399620"/>
            <a:ext cx="2492359" cy="4740"/>
          </a:xfrm>
          <a:prstGeom prst="line">
            <a:avLst/>
          </a:prstGeom>
          <a:ln w="9525">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4" name="TextBox 14"/>
          <p:cNvSpPr txBox="1"/>
          <p:nvPr/>
        </p:nvSpPr>
        <p:spPr>
          <a:xfrm>
            <a:off x="4742516"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根据设备使用频率、患者接触时间等因素，评估感染发生的概率。</a:t>
            </a:r>
          </a:p>
        </p:txBody>
      </p:sp>
      <p:sp>
        <p:nvSpPr>
          <p:cNvPr id="15" name="TextBox 15"/>
          <p:cNvSpPr txBox="1"/>
          <p:nvPr/>
        </p:nvSpPr>
        <p:spPr>
          <a:xfrm>
            <a:off x="4643192" y="3746205"/>
            <a:ext cx="295275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感染概率评估</a:t>
            </a:r>
          </a:p>
        </p:txBody>
      </p:sp>
      <p:sp>
        <p:nvSpPr>
          <p:cNvPr id="16" name="AutoShape 16"/>
          <p:cNvSpPr/>
          <p:nvPr/>
        </p:nvSpPr>
        <p:spPr>
          <a:xfrm>
            <a:off x="46396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1932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8" name="Connector 18"/>
          <p:cNvCxnSpPr/>
          <p:nvPr/>
        </p:nvCxnSpPr>
        <p:spPr>
          <a:xfrm flipV="1">
            <a:off x="8370929" y="4399620"/>
            <a:ext cx="2492359" cy="474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TextBox 19"/>
          <p:cNvSpPr txBox="1"/>
          <p:nvPr/>
        </p:nvSpPr>
        <p:spPr>
          <a:xfrm>
            <a:off x="8412597" y="4590395"/>
            <a:ext cx="245069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预测医疗设备相关感染可能导致的后果，包括患者发病率、死亡率及医疗纠纷等。</a:t>
            </a:r>
          </a:p>
        </p:txBody>
      </p:sp>
      <p:sp>
        <p:nvSpPr>
          <p:cNvPr id="20" name="TextBox 20"/>
          <p:cNvSpPr txBox="1"/>
          <p:nvPr/>
        </p:nvSpPr>
        <p:spPr>
          <a:xfrm>
            <a:off x="8313274" y="3746205"/>
            <a:ext cx="3019425"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感染后果评估</a:t>
            </a:r>
          </a:p>
        </p:txBody>
      </p:sp>
      <p:sp>
        <p:nvSpPr>
          <p:cNvPr id="21" name="AutoShape 21"/>
          <p:cNvSpPr/>
          <p:nvPr/>
        </p:nvSpPr>
        <p:spPr>
          <a:xfrm>
            <a:off x="8309741"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10863288"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风险分析</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根据风险识别和分析结果，对医疗设备感染风险进行等级划分（如高风险、中风险、低风险）。</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风险等级划分</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结合医院实际情况和患者安全要求，评估各风险等级的可接受度。</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风险可接受度评估</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针对不可接受的风险，制定相应的控制措施，如设备清洁消毒规范、个人防护用品使用要求等。</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风险控制措施制定</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风险评价</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5" y="5833872"/>
            <a:ext cx="12192000" cy="1024128"/>
          </a:xfrm>
          <a:prstGeom prst="rect">
            <a:avLst/>
          </a:prstGeom>
        </p:spPr>
      </p:pic>
      <p:sp>
        <p:nvSpPr>
          <p:cNvPr id="3" name="AutoShape 3"/>
          <p:cNvSpPr/>
          <p:nvPr/>
        </p:nvSpPr>
        <p:spPr>
          <a:xfrm rot="1800000">
            <a:off x="3795009" y="1353581"/>
            <a:ext cx="4621227" cy="4621227"/>
          </a:xfrm>
          <a:prstGeom prst="roundRect">
            <a:avLst>
              <a:gd name="adj" fmla="val 13707"/>
            </a:avLst>
          </a:prstGeom>
          <a:solidFill>
            <a:schemeClr val="accent3">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2144">
            <a:off x="3728380" y="1200864"/>
            <a:ext cx="4851037" cy="4851037"/>
          </a:xfrm>
          <a:prstGeom prst="roundRect">
            <a:avLst>
              <a:gd name="adj" fmla="val 16769"/>
            </a:avLst>
          </a:prstGeom>
          <a:ln w="32099">
            <a:solidFill>
              <a:schemeClr val="accent1">
                <a:alpha val="100000"/>
              </a:schemeClr>
            </a:solidFill>
            <a:prstDash val="sysDash"/>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a:off x="3789241" y="977873"/>
            <a:ext cx="4621227" cy="4621227"/>
          </a:xfrm>
          <a:prstGeom prst="roundRect">
            <a:avLst>
              <a:gd name="adj" fmla="val 16769"/>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081312" y="881760"/>
            <a:ext cx="4145173" cy="1503638"/>
            <a:chOff x="4081312" y="881760"/>
            <a:chExt cx="4145173" cy="1503638"/>
          </a:xfrm>
        </p:grpSpPr>
        <p:sp>
          <p:nvSpPr>
            <p:cNvPr id="7" name="TextBox 7"/>
            <p:cNvSpPr txBox="1"/>
            <p:nvPr/>
          </p:nvSpPr>
          <p:spPr>
            <a:xfrm>
              <a:off x="4081312" y="881760"/>
              <a:ext cx="4145173" cy="1503638"/>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7500" b="1">
                  <a:solidFill>
                    <a:srgbClr val="FFFFFF">
                      <a:alpha val="100000"/>
                    </a:srgbClr>
                  </a:solidFill>
                  <a:latin typeface="Microsoft Yahei"/>
                  <a:ea typeface="Microsoft Yahei"/>
                  <a:cs typeface="Microsoft Yahei"/>
                </a:rPr>
                <a:t>04</a:t>
              </a:r>
            </a:p>
          </p:txBody>
        </p:sp>
      </p:grpSp>
      <p:sp>
        <p:nvSpPr>
          <p:cNvPr id="8" name="TextBox 8"/>
          <p:cNvSpPr txBox="1"/>
          <p:nvPr/>
        </p:nvSpPr>
        <p:spPr>
          <a:xfrm>
            <a:off x="3546545" y="2554662"/>
            <a:ext cx="5098919" cy="146764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375"/>
              </a:spcBef>
            </a:pPr>
            <a:r>
              <a:rPr lang="en-US" sz="3600">
                <a:solidFill>
                  <a:srgbClr val="FFFFFF">
                    <a:alpha val="100000"/>
                  </a:srgbClr>
                </a:solidFill>
                <a:latin typeface="Microsoft Yahei"/>
                <a:ea typeface="Microsoft Yahei"/>
                <a:cs typeface="Microsoft Yahei"/>
              </a:rPr>
              <a:t>医疗设备感染控制措施</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消毒</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根据设备的材质和耐腐蚀性，选择合适的消毒剂和消毒方法，确保设备在再次使用前达到无菌状态。</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清洁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使用合适的清洁剂和工具，对医疗设备进行全面的清洁，去除表面的污垢和有机物。</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定期检查</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定期对医疗设备进行清洁和消毒效果检查，确保设备的清洁度和无菌状态符合要求。</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设备清洁与消毒</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https://d.book118.com/768114070053006027</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87</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2024-09-05T06:11:07.184</cp:lastPrinted>
  <dcterms:created xsi:type="dcterms:W3CDTF">2024-09-04T22:11:07Z</dcterms:created>
  <dcterms:modified xsi:type="dcterms:W3CDTF">2024-09-04T22:11:09Z</dcterms:modified>
</cp:coreProperties>
</file>