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NVAMN+MS-UIGothic"/>
      <p:regular r:id="rId15"/>
    </p:embeddedFont>
    <p:embeddedFont>
      <p:font typeface="DEIAME+WIDLOH+MicrosoftYaHei-Bold"/>
      <p:regular r:id="rId16"/>
    </p:embeddedFont>
    <p:embeddedFont>
      <p:font typeface="JWRNGW+FQQVQE+MicrosoftYaHei"/>
      <p:regular r:id="rId17"/>
    </p:embeddedFont>
    <p:embeddedFont>
      <p:font typeface="KKNOIL+DPIUNL+ArialMT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5C368-D088-4421-80A2-A5823DC9E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3421C-A290-42DF-94C3-8D6A5D528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A7ECF-8872-46AC-AED6-3BB0144C9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0EAEE-A970-4301-8272-C6A53658F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7D1FAC-807B-432B-805A-8194C4C73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186ED-FC2C-485A-ABD5-6426DAD49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F791BA-0107-4F0C-BE4A-F4E0CCBB9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477A8-A9A4-44AC-A870-DD0A5BAD8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E83BC-B7AB-4496-A77C-16B26C822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05DE4-74C0-488D-9EB3-DA1AB1E3A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0DA81-A8AE-4AEB-AF75-87777B534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21063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1509" y="2390025"/>
            <a:ext cx="6615912" cy="2326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QNVAMN+MS-UIGothic"/>
                <a:cs typeface="QNVAMN+MS-UIGothic"/>
              </a:rPr>
              <a:t>二</a:t>
            </a:r>
            <a:r>
              <a:rPr sz="4950">
                <a:solidFill>
                  <a:srgbClr val="4E1B04"/>
                </a:solidFill>
                <a:latin typeface="DEIAME+WIDLOH+MicrosoftYaHei-Bold"/>
                <a:cs typeface="DEIAME+WIDLOH+MicrosoftYaHei-Bold"/>
              </a:rPr>
              <a:t>GPS</a:t>
            </a:r>
            <a:r>
              <a:rPr sz="4950">
                <a:solidFill>
                  <a:srgbClr val="4E1B04"/>
                </a:solidFill>
                <a:latin typeface="QNVAMN+MS-UIGothic"/>
                <a:cs typeface="QNVAMN+MS-UIGothic"/>
              </a:rPr>
              <a:t>坐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标</a:t>
            </a:r>
            <a:r>
              <a:rPr sz="4950">
                <a:solidFill>
                  <a:srgbClr val="4E1B04"/>
                </a:solidFill>
                <a:latin typeface="QNVAMN+MS-UIGothic"/>
                <a:cs typeface="QNVAMN+MS-UIGothic"/>
              </a:rPr>
              <a:t>系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统资</a:t>
            </a:r>
            <a:r>
              <a:rPr sz="4950">
                <a:solidFill>
                  <a:srgbClr val="4E1B04"/>
                </a:solidFill>
                <a:latin typeface="QNVAMN+MS-UIGothic"/>
                <a:cs typeface="QNVAMN+MS-UIGothic"/>
              </a:rPr>
              <a:t>料</a:t>
            </a:r>
          </a:p>
          <a:p>
            <a:pPr marL="0" marR="0">
              <a:lnSpc>
                <a:spcPts val="4950"/>
              </a:lnSpc>
              <a:spcBef>
                <a:spcPts val="939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4E1B04"/>
                </a:solidFill>
                <a:latin typeface="QNVAMN+MS-UIGothic"/>
                <a:cs typeface="QNVAMN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4099132"/>
            <a:ext cx="3725887" cy="403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 spc="15">
                <a:solidFill>
                  <a:srgbClr val="4E1B04"/>
                </a:solidFill>
                <a:latin typeface="JWRNGW+FQQVQE+MicrosoftYaHei"/>
                <a:cs typeface="JWRNGW+FQQVQE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JWRNGW+FQQVQE+MicrosoftYaHei"/>
                <a:cs typeface="JWRNGW+FQQVQE+MicrosoftYaHei"/>
              </a:rPr>
              <a:t> </a:t>
            </a:r>
            <a:r>
              <a:rPr sz="1250" spc="10">
                <a:solidFill>
                  <a:srgbClr val="4E1B04"/>
                </a:solidFill>
                <a:latin typeface="JWRNGW+FQQVQE+MicrosoftYaHei"/>
                <a:cs typeface="JWRNGW+FQQVQE+MicrosoftYaHei"/>
              </a:rPr>
              <a:t>FIRST </a:t>
            </a:r>
            <a:r>
              <a:rPr sz="1250" spc="15">
                <a:solidFill>
                  <a:srgbClr val="4E1B04"/>
                </a:solidFill>
                <a:latin typeface="JWRNGW+FQQVQE+MicrosoftYaHei"/>
                <a:cs typeface="JWRNGW+FQQVQE+MicrosoftYaHei"/>
              </a:rPr>
              <a:t>LESSON</a:t>
            </a:r>
            <a:r>
              <a:rPr sz="1250" spc="10">
                <a:solidFill>
                  <a:srgbClr val="4E1B04"/>
                </a:solidFill>
                <a:latin typeface="JWRNGW+FQQVQE+MicrosoftYaHei"/>
                <a:cs typeface="JWRNGW+FQQVQE+MicrosoftYaHei"/>
              </a:rPr>
              <a:t> </a:t>
            </a:r>
            <a:r>
              <a:rPr sz="1250" spc="20">
                <a:solidFill>
                  <a:srgbClr val="4E1B04"/>
                </a:solidFill>
                <a:latin typeface="JWRNGW+FQQVQE+MicrosoftYaHei"/>
                <a:cs typeface="JWRNGW+FQQVQE+MicrosoftYaHei"/>
              </a:rPr>
              <a:t>OF</a:t>
            </a:r>
            <a:r>
              <a:rPr sz="1250">
                <a:solidFill>
                  <a:srgbClr val="4E1B04"/>
                </a:solidFill>
                <a:latin typeface="JWRNGW+FQQVQE+MicrosoftYaHei"/>
                <a:cs typeface="JWRNGW+FQQVQE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JWRNGW+FQQVQE+MicrosoftYaHei"/>
                <a:cs typeface="JWRNGW+FQQVQE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JWRNGW+FQQVQE+MicrosoftYaHei"/>
                <a:cs typeface="JWRNGW+FQQVQE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JWRNGW+FQQVQE+MicrosoftYaHei"/>
                <a:cs typeface="JWRNGW+FQQVQE+MicrosoftYaHei"/>
              </a:rPr>
              <a:t>SCHOOL</a:t>
            </a:r>
            <a:r>
              <a:rPr sz="1250">
                <a:solidFill>
                  <a:srgbClr val="4E1B04"/>
                </a:solidFill>
                <a:latin typeface="JWRNGW+FQQVQE+MicrosoftYaHei"/>
                <a:cs typeface="JWRNGW+FQQVQE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JWRNGW+FQQVQE+MicrosoftYaHei"/>
                <a:cs typeface="JWRNGW+FQQVQE+MicrosoftYaHei"/>
              </a:rPr>
              <a:t>YEAR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50659" y="3977195"/>
            <a:ext cx="3411729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KKNOIL+DPIUNL+ArialMT"/>
                <a:cs typeface="KKNOIL+DPIUNL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DEIAME+WIDLOH+MicrosoftYaHei-Bold"/>
                <a:cs typeface="DEIAME+WIDLOH+MicrosoftYaHei-Bold"/>
              </a:rPr>
              <a:t>GPS</a:t>
            </a:r>
            <a:r>
              <a:rPr sz="2400">
                <a:solidFill>
                  <a:srgbClr val="4E1B04"/>
                </a:solidFill>
                <a:latin typeface="QNVAMN+MS-UIGothic"/>
                <a:cs typeface="QNVAMN+MS-UIGothic"/>
              </a:rPr>
              <a:t>在各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4E1B04"/>
                </a:solidFill>
                <a:latin typeface="QNVAMN+MS-UIGothic"/>
                <a:cs typeface="QNVAMN+MS-UIGothic"/>
              </a:rPr>
              <a:t>域的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4E1B04"/>
                </a:solidFill>
                <a:latin typeface="QNVAMN+MS-UIGothic"/>
                <a:cs typeface="QNVAMN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DEIAME+WIDLOH+MicrosoftYaHei-Bold"/>
                <a:cs typeface="DEIAME+WIDLO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3740" y="2978761"/>
            <a:ext cx="5442966" cy="14650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DEIAME+WIDLOH+MicrosoftYaHei-Bold"/>
                <a:cs typeface="DEIAME+WIDLOH+MicrosoftYaHei-Bold"/>
              </a:rPr>
              <a:t>GPS</a:t>
            </a:r>
            <a:r>
              <a:rPr sz="4500">
                <a:solidFill>
                  <a:srgbClr val="4E1B04"/>
                </a:solidFill>
                <a:latin typeface="QNVAMN+MS-UIGothic"/>
                <a:cs typeface="QNVAMN+MS-UIGothic"/>
              </a:rPr>
              <a:t>坐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标</a:t>
            </a:r>
            <a:r>
              <a:rPr sz="4500">
                <a:solidFill>
                  <a:srgbClr val="4E1B04"/>
                </a:solidFill>
                <a:latin typeface="QNVAMN+MS-UIGothic"/>
                <a:cs typeface="QNVAMN+MS-UIGothic"/>
              </a:rPr>
              <a:t>系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4E1B04"/>
                </a:solidFill>
                <a:latin typeface="QNVAMN+MS-UIGothic"/>
                <a:cs typeface="QNVAMN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964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EIAME+WIDLOH+MicrosoftYaHei-Bold"/>
                <a:cs typeface="DEIAME+WIDLOH+MicrosoftYaHei-Bold"/>
              </a:rPr>
              <a:t>GPS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坐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系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的定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6026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全球定位系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系是一种基于地球的坐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系，它通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接收和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理来自</a:t>
            </a: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GPS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星的信号来确定地球上任意一点的位置。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E1B04"/>
                </a:solidFill>
                <a:latin typeface="QNVAMN+MS-UIGothic"/>
                <a:cs typeface="QNVAMN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2866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全球定位系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（</a:t>
            </a: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GPS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）是一种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航系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，它通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接收和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理来自</a:t>
            </a: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GPS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星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的信号来提供位置、速度和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信息。</a:t>
            </a: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GPS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是用于描述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些位置信息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964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EIAME+WIDLOH+MicrosoftYaHei-Bold"/>
                <a:cs typeface="DEIAME+WIDLOH+MicrosoftYaHei-Bold"/>
              </a:rPr>
              <a:t>GPS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坐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系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的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E1B0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46896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GPS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由空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部分和地面控制部分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成，其中空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部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分包括</a:t>
            </a:r>
            <a:r>
              <a:rPr sz="135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GPS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星，地面控制部分包括地面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控站和地面通信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E1B04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E1B04"/>
                </a:solidFill>
                <a:latin typeface="QNVAMN+MS-UIGothic"/>
                <a:cs typeface="QNVAM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GPS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的空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部分由</a:t>
            </a:r>
            <a:r>
              <a:rPr sz="135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GPS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成，它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在地球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轨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道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上运行并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送信号。地面控制部分包括地面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控站和地面通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信网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，用于跟踪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轨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道、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精度和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数据。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964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EIAME+WIDLOH+MicrosoftYaHei-Bold"/>
                <a:cs typeface="DEIAME+WIDLOH+MicrosoftYaHei-Bold"/>
              </a:rPr>
              <a:t>GPS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坐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系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39560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GPS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具有全球覆盖、高精度、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实时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性、自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化等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点，广泛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航、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量、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事等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E1B04"/>
                </a:solidFill>
                <a:latin typeface="QNVAMN+MS-UIGothic"/>
                <a:cs typeface="QNVAM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28098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GPS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具有全球覆盖的特点，无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在地球何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，只要能接收到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星信号，就能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行定位。同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GPS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定位精度高，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实时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，可广泛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用于各种需要位置信息的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域，如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航、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量、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事等。此外，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随着技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展，</a:t>
            </a:r>
            <a:r>
              <a:rPr sz="135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GPS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定位正逐步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QNVAMN+MS-UIGothic"/>
                <a:cs typeface="QNVAMN+MS-UIGothic"/>
              </a:rPr>
              <a:t>化和智能化。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DEIAME+WIDLOH+MicrosoftYaHei-Bold"/>
                <a:cs typeface="DEIAME+WIDLO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089" y="2978761"/>
            <a:ext cx="4922329" cy="2114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688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DEIAME+WIDLOH+MicrosoftYaHei-Bold"/>
                <a:cs typeface="DEIAME+WIDLOH+MicrosoftYaHei-Bold"/>
              </a:rPr>
              <a:t>WGS-84</a:t>
            </a:r>
            <a:r>
              <a:rPr sz="4500">
                <a:solidFill>
                  <a:srgbClr val="4E1B04"/>
                </a:solidFill>
                <a:latin typeface="QNVAMN+MS-UIGothic"/>
                <a:cs typeface="QNVAMN+MS-UIGothic"/>
              </a:rPr>
              <a:t>坐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标</a:t>
            </a:r>
            <a:r>
              <a:rPr sz="4500">
                <a:solidFill>
                  <a:srgbClr val="4E1B04"/>
                </a:solidFill>
                <a:latin typeface="QNVAMN+MS-UIGothic"/>
                <a:cs typeface="QNVAMN+MS-UIGothic"/>
              </a:rPr>
              <a:t>系</a:t>
            </a:r>
          </a:p>
          <a:p>
            <a:pPr marL="1746885" marR="0">
              <a:lnSpc>
                <a:spcPts val="4500"/>
              </a:lnSpc>
              <a:spcBef>
                <a:spcPts val="90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6916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EIAME+WIDLOH+MicrosoftYaHei-Bold"/>
                <a:cs typeface="DEIAME+WIDLOH+MicrosoftYaHei-Bold"/>
              </a:rPr>
              <a:t>WGS-84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坐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系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的定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QNVAMN+MS-UIGothic"/>
                <a:cs typeface="QNVAMN+MS-UIGothic"/>
              </a:rPr>
              <a:t>来源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7385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WGS-84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是由美国国防部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（</a:t>
            </a: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DoD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）和其后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继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机构美国国家海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洋和大气管理局（</a:t>
            </a: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NOAA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全球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QNVAMN+MS-UIGothic"/>
                <a:cs typeface="QNVAMN+MS-UIGothic"/>
              </a:rPr>
              <a:t>定</a:t>
            </a:r>
            <a:r>
              <a:rPr sz="2300">
                <a:solidFill>
                  <a:srgbClr val="4E1B04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9909" y="2820408"/>
            <a:ext cx="305478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WGS-84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是一种全球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48615" y="3094728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524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航系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（</a:t>
            </a: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GNSS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）使用的坐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201294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，其基于地球的</a:t>
            </a: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WGS-84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参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椭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球体，以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经纬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度表示地理位置。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QNVAMN+MS-UIGothic"/>
                <a:cs typeface="QNVAMN+MS-UIGothic"/>
              </a:rPr>
              <a:t>基</a:t>
            </a: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础</a:t>
            </a:r>
            <a:r>
              <a:rPr sz="2300" spc="25">
                <a:solidFill>
                  <a:srgbClr val="4E1B04"/>
                </a:solidFill>
                <a:latin typeface="QNVAMN+MS-UIGothic"/>
                <a:cs typeface="QNVAMN+MS-UIGothic"/>
              </a:rPr>
              <a:t>数据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WGS-84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的基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数据包括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地球的几何参数和地球重力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模型。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6916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EIAME+WIDLOH+MicrosoftYaHei-Bold"/>
                <a:cs typeface="DEIAME+WIDLOH+MicrosoftYaHei-Bold"/>
              </a:rPr>
              <a:t>WGS-84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坐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系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EIAME+WIDLOH+MicrosoftYaHei-Bold"/>
                <a:cs typeface="DEIAME+WIDLO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EIAME+WIDLOH+MicrosoftYaHei-Bold"/>
                <a:cs typeface="DEIAME+WIDLO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EIAME+WIDLOH+MicrosoftYaHei-Bold"/>
                <a:cs typeface="DEIAME+WIDLO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E1B04"/>
                </a:solidFill>
                <a:latin typeface="QNVAMN+MS-UIGothic"/>
                <a:cs typeface="QNVAMN+MS-UIGothic"/>
              </a:rPr>
              <a:t>全球适用性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E1B04"/>
                </a:solidFill>
                <a:latin typeface="QNVAMN+MS-UIGothic"/>
                <a:cs typeface="QNVAMN+MS-UIGothic"/>
              </a:rPr>
              <a:t>高精度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E1B04"/>
                </a:solidFill>
                <a:latin typeface="SimSun"/>
                <a:cs typeface="SimSun"/>
              </a:rPr>
              <a:t>动态</a:t>
            </a:r>
            <a:r>
              <a:rPr sz="2000" spc="25">
                <a:solidFill>
                  <a:srgbClr val="4E1B04"/>
                </a:solidFill>
                <a:latin typeface="QNVAMN+MS-UIGothic"/>
                <a:cs typeface="QNVAMN+MS-UIGothic"/>
              </a:rPr>
              <a:t>修正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WGS-84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适用于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全球范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，无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在赤道、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纬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是海洋地区都能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提供准确的地理定位。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97556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WGS-84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的精度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高，能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提供厘米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至毫米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的定位精度。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97556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WGS-84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会定期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更新，以反映地球的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化，包括地球自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、地</a:t>
            </a:r>
          </a:p>
          <a:p>
            <a:pPr marL="0" marR="0">
              <a:lnSpc>
                <a:spcPts val="1500"/>
              </a:lnSpc>
              <a:spcBef>
                <a:spcPts val="2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球赤道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岁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差等。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6916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EIAME+WIDLOH+MicrosoftYaHei-Bold"/>
                <a:cs typeface="DEIAME+WIDLOH+MicrosoftYaHei-Bold"/>
              </a:rPr>
              <a:t>WGS-84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坐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系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的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E1B04"/>
                </a:solidFill>
                <a:latin typeface="QNVAMN+MS-UIGothic"/>
                <a:cs typeface="QNVAMN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105899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QNVAMN+MS-UIGothic"/>
                <a:cs typeface="QNVAMN+MS-UIGothic"/>
              </a:rPr>
              <a:t>全球定位系</a:t>
            </a: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统</a:t>
            </a:r>
            <a:r>
              <a:rPr sz="2300" spc="25">
                <a:solidFill>
                  <a:srgbClr val="4E1B04"/>
                </a:solidFill>
                <a:latin typeface="QNVAMN+MS-UIGothic"/>
                <a:cs typeface="QNVAMN+MS-UIGothic"/>
              </a:rPr>
              <a:t>（</a:t>
            </a:r>
            <a:r>
              <a:rPr sz="2300" spc="25">
                <a:solidFill>
                  <a:srgbClr val="4E1B04"/>
                </a:solidFill>
                <a:latin typeface="DEIAME+WIDLOH+MicrosoftYaHei-Bold"/>
                <a:cs typeface="DEIAME+WIDLOH+MicrosoftYaHei-Bold"/>
              </a:rPr>
              <a:t>GPS</a:t>
            </a:r>
            <a:r>
              <a:rPr sz="2300">
                <a:solidFill>
                  <a:srgbClr val="4E1B04"/>
                </a:solidFill>
                <a:latin typeface="QNVAMN+MS-UIGothic"/>
                <a:cs typeface="QNVAMN+MS-UIGothic"/>
              </a:rPr>
              <a:t>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81446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WGS-84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是全球定位系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（</a:t>
            </a: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GPS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）的主要坐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，用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事、民用和科研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航、定位和地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图绘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005416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0">
                <a:solidFill>
                  <a:srgbClr val="4E1B04"/>
                </a:solidFill>
                <a:latin typeface="QNVAMN+MS-UIGothic"/>
                <a:cs typeface="QNVAMN+MS-UIGothic"/>
              </a:rPr>
              <a:t>地理信息系</a:t>
            </a:r>
            <a:r>
              <a:rPr sz="2300" spc="20">
                <a:solidFill>
                  <a:srgbClr val="4E1B04"/>
                </a:solidFill>
                <a:latin typeface="SimSun"/>
                <a:cs typeface="SimSun"/>
              </a:rPr>
              <a:t>统</a:t>
            </a:r>
            <a:r>
              <a:rPr sz="2300" spc="20">
                <a:solidFill>
                  <a:srgbClr val="4E1B04"/>
                </a:solidFill>
                <a:latin typeface="QNVAMN+MS-UIGothic"/>
                <a:cs typeface="QNVAMN+MS-UIGothic"/>
              </a:rPr>
              <a:t>（</a:t>
            </a:r>
            <a:r>
              <a:rPr sz="2300" spc="20">
                <a:solidFill>
                  <a:srgbClr val="4E1B04"/>
                </a:solidFill>
                <a:latin typeface="DEIAME+WIDLOH+MicrosoftYaHei-Bold"/>
                <a:cs typeface="DEIAME+WIDLOH+MicrosoftYaHei-Bold"/>
              </a:rPr>
              <a:t>GIS</a:t>
            </a:r>
            <a:r>
              <a:rPr sz="2300">
                <a:solidFill>
                  <a:srgbClr val="4E1B04"/>
                </a:solidFill>
                <a:latin typeface="QNVAMN+MS-UIGothic"/>
                <a:cs typeface="QNVAMN+MS-UIGothic"/>
              </a:rPr>
              <a:t>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96387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WGS-84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用于地理信息系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（</a:t>
            </a: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GIS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），用于地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作、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QNVAMN+MS-UIGothic"/>
                <a:cs typeface="QNVAMN+MS-UIGothic"/>
              </a:rPr>
              <a:t>遥感技</a:t>
            </a:r>
            <a:r>
              <a:rPr sz="2300">
                <a:solidFill>
                  <a:srgbClr val="4E1B04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19368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WRNGW+FQQVQE+MicrosoftYaHei"/>
                <a:cs typeface="JWRNGW+FQQVQE+MicrosoftYaHei"/>
              </a:rPr>
              <a:t>WGS-84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在遥感技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中也有广泛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用，如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星遥感、无人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610597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NVAMN+MS-UIGothic"/>
                <a:cs typeface="QNVAMN+MS-UIGothic"/>
              </a:rPr>
              <a:t>机遥感和地面遥感等。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https://d.book118.com/768121063140006037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QNVAMN+MS-UIGothic</vt:lpstr>
      <vt:lpstr>DEIAME+WIDLOH+MicrosoftYaHei-Bold</vt:lpstr>
      <vt:lpstr>SimSun</vt:lpstr>
      <vt:lpstr>JWRNGW+FQQVQE+MicrosoftYaHei</vt:lpstr>
      <vt:lpstr>KKNOIL+DPIUNL+ArialMT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2024-09-18T01:07:22.846</cp:lastPrinted>
  <dcterms:created xsi:type="dcterms:W3CDTF">2024-09-17T17:07:22Z</dcterms:created>
  <dcterms:modified xsi:type="dcterms:W3CDTF">2024-09-17T17:07:24Z</dcterms:modified>
</cp:coreProperties>
</file>