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9" r:id="rId2"/>
    <p:sldMasterId id="2147483718" r:id="rId3"/>
    <p:sldMasterId id="2147483731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4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tags" Target="tags/tag454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EB1757-8956-4EB9-A61B-2BB94BC071D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tags" Target="../tags/tag7.xml" /><Relationship Id="rId14" Type="http://schemas.openxmlformats.org/officeDocument/2006/relationships/tags" Target="../tags/tag8.xml" /><Relationship Id="rId15" Type="http://schemas.openxmlformats.org/officeDocument/2006/relationships/tags" Target="../tags/tag9.xml" /><Relationship Id="rId16" Type="http://schemas.openxmlformats.org/officeDocument/2006/relationships/tags" Target="../tags/tag10.xml" /><Relationship Id="rId17" Type="http://schemas.openxmlformats.org/officeDocument/2006/relationships/tags" Target="../tags/tag11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jpe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10" Type="http://schemas.openxmlformats.org/officeDocument/2006/relationships/image" Target="../media/image5.png" /><Relationship Id="rId11" Type="http://schemas.openxmlformats.org/officeDocument/2006/relationships/tags" Target="../tags/tag23.xml" /><Relationship Id="rId12" Type="http://schemas.openxmlformats.org/officeDocument/2006/relationships/image" Target="../media/image6.png" /><Relationship Id="rId13" Type="http://schemas.openxmlformats.org/officeDocument/2006/relationships/tags" Target="../tags/tag24.xml" /><Relationship Id="rId14" Type="http://schemas.openxmlformats.org/officeDocument/2006/relationships/tags" Target="../tags/tag25.xml" /><Relationship Id="rId15" Type="http://schemas.openxmlformats.org/officeDocument/2006/relationships/tags" Target="../tags/tag26.xml" /><Relationship Id="rId16" Type="http://schemas.openxmlformats.org/officeDocument/2006/relationships/tags" Target="../tags/tag27.xml" /><Relationship Id="rId17" Type="http://schemas.openxmlformats.org/officeDocument/2006/relationships/tags" Target="../tags/tag28.xml" /><Relationship Id="rId18" Type="http://schemas.openxmlformats.org/officeDocument/2006/relationships/tags" Target="../tags/tag29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9.xml" /><Relationship Id="rId4" Type="http://schemas.openxmlformats.org/officeDocument/2006/relationships/image" Target="../media/image2.png" /><Relationship Id="rId5" Type="http://schemas.openxmlformats.org/officeDocument/2006/relationships/tags" Target="../tags/tag20.xml" /><Relationship Id="rId6" Type="http://schemas.openxmlformats.org/officeDocument/2006/relationships/image" Target="../media/image3.png" /><Relationship Id="rId7" Type="http://schemas.openxmlformats.org/officeDocument/2006/relationships/tags" Target="../tags/tag21.xml" /><Relationship Id="rId8" Type="http://schemas.openxmlformats.org/officeDocument/2006/relationships/image" Target="../media/image4.jpeg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4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image" Target="../media/image8.jpeg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image" Target="../media/image5.png" /><Relationship Id="rId11" Type="http://schemas.openxmlformats.org/officeDocument/2006/relationships/tags" Target="../tags/tag76.xml" /><Relationship Id="rId12" Type="http://schemas.openxmlformats.org/officeDocument/2006/relationships/image" Target="../media/image6.pn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72.xml" /><Relationship Id="rId4" Type="http://schemas.openxmlformats.org/officeDocument/2006/relationships/image" Target="../media/image2.png" /><Relationship Id="rId5" Type="http://schemas.openxmlformats.org/officeDocument/2006/relationships/tags" Target="../tags/tag73.xml" /><Relationship Id="rId6" Type="http://schemas.openxmlformats.org/officeDocument/2006/relationships/image" Target="../media/image3.png" /><Relationship Id="rId7" Type="http://schemas.openxmlformats.org/officeDocument/2006/relationships/tags" Target="../tags/tag74.xml" /><Relationship Id="rId8" Type="http://schemas.openxmlformats.org/officeDocument/2006/relationships/image" Target="../media/image4.jpeg" /><Relationship Id="rId9" Type="http://schemas.openxmlformats.org/officeDocument/2006/relationships/tags" Target="../tags/tag75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image" Target="../media/image9.png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2.png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1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9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7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4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slideMaster" Target="../slideMasters/slideMaster3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9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slideMaster" Target="../slideMasters/slideMaster3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28F79-0B53-4A8B-959F-65EC3E267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E6CA2-DFD3-4029-B17F-467929E64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2CB43-9CAE-490E-B997-1AB33A267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1E1C9-2362-4997-967A-1523A47AA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A3B62C-DBEB-4586-9D7B-56BB5B966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1A80E-5613-452B-9FC0-BA50BDBF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A64C99-F575-4BC7-9AD2-DDF1376A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33137-C95D-4E4E-9D74-03D2854A9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B69F6-F989-4A33-BBEA-FD7358CC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2171C-5BA5-4956-AB4F-25F8CBE29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370D2-B5A0-45F6-B34D-D655959D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7353300" y="4429760"/>
            <a:ext cx="4080510" cy="269303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293610" y="-264160"/>
            <a:ext cx="4080510" cy="42976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5400000" flipV="1">
            <a:off x="4749165" y="-1497330"/>
            <a:ext cx="2437765" cy="9753600"/>
          </a:xfrm>
          <a:prstGeom prst="rect">
            <a:avLst/>
          </a:prstGeom>
          <a:ln>
            <a:noFill/>
          </a:ln>
        </p:spPr>
      </p:pic>
      <p:pic>
        <p:nvPicPr>
          <p:cNvPr id="13" name="图片 12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0800000" flipH="1">
            <a:off x="824865" y="2160905"/>
            <a:ext cx="370205" cy="243776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 flipH="1">
            <a:off x="5057775" y="156210"/>
            <a:ext cx="1821815" cy="97536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3"/>
            </p:custDataLst>
          </p:nvPr>
        </p:nvSpPr>
        <p:spPr>
          <a:xfrm>
            <a:off x="1657349" y="2300014"/>
            <a:ext cx="8622874" cy="1268687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7200" spc="600" baseline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4"/>
            </p:custDataLst>
          </p:nvPr>
        </p:nvSpPr>
        <p:spPr>
          <a:xfrm>
            <a:off x="1657349" y="3705860"/>
            <a:ext cx="8622874" cy="672058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1800" u="none" strike="noStrike" kern="1200" cap="none" spc="200" normalizeH="0" baseline="0">
                <a:solidFill>
                  <a:schemeClr val="bg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0" y="-264386"/>
            <a:ext cx="12192000" cy="7386772"/>
            <a:chOff x="0" y="-264386"/>
            <a:chExt cx="12192000" cy="7386772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/>
          </p:nvGrpSpPr>
          <p:grpSpPr>
            <a:xfrm>
              <a:off x="824778" y="-264386"/>
              <a:ext cx="10609120" cy="7386772"/>
              <a:chOff x="824778" y="-264386"/>
              <a:chExt cx="10609120" cy="7386772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7353080" y="4429584"/>
                <a:ext cx="4080818" cy="2692802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/>
              <a:stretch>
                <a:fillRect/>
              </a:stretch>
            </p:blipFill>
            <p:spPr>
              <a:xfrm flipH="1">
                <a:off x="7293793" y="-264386"/>
                <a:ext cx="4080818" cy="4297453"/>
              </a:xfrm>
              <a:prstGeom prst="rect">
                <a:avLst/>
              </a:prstGeom>
            </p:spPr>
          </p:pic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9"/>
                </p:custDataLst>
              </p:nvPr>
            </p:nvPicPr>
            <p:blipFill>
              <a:blip r:embed="rId8"/>
              <a:stretch>
                <a:fillRect/>
              </a:stretch>
            </p:blipFill>
            <p:spPr>
              <a:xfrm rot="5400000" flipV="1">
                <a:off x="4749792" y="-1497492"/>
                <a:ext cx="2437988" cy="9753603"/>
              </a:xfrm>
              <a:prstGeom prst="rect">
                <a:avLst/>
              </a:prstGeom>
              <a:ln>
                <a:noFill/>
              </a:ln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 rot="10800000" flipH="1">
                <a:off x="824778" y="2160314"/>
                <a:ext cx="370223" cy="2437988"/>
              </a:xfrm>
              <a:prstGeom prst="rect">
                <a:avLst/>
              </a:prstGeom>
            </p:spPr>
          </p:pic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13"/>
                </p:custDataLst>
              </p:nvPr>
            </p:nvPicPr>
            <p:blipFill>
              <a:blip r:embed="rId12"/>
              <a:stretch>
                <a:fillRect/>
              </a:stretch>
            </p:blipFill>
            <p:spPr>
              <a:xfrm rot="5400000" flipH="1">
                <a:off x="5057981" y="155972"/>
                <a:ext cx="1821611" cy="9753602"/>
              </a:xfrm>
              <a:prstGeom prst="rect">
                <a:avLst/>
              </a:prstGeom>
            </p:spPr>
          </p:pic>
        </p:grp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4"/>
            </p:custDataLst>
          </p:nvPr>
        </p:nvSpPr>
        <p:spPr>
          <a:xfrm>
            <a:off x="3351923" y="3137598"/>
            <a:ext cx="5336744" cy="608619"/>
          </a:xfrm>
        </p:spPr>
        <p:txBody>
          <a:bodyPr lIns="90000" tIns="46800" rIns="90000" bIns="0" anchor="t" anchorCtr="0">
            <a:normAutofit/>
          </a:bodyPr>
          <a:lstStyle>
            <a:lvl1pPr algn="ctr">
              <a:defRPr sz="3600" u="none" strike="noStrike" kern="1200" cap="none" spc="300" normalizeH="0" baseline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3351923" y="3776697"/>
            <a:ext cx="5336739" cy="779163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dpi="0" rotWithShape="1">
          <a:blip r:embed="rId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0" y="-264386"/>
            <a:ext cx="12192000" cy="7386772"/>
            <a:chOff x="0" y="-264386"/>
            <a:chExt cx="12192000" cy="7386772"/>
          </a:xfrm>
        </p:grpSpPr>
        <p:grpSp>
          <p:nvGrpSpPr>
            <p:cNvPr id="7" name="组合 6"/>
            <p:cNvGrpSpPr/>
            <p:nvPr/>
          </p:nvGrpSpPr>
          <p:grpSpPr>
            <a:xfrm>
              <a:off x="0" y="-264386"/>
              <a:ext cx="12192000" cy="7386772"/>
              <a:chOff x="0" y="-264386"/>
              <a:chExt cx="12192000" cy="7386772"/>
            </a:xfrm>
          </p:grpSpPr>
          <p:pic>
            <p:nvPicPr>
              <p:cNvPr id="9" name="图片 8"/>
              <p:cNvPicPr>
                <a:picLocks noChangeAspect="1"/>
              </p:cNvPicPr>
              <p:nvPr>
                <p:custDataLst>
                  <p:tags r:id="rId3"/>
                </p:custDataLst>
              </p:nvPr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12192000" cy="6857999"/>
              </a:xfrm>
              <a:prstGeom prst="rect">
                <a:avLst/>
              </a:prstGeom>
            </p:spPr>
          </p:pic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7353080" y="4429584"/>
                <a:ext cx="4080818" cy="2692802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/>
              <a:stretch>
                <a:fillRect/>
              </a:stretch>
            </p:blipFill>
            <p:spPr>
              <a:xfrm flipH="1">
                <a:off x="7293793" y="-264386"/>
                <a:ext cx="4080818" cy="4297453"/>
              </a:xfrm>
              <a:prstGeom prst="rect">
                <a:avLst/>
              </a:prstGeom>
            </p:spPr>
          </p:pic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9"/>
                </p:custDataLst>
              </p:nvPr>
            </p:nvPicPr>
            <p:blipFill>
              <a:blip r:embed="rId8"/>
              <a:stretch>
                <a:fillRect/>
              </a:stretch>
            </p:blipFill>
            <p:spPr>
              <a:xfrm rot="5400000" flipV="1">
                <a:off x="4749792" y="-1497492"/>
                <a:ext cx="2437988" cy="9753603"/>
              </a:xfrm>
              <a:prstGeom prst="rect">
                <a:avLst/>
              </a:prstGeom>
              <a:ln>
                <a:noFill/>
              </a:ln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 rot="10800000" flipH="1">
                <a:off x="824778" y="2160314"/>
                <a:ext cx="370223" cy="2437988"/>
              </a:xfrm>
              <a:prstGeom prst="rect">
                <a:avLst/>
              </a:prstGeom>
            </p:spPr>
          </p:pic>
        </p:grpSp>
        <p:pic>
          <p:nvPicPr>
            <p:cNvPr id="8" name="图片 7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 rot="5400000" flipH="1">
              <a:off x="5057981" y="155972"/>
              <a:ext cx="1821611" cy="9753602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3" hasCustomPrompt="1"/>
            <p:custDataLst>
              <p:tags r:id="rId17"/>
            </p:custDataLst>
          </p:nvPr>
        </p:nvSpPr>
        <p:spPr>
          <a:xfrm>
            <a:off x="3392805" y="3705225"/>
            <a:ext cx="5210810" cy="709295"/>
          </a:xfrm>
        </p:spPr>
        <p:txBody>
          <a:bodyPr lIns="90000" tIns="0" rIns="90000" bIns="4680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3392805" y="2300605"/>
            <a:ext cx="5210810" cy="1365250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1" i="0" u="none" strike="noStrike" kern="1200" cap="none" spc="600" normalizeH="0" baseline="0" noProof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836205" flipH="1">
            <a:off x="10251364" y="4471103"/>
            <a:ext cx="2118472" cy="22309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20763796">
            <a:off x="-260082" y="4434168"/>
            <a:ext cx="2702594" cy="284606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20763796" flipH="1" flipV="1">
            <a:off x="-415194" y="-74230"/>
            <a:ext cx="1624616" cy="17108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836205" flipH="1">
            <a:off x="10783292" y="5287263"/>
            <a:ext cx="1624616" cy="17108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836205" flipH="1">
            <a:off x="10545465" y="-218123"/>
            <a:ext cx="1624616" cy="17108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836205" flipH="1">
            <a:off x="9173210" y="3364865"/>
            <a:ext cx="3520440" cy="370776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20560076" flipV="1">
            <a:off x="-751840" y="-285115"/>
            <a:ext cx="3520440" cy="370776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74320" y="321260"/>
            <a:ext cx="11683455" cy="393053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8" name="任意形状 8"/>
          <p:cNvSpPr/>
          <p:nvPr userDrawn="1">
            <p:custDataLst>
              <p:tags r:id="rId2"/>
            </p:custDataLst>
          </p:nvPr>
        </p:nvSpPr>
        <p:spPr>
          <a:xfrm>
            <a:off x="9490237" y="321259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99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9" name="任意形状 9"/>
          <p:cNvSpPr/>
          <p:nvPr userDrawn="1">
            <p:custDataLst>
              <p:tags r:id="rId3"/>
            </p:custDataLst>
          </p:nvPr>
        </p:nvSpPr>
        <p:spPr>
          <a:xfrm rot="10800000">
            <a:off x="261015" y="2411670"/>
            <a:ext cx="1887415" cy="184012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9471025" y="6254750"/>
            <a:ext cx="180022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 userDrawn="1">
            <p:custDataLst>
              <p:tags r:id="rId5"/>
            </p:custDataLst>
          </p:nvPr>
        </p:nvSpPr>
        <p:spPr>
          <a:xfrm flipV="1">
            <a:off x="750570" y="6305550"/>
            <a:ext cx="71564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 userDrawn="1">
            <p:custDataLst>
              <p:tags r:id="rId6"/>
            </p:custDataLst>
          </p:nvPr>
        </p:nvSpPr>
        <p:spPr>
          <a:xfrm>
            <a:off x="1555115" y="6306820"/>
            <a:ext cx="88900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 userDrawn="1">
            <p:custDataLst>
              <p:tags r:id="rId7"/>
            </p:custDataLst>
          </p:nvPr>
        </p:nvSpPr>
        <p:spPr>
          <a:xfrm>
            <a:off x="1731010" y="6306820"/>
            <a:ext cx="25336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883644" y="809127"/>
            <a:ext cx="9144000" cy="1896745"/>
          </a:xfrm>
        </p:spPr>
        <p:txBody>
          <a:bodyPr lIns="91440" tIns="45720" rIns="91440" bIns="0" anchor="b" anchorCtr="0">
            <a:normAutofit/>
          </a:bodyPr>
          <a:lstStyle>
            <a:lvl1pPr algn="l">
              <a:defRPr sz="6600" b="1" spc="600" baseline="0">
                <a:latin typeface="Arial" pitchFamily="34" charset="0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883643" y="3017520"/>
            <a:ext cx="9144000" cy="890270"/>
          </a:xfrm>
        </p:spPr>
        <p:txBody>
          <a:bodyPr lIns="91440" tIns="0" rIns="91440" bIns="4572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83644" y="5050433"/>
            <a:ext cx="3365430" cy="579657"/>
          </a:xfrm>
        </p:spPr>
        <p:txBody>
          <a:bodyPr lIns="91440" tIns="45720" rIns="91440" bIns="45720">
            <a:normAutofit/>
          </a:bodyPr>
          <a:lstStyle>
            <a:lvl1pPr marL="0" indent="0">
              <a:buNone/>
              <a:defRPr sz="2400" baseline="0">
                <a:solidFill>
                  <a:schemeClr val="accent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1"/>
            </p:custDataLst>
          </p:nvPr>
        </p:nvSpPr>
        <p:spPr>
          <a:xfrm>
            <a:off x="0" y="6474460"/>
            <a:ext cx="12249150" cy="3835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4676775" y="2059757"/>
            <a:ext cx="6243774" cy="922021"/>
          </a:xfrm>
        </p:spPr>
        <p:txBody>
          <a:bodyPr lIns="91440" tIns="45720" rIns="91440" bIns="0" anchor="b" anchorCtr="0">
            <a:normAutofit/>
          </a:bodyPr>
          <a:lstStyle>
            <a:lvl1pPr>
              <a:defRPr sz="54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4676775" y="3102596"/>
            <a:ext cx="6243774" cy="1401006"/>
          </a:xfrm>
        </p:spPr>
        <p:txBody>
          <a:bodyPr lIns="91440" tIns="0" rIns="91440" bIns="45720">
            <a:normAutofit/>
          </a:bodyPr>
          <a:lstStyle>
            <a:lvl1pPr marL="0" indent="0" eaLnBrk="1" fontAlgn="auto" latinLnBrk="0" hangingPunct="1"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7628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4522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66065" y="313690"/>
            <a:ext cx="11683365" cy="5634990"/>
          </a:xfrm>
          <a:prstGeom prst="rect">
            <a:avLst/>
          </a:prstGeom>
          <a:solidFill>
            <a:schemeClr val="tx2"/>
          </a:solidFill>
          <a:ln w="28575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>
            <a:off x="1422400" y="4064000"/>
            <a:ext cx="5283200" cy="12700"/>
          </a:xfrm>
          <a:prstGeom prst="rect">
            <a:avLst/>
          </a:prstGeom>
          <a:solidFill>
            <a:schemeClr val="accent1">
              <a:lumMod val="50000"/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形状 8"/>
          <p:cNvSpPr/>
          <p:nvPr userDrawn="1">
            <p:custDataLst>
              <p:tags r:id="rId3"/>
            </p:custDataLst>
          </p:nvPr>
        </p:nvSpPr>
        <p:spPr>
          <a:xfrm>
            <a:off x="9480712" y="313004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8" name="任意形状 9"/>
          <p:cNvSpPr/>
          <p:nvPr userDrawn="1">
            <p:custDataLst>
              <p:tags r:id="rId4"/>
            </p:custDataLst>
          </p:nvPr>
        </p:nvSpPr>
        <p:spPr>
          <a:xfrm rot="10800000">
            <a:off x="261015" y="4113028"/>
            <a:ext cx="1887415" cy="184012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99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20799" y="2376714"/>
            <a:ext cx="6653601" cy="1607337"/>
          </a:xfrm>
        </p:spPr>
        <p:txBody>
          <a:bodyPr vert="horz" lIns="91440" tIns="45720" rIns="9144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96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/>
          <p:cNvSpPr/>
          <p:nvPr userDrawn="1">
            <p:custDataLst>
              <p:tags r:id="rId1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6" name="任意形状 8"/>
          <p:cNvSpPr/>
          <p:nvPr userDrawn="1">
            <p:custDataLst>
              <p:tags r:id="rId2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accent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6" name="任意形状 8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10" name="任意形状 9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accent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3825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8" name="任意形状 9"/>
          <p:cNvSpPr/>
          <p:nvPr userDrawn="1">
            <p:custDataLst>
              <p:tags r:id="rId2"/>
            </p:custDataLst>
          </p:nvPr>
        </p:nvSpPr>
        <p:spPr>
          <a:xfrm rot="16200000">
            <a:off x="-18383" y="15240"/>
            <a:ext cx="1243965" cy="121348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6" name="任意形状 8"/>
          <p:cNvSpPr/>
          <p:nvPr userDrawn="1">
            <p:custDataLst>
              <p:tags r:id="rId3"/>
            </p:custDataLst>
          </p:nvPr>
        </p:nvSpPr>
        <p:spPr>
          <a:xfrm>
            <a:off x="10344785" y="0"/>
            <a:ext cx="1847215" cy="180149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accent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3810" y="5029201"/>
            <a:ext cx="12192000" cy="1828799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0" name="任意形状 9"/>
          <p:cNvSpPr/>
          <p:nvPr userDrawn="1">
            <p:custDataLst>
              <p:tags r:id="rId2"/>
            </p:custDataLst>
          </p:nvPr>
        </p:nvSpPr>
        <p:spPr>
          <a:xfrm rot="10800000">
            <a:off x="3810" y="5905500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accent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-3492"/>
            <a:ext cx="12192000" cy="914400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755" y="193040"/>
            <a:ext cx="11037570" cy="521335"/>
          </a:xfrm>
        </p:spPr>
        <p:txBody>
          <a:bodyPr>
            <a:noAutofit/>
          </a:bodyPr>
          <a:lstStyle>
            <a:lvl1pPr>
              <a:defRPr sz="2800" baseline="0">
                <a:solidFill>
                  <a:schemeClr val="accent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accent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素养拓展提升2--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-4857"/>
            <a:ext cx="478657" cy="6858318"/>
          </a:xfrm>
          <a:prstGeom prst="rect">
            <a:avLst/>
          </a:prstGeom>
          <a:solidFill>
            <a:srgbClr val="FEF5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45" y="5085036"/>
            <a:ext cx="279367" cy="1471923"/>
          </a:xfrm>
          <a:prstGeom prst="rect">
            <a:avLst/>
          </a:prstGeom>
        </p:spPr>
      </p:pic>
      <p:sp>
        <p:nvSpPr>
          <p:cNvPr id="8" name="TextBox 3"/>
          <p:cNvSpPr txBox="1"/>
          <p:nvPr userDrawn="1"/>
        </p:nvSpPr>
        <p:spPr>
          <a:xfrm>
            <a:off x="954" y="333388"/>
            <a:ext cx="445770" cy="1976120"/>
          </a:xfrm>
          <a:prstGeom prst="rect">
            <a:avLst/>
          </a:prstGeom>
          <a:noFill/>
        </p:spPr>
        <p:txBody>
          <a:bodyPr vert="eaVert" wrap="none" lIns="71986" tIns="35993" rIns="35993" bIns="35993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rgbClr val="E46C0A"/>
                </a:solidFill>
                <a:latin typeface="微软雅黑" panose="020b0503020204020204" charset="-122"/>
                <a:ea typeface="微软雅黑" panose="020b0503020204020204" charset="-122"/>
              </a:rPr>
              <a:t>素养拓展提升</a:t>
            </a:r>
            <a:endParaRPr lang="zh-CN" altLang="en-US" sz="2200" spc="300">
              <a:solidFill>
                <a:srgbClr val="E46C0A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982817" y="463259"/>
            <a:ext cx="10731589" cy="2965900"/>
          </a:xfrm>
          <a:prstGeom prst="rect">
            <a:avLst/>
          </a:prstGeom>
        </p:spPr>
        <p:txBody>
          <a:bodyPr wrap="square" lIns="36000" tIns="36000" rIns="36000" bIns="0">
            <a:spAutoFit/>
          </a:bodyPr>
          <a:lstStyle>
            <a:lvl1pPr marL="0" indent="0">
              <a:lnSpc>
                <a:spcPct val="150000"/>
              </a:lnSpc>
              <a:spcBef>
                <a:spcPct val="0"/>
              </a:spcBef>
              <a:buFontTx/>
              <a:buNone/>
              <a:defRPr sz="2600" spc="120" baseline="0"/>
            </a:lvl1pPr>
            <a:lvl2pPr marL="0" indent="0">
              <a:lnSpc>
                <a:spcPct val="150000"/>
              </a:lnSpc>
              <a:spcBef>
                <a:spcPct val="0"/>
              </a:spcBef>
              <a:buFontTx/>
              <a:buNone/>
              <a:defRPr sz="2600" spc="120" baseline="0">
                <a:solidFill>
                  <a:schemeClr val="tx2"/>
                </a:solidFill>
              </a:defRPr>
            </a:lvl2pPr>
            <a:lvl3pPr marL="0" indent="0">
              <a:lnSpc>
                <a:spcPct val="150000"/>
              </a:lnSpc>
              <a:spcBef>
                <a:spcPct val="0"/>
              </a:spcBef>
              <a:buFontTx/>
              <a:buNone/>
              <a:defRPr sz="2600" b="1" spc="120" baseline="0">
                <a:latin typeface="楷体" panose="02010609060101010101" charset="-122"/>
                <a:ea typeface="楷体" panose="02010609060101010101" charset="-122"/>
              </a:defRPr>
            </a:lvl3pPr>
            <a:lvl4pPr marL="0" indent="0">
              <a:lnSpc>
                <a:spcPct val="150000"/>
              </a:lnSpc>
              <a:spcBef>
                <a:spcPct val="0"/>
              </a:spcBef>
              <a:buFontTx/>
              <a:buNone/>
              <a:defRPr sz="2600" spc="120" baseline="0"/>
            </a:lvl4pPr>
            <a:lvl5pPr marL="0" indent="0">
              <a:lnSpc>
                <a:spcPct val="150000"/>
              </a:lnSpc>
              <a:spcBef>
                <a:spcPct val="0"/>
              </a:spcBef>
              <a:buFontTx/>
              <a:buNone/>
              <a:defRPr sz="2600" spc="120" baseline="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" name="矩形 9"/>
          <p:cNvSpPr/>
          <p:nvPr userDrawn="1"/>
        </p:nvSpPr>
        <p:spPr>
          <a:xfrm>
            <a:off x="694715" y="333388"/>
            <a:ext cx="11307023" cy="374330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10625557" y="0"/>
            <a:ext cx="1145559" cy="515037"/>
          </a:xfrm>
          <a:prstGeom prst="rect">
            <a:avLst/>
          </a:prstGeom>
          <a:solidFill>
            <a:srgbClr val="F9BE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5BA00"/>
              </a:solidFill>
            </a:endParaRPr>
          </a:p>
        </p:txBody>
      </p:sp>
      <p:sp>
        <p:nvSpPr>
          <p:cNvPr id="6" name="文本框 5">
            <a:hlinkClick action="ppaction://noaction"/>
          </p:cNvPr>
          <p:cNvSpPr txBox="1"/>
          <p:nvPr userDrawn="1"/>
        </p:nvSpPr>
        <p:spPr>
          <a:xfrm>
            <a:off x="10658191" y="117404"/>
            <a:ext cx="108029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600" b="1">
                <a:latin typeface="微软雅黑" panose="020b0503020204020204" charset="-122"/>
                <a:ea typeface="微软雅黑" panose="020b0503020204020204" charset="-122"/>
              </a:rPr>
              <a:t>返回目录</a:t>
            </a:r>
            <a:endParaRPr lang="zh-CN" altLang="en-US" sz="1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3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3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65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3.png" /><Relationship Id="rId27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slideLayout" Target="../slideLayouts/slideLayout57.xml" /><Relationship Id="rId11" Type="http://schemas.openxmlformats.org/officeDocument/2006/relationships/slideLayout" Target="../slideLayouts/slideLayout58.xml" /><Relationship Id="rId12" Type="http://schemas.openxmlformats.org/officeDocument/2006/relationships/slideLayout" Target="../slideLayouts/slideLayout59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3.png" /><Relationship Id="rId15" Type="http://schemas.openxmlformats.org/officeDocument/2006/relationships/theme" Target="../theme/theme4.xml" /><Relationship Id="rId2" Type="http://schemas.openxmlformats.org/officeDocument/2006/relationships/slideLayout" Target="../slideLayouts/slideLayout49.xml" /><Relationship Id="rId3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51.xml" /><Relationship Id="rId5" Type="http://schemas.openxmlformats.org/officeDocument/2006/relationships/slideLayout" Target="../slideLayouts/slideLayout52.xml" /><Relationship Id="rId6" Type="http://schemas.openxmlformats.org/officeDocument/2006/relationships/slideLayout" Target="../slideLayouts/slideLayout53.xml" /><Relationship Id="rId7" Type="http://schemas.openxmlformats.org/officeDocument/2006/relationships/slideLayout" Target="../slideLayouts/slideLayout54.xml" /><Relationship Id="rId8" Type="http://schemas.openxmlformats.org/officeDocument/2006/relationships/slideLayout" Target="../slideLayouts/slideLayout55.xml" /><Relationship Id="rId9" Type="http://schemas.openxmlformats.org/officeDocument/2006/relationships/slideLayout" Target="../slideLayouts/slideLayout5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  <p:sldLayoutId id="214748369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  <p:sldLayoutId id="214748371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accent1"/>
          </a:solidFill>
          <a:uFillTx/>
          <a:latin typeface="Arial" pitchFamily="34" charset="0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6.png" /><Relationship Id="rId4" Type="http://schemas.openxmlformats.org/officeDocument/2006/relationships/tags" Target="../tags/tag271.xml" /><Relationship Id="rId5" Type="http://schemas.openxmlformats.org/officeDocument/2006/relationships/image" Target="../media/image17.png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image" Target="../media/image18.png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tags" Target="../tags/tag30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14" Type="http://schemas.openxmlformats.org/officeDocument/2006/relationships/tags" Target="../tags/tag312.xml" /><Relationship Id="rId15" Type="http://schemas.openxmlformats.org/officeDocument/2006/relationships/tags" Target="../tags/tag313.xml" /><Relationship Id="rId16" Type="http://schemas.openxmlformats.org/officeDocument/2006/relationships/tags" Target="../tags/tag31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9.png" /><Relationship Id="rId4" Type="http://schemas.openxmlformats.org/officeDocument/2006/relationships/tags" Target="../tags/tag304.xml" /><Relationship Id="rId5" Type="http://schemas.openxmlformats.org/officeDocument/2006/relationships/image" Target="../media/image20.png" /><Relationship Id="rId6" Type="http://schemas.openxmlformats.org/officeDocument/2006/relationships/tags" Target="../tags/tag305.xml" /><Relationship Id="rId7" Type="http://schemas.openxmlformats.org/officeDocument/2006/relationships/image" Target="../media/image21.jpeg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tags" Target="../tags/tag315.xml" /><Relationship Id="rId3" Type="http://schemas.openxmlformats.org/officeDocument/2006/relationships/tags" Target="../tags/tag316.xml" /><Relationship Id="rId4" Type="http://schemas.openxmlformats.org/officeDocument/2006/relationships/tags" Target="../tags/tag3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323.xml" /><Relationship Id="rId11" Type="http://schemas.openxmlformats.org/officeDocument/2006/relationships/tags" Target="../tags/tag324.xml" /><Relationship Id="rId12" Type="http://schemas.openxmlformats.org/officeDocument/2006/relationships/tags" Target="../tags/tag325.xml" /><Relationship Id="rId13" Type="http://schemas.openxmlformats.org/officeDocument/2006/relationships/tags" Target="../tags/tag326.xml" /><Relationship Id="rId14" Type="http://schemas.openxmlformats.org/officeDocument/2006/relationships/tags" Target="../tags/tag327.xml" /><Relationship Id="rId15" Type="http://schemas.openxmlformats.org/officeDocument/2006/relationships/tags" Target="../tags/tag328.xml" /><Relationship Id="rId16" Type="http://schemas.openxmlformats.org/officeDocument/2006/relationships/tags" Target="../tags/tag329.xml" /><Relationship Id="rId17" Type="http://schemas.openxmlformats.org/officeDocument/2006/relationships/tags" Target="../tags/tag330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18.xml" /><Relationship Id="rId4" Type="http://schemas.openxmlformats.org/officeDocument/2006/relationships/image" Target="../media/image22.png" /><Relationship Id="rId5" Type="http://schemas.openxmlformats.org/officeDocument/2006/relationships/image" Target="../media/image23.svg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tags" Target="../tags/tag321.xml" /><Relationship Id="rId9" Type="http://schemas.openxmlformats.org/officeDocument/2006/relationships/tags" Target="../tags/tag3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13" Type="http://schemas.openxmlformats.org/officeDocument/2006/relationships/tags" Target="../tags/tag339.xml" /><Relationship Id="rId2" Type="http://schemas.openxmlformats.org/officeDocument/2006/relationships/tags" Target="../tags/tag331.xml" /><Relationship Id="rId3" Type="http://schemas.openxmlformats.org/officeDocument/2006/relationships/image" Target="../media/image22.png" /><Relationship Id="rId4" Type="http://schemas.openxmlformats.org/officeDocument/2006/relationships/image" Target="../media/image23.svg" /><Relationship Id="rId5" Type="http://schemas.openxmlformats.org/officeDocument/2006/relationships/tags" Target="../tags/tag332.xml" /><Relationship Id="rId6" Type="http://schemas.openxmlformats.org/officeDocument/2006/relationships/image" Target="../media/image24.png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tags" Target="../tags/tag347.xml" /><Relationship Id="rId13" Type="http://schemas.openxmlformats.org/officeDocument/2006/relationships/tags" Target="../tags/tag348.xml" /><Relationship Id="rId14" Type="http://schemas.openxmlformats.org/officeDocument/2006/relationships/tags" Target="../tags/tag349.xml" /><Relationship Id="rId15" Type="http://schemas.openxmlformats.org/officeDocument/2006/relationships/tags" Target="../tags/tag35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0.xml" /><Relationship Id="rId4" Type="http://schemas.openxmlformats.org/officeDocument/2006/relationships/image" Target="../media/image22.png" /><Relationship Id="rId5" Type="http://schemas.openxmlformats.org/officeDocument/2006/relationships/image" Target="../media/image23.svg" /><Relationship Id="rId6" Type="http://schemas.openxmlformats.org/officeDocument/2006/relationships/tags" Target="../tags/tag341.xml" /><Relationship Id="rId7" Type="http://schemas.openxmlformats.org/officeDocument/2006/relationships/tags" Target="../tags/tag342.xml" /><Relationship Id="rId8" Type="http://schemas.openxmlformats.org/officeDocument/2006/relationships/tags" Target="../tags/tag343.xml" /><Relationship Id="rId9" Type="http://schemas.openxmlformats.org/officeDocument/2006/relationships/tags" Target="../tags/tag3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57.xml" /><Relationship Id="rId4" Type="http://schemas.openxmlformats.org/officeDocument/2006/relationships/image" Target="../media/image25.png" /><Relationship Id="rId5" Type="http://schemas.openxmlformats.org/officeDocument/2006/relationships/tags" Target="../tags/tag358.xml" /><Relationship Id="rId6" Type="http://schemas.openxmlformats.org/officeDocument/2006/relationships/tags" Target="../tags/tag359.xml" /><Relationship Id="rId7" Type="http://schemas.openxmlformats.org/officeDocument/2006/relationships/tags" Target="../tags/tag360.xml" /><Relationship Id="rId8" Type="http://schemas.openxmlformats.org/officeDocument/2006/relationships/tags" Target="../tags/tag361.xml" /><Relationship Id="rId9" Type="http://schemas.openxmlformats.org/officeDocument/2006/relationships/tags" Target="../tags/tag3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369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image" Target="../media/image26.png" /><Relationship Id="rId6" Type="http://schemas.openxmlformats.org/officeDocument/2006/relationships/image" Target="../media/image27.png" /><Relationship Id="rId7" Type="http://schemas.openxmlformats.org/officeDocument/2006/relationships/tags" Target="../tags/tag366.xml" /><Relationship Id="rId8" Type="http://schemas.openxmlformats.org/officeDocument/2006/relationships/tags" Target="../tags/tag367.xml" /><Relationship Id="rId9" Type="http://schemas.openxmlformats.org/officeDocument/2006/relationships/tags" Target="../tags/tag3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70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tags" Target="../tags/tag374.xml" /><Relationship Id="rId8" Type="http://schemas.openxmlformats.org/officeDocument/2006/relationships/image" Target="../media/image28.png" /><Relationship Id="rId9" Type="http://schemas.openxmlformats.org/officeDocument/2006/relationships/tags" Target="../tags/tag3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image" Target="../media/image22.png" /><Relationship Id="rId3" Type="http://schemas.openxmlformats.org/officeDocument/2006/relationships/image" Target="../media/image23.svg" /><Relationship Id="rId4" Type="http://schemas.openxmlformats.org/officeDocument/2006/relationships/tags" Target="../tags/tag376.xml" /><Relationship Id="rId5" Type="http://schemas.openxmlformats.org/officeDocument/2006/relationships/tags" Target="../tags/tag377.xml" /><Relationship Id="rId6" Type="http://schemas.openxmlformats.org/officeDocument/2006/relationships/tags" Target="../tags/tag378.xml" /><Relationship Id="rId7" Type="http://schemas.openxmlformats.org/officeDocument/2006/relationships/tags" Target="../tags/tag3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388.xml" /><Relationship Id="rId2" Type="http://schemas.openxmlformats.org/officeDocument/2006/relationships/tags" Target="../tags/tag380.xml" /><Relationship Id="rId3" Type="http://schemas.openxmlformats.org/officeDocument/2006/relationships/tags" Target="../tags/tag381.xml" /><Relationship Id="rId4" Type="http://schemas.openxmlformats.org/officeDocument/2006/relationships/tags" Target="../tags/tag382.xml" /><Relationship Id="rId5" Type="http://schemas.openxmlformats.org/officeDocument/2006/relationships/tags" Target="../tags/tag383.xml" /><Relationship Id="rId6" Type="http://schemas.openxmlformats.org/officeDocument/2006/relationships/tags" Target="../tags/tag384.xml" /><Relationship Id="rId7" Type="http://schemas.openxmlformats.org/officeDocument/2006/relationships/tags" Target="../tags/tag385.xml" /><Relationship Id="rId8" Type="http://schemas.openxmlformats.org/officeDocument/2006/relationships/tags" Target="../tags/tag386.xml" /><Relationship Id="rId9" Type="http://schemas.openxmlformats.org/officeDocument/2006/relationships/tags" Target="../tags/tag3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396.xml" /><Relationship Id="rId2" Type="http://schemas.openxmlformats.org/officeDocument/2006/relationships/tags" Target="../tags/tag389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image" Target="../media/image2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403.xml" /><Relationship Id="rId11" Type="http://schemas.openxmlformats.org/officeDocument/2006/relationships/tags" Target="../tags/tag404.xml" /><Relationship Id="rId12" Type="http://schemas.openxmlformats.org/officeDocument/2006/relationships/tags" Target="../tags/tag405.xml" /><Relationship Id="rId13" Type="http://schemas.openxmlformats.org/officeDocument/2006/relationships/tags" Target="../tags/tag406.xml" /><Relationship Id="rId14" Type="http://schemas.openxmlformats.org/officeDocument/2006/relationships/tags" Target="../tags/tag407.xml" /><Relationship Id="rId15" Type="http://schemas.openxmlformats.org/officeDocument/2006/relationships/tags" Target="../tags/tag408.xml" /><Relationship Id="rId16" Type="http://schemas.openxmlformats.org/officeDocument/2006/relationships/tags" Target="../tags/tag409.xml" /><Relationship Id="rId17" Type="http://schemas.openxmlformats.org/officeDocument/2006/relationships/image" Target="../media/image30.png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tags" Target="../tags/tag399.xml" /><Relationship Id="rId6" Type="http://schemas.openxmlformats.org/officeDocument/2006/relationships/tags" Target="../tags/tag400.xml" /><Relationship Id="rId7" Type="http://schemas.openxmlformats.org/officeDocument/2006/relationships/tags" Target="../tags/tag401.xml" /><Relationship Id="rId8" Type="http://schemas.openxmlformats.org/officeDocument/2006/relationships/image" Target="../media/image28.png" /><Relationship Id="rId9" Type="http://schemas.openxmlformats.org/officeDocument/2006/relationships/tags" Target="../tags/tag40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417.xml" /><Relationship Id="rId2" Type="http://schemas.openxmlformats.org/officeDocument/2006/relationships/tags" Target="../tags/tag410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image" Target="../media/image31.png" /><Relationship Id="rId6" Type="http://schemas.openxmlformats.org/officeDocument/2006/relationships/tags" Target="../tags/tag413.xml" /><Relationship Id="rId7" Type="http://schemas.openxmlformats.org/officeDocument/2006/relationships/tags" Target="../tags/tag414.xml" /><Relationship Id="rId8" Type="http://schemas.openxmlformats.org/officeDocument/2006/relationships/tags" Target="../tags/tag415.xml" /><Relationship Id="rId9" Type="http://schemas.openxmlformats.org/officeDocument/2006/relationships/tags" Target="../tags/tag4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image" Target="../media/image32.png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431.xml" /><Relationship Id="rId11" Type="http://schemas.openxmlformats.org/officeDocument/2006/relationships/tags" Target="../tags/tag432.xml" /><Relationship Id="rId12" Type="http://schemas.openxmlformats.org/officeDocument/2006/relationships/tags" Target="../tags/tag433.xml" /><Relationship Id="rId2" Type="http://schemas.openxmlformats.org/officeDocument/2006/relationships/tags" Target="../tags/tag423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tags" Target="../tags/tag439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Relationship Id="rId5" Type="http://schemas.openxmlformats.org/officeDocument/2006/relationships/image" Target="../media/image33.jpeg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image" Target="../media/image34.png" /><Relationship Id="rId9" Type="http://schemas.openxmlformats.org/officeDocument/2006/relationships/image" Target="../media/image35.sv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image" Target="../media/image36.png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tags" Target="../tags/tag444.xml" /><Relationship Id="rId8" Type="http://schemas.openxmlformats.org/officeDocument/2006/relationships/tags" Target="../tags/tag44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Relationship Id="rId7" Type="http://schemas.openxmlformats.org/officeDocument/2006/relationships/tags" Target="../tags/tag451.xml" /><Relationship Id="rId8" Type="http://schemas.openxmlformats.org/officeDocument/2006/relationships/tags" Target="../tags/tag452.xml" /><Relationship Id="rId9" Type="http://schemas.openxmlformats.org/officeDocument/2006/relationships/tags" Target="../tags/tag45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20731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9085" y="635"/>
            <a:ext cx="4838065" cy="2162810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922385" y="4565015"/>
            <a:ext cx="3269615" cy="2292985"/>
          </a:xfrm>
          <a:prstGeom prst="rect">
            <a:avLst/>
          </a:prstGeom>
        </p:spPr>
      </p:pic>
      <p:sp>
        <p:nvSpPr>
          <p:cNvPr id="13" name="矩形 12" title=""/>
          <p:cNvSpPr/>
          <p:nvPr/>
        </p:nvSpPr>
        <p:spPr>
          <a:xfrm>
            <a:off x="4405313" y="1255395"/>
            <a:ext cx="644779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2024</a:t>
            </a:r>
            <a:r>
              <a:rPr lang="zh-CN" altLang="en-US" sz="40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年</a:t>
            </a:r>
            <a:r>
              <a:rPr lang="en-US" altLang="zh-CN" sz="40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 </a:t>
            </a:r>
            <a:r>
              <a:rPr lang="zh-CN" altLang="en-US" sz="40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历史中考一轮复习</a:t>
            </a:r>
            <a:endParaRPr lang="zh-CN" altLang="en-US" sz="4000" b="1">
              <a:solidFill>
                <a:srgbClr val="37449B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pic>
        <p:nvPicPr>
          <p:cNvPr id="14" name="图片 1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89695" y="2259965"/>
            <a:ext cx="1662430" cy="2208530"/>
          </a:xfrm>
          <a:prstGeom prst="rect">
            <a:avLst/>
          </a:prstGeom>
        </p:spPr>
      </p:pic>
      <p:sp>
        <p:nvSpPr>
          <p:cNvPr id="17" name="文本框 16" title=""/>
          <p:cNvSpPr txBox="1"/>
          <p:nvPr/>
        </p:nvSpPr>
        <p:spPr>
          <a:xfrm>
            <a:off x="2155190" y="2492375"/>
            <a:ext cx="4333240" cy="144526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spc="400">
                <a:solidFill>
                  <a:srgbClr val="AA927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颜楷简" panose="00020600040101010101" charset="-122"/>
              </a:rPr>
              <a:t>03 </a:t>
            </a:r>
            <a:r>
              <a:rPr lang="zh-CN" altLang="en-US" sz="4400" b="1" spc="400">
                <a:solidFill>
                  <a:srgbClr val="AA927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颜楷简" panose="00020600040101010101" charset="-122"/>
              </a:rPr>
              <a:t>秦汉时期</a:t>
            </a:r>
            <a:r>
              <a:rPr lang="en-US" altLang="zh-CN" sz="4400" b="1" spc="400">
                <a:solidFill>
                  <a:srgbClr val="AA927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颜楷简" panose="00020600040101010101" charset="-122"/>
              </a:rPr>
              <a:t>:</a:t>
            </a:r>
            <a:endParaRPr lang="en-US" altLang="zh-CN" sz="4400" b="1" spc="400">
              <a:solidFill>
                <a:srgbClr val="AA9270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颜楷简" panose="00020600040101010101" charset="-122"/>
            </a:endParaRPr>
          </a:p>
          <a:p>
            <a:endParaRPr lang="en-US" altLang="zh-CN" sz="4400" b="1" spc="400">
              <a:solidFill>
                <a:srgbClr val="AA9270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颜楷简" panose="00020600040101010101" charset="-122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7"/>
            </p:custDataLst>
          </p:nvPr>
        </p:nvSpPr>
        <p:spPr>
          <a:xfrm>
            <a:off x="1285875" y="3429000"/>
            <a:ext cx="7636510" cy="98361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-90">
                <a:solidFill>
                  <a:srgbClr val="B85C66"/>
                </a:solidFill>
                <a:latin typeface="汉仪颜楷简" panose="00020600040101010101" charset="-122"/>
                <a:ea typeface="汉仪颜楷简" panose="00020600040101010101" charset="-122"/>
                <a:sym typeface="+mn-ea"/>
              </a:rPr>
              <a:t>统一多民族国家的建立与巩固</a:t>
            </a:r>
            <a:endParaRPr lang="zh-CN" altLang="en-US" sz="4000" b="1" spc="-90">
              <a:solidFill>
                <a:srgbClr val="B85C66"/>
              </a:solidFill>
              <a:latin typeface="汉仪颜楷简" panose="00020600040101010101" charset="-122"/>
              <a:ea typeface="汉仪颜楷简" panose="00020600040101010101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>
            <p:custDataLst>
              <p:tags r:id="rId3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3" name="矩形 2" title="" hidden="1"/>
          <p:cNvSpPr/>
          <p:nvPr>
            <p:custDataLst>
              <p:tags r:id="rId4"/>
            </p:custDataLst>
          </p:nvPr>
        </p:nvSpPr>
        <p:spPr>
          <a:xfrm>
            <a:off x="1636395" y="1101725"/>
            <a:ext cx="1549412" cy="4064033"/>
          </a:xfrm>
          <a:prstGeom prst="rect">
            <a:avLst/>
          </a:prstGeom>
          <a:solidFill>
            <a:schemeClr val="accent1">
              <a:alpha val="10000"/>
            </a:schemeClr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组合 3" title="" hidden="1"/>
          <p:cNvGrpSpPr/>
          <p:nvPr>
            <p:custDataLst>
              <p:tags r:id="rId5"/>
            </p:custDataLst>
          </p:nvPr>
        </p:nvGrpSpPr>
        <p:grpSpPr>
          <a:xfrm>
            <a:off x="1284605" y="5116226"/>
            <a:ext cx="2670493" cy="706755"/>
            <a:chOff x="1284605" y="5116226"/>
            <a:chExt cx="2670493" cy="706755"/>
          </a:xfrm>
        </p:grpSpPr>
        <p:sp>
          <p:nvSpPr>
            <p:cNvPr id="25" name="文本框 24"/>
            <p:cNvSpPr txBox="1"/>
            <p:nvPr>
              <p:custDataLst>
                <p:tags r:id="rId6"/>
              </p:custDataLst>
            </p:nvPr>
          </p:nvSpPr>
          <p:spPr>
            <a:xfrm>
              <a:off x="1806575" y="5116226"/>
              <a:ext cx="1602740" cy="706755"/>
            </a:xfrm>
            <a:prstGeom prst="rect">
              <a:avLst/>
            </a:prstGeom>
            <a:noFill/>
          </p:spPr>
          <p:txBody>
            <a:bodyPr wrap="none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altLang="zh-CN" sz="3600" b="1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1.</a:t>
              </a:r>
              <a:r>
                <a:rPr lang="en-US" altLang="zh-CN" sz="3600" b="1" smtClean="0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2</a:t>
              </a:r>
              <a:r>
                <a:rPr lang="zh-CN" altLang="en-US" sz="3600" b="1" smtClean="0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倍</a:t>
              </a:r>
              <a:endParaRPr lang="zh-CN" altLang="en-US" sz="36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6" name="等腰三角形 25"/>
            <p:cNvSpPr/>
            <p:nvPr>
              <p:custDataLst>
                <p:tags r:id="rId7"/>
              </p:custDataLst>
            </p:nvPr>
          </p:nvSpPr>
          <p:spPr>
            <a:xfrm rot="5400000">
              <a:off x="3516630" y="5354351"/>
              <a:ext cx="231140" cy="23114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等腰三角形 26"/>
            <p:cNvSpPr/>
            <p:nvPr>
              <p:custDataLst>
                <p:tags r:id="rId8"/>
              </p:custDataLst>
            </p:nvPr>
          </p:nvSpPr>
          <p:spPr>
            <a:xfrm rot="5400000" flipV="1">
              <a:off x="1509395" y="5354351"/>
              <a:ext cx="231140" cy="23114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6" name="直接连接符 5"/>
            <p:cNvCxnSpPr/>
            <p:nvPr>
              <p:custDataLst>
                <p:tags r:id="rId9"/>
              </p:custDataLst>
            </p:nvPr>
          </p:nvCxnSpPr>
          <p:spPr>
            <a:xfrm flipH="1">
              <a:off x="1284605" y="5151786"/>
              <a:ext cx="0" cy="63500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矩形 7"/>
            <p:cNvSpPr/>
            <p:nvPr>
              <p:custDataLst>
                <p:tags r:id="rId10"/>
              </p:custDataLst>
            </p:nvPr>
          </p:nvSpPr>
          <p:spPr>
            <a:xfrm rot="5400000">
              <a:off x="3518535" y="5367686"/>
              <a:ext cx="669925" cy="2032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9" name="直接连接符 8" title="" hidden="1"/>
          <p:cNvCxnSpPr/>
          <p:nvPr>
            <p:custDataLst>
              <p:tags r:id="rId11"/>
            </p:custDataLst>
          </p:nvPr>
        </p:nvCxnSpPr>
        <p:spPr>
          <a:xfrm flipH="1">
            <a:off x="3955415" y="2012315"/>
            <a:ext cx="0" cy="381003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 title="" hidden="1"/>
          <p:cNvCxnSpPr/>
          <p:nvPr>
            <p:custDataLst>
              <p:tags r:id="rId12"/>
            </p:custDataLst>
          </p:nvPr>
        </p:nvCxnSpPr>
        <p:spPr>
          <a:xfrm>
            <a:off x="3072765" y="2025015"/>
            <a:ext cx="88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 title=""/>
          <p:cNvSpPr/>
          <p:nvPr>
            <p:custDataLst>
              <p:tags r:id="rId13"/>
            </p:custDataLst>
          </p:nvPr>
        </p:nvSpPr>
        <p:spPr>
          <a:xfrm>
            <a:off x="756920" y="121920"/>
            <a:ext cx="345249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2022</a:t>
            </a:r>
            <a:r>
              <a:rPr lang="zh-CN" altLang="en-US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版新课标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015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469265" y="1144905"/>
            <a:ext cx="11211560" cy="5220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23850" indent="-323850" fontAlgn="auto">
              <a:lnSpc>
                <a:spcPts val="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1.通过了解秦朝统一、陈胜和吴广等领导的秦末农民起义、西汉“削藩”和尊崇儒术，</a:t>
            </a:r>
            <a:r>
              <a:rPr 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知道统一多民族封建国家建立和早期发展的过程</a:t>
            </a: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sz="2800" b="1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23850" indent="-323850" fontAlgn="auto">
              <a:lnSpc>
                <a:spcPts val="4000"/>
              </a:lnSpc>
              <a:spcBef>
                <a:spcPct val="0"/>
              </a:spcBef>
              <a:spcAft>
                <a:spcPct val="0"/>
              </a:spcAft>
            </a:pPr>
            <a:endParaRPr lang="zh-CN" sz="2800" b="1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323850" indent="-323850" fontAlgn="auto">
              <a:lnSpc>
                <a:spcPts val="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2.通过了解休养生息政策、“文景之治”、张骞通西域、“丝绸之路”的开辟、汉武帝的大一统，</a:t>
            </a:r>
            <a:r>
              <a:rPr 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知道西汉从建立之初的社会残破发展到国力强盛的变化及原因</a:t>
            </a: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sz="2800" b="1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23850" indent="-323850" fontAlgn="auto">
              <a:lnSpc>
                <a:spcPts val="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3.通过了解西汉末到东汉的政治、社会动荡，</a:t>
            </a:r>
            <a:r>
              <a:rPr 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了解佛教传入和道教产生的背景</a:t>
            </a: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sz="2800" b="1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23850" indent="-323850" fontAlgn="auto">
              <a:lnSpc>
                <a:spcPts val="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4.知道这一时期的重要文化和科技成就，如司马迁与《史记》、蔡伦与造纸术、张仲景与《伤寒杂病论》、华佗的故事等。</a:t>
            </a:r>
            <a:endParaRPr lang="zh-CN" altLang="en-US" sz="2800" b="1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47" name="圆角矩形 46" title=""/>
          <p:cNvSpPr/>
          <p:nvPr/>
        </p:nvSpPr>
        <p:spPr>
          <a:xfrm>
            <a:off x="7438390" y="2214245"/>
            <a:ext cx="1798955" cy="47434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时空观念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grpSp>
        <p:nvGrpSpPr>
          <p:cNvPr id="15" name="组合 14" title=""/>
          <p:cNvGrpSpPr/>
          <p:nvPr/>
        </p:nvGrpSpPr>
        <p:grpSpPr>
          <a:xfrm>
            <a:off x="6405880" y="3718944"/>
            <a:ext cx="3973830" cy="708997"/>
            <a:chOff x="11909" y="8618"/>
            <a:chExt cx="5871" cy="1360"/>
          </a:xfrm>
        </p:grpSpPr>
        <p:sp>
          <p:nvSpPr>
            <p:cNvPr id="2" name="圆角矩形 1"/>
            <p:cNvSpPr/>
            <p:nvPr>
              <p:custDataLst>
                <p:tags r:id="rId14"/>
              </p:custDataLst>
            </p:nvPr>
          </p:nvSpPr>
          <p:spPr>
            <a:xfrm>
              <a:off x="13434" y="8618"/>
              <a:ext cx="2833" cy="956"/>
            </a:xfrm>
            <a:prstGeom prst="roundRect">
              <a:avLst/>
            </a:prstGeom>
            <a:solidFill>
              <a:srgbClr val="CA686D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latin typeface="标准粗黑" panose="02000503000000000000" charset="-122"/>
                  <a:ea typeface="标准粗黑" panose="02000503000000000000" charset="-122"/>
                  <a:sym typeface="标准粗黑" panose="02000503000000000000" charset="-122"/>
                </a:rPr>
                <a:t>历史解释</a:t>
              </a:r>
              <a:endPara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endParaRPr>
            </a:p>
          </p:txBody>
        </p:sp>
        <p:cxnSp>
          <p:nvCxnSpPr>
            <p:cNvPr id="12" name="直接箭头连接符 11"/>
            <p:cNvCxnSpPr>
              <a:endCxn id="2" idx="1"/>
            </p:cNvCxnSpPr>
            <p:nvPr/>
          </p:nvCxnSpPr>
          <p:spPr>
            <a:xfrm>
              <a:off x="11909" y="8621"/>
              <a:ext cx="1525" cy="476"/>
            </a:xfrm>
            <a:prstGeom prst="straightConnector1">
              <a:avLst/>
            </a:prstGeom>
            <a:ln w="19050">
              <a:solidFill>
                <a:srgbClr val="C0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14" name="直接箭头连接符 13"/>
            <p:cNvCxnSpPr>
              <a:endCxn id="2" idx="2"/>
            </p:cNvCxnSpPr>
            <p:nvPr/>
          </p:nvCxnSpPr>
          <p:spPr>
            <a:xfrm flipH="1" flipV="1">
              <a:off x="14851" y="9575"/>
              <a:ext cx="2929" cy="403"/>
            </a:xfrm>
            <a:prstGeom prst="straightConnector1">
              <a:avLst/>
            </a:prstGeom>
            <a:ln w="19050">
              <a:solidFill>
                <a:srgbClr val="C0000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 title=""/>
          <p:cNvSpPr/>
          <p:nvPr>
            <p:custDataLst>
              <p:tags r:id="rId3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rgbClr val="CBDFEA">
              <a:lumMod val="50000"/>
              <a:alpha val="25000"/>
            </a:srgbClr>
          </a:solidFill>
          <a:ln>
            <a:noFill/>
          </a:ln>
        </p:spPr>
        <p:style>
          <a:lnRef idx="2">
            <a:srgbClr val="CBDFEA">
              <a:shade val="50000"/>
            </a:srgbClr>
          </a:lnRef>
          <a:fillRef idx="1">
            <a:srgbClr val="CBDFEA"/>
          </a:fillRef>
          <a:effectRef idx="0">
            <a:srgbClr val="CBDFEA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ysClr val="windowText" lastClr="000000">
                  <a:lumMod val="85000"/>
                  <a:lumOff val="15000"/>
                </a:sys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3" name="矩形 2" title="" hidden="1"/>
          <p:cNvSpPr/>
          <p:nvPr>
            <p:custDataLst>
              <p:tags r:id="rId4"/>
            </p:custDataLst>
          </p:nvPr>
        </p:nvSpPr>
        <p:spPr>
          <a:xfrm>
            <a:off x="1636395" y="1101725"/>
            <a:ext cx="1549412" cy="4064033"/>
          </a:xfrm>
          <a:prstGeom prst="rect">
            <a:avLst/>
          </a:prstGeom>
          <a:solidFill>
            <a:schemeClr val="accent1">
              <a:alpha val="10000"/>
            </a:schemeClr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组合 3" title="" hidden="1"/>
          <p:cNvGrpSpPr/>
          <p:nvPr>
            <p:custDataLst>
              <p:tags r:id="rId5"/>
            </p:custDataLst>
          </p:nvPr>
        </p:nvGrpSpPr>
        <p:grpSpPr>
          <a:xfrm>
            <a:off x="1284605" y="5116226"/>
            <a:ext cx="2670493" cy="706755"/>
            <a:chOff x="1284605" y="5116226"/>
            <a:chExt cx="2670493" cy="706755"/>
          </a:xfrm>
        </p:grpSpPr>
        <p:sp>
          <p:nvSpPr>
            <p:cNvPr id="25" name="文本框 24"/>
            <p:cNvSpPr txBox="1"/>
            <p:nvPr>
              <p:custDataLst>
                <p:tags r:id="rId6"/>
              </p:custDataLst>
            </p:nvPr>
          </p:nvSpPr>
          <p:spPr>
            <a:xfrm>
              <a:off x="1806575" y="5116226"/>
              <a:ext cx="1602740" cy="706755"/>
            </a:xfrm>
            <a:prstGeom prst="rect">
              <a:avLst/>
            </a:prstGeom>
            <a:noFill/>
          </p:spPr>
          <p:txBody>
            <a:bodyPr wrap="none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altLang="zh-CN" sz="3600" b="1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1.</a:t>
              </a:r>
              <a:r>
                <a:rPr lang="en-US" altLang="zh-CN" sz="3600" b="1" smtClean="0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2</a:t>
              </a:r>
              <a:r>
                <a:rPr lang="zh-CN" altLang="en-US" sz="3600" b="1" smtClean="0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倍</a:t>
              </a:r>
              <a:endParaRPr lang="zh-CN" altLang="en-US" sz="36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6" name="等腰三角形 25"/>
            <p:cNvSpPr/>
            <p:nvPr>
              <p:custDataLst>
                <p:tags r:id="rId7"/>
              </p:custDataLst>
            </p:nvPr>
          </p:nvSpPr>
          <p:spPr>
            <a:xfrm rot="5400000">
              <a:off x="3516630" y="5354351"/>
              <a:ext cx="231140" cy="23114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等腰三角形 26"/>
            <p:cNvSpPr/>
            <p:nvPr>
              <p:custDataLst>
                <p:tags r:id="rId8"/>
              </p:custDataLst>
            </p:nvPr>
          </p:nvSpPr>
          <p:spPr>
            <a:xfrm rot="5400000" flipV="1">
              <a:off x="1509395" y="5354351"/>
              <a:ext cx="231140" cy="23114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6" name="直接连接符 5"/>
            <p:cNvCxnSpPr/>
            <p:nvPr>
              <p:custDataLst>
                <p:tags r:id="rId9"/>
              </p:custDataLst>
            </p:nvPr>
          </p:nvCxnSpPr>
          <p:spPr>
            <a:xfrm flipH="1">
              <a:off x="1284605" y="5151786"/>
              <a:ext cx="0" cy="63500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矩形 7"/>
            <p:cNvSpPr/>
            <p:nvPr>
              <p:custDataLst>
                <p:tags r:id="rId10"/>
              </p:custDataLst>
            </p:nvPr>
          </p:nvSpPr>
          <p:spPr>
            <a:xfrm rot="5400000">
              <a:off x="3518535" y="5367686"/>
              <a:ext cx="669925" cy="2032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9" name="直接连接符 8" title="" hidden="1"/>
          <p:cNvCxnSpPr/>
          <p:nvPr>
            <p:custDataLst>
              <p:tags r:id="rId11"/>
            </p:custDataLst>
          </p:nvPr>
        </p:nvCxnSpPr>
        <p:spPr>
          <a:xfrm flipH="1">
            <a:off x="3955415" y="2012315"/>
            <a:ext cx="0" cy="381003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 title="" hidden="1"/>
          <p:cNvCxnSpPr/>
          <p:nvPr>
            <p:custDataLst>
              <p:tags r:id="rId12"/>
            </p:custDataLst>
          </p:nvPr>
        </p:nvCxnSpPr>
        <p:spPr>
          <a:xfrm>
            <a:off x="3072765" y="2025015"/>
            <a:ext cx="88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矩形 37" title=""/>
          <p:cNvSpPr/>
          <p:nvPr>
            <p:custDataLst>
              <p:tags r:id="rId13"/>
            </p:custDataLst>
          </p:nvPr>
        </p:nvSpPr>
        <p:spPr>
          <a:xfrm>
            <a:off x="786130" y="121920"/>
            <a:ext cx="3506470" cy="58356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重读教材</a:t>
            </a:r>
            <a:r>
              <a:rPr lang="en-US" alt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 </a:t>
            </a:r>
            <a:r>
              <a:rPr lang="zh-CN" altLang="en-US" sz="2000" b="1">
                <a:solidFill>
                  <a:srgbClr val="DA9C62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【七上】</a:t>
            </a:r>
            <a:r>
              <a:rPr lang="en-US" altLang="zh-CN" sz="2000" b="1">
                <a:solidFill>
                  <a:srgbClr val="DA9C62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43</a:t>
            </a:r>
            <a:endParaRPr lang="en-US" altLang="zh-CN" sz="2000" b="1">
              <a:solidFill>
                <a:srgbClr val="DA9C62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pic>
        <p:nvPicPr>
          <p:cNvPr id="100" name="图片 99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028940" y="823595"/>
            <a:ext cx="4014470" cy="5783580"/>
          </a:xfrm>
          <a:prstGeom prst="rect">
            <a:avLst/>
          </a:prstGeom>
          <a:noFill/>
          <a:ln w="9525">
            <a:solidFill>
              <a:schemeClr val="bg2"/>
            </a:solidFill>
          </a:ln>
        </p:spPr>
      </p:pic>
      <p:sp>
        <p:nvSpPr>
          <p:cNvPr id="47" name="圆角矩形 46" title=""/>
          <p:cNvSpPr/>
          <p:nvPr>
            <p:custDataLst>
              <p:tags r:id="rId16"/>
            </p:custDataLst>
          </p:nvPr>
        </p:nvSpPr>
        <p:spPr>
          <a:xfrm>
            <a:off x="219710" y="1066165"/>
            <a:ext cx="1461135" cy="833755"/>
          </a:xfrm>
          <a:prstGeom prst="roundRect">
            <a:avLst/>
          </a:prstGeom>
          <a:solidFill>
            <a:srgbClr val="53879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秦朝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15" name="圆角矩形 14" title=""/>
          <p:cNvSpPr/>
          <p:nvPr/>
        </p:nvSpPr>
        <p:spPr>
          <a:xfrm>
            <a:off x="1795145" y="885825"/>
            <a:ext cx="5039360" cy="66929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建立统一的多民族的封建国家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2" name="圆角矩形 1" title=""/>
          <p:cNvSpPr/>
          <p:nvPr/>
        </p:nvSpPr>
        <p:spPr>
          <a:xfrm>
            <a:off x="7292975" y="823595"/>
            <a:ext cx="594995" cy="1623695"/>
          </a:xfrm>
          <a:prstGeom prst="roundRect">
            <a:avLst/>
          </a:prstGeom>
        </p:spPr>
        <p:style>
          <a:lnRef idx="0">
            <a:srgbClr val="FFFFFF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3200" b="1">
                <a:latin typeface="仿宋" panose="02010609060101010101" charset="-122"/>
                <a:ea typeface="仿宋" panose="02010609060101010101" charset="-122"/>
              </a:rPr>
              <a:t>建立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" name="圆角矩形 4" title=""/>
          <p:cNvSpPr/>
          <p:nvPr>
            <p:custDataLst>
              <p:tags r:id="rId17"/>
            </p:custDataLst>
          </p:nvPr>
        </p:nvSpPr>
        <p:spPr>
          <a:xfrm>
            <a:off x="219710" y="3551555"/>
            <a:ext cx="1461135" cy="833755"/>
          </a:xfrm>
          <a:prstGeom prst="roundRect">
            <a:avLst/>
          </a:prstGeom>
          <a:solidFill>
            <a:srgbClr val="53879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西汉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7" name="圆角矩形 6" title=""/>
          <p:cNvSpPr/>
          <p:nvPr>
            <p:custDataLst>
              <p:tags r:id="rId18"/>
            </p:custDataLst>
          </p:nvPr>
        </p:nvSpPr>
        <p:spPr>
          <a:xfrm>
            <a:off x="219710" y="5497195"/>
            <a:ext cx="1461135" cy="833755"/>
          </a:xfrm>
          <a:prstGeom prst="roundRect">
            <a:avLst/>
          </a:prstGeom>
          <a:solidFill>
            <a:srgbClr val="53879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东汉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11" name="圆角矩形 10" title=""/>
          <p:cNvSpPr/>
          <p:nvPr/>
        </p:nvSpPr>
        <p:spPr>
          <a:xfrm>
            <a:off x="1795145" y="1893570"/>
            <a:ext cx="5039360" cy="90424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巩固统一的措施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ctr"/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（政治、文化、经济、思想、军事）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12" name="圆角矩形 11" title=""/>
          <p:cNvSpPr/>
          <p:nvPr/>
        </p:nvSpPr>
        <p:spPr>
          <a:xfrm>
            <a:off x="1795145" y="3324225"/>
            <a:ext cx="2434590" cy="66929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休养生息政策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3" name="圆角矩形 12" title=""/>
          <p:cNvSpPr/>
          <p:nvPr/>
        </p:nvSpPr>
        <p:spPr>
          <a:xfrm>
            <a:off x="4805045" y="3324860"/>
            <a:ext cx="1696720" cy="66929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文景之治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4" name="圆角矩形 13" title=""/>
          <p:cNvSpPr/>
          <p:nvPr/>
        </p:nvSpPr>
        <p:spPr>
          <a:xfrm>
            <a:off x="1680845" y="4358640"/>
            <a:ext cx="5153660" cy="90424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汉武帝巩固大一统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ctr"/>
            <a:r>
              <a:rPr lang="zh-CN" altLang="en-US" sz="22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（政治、思想、经济、军事、民族关系）</a:t>
            </a:r>
            <a:endParaRPr lang="zh-CN" altLang="en-US" sz="22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16" name="圆角矩形 15" title=""/>
          <p:cNvSpPr/>
          <p:nvPr/>
        </p:nvSpPr>
        <p:spPr>
          <a:xfrm>
            <a:off x="5118735" y="5295900"/>
            <a:ext cx="1786255" cy="66929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丝绸之路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7" name="圆角矩形 16" title=""/>
          <p:cNvSpPr/>
          <p:nvPr/>
        </p:nvSpPr>
        <p:spPr>
          <a:xfrm>
            <a:off x="1795145" y="5585460"/>
            <a:ext cx="1696720" cy="66929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社会危机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4000500" y="5676900"/>
            <a:ext cx="11410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仿宋" panose="02010609060101010101" charset="-122"/>
                <a:ea typeface="仿宋" panose="02010609060101010101" charset="-122"/>
              </a:rPr>
              <a:t>分裂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3140075" y="2809875"/>
            <a:ext cx="26943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</a:rPr>
              <a:t>暴政被推翻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</a:endParaRPr>
          </a:p>
        </p:txBody>
      </p:sp>
      <p:cxnSp>
        <p:nvCxnSpPr>
          <p:cNvPr id="20" name="直接箭头连接符 19" title=""/>
          <p:cNvCxnSpPr/>
          <p:nvPr/>
        </p:nvCxnSpPr>
        <p:spPr>
          <a:xfrm flipH="1">
            <a:off x="4116705" y="1550035"/>
            <a:ext cx="635" cy="331470"/>
          </a:xfrm>
          <a:prstGeom prst="straightConnector1">
            <a:avLst/>
          </a:prstGeom>
          <a:ln w="31750" cap="rnd">
            <a:solidFill>
              <a:schemeClr val="tx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1" name="直接箭头连接符 20" title=""/>
          <p:cNvCxnSpPr/>
          <p:nvPr/>
        </p:nvCxnSpPr>
        <p:spPr>
          <a:xfrm>
            <a:off x="6904990" y="1276985"/>
            <a:ext cx="394335" cy="8890"/>
          </a:xfrm>
          <a:prstGeom prst="straightConnector1">
            <a:avLst/>
          </a:prstGeom>
          <a:ln w="31750" cap="rnd">
            <a:solidFill>
              <a:schemeClr val="tx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2" name="直接箭头连接符 21" title=""/>
          <p:cNvCxnSpPr/>
          <p:nvPr/>
        </p:nvCxnSpPr>
        <p:spPr>
          <a:xfrm>
            <a:off x="4320540" y="3654425"/>
            <a:ext cx="394335" cy="8890"/>
          </a:xfrm>
          <a:prstGeom prst="straightConnector1">
            <a:avLst/>
          </a:prstGeom>
          <a:ln w="31750" cap="rnd">
            <a:solidFill>
              <a:schemeClr val="tx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3" name="直接箭头连接符 22" title=""/>
          <p:cNvCxnSpPr>
            <a:stCxn id="13" idx="2"/>
          </p:cNvCxnSpPr>
          <p:nvPr/>
        </p:nvCxnSpPr>
        <p:spPr>
          <a:xfrm flipH="1">
            <a:off x="3107690" y="3994150"/>
            <a:ext cx="2545715" cy="331470"/>
          </a:xfrm>
          <a:prstGeom prst="straightConnector1">
            <a:avLst/>
          </a:prstGeom>
          <a:ln w="31750" cap="rnd">
            <a:solidFill>
              <a:schemeClr val="tx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4" name="圆角矩形 23" title=""/>
          <p:cNvSpPr/>
          <p:nvPr/>
        </p:nvSpPr>
        <p:spPr>
          <a:xfrm>
            <a:off x="7354570" y="3324225"/>
            <a:ext cx="594995" cy="1623695"/>
          </a:xfrm>
          <a:prstGeom prst="roundRect">
            <a:avLst/>
          </a:prstGeom>
        </p:spPr>
        <p:style>
          <a:lnRef idx="0">
            <a:srgbClr val="FFFFFF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3200" b="1">
                <a:latin typeface="仿宋" panose="02010609060101010101" charset="-122"/>
                <a:ea typeface="仿宋" panose="02010609060101010101" charset="-122"/>
              </a:rPr>
              <a:t>巩固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</a:endParaRPr>
          </a:p>
        </p:txBody>
      </p:sp>
      <p:cxnSp>
        <p:nvCxnSpPr>
          <p:cNvPr id="28" name="直接箭头连接符 27" title=""/>
          <p:cNvCxnSpPr/>
          <p:nvPr/>
        </p:nvCxnSpPr>
        <p:spPr>
          <a:xfrm>
            <a:off x="3606165" y="5958205"/>
            <a:ext cx="394335" cy="8890"/>
          </a:xfrm>
          <a:prstGeom prst="straightConnector1">
            <a:avLst/>
          </a:prstGeom>
          <a:ln w="31750" cap="rnd">
            <a:solidFill>
              <a:schemeClr val="tx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9" name="右大括号 28" title=""/>
          <p:cNvSpPr/>
          <p:nvPr/>
        </p:nvSpPr>
        <p:spPr>
          <a:xfrm>
            <a:off x="7002145" y="2367280"/>
            <a:ext cx="123190" cy="2696845"/>
          </a:xfrm>
          <a:prstGeom prst="rightBrace">
            <a:avLst/>
          </a:prstGeom>
          <a:ln w="28575" cap="rnd" cmpd="sng">
            <a:solidFill>
              <a:schemeClr val="tx1"/>
            </a:solidFill>
            <a:prstDash val="solid"/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2"/>
      <p:bldP spid="5" grpId="2"/>
      <p:bldP spid="7" grpId="2"/>
      <p:bldP spid="15" grpId="0"/>
      <p:bldP spid="2" grpId="0"/>
      <p:bldP spid="11" grpId="0"/>
      <p:bldP spid="19" grpId="0"/>
      <p:bldP spid="12" grpId="0"/>
      <p:bldP spid="13" grpId="0"/>
      <p:bldP spid="14" grpId="0"/>
      <p:bldP spid="16" grpId="0"/>
      <p:bldP spid="17" grpId="0"/>
      <p:bldP spid="18" grpId="0"/>
      <p:bldP spid="24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 title=""/>
          <p:cNvGrpSpPr/>
          <p:nvPr/>
        </p:nvGrpSpPr>
        <p:grpSpPr>
          <a:xfrm>
            <a:off x="2073910" y="1330960"/>
            <a:ext cx="6963410" cy="4650105"/>
            <a:chOff x="3266" y="2544"/>
            <a:chExt cx="10966" cy="7323"/>
          </a:xfrm>
        </p:grpSpPr>
        <p:pic>
          <p:nvPicPr>
            <p:cNvPr id="2" name="图片 1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3266" y="2544"/>
              <a:ext cx="10862" cy="4247"/>
            </a:xfrm>
            <a:prstGeom prst="rect">
              <a:avLst/>
            </a:prstGeom>
          </p:spPr>
        </p:pic>
        <p:pic>
          <p:nvPicPr>
            <p:cNvPr id="3" name="图片 2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3480" y="6689"/>
              <a:ext cx="10752" cy="3178"/>
            </a:xfrm>
            <a:prstGeom prst="rect">
              <a:avLst/>
            </a:prstGeom>
          </p:spPr>
        </p:pic>
      </p:grpSp>
      <p:pic>
        <p:nvPicPr>
          <p:cNvPr id="18" name="22TK8.EPS" title=""/>
          <p:cNvPicPr/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3980" y="1334770"/>
            <a:ext cx="11851005" cy="4646295"/>
          </a:xfrm>
          <a:prstGeom prst="rect">
            <a:avLst/>
          </a:prstGeom>
        </p:spPr>
      </p:pic>
      <p:sp>
        <p:nvSpPr>
          <p:cNvPr id="12" name="矩形 11" title=""/>
          <p:cNvSpPr/>
          <p:nvPr>
            <p:custDataLst>
              <p:tags r:id="rId9"/>
            </p:custDataLst>
          </p:nvPr>
        </p:nvSpPr>
        <p:spPr>
          <a:xfrm>
            <a:off x="3300095" y="739775"/>
            <a:ext cx="681990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000" b="1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圆简体" panose="02000000000000000000" charset="-122"/>
                <a:ea typeface="方正粗圆简体" panose="02000000000000000000" charset="-122"/>
                <a:cs typeface="方正粗黑宋简体" panose="02000000000000000000" charset="-122"/>
              </a:rPr>
              <a:t>统一多民族国家的建立和巩固</a:t>
            </a:r>
            <a:endParaRPr lang="zh-CN" sz="4000" b="1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粗圆简体" panose="02000000000000000000" charset="-122"/>
              <a:ea typeface="方正粗圆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24" name="圆角矩形 23" title=""/>
          <p:cNvSpPr/>
          <p:nvPr>
            <p:custDataLst>
              <p:tags r:id="rId10"/>
            </p:custDataLst>
          </p:nvPr>
        </p:nvSpPr>
        <p:spPr>
          <a:xfrm>
            <a:off x="8064500" y="3530600"/>
            <a:ext cx="972820" cy="648970"/>
          </a:xfrm>
          <a:prstGeom prst="roundRect">
            <a:avLst/>
          </a:prstGeom>
          <a:solidFill>
            <a:schemeClr val="accent1">
              <a:lumMod val="60000"/>
              <a:lumOff val="40000"/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圆角矩形 24" title=""/>
          <p:cNvSpPr/>
          <p:nvPr>
            <p:custDataLst>
              <p:tags r:id="rId11"/>
            </p:custDataLst>
          </p:nvPr>
        </p:nvSpPr>
        <p:spPr>
          <a:xfrm>
            <a:off x="10972165" y="3489960"/>
            <a:ext cx="906145" cy="64897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文本框 25" title=""/>
          <p:cNvSpPr txBox="1"/>
          <p:nvPr>
            <p:custDataLst>
              <p:tags r:id="rId12"/>
            </p:custDataLst>
          </p:nvPr>
        </p:nvSpPr>
        <p:spPr>
          <a:xfrm>
            <a:off x="401955" y="6082665"/>
            <a:ext cx="11476355" cy="60452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大一统：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国家政治上的整齐划一，</a:t>
            </a:r>
            <a:r>
              <a:rPr lang="zh-CN" altLang="en-US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经济制度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和</a:t>
            </a:r>
            <a:r>
              <a:rPr lang="zh-CN" altLang="en-US" sz="2800">
                <a:solidFill>
                  <a:srgbClr val="C00000"/>
                </a:solidFill>
                <a:latin typeface="+mn-ea"/>
                <a:sym typeface="+mn-ea"/>
              </a:rPr>
              <a:t>思想文化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上的高度集中。</a:t>
            </a:r>
            <a:endParaRPr lang="zh-CN" altLang="en-US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  <p:sp>
        <p:nvSpPr>
          <p:cNvPr id="13" name="矩形 12" title=""/>
          <p:cNvSpPr/>
          <p:nvPr>
            <p:custDataLst>
              <p:tags r:id="rId13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>
            <p:custDataLst>
              <p:tags r:id="rId14"/>
            </p:custDataLst>
          </p:nvPr>
        </p:nvSpPr>
        <p:spPr>
          <a:xfrm>
            <a:off x="756920" y="101600"/>
            <a:ext cx="228536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时空观念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015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6" name="圆角矩形 15" title=""/>
          <p:cNvSpPr/>
          <p:nvPr>
            <p:custDataLst>
              <p:tags r:id="rId15"/>
            </p:custDataLst>
          </p:nvPr>
        </p:nvSpPr>
        <p:spPr>
          <a:xfrm>
            <a:off x="4043680" y="3530600"/>
            <a:ext cx="972820" cy="648970"/>
          </a:xfrm>
          <a:prstGeom prst="roundRect">
            <a:avLst/>
          </a:prstGeom>
          <a:solidFill>
            <a:schemeClr val="accent1">
              <a:lumMod val="60000"/>
              <a:lumOff val="40000"/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6" title=""/>
          <p:cNvSpPr/>
          <p:nvPr>
            <p:custDataLst>
              <p:tags r:id="rId16"/>
            </p:custDataLst>
          </p:nvPr>
        </p:nvSpPr>
        <p:spPr>
          <a:xfrm>
            <a:off x="1236980" y="3489960"/>
            <a:ext cx="972820" cy="648970"/>
          </a:xfrm>
          <a:prstGeom prst="roundRect">
            <a:avLst/>
          </a:prstGeom>
          <a:solidFill>
            <a:schemeClr val="accent1">
              <a:lumMod val="60000"/>
              <a:lumOff val="40000"/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08915" y="705485"/>
          <a:ext cx="11876405" cy="6182360"/>
        </p:xfrm>
        <a:graphic>
          <a:graphicData uri="http://schemas.openxmlformats.org/drawingml/2006/table">
            <a:tbl>
              <a:tblPr firstRow="1" firstCol="1" bandRow="1"/>
              <a:tblGrid>
                <a:gridCol w="807720"/>
                <a:gridCol w="8842375"/>
                <a:gridCol w="2226310"/>
              </a:tblGrid>
              <a:tr h="47498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项目</a:t>
                      </a:r>
                      <a:endParaRPr lang="zh-CN" sz="2600" b="0" spc="3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中国</a:t>
                      </a:r>
                      <a:endParaRPr lang="zh-CN" sz="2600" b="0" spc="3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世界</a:t>
                      </a:r>
                      <a:endParaRPr lang="zh-CN" sz="2600" b="0" spc="3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248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阶段特征</a:t>
                      </a:r>
                      <a:endParaRPr lang="zh-CN" sz="2600" b="0" spc="3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 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秦朝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开创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大一统，汉朝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巩固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大一统。</a:t>
                      </a:r>
                      <a:endParaRPr lang="zh-CN" sz="2600" b="0" kern="0" spc="-90">
                        <a:solidFill>
                          <a:schemeClr val="tx1"/>
                        </a:solidFill>
                        <a:effectLst/>
                        <a:uFillTx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政治</a:t>
                      </a:r>
                      <a:r>
                        <a:rPr lang="zh-CN" sz="2600" b="0" kern="100" spc="-8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：</a:t>
                      </a:r>
                      <a:r>
                        <a:rPr lang="zh-CN" sz="2600" b="1" kern="100" spc="-8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秦</a:t>
                      </a:r>
                      <a:r>
                        <a:rPr lang="zh-CN" sz="2600" b="1" kern="10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创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建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中央集权制度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；汉朝巩固中央集权制度。</a:t>
                      </a:r>
                      <a:endParaRPr lang="zh-CN" sz="2600" b="0" kern="0" spc="-90">
                        <a:solidFill>
                          <a:schemeClr val="tx1"/>
                        </a:solidFill>
                        <a:effectLst/>
                        <a:uFillTx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经济：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秦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统一货币，度量衡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；汉初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休养生息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，发展经济；汉武帝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铸五铢钱，盐铁官营、专卖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。</a:t>
                      </a:r>
                      <a:endParaRPr lang="zh-CN" sz="2600" b="1" kern="0" spc="-90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思想文化：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秦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统一文字，焚书坑儒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；西汉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罢黜百家，尊崇儒术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。</a:t>
                      </a:r>
                      <a:endParaRPr lang="zh-CN" sz="2600" b="0" kern="0" spc="-90">
                        <a:solidFill>
                          <a:schemeClr val="tx1"/>
                        </a:solidFill>
                        <a:effectLst/>
                        <a:uFillTx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军事</a:t>
                      </a:r>
                      <a:r>
                        <a:rPr lang="zh-CN" sz="2600" b="0" kern="0" spc="-8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：</a:t>
                      </a:r>
                      <a:r>
                        <a:rPr lang="zh-CN" sz="2600" b="1" kern="0" spc="-8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秦</a:t>
                      </a:r>
                      <a:r>
                        <a:rPr lang="zh-CN" sz="2600" b="1" kern="0" spc="-8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北击匈奴</a:t>
                      </a:r>
                      <a:r>
                        <a:rPr lang="zh-CN" sz="2600" b="1" kern="0" spc="-8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，修筑长城；西汉卫青、霍去病</a:t>
                      </a:r>
                      <a:r>
                        <a:rPr lang="zh-CN" sz="2600" b="1" kern="0" spc="-8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反击匈奴</a:t>
                      </a:r>
                      <a:r>
                        <a:rPr lang="zh-CN" sz="2600" b="1" kern="0" spc="-8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。</a:t>
                      </a:r>
                      <a:endParaRPr lang="zh-CN" sz="2600" b="0" kern="0" spc="-80">
                        <a:solidFill>
                          <a:schemeClr val="tx1"/>
                        </a:solidFill>
                        <a:effectLst/>
                        <a:uFillTx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民族关系：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秦统一岭南和东南沿海地区；西汉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张骞通西域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、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设西域都护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。</a:t>
                      </a:r>
                      <a:endParaRPr lang="zh-CN" sz="2600" b="0" kern="0" spc="-90">
                        <a:solidFill>
                          <a:schemeClr val="tx1"/>
                        </a:solidFill>
                        <a:effectLst/>
                        <a:uFillTx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对外关系：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西汉陆上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丝绸之路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和海上丝绸之路逐渐形成，东西方经济、文化交流加强。</a:t>
                      </a:r>
                      <a:endParaRPr lang="zh-CN" sz="2600" b="0" kern="0" spc="-90">
                        <a:solidFill>
                          <a:schemeClr val="tx1"/>
                        </a:solidFill>
                        <a:effectLst/>
                        <a:uFillTx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科学技术：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东汉蔡伦改进造纸术；在医学上取得了突出成就，领先世界。</a:t>
                      </a:r>
                      <a:endParaRPr lang="zh-CN" sz="2600" b="1" kern="0" spc="-90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楷体" panose="02010609060101010101" charset="-122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en-US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1.政治：</a:t>
                      </a:r>
                      <a:r>
                        <a:rPr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罗马共和国称霸地中海→斯巴达克起义，罗马共和国进一步衰落→罗马帝国建立→罗马帝国版图地跨三大洲</a:t>
                      </a:r>
                      <a:endParaRPr sz="2600" b="1" kern="0" spc="-90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en-US"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2600" b="0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2.文化：</a:t>
                      </a:r>
                      <a:r>
                        <a:rPr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基督教诞生</a:t>
                      </a:r>
                      <a:endParaRPr sz="2600" b="1" kern="0" spc="-90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楷体" panose="02010609060101010101" charset="-122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490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中外联系</a:t>
                      </a:r>
                      <a:endParaRPr lang="zh-CN" sz="2600" b="0" spc="3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ts val="302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张骞通西域后开辟丝绸之路，终点是大秦（罗马），丝绸之路成为东西方经济文化交流的重要纽带。同一时期，中国已进入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封建社会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，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西欧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仍处于</a:t>
                      </a:r>
                      <a:r>
                        <a:rPr lang="zh-CN" sz="2600" b="1" kern="0" spc="-9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奴隶社会</a:t>
                      </a:r>
                      <a:r>
                        <a:rPr lang="zh-CN" sz="2600" b="1" kern="0" spc="-9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。</a:t>
                      </a:r>
                      <a:endParaRPr lang="zh-CN" sz="2600" b="1" kern="0" spc="-90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楷体" panose="02010609060101010101" charset="-122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13" name="矩形 12" title=""/>
          <p:cNvSpPr/>
          <p:nvPr>
            <p:custDataLst>
              <p:tags r:id="rId3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>
            <p:custDataLst>
              <p:tags r:id="rId4"/>
            </p:custDataLst>
          </p:nvPr>
        </p:nvSpPr>
        <p:spPr>
          <a:xfrm>
            <a:off x="756920" y="101600"/>
            <a:ext cx="228536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阶段特征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015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文本框 53" title=""/>
          <p:cNvSpPr txBox="1"/>
          <p:nvPr>
            <p:custDataLst>
              <p:tags r:id="rId3"/>
            </p:custDataLst>
          </p:nvPr>
        </p:nvSpPr>
        <p:spPr>
          <a:xfrm>
            <a:off x="10081260" y="245110"/>
            <a:ext cx="21704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听课手册</a:t>
            </a:r>
            <a:r>
              <a:rPr lang="en-US" altLang="zh-CN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014</a:t>
            </a:r>
            <a:endParaRPr lang="en-US" altLang="zh-CN" sz="2400">
              <a:solidFill>
                <a:schemeClr val="bg1"/>
              </a:solidFill>
              <a:latin typeface="金山云技术体" charset="-122"/>
              <a:ea typeface="金山云技术体" charset="-122"/>
              <a:cs typeface="金山云技术体" charset="-122"/>
              <a:sym typeface="金山云技术体" charset="-122"/>
            </a:endParaRPr>
          </a:p>
        </p:txBody>
      </p:sp>
      <p:pic>
        <p:nvPicPr>
          <p:cNvPr id="56" name="图片 55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00540" y="-52705"/>
            <a:ext cx="680720" cy="680720"/>
          </a:xfrm>
          <a:prstGeom prst="rect">
            <a:avLst/>
          </a:prstGeom>
        </p:spPr>
      </p:pic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252730" y="1238250"/>
          <a:ext cx="11937365" cy="4973955"/>
        </p:xfrm>
        <a:graphic>
          <a:graphicData uri="http://schemas.openxmlformats.org/drawingml/2006/table">
            <a:tbl>
              <a:tblPr firstRow="1" firstCol="1" bandRow="1"/>
              <a:tblGrid>
                <a:gridCol w="796290"/>
                <a:gridCol w="3166110"/>
                <a:gridCol w="1238250"/>
                <a:gridCol w="2587625"/>
                <a:gridCol w="1096010"/>
                <a:gridCol w="3053080"/>
              </a:tblGrid>
              <a:tr h="148399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600" b="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</a:t>
                      </a:r>
                      <a:r>
                        <a:rPr lang="en-US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1</a:t>
                      </a: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lang="zh-CN" sz="2600" b="1" kern="0" spc="-14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连年战争影响经济发展和社会稳定，</a:t>
                      </a:r>
                      <a:r>
                        <a:rPr lang="zh-CN" sz="2600" b="1" kern="0" spc="-14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人民</a:t>
                      </a:r>
                      <a:r>
                        <a:rPr lang="zh-CN" sz="2600" b="1" kern="0" spc="-14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希望结束战乱，过上安定的生活；</a:t>
                      </a:r>
                      <a:endParaRPr lang="zh-CN" sz="2600" b="1" kern="0" spc="-140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</a:t>
                      </a:r>
                      <a:r>
                        <a:rPr lang="en-US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2</a:t>
                      </a: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lang="zh-CN" sz="2600" b="1" kern="0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秦国</a:t>
                      </a: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经过</a:t>
                      </a:r>
                      <a:r>
                        <a:rPr lang="zh-CN" sz="2600" b="1" u="sng" kern="0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　</a:t>
                      </a: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，实力超过东方六国，具备了统一六国的条件</a:t>
                      </a:r>
                      <a:r>
                        <a:rPr lang="en-US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endParaRPr lang="zh-CN" sz="2600" b="1" kern="0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</a:t>
                      </a:r>
                      <a:r>
                        <a:rPr lang="en-US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3</a:t>
                      </a: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）</a:t>
                      </a:r>
                      <a:r>
                        <a:rPr lang="zh-CN" sz="2600" b="1" kern="0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秦王嬴政</a:t>
                      </a: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即位后，招募各国人才，为灭亡六国做了充分的准备。</a:t>
                      </a:r>
                      <a:endParaRPr lang="en-US" altLang="zh-CN" sz="2600" b="1" kern="0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5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 kern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过程</a:t>
                      </a:r>
                      <a:endParaRPr lang="zh-CN" sz="2600" b="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kern="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r>
                        <a:rPr 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公元前230年开始，秦国先后攻灭了韩、赵、魏、楚、燕、齐六国</a:t>
                      </a:r>
                      <a:endParaRPr lang="zh-CN" sz="2600" b="1" kern="0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5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altLang="en-US" sz="2600" b="0" kern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建立</a:t>
                      </a:r>
                      <a:endParaRPr lang="zh-CN" altLang="en-US" sz="2600" b="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endParaRPr lang="zh-CN" altLang="en-US" sz="260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altLang="en-US" sz="2600" kern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建立者</a:t>
                      </a:r>
                      <a:endParaRPr lang="zh-CN" altLang="en-US" sz="260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endParaRPr lang="zh-CN" altLang="en-US" sz="260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altLang="en-US" sz="2500" kern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都城</a:t>
                      </a:r>
                      <a:endParaRPr lang="zh-CN" altLang="en-US" sz="250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endParaRPr lang="zh-CN" altLang="en-US" sz="250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349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altLang="en-US" sz="2600" b="0" kern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意义</a:t>
                      </a:r>
                      <a:endParaRPr lang="zh-CN" altLang="en-US" sz="2600" b="0" kern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（1）结束了春秋战国以来长期争战混乱的局面，建立起</a:t>
                      </a:r>
                      <a:r>
                        <a:rPr lang="en-US" altLang="zh-CN" sz="2600" b="1" kern="0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我国历史上第一个</a:t>
                      </a:r>
                      <a:r>
                        <a:rPr lang="en-US" alt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　　　　　　　　　 </a:t>
                      </a:r>
                      <a:r>
                        <a:rPr lang="en-US" altLang="zh-CN" sz="2600" b="1" u="sng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                         </a:t>
                      </a:r>
                      <a:r>
                        <a:rPr lang="zh-CN" altLang="en-US" sz="2600" b="1" u="sng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；（地位）</a:t>
                      </a:r>
                      <a:endParaRPr lang="zh-CN" altLang="en-US" sz="2600" b="1" u="sng" kern="0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algn="just">
                        <a:lnSpc>
                          <a:spcPct val="11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2）为社会经济的发展，人民的安定生活和相互交往，提供了有利条件，符合各族人民的共同愿望；为我国统一多民族国家的建立与发展奠定了基础，符合历史发展的要求。从此，统一多民族国家的发展成为我国历史发展的主流，推动了</a:t>
                      </a:r>
                      <a:r>
                        <a:rPr lang="en-US" altLang="zh-CN" sz="2600" b="1" kern="0">
                          <a:solidFill>
                            <a:srgbClr val="C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中华民族多元一体格局</a:t>
                      </a:r>
                      <a:r>
                        <a:rPr lang="en-US" altLang="zh-CN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的形成</a:t>
                      </a:r>
                      <a:r>
                        <a:rPr lang="zh-CN" altLang="en-US" sz="2600" b="1" kern="0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600" b="1" kern="0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6654" marR="1665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矩形 1" title=""/>
          <p:cNvSpPr/>
          <p:nvPr>
            <p:custDataLst>
              <p:tags r:id="rId8"/>
            </p:custDataLst>
          </p:nvPr>
        </p:nvSpPr>
        <p:spPr>
          <a:xfrm>
            <a:off x="3395417" y="1534587"/>
            <a:ext cx="16560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商鞅变法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0" name="矩形 19" title=""/>
          <p:cNvSpPr/>
          <p:nvPr>
            <p:custDataLst>
              <p:tags r:id="rId9"/>
            </p:custDataLst>
          </p:nvPr>
        </p:nvSpPr>
        <p:spPr>
          <a:xfrm>
            <a:off x="1383665" y="3035935"/>
            <a:ext cx="2351405" cy="69088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+mn-ea"/>
                <a:cs typeface="Times New Roman" panose="02020603050405020304" pitchFamily="18" charset="0"/>
              </a:rPr>
              <a:t>公元前</a:t>
            </a:r>
            <a:r>
              <a:rPr lang="en-US" altLang="zh-CN" sz="2600" spc="300">
                <a:solidFill>
                  <a:srgbClr val="C00000"/>
                </a:solidFill>
                <a:latin typeface="+mn-ea"/>
                <a:cs typeface="Times New Roman" panose="02020603050405020304" pitchFamily="18" charset="0"/>
              </a:rPr>
              <a:t>221</a:t>
            </a:r>
            <a:r>
              <a:rPr lang="zh-CN" altLang="zh-CN" sz="2600" spc="300">
                <a:solidFill>
                  <a:srgbClr val="C00000"/>
                </a:solidFill>
                <a:latin typeface="+mn-ea"/>
                <a:cs typeface="Times New Roman" panose="02020603050405020304" pitchFamily="18" charset="0"/>
              </a:rPr>
              <a:t>年</a:t>
            </a:r>
            <a:endParaRPr lang="zh-CN" altLang="zh-CN" sz="2600" spc="300">
              <a:solidFill>
                <a:srgbClr val="C00000"/>
              </a:solidFill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21" name="矩形 20" title=""/>
          <p:cNvSpPr/>
          <p:nvPr>
            <p:custDataLst>
              <p:tags r:id="rId10"/>
            </p:custDataLst>
          </p:nvPr>
        </p:nvSpPr>
        <p:spPr>
          <a:xfrm>
            <a:off x="9863948" y="2994009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咸阳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3" name="矩形 22" title=""/>
          <p:cNvSpPr/>
          <p:nvPr>
            <p:custDataLst>
              <p:tags r:id="rId11"/>
            </p:custDataLst>
          </p:nvPr>
        </p:nvSpPr>
        <p:spPr>
          <a:xfrm>
            <a:off x="6026150" y="2994025"/>
            <a:ext cx="1038225" cy="908685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600" spc="300">
                <a:solidFill>
                  <a:srgbClr val="C00000"/>
                </a:solidFill>
                <a:latin typeface="+mn-ea"/>
                <a:cs typeface="Times New Roman" panose="02020603050405020304" pitchFamily="18" charset="0"/>
              </a:rPr>
              <a:t>嬴</a:t>
            </a: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政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4" name="矩形 23" title=""/>
          <p:cNvSpPr/>
          <p:nvPr>
            <p:custDataLst>
              <p:tags r:id="rId12"/>
            </p:custDataLst>
          </p:nvPr>
        </p:nvSpPr>
        <p:spPr>
          <a:xfrm>
            <a:off x="1857943" y="3826319"/>
            <a:ext cx="42341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统一的多民族的封建国家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 title=""/>
          <p:cNvSpPr/>
          <p:nvPr>
            <p:custDataLst>
              <p:tags r:id="rId13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14"/>
            </p:custDataLst>
          </p:nvPr>
        </p:nvSpPr>
        <p:spPr>
          <a:xfrm>
            <a:off x="871538" y="100965"/>
            <a:ext cx="311785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016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4" name="平行四边形 13" title=""/>
          <p:cNvSpPr/>
          <p:nvPr>
            <p:custDataLst>
              <p:tags r:id="rId15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秦统一中国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82575" y="693420"/>
            <a:ext cx="45535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标准粗黑" panose="02000503000000000000" charset="-122"/>
              </a:rPr>
              <a:t>1.秦灭六国和秦朝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标准粗黑" panose="02000503000000000000" charset="-122"/>
              </a:rPr>
              <a:t>疆域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7" name="圆角矩形 16" title=""/>
          <p:cNvSpPr/>
          <p:nvPr>
            <p:custDataLst>
              <p:tags r:id="rId16"/>
            </p:custDataLst>
          </p:nvPr>
        </p:nvSpPr>
        <p:spPr>
          <a:xfrm>
            <a:off x="1042670" y="4934585"/>
            <a:ext cx="7853045" cy="123634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易错点：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l"/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秦国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是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春秋战国时期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的诸侯国；</a:t>
            </a:r>
            <a:endParaRPr lang="zh-CN" altLang="zh-CN" sz="28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algn="l"/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秦朝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是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秦始皇统一六国后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的统一的多民族国家。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4" name="圆角矩形 3" title=""/>
          <p:cNvSpPr/>
          <p:nvPr>
            <p:custDataLst>
              <p:tags r:id="rId17"/>
            </p:custDataLst>
          </p:nvPr>
        </p:nvSpPr>
        <p:spPr>
          <a:xfrm>
            <a:off x="9131935" y="4935220"/>
            <a:ext cx="2793365" cy="123507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易错字：</a:t>
            </a:r>
            <a:r>
              <a:rPr lang="zh-CN" altLang="en-US" sz="54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嬴</a:t>
            </a:r>
            <a:r>
              <a:rPr lang="zh-CN" altLang="en-US" sz="28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政</a:t>
            </a:r>
            <a:endParaRPr lang="zh-CN" altLang="en-US" sz="2800">
              <a:solidFill>
                <a:schemeClr val="bg1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3" grpId="0"/>
      <p:bldP spid="24" grpId="0"/>
      <p:bldP spid="17" grpId="2"/>
      <p:bldP spid="4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文本框 53" title=""/>
          <p:cNvSpPr txBox="1"/>
          <p:nvPr>
            <p:custDataLst>
              <p:tags r:id="rId2"/>
            </p:custDataLst>
          </p:nvPr>
        </p:nvSpPr>
        <p:spPr>
          <a:xfrm>
            <a:off x="10081260" y="245110"/>
            <a:ext cx="21704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听课手册</a:t>
            </a:r>
            <a:r>
              <a:rPr lang="en-US" altLang="zh-CN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014</a:t>
            </a:r>
            <a:endParaRPr lang="en-US" altLang="zh-CN" sz="2400">
              <a:solidFill>
                <a:schemeClr val="bg1"/>
              </a:solidFill>
              <a:latin typeface="金山云技术体" charset="-122"/>
              <a:ea typeface="金山云技术体" charset="-122"/>
              <a:cs typeface="金山云技术体" charset="-122"/>
              <a:sym typeface="金山云技术体" charset="-122"/>
            </a:endParaRPr>
          </a:p>
        </p:txBody>
      </p:sp>
      <p:pic>
        <p:nvPicPr>
          <p:cNvPr id="56" name="图片 55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00540" y="-52705"/>
            <a:ext cx="680720" cy="680720"/>
          </a:xfrm>
          <a:prstGeom prst="rect">
            <a:avLst/>
          </a:prstGeom>
        </p:spPr>
      </p:pic>
      <p:sp>
        <p:nvSpPr>
          <p:cNvPr id="22" name="文本框 21" title=""/>
          <p:cNvSpPr txBox="1"/>
          <p:nvPr/>
        </p:nvSpPr>
        <p:spPr>
          <a:xfrm>
            <a:off x="5441315" y="4851400"/>
            <a:ext cx="4931410" cy="6546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秦长城：</a:t>
            </a:r>
            <a:r>
              <a:rPr lang="zh-CN" alt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西至临洮，东至辽东</a:t>
            </a:r>
            <a:endParaRPr lang="zh-CN" altLang="zh-CN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93370" y="880745"/>
            <a:ext cx="5061585" cy="5516880"/>
          </a:xfrm>
          <a:prstGeom prst="rect">
            <a:avLst/>
          </a:prstGeom>
        </p:spPr>
      </p:pic>
      <p:sp>
        <p:nvSpPr>
          <p:cNvPr id="12" name="矩形 11" title=""/>
          <p:cNvSpPr/>
          <p:nvPr>
            <p:custDataLst>
              <p:tags r:id="rId8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4" name="平行四边形 13" title=""/>
          <p:cNvSpPr/>
          <p:nvPr>
            <p:custDataLst>
              <p:tags r:id="rId9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秦统一中国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10"/>
            </p:custDataLst>
          </p:nvPr>
        </p:nvSpPr>
        <p:spPr>
          <a:xfrm>
            <a:off x="788988" y="121920"/>
            <a:ext cx="320040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重读教材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【七上】45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0" name="文本框 19" title=""/>
          <p:cNvSpPr txBox="1"/>
          <p:nvPr/>
        </p:nvSpPr>
        <p:spPr>
          <a:xfrm>
            <a:off x="5441315" y="3351530"/>
            <a:ext cx="6210935" cy="14128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7950" indent="0" algn="l" fontAlgn="auto">
              <a:lnSpc>
                <a:spcPts val="3660"/>
              </a:lnSpc>
              <a:spcAft>
                <a:spcPct val="0"/>
              </a:spcAft>
            </a:pPr>
            <a:r>
              <a:rPr lang="zh-CN" sz="2800"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疆域范围：</a:t>
            </a:r>
            <a:r>
              <a:rPr lang="zh-CN" sz="2800" b="1"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东至</a:t>
            </a:r>
            <a:r>
              <a:rPr lang="zh-CN" sz="2800" b="1">
                <a:solidFill>
                  <a:srgbClr val="1D41D5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东海</a:t>
            </a:r>
            <a:r>
              <a:rPr lang="zh-CN" sz="2800" b="1"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，西到</a:t>
            </a:r>
            <a:r>
              <a:rPr lang="zh-CN" sz="2800" b="1">
                <a:solidFill>
                  <a:srgbClr val="1D41D5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陇西</a:t>
            </a:r>
            <a:r>
              <a:rPr lang="zh-CN" sz="2800" b="1"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，北至</a:t>
            </a:r>
            <a:r>
              <a:rPr lang="zh-CN" sz="2800" b="1">
                <a:solidFill>
                  <a:srgbClr val="1D41D5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长城一带</a:t>
            </a:r>
            <a:r>
              <a:rPr lang="zh-CN" sz="2800" b="1"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，南达</a:t>
            </a:r>
            <a:r>
              <a:rPr lang="zh-CN" sz="2800" b="1">
                <a:solidFill>
                  <a:srgbClr val="1D41D5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南海</a:t>
            </a:r>
            <a:r>
              <a:rPr lang="zh-CN" sz="2800" b="1">
                <a:effectLst/>
                <a:uFillTx/>
                <a:latin typeface="仿宋" panose="02010609060101010101" charset="-122"/>
                <a:ea typeface="仿宋" panose="02010609060101010101" charset="-122"/>
                <a:cs typeface="Times New Roman" panose="02020603050405020304" pitchFamily="18" charset="0"/>
                <a:sym typeface="+mn-ea"/>
              </a:rPr>
              <a:t>，是当时世界上的大国之一。</a:t>
            </a:r>
            <a:endParaRPr lang="zh-CN" altLang="en-US" sz="2800" b="1">
              <a:effectLst/>
              <a:uFillTx/>
              <a:latin typeface="仿宋" panose="02010609060101010101" charset="-122"/>
              <a:ea typeface="仿宋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0" name="圆角矩形 29" title=""/>
          <p:cNvSpPr/>
          <p:nvPr>
            <p:custDataLst>
              <p:tags r:id="rId11"/>
            </p:custDataLst>
          </p:nvPr>
        </p:nvSpPr>
        <p:spPr>
          <a:xfrm>
            <a:off x="5561965" y="880745"/>
            <a:ext cx="6501130" cy="1263015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读地图方法：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l"/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①读标题；②读图例；③整体到细节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21" name="圆角矩形 20" title=""/>
          <p:cNvSpPr/>
          <p:nvPr>
            <p:custDataLst>
              <p:tags r:id="rId12"/>
            </p:custDataLst>
          </p:nvPr>
        </p:nvSpPr>
        <p:spPr>
          <a:xfrm>
            <a:off x="5561965" y="2241550"/>
            <a:ext cx="6501130" cy="935990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Q：阅读地图，找出秦朝的疆域范围和长城的东、西起止点。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4" name="圆角矩形 3" title=""/>
          <p:cNvSpPr/>
          <p:nvPr>
            <p:custDataLst>
              <p:tags r:id="rId13"/>
            </p:custDataLst>
          </p:nvPr>
        </p:nvSpPr>
        <p:spPr>
          <a:xfrm>
            <a:off x="5768975" y="5593080"/>
            <a:ext cx="4691380" cy="58928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     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秦朝实现了疆域的统一。</a:t>
            </a:r>
            <a:endParaRPr lang="zh-CN" altLang="en-US" sz="2800">
              <a:solidFill>
                <a:srgbClr val="FFFF00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4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文本框 53" title=""/>
          <p:cNvSpPr txBox="1"/>
          <p:nvPr>
            <p:custDataLst>
              <p:tags r:id="rId3"/>
            </p:custDataLst>
          </p:nvPr>
        </p:nvSpPr>
        <p:spPr>
          <a:xfrm>
            <a:off x="10081260" y="245110"/>
            <a:ext cx="21704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听课手册</a:t>
            </a:r>
            <a:r>
              <a:rPr lang="en-US" altLang="zh-CN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015</a:t>
            </a:r>
            <a:endParaRPr lang="en-US" altLang="zh-CN" sz="2400">
              <a:solidFill>
                <a:schemeClr val="bg1"/>
              </a:solidFill>
              <a:latin typeface="金山云技术体" charset="-122"/>
              <a:ea typeface="金山云技术体" charset="-122"/>
              <a:cs typeface="金山云技术体" charset="-122"/>
              <a:sym typeface="金山云技术体" charset="-122"/>
            </a:endParaRPr>
          </a:p>
        </p:txBody>
      </p:sp>
      <p:pic>
        <p:nvPicPr>
          <p:cNvPr id="56" name="图片 55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00540" y="-52705"/>
            <a:ext cx="680720" cy="680720"/>
          </a:xfrm>
          <a:prstGeom prst="rect">
            <a:avLst/>
          </a:prstGeom>
        </p:spPr>
      </p:pic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270510" y="1331595"/>
          <a:ext cx="11606530" cy="1023620"/>
        </p:xfrm>
        <a:graphic>
          <a:graphicData uri="http://schemas.openxmlformats.org/drawingml/2006/table">
            <a:tbl>
              <a:tblPr firstRow="1" firstCol="1" bandRow="1"/>
              <a:tblGrid>
                <a:gridCol w="1154430"/>
                <a:gridCol w="10452100"/>
              </a:tblGrid>
              <a:tr h="51181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原因</a:t>
                      </a:r>
                      <a:endParaRPr lang="zh-CN" sz="2800" b="0" spc="3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原来各自为政的政治形态不能适应新的社会发展；</a:t>
                      </a:r>
                      <a:endParaRPr lang="zh-CN" sz="28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54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目的</a:t>
                      </a:r>
                      <a:endParaRPr lang="zh-CN" sz="2800" b="0" spc="3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加强对全国的统治；</a:t>
                      </a:r>
                      <a:endParaRPr lang="zh-CN" sz="2800" b="1">
                        <a:solidFill>
                          <a:srgbClr val="1D41D5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8"/>
            </p:custDataLst>
          </p:nvPr>
        </p:nvGraphicFramePr>
        <p:xfrm>
          <a:off x="270510" y="2355215"/>
          <a:ext cx="11607165" cy="4267200"/>
        </p:xfrm>
        <a:graphic>
          <a:graphicData uri="http://schemas.openxmlformats.org/drawingml/2006/table">
            <a:tbl>
              <a:tblPr firstRow="1" firstCol="1" bandRow="1"/>
              <a:tblGrid>
                <a:gridCol w="591820"/>
                <a:gridCol w="1746885"/>
                <a:gridCol w="726440"/>
                <a:gridCol w="8542020"/>
              </a:tblGrid>
              <a:tr h="824230"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内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容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皇帝制度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国家的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最高统治者称为皇帝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总揽全国的一切军政大权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。嬴政自称“始皇帝”，史称“</a:t>
                      </a:r>
                      <a:r>
                        <a:rPr lang="zh-CN" sz="28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”</a:t>
                      </a:r>
                      <a:r>
                        <a:rPr lang="en-US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endParaRPr lang="en-US" sz="28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2051" marR="205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8534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中央政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权机构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设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丞相、太尉和御史大夫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，分别掌管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行政、军事和监察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事务，最后决断权由皇帝掌控。</a:t>
                      </a:r>
                      <a:endParaRPr lang="zh-CN" sz="28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2051" marR="205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8534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地方行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政制度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（郡县制）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原因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　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加强专制主义中央集权的需要，符合从分裂到统一的历史趋势。</a:t>
                      </a:r>
                      <a:endParaRPr lang="zh-CN" sz="28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2051" marR="205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8333">
                <a:tc vMerge="1">
                  <a:txBody>
                    <a:bodyPr vert="horz" wrap="square"/>
                    <a:lstStyle/>
                    <a:p/>
                  </a:txBody>
                  <a:tcPr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概况</a:t>
                      </a:r>
                      <a:endParaRPr lang="zh-CN" altLang="en-US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effectLst/>
                          <a:uFillTx/>
                          <a:latin typeface="楷体" panose="02010609060101010101" charset="-122"/>
                          <a:ea typeface="楷体" panose="02010609060101010101" charset="-122"/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zh-CN" altLang="en-US" sz="2800" b="1" spc="-70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进一步废除分封制，建立</a:t>
                      </a:r>
                      <a:r>
                        <a:rPr lang="zh-CN" altLang="en-US" sz="2800" b="1" spc="-70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由中央直接管辖的</a:t>
                      </a:r>
                      <a:r>
                        <a:rPr lang="zh-CN" altLang="en-US" sz="2800" b="1" u="sng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800" b="1" u="sng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lang="zh-CN" altLang="en-US" sz="2800" b="1" u="sng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。郡的行政长官称郡守，郡下设县，县的长官称县令或县长。</a:t>
                      </a:r>
                      <a:r>
                        <a:rPr lang="zh-CN" alt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郡县长官都由朝廷直接任免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。县以下设乡、里、亭等基层组织 。</a:t>
                      </a:r>
                      <a:endParaRPr lang="zh-CN" altLang="en-US" sz="28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2051" marR="205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矩形 9" title=""/>
          <p:cNvSpPr/>
          <p:nvPr>
            <p:custDataLst>
              <p:tags r:id="rId9"/>
            </p:custDataLst>
          </p:nvPr>
        </p:nvSpPr>
        <p:spPr>
          <a:xfrm>
            <a:off x="7449185" y="2471420"/>
            <a:ext cx="1363980" cy="59563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秦始皇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 title=""/>
          <p:cNvSpPr/>
          <p:nvPr>
            <p:custDataLst>
              <p:tags r:id="rId10"/>
            </p:custDataLst>
          </p:nvPr>
        </p:nvSpPr>
        <p:spPr>
          <a:xfrm>
            <a:off x="10360007" y="4664341"/>
            <a:ext cx="13639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郡县制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 title=""/>
          <p:cNvSpPr/>
          <p:nvPr>
            <p:custDataLst>
              <p:tags r:id="rId11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>
            <p:custDataLst>
              <p:tags r:id="rId12"/>
            </p:custDataLst>
          </p:nvPr>
        </p:nvSpPr>
        <p:spPr>
          <a:xfrm>
            <a:off x="871538" y="100965"/>
            <a:ext cx="311785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016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13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秦统一中国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14"/>
            </p:custDataLst>
          </p:nvPr>
        </p:nvSpPr>
        <p:spPr>
          <a:xfrm>
            <a:off x="282575" y="693420"/>
            <a:ext cx="77577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标准粗黑" panose="02000503000000000000" charset="-122"/>
              </a:rPr>
              <a:t>2.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+mn-ea"/>
              </a:rPr>
              <a:t>秦朝确立中央集权制度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4" name="圆角矩形 3" title=""/>
          <p:cNvSpPr/>
          <p:nvPr>
            <p:custDataLst>
              <p:tags r:id="rId15"/>
            </p:custDataLst>
          </p:nvPr>
        </p:nvSpPr>
        <p:spPr>
          <a:xfrm>
            <a:off x="2653030" y="4117975"/>
            <a:ext cx="7186295" cy="74104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易错字：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丞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相、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太尉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、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御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史大夫、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郡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县制。</a:t>
            </a:r>
            <a:endParaRPr lang="zh-CN" altLang="en-US" sz="2800">
              <a:solidFill>
                <a:schemeClr val="bg1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4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表格 9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65100" y="859790"/>
          <a:ext cx="11888470" cy="4203065"/>
        </p:xfrm>
        <a:graphic>
          <a:graphicData uri="http://schemas.openxmlformats.org/drawingml/2006/table">
            <a:tbl>
              <a:tblPr firstRow="1" firstCol="1" bandRow="1"/>
              <a:tblGrid>
                <a:gridCol w="838200"/>
                <a:gridCol w="1606550"/>
                <a:gridCol w="882015"/>
                <a:gridCol w="8561705"/>
              </a:tblGrid>
              <a:tr h="25615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</a:pPr>
                      <a:r>
                        <a:rPr lang="zh-CN" altLang="en-US" sz="26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内容</a:t>
                      </a:r>
                      <a:endParaRPr lang="zh-CN" altLang="en-US" sz="26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地方行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政制度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zh-CN" sz="2600" b="0">
                          <a:solidFill>
                            <a:srgbClr val="C00000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郡县制</a:t>
                      </a: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）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indent="0" algn="just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通过郡县制，皇帝和朝廷牢牢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控制了全国各地的权力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，并把各种制度推向全国，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有利于巩固国家统一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。郡县制的实行，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开创了此后我国历代王朝地方行政的基本模式，有利于加强中央集权，维护大一统局面。</a:t>
                      </a:r>
                      <a:endParaRPr lang="zh-CN" sz="2800" b="1">
                        <a:solidFill>
                          <a:srgbClr val="1D41D5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2051" marR="205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414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</a:t>
                      </a: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仿宋" panose="02010609060101010101" charset="-122"/>
                        </a:rPr>
                        <a:t>专制主义中央集权制度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奠定了中国两千多年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封建政治制度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的基本格局，为历代王朝所沿用，影响十分深远。</a:t>
                      </a:r>
                      <a:endParaRPr lang="zh-CN" sz="28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07950" indent="0" algn="just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</a:t>
                      </a:r>
                      <a:r>
                        <a:rPr lang="zh-CN" sz="28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</a:t>
                      </a:r>
                      <a:r>
                        <a:rPr lang="en-US" altLang="zh-CN" sz="28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</a:t>
                      </a:r>
                      <a:r>
                        <a:rPr lang="zh-CN" sz="28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结束君主专制）</a:t>
                      </a:r>
                      <a:r>
                        <a:rPr lang="en-US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endParaRPr lang="en-US" sz="28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2051" marR="205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2" name="矩形 1" title=""/>
          <p:cNvSpPr/>
          <p:nvPr>
            <p:custDataLst>
              <p:tags r:id="rId4"/>
            </p:custDataLst>
          </p:nvPr>
        </p:nvSpPr>
        <p:spPr>
          <a:xfrm>
            <a:off x="1885315" y="4172585"/>
            <a:ext cx="1757680" cy="73660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辛亥革命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-1968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>
            <p:custDataLst>
              <p:tags r:id="rId6"/>
            </p:custDataLst>
          </p:nvPr>
        </p:nvSpPr>
        <p:spPr>
          <a:xfrm>
            <a:off x="871538" y="100965"/>
            <a:ext cx="311785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016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7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秦统一中国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8"/>
            </p:custDataLst>
          </p:nvPr>
        </p:nvSpPr>
        <p:spPr>
          <a:xfrm>
            <a:off x="165100" y="5237480"/>
            <a:ext cx="11888470" cy="1454150"/>
          </a:xfrm>
          <a:prstGeom prst="rect">
            <a:avLst/>
          </a:prstGeom>
          <a:solidFill>
            <a:srgbClr val="C7D3DD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2800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专制主义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即君主专制，由</a:t>
            </a:r>
            <a:r>
              <a:rPr lang="zh-CN" alt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皇帝独裁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，形成绝对权威；</a:t>
            </a:r>
            <a:endParaRPr lang="zh-CN" altLang="zh-CN" sz="2800" b="1"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algn="l"/>
            <a:r>
              <a:rPr lang="zh-CN" altLang="zh-CN" sz="2800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中央集权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体现在</a:t>
            </a:r>
            <a:r>
              <a:rPr lang="zh-CN" alt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中央与地方的关系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上，即中央政府有效管理地方、维护国家统一与安全而建立的行政管理制度。</a:t>
            </a:r>
            <a:endParaRPr lang="zh-CN" altLang="zh-CN" sz="2800" b="1"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文本框 53" title=""/>
          <p:cNvSpPr txBox="1"/>
          <p:nvPr>
            <p:custDataLst>
              <p:tags r:id="rId3"/>
            </p:custDataLst>
          </p:nvPr>
        </p:nvSpPr>
        <p:spPr>
          <a:xfrm>
            <a:off x="10081260" y="245110"/>
            <a:ext cx="21704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听课手册</a:t>
            </a:r>
            <a:r>
              <a:rPr lang="en-US" altLang="zh-CN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015</a:t>
            </a:r>
            <a:endParaRPr lang="en-US" altLang="zh-CN" sz="2400">
              <a:solidFill>
                <a:schemeClr val="bg1"/>
              </a:solidFill>
              <a:latin typeface="金山云技术体" charset="-122"/>
              <a:ea typeface="金山云技术体" charset="-122"/>
              <a:cs typeface="金山云技术体" charset="-122"/>
              <a:sym typeface="金山云技术体" charset="-122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12975" y="816610"/>
            <a:ext cx="6880860" cy="4655820"/>
          </a:xfrm>
          <a:prstGeom prst="rect">
            <a:avLst/>
          </a:prstGeom>
        </p:spPr>
      </p:pic>
      <p:sp>
        <p:nvSpPr>
          <p:cNvPr id="12" name="矩形 11" title=""/>
          <p:cNvSpPr/>
          <p:nvPr>
            <p:custDataLst>
              <p:tags r:id="rId6"/>
            </p:custDataLst>
          </p:nvPr>
        </p:nvSpPr>
        <p:spPr>
          <a:xfrm>
            <a:off x="0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7"/>
            </p:custDataLst>
          </p:nvPr>
        </p:nvSpPr>
        <p:spPr>
          <a:xfrm>
            <a:off x="779780" y="121920"/>
            <a:ext cx="321881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重读教材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【七上】46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8"/>
            </p:custDataLst>
          </p:nvPr>
        </p:nvSpPr>
        <p:spPr>
          <a:xfrm>
            <a:off x="7064375" y="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秦统一中国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4" name="圆角矩形 3" title=""/>
          <p:cNvSpPr/>
          <p:nvPr>
            <p:custDataLst>
              <p:tags r:id="rId9"/>
            </p:custDataLst>
          </p:nvPr>
        </p:nvSpPr>
        <p:spPr>
          <a:xfrm>
            <a:off x="558165" y="5472430"/>
            <a:ext cx="11085830" cy="586105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Q：阅读秦朝的政治建制示意图，指出秦始皇是如何加强中央集权的？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619375" y="6058535"/>
            <a:ext cx="52781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措施：</a:t>
            </a:r>
            <a:r>
              <a:rPr lang="zh-CN" altLang="en-US" sz="28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在地方上推行郡县制。</a:t>
            </a:r>
            <a:endParaRPr lang="zh-CN" altLang="en-US" sz="28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2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19710" y="1352550"/>
          <a:ext cx="11649075" cy="4914900"/>
        </p:xfrm>
        <a:graphic>
          <a:graphicData uri="http://schemas.openxmlformats.org/drawingml/2006/table">
            <a:tbl>
              <a:tblPr firstRow="1" firstCol="1" bandRow="1"/>
              <a:tblGrid>
                <a:gridCol w="953135"/>
                <a:gridCol w="5940425"/>
                <a:gridCol w="4755515"/>
              </a:tblGrid>
              <a:tr h="6400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项目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措施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7304" marR="730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7304" marR="730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altLang="en-US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文化</a:t>
                      </a:r>
                      <a:endParaRPr lang="zh-CN" altLang="en-US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 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统一文字：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制定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　　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，作为通用文字颁行全国（书同文），后又流行隶书。</a:t>
                      </a:r>
                      <a:r>
                        <a:rPr lang="en-US" sz="260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 </a:t>
                      </a:r>
                      <a:endParaRPr lang="en-US" sz="2600"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7304" marR="730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便利国家政令的推行和民间文化的交流，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有利于统一多民族封建国家的形成和文化的发展</a:t>
                      </a:r>
                      <a:endParaRPr lang="zh-CN" sz="2600" b="1">
                        <a:solidFill>
                          <a:srgbClr val="1D41D5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7304" marR="730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2437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经济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l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统一货币：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废除六国的货币，以秦国的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07950" indent="0" algn="l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</a:t>
                      </a:r>
                      <a:r>
                        <a:rPr lang="en-US" alt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作为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统一货币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，在全国流通（中国历史上第一次币制改革）</a:t>
                      </a:r>
                      <a:r>
                        <a:rPr lang="en-US" sz="2600" b="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 </a:t>
                      </a:r>
                      <a:endParaRPr lang="en-US" sz="2600" b="0"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7304" marR="730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有利于国家对经济的管理，便利了商品交换和物质交流，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促进各地经济的发展与交流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7304" marR="730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249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107950" indent="0" algn="l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统一度量衡：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以秦制为基础，统一度量衡制度，所有度量衡用器由国家统一监制。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7304" marR="730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解决了各地换算之间的困难，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便利了经济的发展。</a:t>
                      </a:r>
                      <a:endParaRPr lang="zh-CN" sz="2600" b="1">
                        <a:solidFill>
                          <a:srgbClr val="1D41D5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7304" marR="730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3828196" y="1747742"/>
            <a:ext cx="9702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小篆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 title=""/>
          <p:cNvSpPr/>
          <p:nvPr>
            <p:custDataLst>
              <p:tags r:id="rId4"/>
            </p:custDataLst>
          </p:nvPr>
        </p:nvSpPr>
        <p:spPr>
          <a:xfrm>
            <a:off x="1330421" y="3708661"/>
            <a:ext cx="2583180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圆形方孔半两钱</a:t>
            </a:r>
            <a:endParaRPr lang="zh-CN" altLang="zh-CN" sz="24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9170" y="2011045"/>
            <a:ext cx="4283075" cy="4256405"/>
          </a:xfrm>
          <a:prstGeom prst="rect">
            <a:avLst/>
          </a:prstGeom>
        </p:spPr>
      </p:pic>
      <p:pic>
        <p:nvPicPr>
          <p:cNvPr id="13" name="图片 1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67600" y="2150745"/>
            <a:ext cx="4005580" cy="3585845"/>
          </a:xfrm>
          <a:prstGeom prst="rect">
            <a:avLst/>
          </a:prstGeom>
        </p:spPr>
      </p:pic>
      <p:sp>
        <p:nvSpPr>
          <p:cNvPr id="14" name="矩形 13" title=""/>
          <p:cNvSpPr/>
          <p:nvPr>
            <p:custDataLst>
              <p:tags r:id="rId7"/>
            </p:custDataLst>
          </p:nvPr>
        </p:nvSpPr>
        <p:spPr>
          <a:xfrm>
            <a:off x="0" y="2095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0" name="平行四边形 19" title=""/>
          <p:cNvSpPr/>
          <p:nvPr>
            <p:custDataLst>
              <p:tags r:id="rId8"/>
            </p:custDataLst>
          </p:nvPr>
        </p:nvSpPr>
        <p:spPr>
          <a:xfrm>
            <a:off x="7084060" y="2286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秦统一中国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21" name="矩形 20" title=""/>
          <p:cNvSpPr/>
          <p:nvPr>
            <p:custDataLst>
              <p:tags r:id="rId9"/>
            </p:custDataLst>
          </p:nvPr>
        </p:nvSpPr>
        <p:spPr>
          <a:xfrm>
            <a:off x="889000" y="100965"/>
            <a:ext cx="308292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017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10"/>
            </p:custDataLst>
          </p:nvPr>
        </p:nvSpPr>
        <p:spPr>
          <a:xfrm>
            <a:off x="282575" y="768350"/>
            <a:ext cx="77577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标准粗黑" panose="02000503000000000000" charset="-122"/>
              </a:rPr>
              <a:t>3.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+mn-ea"/>
              </a:rPr>
              <a:t>秦朝巩固统一的措施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文本框 53" title=""/>
          <p:cNvSpPr txBox="1"/>
          <p:nvPr>
            <p:custDataLst>
              <p:tags r:id="rId3"/>
            </p:custDataLst>
          </p:nvPr>
        </p:nvSpPr>
        <p:spPr>
          <a:xfrm>
            <a:off x="10081260" y="245110"/>
            <a:ext cx="21704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听课手册</a:t>
            </a:r>
            <a:r>
              <a:rPr lang="en-US" altLang="zh-CN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015</a:t>
            </a:r>
            <a:endParaRPr lang="en-US" altLang="zh-CN" sz="2400">
              <a:solidFill>
                <a:schemeClr val="bg1"/>
              </a:solidFill>
              <a:latin typeface="金山云技术体" charset="-122"/>
              <a:ea typeface="金山云技术体" charset="-122"/>
              <a:cs typeface="金山云技术体" charset="-122"/>
              <a:sym typeface="金山云技术体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781368" y="121920"/>
            <a:ext cx="321564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重读教材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【七上】48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6"/>
            </p:custDataLst>
          </p:nvPr>
        </p:nvSpPr>
        <p:spPr>
          <a:xfrm>
            <a:off x="7064375" y="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秦统一中国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7" name="圆角矩形 6" title=""/>
          <p:cNvSpPr/>
          <p:nvPr>
            <p:custDataLst>
              <p:tags r:id="rId7"/>
            </p:custDataLst>
          </p:nvPr>
        </p:nvSpPr>
        <p:spPr>
          <a:xfrm>
            <a:off x="219710" y="793750"/>
            <a:ext cx="11541125" cy="2173605"/>
          </a:xfrm>
          <a:prstGeom prst="roundRect">
            <a:avLst/>
          </a:prstGeom>
          <a:solidFill>
            <a:srgbClr val="F2D9D6"/>
          </a:solidFill>
          <a:ln>
            <a:solidFill>
              <a:srgbClr val="F2D9D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endParaRPr lang="en-US" alt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一法度衡石丈尺。车同轨。书同文字。     </a:t>
            </a:r>
            <a:endParaRPr lang="en-US" alt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4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                     ——《史记·秦始皇本纪》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4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en-US" altLang="zh-CN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想一想：材料中包含了秦始皇巩固统一的哪些措施？这些措施对国家的发展有什么重要意义？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圆角矩形 7" title=""/>
          <p:cNvSpPr/>
          <p:nvPr/>
        </p:nvSpPr>
        <p:spPr>
          <a:xfrm>
            <a:off x="6804025" y="3186430"/>
            <a:ext cx="5141595" cy="3383280"/>
          </a:xfrm>
          <a:prstGeom prst="round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措施：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统一度量衡、统一车轨、统一文字。</a:t>
            </a:r>
            <a:endParaRPr lang="zh-CN" altLang="en-US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algn="l"/>
            <a:r>
              <a:rPr lang="zh-CN" altLang="en-US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意义：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有利于君主专制中央集权统治的加强，有利于经济和文化的发展与交流，有利于统一多民族国家的巩固。</a:t>
            </a:r>
            <a:endParaRPr lang="zh-CN" altLang="en-US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553" t="4251" r="70202" b="75394"/>
          <a:stretch>
            <a:fillRect/>
          </a:stretch>
        </p:blipFill>
        <p:spPr>
          <a:xfrm>
            <a:off x="219710" y="793750"/>
            <a:ext cx="1595120" cy="430530"/>
          </a:xfrm>
          <a:prstGeom prst="rect">
            <a:avLst/>
          </a:prstGeom>
        </p:spPr>
      </p:pic>
      <p:sp>
        <p:nvSpPr>
          <p:cNvPr id="30" name="圆角矩形 29" title=""/>
          <p:cNvSpPr/>
          <p:nvPr/>
        </p:nvSpPr>
        <p:spPr>
          <a:xfrm>
            <a:off x="76835" y="3186430"/>
            <a:ext cx="6584315" cy="3383280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材料题做题方法：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l"/>
            <a:r>
              <a:rPr lang="en-US" altLang="zh-CN" sz="2800">
                <a:sym typeface="+mn-ea"/>
              </a:rPr>
              <a:t>1.</a:t>
            </a:r>
            <a:r>
              <a:rPr lang="zh-CN" altLang="zh-CN" sz="2800">
                <a:sym typeface="+mn-ea"/>
              </a:rPr>
              <a:t>审设问：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标准粗黑" panose="02000503000000000000" charset="-122"/>
              </a:rPr>
              <a:t>①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明确设问数量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标准粗黑" panose="02000503000000000000" charset="-122"/>
              </a:rPr>
              <a:t>②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找出提示语、限制语和答项语</a:t>
            </a:r>
            <a:endParaRPr lang="zh-CN" altLang="zh-CN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/>
            <a:r>
              <a:rPr lang="zh-CN" altLang="zh-CN" sz="2800">
                <a:sym typeface="标准粗黑" panose="02000503000000000000" charset="-122"/>
              </a:rPr>
              <a:t>2.读材料：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①按符号分层；②抓对象和关键词句③看材料的出处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  <a:p>
            <a:pPr algn="l">
              <a:buClrTx/>
              <a:buSzTx/>
              <a:buFontTx/>
            </a:pPr>
            <a:r>
              <a:rPr lang="zh-CN" altLang="zh-CN" sz="2800">
                <a:sym typeface="标准粗黑" panose="02000503000000000000" charset="-122"/>
              </a:rPr>
              <a:t>3.答题：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①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先写答项语：贡献。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②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答案书写：工整、简洁、条理清楚。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cxnSp>
        <p:nvCxnSpPr>
          <p:cNvPr id="32" name="直接连接符 31" title=""/>
          <p:cNvCxnSpPr/>
          <p:nvPr/>
        </p:nvCxnSpPr>
        <p:spPr>
          <a:xfrm flipV="1">
            <a:off x="2512695" y="2582545"/>
            <a:ext cx="1484630" cy="127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连接符 8" title=""/>
          <p:cNvCxnSpPr/>
          <p:nvPr/>
        </p:nvCxnSpPr>
        <p:spPr>
          <a:xfrm>
            <a:off x="1638935" y="1649730"/>
            <a:ext cx="1707515" cy="12065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 title=""/>
          <p:cNvCxnSpPr/>
          <p:nvPr/>
        </p:nvCxnSpPr>
        <p:spPr>
          <a:xfrm flipV="1">
            <a:off x="3961130" y="1651000"/>
            <a:ext cx="833755" cy="10795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/>
        </p:nvCxnSpPr>
        <p:spPr>
          <a:xfrm flipV="1">
            <a:off x="5159375" y="1661795"/>
            <a:ext cx="1501775" cy="10795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4" name="任意多边形 13" title=""/>
          <p:cNvSpPr/>
          <p:nvPr/>
        </p:nvSpPr>
        <p:spPr>
          <a:xfrm>
            <a:off x="4574540" y="2474595"/>
            <a:ext cx="2489835" cy="226695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6" title=""/>
          <p:cNvSpPr/>
          <p:nvPr/>
        </p:nvSpPr>
        <p:spPr>
          <a:xfrm>
            <a:off x="8077200" y="2160905"/>
            <a:ext cx="750570" cy="421640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圆角矩形 15" title=""/>
          <p:cNvSpPr/>
          <p:nvPr/>
        </p:nvSpPr>
        <p:spPr>
          <a:xfrm>
            <a:off x="2863215" y="2606040"/>
            <a:ext cx="1363980" cy="38036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任意多边形 17" title=""/>
          <p:cNvSpPr/>
          <p:nvPr/>
        </p:nvSpPr>
        <p:spPr>
          <a:xfrm>
            <a:off x="9139555" y="2551430"/>
            <a:ext cx="1437005" cy="14986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 title=""/>
          <p:cNvSpPr/>
          <p:nvPr/>
        </p:nvSpPr>
        <p:spPr>
          <a:xfrm>
            <a:off x="7269480" y="2551430"/>
            <a:ext cx="807720" cy="149225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任意多边形 19" title=""/>
          <p:cNvSpPr/>
          <p:nvPr/>
        </p:nvSpPr>
        <p:spPr>
          <a:xfrm>
            <a:off x="443865" y="2967355"/>
            <a:ext cx="1437005" cy="14986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2"/>
      <p:bldP spid="17" grpId="0"/>
      <p:bldP spid="14" grpId="0"/>
      <p:bldP spid="19" grpId="0"/>
      <p:bldP spid="16" grpId="0"/>
      <p:bldP spid="18" grpId="0"/>
      <p:bldP spid="20" grpId="0"/>
      <p:bldP spid="8" grpId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图片 55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00540" y="-52705"/>
            <a:ext cx="680720" cy="680720"/>
          </a:xfrm>
          <a:prstGeom prst="rect">
            <a:avLst/>
          </a:prstGeom>
        </p:spPr>
      </p:pic>
      <p:sp>
        <p:nvSpPr>
          <p:cNvPr id="22" name="文本框 21" title=""/>
          <p:cNvSpPr txBox="1"/>
          <p:nvPr/>
        </p:nvSpPr>
        <p:spPr>
          <a:xfrm>
            <a:off x="219710" y="1907540"/>
            <a:ext cx="5583555" cy="4150995"/>
          </a:xfrm>
          <a:prstGeom prst="rect">
            <a:avLst/>
          </a:prstGeom>
          <a:solidFill>
            <a:srgbClr val="C7D3DD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zh-CN" sz="2800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1.评价历史人物的方法：</a:t>
            </a:r>
            <a:endParaRPr lang="zh-CN" altLang="zh-CN" sz="2800">
              <a:solidFill>
                <a:srgbClr val="1D41D5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lang="zh-CN" alt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一分为二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（功、过），</a:t>
            </a:r>
            <a:r>
              <a:rPr lang="zh-CN" alt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史论结合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，公正客观。</a:t>
            </a:r>
            <a:endParaRPr lang="zh-CN" altLang="zh-CN" sz="2800" b="1"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lang="zh-CN" altLang="zh-CN" sz="2800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2.评价历史人物的标准：</a:t>
            </a:r>
            <a:endParaRPr lang="zh-CN" altLang="zh-CN" sz="2800">
              <a:solidFill>
                <a:srgbClr val="1D41D5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是否有利于统一多民族国家的发展；是否有利于民族交融；</a:t>
            </a:r>
            <a:endParaRPr lang="zh-CN" altLang="zh-CN" sz="2800" b="1"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是否推动社会历史的发展。</a:t>
            </a:r>
            <a:endParaRPr lang="zh-CN" altLang="zh-CN" sz="2800" b="1"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  <p:sp>
        <p:nvSpPr>
          <p:cNvPr id="2" name="矩形 1" title=""/>
          <p:cNvSpPr/>
          <p:nvPr>
            <p:custDataLst>
              <p:tags r:id="rId5"/>
            </p:custDataLst>
          </p:nvPr>
        </p:nvSpPr>
        <p:spPr>
          <a:xfrm>
            <a:off x="708978" y="101600"/>
            <a:ext cx="181102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课堂实练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" name="圆角矩形 9" title=""/>
          <p:cNvSpPr/>
          <p:nvPr>
            <p:custDataLst>
              <p:tags r:id="rId7"/>
            </p:custDataLst>
          </p:nvPr>
        </p:nvSpPr>
        <p:spPr>
          <a:xfrm>
            <a:off x="219710" y="815340"/>
            <a:ext cx="11906250" cy="828675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Q：有人认为秦始皇是千古一帝，也有人认为他是一位暴君。请你评价一下秦始皇，并说明理由。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5880100" y="1753235"/>
            <a:ext cx="6388735" cy="48926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秦始皇嬴政是我国历史上第一个大一统王朝——秦朝的开创者，是我国封建社会的第一个皇帝。</a:t>
            </a:r>
            <a:endParaRPr lang="zh-CN" altLang="zh-CN" sz="2600" b="1">
              <a:latin typeface="仿宋" panose="02010609060101010101" charset="-122"/>
              <a:ea typeface="仿宋" panose="02010609060101010101" charset="-122"/>
            </a:endParaRPr>
          </a:p>
          <a:p>
            <a:r>
              <a:rPr lang="en-US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其功绩有：顺应历史潮流，统一中国，结束了诸侯长期争战混乱的局面，符合广大人民的愿望；采取一系列措施巩固统一多民族国家。</a:t>
            </a:r>
            <a:endParaRPr lang="zh-CN" altLang="zh-CN" sz="2600" b="1">
              <a:latin typeface="仿宋" panose="02010609060101010101" charset="-122"/>
              <a:ea typeface="仿宋" panose="02010609060101010101" charset="-122"/>
            </a:endParaRPr>
          </a:p>
          <a:p>
            <a:r>
              <a:rPr lang="en-US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其过失有：进行焚书坑儒，钳制了人民的思想；实行暴政，法律严苛，给人民带来了极大的灾难，最终导致了秦朝的灭亡。</a:t>
            </a:r>
            <a:endParaRPr lang="zh-CN" altLang="zh-CN" sz="2600" b="1">
              <a:latin typeface="仿宋" panose="02010609060101010101" charset="-122"/>
              <a:ea typeface="仿宋" panose="02010609060101010101" charset="-122"/>
            </a:endParaRPr>
          </a:p>
          <a:p>
            <a:r>
              <a:rPr lang="zh-CN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 </a:t>
            </a:r>
            <a:r>
              <a:rPr lang="en-US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 </a:t>
            </a:r>
            <a:r>
              <a:rPr lang="zh-CN" altLang="zh-CN"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总之，秦始皇是一个有大功也有大过的皇帝，功大于过。</a:t>
            </a:r>
            <a:endParaRPr lang="zh-CN" altLang="zh-CN" sz="2600" b="1"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2"/>
      <p:bldP spid="22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19710" y="994410"/>
          <a:ext cx="11833225" cy="2473325"/>
        </p:xfrm>
        <a:graphic>
          <a:graphicData uri="http://schemas.openxmlformats.org/drawingml/2006/table">
            <a:tbl>
              <a:tblPr firstRow="1" firstCol="1" bandRow="1"/>
              <a:tblGrid>
                <a:gridCol w="1253490"/>
                <a:gridCol w="942975"/>
                <a:gridCol w="9636760"/>
              </a:tblGrid>
              <a:tr h="1048385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    </a:t>
                      </a: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陈胜、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吴广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起义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根本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原因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　</a:t>
                      </a:r>
                      <a:r>
                        <a:rPr lang="zh-CN" sz="2600" b="0">
                          <a:solidFill>
                            <a:srgbClr val="1D41D5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秦的暴政</a:t>
                      </a: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楷体" panose="02010609060101010101" charset="-122"/>
                        </a:rPr>
                        <a:t>：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赋税、徭役和兵役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沉重；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法律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严苛，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刑法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严酷；禁锢思想，实行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“焚书坑儒”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；秦二世统治更加残暴。</a:t>
                      </a:r>
                      <a:endParaRPr lang="en-US" alt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9875" marR="198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96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概况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公元前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209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年，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　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在大泽乡起义，后建立“张楚”政权，但最后被镇压，起义失败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9875" marR="198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76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地位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中国历史上</a:t>
                      </a:r>
                      <a:r>
                        <a:rPr lang="zh-CN" sz="2600" b="1" u="sng">
                          <a:solidFill>
                            <a:srgbClr val="1D41D5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　　　　　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农民大起义。</a:t>
                      </a:r>
                      <a:r>
                        <a:rPr lang="en-US" sz="260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 </a:t>
                      </a:r>
                      <a:endParaRPr lang="en-US" sz="2600"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19875" marR="198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表格 9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19075" y="3467735"/>
          <a:ext cx="11833860" cy="2718435"/>
        </p:xfrm>
        <a:graphic>
          <a:graphicData uri="http://schemas.openxmlformats.org/drawingml/2006/table">
            <a:tbl>
              <a:tblPr firstRow="1" firstCol="1" bandRow="1"/>
              <a:tblGrid>
                <a:gridCol w="1243965"/>
                <a:gridCol w="1141095"/>
                <a:gridCol w="5320665"/>
                <a:gridCol w="1759585"/>
                <a:gridCol w="2368550"/>
              </a:tblGrid>
              <a:tr h="14249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秦朝</a:t>
                      </a:r>
                      <a:endParaRPr lang="en-US" alt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灭亡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　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项羽、刘邦继续领导反秦农民起义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。项羽在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中以少胜多，歼灭秦军主力。刘邦率军直抵秦都咸阳。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公元前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207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年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，秦朝统治者向刘邦投降，秦朝灭亡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9875" marR="198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71882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楚汉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之争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ctr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公元前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206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年—公元前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202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年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ctr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交战双方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19875" marR="198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刘邦与项羽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9875" marR="198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467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107950" indent="0" algn="ctr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封建统治阶级争夺政权的战争</a:t>
                      </a:r>
                      <a:endParaRPr lang="zh-CN" sz="2600" b="1">
                        <a:solidFill>
                          <a:srgbClr val="1D41D5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ctr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结果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19875" marR="198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刘邦胜利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9875" marR="198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5210718" y="1770147"/>
            <a:ext cx="21513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陈胜、吴广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4179344" y="2795627"/>
            <a:ext cx="13639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第一次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 title=""/>
          <p:cNvSpPr/>
          <p:nvPr>
            <p:custDataLst>
              <p:tags r:id="rId6"/>
            </p:custDataLst>
          </p:nvPr>
        </p:nvSpPr>
        <p:spPr>
          <a:xfrm>
            <a:off x="8188797" y="3308663"/>
            <a:ext cx="17576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巨鹿之战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0" name="矩形 19" title=""/>
          <p:cNvSpPr/>
          <p:nvPr>
            <p:custDataLst>
              <p:tags r:id="rId7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1" name="矩形 20" title=""/>
          <p:cNvSpPr/>
          <p:nvPr>
            <p:custDataLst>
              <p:tags r:id="rId8"/>
            </p:custDataLst>
          </p:nvPr>
        </p:nvSpPr>
        <p:spPr>
          <a:xfrm>
            <a:off x="889000" y="100965"/>
            <a:ext cx="308292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017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2" name="平行四边形 21" title=""/>
          <p:cNvSpPr/>
          <p:nvPr>
            <p:custDataLst>
              <p:tags r:id="rId9"/>
            </p:custDataLst>
          </p:nvPr>
        </p:nvSpPr>
        <p:spPr>
          <a:xfrm>
            <a:off x="7150100" y="635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+mn-ea"/>
              </a:rPr>
              <a:t>秦末农民大起义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23" name="圆角矩形 22" title=""/>
          <p:cNvSpPr/>
          <p:nvPr>
            <p:custDataLst>
              <p:tags r:id="rId10"/>
            </p:custDataLst>
          </p:nvPr>
        </p:nvSpPr>
        <p:spPr>
          <a:xfrm>
            <a:off x="5026660" y="4331970"/>
            <a:ext cx="6637655" cy="54356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易错点：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秦末农民起义不包括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楚汉之争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23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表格 9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82575" y="1305560"/>
          <a:ext cx="11396345" cy="3717290"/>
        </p:xfrm>
        <a:graphic>
          <a:graphicData uri="http://schemas.openxmlformats.org/drawingml/2006/table">
            <a:tbl>
              <a:tblPr firstRow="1" firstCol="1" bandRow="1"/>
              <a:tblGrid>
                <a:gridCol w="654050"/>
                <a:gridCol w="807720"/>
                <a:gridCol w="9934575"/>
              </a:tblGrid>
              <a:tr h="1063625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8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  <a:sym typeface="+mn-ea"/>
                        </a:rPr>
                        <a:t>西汉</a:t>
                      </a:r>
                      <a:endParaRPr lang="zh-CN" sz="2800" b="0" spc="3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8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  <a:sym typeface="+mn-ea"/>
                        </a:rPr>
                        <a:t>建立</a:t>
                      </a:r>
                      <a:endParaRPr lang="zh-CN" altLang="en-US" sz="28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公元</a:t>
                      </a:r>
                      <a:r>
                        <a:rPr lang="zh-CN" alt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前202年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，汉高祖</a:t>
                      </a:r>
                      <a:r>
                        <a:rPr lang="en-US" alt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</a:t>
                      </a:r>
                      <a:r>
                        <a:rPr lang="zh-CN" altLang="en-US" sz="2800" b="1" u="sng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建立汉朝，定都</a:t>
                      </a:r>
                      <a:r>
                        <a:rPr lang="zh-CN" alt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长安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，史称西汉 。</a:t>
                      </a:r>
                      <a:endParaRPr lang="zh-CN" altLang="en-US" sz="28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1052" marR="11052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83385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休养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生息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rgbClr val="1D41D5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政策</a:t>
                      </a:r>
                      <a:endParaRPr lang="zh-CN" sz="2800" b="0">
                        <a:solidFill>
                          <a:srgbClr val="1D41D5"/>
                        </a:solidFill>
                        <a:effectLst/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内容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汉高祖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吸取秦朝因暴政速亡的教训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，采取了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休养生息政策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，让士兵还乡务农，将部分奴婢释放为平民；鼓励人民致力农业生产；采取轻徭薄赋的政策，减轻赋税，相应地减免徭役和兵役。</a:t>
                      </a:r>
                      <a:endParaRPr lang="zh-CN" sz="28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1052" marR="11052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028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作用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使汉初的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经济逐步得以恢复和发展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社会局势稳定下来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8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1052" marR="11052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矩形 11" title=""/>
          <p:cNvSpPr/>
          <p:nvPr>
            <p:custDataLst>
              <p:tags r:id="rId3"/>
            </p:custDataLst>
          </p:nvPr>
        </p:nvSpPr>
        <p:spPr>
          <a:xfrm>
            <a:off x="5920740" y="1169670"/>
            <a:ext cx="9702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刘邦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0" name="矩形 19" title=""/>
          <p:cNvSpPr/>
          <p:nvPr>
            <p:custDataLst>
              <p:tags r:id="rId4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1" name="矩形 20" title=""/>
          <p:cNvSpPr/>
          <p:nvPr>
            <p:custDataLst>
              <p:tags r:id="rId5"/>
            </p:custDataLst>
          </p:nvPr>
        </p:nvSpPr>
        <p:spPr>
          <a:xfrm>
            <a:off x="873125" y="100965"/>
            <a:ext cx="311467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018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6"/>
            </p:custDataLst>
          </p:nvPr>
        </p:nvSpPr>
        <p:spPr>
          <a:xfrm>
            <a:off x="7150100" y="635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西汉的统治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7"/>
            </p:custDataLst>
          </p:nvPr>
        </p:nvSpPr>
        <p:spPr>
          <a:xfrm>
            <a:off x="219710" y="744855"/>
            <a:ext cx="77577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标准粗黑" panose="02000503000000000000" charset="-122"/>
              </a:rPr>
              <a:t>2.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+mn-ea"/>
              </a:rPr>
              <a:t>西汉建立　休养生息政策　“文景之治”               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  <a:sym typeface="+mn-ea"/>
            </a:endParaRPr>
          </a:p>
        </p:txBody>
      </p:sp>
      <p:sp>
        <p:nvSpPr>
          <p:cNvPr id="24" name="圆角矩形 23" title=""/>
          <p:cNvSpPr/>
          <p:nvPr>
            <p:custDataLst>
              <p:tags r:id="rId8"/>
            </p:custDataLst>
          </p:nvPr>
        </p:nvSpPr>
        <p:spPr>
          <a:xfrm>
            <a:off x="873125" y="5267960"/>
            <a:ext cx="8059420" cy="67437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  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休养生息政策是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道家“无为而治”思想的实践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160635" y="4735830"/>
            <a:ext cx="1769745" cy="200215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文本框 53" title=""/>
          <p:cNvSpPr txBox="1"/>
          <p:nvPr>
            <p:custDataLst>
              <p:tags r:id="rId3"/>
            </p:custDataLst>
          </p:nvPr>
        </p:nvSpPr>
        <p:spPr>
          <a:xfrm>
            <a:off x="10081260" y="245110"/>
            <a:ext cx="21704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听课手册</a:t>
            </a:r>
            <a:r>
              <a:rPr lang="en-US" altLang="zh-CN" sz="2400">
                <a:solidFill>
                  <a:schemeClr val="bg1"/>
                </a:solidFill>
                <a:latin typeface="金山云技术体" charset="-122"/>
                <a:ea typeface="金山云技术体" charset="-122"/>
                <a:cs typeface="金山云技术体" charset="-122"/>
                <a:sym typeface="金山云技术体" charset="-122"/>
              </a:rPr>
              <a:t>015</a:t>
            </a:r>
            <a:endParaRPr lang="en-US" altLang="zh-CN" sz="2400">
              <a:solidFill>
                <a:schemeClr val="bg1"/>
              </a:solidFill>
              <a:latin typeface="金山云技术体" charset="-122"/>
              <a:ea typeface="金山云技术体" charset="-122"/>
              <a:cs typeface="金山云技术体" charset="-122"/>
              <a:sym typeface="金山云技术体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794703" y="121920"/>
            <a:ext cx="3188970" cy="89154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重读教材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【七上】55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  <a:sym typeface="+mn-ea"/>
            </a:endParaRPr>
          </a:p>
          <a:p>
            <a:pPr algn="ctr"/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6"/>
            </p:custDataLst>
          </p:nvPr>
        </p:nvSpPr>
        <p:spPr>
          <a:xfrm>
            <a:off x="7064375" y="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西汉的统治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7" name="圆角矩形 6" title=""/>
          <p:cNvSpPr/>
          <p:nvPr>
            <p:custDataLst>
              <p:tags r:id="rId7"/>
            </p:custDataLst>
          </p:nvPr>
        </p:nvSpPr>
        <p:spPr>
          <a:xfrm>
            <a:off x="335280" y="1333500"/>
            <a:ext cx="11541125" cy="2173605"/>
          </a:xfrm>
          <a:prstGeom prst="roundRect">
            <a:avLst/>
          </a:prstGeom>
          <a:solidFill>
            <a:srgbClr val="F2D9D6"/>
          </a:solidFill>
          <a:ln>
            <a:solidFill>
              <a:srgbClr val="F2D9D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endParaRPr lang="en-US" alt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《汉书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·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食货志》记载，西汉刚建立时，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民失作业，而大饥馑。凡米石五千，人相食，死者过半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               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4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en-US" altLang="zh-CN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根据材料，说一说：当时社会处于什么样的境况？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553" t="4251" r="70202" b="75394"/>
          <a:stretch>
            <a:fillRect/>
          </a:stretch>
        </p:blipFill>
        <p:spPr>
          <a:xfrm>
            <a:off x="558165" y="1463040"/>
            <a:ext cx="1595120" cy="430530"/>
          </a:xfrm>
          <a:prstGeom prst="rect">
            <a:avLst/>
          </a:prstGeom>
        </p:spPr>
      </p:pic>
      <p:cxnSp>
        <p:nvCxnSpPr>
          <p:cNvPr id="9" name="直接连接符 8" title=""/>
          <p:cNvCxnSpPr/>
          <p:nvPr>
            <p:custDataLst>
              <p:tags r:id="rId10"/>
            </p:custDataLst>
          </p:nvPr>
        </p:nvCxnSpPr>
        <p:spPr>
          <a:xfrm flipV="1">
            <a:off x="1068070" y="3417570"/>
            <a:ext cx="2816225" cy="508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7" name="圆角矩形 16" title=""/>
          <p:cNvSpPr/>
          <p:nvPr>
            <p:custDataLst>
              <p:tags r:id="rId11"/>
            </p:custDataLst>
          </p:nvPr>
        </p:nvSpPr>
        <p:spPr>
          <a:xfrm>
            <a:off x="7868920" y="2929255"/>
            <a:ext cx="750570" cy="421640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 title=""/>
          <p:cNvSpPr/>
          <p:nvPr>
            <p:custDataLst>
              <p:tags r:id="rId12"/>
            </p:custDataLst>
          </p:nvPr>
        </p:nvSpPr>
        <p:spPr>
          <a:xfrm>
            <a:off x="4449445" y="3350895"/>
            <a:ext cx="1246505" cy="7620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 title=""/>
          <p:cNvCxnSpPr/>
          <p:nvPr>
            <p:custDataLst>
              <p:tags r:id="rId13"/>
            </p:custDataLst>
          </p:nvPr>
        </p:nvCxnSpPr>
        <p:spPr>
          <a:xfrm>
            <a:off x="4970780" y="2423160"/>
            <a:ext cx="725170" cy="6985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 title=""/>
          <p:cNvCxnSpPr/>
          <p:nvPr>
            <p:custDataLst>
              <p:tags r:id="rId14"/>
            </p:custDataLst>
          </p:nvPr>
        </p:nvCxnSpPr>
        <p:spPr>
          <a:xfrm>
            <a:off x="7977505" y="2430145"/>
            <a:ext cx="2881630" cy="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15"/>
            </p:custDataLst>
          </p:nvPr>
        </p:nvCxnSpPr>
        <p:spPr>
          <a:xfrm flipV="1">
            <a:off x="795020" y="2901950"/>
            <a:ext cx="4680585" cy="27305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6" name="文本框 25" title=""/>
          <p:cNvSpPr txBox="1"/>
          <p:nvPr>
            <p:custDataLst>
              <p:tags r:id="rId16"/>
            </p:custDataLst>
          </p:nvPr>
        </p:nvSpPr>
        <p:spPr>
          <a:xfrm>
            <a:off x="795020" y="4177665"/>
            <a:ext cx="9852025" cy="109410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00"/>
              </a:lnSpc>
            </a:pPr>
            <a:r>
              <a:rPr lang="en-US" altLang="zh-CN" sz="26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</a:t>
            </a:r>
            <a:r>
              <a:rPr lang="en-US" altLang="zh-CN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状况：</a:t>
            </a:r>
            <a:r>
              <a:rPr lang="zh-CN" altLang="en-US" sz="28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由于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秦朝暴政</a:t>
            </a:r>
            <a:r>
              <a:rPr lang="zh-CN" altLang="en-US" sz="28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以及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多年战乱，</a:t>
            </a:r>
            <a:r>
              <a:rPr lang="zh-CN" altLang="en-US" sz="28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西汉刚建立时，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人民流离失所，大片土地荒芜，</a:t>
            </a:r>
            <a:r>
              <a:rPr lang="zh-CN" altLang="en-US" sz="28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饥荒、战乱使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人口锐减，社会不稳定。</a:t>
            </a:r>
            <a:endParaRPr lang="zh-CN" altLang="en-US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flipH="1">
            <a:off x="11176000" y="10185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19710" y="979170"/>
          <a:ext cx="8536305" cy="5247005"/>
        </p:xfrm>
        <a:graphic>
          <a:graphicData uri="http://schemas.openxmlformats.org/drawingml/2006/table">
            <a:tbl>
              <a:tblPr firstRow="1" firstCol="1" bandRow="1"/>
              <a:tblGrid>
                <a:gridCol w="690245"/>
                <a:gridCol w="829310"/>
                <a:gridCol w="7016750"/>
              </a:tblGrid>
              <a:tr h="2346325">
                <a:tc rowSpan="3"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“文景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之</a:t>
                      </a:r>
                      <a:endParaRPr lang="en-US" alt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治”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措施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汉文帝、汉景帝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继续实行</a:t>
                      </a:r>
                      <a:r>
                        <a:rPr lang="zh-CN" sz="2800" b="1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　</a:t>
                      </a:r>
                      <a:r>
                        <a:rPr lang="en-US" altLang="zh-CN" sz="2800" b="1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sz="2800" b="1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　　　　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政策，注重农业生产，提倡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以农为本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，进一步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减轻赋税和徭役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；重视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“以德化民”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，废除一些严刑峻法；提倡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勤俭治国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，反对奢侈浮华</a:t>
                      </a:r>
                      <a:r>
                        <a:rPr lang="en-US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8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1052" marR="11052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706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表现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　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政治清明，经济发展，人民生活安定，历史上称这一时期为“</a:t>
                      </a:r>
                      <a:r>
                        <a:rPr lang="zh-CN" sz="28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　</a:t>
                      </a: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”。这是</a:t>
                      </a:r>
                      <a:r>
                        <a:rPr lang="zh-CN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我国封建社会历史上出现的第一个盛世局面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r>
                        <a:rPr lang="en-US" altLang="zh-CN" sz="2800" b="1">
                          <a:solidFill>
                            <a:srgbClr val="C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</a:t>
                      </a:r>
                      <a:r>
                        <a:rPr lang="zh-CN" altLang="en-US" sz="2800" b="1">
                          <a:solidFill>
                            <a:srgbClr val="C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地位</a:t>
                      </a:r>
                      <a:r>
                        <a:rPr lang="en-US" altLang="zh-CN" sz="2800" b="1">
                          <a:solidFill>
                            <a:srgbClr val="C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)</a:t>
                      </a:r>
                      <a:endParaRPr lang="en-US" altLang="zh-CN" sz="2800" b="1">
                        <a:solidFill>
                          <a:srgbClr val="C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1052" marR="11052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27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8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为汉朝大一统局面的出现奠定了物质基础。</a:t>
                      </a:r>
                      <a:endParaRPr lang="zh-CN" sz="28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1052" marR="11052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矩形 9" title=""/>
          <p:cNvSpPr/>
          <p:nvPr>
            <p:custDataLst>
              <p:tags r:id="rId3"/>
            </p:custDataLst>
          </p:nvPr>
        </p:nvSpPr>
        <p:spPr>
          <a:xfrm>
            <a:off x="6105597" y="979111"/>
            <a:ext cx="17576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休养生息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5392446" y="3549040"/>
            <a:ext cx="17576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文景之治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293225" y="979170"/>
            <a:ext cx="2139950" cy="2325370"/>
          </a:xfrm>
          <a:prstGeom prst="rect">
            <a:avLst/>
          </a:prstGeom>
        </p:spPr>
      </p:pic>
      <p:sp>
        <p:nvSpPr>
          <p:cNvPr id="20" name="矩形 19" title=""/>
          <p:cNvSpPr/>
          <p:nvPr>
            <p:custDataLst>
              <p:tags r:id="rId7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1" name="矩形 20" title=""/>
          <p:cNvSpPr/>
          <p:nvPr>
            <p:custDataLst>
              <p:tags r:id="rId8"/>
            </p:custDataLst>
          </p:nvPr>
        </p:nvSpPr>
        <p:spPr>
          <a:xfrm>
            <a:off x="873125" y="100965"/>
            <a:ext cx="311467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018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9"/>
            </p:custDataLst>
          </p:nvPr>
        </p:nvSpPr>
        <p:spPr>
          <a:xfrm>
            <a:off x="7150100" y="635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西汉的统治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24" name="圆角矩形 23" title=""/>
          <p:cNvSpPr/>
          <p:nvPr>
            <p:custDataLst>
              <p:tags r:id="rId10"/>
            </p:custDataLst>
          </p:nvPr>
        </p:nvSpPr>
        <p:spPr>
          <a:xfrm>
            <a:off x="8869680" y="3367405"/>
            <a:ext cx="3176905" cy="2945130"/>
          </a:xfrm>
          <a:prstGeom prst="roundRect">
            <a:avLst/>
          </a:prstGeom>
          <a:solidFill>
            <a:srgbClr val="C7D3D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  </a:t>
            </a:r>
            <a:r>
              <a:rPr lang="zh-CN" altLang="zh-CN" sz="28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中国古代历史上的盛世有：</a:t>
            </a:r>
            <a:endParaRPr sz="2800">
              <a:solidFill>
                <a:srgbClr val="1D41D5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indent="0" algn="l" fontAlgn="auto"/>
            <a:r>
              <a:rPr lang="zh-CN" alt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文景之治、光武中兴、贞观之治、开元盛世、康乾盛世。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24" grpId="2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19710" y="816610"/>
            <a:ext cx="11526520" cy="2845435"/>
          </a:xfrm>
          <a:prstGeom prst="rect">
            <a:avLst/>
          </a:prstGeom>
        </p:spPr>
      </p:pic>
      <p:sp>
        <p:nvSpPr>
          <p:cNvPr id="100" name="文本框 99" title=""/>
          <p:cNvSpPr txBox="1"/>
          <p:nvPr/>
        </p:nvSpPr>
        <p:spPr>
          <a:xfrm>
            <a:off x="287655" y="3837940"/>
            <a:ext cx="11458575" cy="12915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altLang="zh-CN"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1.</a:t>
            </a:r>
            <a:r>
              <a:rPr lang="zh-CN" altLang="en-US" sz="26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原因：</a:t>
            </a:r>
            <a:r>
              <a:rPr lang="zh-CN"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①农业是主要生产部门，为当时社会之根本，</a:t>
            </a:r>
            <a:r>
              <a:rPr lang="zh-CN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农业收入是国家主要财源。</a:t>
            </a:r>
            <a:r>
              <a:rPr lang="zh-CN"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②大量土地荒芜，人民处于饥荒，国库亏空。</a:t>
            </a:r>
            <a:r>
              <a:rPr lang="zh-CN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为保障人民基本生存，社会安定</a:t>
            </a:r>
            <a:r>
              <a:rPr lang="zh-CN"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，必须实行以农为本的政策。</a:t>
            </a:r>
            <a:endParaRPr lang="zh-CN" altLang="en-US" sz="26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19710" y="5129530"/>
            <a:ext cx="11423015" cy="1410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10000"/>
              </a:lnSpc>
            </a:pPr>
            <a:r>
              <a:rPr lang="en-US" altLang="zh-CN" sz="2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</a:t>
            </a:r>
            <a:r>
              <a:rPr lang="zh-CN" altLang="en-US" sz="26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好处：</a:t>
            </a:r>
            <a:r>
              <a:rPr lang="zh-CN"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能与民休息，安居乐业，</a:t>
            </a:r>
            <a:r>
              <a:rPr lang="zh-CN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提高生产积极性，使农业生产逐步恢复起来</a:t>
            </a:r>
            <a:r>
              <a:rPr lang="zh-CN"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，粮价大大降低，农民能够</a:t>
            </a:r>
            <a:r>
              <a:rPr lang="zh-CN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稳定地提供赋税徭役</a:t>
            </a:r>
            <a:r>
              <a:rPr lang="zh-CN"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，也促进了其他行业的发展。经济得到恢复和发展，</a:t>
            </a:r>
            <a:r>
              <a:rPr lang="zh-CN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汉朝统治进一步巩固起来。</a:t>
            </a:r>
            <a:endParaRPr lang="zh-CN" altLang="en-US" sz="26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7" name="矩形 6" title=""/>
          <p:cNvSpPr/>
          <p:nvPr>
            <p:custDataLst>
              <p:tags r:id="rId4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708978" y="101600"/>
            <a:ext cx="181102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课堂实练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3234055" y="883285"/>
            <a:ext cx="192976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【七上】56</a:t>
            </a:r>
            <a:endParaRPr lang="en-US" altLang="zh-CN" sz="24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  <a:sym typeface="+mn-ea"/>
            </a:endParaRPr>
          </a:p>
        </p:txBody>
      </p:sp>
      <p:sp>
        <p:nvSpPr>
          <p:cNvPr id="17" name="圆角矩形 16" title=""/>
          <p:cNvSpPr/>
          <p:nvPr>
            <p:custDataLst>
              <p:tags r:id="rId7"/>
            </p:custDataLst>
          </p:nvPr>
        </p:nvSpPr>
        <p:spPr>
          <a:xfrm>
            <a:off x="9921240" y="1908810"/>
            <a:ext cx="893445" cy="45402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 title=""/>
          <p:cNvSpPr/>
          <p:nvPr/>
        </p:nvSpPr>
        <p:spPr>
          <a:xfrm>
            <a:off x="1719580" y="3045460"/>
            <a:ext cx="718820" cy="45402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 title=""/>
          <p:cNvSpPr/>
          <p:nvPr/>
        </p:nvSpPr>
        <p:spPr>
          <a:xfrm>
            <a:off x="619125" y="2630805"/>
            <a:ext cx="2256155" cy="7620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任意多边形 4" title=""/>
          <p:cNvSpPr/>
          <p:nvPr/>
        </p:nvSpPr>
        <p:spPr>
          <a:xfrm>
            <a:off x="2594610" y="3045460"/>
            <a:ext cx="2398395" cy="7620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 title=""/>
          <p:cNvSpPr/>
          <p:nvPr/>
        </p:nvSpPr>
        <p:spPr>
          <a:xfrm>
            <a:off x="5473065" y="3045460"/>
            <a:ext cx="3089910" cy="7620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 title=""/>
          <p:cNvSpPr/>
          <p:nvPr/>
        </p:nvSpPr>
        <p:spPr>
          <a:xfrm>
            <a:off x="9113520" y="3062605"/>
            <a:ext cx="2036445" cy="7620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4" grpId="0"/>
      <p:bldP spid="5" grpId="0"/>
      <p:bldP spid="8" grpId="0"/>
      <p:bldP spid="9" grpId="0"/>
      <p:bldP spid="100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 title=""/>
          <p:cNvSpPr/>
          <p:nvPr>
            <p:custDataLst>
              <p:tags r:id="rId2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19710" y="1245870"/>
          <a:ext cx="8180705" cy="4870450"/>
        </p:xfrm>
        <a:graphic>
          <a:graphicData uri="http://schemas.openxmlformats.org/drawingml/2006/table">
            <a:tbl>
              <a:tblPr firstRow="1" firstCol="1" bandRow="1"/>
              <a:tblGrid>
                <a:gridCol w="937260"/>
                <a:gridCol w="1917700"/>
                <a:gridCol w="4022725"/>
                <a:gridCol w="1303020"/>
              </a:tblGrid>
              <a:tr h="474980"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sz="2600" b="0" spc="3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  <a:sym typeface="+mn-ea"/>
                        </a:rPr>
                        <a:t>目的</a:t>
                      </a:r>
                      <a:endParaRPr lang="zh-CN" altLang="en-US" sz="2600" b="0" spc="30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2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alt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加强</a:t>
                      </a:r>
                      <a:r>
                        <a:rPr lang="zh-CN" altLang="en-US" sz="2600" b="1" u="sng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  </a:t>
                      </a:r>
                      <a:r>
                        <a:rPr lang="en-US" altLang="zh-CN" sz="2600" b="1" u="sng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</a:t>
                      </a:r>
                      <a:r>
                        <a:rPr lang="zh-CN" altLang="en-US" sz="2600" b="1" u="sng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　</a:t>
                      </a:r>
                      <a:r>
                        <a:rPr lang="zh-CN" alt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，巩固大一统王朝</a:t>
                      </a:r>
                      <a:r>
                        <a:rPr lang="zh-CN" altLang="en-US" sz="2600" b="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 </a:t>
                      </a:r>
                      <a:endParaRPr lang="zh-CN" altLang="en-US" sz="2600" b="0"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4980"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项目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措施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作用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90"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政治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Times New Roman" panose="02020603050405020304" pitchFamily="18" charset="0"/>
                        </a:rPr>
                        <a:t>　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西汉初，实行郡国并行制。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诸侯王势力强大，地方上的豪强地主也发展起来，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严重威胁中央集权。</a:t>
                      </a:r>
                      <a:endParaRPr lang="zh-CN" sz="2600" b="1">
                        <a:solidFill>
                          <a:srgbClr val="1D41D5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25244" marR="2524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“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</a:t>
                      </a:r>
                      <a:r>
                        <a:rPr lang="en-US" alt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”：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汉武帝采纳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主父偃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“推恩”建议，削弱诸侯王势力；随后又找借口削爵、夺地、除国。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建立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制度：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每州部派一名刺史代表朝廷监视州部内（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13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个州部）的地方官吏、豪强等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25244" marR="2524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中央大大加强了对地方的控制，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巩固了中央集权。</a:t>
                      </a:r>
                      <a:endParaRPr lang="zh-CN" sz="2600" b="1">
                        <a:solidFill>
                          <a:srgbClr val="1D41D5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25244" marR="2524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矩形 9" title=""/>
          <p:cNvSpPr/>
          <p:nvPr>
            <p:custDataLst>
              <p:tags r:id="rId4"/>
            </p:custDataLst>
          </p:nvPr>
        </p:nvSpPr>
        <p:spPr>
          <a:xfrm>
            <a:off x="2341959" y="1027957"/>
            <a:ext cx="17576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中央集权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349115" y="1948180"/>
            <a:ext cx="1363980" cy="584835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推恩令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 title=""/>
          <p:cNvSpPr/>
          <p:nvPr>
            <p:custDataLst>
              <p:tags r:id="rId6"/>
            </p:custDataLst>
          </p:nvPr>
        </p:nvSpPr>
        <p:spPr>
          <a:xfrm>
            <a:off x="3987577" y="4037861"/>
            <a:ext cx="9702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刺史</a:t>
            </a:r>
            <a:endParaRPr lang="zh-CN" altLang="zh-CN" sz="28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1" name="矩形 20" title=""/>
          <p:cNvSpPr/>
          <p:nvPr>
            <p:custDataLst>
              <p:tags r:id="rId7"/>
            </p:custDataLst>
          </p:nvPr>
        </p:nvSpPr>
        <p:spPr>
          <a:xfrm>
            <a:off x="873125" y="100965"/>
            <a:ext cx="311467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018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8"/>
            </p:custDataLst>
          </p:nvPr>
        </p:nvSpPr>
        <p:spPr>
          <a:xfrm>
            <a:off x="7150100" y="635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西汉的统治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16" name="文本占位符 15" title=""/>
          <p:cNvSpPr>
            <a:spLocks noGrp="1"/>
          </p:cNvSpPr>
          <p:nvPr>
            <p:ph type="body" sz="quarter" idx="4294967295"/>
            <p:custDataLst>
              <p:tags r:id="rId9"/>
            </p:custDataLst>
          </p:nvPr>
        </p:nvSpPr>
        <p:spPr>
          <a:xfrm>
            <a:off x="282575" y="765810"/>
            <a:ext cx="4317365" cy="561340"/>
          </a:xfrm>
        </p:spPr>
        <p:txBody>
          <a:bodyPr/>
          <a:lstStyle/>
          <a:p>
            <a:pPr marL="0" indent="0">
              <a:buNone/>
            </a:pPr>
            <a:r>
              <a:rPr lang="zh-CN" altLang="en-US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rPr>
              <a:t>2.汉武帝巩固大一统王朝</a:t>
            </a:r>
            <a:r>
              <a:rPr lang="en-US" altLang="zh-CN" b="1"/>
              <a:t>                       </a:t>
            </a:r>
            <a:endParaRPr lang="zh-CN" altLang="en-US" b="1"/>
          </a:p>
        </p:txBody>
      </p:sp>
      <p:sp>
        <p:nvSpPr>
          <p:cNvPr id="23" name="圆角矩形 22" title=""/>
          <p:cNvSpPr/>
          <p:nvPr>
            <p:custDataLst>
              <p:tags r:id="rId10"/>
            </p:custDataLst>
          </p:nvPr>
        </p:nvSpPr>
        <p:spPr>
          <a:xfrm>
            <a:off x="219710" y="5710555"/>
            <a:ext cx="8180705" cy="105473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易错点：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 秦朝“御史大夫”监察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中央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;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 </a:t>
            </a:r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        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汉朝“刺史制度”监察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地方。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2" name="圆角矩形 1" title=""/>
          <p:cNvSpPr/>
          <p:nvPr>
            <p:custDataLst>
              <p:tags r:id="rId11"/>
            </p:custDataLst>
          </p:nvPr>
        </p:nvSpPr>
        <p:spPr>
          <a:xfrm>
            <a:off x="8467090" y="1245870"/>
            <a:ext cx="3615055" cy="3195320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Q：“汉承秦制，有所损益”，汉朝承袭了秦朝什么政治制度？“有所损益”在西汉初年的地方行政制度上是如何体现的？</a:t>
            </a:r>
            <a:endParaRPr lang="en-US" altLang="zh-CN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12"/>
            </p:custDataLst>
          </p:nvPr>
        </p:nvSpPr>
        <p:spPr>
          <a:xfrm>
            <a:off x="8582660" y="4529455"/>
            <a:ext cx="3384550" cy="2172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D1E4F2"/>
                </a:solidFill>
              </a14:hiddenFill>
            </a:ext>
          </a:extLst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zh-CN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制度：</a:t>
            </a:r>
            <a:r>
              <a:rPr lang="zh-CN" alt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专制主义中央集权制度</a:t>
            </a:r>
            <a:endParaRPr lang="zh-CN" altLang="zh-CN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zh-CN" altLang="zh-CN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制度：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西汉初年实行</a:t>
            </a:r>
            <a:r>
              <a:rPr lang="zh-CN" alt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郡国并行制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。</a:t>
            </a:r>
            <a:endParaRPr lang="zh-CN" altLang="zh-CN" sz="2800" b="1"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algn="ctr"/>
            <a:endParaRPr lang="zh-CN" altLang="zh-CN" sz="28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23" grpId="2"/>
      <p:bldP spid="2" grpId="2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2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3"/>
            </p:custDataLst>
          </p:nvPr>
        </p:nvSpPr>
        <p:spPr>
          <a:xfrm>
            <a:off x="808355" y="98425"/>
            <a:ext cx="3086100" cy="68389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实践方法指导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023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  <a:p>
            <a:pPr algn="ctr"/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4294967295"/>
            <p:custDataLst>
              <p:tags r:id="rId4"/>
            </p:custDataLst>
          </p:nvPr>
        </p:nvSpPr>
        <p:spPr>
          <a:xfrm>
            <a:off x="219710" y="858520"/>
            <a:ext cx="5832475" cy="1696720"/>
          </a:xfrm>
        </p:spPr>
        <p:txBody>
          <a:bodyPr/>
          <a:lstStyle/>
          <a:p>
            <a:pPr marL="0" indent="0">
              <a:buNone/>
            </a:pPr>
            <a:r>
              <a:rPr lang="en-US" altLang="zh-CN" spc="300">
                <a:solidFill>
                  <a:schemeClr val="bg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[</a:t>
            </a:r>
            <a:r>
              <a:rPr lang="zh-CN" altLang="zh-CN" spc="300">
                <a:solidFill>
                  <a:schemeClr val="bg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教材素材改编</a:t>
            </a:r>
            <a:r>
              <a:rPr lang="en-US" altLang="zh-CN" spc="300">
                <a:solidFill>
                  <a:schemeClr val="bg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]</a:t>
            </a:r>
            <a:r>
              <a:rPr lang="en-US" altLang="zh-CN"/>
              <a:t> </a:t>
            </a:r>
            <a:r>
              <a:rPr lang="zh-CN" altLang="zh-CN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下图所示为西汉初期中央和各封国力量的对比情况。为改变这一情况，汉武帝接受了下列哪一项建议(　　)</a:t>
            </a:r>
            <a:endParaRPr lang="zh-CN" altLang="zh-CN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5" name="H32.EPS" title="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624320" y="1012190"/>
            <a:ext cx="5081905" cy="5681345"/>
          </a:xfrm>
          <a:prstGeom prst="rect">
            <a:avLst/>
          </a:prstGeom>
        </p:spPr>
      </p:pic>
      <p:sp>
        <p:nvSpPr>
          <p:cNvPr id="14" name="文本占位符 2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219710" y="2708275"/>
            <a:ext cx="5831840" cy="3913505"/>
          </a:xfrm>
          <a:prstGeom prst="rect">
            <a:avLst/>
          </a:prstGeom>
        </p:spPr>
        <p:txBody>
          <a:bodyPr wrap="square" lIns="36000" tIns="36000" rIns="36000" bIns="0">
            <a:spAutoFit/>
          </a:bodyPr>
          <a:lstStyle>
            <a:defPPr>
              <a:defRPr lang="zh-CN"/>
            </a:defPPr>
            <a:lvl1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b="1" kern="1200" spc="120" baseline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defRPr>
            </a:lvl3pPr>
            <a:lvl4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1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17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3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pc="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A.“治世不一道，便国不法古”</a:t>
            </a:r>
            <a:endParaRPr lang="zh-CN" altLang="zh-CN" sz="2800" spc="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zh-CN" sz="2800" spc="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B.“兵罢皆归家”</a:t>
            </a:r>
            <a:endParaRPr lang="zh-CN" altLang="zh-CN" sz="2800" spc="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zh-CN" sz="2800" spc="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C.“愿陛下令诸侯得推恩分子弟，以地侯之”</a:t>
            </a:r>
            <a:endParaRPr lang="zh-CN" altLang="zh-CN" sz="2800" spc="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zh-CN" sz="2800" spc="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D.“臣愚以为诸不在六艺之科孔子之术者，皆绝其道，勿使并进”</a:t>
            </a:r>
            <a:endParaRPr lang="zh-CN" altLang="zh-CN" sz="2800" spc="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15" name="图片 14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19710" y="4352925"/>
            <a:ext cx="379730" cy="457200"/>
          </a:xfrm>
          <a:prstGeom prst="rect">
            <a:avLst/>
          </a:prstGeom>
        </p:spPr>
      </p:pic>
      <p:sp>
        <p:nvSpPr>
          <p:cNvPr id="6" name="矩形 5" title=""/>
          <p:cNvSpPr/>
          <p:nvPr/>
        </p:nvSpPr>
        <p:spPr>
          <a:xfrm>
            <a:off x="220345" y="2472055"/>
            <a:ext cx="5831840" cy="401383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07950" indent="0" algn="just" fontAlgn="auto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zh-CN" sz="2800">
                <a:uFillTx/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图片史料类型选择题：</a:t>
            </a:r>
            <a:endParaRPr lang="zh-CN" altLang="zh-CN" sz="2800" spc="0">
              <a:highlight>
                <a:srgbClr val="C0C0C0"/>
              </a:highlight>
              <a:uFillTx/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107950" indent="0" algn="just" fontAlgn="auto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zh-CN" sz="2800" b="1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1.明确答项语：汉武帝接受的建议。</a:t>
            </a:r>
            <a:endParaRPr lang="zh-CN" altLang="zh-CN" sz="2800" b="1" spc="0">
              <a:uFillTx/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107950" indent="0" algn="just" fontAlgn="auto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zh-CN" sz="2800" b="1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2.分析题目考查类型：图片类史料（1）先看标题：西汉初期中央和封国力量的对比。</a:t>
            </a:r>
            <a:endParaRPr lang="zh-CN" altLang="zh-CN" sz="2800" b="1">
              <a:uFillTx/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107950" indent="0" algn="just" fontAlgn="auto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zh-CN" sz="2800" b="1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（2）再看比较项目：人口、辖郡。</a:t>
            </a:r>
            <a:endParaRPr lang="zh-CN" altLang="zh-CN" sz="2800" b="1" spc="0">
              <a:uFillTx/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107950" indent="0" algn="just" fontAlgn="auto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zh-CN" sz="2800" b="1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（3）数据变化：地方人口、辖郡超过中央。</a:t>
            </a:r>
            <a:endParaRPr lang="zh-CN" altLang="zh-CN" sz="2800" b="1">
              <a:solidFill>
                <a:schemeClr val="tx1"/>
              </a:solidFill>
              <a:uFillTx/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b="20792"/>
          <a:stretch>
            <a:fillRect/>
          </a:stretch>
        </p:blipFill>
        <p:spPr>
          <a:xfrm>
            <a:off x="142875" y="882015"/>
            <a:ext cx="7457440" cy="2614930"/>
          </a:xfrm>
          <a:prstGeom prst="rect">
            <a:avLst/>
          </a:prstGeom>
        </p:spPr>
      </p:pic>
      <p:sp>
        <p:nvSpPr>
          <p:cNvPr id="9" name="文本框 8" title=""/>
          <p:cNvSpPr txBox="1"/>
          <p:nvPr/>
        </p:nvSpPr>
        <p:spPr>
          <a:xfrm>
            <a:off x="7753350" y="3496945"/>
            <a:ext cx="4448810" cy="31076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zh-CN" sz="2800" b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信息：</a:t>
            </a:r>
            <a:r>
              <a:rPr 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西汉初期，封国控制的人口和土地超过了中央政府，封国的力量比中央政府强。</a:t>
            </a:r>
            <a:endParaRPr lang="zh-CN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indent="266700"/>
            <a:r>
              <a:rPr lang="zh-CN" sz="2800" b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问题：</a:t>
            </a:r>
            <a:r>
              <a:rPr 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封国力量大</a:t>
            </a:r>
            <a:r>
              <a:rPr lang="zh-CN" sz="2800" b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威胁到西汉王朝。</a:t>
            </a:r>
            <a:endParaRPr lang="zh-CN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indent="266700"/>
            <a:r>
              <a:rPr lang="zh-CN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措施：</a:t>
            </a:r>
            <a:r>
              <a:rPr 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颁行</a:t>
            </a:r>
            <a:r>
              <a:rPr lang="en-US" alt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“</a:t>
            </a:r>
            <a:r>
              <a:rPr 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推恩令</a:t>
            </a:r>
            <a:r>
              <a:rPr lang="en-US" alt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”</a:t>
            </a:r>
            <a:endParaRPr lang="zh-CN" altLang="en-US"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708978" y="101600"/>
            <a:ext cx="181102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课堂实练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1755775" y="882015"/>
            <a:ext cx="192976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【七上】61</a:t>
            </a:r>
            <a:endParaRPr lang="en-US" altLang="zh-CN" sz="24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  <a:sym typeface="+mn-ea"/>
            </a:endParaRPr>
          </a:p>
        </p:txBody>
      </p:sp>
      <p:sp>
        <p:nvSpPr>
          <p:cNvPr id="4" name="圆角矩形 3" title=""/>
          <p:cNvSpPr/>
          <p:nvPr>
            <p:custDataLst>
              <p:tags r:id="rId7"/>
            </p:custDataLst>
          </p:nvPr>
        </p:nvSpPr>
        <p:spPr>
          <a:xfrm>
            <a:off x="142875" y="3930650"/>
            <a:ext cx="7523480" cy="1974215"/>
          </a:xfrm>
          <a:prstGeom prst="roundRect">
            <a:avLst/>
          </a:prstGeom>
          <a:solidFill>
            <a:srgbClr val="F2D9D6"/>
          </a:solidFill>
          <a:ln>
            <a:solidFill>
              <a:srgbClr val="F2D9D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endParaRPr lang="en-US" alt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设问：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</a:t>
            </a:r>
            <a:r>
              <a:rPr lang="en-US" altLang="zh-CN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）你从图表中可以提取什么信息？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</a:t>
            </a:r>
            <a:r>
              <a:rPr lang="en-US" altLang="zh-CN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）材料反映出西汉初期中央面临什么问题？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</a:t>
            </a:r>
            <a:r>
              <a:rPr lang="en-US" altLang="zh-CN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）汉武帝采取什么措施解决这一问题？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圆角矩形 29" title=""/>
          <p:cNvSpPr/>
          <p:nvPr>
            <p:custDataLst>
              <p:tags r:id="rId8"/>
            </p:custDataLst>
          </p:nvPr>
        </p:nvSpPr>
        <p:spPr>
          <a:xfrm>
            <a:off x="7753350" y="882015"/>
            <a:ext cx="4354195" cy="2089785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图标题表述的要素：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l"/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①时间；②主体；③具体内容的对比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  <a:p>
            <a:pPr algn="l"/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格式：某时期，谁怎么了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0" grpId="2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19710" y="1012190"/>
          <a:ext cx="8545830" cy="5453380"/>
        </p:xfrm>
        <a:graphic>
          <a:graphicData uri="http://schemas.openxmlformats.org/drawingml/2006/table">
            <a:tbl>
              <a:tblPr firstRow="1" firstCol="1" bandRow="1"/>
              <a:tblGrid>
                <a:gridCol w="864870"/>
                <a:gridCol w="1528445"/>
                <a:gridCol w="3483610"/>
                <a:gridCol w="2668905"/>
              </a:tblGrid>
              <a:tr h="535940"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项目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措施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作用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17440">
                <a:tc>
                  <a:txBody>
                    <a:bodyPr vert="horz" wrap="square"/>
                    <a:lstStyle/>
                    <a:p>
                      <a:pPr marL="144145" indent="0" algn="ctr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思想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marL="144145" indent="0" algn="ctr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文化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Times New Roman" panose="02020603050405020304" pitchFamily="18" charset="0"/>
                        </a:rPr>
                        <a:t>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西汉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初，统治者奉行“无为而治”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的政策，诸子百家的学说流行，不利于中央集权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25244" marR="2524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（1）</a:t>
                      </a:r>
                      <a:r>
                        <a:rPr lang="en-US" altLang="zh-CN" sz="2600" b="1" u="sng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        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：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44145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接受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董仲舒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的建议，把儒家学说立为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正统思想 。</a:t>
                      </a:r>
                      <a:endParaRPr lang="zh-CN" sz="2600" b="1">
                        <a:solidFill>
                          <a:srgbClr val="1D41D5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44145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（2）长安兴办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，教授儒家经典（《诗》《书》《易》《礼》《春秋》），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培养统治阶级需要的儒学人才，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儒士进入各级政权机构 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25244" marR="2524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4145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（1）使儒家忠君守礼的思想成为大一统政权的精神支柱，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实现了思想上的大一统。</a:t>
                      </a:r>
                      <a:endParaRPr lang="zh-CN" sz="2600" b="1">
                        <a:solidFill>
                          <a:srgbClr val="1D41D5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44145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（2）从此，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儒学居于</a:t>
                      </a:r>
                      <a:r>
                        <a:rPr lang="zh-CN" sz="2600" b="1" u="sng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地位，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为历代王朝所推崇，影响深远 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25244" marR="25244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矩形 9" title=""/>
          <p:cNvSpPr/>
          <p:nvPr>
            <p:custDataLst>
              <p:tags r:id="rId3"/>
            </p:custDataLst>
          </p:nvPr>
        </p:nvSpPr>
        <p:spPr>
          <a:xfrm>
            <a:off x="3115945" y="1501140"/>
            <a:ext cx="3037840" cy="60452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罢黜百家</a:t>
            </a:r>
            <a:r>
              <a:rPr lang="en-US" altLang="zh-CN" sz="24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,</a:t>
            </a:r>
            <a:r>
              <a:rPr lang="zh-CN" altLang="zh-CN" sz="24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尊崇儒术</a:t>
            </a:r>
            <a:endParaRPr lang="zh-CN" altLang="zh-CN" sz="24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5023436" y="3106160"/>
            <a:ext cx="868680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太学</a:t>
            </a:r>
            <a:endParaRPr lang="zh-CN" altLang="zh-CN" sz="24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7299657" y="4384055"/>
            <a:ext cx="868680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spc="3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主导</a:t>
            </a:r>
            <a:endParaRPr lang="zh-CN" altLang="zh-CN" sz="2400" spc="3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0" name="矩形 19" title=""/>
          <p:cNvSpPr/>
          <p:nvPr>
            <p:custDataLst>
              <p:tags r:id="rId6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1" name="矩形 20" title=""/>
          <p:cNvSpPr/>
          <p:nvPr>
            <p:custDataLst>
              <p:tags r:id="rId7"/>
            </p:custDataLst>
          </p:nvPr>
        </p:nvSpPr>
        <p:spPr>
          <a:xfrm>
            <a:off x="889000" y="100965"/>
            <a:ext cx="308292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017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8"/>
            </p:custDataLst>
          </p:nvPr>
        </p:nvSpPr>
        <p:spPr>
          <a:xfrm>
            <a:off x="7150100" y="635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西汉的统治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24" name="圆角矩形 23" title=""/>
          <p:cNvSpPr/>
          <p:nvPr>
            <p:custDataLst>
              <p:tags r:id="rId9"/>
            </p:custDataLst>
          </p:nvPr>
        </p:nvSpPr>
        <p:spPr>
          <a:xfrm>
            <a:off x="8869680" y="1319530"/>
            <a:ext cx="3176905" cy="514540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  易错点：</a:t>
            </a:r>
            <a:endParaRPr lang="zh-CN" altLang="zh-CN" sz="28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罢黜百家，尊崇儒术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并非完全禁止</a:t>
            </a:r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其他学派的存在，而是采用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抑制其他学派发展、提高儒学地位的方式</a:t>
            </a:r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来加强思想控制。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24" grpId="2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https://d.book118.com/768122073111006042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3149"/>
  <p:tag name="KSO_WM_TEMPLATE_MASTER_THUMB_INDEX" val="12"/>
  <p:tag name="KSO_WM_TEMPLATE_MASTER_TYPE" val="1"/>
  <p:tag name="KSO_WM_TEMPLATE_SUBCATEGORY" val="0"/>
  <p:tag name="KSO_WM_TEMPLATE_THUMBS_INDEX" val="1、4、7、8、9、10、13、18、21、25、2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6915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#wm#"/>
  <p:tag name="KSO_WM_SLIDE_ID" val="custom20203149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3149"/>
  <p:tag name="KSO_WM_TEMPLATE_MASTER_THUMB_INDEX" val="12"/>
  <p:tag name="KSO_WM_TEMPLATE_MASTER_TYPE" val="1"/>
  <p:tag name="KSO_WM_TEMPLATE_SUBCATEGORY" val="0"/>
  <p:tag name="KSO_WM_TEMPLATE_THUMBS_INDEX" val="1、4、7、8、9、10、13、18、21、25、26"/>
</p:tagLst>
</file>

<file path=ppt/tags/tag275.xml><?xml version="1.0" encoding="utf-8"?>
<p:tagLst xmlns:p="http://schemas.openxmlformats.org/presentationml/2006/main">
  <p:tag name="KSO_WM_BEAUTIFY_FLAG" val="#wm#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76.xml><?xml version="1.0" encoding="utf-8"?>
<p:tagLst xmlns:p="http://schemas.openxmlformats.org/presentationml/2006/main">
  <p:tag name="KSO_WM_UNIT_CHART_COMPONENT_FLAG" val="0"/>
  <p:tag name="KSO_WM_UNIT_CHART_EMPHASIZE_BODY" val="0"/>
</p:tagLst>
</file>

<file path=ppt/tags/tag277.xml><?xml version="1.0" encoding="utf-8"?>
<p:tagLst xmlns:p="http://schemas.openxmlformats.org/presentationml/2006/main">
  <p:tag name="KSO_WM_UNIT_CHART_COMPARISON_MIN_SIZE" val="110"/>
  <p:tag name="KSO_WM_UNIT_CHART_COMPARISON_MODE" val="0"/>
</p:tagLst>
</file>

<file path=ppt/tags/tag278.xml><?xml version="1.0" encoding="utf-8"?>
<p:tagLst xmlns:p="http://schemas.openxmlformats.org/presentationml/2006/main">
  <p:tag name="KSO_WM_UNIT_CHART_COMPONENT_FLAG" val="0"/>
  <p:tag name="KSO_WM_UNIT_TYPE" val="f"/>
</p:tagLst>
</file>

<file path=ppt/tags/tag279.xml><?xml version="1.0" encoding="utf-8"?>
<p:tagLst xmlns:p="http://schemas.openxmlformats.org/presentationml/2006/main">
  <p:tag name="KSO_WM_UNIT_CHART_COMPONENT_FLAG" val="0"/>
</p:tagLst>
</file>

<file path=ppt/tags/tag280.xml><?xml version="1.0" encoding="utf-8"?>
<p:tagLst xmlns:p="http://schemas.openxmlformats.org/presentationml/2006/main">
  <p:tag name="KSO_WM_UNIT_CHART_COMPONENT_FLAG" val="0"/>
</p:tagLst>
</file>

<file path=ppt/tags/tag281.xml><?xml version="1.0" encoding="utf-8"?>
<p:tagLst xmlns:p="http://schemas.openxmlformats.org/presentationml/2006/main">
  <p:tag name="KSO_WM_UNIT_CHART_COMPONENT_FLAG" val="0"/>
</p:tagLst>
</file>

<file path=ppt/tags/tag282.xml><?xml version="1.0" encoding="utf-8"?>
<p:tagLst xmlns:p="http://schemas.openxmlformats.org/presentationml/2006/main">
  <p:tag name="KSO_WM_UNIT_CHART_COMPONENT_FLAG" val="0"/>
</p:tagLst>
</file>

<file path=ppt/tags/tag283.xml><?xml version="1.0" encoding="utf-8"?>
<p:tagLst xmlns:p="http://schemas.openxmlformats.org/presentationml/2006/main">
  <p:tag name="KSO_WM_UNIT_CHART_COMPARISON_LINE_VERTICAL" val="1"/>
  <p:tag name="KSO_WM_UNIT_CHART_COMPONENT_FLAG" val="0"/>
</p:tagLst>
</file>

<file path=ppt/tags/tag284.xml><?xml version="1.0" encoding="utf-8"?>
<p:tagLst xmlns:p="http://schemas.openxmlformats.org/presentationml/2006/main">
  <p:tag name="KSO_WM_UNIT_CHART_COMPARISON_LINE_HORIZONTAL" val="0"/>
  <p:tag name="KSO_WM_UNIT_CHART_COMPONENT_FLAG" val="0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#wm#"/>
  <p:tag name="KSO_WM_DIAGRAM_GROUP_CODE" val="ζ1-1"/>
  <p:tag name="KSO_WM_SLIDE_DIAGTYPE" val="ζ"/>
  <p:tag name="KSO_WM_SLIDE_ID" val="custom20203149_17"/>
  <p:tag name="KSO_WM_SLIDE_INDEX" val="17"/>
  <p:tag name="KSO_WM_SLIDE_ITEM_CNT" val="1"/>
  <p:tag name="KSO_WM_SLIDE_LAYOUT" val="a_f_ζ"/>
  <p:tag name="KSO_WM_SLIDE_LAYOUT_CNT" val="1_1_1"/>
  <p:tag name="KSO_WM_SLIDE_POSITION" val="94.65*145.3"/>
  <p:tag name="KSO_WM_SLIDE_SIZE" val="768.9*365.7"/>
  <p:tag name="KSO_WM_SLIDE_SUBTYPE" val="diag"/>
  <p:tag name="KSO_WM_SLIDE_TYPE" val="text"/>
  <p:tag name="KSO_WM_TAG_VERSION" val="1.0"/>
  <p:tag name="KSO_WM_TEMPLATE_CATEGORY" val="custom"/>
  <p:tag name="KSO_WM_TEMPLATE_COLOR_TYPE" val="1"/>
  <p:tag name="KSO_WM_TEMPLATE_INDEX" val="20203149"/>
  <p:tag name="KSO_WM_TEMPLATE_MASTER_TYPE" val="1"/>
  <p:tag name="KSO_WM_TEMPLATE_SUBCATEGORY" val="0"/>
</p:tagLst>
</file>

<file path=ppt/tags/tag288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89.xml><?xml version="1.0" encoding="utf-8"?>
<p:tagLst xmlns:p="http://schemas.openxmlformats.org/presentationml/2006/main">
  <p:tag name="KSO_WM_UNIT_CHART_COMPONENT_FLAG" val="0"/>
  <p:tag name="KSO_WM_UNIT_CHART_EMPHASIZE_BODY" val="0"/>
</p:tagLst>
</file>

<file path=ppt/tags/tag290.xml><?xml version="1.0" encoding="utf-8"?>
<p:tagLst xmlns:p="http://schemas.openxmlformats.org/presentationml/2006/main">
  <p:tag name="KSO_WM_UNIT_CHART_COMPARISON_MIN_SIZE" val="110"/>
  <p:tag name="KSO_WM_UNIT_CHART_COMPARISON_MODE" val="0"/>
</p:tagLst>
</file>

<file path=ppt/tags/tag291.xml><?xml version="1.0" encoding="utf-8"?>
<p:tagLst xmlns:p="http://schemas.openxmlformats.org/presentationml/2006/main">
  <p:tag name="KSO_WM_UNIT_CHART_COMPONENT_FLAG" val="0"/>
  <p:tag name="KSO_WM_UNIT_TYPE" val="f"/>
</p:tagLst>
</file>

<file path=ppt/tags/tag292.xml><?xml version="1.0" encoding="utf-8"?>
<p:tagLst xmlns:p="http://schemas.openxmlformats.org/presentationml/2006/main">
  <p:tag name="KSO_WM_UNIT_CHART_COMPONENT_FLAG" val="0"/>
</p:tagLst>
</file>

<file path=ppt/tags/tag293.xml><?xml version="1.0" encoding="utf-8"?>
<p:tagLst xmlns:p="http://schemas.openxmlformats.org/presentationml/2006/main">
  <p:tag name="KSO_WM_UNIT_CHART_COMPONENT_FLAG" val="0"/>
</p:tagLst>
</file>

<file path=ppt/tags/tag294.xml><?xml version="1.0" encoding="utf-8"?>
<p:tagLst xmlns:p="http://schemas.openxmlformats.org/presentationml/2006/main">
  <p:tag name="KSO_WM_UNIT_CHART_COMPONENT_FLAG" val="0"/>
</p:tagLst>
</file>

<file path=ppt/tags/tag295.xml><?xml version="1.0" encoding="utf-8"?>
<p:tagLst xmlns:p="http://schemas.openxmlformats.org/presentationml/2006/main">
  <p:tag name="KSO_WM_UNIT_CHART_COMPONENT_FLAG" val="0"/>
</p:tagLst>
</file>

<file path=ppt/tags/tag296.xml><?xml version="1.0" encoding="utf-8"?>
<p:tagLst xmlns:p="http://schemas.openxmlformats.org/presentationml/2006/main">
  <p:tag name="KSO_WM_UNIT_CHART_COMPARISON_LINE_VERTICAL" val="1"/>
  <p:tag name="KSO_WM_UNIT_CHART_COMPONENT_FLAG" val="0"/>
</p:tagLst>
</file>

<file path=ppt/tags/tag297.xml><?xml version="1.0" encoding="utf-8"?>
<p:tagLst xmlns:p="http://schemas.openxmlformats.org/presentationml/2006/main">
  <p:tag name="KSO_WM_UNIT_CHART_COMPARISON_LINE_HORIZONTAL" val="0"/>
  <p:tag name="KSO_WM_UNIT_CHART_COMPONENT_FLAG" val="0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#wm#"/>
  <p:tag name="KSO_WM_DIAGRAM_GROUP_CODE" val="ζ1-1"/>
  <p:tag name="KSO_WM_SLIDE_DIAGTYPE" val="ζ"/>
  <p:tag name="KSO_WM_SLIDE_ID" val="custom20203149_17"/>
  <p:tag name="KSO_WM_SLIDE_INDEX" val="17"/>
  <p:tag name="KSO_WM_SLIDE_ITEM_CNT" val="1"/>
  <p:tag name="KSO_WM_SLIDE_LAYOUT" val="a_f_ζ"/>
  <p:tag name="KSO_WM_SLIDE_LAYOUT_CNT" val="1_1_1"/>
  <p:tag name="KSO_WM_SLIDE_POSITION" val="94.65*145.3"/>
  <p:tag name="KSO_WM_SLIDE_SIZE" val="768.9*365.7"/>
  <p:tag name="KSO_WM_SLIDE_SUBTYPE" val="diag"/>
  <p:tag name="KSO_WM_SLIDE_TYPE" val="text"/>
  <p:tag name="KSO_WM_TAG_VERSION" val="1.0"/>
  <p:tag name="KSO_WM_TEMPLATE_CATEGORY" val="custom"/>
  <p:tag name="KSO_WM_TEMPLATE_COLOR_TYPE" val="1"/>
  <p:tag name="KSO_WM_TEMPLATE_INDEX" val="20203149"/>
  <p:tag name="KSO_WM_TEMPLATE_MASTER_TYPE" val="1"/>
  <p:tag name="KSO_WM_TEMPLATE_SUBCATEGORY" val="0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  <p:tag name="KSO_WM_UNIT_TABLE_BEAUTIFY" val="smartTable{1751f04a-fd6f-4014-95f7-fee4535d46bd}"/>
  <p:tag name="TABLE_ENDDRAG_ORIGIN_RECT" val="935*477"/>
  <p:tag name="TABLE_ENDDRAG_RECT" val="16*55*935*477"/>
</p:tagLst>
</file>

<file path=ppt/tags/tag316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  <p:tag name="KSO_WM_UNIT_TABLE_BEAUTIFY" val="smartTable{109c76c6-e698-4c30-876d-14e1431ad0ae}"/>
  <p:tag name="TABLE_ENDDRAG_ORIGIN_RECT" val="939*412"/>
  <p:tag name="TABLE_ENDDRAG_RECT" val="12*112*939*412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35.xml><?xml version="1.0" encoding="utf-8"?>
<p:tagLst xmlns:p="http://schemas.openxmlformats.org/presentationml/2006/main">
  <p:tag name="KSO_WM_BEAUTIFY_FLAG" val=""/>
</p:tagLst>
</file>

<file path=ppt/tags/tag336.xml><?xml version="1.0" encoding="utf-8"?>
<p:tagLst xmlns:p="http://schemas.openxmlformats.org/presentationml/2006/main">
  <p:tag name="KSO_WM_BEAUTIFY_FLAG" val=""/>
</p:tagLst>
</file>

<file path=ppt/tags/tag337.xml><?xml version="1.0" encoding="utf-8"?>
<p:tagLst xmlns:p="http://schemas.openxmlformats.org/presentationml/2006/main">
  <p:tag name="KSO_WM_BEAUTIFY_FLAG" val="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KSO_WM_BEAUTIFY_FLAG" val=""/>
</p:tagLst>
</file>

<file path=ppt/tags/tag340.xml><?xml version="1.0" encoding="utf-8"?>
<p:tagLst xmlns:p="http://schemas.openxmlformats.org/presentationml/2006/main">
  <p:tag name="KSO_WM_BEAUTIFY_FLAG" val=""/>
</p:tagLst>
</file>

<file path=ppt/tags/tag341.xml><?xml version="1.0" encoding="utf-8"?>
<p:tagLst xmlns:p="http://schemas.openxmlformats.org/presentationml/2006/main">
  <p:tag name="KSO_WM_BEAUTIFY_FLAG" val=""/>
</p:tagLst>
</file>

<file path=ppt/tags/tag342.xml><?xml version="1.0" encoding="utf-8"?>
<p:tagLst xmlns:p="http://schemas.openxmlformats.org/presentationml/2006/main">
  <p:tag name="KSO_WM_BEAUTIFY_FLAG" val=""/>
  <p:tag name="KSO_WM_UNIT_TABLE_BEAUTIFY" val="smartTable{b80ae467-d102-4a92-9c03-38a2a5613032}"/>
  <p:tag name="TABLE_ENDDRAG_ORIGIN_RECT" val="913*80"/>
  <p:tag name="TABLE_ENDDRAG_RECT" val="21*106*913*80"/>
</p:tagLst>
</file>

<file path=ppt/tags/tag343.xml><?xml version="1.0" encoding="utf-8"?>
<p:tagLst xmlns:p="http://schemas.openxmlformats.org/presentationml/2006/main">
  <p:tag name="KSO_WM_BEAUTIFY_FLAG" val=""/>
  <p:tag name="KSO_WM_UNIT_TABLE_BEAUTIFY" val="smartTable{7d5719d1-7e3f-4ec6-a969-4bacbf468deb}"/>
  <p:tag name="TABLE_ENDDRAG_ORIGIN_RECT" val="913*389"/>
  <p:tag name="TABLE_ENDDRAG_RECT" val="21*187*913*389"/>
</p:tagLst>
</file>

<file path=ppt/tags/tag344.xml><?xml version="1.0" encoding="utf-8"?>
<p:tagLst xmlns:p="http://schemas.openxmlformats.org/presentationml/2006/main">
  <p:tag name="KSO_WM_BEAUTIFY_FLAG" val="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47.xml><?xml version="1.0" encoding="utf-8"?>
<p:tagLst xmlns:p="http://schemas.openxmlformats.org/presentationml/2006/main">
  <p:tag name="KSO_WM_BEAUTIFY_FLAG" val=""/>
</p:tagLst>
</file>

<file path=ppt/tags/tag348.xml><?xml version="1.0" encoding="utf-8"?>
<p:tagLst xmlns:p="http://schemas.openxmlformats.org/presentationml/2006/main">
  <p:tag name="KSO_WM_BEAUTIFY_FLAG" val=""/>
</p:tagLst>
</file>

<file path=ppt/tags/tag349.xml><?xml version="1.0" encoding="utf-8"?>
<p:tagLst xmlns:p="http://schemas.openxmlformats.org/presentationml/2006/main">
  <p:tag name="KSO_WM_BEAUTIFY_FLAG" val="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  <p:tag name="KSO_WM_UNIT_TABLE_BEAUTIFY" val="smartTable{19686859-e4a6-41e8-bddb-76acbd7c3e9b}"/>
  <p:tag name="TABLE_ENDDRAG_ORIGIN_RECT" val="936*346"/>
  <p:tag name="TABLE_ENDDRAG_RECT" val="13*49*936*346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"/>
</p:tagLst>
</file>

<file path=ppt/tags/tag357.xml><?xml version="1.0" encoding="utf-8"?>
<p:tagLst xmlns:p="http://schemas.openxmlformats.org/presentationml/2006/main">
  <p:tag name="KSO_WM_BEAUTIFY_FLAG" val=""/>
</p:tagLst>
</file>

<file path=ppt/tags/tag358.xml><?xml version="1.0" encoding="utf-8"?>
<p:tagLst xmlns:p="http://schemas.openxmlformats.org/presentationml/2006/main">
  <p:tag name="KSO_WM_BEAUTIFY_FLAG" val=""/>
</p:tagLst>
</file>

<file path=ppt/tags/tag359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60.xml><?xml version="1.0" encoding="utf-8"?>
<p:tagLst xmlns:p="http://schemas.openxmlformats.org/presentationml/2006/main">
  <p:tag name="KSO_WM_BEAUTIFY_FLAG" val=""/>
</p:tagLst>
</file>

<file path=ppt/tags/tag361.xml><?xml version="1.0" encoding="utf-8"?>
<p:tagLst xmlns:p="http://schemas.openxmlformats.org/presentationml/2006/main">
  <p:tag name="KSO_WM_BEAUTIFY_FLAG" val=""/>
</p:tagLst>
</file>

<file path=ppt/tags/tag362.xml><?xml version="1.0" encoding="utf-8"?>
<p:tagLst xmlns:p="http://schemas.openxmlformats.org/presentationml/2006/main">
  <p:tag name="KSO_WM_BEAUTIFY_FLAG" val=""/>
</p:tagLst>
</file>

<file path=ppt/tags/tag363.xml><?xml version="1.0" encoding="utf-8"?>
<p:tagLst xmlns:p="http://schemas.openxmlformats.org/presentationml/2006/main">
  <p:tag name="KSO_WM_BEAUTIFY_FLAG" val=""/>
  <p:tag name="KSO_WM_UNIT_TABLE_BEAUTIFY" val="smartTable{7193e7be-c33b-4d8d-ae1f-71df265d8387}"/>
  <p:tag name="TABLE_ENDDRAG_ORIGIN_RECT" val="894*355"/>
  <p:tag name="TABLE_ENDDRAG_RECT" val="21*112*894*355"/>
</p:tagLst>
</file>

<file path=ppt/tags/tag364.xml><?xml version="1.0" encoding="utf-8"?>
<p:tagLst xmlns:p="http://schemas.openxmlformats.org/presentationml/2006/main">
  <p:tag name="KSO_WM_BEAUTIFY_FLAG" val=""/>
</p:tagLst>
</file>

<file path=ppt/tags/tag365.xml><?xml version="1.0" encoding="utf-8"?>
<p:tagLst xmlns:p="http://schemas.openxmlformats.org/presentationml/2006/main">
  <p:tag name="KSO_WM_BEAUTIFY_FLAG" val=""/>
</p:tagLst>
</file>

<file path=ppt/tags/tag366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67.xml><?xml version="1.0" encoding="utf-8"?>
<p:tagLst xmlns:p="http://schemas.openxmlformats.org/presentationml/2006/main">
  <p:tag name="KSO_WM_BEAUTIFY_FLAG" val=""/>
</p:tagLst>
</file>

<file path=ppt/tags/tag368.xml><?xml version="1.0" encoding="utf-8"?>
<p:tagLst xmlns:p="http://schemas.openxmlformats.org/presentationml/2006/main">
  <p:tag name="KSO_WM_BEAUTIFY_FLAG" val=""/>
</p:tagLst>
</file>

<file path=ppt/tags/tag369.xml><?xml version="1.0" encoding="utf-8"?>
<p:tagLst xmlns:p="http://schemas.openxmlformats.org/presentationml/2006/main">
  <p:tag name="KSO_WM_BEAUTIFY_FLAG" val=""/>
</p:tagLst>
</file>

<file path=ppt/tags/tag370.xml><?xml version="1.0" encoding="utf-8"?>
<p:tagLst xmlns:p="http://schemas.openxmlformats.org/presentationml/2006/main">
  <p:tag name="KSO_WM_BEAUTIFY_FLAG" val=""/>
</p:tagLst>
</file>

<file path=ppt/tags/tag371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72.xml><?xml version="1.0" encoding="utf-8"?>
<p:tagLst xmlns:p="http://schemas.openxmlformats.org/presentationml/2006/main">
  <p:tag name="KSO_WM_BEAUTIFY_FLAG" val=""/>
</p:tagLst>
</file>

<file path=ppt/tags/tag373.xml><?xml version="1.0" encoding="utf-8"?>
<p:tagLst xmlns:p="http://schemas.openxmlformats.org/presentationml/2006/main">
  <p:tag name="KSO_WM_BEAUTIFY_FLAG" val=""/>
</p:tagLst>
</file>

<file path=ppt/tags/tag374.xml><?xml version="1.0" encoding="utf-8"?>
<p:tagLst xmlns:p="http://schemas.openxmlformats.org/presentationml/2006/main">
  <p:tag name="KSO_WM_BEAUTIFY_FLAG" val=""/>
</p:tagLst>
</file>

<file path=ppt/tags/tag375.xml><?xml version="1.0" encoding="utf-8"?>
<p:tagLst xmlns:p="http://schemas.openxmlformats.org/presentationml/2006/main">
  <p:tag name="KSO_WM_BEAUTIFY_FLAG" val=""/>
</p:tagLst>
</file>

<file path=ppt/tags/tag376.xml><?xml version="1.0" encoding="utf-8"?>
<p:tagLst xmlns:p="http://schemas.openxmlformats.org/presentationml/2006/main">
  <p:tag name="KSO_WM_BEAUTIFY_FLAG" val=""/>
</p:tagLst>
</file>

<file path=ppt/tags/tag377.xml><?xml version="1.0" encoding="utf-8"?>
<p:tagLst xmlns:p="http://schemas.openxmlformats.org/presentationml/2006/main">
  <p:tag name="KSO_WM_BEAUTIFY_FLAG" val=""/>
</p:tagLst>
</file>

<file path=ppt/tags/tag378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79.xml><?xml version="1.0" encoding="utf-8"?>
<p:tagLst xmlns:p="http://schemas.openxmlformats.org/presentationml/2006/main">
  <p:tag name="KSO_WM_BEAUTIFY_FLAG" val=""/>
</p:tagLst>
</file>

<file path=ppt/tags/tag380.xml><?xml version="1.0" encoding="utf-8"?>
<p:tagLst xmlns:p="http://schemas.openxmlformats.org/presentationml/2006/main">
  <p:tag name="KSO_WM_BEAUTIFY_FLAG" val=""/>
  <p:tag name="KSO_WM_UNIT_TABLE_BEAUTIFY" val="smartTable{79cbbbeb-09ab-450b-9ecd-8b532fff2144}"/>
  <p:tag name="TABLE_ENDDRAG_ORIGIN_RECT" val="931*194"/>
  <p:tag name="TABLE_ENDDRAG_RECT" val="17*78*931*194"/>
</p:tagLst>
</file>

<file path=ppt/tags/tag381.xml><?xml version="1.0" encoding="utf-8"?>
<p:tagLst xmlns:p="http://schemas.openxmlformats.org/presentationml/2006/main">
  <p:tag name="KSO_WM_BEAUTIFY_FLAG" val=""/>
  <p:tag name="KSO_WM_UNIT_TABLE_BEAUTIFY" val="smartTable{4d49b2d0-4604-4e14-895b-152aa3108cd1}"/>
  <p:tag name="TABLE_ENDDRAG_ORIGIN_RECT" val="913*227"/>
  <p:tag name="TABLE_ENDDRAG_RECT" val="21*297*913*227"/>
</p:tagLst>
</file>

<file path=ppt/tags/tag382.xml><?xml version="1.0" encoding="utf-8"?>
<p:tagLst xmlns:p="http://schemas.openxmlformats.org/presentationml/2006/main">
  <p:tag name="KSO_WM_BEAUTIFY_FLAG" val=""/>
</p:tagLst>
</file>

<file path=ppt/tags/tag383.xml><?xml version="1.0" encoding="utf-8"?>
<p:tagLst xmlns:p="http://schemas.openxmlformats.org/presentationml/2006/main">
  <p:tag name="KSO_WM_BEAUTIFY_FLAG" val=""/>
</p:tagLst>
</file>

<file path=ppt/tags/tag384.xml><?xml version="1.0" encoding="utf-8"?>
<p:tagLst xmlns:p="http://schemas.openxmlformats.org/presentationml/2006/main">
  <p:tag name="KSO_WM_BEAUTIFY_FLAG" val=""/>
</p:tagLst>
</file>

<file path=ppt/tags/tag385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86.xml><?xml version="1.0" encoding="utf-8"?>
<p:tagLst xmlns:p="http://schemas.openxmlformats.org/presentationml/2006/main">
  <p:tag name="KSO_WM_BEAUTIFY_FLAG" val=""/>
</p:tagLst>
</file>

<file path=ppt/tags/tag387.xml><?xml version="1.0" encoding="utf-8"?>
<p:tagLst xmlns:p="http://schemas.openxmlformats.org/presentationml/2006/main">
  <p:tag name="KSO_WM_BEAUTIFY_FLAG" val="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"/>
  <p:tag name="KSO_WM_UNIT_TABLE_BEAUTIFY" val="smartTable{3ef5b2f3-d94e-48bf-9da2-f5ed054e4c4c}"/>
  <p:tag name="TABLE_ENDDRAG_ORIGIN_RECT" val="897*292"/>
  <p:tag name="TABLE_ENDDRAG_RECT" val="22*102*897*292"/>
</p:tagLst>
</file>

<file path=ppt/tags/tag390.xml><?xml version="1.0" encoding="utf-8"?>
<p:tagLst xmlns:p="http://schemas.openxmlformats.org/presentationml/2006/main">
  <p:tag name="KSO_WM_BEAUTIFY_FLAG" val=""/>
</p:tagLst>
</file>

<file path=ppt/tags/tag391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92.xml><?xml version="1.0" encoding="utf-8"?>
<p:tagLst xmlns:p="http://schemas.openxmlformats.org/presentationml/2006/main">
  <p:tag name="KSO_WM_BEAUTIFY_FLAG" val=""/>
</p:tagLst>
</file>

<file path=ppt/tags/tag393.xml><?xml version="1.0" encoding="utf-8"?>
<p:tagLst xmlns:p="http://schemas.openxmlformats.org/presentationml/2006/main">
  <p:tag name="KSO_WM_BEAUTIFY_FLAG" val=""/>
</p:tagLst>
</file>

<file path=ppt/tags/tag394.xml><?xml version="1.0" encoding="utf-8"?>
<p:tagLst xmlns:p="http://schemas.openxmlformats.org/presentationml/2006/main">
  <p:tag name="KSO_WM_BEAUTIFY_FLAG" val=""/>
</p:tagLst>
</file>

<file path=ppt/tags/tag395.xml><?xml version="1.0" encoding="utf-8"?>
<p:tagLst xmlns:p="http://schemas.openxmlformats.org/presentationml/2006/main">
  <p:tag name="KSO_WM_BEAUTIFY_FLAG" val=""/>
</p:tagLst>
</file>

<file path=ppt/tags/tag396.xml><?xml version="1.0" encoding="utf-8"?>
<p:tagLst xmlns:p="http://schemas.openxmlformats.org/presentationml/2006/main">
  <p:tag name="KSO_WM_BEAUTIFY_FLAG" val=""/>
</p:tagLst>
</file>

<file path=ppt/tags/tag397.xml><?xml version="1.0" encoding="utf-8"?>
<p:tagLst xmlns:p="http://schemas.openxmlformats.org/presentationml/2006/main">
  <p:tag name="KSO_WM_BEAUTIFY_FLAG" val=""/>
</p:tagLst>
</file>

<file path=ppt/tags/tag398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99.xml><?xml version="1.0" encoding="utf-8"?>
<p:tagLst xmlns:p="http://schemas.openxmlformats.org/presentationml/2006/main">
  <p:tag name="KSO_WM_BEAUTIFY_FLAG" val=""/>
</p:tagLst>
</file>

<file path=ppt/tags/tag400.xml><?xml version="1.0" encoding="utf-8"?>
<p:tagLst xmlns:p="http://schemas.openxmlformats.org/presentationml/2006/main">
  <p:tag name="KSO_WM_BEAUTIFY_FLAG" val=""/>
</p:tagLst>
</file>

<file path=ppt/tags/tag401.xml><?xml version="1.0" encoding="utf-8"?>
<p:tagLst xmlns:p="http://schemas.openxmlformats.org/presentationml/2006/main">
  <p:tag name="KSO_WM_BEAUTIFY_FLAG" val=""/>
</p:tagLst>
</file>

<file path=ppt/tags/tag402.xml><?xml version="1.0" encoding="utf-8"?>
<p:tagLst xmlns:p="http://schemas.openxmlformats.org/presentationml/2006/main">
  <p:tag name="KSO_WM_BEAUTIFY_FLAG" val=""/>
</p:tagLst>
</file>

<file path=ppt/tags/tag403.xml><?xml version="1.0" encoding="utf-8"?>
<p:tagLst xmlns:p="http://schemas.openxmlformats.org/presentationml/2006/main">
  <p:tag name="KSO_WM_BEAUTIFY_FLAG" val=""/>
</p:tagLst>
</file>

<file path=ppt/tags/tag404.xml><?xml version="1.0" encoding="utf-8"?>
<p:tagLst xmlns:p="http://schemas.openxmlformats.org/presentationml/2006/main">
  <p:tag name="KSO_WM_BEAUTIFY_FLAG" val=""/>
</p:tagLst>
</file>

<file path=ppt/tags/tag405.xml><?xml version="1.0" encoding="utf-8"?>
<p:tagLst xmlns:p="http://schemas.openxmlformats.org/presentationml/2006/main">
  <p:tag name="KSO_WM_BEAUTIFY_FLAG" val=""/>
</p:tagLst>
</file>

<file path=ppt/tags/tag406.xml><?xml version="1.0" encoding="utf-8"?>
<p:tagLst xmlns:p="http://schemas.openxmlformats.org/presentationml/2006/main">
  <p:tag name="KSO_WM_BEAUTIFY_FLAG" val=""/>
</p:tagLst>
</file>

<file path=ppt/tags/tag407.xml><?xml version="1.0" encoding="utf-8"?>
<p:tagLst xmlns:p="http://schemas.openxmlformats.org/presentationml/2006/main">
  <p:tag name="KSO_WM_BEAUTIFY_FLAG" val=""/>
</p:tagLst>
</file>

<file path=ppt/tags/tag408.xml><?xml version="1.0" encoding="utf-8"?>
<p:tagLst xmlns:p="http://schemas.openxmlformats.org/presentationml/2006/main">
  <p:tag name="KSO_WM_BEAUTIFY_FLAG" val=""/>
</p:tagLst>
</file>

<file path=ppt/tags/tag409.xml><?xml version="1.0" encoding="utf-8"?>
<p:tagLst xmlns:p="http://schemas.openxmlformats.org/presentationml/2006/main">
  <p:tag name="KSO_WM_BEAUTIFY_FLAG" val=""/>
</p:tagLst>
</file>

<file path=ppt/tags/tag410.xml><?xml version="1.0" encoding="utf-8"?>
<p:tagLst xmlns:p="http://schemas.openxmlformats.org/presentationml/2006/main">
  <p:tag name="KSO_WM_BEAUTIFY_FLAG" val=""/>
  <p:tag name="KSO_WM_UNIT_TABLE_BEAUTIFY" val="smartTable{9e8423a3-3d23-4194-b8a6-5e790bc51c66}"/>
  <p:tag name="TABLE_ENDDRAG_ORIGIN_RECT" val="672*385"/>
  <p:tag name="TABLE_ENDDRAG_RECT" val="17*77*672*385"/>
</p:tagLst>
</file>

<file path=ppt/tags/tag411.xml><?xml version="1.0" encoding="utf-8"?>
<p:tagLst xmlns:p="http://schemas.openxmlformats.org/presentationml/2006/main">
  <p:tag name="KSO_WM_BEAUTIFY_FLAG" val=""/>
</p:tagLst>
</file>

<file path=ppt/tags/tag412.xml><?xml version="1.0" encoding="utf-8"?>
<p:tagLst xmlns:p="http://schemas.openxmlformats.org/presentationml/2006/main">
  <p:tag name="KSO_WM_BEAUTIFY_FLAG" val=""/>
</p:tagLst>
</file>

<file path=ppt/tags/tag413.xml><?xml version="1.0" encoding="utf-8"?>
<p:tagLst xmlns:p="http://schemas.openxmlformats.org/presentationml/2006/main">
  <p:tag name="KSO_WM_BEAUTIFY_FLAG" val=""/>
</p:tagLst>
</file>

<file path=ppt/tags/tag414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415.xml><?xml version="1.0" encoding="utf-8"?>
<p:tagLst xmlns:p="http://schemas.openxmlformats.org/presentationml/2006/main">
  <p:tag name="KSO_WM_BEAUTIFY_FLAG" val=""/>
</p:tagLst>
</file>

<file path=ppt/tags/tag416.xml><?xml version="1.0" encoding="utf-8"?>
<p:tagLst xmlns:p="http://schemas.openxmlformats.org/presentationml/2006/main">
  <p:tag name="KSO_WM_BEAUTIFY_FLAG" val=""/>
</p:tagLst>
</file>

<file path=ppt/tags/tag417.xml><?xml version="1.0" encoding="utf-8"?>
<p:tagLst xmlns:p="http://schemas.openxmlformats.org/presentationml/2006/main">
  <p:tag name="KSO_WM_BEAUTIFY_FLAG" val=""/>
</p:tagLst>
</file>

<file path=ppt/tags/tag418.xml><?xml version="1.0" encoding="utf-8"?>
<p:tagLst xmlns:p="http://schemas.openxmlformats.org/presentationml/2006/main">
  <p:tag name="KSO_WM_BEAUTIFY_FLAG" val=""/>
</p:tagLst>
</file>

<file path=ppt/tags/tag419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420.xml><?xml version="1.0" encoding="utf-8"?>
<p:tagLst xmlns:p="http://schemas.openxmlformats.org/presentationml/2006/main">
  <p:tag name="KSO_WM_BEAUTIFY_FLAG" val=""/>
</p:tagLst>
</file>

<file path=ppt/tags/tag421.xml><?xml version="1.0" encoding="utf-8"?>
<p:tagLst xmlns:p="http://schemas.openxmlformats.org/presentationml/2006/main">
  <p:tag name="KSO_WM_BEAUTIFY_FLAG" val=""/>
</p:tagLst>
</file>

<file path=ppt/tags/tag422.xml><?xml version="1.0" encoding="utf-8"?>
<p:tagLst xmlns:p="http://schemas.openxmlformats.org/presentationml/2006/main">
  <p:tag name="KSO_WM_BEAUTIFY_FLAG" val=""/>
</p:tagLst>
</file>

<file path=ppt/tags/tag423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424.xml><?xml version="1.0" encoding="utf-8"?>
<p:tagLst xmlns:p="http://schemas.openxmlformats.org/presentationml/2006/main">
  <p:tag name="KSO_WM_BEAUTIFY_FLAG" val=""/>
  <p:tag name="KSO_WM_UNIT_TABLE_BEAUTIFY" val="smartTable{06c756e9-4c7a-4a11-9281-6417d82958f6}"/>
  <p:tag name="TABLE_ENDDRAG_ORIGIN_RECT" val="644*341"/>
  <p:tag name="TABLE_ENDDRAG_RECT" val="17*98*644*341"/>
</p:tagLst>
</file>

<file path=ppt/tags/tag425.xml><?xml version="1.0" encoding="utf-8"?>
<p:tagLst xmlns:p="http://schemas.openxmlformats.org/presentationml/2006/main">
  <p:tag name="KSO_WM_BEAUTIFY_FLAG" val=""/>
</p:tagLst>
</file>

<file path=ppt/tags/tag426.xml><?xml version="1.0" encoding="utf-8"?>
<p:tagLst xmlns:p="http://schemas.openxmlformats.org/presentationml/2006/main">
  <p:tag name="KSO_WM_BEAUTIFY_FLAG" val=""/>
</p:tagLst>
</file>

<file path=ppt/tags/tag427.xml><?xml version="1.0" encoding="utf-8"?>
<p:tagLst xmlns:p="http://schemas.openxmlformats.org/presentationml/2006/main">
  <p:tag name="KSO_WM_BEAUTIFY_FLAG" val=""/>
</p:tagLst>
</file>

<file path=ppt/tags/tag428.xml><?xml version="1.0" encoding="utf-8"?>
<p:tagLst xmlns:p="http://schemas.openxmlformats.org/presentationml/2006/main">
  <p:tag name="KSO_WM_BEAUTIFY_FLAG" val=""/>
</p:tagLst>
</file>

<file path=ppt/tags/tag429.xml><?xml version="1.0" encoding="utf-8"?>
<p:tagLst xmlns:p="http://schemas.openxmlformats.org/presentationml/2006/main">
  <p:tag name="KSO_WM_BEAUTIFY_FLAG" val=""/>
</p:tagLst>
</file>

<file path=ppt/tags/tag430.xml><?xml version="1.0" encoding="utf-8"?>
<p:tagLst xmlns:p="http://schemas.openxmlformats.org/presentationml/2006/main">
  <p:tag name="KSO_WM_BEAUTIFY_FLAG" val=""/>
</p:tagLst>
</file>

<file path=ppt/tags/tag431.xml><?xml version="1.0" encoding="utf-8"?>
<p:tagLst xmlns:p="http://schemas.openxmlformats.org/presentationml/2006/main">
  <p:tag name="KSO_WM_BEAUTIFY_FLAG" val=""/>
</p:tagLst>
</file>

<file path=ppt/tags/tag432.xml><?xml version="1.0" encoding="utf-8"?>
<p:tagLst xmlns:p="http://schemas.openxmlformats.org/presentationml/2006/main">
  <p:tag name="KSO_WM_BEAUTIFY_FLAG" val=""/>
</p:tagLst>
</file>

<file path=ppt/tags/tag433.xml><?xml version="1.0" encoding="utf-8"?>
<p:tagLst xmlns:p="http://schemas.openxmlformats.org/presentationml/2006/main">
  <p:tag name="KSO_WM_BEAUTIFY_FLAG" val=""/>
</p:tagLst>
</file>

<file path=ppt/tags/tag434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435.xml><?xml version="1.0" encoding="utf-8"?>
<p:tagLst xmlns:p="http://schemas.openxmlformats.org/presentationml/2006/main">
  <p:tag name="KSO_WM_BEAUTIFY_FLAG" val=""/>
</p:tagLst>
</file>

<file path=ppt/tags/tag436.xml><?xml version="1.0" encoding="utf-8"?>
<p:tagLst xmlns:p="http://schemas.openxmlformats.org/presentationml/2006/main">
  <p:tag name="KSO_WM_BEAUTIFY_FLAG" val=""/>
</p:tagLst>
</file>

<file path=ppt/tags/tag437.xml><?xml version="1.0" encoding="utf-8"?>
<p:tagLst xmlns:p="http://schemas.openxmlformats.org/presentationml/2006/main">
  <p:tag name="KSO_WM_BEAUTIFY_FLAG" val=""/>
</p:tagLst>
</file>

<file path=ppt/tags/tag438.xml><?xml version="1.0" encoding="utf-8"?>
<p:tagLst xmlns:p="http://schemas.openxmlformats.org/presentationml/2006/main">
  <p:tag name="KSO_WM_BEAUTIFY_FLAG" val=""/>
</p:tagLst>
</file>

<file path=ppt/tags/tag439.xml><?xml version="1.0" encoding="utf-8"?>
<p:tagLst xmlns:p="http://schemas.openxmlformats.org/presentationml/2006/main">
  <p:tag name="KSO_WM_BEAUTIFY_FLAG" val=""/>
</p:tagLst>
</file>

<file path=ppt/tags/tag440.xml><?xml version="1.0" encoding="utf-8"?>
<p:tagLst xmlns:p="http://schemas.openxmlformats.org/presentationml/2006/main">
  <p:tag name="KSO_WM_BEAUTIFY_FLAG" val=""/>
</p:tagLst>
</file>

<file path=ppt/tags/tag441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442.xml><?xml version="1.0" encoding="utf-8"?>
<p:tagLst xmlns:p="http://schemas.openxmlformats.org/presentationml/2006/main">
  <p:tag name="KSO_WM_BEAUTIFY_FLAG" val=""/>
</p:tagLst>
</file>

<file path=ppt/tags/tag443.xml><?xml version="1.0" encoding="utf-8"?>
<p:tagLst xmlns:p="http://schemas.openxmlformats.org/presentationml/2006/main">
  <p:tag name="KSO_WM_BEAUTIFY_FLAG" val=""/>
</p:tagLst>
</file>

<file path=ppt/tags/tag444.xml><?xml version="1.0" encoding="utf-8"?>
<p:tagLst xmlns:p="http://schemas.openxmlformats.org/presentationml/2006/main">
  <p:tag name="KSO_WM_BEAUTIFY_FLAG" val=""/>
</p:tagLst>
</file>

<file path=ppt/tags/tag445.xml><?xml version="1.0" encoding="utf-8"?>
<p:tagLst xmlns:p="http://schemas.openxmlformats.org/presentationml/2006/main">
  <p:tag name="KSO_WM_BEAUTIFY_FLAG" val=""/>
</p:tagLst>
</file>

<file path=ppt/tags/tag446.xml><?xml version="1.0" encoding="utf-8"?>
<p:tagLst xmlns:p="http://schemas.openxmlformats.org/presentationml/2006/main">
  <p:tag name="KSO_WM_BEAUTIFY_FLAG" val=""/>
  <p:tag name="KSO_WM_UNIT_TABLE_BEAUTIFY" val="smartTable{34988cc1-845f-4c70-aa4d-c340a1cfa55e}"/>
  <p:tag name="TABLE_ENDDRAG_ORIGIN_RECT" val="672*429"/>
  <p:tag name="TABLE_ENDDRAG_RECT" val="17*79*672*429"/>
</p:tagLst>
</file>

<file path=ppt/tags/tag447.xml><?xml version="1.0" encoding="utf-8"?>
<p:tagLst xmlns:p="http://schemas.openxmlformats.org/presentationml/2006/main">
  <p:tag name="KSO_WM_BEAUTIFY_FLAG" val=""/>
</p:tagLst>
</file>

<file path=ppt/tags/tag448.xml><?xml version="1.0" encoding="utf-8"?>
<p:tagLst xmlns:p="http://schemas.openxmlformats.org/presentationml/2006/main">
  <p:tag name="KSO_WM_BEAUTIFY_FLAG" val=""/>
</p:tagLst>
</file>

<file path=ppt/tags/tag449.xml><?xml version="1.0" encoding="utf-8"?>
<p:tagLst xmlns:p="http://schemas.openxmlformats.org/presentationml/2006/main">
  <p:tag name="KSO_WM_BEAUTIFY_FLAG" val=""/>
</p:tagLst>
</file>

<file path=ppt/tags/tag450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451.xml><?xml version="1.0" encoding="utf-8"?>
<p:tagLst xmlns:p="http://schemas.openxmlformats.org/presentationml/2006/main">
  <p:tag name="KSO_WM_BEAUTIFY_FLAG" val=""/>
</p:tagLst>
</file>

<file path=ppt/tags/tag452.xml><?xml version="1.0" encoding="utf-8"?>
<p:tagLst xmlns:p="http://schemas.openxmlformats.org/presentationml/2006/main">
  <p:tag name="KSO_WM_BEAUTIFY_FLAG" val=""/>
</p:tagLst>
</file>

<file path=ppt/tags/tag453.xml><?xml version="1.0" encoding="utf-8"?>
<p:tagLst xmlns:p="http://schemas.openxmlformats.org/presentationml/2006/main">
  <p:tag name="KSO_WM_BEAUTIFY_FLAG" val=""/>
</p:tagLst>
</file>

<file path=ppt/tags/tag4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">
      <a:dk1>
        <a:sysClr val="windowText" lastClr="000000"/>
      </a:dk1>
      <a:lt1>
        <a:sysClr val="window" lastClr="FFFFFF"/>
      </a:lt1>
      <a:dk2>
        <a:srgbClr val="EAF0F2"/>
      </a:dk2>
      <a:lt2>
        <a:srgbClr val="FFFFFF"/>
      </a:lt2>
      <a:accent1>
        <a:srgbClr val="CBDFEA"/>
      </a:accent1>
      <a:accent2>
        <a:srgbClr val="D3DBE8"/>
      </a:accent2>
      <a:accent3>
        <a:srgbClr val="D8D7E6"/>
      </a:accent3>
      <a:accent4>
        <a:srgbClr val="DDD3E3"/>
      </a:accent4>
      <a:accent5>
        <a:srgbClr val="E2CFE1"/>
      </a:accent5>
      <a:accent6>
        <a:srgbClr val="E7CBDF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SM 预置配色-浅色">
      <a:dk1>
        <a:srgbClr val="000000"/>
      </a:dk1>
      <a:lt1>
        <a:srgbClr val="FFFFFF"/>
      </a:lt1>
      <a:dk2>
        <a:srgbClr val="F5F5F8"/>
      </a:dk2>
      <a:lt2>
        <a:srgbClr val="FFFFFF"/>
      </a:lt2>
      <a:accent1>
        <a:srgbClr val="577CCE"/>
      </a:accent1>
      <a:accent2>
        <a:srgbClr val="5999AF"/>
      </a:accent2>
      <a:accent3>
        <a:srgbClr val="5BA080"/>
      </a:accent3>
      <a:accent4>
        <a:srgbClr val="8BAA69"/>
      </a:accent4>
      <a:accent5>
        <a:srgbClr val="D6B250"/>
      </a:accent5>
      <a:accent6>
        <a:srgbClr val="E79647"/>
      </a:accent6>
      <a:hlink>
        <a:srgbClr val="0000FF"/>
      </a:hlink>
      <a:folHlink>
        <a:srgbClr val="FF00FF"/>
      </a:folHlink>
    </a:clrScheme>
    <a:fontScheme name="自定义 9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172</Paragraphs>
  <Slides>23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40">
      <vt:lpstr>Arial</vt:lpstr>
      <vt:lpstr>Calibri</vt:lpstr>
      <vt:lpstr>微软雅黑</vt:lpstr>
      <vt:lpstr>汉仪旗黑-85S</vt:lpstr>
      <vt:lpstr>汉仪黑方简</vt:lpstr>
      <vt:lpstr>汉仪颜楷简</vt:lpstr>
      <vt:lpstr>Calibri Light</vt:lpstr>
      <vt:lpstr>仿宋</vt:lpstr>
      <vt:lpstr>标准粗黑</vt:lpstr>
      <vt:lpstr>楷体</vt:lpstr>
      <vt:lpstr>方正粗圆简体</vt:lpstr>
      <vt:lpstr>方正粗黑宋简体</vt:lpstr>
      <vt:lpstr>Times New Roman</vt:lpstr>
      <vt:lpstr>金山云技术体</vt:lpstr>
      <vt:lpstr>汉仪综艺体简</vt:lpstr>
      <vt:lpstr>方正小标宋简体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2024-09-21T22:25:02.196</cp:lastPrinted>
  <dcterms:created xsi:type="dcterms:W3CDTF">2024-09-21T14:25:02Z</dcterms:created>
  <dcterms:modified xsi:type="dcterms:W3CDTF">2024-09-21T14:25:09Z</dcterms:modified>
</cp:coreProperties>
</file>