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473661F-0EB5-4A23-B20F-6B7E973EA42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8B36040-16AC-4D65-A0FC-811EDBB9145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F899C0B-ADFD-43D3-B0DD-D57FFD85E87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4477E9F-FB76-4570-8456-DE21F36F6DA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7CDAD38-3382-431C-82AC-5E549DD49BA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9D7B498-DBC6-4BA0-AAD5-8228FF3134D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8FC1E7D-E2EE-4497-B833-6D966614310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7B6261B-CB8E-4C37-A55D-0950A36AF11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79B982E-B92A-4EF2-B170-39DA4A8F209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B1BCC65-2132-4F2F-8638-C52B899A131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0FD18DD-71FE-4A69-AFC2-E485D7C2C75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 Id="rId4" Type="http://schemas.openxmlformats.org/officeDocument/2006/relationships/image" Target="../media/image4.jpeg" /><Relationship Id="rId5"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6812700310600602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3" name="TextBox 3"/>
          <p:cNvSpPr txBox="1"/>
          <p:nvPr/>
        </p:nvSpPr>
        <p:spPr>
          <a:xfrm>
            <a:off x="1040840" y="3516888"/>
            <a:ext cx="10110320"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rgbClr val="FFFFFF"/>
                </a:solidFill>
                <a:latin typeface="Microsoft Yahei"/>
                <a:ea typeface="Microsoft Yahei"/>
                <a:cs typeface="Microsoft Yahei"/>
              </a:rPr>
              <a:t>小儿中医推拿按摩</a:t>
            </a:r>
          </a:p>
        </p:txBody>
      </p:sp>
      <p:grpSp>
        <p:nvGrpSpPr>
          <p:cNvPr id="5" name="Group 5"/>
          <p:cNvGrpSpPr/>
          <p:nvPr/>
        </p:nvGrpSpPr>
        <p:grpSpPr>
          <a:xfrm>
            <a:off x="5059558" y="1161765"/>
            <a:ext cx="2072884" cy="2072884"/>
            <a:chOff x="5059558" y="1161765"/>
            <a:chExt cx="2072884" cy="2072884"/>
          </a:xfrm>
        </p:grpSpPr>
        <p:sp>
          <p:nvSpPr>
            <p:cNvPr id="6" name="AutoShape 6"/>
            <p:cNvSpPr/>
            <p:nvPr/>
          </p:nvSpPr>
          <p:spPr>
            <a:xfrm>
              <a:off x="5059558" y="1161765"/>
              <a:ext cx="2072884" cy="2072884"/>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5116739" y="1218945"/>
            <a:ext cx="1958523" cy="1958523"/>
            <a:chOff x="5116739" y="1218945"/>
            <a:chExt cx="1958523" cy="1958523"/>
          </a:xfrm>
        </p:grpSpPr>
        <p:sp>
          <p:nvSpPr>
            <p:cNvPr id="8" name="Freeform 8"/>
            <p:cNvSpPr/>
            <p:nvPr/>
          </p:nvSpPr>
          <p:spPr>
            <a:xfrm>
              <a:off x="5116739" y="1218945"/>
              <a:ext cx="1958523" cy="1958523"/>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9" name="AutoShape 9"/>
            <p:cNvSpPr/>
            <p:nvPr/>
          </p:nvSpPr>
          <p:spPr>
            <a:xfrm>
              <a:off x="5116739" y="1218945"/>
              <a:ext cx="1958523" cy="1958523"/>
            </a:xfrm>
            <a:prstGeom prst="roundRect">
              <a:avLst>
                <a:gd name="adj" fmla="val 8841"/>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253411" y="1355617"/>
              <a:ext cx="1685300" cy="1685300"/>
            </a:xfrm>
            <a:prstGeom prst="roundRect">
              <a:avLst>
                <a:gd name="adj" fmla="val 9566"/>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5441229" y="1902429"/>
            <a:ext cx="1309543" cy="896478"/>
            <a:chOff x="5441229" y="1902429"/>
            <a:chExt cx="1309543" cy="896478"/>
          </a:xfrm>
        </p:grpSpPr>
        <p:sp>
          <p:nvSpPr>
            <p:cNvPr id="12" name="Freeform 12"/>
            <p:cNvSpPr/>
            <p:nvPr/>
          </p:nvSpPr>
          <p:spPr>
            <a:xfrm>
              <a:off x="5441229" y="1902429"/>
              <a:ext cx="1309543" cy="896478"/>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AutoShape 13"/>
          <p:cNvSpPr/>
          <p:nvPr/>
        </p:nvSpPr>
        <p:spPr>
          <a:xfrm rot="-5400000">
            <a:off x="10070592" y="3499876"/>
            <a:ext cx="585216" cy="3657600"/>
          </a:xfrm>
          <a:prstGeom prst="round2Same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4" name="AutoShape 14"/>
          <p:cNvSpPr/>
          <p:nvPr/>
        </p:nvSpPr>
        <p:spPr>
          <a:xfrm rot="-5400000" flipV="1">
            <a:off x="1536192" y="3499876"/>
            <a:ext cx="585216" cy="3657600"/>
          </a:xfrm>
          <a:prstGeom prst="round2Same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51200" y="495117"/>
            <a:ext cx="757489" cy="757489"/>
            <a:chOff x="551200" y="495117"/>
            <a:chExt cx="757489" cy="757489"/>
          </a:xfrm>
        </p:grpSpPr>
        <p:sp>
          <p:nvSpPr>
            <p:cNvPr id="3" name="AutoShape 3"/>
            <p:cNvSpPr/>
            <p:nvPr/>
          </p:nvSpPr>
          <p:spPr>
            <a:xfrm>
              <a:off x="551200" y="495117"/>
              <a:ext cx="757489" cy="757489"/>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 name="Group 4"/>
          <p:cNvGrpSpPr/>
          <p:nvPr/>
        </p:nvGrpSpPr>
        <p:grpSpPr>
          <a:xfrm>
            <a:off x="572171" y="516087"/>
            <a:ext cx="715670" cy="715670"/>
            <a:chOff x="572171" y="516087"/>
            <a:chExt cx="715670" cy="715670"/>
          </a:xfrm>
        </p:grpSpPr>
        <p:sp>
          <p:nvSpPr>
            <p:cNvPr id="5" name="Freeform 5"/>
            <p:cNvSpPr/>
            <p:nvPr/>
          </p:nvSpPr>
          <p:spPr>
            <a:xfrm>
              <a:off x="572171" y="516087"/>
              <a:ext cx="715670" cy="715670"/>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6" name="AutoShape 6"/>
            <p:cNvSpPr/>
            <p:nvPr/>
          </p:nvSpPr>
          <p:spPr>
            <a:xfrm>
              <a:off x="572171" y="516087"/>
              <a:ext cx="715670" cy="715670"/>
            </a:xfrm>
            <a:prstGeom prst="roundRect">
              <a:avLst>
                <a:gd name="adj" fmla="val 8841"/>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22036" y="565953"/>
              <a:ext cx="615696" cy="615696"/>
            </a:xfrm>
            <a:prstGeom prst="roundRect">
              <a:avLst>
                <a:gd name="adj" fmla="val 9566"/>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AutoShape 8"/>
          <p:cNvSpPr/>
          <p:nvPr/>
        </p:nvSpPr>
        <p:spPr>
          <a:xfrm>
            <a:off x="1490568" y="1247584"/>
            <a:ext cx="1681506" cy="766756"/>
          </a:xfrm>
          <a:prstGeom prst="rect">
            <a:avLst/>
          </a:prstGeom>
        </p:spPr>
        <p:txBody>
          <a:bodyPr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defRPr/>
            </a:pPr>
            <a:r>
              <a:rPr lang="en-US" sz="4425" b="1">
                <a:solidFill>
                  <a:srgbClr val="FFFFFF"/>
                </a:solidFill>
                <a:latin typeface="黑体"/>
                <a:ea typeface="黑体"/>
                <a:cs typeface="黑体"/>
              </a:rPr>
              <a:t>目录</a:t>
            </a:r>
            <a:endParaRPr lang="en-US" sz="1100"/>
          </a:p>
        </p:txBody>
      </p:sp>
      <p:cxnSp>
        <p:nvCxnSpPr>
          <p:cNvPr id="9" name="Connector 9"/>
          <p:cNvCxnSpPr/>
          <p:nvPr/>
        </p:nvCxnSpPr>
        <p:spPr>
          <a:xfrm>
            <a:off x="4573574" y="1614170"/>
            <a:ext cx="5237390" cy="0"/>
          </a:xfrm>
          <a:prstGeom prst="line">
            <a:avLst/>
          </a:prstGeom>
          <a:ln w="9525">
            <a:solidFill>
              <a:srgbClr val="FFFFFF">
                <a:alpha val="100000"/>
              </a:srgbClr>
            </a:solidFill>
            <a:prstDash val="solid"/>
            <a:headEnd type="oval"/>
          </a:ln>
        </p:spPr>
      </p:cxnSp>
      <p:sp>
        <p:nvSpPr>
          <p:cNvPr id="10" name="TextBox 10"/>
          <p:cNvSpPr txBox="1"/>
          <p:nvPr/>
        </p:nvSpPr>
        <p:spPr>
          <a:xfrm>
            <a:off x="4596480" y="1789458"/>
            <a:ext cx="6562725"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solidFill>
                <a:latin typeface="Microsoft Yahei"/>
                <a:ea typeface="Microsoft Yahei"/>
                <a:cs typeface="Microsoft Yahei"/>
              </a:rPr>
              <a:t>小儿推拿按摩简介</a:t>
            </a:r>
          </a:p>
          <a:p>
            <a:pPr marL="203200" lvl="0" indent="-203200">
              <a:lnSpc>
                <a:spcPct val="150000"/>
              </a:lnSpc>
              <a:buFont typeface="Arial"/>
              <a:buChar char="•"/>
            </a:pPr>
            <a:r>
              <a:rPr lang="en-US" sz="2400" b="1">
                <a:solidFill>
                  <a:srgbClr val="FFFFFF"/>
                </a:solidFill>
                <a:latin typeface="Microsoft Yahei"/>
                <a:ea typeface="Microsoft Yahei"/>
                <a:cs typeface="Microsoft Yahei"/>
              </a:rPr>
              <a:t>小儿推拿按摩的理论基础</a:t>
            </a:r>
          </a:p>
          <a:p>
            <a:pPr marL="203200" lvl="0" indent="-203200">
              <a:lnSpc>
                <a:spcPct val="150000"/>
              </a:lnSpc>
              <a:buFont typeface="Arial"/>
              <a:buChar char="•"/>
            </a:pPr>
            <a:r>
              <a:rPr lang="en-US" sz="2400" b="1">
                <a:solidFill>
                  <a:srgbClr val="FFFFFF"/>
                </a:solidFill>
                <a:latin typeface="Microsoft Yahei"/>
                <a:ea typeface="Microsoft Yahei"/>
                <a:cs typeface="Microsoft Yahei"/>
              </a:rPr>
              <a:t>小儿常见病症的推拿按摩</a:t>
            </a:r>
          </a:p>
          <a:p>
            <a:pPr marL="203200" lvl="0" indent="-203200">
              <a:lnSpc>
                <a:spcPct val="150000"/>
              </a:lnSpc>
              <a:buFont typeface="Arial"/>
              <a:buChar char="•"/>
            </a:pPr>
            <a:r>
              <a:rPr lang="en-US" sz="2400" b="1">
                <a:solidFill>
                  <a:srgbClr val="FFFFFF"/>
                </a:solidFill>
                <a:latin typeface="Microsoft Yahei"/>
                <a:ea typeface="Microsoft Yahei"/>
                <a:cs typeface="Microsoft Yahei"/>
              </a:rPr>
              <a:t>小儿推拿按摩的实践操作</a:t>
            </a:r>
          </a:p>
          <a:p>
            <a:pPr marL="203200" lvl="0" indent="-203200">
              <a:lnSpc>
                <a:spcPct val="150000"/>
              </a:lnSpc>
              <a:buFont typeface="Arial"/>
              <a:buChar char="•"/>
            </a:pPr>
            <a:r>
              <a:rPr lang="en-US" sz="2400" b="1">
                <a:solidFill>
                  <a:srgbClr val="FFFFFF"/>
                </a:solidFill>
                <a:latin typeface="Microsoft Yahei"/>
                <a:ea typeface="Microsoft Yahei"/>
                <a:cs typeface="Microsoft Yahei"/>
              </a:rPr>
              <a:t>小儿推拿按摩的注意事项与禁忌</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solidFill>
                <a:latin typeface="Microsoft Yahei"/>
                <a:ea typeface="Microsoft Yahei"/>
                <a:cs typeface="Microsoft Yahei"/>
              </a:rPr>
              <a:t>01</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solidFill>
                <a:latin typeface="Microsoft Yahei"/>
                <a:ea typeface="Microsoft Yahei"/>
                <a:cs typeface="Microsoft Yahei"/>
              </a:rPr>
              <a:t>小儿推拿按摩简介</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grpSp>
        <p:nvGrpSpPr>
          <p:cNvPr id="9" name="Group 9"/>
          <p:cNvGrpSpPr/>
          <p:nvPr/>
        </p:nvGrpSpPr>
        <p:grpSpPr>
          <a:xfrm>
            <a:off x="1097052" y="1098977"/>
            <a:ext cx="1335306" cy="1335306"/>
            <a:chOff x="1097052" y="1098977"/>
            <a:chExt cx="1335306" cy="1335306"/>
          </a:xfrm>
        </p:grpSpPr>
        <p:sp>
          <p:nvSpPr>
            <p:cNvPr id="10" name="AutoShape 10"/>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133886" y="1135811"/>
            <a:ext cx="1261638" cy="1261638"/>
            <a:chOff x="1133886" y="1135811"/>
            <a:chExt cx="1261638" cy="1261638"/>
          </a:xfrm>
        </p:grpSpPr>
        <p:sp>
          <p:nvSpPr>
            <p:cNvPr id="12" name="Freeform 12"/>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3" name="AutoShape 13"/>
            <p:cNvSpPr/>
            <p:nvPr/>
          </p:nvSpPr>
          <p:spPr>
            <a:xfrm>
              <a:off x="1133886" y="1135811"/>
              <a:ext cx="1261638" cy="1261638"/>
            </a:xfrm>
            <a:prstGeom prst="roundRect">
              <a:avLst>
                <a:gd name="adj" fmla="val 8841"/>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221928" y="1223852"/>
              <a:ext cx="1085633" cy="1085633"/>
            </a:xfrm>
            <a:prstGeom prst="roundRect">
              <a:avLst>
                <a:gd name="adj" fmla="val 9566"/>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1342916" y="1576096"/>
            <a:ext cx="843579" cy="577491"/>
            <a:chOff x="1342916" y="1576096"/>
            <a:chExt cx="843579" cy="577491"/>
          </a:xfrm>
        </p:grpSpPr>
        <p:sp>
          <p:nvSpPr>
            <p:cNvPr id="16" name="Freeform 16"/>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365" r="30365"/>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7" name="AutoShape 7"/>
          <p:cNvSpPr/>
          <p:nvPr/>
        </p:nvSpPr>
        <p:spPr>
          <a:xfrm>
            <a:off x="8406414" y="24226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小儿推拿按摩是一种运用特定手法在小儿体表进行推拿按摩的中医治疗方法，以达到调整小儿脏腑功能、防治疾病的目的。</a:t>
            </a:r>
            <a:endParaRPr lang="en-US" sz="1100"/>
          </a:p>
        </p:txBody>
      </p:sp>
      <p:sp>
        <p:nvSpPr>
          <p:cNvPr id="8" name="AutoShape 8"/>
          <p:cNvSpPr/>
          <p:nvPr/>
        </p:nvSpPr>
        <p:spPr>
          <a:xfrm>
            <a:off x="8901714" y="1901965"/>
            <a:ext cx="2084387" cy="46037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安全有效、无创伤、无副作用，符合儿童生理特点，深受家长信赖。</a:t>
            </a:r>
            <a:endParaRPr lang="en-US" sz="1100"/>
          </a:p>
        </p:txBody>
      </p:sp>
      <p:sp>
        <p:nvSpPr>
          <p:cNvPr id="10" name="AutoShape 10"/>
          <p:cNvSpPr/>
          <p:nvPr/>
        </p:nvSpPr>
        <p:spPr>
          <a:xfrm>
            <a:off x="8901714" y="4005263"/>
            <a:ext cx="2084387" cy="460375"/>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特点</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4" name="AutoShape 4"/>
          <p:cNvSpPr/>
          <p:nvPr/>
        </p:nvSpPr>
        <p:spPr>
          <a:xfrm>
            <a:off x="563624" y="1824409"/>
            <a:ext cx="2936423"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小儿推拿按摩起源于中国古代，经过长期实践和发展，形成了独特的理论体系和手法技巧。</a:t>
            </a:r>
            <a:endParaRPr lang="en-US" sz="1100"/>
          </a:p>
        </p:txBody>
      </p:sp>
      <p:sp>
        <p:nvSpPr>
          <p:cNvPr id="5" name="AutoShape 5"/>
          <p:cNvSpPr/>
          <p:nvPr/>
        </p:nvSpPr>
        <p:spPr>
          <a:xfrm>
            <a:off x="601724" y="4315960"/>
            <a:ext cx="3052052"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近年来，随着人们对小儿健康问题的关注增加，小儿推拿按摩逐渐受到重视，在临床应用和研究方面取得了一定的进展。</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历史与发展</a:t>
              </a:r>
            </a:p>
          </p:txBody>
        </p:sp>
      </p:grpSp>
      <p:sp>
        <p:nvSpPr>
          <p:cNvPr id="28" name="AutoShape 28"/>
          <p:cNvSpPr/>
          <p:nvPr/>
        </p:nvSpPr>
        <p:spPr>
          <a:xfrm>
            <a:off x="601724" y="3976765"/>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发展</a:t>
            </a:r>
            <a:endParaRPr lang="en-US" sz="1100"/>
          </a:p>
        </p:txBody>
      </p:sp>
      <p:sp>
        <p:nvSpPr>
          <p:cNvPr id="29" name="AutoShape 29"/>
          <p:cNvSpPr/>
          <p:nvPr/>
        </p:nvSpPr>
        <p:spPr>
          <a:xfrm>
            <a:off x="563624" y="1405309"/>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历史</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28883" y="1711764"/>
            <a:ext cx="4242156" cy="1454089"/>
          </a:xfrm>
          <a:prstGeom prst="roundRect">
            <a:avLst>
              <a:gd name="adj" fmla="val 2049"/>
            </a:avLst>
          </a:prstGeom>
          <a:solidFill>
            <a:schemeClr val="accent1">
              <a:alpha val="100000"/>
            </a:schemeClr>
          </a:solidFill>
          <a:ln w="25432">
            <a:solidFill>
              <a:srgbClr val="FFFFFF">
                <a:alpha val="100000"/>
              </a:srgb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 name="AutoShape 3"/>
          <p:cNvSpPr/>
          <p:nvPr/>
        </p:nvSpPr>
        <p:spPr>
          <a:xfrm>
            <a:off x="6996316" y="1711764"/>
            <a:ext cx="4092216" cy="1454089"/>
          </a:xfrm>
          <a:prstGeom prst="roundRect">
            <a:avLst>
              <a:gd name="adj" fmla="val 2049"/>
            </a:avLst>
          </a:prstGeom>
          <a:solidFill>
            <a:schemeClr val="accent2">
              <a:alpha val="100000"/>
            </a:schemeClr>
          </a:solidFill>
          <a:ln w="25432">
            <a:solidFill>
              <a:srgbClr val="FFFFFF">
                <a:alpha val="100000"/>
              </a:srgb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cxnSp>
        <p:nvCxnSpPr>
          <p:cNvPr id="4" name="Connector 4"/>
          <p:cNvCxnSpPr/>
          <p:nvPr/>
        </p:nvCxnSpPr>
        <p:spPr>
          <a:xfrm flipH="1">
            <a:off x="6096000" y="3660226"/>
            <a:ext cx="0" cy="2439937"/>
          </a:xfrm>
          <a:prstGeom prst="line">
            <a:avLst/>
          </a:prstGeom>
          <a:ln w="9525">
            <a:solidFill>
              <a:srgbClr val="FFFFFF">
                <a:alpha val="100000"/>
              </a:srgbClr>
            </a:solidFill>
            <a:prstDash val="solid"/>
          </a:ln>
        </p:spPr>
      </p:cxnSp>
      <p:sp>
        <p:nvSpPr>
          <p:cNvPr id="5" name="AutoShape 5"/>
          <p:cNvSpPr/>
          <p:nvPr/>
        </p:nvSpPr>
        <p:spPr>
          <a:xfrm>
            <a:off x="1128883" y="3468001"/>
            <a:ext cx="4382762" cy="2756521"/>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rgbClr val="FFFFFF"/>
                </a:solidFill>
                <a:latin typeface="Microsoft Yahei"/>
                <a:ea typeface="Microsoft Yahei"/>
                <a:cs typeface="Microsoft Yahei"/>
              </a:rPr>
              <a:t>小儿推拿按摩适用于多种儿科疾病，如感冒、咳嗽、哮喘、腹泻、便秘等消化系统疾病，以及生长发育迟缓、免疫力低下等问题。</a:t>
            </a:r>
            <a:endParaRPr lang="en-US" sz="1100"/>
          </a:p>
        </p:txBody>
      </p:sp>
      <p:sp>
        <p:nvSpPr>
          <p:cNvPr id="6" name="AutoShape 6"/>
          <p:cNvSpPr/>
          <p:nvPr/>
        </p:nvSpPr>
        <p:spPr>
          <a:xfrm>
            <a:off x="6851043" y="3468001"/>
            <a:ext cx="4382762" cy="2756521"/>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rgbClr val="FFFFFF"/>
                </a:solidFill>
                <a:latin typeface="Microsoft Yahei"/>
                <a:ea typeface="Microsoft Yahei"/>
                <a:cs typeface="Microsoft Yahei"/>
              </a:rPr>
              <a:t>进行小儿推拿按摩时，需选择专业医师，注意适应症和禁忌症，避免过度刺激和不当操作，同时注意保持室内温暖、清洁，避免交叉感染。</a:t>
            </a:r>
            <a:endParaRPr lang="en-US" sz="1100"/>
          </a:p>
        </p:txBody>
      </p:sp>
      <p:sp>
        <p:nvSpPr>
          <p:cNvPr id="7" name="AutoShape 7"/>
          <p:cNvSpPr/>
          <p:nvPr/>
        </p:nvSpPr>
        <p:spPr>
          <a:xfrm>
            <a:off x="1128883" y="2489009"/>
            <a:ext cx="4242156" cy="439617"/>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solidFill>
                <a:latin typeface="Microsoft Yahei"/>
                <a:ea typeface="Microsoft Yahei"/>
                <a:cs typeface="Microsoft Yahei"/>
              </a:rPr>
              <a:t>适用范围</a:t>
            </a:r>
            <a:endParaRPr lang="en-US" sz="1100"/>
          </a:p>
        </p:txBody>
      </p:sp>
      <p:sp>
        <p:nvSpPr>
          <p:cNvPr id="8" name="AutoShape 8"/>
          <p:cNvSpPr/>
          <p:nvPr/>
        </p:nvSpPr>
        <p:spPr>
          <a:xfrm>
            <a:off x="6996316" y="2489009"/>
            <a:ext cx="4092216" cy="439617"/>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solidFill>
                <a:latin typeface="Microsoft Yahei"/>
                <a:ea typeface="Microsoft Yahei"/>
                <a:cs typeface="Microsoft Yahei"/>
              </a:rPr>
              <a:t>注意事项</a:t>
            </a:r>
            <a:endParaRPr lang="en-US" sz="1100"/>
          </a:p>
        </p:txBody>
      </p:sp>
      <p:sp>
        <p:nvSpPr>
          <p:cNvPr id="9" name="Freeform 9"/>
          <p:cNvSpPr/>
          <p:nvPr/>
        </p:nvSpPr>
        <p:spPr>
          <a:xfrm>
            <a:off x="3032529" y="2003945"/>
            <a:ext cx="434864" cy="434864"/>
          </a:xfrm>
          <a:custGeom>
            <a:rect l="l" t="t" r="r" b="b"/>
            <a:pathLst>
              <a:path w="9753600" h="9753600">
                <a:moveTo>
                  <a:pt x="8367503" y="4412961"/>
                </a:moveTo>
                <a:cubicBezTo>
                  <a:pt x="8156175" y="3938286"/>
                  <a:pt x="7853813" y="3517798"/>
                  <a:pt x="7469088" y="3164500"/>
                </a:cubicBezTo>
                <a:lnTo>
                  <a:pt x="7153722" y="2875143"/>
                </a:lnTo>
                <a:cubicBezTo>
                  <a:pt x="7107121" y="2833961"/>
                  <a:pt x="7033428" y="2852385"/>
                  <a:pt x="7012836" y="2910906"/>
                </a:cubicBezTo>
                <a:lnTo>
                  <a:pt x="6871951" y="3315139"/>
                </a:lnTo>
                <a:cubicBezTo>
                  <a:pt x="6784169" y="3568732"/>
                  <a:pt x="6622692" y="3827745"/>
                  <a:pt x="6394025" y="4082422"/>
                </a:cubicBezTo>
                <a:cubicBezTo>
                  <a:pt x="6378853" y="4098678"/>
                  <a:pt x="6361513" y="4103013"/>
                  <a:pt x="6349592" y="4104097"/>
                </a:cubicBezTo>
                <a:cubicBezTo>
                  <a:pt x="6337671" y="4105181"/>
                  <a:pt x="6319247" y="4103013"/>
                  <a:pt x="6302991" y="4087841"/>
                </a:cubicBezTo>
                <a:cubicBezTo>
                  <a:pt x="6287819" y="4074836"/>
                  <a:pt x="6280233" y="4055329"/>
                  <a:pt x="6281317" y="4035822"/>
                </a:cubicBezTo>
                <a:cubicBezTo>
                  <a:pt x="6321415" y="3383415"/>
                  <a:pt x="6126343" y="2647563"/>
                  <a:pt x="5699351" y="1846682"/>
                </a:cubicBezTo>
                <a:cubicBezTo>
                  <a:pt x="5346059" y="1181271"/>
                  <a:pt x="4855121" y="662161"/>
                  <a:pt x="4241730" y="300194"/>
                </a:cubicBezTo>
                <a:lnTo>
                  <a:pt x="3794148" y="36847"/>
                </a:lnTo>
                <a:cubicBezTo>
                  <a:pt x="3735627" y="2167"/>
                  <a:pt x="3660849" y="47684"/>
                  <a:pt x="3664101" y="115959"/>
                </a:cubicBezTo>
                <a:lnTo>
                  <a:pt x="3687943" y="636151"/>
                </a:lnTo>
                <a:cubicBezTo>
                  <a:pt x="3704199" y="991615"/>
                  <a:pt x="3663017" y="1305898"/>
                  <a:pt x="3565481" y="1567078"/>
                </a:cubicBezTo>
                <a:cubicBezTo>
                  <a:pt x="3446270" y="1886778"/>
                  <a:pt x="3275041" y="2183722"/>
                  <a:pt x="3056126" y="2450320"/>
                </a:cubicBezTo>
                <a:cubicBezTo>
                  <a:pt x="2902236" y="2636723"/>
                  <a:pt x="2729922" y="2804701"/>
                  <a:pt x="2541353" y="2949922"/>
                </a:cubicBezTo>
                <a:cubicBezTo>
                  <a:pt x="2085102" y="3299967"/>
                  <a:pt x="1709046" y="3756220"/>
                  <a:pt x="1454369" y="4266658"/>
                </a:cubicBezTo>
                <a:cubicBezTo>
                  <a:pt x="1197521" y="4782512"/>
                  <a:pt x="1062057" y="5360146"/>
                  <a:pt x="1062057" y="5938857"/>
                </a:cubicBezTo>
                <a:cubicBezTo>
                  <a:pt x="1062057" y="6450379"/>
                  <a:pt x="1162843" y="6945649"/>
                  <a:pt x="1362250" y="7412736"/>
                </a:cubicBezTo>
                <a:cubicBezTo>
                  <a:pt x="1555154" y="7862486"/>
                  <a:pt x="1830423" y="8267802"/>
                  <a:pt x="2180469" y="8614601"/>
                </a:cubicBezTo>
                <a:cubicBezTo>
                  <a:pt x="2531598" y="8961395"/>
                  <a:pt x="2939082" y="9234496"/>
                  <a:pt x="3393163" y="9424149"/>
                </a:cubicBezTo>
                <a:cubicBezTo>
                  <a:pt x="3863511" y="9621393"/>
                  <a:pt x="4362031" y="9721120"/>
                  <a:pt x="4876800" y="9721120"/>
                </a:cubicBezTo>
                <a:cubicBezTo>
                  <a:pt x="5391569" y="9721120"/>
                  <a:pt x="5890089" y="9621416"/>
                  <a:pt x="6360433" y="9425261"/>
                </a:cubicBezTo>
                <a:cubicBezTo>
                  <a:pt x="6814517" y="9235608"/>
                  <a:pt x="7223085" y="8963591"/>
                  <a:pt x="7573127" y="8615712"/>
                </a:cubicBezTo>
                <a:cubicBezTo>
                  <a:pt x="7924257" y="8268917"/>
                  <a:pt x="8199526" y="7863601"/>
                  <a:pt x="8391346" y="7413848"/>
                </a:cubicBezTo>
                <a:cubicBezTo>
                  <a:pt x="8590753" y="6946759"/>
                  <a:pt x="8691540" y="6451489"/>
                  <a:pt x="8691540" y="5939968"/>
                </a:cubicBezTo>
                <a:cubicBezTo>
                  <a:pt x="8691540" y="5411106"/>
                  <a:pt x="8583166" y="4897419"/>
                  <a:pt x="8367503" y="441298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8832836" y="2019632"/>
            <a:ext cx="419176" cy="419176"/>
          </a:xfrm>
          <a:custGeom>
            <a:rect l="l" t="t" r="r" b="b"/>
            <a:pathLst>
              <a:path w="9753600" h="9753600">
                <a:moveTo>
                  <a:pt x="9713690" y="5376882"/>
                </a:moveTo>
                <a:lnTo>
                  <a:pt x="8390668" y="876176"/>
                </a:lnTo>
                <a:cubicBezTo>
                  <a:pt x="8308131" y="628565"/>
                  <a:pt x="8110284" y="462277"/>
                  <a:pt x="7845680" y="462277"/>
                </a:cubicBezTo>
                <a:cubicBezTo>
                  <a:pt x="7581075" y="462277"/>
                  <a:pt x="7366236" y="611572"/>
                  <a:pt x="7283699" y="859184"/>
                </a:cubicBezTo>
                <a:lnTo>
                  <a:pt x="6407348" y="3473672"/>
                </a:lnTo>
                <a:lnTo>
                  <a:pt x="3349866" y="3473672"/>
                </a:lnTo>
                <a:lnTo>
                  <a:pt x="2473509" y="860398"/>
                </a:lnTo>
                <a:cubicBezTo>
                  <a:pt x="2390972" y="612787"/>
                  <a:pt x="2176133" y="463491"/>
                  <a:pt x="1911528" y="463491"/>
                </a:cubicBezTo>
                <a:cubicBezTo>
                  <a:pt x="1646924" y="463491"/>
                  <a:pt x="1432085" y="628565"/>
                  <a:pt x="1366540" y="877391"/>
                </a:cubicBezTo>
                <a:lnTo>
                  <a:pt x="44737" y="5376882"/>
                </a:lnTo>
                <a:cubicBezTo>
                  <a:pt x="-5029" y="5541956"/>
                  <a:pt x="61730" y="5724023"/>
                  <a:pt x="194031" y="5823553"/>
                </a:cubicBezTo>
                <a:lnTo>
                  <a:pt x="4871949" y="9331382"/>
                </a:lnTo>
                <a:lnTo>
                  <a:pt x="9565641" y="5823553"/>
                </a:lnTo>
                <a:cubicBezTo>
                  <a:pt x="9696730" y="5725237"/>
                  <a:pt x="9763487" y="5543169"/>
                  <a:pt x="9713722" y="5376882"/>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适用范围与注意事项</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solidFill>
                <a:latin typeface="Microsoft Yahei"/>
                <a:ea typeface="Microsoft Yahei"/>
                <a:cs typeface="Microsoft Yahei"/>
              </a:rPr>
              <a:t>02</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solidFill>
                <a:latin typeface="Microsoft Yahei"/>
                <a:ea typeface="Microsoft Yahei"/>
                <a:cs typeface="Microsoft Yahei"/>
              </a:rPr>
              <a:t>小儿推拿按摩的理论基础</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grpSp>
        <p:nvGrpSpPr>
          <p:cNvPr id="9" name="Group 9"/>
          <p:cNvGrpSpPr/>
          <p:nvPr/>
        </p:nvGrpSpPr>
        <p:grpSpPr>
          <a:xfrm>
            <a:off x="1097052" y="1098977"/>
            <a:ext cx="1335306" cy="1335306"/>
            <a:chOff x="1097052" y="1098977"/>
            <a:chExt cx="1335306" cy="1335306"/>
          </a:xfrm>
        </p:grpSpPr>
        <p:sp>
          <p:nvSpPr>
            <p:cNvPr id="10" name="AutoShape 10"/>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133886" y="1135811"/>
            <a:ext cx="1261638" cy="1261638"/>
            <a:chOff x="1133886" y="1135811"/>
            <a:chExt cx="1261638" cy="1261638"/>
          </a:xfrm>
        </p:grpSpPr>
        <p:sp>
          <p:nvSpPr>
            <p:cNvPr id="12" name="Freeform 12"/>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3" name="AutoShape 13"/>
            <p:cNvSpPr/>
            <p:nvPr/>
          </p:nvSpPr>
          <p:spPr>
            <a:xfrm>
              <a:off x="1133886" y="1135811"/>
              <a:ext cx="1261638" cy="1261638"/>
            </a:xfrm>
            <a:prstGeom prst="roundRect">
              <a:avLst>
                <a:gd name="adj" fmla="val 8841"/>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221928" y="1223852"/>
              <a:ext cx="1085633" cy="1085633"/>
            </a:xfrm>
            <a:prstGeom prst="roundRect">
              <a:avLst>
                <a:gd name="adj" fmla="val 9566"/>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1342916" y="1576096"/>
            <a:ext cx="843579" cy="577491"/>
            <a:chOff x="1342916" y="1576096"/>
            <a:chExt cx="843579" cy="577491"/>
          </a:xfrm>
        </p:grpSpPr>
        <p:sp>
          <p:nvSpPr>
            <p:cNvPr id="16" name="Freeform 16"/>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脏腑</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中医认为人体内部器官如心、肝、脾、肺、肾等，各司其职，相互协调，维持人体正常生理功能。</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经络</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经络是人体内气血运行的通道，分为正经和奇经两类，是人体与外界环境进行物质交换的重要通道。</a:t>
            </a:r>
          </a:p>
        </p:txBody>
      </p:sp>
      <p:sp>
        <p:nvSpPr>
          <p:cNvPr id="6" name="AutoShape 6"/>
          <p:cNvSpPr/>
          <p:nvPr/>
        </p:nvSpPr>
        <p:spPr>
          <a:xfrm>
            <a:off x="884406" y="5955116"/>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t="5566" b="556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脏腑经络理论</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t="583" b="583"/>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指木、火、土、金、水五种基本物质，以及它们之间的生克制化关系。</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五行</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五行之间存在着相生相克的关系，生是指一种物质对另一种物质具有滋生、促进的作用，克是指一种物质对另一种物质具有抑制、约束的作用。</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生克</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五行生克理论</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pic>
        <p:nvPicPr>
          <p:cNvPr id="4" name="Picture 4"/>
          <p:cNvPicPr>
            <a:picLocks noChangeAspect="1"/>
          </p:cNvPicPr>
          <p:nvPr/>
        </p:nvPicPr>
        <p:blipFill>
          <a:blip r:embed="rId2">
            <a:alphaModFix/>
          </a:blip>
          <a:srcRect t="5278" b="5278"/>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穴位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穴位是经络上的重要节点，是人体内外环境进行信息交换的门户。</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经络</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经络是人体内气血运行的通道，分为正经和奇经两类，是人体与外界环境进行物质交换的重要通道。</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穴位与经络</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710961" y="2341885"/>
            <a:ext cx="2777010" cy="508827"/>
          </a:xfrm>
          <a:prstGeom prst="parallelogram">
            <a:avLst>
              <a:gd name="adj" fmla="val 173829"/>
            </a:avLst>
          </a:prstGeom>
          <a:solidFill>
            <a:schemeClr val="accent2">
              <a:lumMod val="75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 name="AutoShape 3"/>
          <p:cNvSpPr/>
          <p:nvPr/>
        </p:nvSpPr>
        <p:spPr>
          <a:xfrm>
            <a:off x="4710962" y="3323311"/>
            <a:ext cx="2777011" cy="508365"/>
          </a:xfrm>
          <a:prstGeom prst="parallelogram">
            <a:avLst>
              <a:gd name="adj" fmla="val 175043"/>
            </a:avLst>
          </a:prstGeom>
          <a:solidFill>
            <a:schemeClr val="accent2">
              <a:lumMod val="75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4" name="AutoShape 4"/>
          <p:cNvSpPr/>
          <p:nvPr/>
        </p:nvSpPr>
        <p:spPr>
          <a:xfrm>
            <a:off x="4710962" y="4305090"/>
            <a:ext cx="2777011" cy="512001"/>
          </a:xfrm>
          <a:prstGeom prst="parallelogram">
            <a:avLst>
              <a:gd name="adj" fmla="val 173641"/>
            </a:avLst>
          </a:prstGeom>
          <a:solidFill>
            <a:schemeClr val="accent2">
              <a:lumMod val="75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5" name="Freeform 5"/>
          <p:cNvSpPr/>
          <p:nvPr/>
        </p:nvSpPr>
        <p:spPr>
          <a:xfrm flipH="1">
            <a:off x="4504183" y="1872458"/>
            <a:ext cx="2983790" cy="469888"/>
          </a:xfrm>
          <a:custGeom>
            <a:rect l="l" t="t" r="r" b="b"/>
            <a:pathLst>
              <a:path w="3663132" h="576871">
                <a:moveTo>
                  <a:pt x="3374697" y="0"/>
                </a:moveTo>
                <a:lnTo>
                  <a:pt x="584833" y="0"/>
                </a:lnTo>
                <a:lnTo>
                  <a:pt x="0" y="576871"/>
                </a:lnTo>
                <a:lnTo>
                  <a:pt x="3374697" y="576871"/>
                </a:lnTo>
                <a:lnTo>
                  <a:pt x="3663132" y="288436"/>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6" name="Freeform 6"/>
          <p:cNvSpPr/>
          <p:nvPr/>
        </p:nvSpPr>
        <p:spPr>
          <a:xfrm>
            <a:off x="4710962" y="2854349"/>
            <a:ext cx="2777011" cy="468963"/>
          </a:xfrm>
          <a:custGeom>
            <a:rect l="l" t="t" r="r" b="b"/>
            <a:pathLst>
              <a:path w="3409274" h="575735">
                <a:moveTo>
                  <a:pt x="0" y="0"/>
                </a:moveTo>
                <a:lnTo>
                  <a:pt x="2825593" y="0"/>
                </a:lnTo>
                <a:lnTo>
                  <a:pt x="3409274" y="575735"/>
                </a:lnTo>
                <a:lnTo>
                  <a:pt x="583682" y="575735"/>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7" name="Freeform 7"/>
          <p:cNvSpPr/>
          <p:nvPr/>
        </p:nvSpPr>
        <p:spPr>
          <a:xfrm>
            <a:off x="4710962" y="3835313"/>
            <a:ext cx="2777011" cy="468963"/>
          </a:xfrm>
          <a:custGeom>
            <a:rect l="l" t="t" r="r" b="b"/>
            <a:pathLst>
              <a:path w="3409274" h="575735">
                <a:moveTo>
                  <a:pt x="0" y="0"/>
                </a:moveTo>
                <a:lnTo>
                  <a:pt x="2825593" y="0"/>
                </a:lnTo>
                <a:lnTo>
                  <a:pt x="3409274" y="575735"/>
                </a:lnTo>
                <a:lnTo>
                  <a:pt x="583682" y="575735"/>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8" name="Freeform 8"/>
          <p:cNvSpPr/>
          <p:nvPr/>
        </p:nvSpPr>
        <p:spPr>
          <a:xfrm>
            <a:off x="4710962" y="4816276"/>
            <a:ext cx="2777011" cy="468963"/>
          </a:xfrm>
          <a:custGeom>
            <a:rect l="l" t="t" r="r" b="b"/>
            <a:pathLst>
              <a:path w="3409274" h="575735">
                <a:moveTo>
                  <a:pt x="0" y="0"/>
                </a:moveTo>
                <a:lnTo>
                  <a:pt x="2825593" y="0"/>
                </a:lnTo>
                <a:lnTo>
                  <a:pt x="3409274" y="575735"/>
                </a:lnTo>
                <a:lnTo>
                  <a:pt x="583682" y="575735"/>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9" name="AutoShape 9"/>
          <p:cNvSpPr/>
          <p:nvPr/>
        </p:nvSpPr>
        <p:spPr>
          <a:xfrm>
            <a:off x="1411224" y="4511544"/>
            <a:ext cx="2926080" cy="1584960"/>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solidFill>
                <a:latin typeface="Microsoft Yahei"/>
                <a:ea typeface="Microsoft Yahei"/>
                <a:cs typeface="Microsoft Yahei"/>
              </a:rPr>
              <a:t>推拿按摩应同时治疗疾病的标和本，以达到最佳的治疗效果。</a:t>
            </a:r>
            <a:endParaRPr lang="en-US" sz="1100"/>
          </a:p>
        </p:txBody>
      </p:sp>
      <p:sp>
        <p:nvSpPr>
          <p:cNvPr id="10" name="AutoShape 10"/>
          <p:cNvSpPr/>
          <p:nvPr/>
        </p:nvSpPr>
        <p:spPr>
          <a:xfrm>
            <a:off x="1411224" y="2644137"/>
            <a:ext cx="2926080" cy="1584960"/>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solidFill>
                <a:latin typeface="Microsoft Yahei"/>
                <a:ea typeface="Microsoft Yahei"/>
                <a:cs typeface="Microsoft Yahei"/>
              </a:rPr>
              <a:t>根据患者的具体病情和体质情况，制定个性化的治疗方案，做到“同病异治、异病同治”。</a:t>
            </a:r>
            <a:endParaRPr lang="en-US" sz="1100"/>
          </a:p>
        </p:txBody>
      </p:sp>
      <p:sp>
        <p:nvSpPr>
          <p:cNvPr id="11" name="AutoShape 11"/>
          <p:cNvSpPr/>
          <p:nvPr/>
        </p:nvSpPr>
        <p:spPr>
          <a:xfrm>
            <a:off x="7965938" y="1476145"/>
            <a:ext cx="2926080" cy="1584960"/>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solidFill>
                <a:latin typeface="Microsoft Yahei"/>
                <a:ea typeface="Microsoft Yahei"/>
                <a:cs typeface="Microsoft Yahei"/>
              </a:rPr>
              <a:t>中医认为人体是一个有机的整体，推拿按摩应从整体出发，全面考虑病情和治疗方案。</a:t>
            </a:r>
            <a:endParaRPr lang="en-US" sz="1100"/>
          </a:p>
        </p:txBody>
      </p:sp>
      <p:sp>
        <p:nvSpPr>
          <p:cNvPr id="12" name="AutoShape 12"/>
          <p:cNvSpPr/>
          <p:nvPr/>
        </p:nvSpPr>
        <p:spPr>
          <a:xfrm>
            <a:off x="8078669" y="3640986"/>
            <a:ext cx="2926080" cy="1584960"/>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solidFill>
                <a:latin typeface="Microsoft Yahei"/>
                <a:ea typeface="Microsoft Yahei"/>
                <a:cs typeface="Microsoft Yahei"/>
              </a:rPr>
              <a:t>推拿按摩应调节人体阴阳平衡，使人体内部环境与外界环境相适应。</a:t>
            </a:r>
            <a:endParaRPr lang="en-US" sz="1100"/>
          </a:p>
        </p:txBody>
      </p:sp>
      <p:sp>
        <p:nvSpPr>
          <p:cNvPr id="13" name="AutoShape 13"/>
          <p:cNvSpPr/>
          <p:nvPr/>
        </p:nvSpPr>
        <p:spPr>
          <a:xfrm>
            <a:off x="5078274" y="2850712"/>
            <a:ext cx="2048256" cy="438912"/>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solidFill>
                <a:latin typeface="Microsoft Yahei"/>
                <a:ea typeface="Microsoft Yahei"/>
                <a:cs typeface="Microsoft Yahei"/>
              </a:rPr>
              <a:t>辨证施治</a:t>
            </a:r>
            <a:endParaRPr lang="en-US" sz="1100"/>
          </a:p>
        </p:txBody>
      </p:sp>
      <p:sp>
        <p:nvSpPr>
          <p:cNvPr id="14" name="AutoShape 14"/>
          <p:cNvSpPr/>
          <p:nvPr/>
        </p:nvSpPr>
        <p:spPr>
          <a:xfrm>
            <a:off x="4799914" y="1872460"/>
            <a:ext cx="2253828" cy="438912"/>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solidFill>
                <a:latin typeface="Microsoft Yahei"/>
                <a:ea typeface="Microsoft Yahei"/>
                <a:cs typeface="Microsoft Yahei"/>
              </a:rPr>
              <a:t>整体观念</a:t>
            </a:r>
            <a:endParaRPr lang="en-US" sz="1100"/>
          </a:p>
        </p:txBody>
      </p:sp>
      <p:sp>
        <p:nvSpPr>
          <p:cNvPr id="15" name="AutoShape 15"/>
          <p:cNvSpPr/>
          <p:nvPr/>
        </p:nvSpPr>
        <p:spPr>
          <a:xfrm>
            <a:off x="5070960" y="3831676"/>
            <a:ext cx="2050081" cy="439617"/>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solidFill>
                <a:latin typeface="Microsoft Yahei"/>
                <a:ea typeface="Microsoft Yahei"/>
                <a:cs typeface="Microsoft Yahei"/>
              </a:rPr>
              <a:t>调整阴阳</a:t>
            </a:r>
            <a:endParaRPr lang="en-US" sz="1100"/>
          </a:p>
        </p:txBody>
      </p:sp>
      <p:sp>
        <p:nvSpPr>
          <p:cNvPr id="16" name="AutoShape 16"/>
          <p:cNvSpPr/>
          <p:nvPr/>
        </p:nvSpPr>
        <p:spPr>
          <a:xfrm>
            <a:off x="5070960" y="4817092"/>
            <a:ext cx="2050081" cy="439617"/>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solidFill>
                <a:latin typeface="Microsoft Yahei"/>
                <a:ea typeface="Microsoft Yahei"/>
                <a:cs typeface="Microsoft Yahei"/>
              </a:rPr>
              <a:t>标本兼治</a:t>
            </a:r>
            <a:endParaRPr lang="en-US" sz="1100"/>
          </a:p>
        </p:txBody>
      </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推拿按摩的基本原则</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solidFill>
                <a:latin typeface="Microsoft Yahei"/>
                <a:ea typeface="Microsoft Yahei"/>
                <a:cs typeface="Microsoft Yahei"/>
              </a:rPr>
              <a:t>03</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solidFill>
                <a:latin typeface="Microsoft Yahei"/>
                <a:ea typeface="Microsoft Yahei"/>
                <a:cs typeface="Microsoft Yahei"/>
              </a:rPr>
              <a:t>小儿常见病症的推拿按摩</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grpSp>
        <p:nvGrpSpPr>
          <p:cNvPr id="9" name="Group 9"/>
          <p:cNvGrpSpPr/>
          <p:nvPr/>
        </p:nvGrpSpPr>
        <p:grpSpPr>
          <a:xfrm>
            <a:off x="1097052" y="1098977"/>
            <a:ext cx="1335306" cy="1335306"/>
            <a:chOff x="1097052" y="1098977"/>
            <a:chExt cx="1335306" cy="1335306"/>
          </a:xfrm>
        </p:grpSpPr>
        <p:sp>
          <p:nvSpPr>
            <p:cNvPr id="10" name="AutoShape 10"/>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133886" y="1135811"/>
            <a:ext cx="1261638" cy="1261638"/>
            <a:chOff x="1133886" y="1135811"/>
            <a:chExt cx="1261638" cy="1261638"/>
          </a:xfrm>
        </p:grpSpPr>
        <p:sp>
          <p:nvSpPr>
            <p:cNvPr id="12" name="Freeform 12"/>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3" name="AutoShape 13"/>
            <p:cNvSpPr/>
            <p:nvPr/>
          </p:nvSpPr>
          <p:spPr>
            <a:xfrm>
              <a:off x="1133886" y="1135811"/>
              <a:ext cx="1261638" cy="1261638"/>
            </a:xfrm>
            <a:prstGeom prst="roundRect">
              <a:avLst>
                <a:gd name="adj" fmla="val 8841"/>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221928" y="1223852"/>
              <a:ext cx="1085633" cy="1085633"/>
            </a:xfrm>
            <a:prstGeom prst="roundRect">
              <a:avLst>
                <a:gd name="adj" fmla="val 9566"/>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1342916" y="1576096"/>
            <a:ext cx="843579" cy="577491"/>
            <a:chOff x="1342916" y="1576096"/>
            <a:chExt cx="843579" cy="577491"/>
          </a:xfrm>
        </p:grpSpPr>
        <p:sp>
          <p:nvSpPr>
            <p:cNvPr id="16" name="Freeform 16"/>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感冒</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感冒时，推拿按摩可以帮助缓解症状，促进康复。</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详细描述</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感冒时，家长可以通过推拿按摩来缓解宝宝的不适感，如揉按太阳穴、推坎宫等穴位，以及按摩手部和足部穴位，以缓解鼻塞、流涕等症状，促进感冒的康复。</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咳嗽时，推拿按摩可以缓解咳嗽症状，减轻宝宝的痛苦。</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当宝宝咳嗽时，家长可以给宝宝进行推拿按摩，如揉按肺俞、膻中、天突等穴位，以及按摩手部和足部穴位，以缓解咳嗽症状，减轻宝宝的痛苦。</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咳嗽</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https://d.book118.com/768127003106006024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66</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黑体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2024-08-31T22:38:07.378</cp:lastPrinted>
  <dcterms:created xsi:type="dcterms:W3CDTF">2024-08-31T14:38:07Z</dcterms:created>
  <dcterms:modified xsi:type="dcterms:W3CDTF">2024-08-31T14:38:09Z</dcterms:modified>
</cp:coreProperties>
</file>