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6" r:id="rId30"/>
  </p:sldIdLst>
  <p:sldSz cx="9144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48855" name="Rectangle 17"/>
          <p:cNvSpPr/>
          <p:nvPr>
            <p:ph type="hdr" sz="quarter"/>
          </p:nvPr>
        </p:nvSpPr>
        <p:spPr>
          <a:xfrm>
            <a:off x="0" y="0"/>
            <a:ext cx="3076575" cy="5127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92" tIns="45745" rIns="91492" bIns="45745" anchor="t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1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1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1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1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1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l"/>
            <a:endParaRPr lang="en-US" altLang="en-US" sz="1100"/>
          </a:p>
        </p:txBody>
      </p:sp>
      <p:sp>
        <p:nvSpPr>
          <p:cNvPr id="1048856" name="Rectangle 18"/>
          <p:cNvSpPr/>
          <p:nvPr>
            <p:ph type="dt" idx="1"/>
          </p:nvPr>
        </p:nvSpPr>
        <p:spPr>
          <a:xfrm>
            <a:off x="4021138" y="0"/>
            <a:ext cx="3076575" cy="5127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92" tIns="45745" rIns="91492" bIns="45745" anchor="t" anchorCtr="0"/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/>
            <a:endParaRPr lang="en-US" altLang="en-US" sz="1100"/>
          </a:p>
        </p:txBody>
      </p:sp>
      <p:sp>
        <p:nvSpPr>
          <p:cNvPr id="1048857" name="Rectangle 19"/>
          <p:cNvSpPr/>
          <p:nvPr>
            <p:ph type="sldImg" idx="2"/>
          </p:nvPr>
        </p:nvSpPr>
        <p:spPr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</p:sp>
      <p:sp>
        <p:nvSpPr>
          <p:cNvPr id="1048858" name="文本占位符 1048857"/>
          <p:cNvSpPr/>
          <p:nvPr>
            <p:ph type="body" sz="quarter" idx="3"/>
          </p:nvPr>
        </p:nvSpPr>
        <p:spPr>
          <a:xfrm>
            <a:off x="709613" y="4862513"/>
            <a:ext cx="5680075" cy="46053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92" tIns="45745" rIns="91492" bIns="45745" anchor="t" anchorCtr="0"/>
          <a:lstStyle>
            <a:lvl1pPr marL="0" indent="0" algn="l" defTabSz="914400" fontAlgn="base">
              <a:spcBef>
                <a:spcPct val="30000"/>
              </a:spcBef>
              <a:spcAft>
                <a:spcPct val="0"/>
              </a:spcAft>
              <a:buNone/>
              <a:defRPr lang="zh-CN" altLang="en-US" sz="1200" b="0">
                <a:solidFill>
                  <a:srgbClr val="080808"/>
                </a:solidFill>
                <a:latin typeface="Arial"/>
                <a:ea typeface="宋体" panose="02010600030101010101" pitchFamily="2" charset="-122"/>
              </a:defRPr>
            </a:lvl1pPr>
            <a:lvl2pPr marL="457200" indent="-457200" algn="l" defTabSz="914400" fontAlgn="base">
              <a:spcBef>
                <a:spcPct val="30000"/>
              </a:spcBef>
              <a:spcAft>
                <a:spcPct val="0"/>
              </a:spcAft>
              <a:buNone/>
              <a:defRPr lang="zh-CN" altLang="en-US" sz="1200" b="0">
                <a:solidFill>
                  <a:srgbClr val="080808"/>
                </a:solidFill>
                <a:latin typeface="Arial"/>
                <a:ea typeface="宋体" panose="02010600030101010101" pitchFamily="2" charset="-122"/>
              </a:defRPr>
            </a:lvl2pPr>
            <a:lvl3pPr marL="914400" indent="-914400" algn="l" defTabSz="914400" fontAlgn="base">
              <a:spcBef>
                <a:spcPct val="30000"/>
              </a:spcBef>
              <a:spcAft>
                <a:spcPct val="0"/>
              </a:spcAft>
              <a:buNone/>
              <a:defRPr lang="zh-CN" altLang="en-US" sz="1200" b="0">
                <a:solidFill>
                  <a:srgbClr val="080808"/>
                </a:solidFill>
                <a:latin typeface="Arial"/>
                <a:ea typeface="宋体" panose="02010600030101010101" pitchFamily="2" charset="-122"/>
              </a:defRPr>
            </a:lvl3pPr>
            <a:lvl4pPr marL="1371600" indent="-1371600" algn="l" defTabSz="914400" fontAlgn="base">
              <a:spcBef>
                <a:spcPct val="30000"/>
              </a:spcBef>
              <a:spcAft>
                <a:spcPct val="0"/>
              </a:spcAft>
              <a:buNone/>
              <a:defRPr lang="zh-CN" altLang="en-US" sz="1200" b="0">
                <a:solidFill>
                  <a:srgbClr val="080808"/>
                </a:solidFill>
                <a:latin typeface="Arial"/>
                <a:ea typeface="宋体" panose="02010600030101010101" pitchFamily="2" charset="-122"/>
              </a:defRPr>
            </a:lvl4pPr>
            <a:lvl5pPr marL="1828800" indent="-1828800" algn="l" defTabSz="914400" fontAlgn="base">
              <a:spcBef>
                <a:spcPct val="30000"/>
              </a:spcBef>
              <a:spcAft>
                <a:spcPct val="0"/>
              </a:spcAft>
              <a:buNone/>
              <a:defRPr lang="zh-CN" altLang="en-US" sz="1200" b="0">
                <a:solidFill>
                  <a:srgbClr val="080808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048859" name="页脚占位符 1048858"/>
          <p:cNvSpPr/>
          <p:nvPr>
            <p:ph type="ftr" sz="quarter" idx="4"/>
          </p:nvPr>
        </p:nvSpPr>
        <p:spPr>
          <a:xfrm>
            <a:off x="0" y="9720263"/>
            <a:ext cx="3076575" cy="512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92" tIns="45745" rIns="91492" bIns="45745" anchor="b" anchorCtr="0"/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l"/>
            <a:endParaRPr lang="en-US" altLang="en-US" sz="1100"/>
          </a:p>
        </p:txBody>
      </p:sp>
      <p:sp>
        <p:nvSpPr>
          <p:cNvPr id="1048860" name="灯片编号占位符 1048859"/>
          <p:cNvSpPr/>
          <p:nvPr>
            <p:ph type="sldNum" sz="quarter" idx="5"/>
          </p:nvPr>
        </p:nvSpPr>
        <p:spPr>
          <a:xfrm>
            <a:off x="4021138" y="9720263"/>
            <a:ext cx="3076575" cy="512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92" tIns="45745" rIns="91492" bIns="45745" anchor="b" anchorCtr="0"/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/>
            <a:fld id="{89AAE2A4-AC54-40F8-978F-297591CA0411}" type="slidenum">
              <a:rPr lang="en-US" altLang="en-US" sz="1100"/>
              <a:t/>
            </a:fld>
            <a:endParaRPr lang="en-US" altLang="en-US" sz="11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55" name="文本占位符 1049054"/>
          <p:cNvSpPr txBox="1"/>
          <p:nvPr>
            <p:ph type="body"/>
          </p:nvPr>
        </p:nvSpPr>
        <p:spPr>
          <a:xfrm flipH="1">
            <a:off x="0" y="0"/>
            <a:ext cx="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/>
            <a:r>
              <a:rPr lang="zh-CN" altLang="en-US"/>
              <a:t>语文资源共享，加群微信ywgx688 </a:t>
            </a:r>
            <a:endParaRPr lang="zh-CN" altLang="en-US"/>
          </a:p>
          <a:p>
            <a:pPr marL="342900" lvl="0" indent="-342900"/>
            <a:r>
              <a:rPr lang="zh-CN" altLang="en-US"/>
              <a:t>备注：语文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B7591-4E53-48E4-BEB7-1A4649983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CC423-1D16-40F9-960E-796522C20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51ABB-FB37-484C-B526-4980728EA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B3A71-7097-4E8D-B417-06BA0311D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56284-6596-4259-BA32-3A638E4C1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A8BB8-7177-49AD-9DD8-7FCF991FE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A7DCF-CE01-4A13-BEC1-96CC9FE1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5D996-DED3-4772-A62D-2B54D2AC3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E7BF0-2383-4B3F-BD5B-3A3F98AF4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47EEE-8183-47B1-864C-8F83E2CB9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4B9EA-5BCE-419C-A433-06CDC0EAC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zh-CN" sz="1400" b="1" i="1" u="none" baseline="0">
              <a:solidFill>
                <a:srgbClr val="080808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zh-CN" sz="1400" b="1" i="1" u="none" baseline="0">
              <a:solidFill>
                <a:srgbClr val="080808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342900" algn="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fld id="{93AE1883-0942-4AA3-9DB2-9C7C3A0314B1}" type="slidenum">
              <a:rPr lang="en-US" altLang="zh-CN" sz="1400" b="1" i="1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image" Target="../media/image2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48576" name="Rectangle 0"/>
          <p:cNvSpPr/>
          <p:nvPr>
            <p:ph type="title" idx="4294967295"/>
          </p:nvPr>
        </p:nvSpPr>
        <p:spPr>
          <a:xfrm>
            <a:off x="301625" y="2286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48577" name="Rectangle 1"/>
          <p:cNvSpPr/>
          <p:nvPr>
            <p:ph type="body" idx="1"/>
          </p:nvPr>
        </p:nvSpPr>
        <p:spPr>
          <a:xfrm>
            <a:off x="301625" y="1600200"/>
            <a:ext cx="8540750" cy="4498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48578" name="Rectangle 2"/>
          <p:cNvSpPr/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zh-CN" sz="1400" b="1" i="1" u="none" baseline="0">
              <a:solidFill>
                <a:srgbClr val="080808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48579" name="Rectangle 3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zh-CN" sz="1400" b="1" i="1" u="none" baseline="0">
              <a:solidFill>
                <a:srgbClr val="080808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48580" name="Rectangle 4"/>
          <p:cNvSpPr/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fld id="{313F1F0A-820A-44B0-92A6-3843541F2ACA}" type="slidenum">
              <a:rPr lang="en-US" altLang="zh-CN" sz="1400" b="1" i="1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 altLang="zh-CN" sz="1400" b="1" i="1" u="none" baseline="0">
              <a:solidFill>
                <a:srgbClr val="080808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048581" name="图片 1073743875" descr="学科网 zxxk.com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4400" b="0" i="0" u="none" baseline="0">
          <a:solidFill>
            <a:srgbClr val="0039AC"/>
          </a:solidFill>
          <a:latin typeface="Arial" pitchFamily="34" charset="0"/>
          <a:ea typeface="宋体" panose="02010600030101010101" pitchFamily="2" charset="-122"/>
        </a:defRPr>
      </a:lvl1pPr>
    </p:titleStyle>
    <p:bodyStyle>
      <a:lvl1pPr marL="342900" indent="-3429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rgbClr val="CC3300"/>
        </a:buClr>
        <a:buSzPct val="85000"/>
        <a:buFont typeface="Wingdings 2" pitchFamily="18" charset="2"/>
        <a:buChar char="¡"/>
        <a:defRPr sz="3200" b="0" i="0" u="none" baseline="0">
          <a:solidFill>
            <a:srgbClr val="080808"/>
          </a:solidFill>
          <a:latin typeface="Arial" pitchFamily="34" charset="0"/>
          <a:ea typeface="宋体" panose="02010600030101010101" pitchFamily="2" charset="-122"/>
        </a:defRPr>
      </a:lvl1pPr>
      <a:lvl2pPr marL="742950" indent="-28575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rgbClr val="0066FF"/>
        </a:buClr>
        <a:buSzPct val="85000"/>
        <a:buFont typeface="Wingdings 2" pitchFamily="18" charset="2"/>
        <a:buChar char=""/>
        <a:defRPr sz="2800" b="0" i="0" u="none" baseline="0">
          <a:solidFill>
            <a:srgbClr val="080808"/>
          </a:solidFill>
          <a:latin typeface="Arial" pitchFamily="34" charset="0"/>
          <a:ea typeface="宋体" panose="02010600030101010101" pitchFamily="2" charset="-122"/>
        </a:defRPr>
      </a:lvl2pPr>
      <a:lvl3pPr marL="11430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rgbClr val="CC3300"/>
        </a:buClr>
        <a:buSzPct val="90000"/>
        <a:buFont typeface="Wingdings 2" pitchFamily="18" charset="2"/>
        <a:buChar char="¡"/>
        <a:defRPr sz="2400" b="0" i="0" u="none" baseline="0">
          <a:solidFill>
            <a:srgbClr val="080808"/>
          </a:solidFill>
          <a:latin typeface="Arial" pitchFamily="34" charset="0"/>
          <a:ea typeface="宋体" panose="02010600030101010101" pitchFamily="2" charset="-122"/>
        </a:defRPr>
      </a:lvl3pPr>
      <a:lvl4pPr marL="16002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rgbClr val="0066FF"/>
        </a:buClr>
        <a:buSzPct val="90000"/>
        <a:buFont typeface="Wingdings 2" pitchFamily="18" charset="2"/>
        <a:buChar char=""/>
        <a:defRPr sz="2000" b="0" i="0" u="none" baseline="0">
          <a:solidFill>
            <a:srgbClr val="080808"/>
          </a:solidFill>
          <a:latin typeface="Arial" pitchFamily="34" charset="0"/>
          <a:ea typeface="宋体" panose="02010600030101010101" pitchFamily="2" charset="-122"/>
        </a:defRPr>
      </a:lvl4pPr>
      <a:lvl5pPr marL="20574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rgbClr val="CC3300"/>
        </a:buClr>
        <a:buSzPct val="90000"/>
        <a:buFont typeface="Wingdings 2" pitchFamily="18" charset="2"/>
        <a:buChar char="¡"/>
        <a:defRPr sz="2000" b="0" i="0" u="none" baseline="0">
          <a:solidFill>
            <a:srgbClr val="080808"/>
          </a:solidFill>
          <a:latin typeface="Arial" pitchFamily="34" charset="0"/>
          <a:ea typeface="宋体" panose="02010600030101010101" pitchFamily="2" charset="-122"/>
        </a:defRPr>
      </a:lvl5pPr>
    </p:bodyStyle>
    <p:otherStyle>
      <a:lvl1pPr marL="0" indent="0" algn="l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 b="0" i="0" u="none" baseline="0">
          <a:solidFill>
            <a:srgbClr val="080808"/>
          </a:solidFill>
          <a:latin typeface="Arial" pitchFamily="34" charset="0"/>
          <a:ea typeface="宋体" panose="02010600030101010101" pitchFamily="2" charset="-122"/>
        </a:defRPr>
      </a:lvl1pPr>
      <a:lvl2pPr marL="457200" indent="0" algn="l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 b="0" i="0" u="none" baseline="0">
          <a:solidFill>
            <a:srgbClr val="080808"/>
          </a:solidFill>
          <a:latin typeface="Arial" pitchFamily="34" charset="0"/>
          <a:ea typeface="宋体" panose="02010600030101010101" pitchFamily="2" charset="-122"/>
        </a:defRPr>
      </a:lvl2pPr>
      <a:lvl3pPr marL="914400" indent="0" algn="l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 b="0" i="0" u="none" baseline="0">
          <a:solidFill>
            <a:srgbClr val="080808"/>
          </a:solidFill>
          <a:latin typeface="Arial" pitchFamily="34" charset="0"/>
          <a:ea typeface="宋体" panose="02010600030101010101" pitchFamily="2" charset="-122"/>
        </a:defRPr>
      </a:lvl3pPr>
      <a:lvl4pPr marL="1371600" indent="0" algn="l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 b="0" i="0" u="none" baseline="0">
          <a:solidFill>
            <a:srgbClr val="080808"/>
          </a:solidFill>
          <a:latin typeface="Arial" pitchFamily="34" charset="0"/>
          <a:ea typeface="宋体" panose="02010600030101010101" pitchFamily="2" charset="-122"/>
        </a:defRPr>
      </a:lvl4pPr>
      <a:lvl5pPr marL="1828800" indent="0" algn="l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 b="0" i="0" u="none" baseline="0">
          <a:solidFill>
            <a:srgbClr val="080808"/>
          </a:solidFill>
          <a:latin typeface="Arial" pitchFamily="34" charset="0"/>
          <a:ea typeface="宋体" panose="02010600030101010101" pitchFamily="2" charset="-122"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104506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3" name="矩形 1048862"/>
          <p:cNvSpPr/>
          <p:nvPr/>
        </p:nvSpPr>
        <p:spPr>
          <a:xfrm>
            <a:off x="868363" y="1887538"/>
            <a:ext cx="7407275" cy="650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400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rPr>
              <a:t>文言文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5" name="Rectangle 21"/>
          <p:cNvSpPr/>
          <p:nvPr/>
        </p:nvSpPr>
        <p:spPr>
          <a:xfrm>
            <a:off x="868363" y="1887538"/>
            <a:ext cx="7407275" cy="650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400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rPr>
              <a:t>文言文词类活用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7" name="Rectangle 23"/>
          <p:cNvSpPr/>
          <p:nvPr>
            <p:ph idx="1"/>
          </p:nvPr>
        </p:nvSpPr>
        <p:spPr>
          <a:xfrm>
            <a:off x="1600200" y="381000"/>
            <a:ext cx="3657600" cy="6477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869" name="Rectangle 25"/>
          <p:cNvSpPr/>
          <p:nvPr/>
        </p:nvSpPr>
        <p:spPr>
          <a:xfrm>
            <a:off x="1403350" y="1268413"/>
            <a:ext cx="2138363" cy="2314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1.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一般动词</a:t>
            </a:r>
            <a:endParaRPr lang="zh-CN" altLang="zh-CN"/>
          </a:p>
          <a:p>
            <a:pPr marL="0" lvl="0" indent="342900" algn="l" eaLnBrk="1" fontAlgn="base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2.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使动用法</a:t>
            </a:r>
            <a:endParaRPr lang="zh-CN" altLang="zh-CN"/>
          </a:p>
          <a:p>
            <a:pPr marL="0" lvl="0" indent="342900" algn="l" eaLnBrk="1" fontAlgn="base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意动用法 </a:t>
            </a:r>
            <a:endParaRPr lang="zh-CN" altLang="zh-CN"/>
          </a:p>
          <a:p>
            <a:pPr marL="0" lvl="0" indent="342900" algn="l" eaLnBrk="1" fontAlgn="base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4.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作状语</a:t>
            </a:r>
            <a:endParaRPr lang="zh-CN" altLang="zh-CN"/>
          </a:p>
        </p:txBody>
      </p:sp>
      <p:sp>
        <p:nvSpPr>
          <p:cNvPr id="1048871" name="Rectangle 27"/>
          <p:cNvSpPr/>
          <p:nvPr/>
        </p:nvSpPr>
        <p:spPr>
          <a:xfrm>
            <a:off x="5651500" y="1484313"/>
            <a:ext cx="2239963" cy="28940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1. 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名词</a:t>
            </a:r>
            <a:endParaRPr lang="zh-CN" altLang="zh-CN"/>
          </a:p>
          <a:p>
            <a:pPr marL="0" lvl="0" indent="342900" algn="l" eaLnBrk="1" fontAlgn="base" hangingPunct="1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2. 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使动用法</a:t>
            </a:r>
            <a:endParaRPr lang="zh-CN" altLang="zh-CN"/>
          </a:p>
          <a:p>
            <a:pPr marL="0" lvl="0" indent="342900" algn="l" eaLnBrk="1" fontAlgn="base" hangingPunct="1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为动用法</a:t>
            </a:r>
            <a:endParaRPr lang="zh-CN" altLang="zh-CN"/>
          </a:p>
          <a:p>
            <a:pPr marL="0" lvl="0" indent="342900" algn="l" eaLnBrk="1" fontAlgn="base" hangingPunct="1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FontTx/>
              <a:buNone/>
            </a:pPr>
            <a:endParaRPr lang="zh-CN" altLang="en-US" sz="3200" b="1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342900" algn="l" eaLnBrk="1" fontAlgn="base" hangingPunct="1">
              <a:lnSpc>
                <a:spcPct val="85000"/>
              </a:lnSpc>
              <a:spcBef>
                <a:spcPct val="20000"/>
              </a:spcBef>
              <a:spcAft>
                <a:spcPct val="0"/>
              </a:spcAft>
              <a:buFontTx/>
              <a:buNone/>
            </a:pPr>
            <a:endParaRPr lang="zh-CN" altLang="en-US" sz="3200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873" name="Rectangle 29"/>
          <p:cNvSpPr/>
          <p:nvPr/>
        </p:nvSpPr>
        <p:spPr>
          <a:xfrm>
            <a:off x="1403350" y="3935413"/>
            <a:ext cx="2239963" cy="28940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1. 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名词</a:t>
            </a:r>
            <a:endParaRPr lang="zh-CN" altLang="zh-CN"/>
          </a:p>
          <a:p>
            <a:pPr marL="0" lvl="0" indent="342900" algn="l" eaLnBrk="1" fontAlgn="base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2. 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一般动词</a:t>
            </a:r>
            <a:endParaRPr lang="zh-CN" altLang="zh-CN"/>
          </a:p>
          <a:p>
            <a:pPr marL="0" lvl="0" indent="342900" algn="l" eaLnBrk="1" fontAlgn="base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使动用法</a:t>
            </a:r>
            <a:endParaRPr lang="zh-CN" altLang="zh-CN"/>
          </a:p>
          <a:p>
            <a:pPr marL="0" lvl="0" indent="342900" algn="l" eaLnBrk="1" fontAlgn="base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4.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意动用法</a:t>
            </a:r>
            <a:endParaRPr lang="zh-CN" altLang="zh-CN"/>
          </a:p>
          <a:p>
            <a:pPr marL="0" lvl="0" indent="342900" algn="l" eaLnBrk="1" fontAlgn="base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5.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为动用法</a:t>
            </a:r>
            <a:endParaRPr lang="zh-CN" altLang="zh-CN"/>
          </a:p>
        </p:txBody>
      </p:sp>
      <p:sp>
        <p:nvSpPr>
          <p:cNvPr id="1048875" name="左大括号 1048874"/>
          <p:cNvSpPr/>
          <p:nvPr/>
        </p:nvSpPr>
        <p:spPr>
          <a:xfrm>
            <a:off x="1116013" y="1341438"/>
            <a:ext cx="360362" cy="1871662"/>
          </a:xfrm>
          <a:prstGeom prst="leftBrace">
            <a:avLst>
              <a:gd name="adj1" fmla="val 43210"/>
              <a:gd name="adj2" fmla="val 50000"/>
            </a:avLst>
          </a:prstGeom>
          <a:noFill/>
          <a:ln w="38100">
            <a:solidFill>
              <a:srgbClr val="000080"/>
            </a:solidFill>
            <a:round/>
          </a:ln>
        </p:spPr>
        <p:txBody>
          <a:bodyPr lIns="91440" tIns="45720" rIns="91440" bIns="45720" anchor="t" anchorCtr="0"/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877" name="左大括号 1048876"/>
          <p:cNvSpPr/>
          <p:nvPr/>
        </p:nvSpPr>
        <p:spPr>
          <a:xfrm>
            <a:off x="5364163" y="1341438"/>
            <a:ext cx="215900" cy="1511300"/>
          </a:xfrm>
          <a:prstGeom prst="leftBrace">
            <a:avLst>
              <a:gd name="adj1" fmla="val 58236"/>
              <a:gd name="adj2" fmla="val 54514"/>
            </a:avLst>
          </a:prstGeom>
          <a:noFill/>
          <a:ln w="38100">
            <a:solidFill>
              <a:srgbClr val="000080"/>
            </a:solidFill>
            <a:round/>
          </a:ln>
        </p:spPr>
        <p:txBody>
          <a:bodyPr lIns="91440" tIns="45720" rIns="91440" bIns="45720" anchor="t" anchorCtr="0"/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879" name="左大括号 1048878"/>
          <p:cNvSpPr/>
          <p:nvPr/>
        </p:nvSpPr>
        <p:spPr>
          <a:xfrm>
            <a:off x="971550" y="4005263"/>
            <a:ext cx="304800" cy="2438400"/>
          </a:xfrm>
          <a:prstGeom prst="leftBrace">
            <a:avLst>
              <a:gd name="adj1" fmla="val 66556"/>
              <a:gd name="adj2" fmla="val 40625"/>
            </a:avLst>
          </a:prstGeom>
          <a:noFill/>
          <a:ln w="38100">
            <a:solidFill>
              <a:srgbClr val="000080"/>
            </a:solidFill>
            <a:round/>
          </a:ln>
        </p:spPr>
        <p:txBody>
          <a:bodyPr lIns="91440" tIns="45720" rIns="91440" bIns="45720" anchor="t" anchorCtr="0"/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zh-CN" altLang="en-US" u="none" baseline="0">
              <a:solidFill>
                <a:srgbClr val="0039AC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881" name="Rectangle 31"/>
          <p:cNvSpPr/>
          <p:nvPr/>
        </p:nvSpPr>
        <p:spPr>
          <a:xfrm>
            <a:off x="387350" y="266700"/>
            <a:ext cx="3455988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</a:pPr>
            <a:r>
              <a:rPr lang="zh-CN" altLang="en-US" sz="36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文言文词类活用</a:t>
            </a:r>
            <a:endParaRPr lang="zh-CN" altLang="zh-CN"/>
          </a:p>
        </p:txBody>
      </p:sp>
      <p:sp>
        <p:nvSpPr>
          <p:cNvPr id="1048883" name="Rectangle 33"/>
          <p:cNvSpPr/>
          <p:nvPr/>
        </p:nvSpPr>
        <p:spPr>
          <a:xfrm>
            <a:off x="387350" y="981075"/>
            <a:ext cx="611188" cy="2447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</a:pPr>
            <a:r>
              <a:rPr lang="zh-CN" altLang="en-US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一</a:t>
            </a:r>
            <a:r>
              <a:rPr lang="en-US" altLang="zh-CN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.</a:t>
            </a:r>
            <a:r>
              <a:rPr lang="zh-CN" altLang="en-US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名词的活用</a:t>
            </a:r>
            <a:endParaRPr lang="zh-CN" altLang="zh-CN"/>
          </a:p>
        </p:txBody>
      </p:sp>
      <p:sp>
        <p:nvSpPr>
          <p:cNvPr id="1048885" name="Rectangle 35"/>
          <p:cNvSpPr/>
          <p:nvPr/>
        </p:nvSpPr>
        <p:spPr>
          <a:xfrm>
            <a:off x="4643438" y="908050"/>
            <a:ext cx="611187" cy="2808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</a:pPr>
            <a:r>
              <a:rPr lang="zh-CN" altLang="en-US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二</a:t>
            </a:r>
            <a:r>
              <a:rPr lang="en-US" altLang="zh-CN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.</a:t>
            </a:r>
            <a:r>
              <a:rPr lang="zh-CN" altLang="en-US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动词的活用</a:t>
            </a:r>
            <a:endParaRPr lang="zh-CN" altLang="zh-CN"/>
          </a:p>
        </p:txBody>
      </p:sp>
      <p:sp>
        <p:nvSpPr>
          <p:cNvPr id="1048887" name="Rectangle 37"/>
          <p:cNvSpPr/>
          <p:nvPr/>
        </p:nvSpPr>
        <p:spPr>
          <a:xfrm>
            <a:off x="323850" y="3716338"/>
            <a:ext cx="611188" cy="2808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</a:pPr>
            <a:r>
              <a:rPr lang="zh-CN" altLang="en-US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三</a:t>
            </a:r>
            <a:r>
              <a:rPr lang="en-US" altLang="zh-CN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.</a:t>
            </a:r>
            <a:r>
              <a:rPr lang="zh-CN" altLang="en-US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形容词的活用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488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488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488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488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48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048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48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48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48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488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488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48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89" name="Rectangle 39"/>
          <p:cNvSpPr/>
          <p:nvPr>
            <p:ph type="title" idx="4294967295"/>
          </p:nvPr>
        </p:nvSpPr>
        <p:spPr>
          <a:xfrm>
            <a:off x="685800" y="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一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名词的活用</a:t>
            </a:r>
            <a:r>
              <a:rPr lang="zh-CN" altLang="en-US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  <p:sp>
        <p:nvSpPr>
          <p:cNvPr id="1048891" name="内容占位符 1048890"/>
          <p:cNvSpPr/>
          <p:nvPr>
            <p:ph idx="1"/>
          </p:nvPr>
        </p:nvSpPr>
        <p:spPr>
          <a:xfrm>
            <a:off x="457200" y="1371600"/>
            <a:ext cx="8077200" cy="5181600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特征：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zh-CN" altLang="en-US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     名词前紧接能愿动词、代词或处所名词、介宾短语，即可判断它是活用成了动词；如果两个名词连用，二者之间既非并列关系，也非修饰关系，其中必有一个活用成了动词。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名词活用的类型：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zh-CN" altLang="en-US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   1.一般动词。 2.使动用法。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zh-CN" altLang="en-US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   3.意动用法。 4.作状语。  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48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48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48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48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48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048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93" name="标题 1048892"/>
          <p:cNvSpPr/>
          <p:nvPr>
            <p:ph type="title" idx="4294967295"/>
          </p:nvPr>
        </p:nvSpPr>
        <p:spPr>
          <a:xfrm>
            <a:off x="0" y="260350"/>
            <a:ext cx="5794375" cy="747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zh-CN" altLang="en-US" sz="36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名词活用为一般动词</a:t>
            </a:r>
            <a:endParaRPr lang="zh-CN" altLang="zh-CN"/>
          </a:p>
        </p:txBody>
      </p:sp>
      <p:sp>
        <p:nvSpPr>
          <p:cNvPr id="1048895" name="内容占位符 1048894"/>
          <p:cNvSpPr/>
          <p:nvPr>
            <p:ph idx="1"/>
          </p:nvPr>
        </p:nvSpPr>
        <p:spPr>
          <a:xfrm>
            <a:off x="539750" y="1341438"/>
            <a:ext cx="8280400" cy="487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	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名词活用为一般动词，活用后的意义仍和这个名词的意义密切相关，只是动作化罢了。 “二月草已芽”（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采草药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）。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“芽”表示“发芽”</a:t>
            </a:r>
            <a:endParaRPr lang="zh-CN" altLang="zh-CN"/>
          </a:p>
          <a:p>
            <a:pPr marL="0" lvl="0" indent="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．与郑人盟。（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烛之武退秦师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endParaRPr lang="zh-CN" altLang="zh-CN"/>
          </a:p>
          <a:p>
            <a:pPr marL="0" lvl="0" indent="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     </a:t>
            </a:r>
            <a:endParaRPr lang="zh-CN" altLang="zh-CN"/>
          </a:p>
          <a:p>
            <a:pPr marL="0" lvl="0" indent="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．沛公军霸上（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鸿门宴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0" lvl="0" indent="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 </a:t>
            </a:r>
            <a:endParaRPr lang="zh-CN" altLang="zh-CN"/>
          </a:p>
        </p:txBody>
      </p:sp>
      <p:sp>
        <p:nvSpPr>
          <p:cNvPr id="1048897" name="Rectangle 41"/>
          <p:cNvSpPr/>
          <p:nvPr/>
        </p:nvSpPr>
        <p:spPr>
          <a:xfrm>
            <a:off x="1749425" y="3976688"/>
            <a:ext cx="40687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（盟约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订立盟约）</a:t>
            </a:r>
            <a:endParaRPr lang="zh-CN" altLang="zh-CN"/>
          </a:p>
        </p:txBody>
      </p:sp>
      <p:sp>
        <p:nvSpPr>
          <p:cNvPr id="1048899" name="Rectangle 43"/>
          <p:cNvSpPr/>
          <p:nvPr/>
        </p:nvSpPr>
        <p:spPr>
          <a:xfrm>
            <a:off x="1547813" y="5445125"/>
            <a:ext cx="32559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（军队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驻扎）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48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48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48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488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488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1" name="Rectangle 45"/>
          <p:cNvSpPr/>
          <p:nvPr>
            <p:ph idx="1"/>
          </p:nvPr>
        </p:nvSpPr>
        <p:spPr>
          <a:xfrm>
            <a:off x="395288" y="419100"/>
            <a:ext cx="8353425" cy="5832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．无乃尔是过与？ 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季氏将伐颛臾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4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．籍吏民，封府库。（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鸿门宴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5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．填然鼓之。 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寡人之于国也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 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6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．五亩之宅，树之以桑  （ 同上） </a:t>
            </a:r>
            <a:endParaRPr lang="zh-CN" altLang="zh-CN"/>
          </a:p>
          <a:p>
            <a:pPr marL="342900" lvl="0" indent="-342900" algn="l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7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．五十者可以衣帛。     （同上） 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903" name="Rectangle 47"/>
          <p:cNvSpPr/>
          <p:nvPr/>
        </p:nvSpPr>
        <p:spPr>
          <a:xfrm>
            <a:off x="1546225" y="1066800"/>
            <a:ext cx="32559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（过错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责备）</a:t>
            </a:r>
            <a:endParaRPr lang="zh-CN" altLang="zh-CN"/>
          </a:p>
        </p:txBody>
      </p:sp>
      <p:sp>
        <p:nvSpPr>
          <p:cNvPr id="1048905" name="Rectangle 49"/>
          <p:cNvSpPr/>
          <p:nvPr/>
        </p:nvSpPr>
        <p:spPr>
          <a:xfrm>
            <a:off x="1474788" y="2074863"/>
            <a:ext cx="36623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（册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登记造册）</a:t>
            </a:r>
            <a:endParaRPr lang="zh-CN" altLang="zh-CN"/>
          </a:p>
        </p:txBody>
      </p:sp>
      <p:sp>
        <p:nvSpPr>
          <p:cNvPr id="1048907" name="矩形 1048906"/>
          <p:cNvSpPr/>
          <p:nvPr/>
        </p:nvSpPr>
        <p:spPr>
          <a:xfrm>
            <a:off x="1690688" y="3155950"/>
            <a:ext cx="28495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（鼓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击鼓）</a:t>
            </a:r>
            <a:endParaRPr lang="zh-CN" altLang="zh-CN"/>
          </a:p>
        </p:txBody>
      </p:sp>
      <p:sp>
        <p:nvSpPr>
          <p:cNvPr id="1048909" name="矩形 1048908"/>
          <p:cNvSpPr/>
          <p:nvPr/>
        </p:nvSpPr>
        <p:spPr>
          <a:xfrm>
            <a:off x="1690688" y="4090988"/>
            <a:ext cx="32559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（树木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种植）</a:t>
            </a:r>
            <a:endParaRPr lang="zh-CN" altLang="zh-CN"/>
          </a:p>
        </p:txBody>
      </p:sp>
      <p:sp>
        <p:nvSpPr>
          <p:cNvPr id="1048911" name="矩形 1048910"/>
          <p:cNvSpPr/>
          <p:nvPr/>
        </p:nvSpPr>
        <p:spPr>
          <a:xfrm>
            <a:off x="1762125" y="5387975"/>
            <a:ext cx="32559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（衣服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穿上）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48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48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48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48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48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489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489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489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489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489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3" name="Rectangle 51"/>
          <p:cNvSpPr/>
          <p:nvPr>
            <p:ph idx="1"/>
          </p:nvPr>
        </p:nvSpPr>
        <p:spPr>
          <a:xfrm>
            <a:off x="323850" y="765175"/>
            <a:ext cx="8709025" cy="54991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8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．然而不王者，未之有也。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sz="2800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9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</a:t>
            </a: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王无罪岁，斯天下之民至焉。 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zh-CN" altLang="en-US" sz="2800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10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．假舟楫者，非能水也。（</a:t>
            </a: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劝学</a:t>
            </a: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zh-CN" altLang="en-US" sz="2800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11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．驴不胜怒，蹄之。（</a:t>
            </a: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黔之驴</a:t>
            </a: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zh-CN" altLang="en-US" sz="2800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12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．后世之谬其传而莫能名者（</a:t>
            </a: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游褒禅山记</a:t>
            </a:r>
            <a:r>
              <a:rPr lang="en-US" altLang="zh-CN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28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r>
              <a:rPr lang="en-US" altLang="zh-CN" sz="2800" b="1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en-US" altLang="zh-CN" sz="2800" b="1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endParaRPr lang="zh-CN" altLang="zh-CN"/>
          </a:p>
        </p:txBody>
      </p:sp>
      <p:sp>
        <p:nvSpPr>
          <p:cNvPr id="1048915" name="Rectangle 53"/>
          <p:cNvSpPr/>
          <p:nvPr/>
        </p:nvSpPr>
        <p:spPr>
          <a:xfrm>
            <a:off x="1908175" y="1173163"/>
            <a:ext cx="28495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（王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称王）</a:t>
            </a:r>
            <a:endParaRPr lang="zh-CN" altLang="zh-CN"/>
          </a:p>
        </p:txBody>
      </p:sp>
      <p:sp>
        <p:nvSpPr>
          <p:cNvPr id="1048917" name="Rectangle 55"/>
          <p:cNvSpPr/>
          <p:nvPr/>
        </p:nvSpPr>
        <p:spPr>
          <a:xfrm>
            <a:off x="1835150" y="2276475"/>
            <a:ext cx="44751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（罪恶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归罪；归咎）</a:t>
            </a:r>
            <a:endParaRPr lang="zh-CN" altLang="zh-CN"/>
          </a:p>
        </p:txBody>
      </p:sp>
      <p:sp>
        <p:nvSpPr>
          <p:cNvPr id="1048919" name="Rectangle 57"/>
          <p:cNvSpPr/>
          <p:nvPr/>
        </p:nvSpPr>
        <p:spPr>
          <a:xfrm>
            <a:off x="1908175" y="3284538"/>
            <a:ext cx="33575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3200" b="1" u="none" baseline="0">
                <a:solidFill>
                  <a:srgbClr val="99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（河水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游泳）</a:t>
            </a:r>
            <a:endParaRPr lang="zh-CN" altLang="zh-CN"/>
          </a:p>
        </p:txBody>
      </p:sp>
      <p:sp>
        <p:nvSpPr>
          <p:cNvPr id="1048921" name="Rectangle 59"/>
          <p:cNvSpPr/>
          <p:nvPr/>
        </p:nvSpPr>
        <p:spPr>
          <a:xfrm>
            <a:off x="1835150" y="4413250"/>
            <a:ext cx="33575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3200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（蹄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用蹄踢）</a:t>
            </a:r>
            <a:endParaRPr lang="zh-CN" altLang="zh-CN"/>
          </a:p>
        </p:txBody>
      </p:sp>
      <p:sp>
        <p:nvSpPr>
          <p:cNvPr id="1048923" name="矩形 1048922"/>
          <p:cNvSpPr/>
          <p:nvPr/>
        </p:nvSpPr>
        <p:spPr>
          <a:xfrm>
            <a:off x="1979613" y="5516563"/>
            <a:ext cx="36623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（名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识其本名）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48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48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48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48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48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48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489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489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489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48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25" name="内容占位符 1048924"/>
          <p:cNvSpPr/>
          <p:nvPr>
            <p:ph idx="1"/>
          </p:nvPr>
        </p:nvSpPr>
        <p:spPr>
          <a:xfrm>
            <a:off x="395288" y="333375"/>
            <a:ext cx="8353425" cy="6264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13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．目吴会于云间。（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滕王阁序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14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．函梁君臣之首。（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伶官传序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15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．其下圣人也远矣。 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 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师说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br>
              <a:rPr lang="zh-CN" altLang="zh-CN"/>
            </a:b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927" name="矩形 1048926"/>
          <p:cNvSpPr/>
          <p:nvPr/>
        </p:nvSpPr>
        <p:spPr>
          <a:xfrm>
            <a:off x="1763713" y="908050"/>
            <a:ext cx="32559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（眼睛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遥看）</a:t>
            </a:r>
            <a:endParaRPr lang="zh-CN" altLang="zh-CN"/>
          </a:p>
        </p:txBody>
      </p:sp>
      <p:sp>
        <p:nvSpPr>
          <p:cNvPr id="1048929" name="Rectangle 61"/>
          <p:cNvSpPr/>
          <p:nvPr/>
        </p:nvSpPr>
        <p:spPr>
          <a:xfrm>
            <a:off x="1835150" y="2133600"/>
            <a:ext cx="40687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（匣子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用匣子装）</a:t>
            </a:r>
            <a:endParaRPr lang="zh-CN" altLang="zh-CN"/>
          </a:p>
        </p:txBody>
      </p:sp>
      <p:sp>
        <p:nvSpPr>
          <p:cNvPr id="1048931" name="Rectangle 63"/>
          <p:cNvSpPr/>
          <p:nvPr/>
        </p:nvSpPr>
        <p:spPr>
          <a:xfrm>
            <a:off x="1908175" y="3357563"/>
            <a:ext cx="32559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（下面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低于）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48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48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48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48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489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489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3" name="Rectangle 65"/>
          <p:cNvSpPr/>
          <p:nvPr>
            <p:ph type="title" idx="4294967295"/>
          </p:nvPr>
        </p:nvSpPr>
        <p:spPr>
          <a:xfrm>
            <a:off x="0" y="333375"/>
            <a:ext cx="5292725" cy="792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zh-CN" altLang="en-US" sz="36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名词活用为使动</a:t>
            </a:r>
            <a:endParaRPr lang="zh-CN" altLang="zh-CN"/>
          </a:p>
        </p:txBody>
      </p:sp>
      <p:sp>
        <p:nvSpPr>
          <p:cNvPr id="1048935" name="Rectangle 67"/>
          <p:cNvSpPr/>
          <p:nvPr>
            <p:ph idx="1"/>
          </p:nvPr>
        </p:nvSpPr>
        <p:spPr>
          <a:xfrm>
            <a:off x="611188" y="1196975"/>
            <a:ext cx="7847012" cy="5264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742950" lvl="1" indent="1143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名词活用为有“使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......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为”意思的动词，通常称为名词的使动用法。其特点是必带宾语。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如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:“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先破秦入咸阳者王之”（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鸿门宴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）。</a:t>
            </a:r>
            <a:r>
              <a:rPr lang="zh-CN" altLang="en-US" b="1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“王之”就是“使他为王”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既东封郑。 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烛之武退秦师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r>
              <a:rPr lang="zh-CN" altLang="en-US" b="1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br>
              <a:rPr lang="zh-CN" altLang="zh-CN"/>
            </a:br>
            <a:endParaRPr lang="zh-CN" altLang="en-US" b="1" u="none" baseline="0">
              <a:solidFill>
                <a:srgbClr val="080808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937" name="Rectangle 69"/>
          <p:cNvSpPr/>
          <p:nvPr/>
        </p:nvSpPr>
        <p:spPr>
          <a:xfrm>
            <a:off x="1014413" y="4724400"/>
            <a:ext cx="51101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（疆界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使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成为疆界）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8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8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8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8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8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8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489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9" name="标题 1048938"/>
          <p:cNvSpPr/>
          <p:nvPr>
            <p:ph type="title" idx="4294967295"/>
          </p:nvPr>
        </p:nvSpPr>
        <p:spPr>
          <a:xfrm>
            <a:off x="0" y="0"/>
            <a:ext cx="6300788" cy="908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zh-CN" sz="36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sz="36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名词活用为意动用法。</a:t>
            </a:r>
            <a:endParaRPr lang="zh-CN" altLang="zh-CN"/>
          </a:p>
        </p:txBody>
      </p:sp>
      <p:sp>
        <p:nvSpPr>
          <p:cNvPr id="1048941" name="内容占位符 1048940"/>
          <p:cNvSpPr/>
          <p:nvPr>
            <p:ph idx="1"/>
          </p:nvPr>
        </p:nvSpPr>
        <p:spPr>
          <a:xfrm>
            <a:off x="506413" y="908050"/>
            <a:ext cx="8382000" cy="5334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意动用法一般涉及的是形容词和名词，就是“觉得宾语怎么样”，是在主观上认为宾语所代表的事物具有发出动作的功能。翻译成“以……为……”或“认为……是……”或“把……当作……”。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．越国以鄙远。（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烛之武退秦师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2.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后人哀之而不鉴之。（《阿房宫赋》）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耻学于师。（《师说》）</a:t>
            </a:r>
            <a:endParaRPr lang="zh-CN" altLang="zh-CN"/>
          </a:p>
        </p:txBody>
      </p:sp>
      <p:sp>
        <p:nvSpPr>
          <p:cNvPr id="1048943" name="矩形 1048942"/>
          <p:cNvSpPr/>
          <p:nvPr/>
        </p:nvSpPr>
        <p:spPr>
          <a:xfrm>
            <a:off x="1963738" y="3987800"/>
            <a:ext cx="50085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（边邑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把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当作边邑）</a:t>
            </a:r>
            <a:endParaRPr lang="zh-CN" altLang="zh-CN"/>
          </a:p>
        </p:txBody>
      </p:sp>
      <p:sp>
        <p:nvSpPr>
          <p:cNvPr id="1048945" name="Rectangle 71"/>
          <p:cNvSpPr/>
          <p:nvPr/>
        </p:nvSpPr>
        <p:spPr>
          <a:xfrm>
            <a:off x="1838325" y="5087938"/>
            <a:ext cx="50085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（镜子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把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当作镜子）</a:t>
            </a:r>
            <a:endParaRPr lang="zh-CN" altLang="zh-CN"/>
          </a:p>
        </p:txBody>
      </p:sp>
      <p:sp>
        <p:nvSpPr>
          <p:cNvPr id="1048947" name="Rectangle 73"/>
          <p:cNvSpPr/>
          <p:nvPr/>
        </p:nvSpPr>
        <p:spPr>
          <a:xfrm>
            <a:off x="1825625" y="6242050"/>
            <a:ext cx="46021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（羞耻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以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为羞耻）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8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48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48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8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49" name="Rectangle 75"/>
          <p:cNvSpPr/>
          <p:nvPr>
            <p:ph type="title" idx="4294967295"/>
          </p:nvPr>
        </p:nvSpPr>
        <p:spPr>
          <a:xfrm>
            <a:off x="0" y="260350"/>
            <a:ext cx="4895850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zh-CN" sz="40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4.</a:t>
            </a:r>
            <a:r>
              <a:rPr lang="zh-CN" altLang="en-US" sz="40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名词作状语</a:t>
            </a:r>
            <a:endParaRPr lang="zh-CN" altLang="zh-CN"/>
          </a:p>
        </p:txBody>
      </p:sp>
      <p:sp>
        <p:nvSpPr>
          <p:cNvPr id="1048951" name="Rectangle 77"/>
          <p:cNvSpPr/>
          <p:nvPr>
            <p:ph idx="1"/>
          </p:nvPr>
        </p:nvSpPr>
        <p:spPr>
          <a:xfrm>
            <a:off x="323850" y="1125538"/>
            <a:ext cx="8467725" cy="53990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从句法关系看，谓语动词在句中总是出现在主语、状语后，所以，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如果名词出现在动词前，而句子已有明确的主语时，即可判断名词活用成了状语</a:t>
            </a:r>
            <a:r>
              <a:rPr lang="en-US" altLang="zh-CN" b="1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A．表示动作行为的趋向。B．用名词所代表的人或事物作比喻，表示动作、行为特征、状态。 C．表示动作行为的方式。D．表示动作行为的处所 、时间。E．表示动作、行为所凭借的工具。F．表示事物的发展变化 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48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48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53" name="Rectangle 79"/>
          <p:cNvSpPr/>
          <p:nvPr>
            <p:ph type="title" idx="4294967295"/>
          </p:nvPr>
        </p:nvSpPr>
        <p:spPr>
          <a:xfrm>
            <a:off x="250825" y="260350"/>
            <a:ext cx="4679950" cy="7000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A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．表示动作行为的趋向</a:t>
            </a: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endParaRPr lang="zh-CN" altLang="zh-CN"/>
          </a:p>
        </p:txBody>
      </p:sp>
      <p:sp>
        <p:nvSpPr>
          <p:cNvPr id="1048955" name="内容占位符 1048954"/>
          <p:cNvSpPr/>
          <p:nvPr>
            <p:ph idx="1"/>
          </p:nvPr>
        </p:nvSpPr>
        <p:spPr>
          <a:xfrm>
            <a:off x="323850" y="1557338"/>
            <a:ext cx="8540750" cy="5040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．上食埃土，下饮黄泉。（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劝学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．南取汉中。（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过秦论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．西举巴蜀。（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过秦论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4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北收要害之郡。（《过秦论》）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957" name="矩形 1048956"/>
          <p:cNvSpPr/>
          <p:nvPr/>
        </p:nvSpPr>
        <p:spPr>
          <a:xfrm>
            <a:off x="1403350" y="2108200"/>
            <a:ext cx="63293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（上面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向上）（下面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向下）</a:t>
            </a:r>
            <a:endParaRPr lang="zh-CN" altLang="zh-CN"/>
          </a:p>
        </p:txBody>
      </p:sp>
      <p:sp>
        <p:nvSpPr>
          <p:cNvPr id="1048959" name="矩形 1048958"/>
          <p:cNvSpPr/>
          <p:nvPr/>
        </p:nvSpPr>
        <p:spPr>
          <a:xfrm>
            <a:off x="1403350" y="3284538"/>
            <a:ext cx="28495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（南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向南）</a:t>
            </a:r>
            <a:endParaRPr lang="zh-CN" altLang="zh-CN"/>
          </a:p>
        </p:txBody>
      </p:sp>
      <p:sp>
        <p:nvSpPr>
          <p:cNvPr id="1048961" name="Rectangle 81"/>
          <p:cNvSpPr/>
          <p:nvPr/>
        </p:nvSpPr>
        <p:spPr>
          <a:xfrm>
            <a:off x="1403350" y="4508500"/>
            <a:ext cx="28495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（西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向西）</a:t>
            </a:r>
            <a:endParaRPr lang="zh-CN" altLang="zh-CN"/>
          </a:p>
        </p:txBody>
      </p:sp>
      <p:sp>
        <p:nvSpPr>
          <p:cNvPr id="1048963" name="Rectangle 83"/>
          <p:cNvSpPr/>
          <p:nvPr/>
        </p:nvSpPr>
        <p:spPr>
          <a:xfrm>
            <a:off x="1403350" y="5805488"/>
            <a:ext cx="28495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（北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向北）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89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489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489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89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489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5" name="Rectangle 85"/>
          <p:cNvSpPr/>
          <p:nvPr>
            <p:ph type="title" idx="4294967295"/>
          </p:nvPr>
        </p:nvSpPr>
        <p:spPr>
          <a:xfrm>
            <a:off x="395288" y="333375"/>
            <a:ext cx="6335712" cy="908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zh-CN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B</a:t>
            </a:r>
            <a:r>
              <a:rPr lang="zh-CN" altLang="en-US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．用名词所代表的人或事物作比喻，</a:t>
            </a:r>
            <a:br>
              <a:rPr lang="zh-CN" altLang="zh-CN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</a:br>
            <a:r>
              <a:rPr lang="zh-CN" altLang="en-US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表示动作、行为特征、状态。</a:t>
            </a:r>
            <a:endParaRPr lang="zh-CN" altLang="zh-CN"/>
          </a:p>
        </p:txBody>
      </p:sp>
      <p:sp>
        <p:nvSpPr>
          <p:cNvPr id="1048967" name="Rectangle 87"/>
          <p:cNvSpPr/>
          <p:nvPr>
            <p:ph idx="1"/>
          </p:nvPr>
        </p:nvSpPr>
        <p:spPr>
          <a:xfrm>
            <a:off x="304800" y="1371600"/>
            <a:ext cx="8534400" cy="5257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．席卷天下。（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过秦论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．包举宇内。（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过秦论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常以身翼蔽沛公。（《鸿门宴》）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4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．天下云集响应，赢粮而景从。</a:t>
            </a:r>
            <a:endParaRPr lang="zh-CN" altLang="zh-CN"/>
          </a:p>
        </p:txBody>
      </p:sp>
      <p:sp>
        <p:nvSpPr>
          <p:cNvPr id="1048969" name="Rectangle 89"/>
          <p:cNvSpPr/>
          <p:nvPr/>
        </p:nvSpPr>
        <p:spPr>
          <a:xfrm>
            <a:off x="1476375" y="2054225"/>
            <a:ext cx="48815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（席子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像卷席子那样）</a:t>
            </a:r>
            <a:r>
              <a:rPr lang="zh-CN" altLang="en-US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  <p:sp>
        <p:nvSpPr>
          <p:cNvPr id="1048971" name="矩形 1048970"/>
          <p:cNvSpPr/>
          <p:nvPr/>
        </p:nvSpPr>
        <p:spPr>
          <a:xfrm>
            <a:off x="1547813" y="3141663"/>
            <a:ext cx="48815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（包裹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像包包裹那样）</a:t>
            </a:r>
            <a:endParaRPr lang="zh-CN" altLang="zh-CN"/>
          </a:p>
        </p:txBody>
      </p:sp>
      <p:sp>
        <p:nvSpPr>
          <p:cNvPr id="1048973" name="矩形 1048972"/>
          <p:cNvSpPr/>
          <p:nvPr/>
        </p:nvSpPr>
        <p:spPr>
          <a:xfrm>
            <a:off x="1476375" y="4292600"/>
            <a:ext cx="49323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（口袋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像装口袋那样）</a:t>
            </a:r>
            <a:endParaRPr lang="zh-CN" altLang="zh-CN"/>
          </a:p>
        </p:txBody>
      </p:sp>
      <p:sp>
        <p:nvSpPr>
          <p:cNvPr id="1048975" name="矩形 1048974"/>
          <p:cNvSpPr/>
          <p:nvPr/>
        </p:nvSpPr>
        <p:spPr>
          <a:xfrm>
            <a:off x="755650" y="5445125"/>
            <a:ext cx="7954963" cy="1057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（云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像云一样）（回声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像回声一样）</a:t>
            </a:r>
            <a:endParaRPr lang="zh-CN" altLang="zh-CN"/>
          </a:p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（影子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像影子一样）</a:t>
            </a:r>
            <a:endParaRPr lang="zh-CN" altLang="zh-CN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230100" y="12547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89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489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48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8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489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7" name="Rectangle 91"/>
          <p:cNvSpPr/>
          <p:nvPr>
            <p:ph type="title" idx="4294967295"/>
          </p:nvPr>
        </p:nvSpPr>
        <p:spPr>
          <a:xfrm>
            <a:off x="468313" y="260350"/>
            <a:ext cx="4752975" cy="792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C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．表示动作行为的方式</a:t>
            </a:r>
            <a:endParaRPr lang="zh-CN" altLang="zh-CN"/>
          </a:p>
        </p:txBody>
      </p:sp>
      <p:sp>
        <p:nvSpPr>
          <p:cNvPr id="1048979" name="Rectangle 93"/>
          <p:cNvSpPr/>
          <p:nvPr>
            <p:ph idx="1"/>
          </p:nvPr>
        </p:nvSpPr>
        <p:spPr>
          <a:xfrm>
            <a:off x="684213" y="1052513"/>
            <a:ext cx="8064500" cy="4897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．余自临安舟行适临汝。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石钟山记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．事不目见耳闻而臆断其有无。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．吾得兄事之。（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鸿门宴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4.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群臣吏民，能面刺寡人之过者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981" name="Rectangle 95"/>
          <p:cNvSpPr/>
          <p:nvPr/>
        </p:nvSpPr>
        <p:spPr>
          <a:xfrm>
            <a:off x="3201988" y="1625600"/>
            <a:ext cx="28495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（船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用船）</a:t>
            </a:r>
            <a:endParaRPr lang="zh-CN" altLang="zh-CN"/>
          </a:p>
        </p:txBody>
      </p:sp>
      <p:sp>
        <p:nvSpPr>
          <p:cNvPr id="1048983" name="Rectangle 97"/>
          <p:cNvSpPr/>
          <p:nvPr/>
        </p:nvSpPr>
        <p:spPr>
          <a:xfrm>
            <a:off x="1373188" y="2778125"/>
            <a:ext cx="63293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（眼睛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用眼）（耳朵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用耳）</a:t>
            </a:r>
            <a:endParaRPr lang="zh-CN" altLang="zh-CN"/>
          </a:p>
        </p:txBody>
      </p:sp>
      <p:sp>
        <p:nvSpPr>
          <p:cNvPr id="1048985" name="Rectangle 99"/>
          <p:cNvSpPr/>
          <p:nvPr/>
        </p:nvSpPr>
        <p:spPr>
          <a:xfrm>
            <a:off x="1838325" y="3917950"/>
            <a:ext cx="52879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（兄长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以对待兄长之礼）</a:t>
            </a:r>
            <a:endParaRPr lang="zh-CN" altLang="zh-CN"/>
          </a:p>
        </p:txBody>
      </p:sp>
      <p:sp>
        <p:nvSpPr>
          <p:cNvPr id="1048987" name="矩形 1048986"/>
          <p:cNvSpPr/>
          <p:nvPr/>
        </p:nvSpPr>
        <p:spPr>
          <a:xfrm>
            <a:off x="1982788" y="5114925"/>
            <a:ext cx="28495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（脸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当面）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8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489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489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89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489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9" name="标题 1048988"/>
          <p:cNvSpPr/>
          <p:nvPr>
            <p:ph type="title" idx="4294967295"/>
          </p:nvPr>
        </p:nvSpPr>
        <p:spPr>
          <a:xfrm>
            <a:off x="454025" y="260350"/>
            <a:ext cx="6264275" cy="782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D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．表示动作行为的处所</a:t>
            </a: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、时间</a:t>
            </a:r>
            <a:endParaRPr lang="zh-CN" altLang="zh-CN"/>
          </a:p>
        </p:txBody>
      </p:sp>
      <p:sp>
        <p:nvSpPr>
          <p:cNvPr id="1048991" name="内容占位符 1048990"/>
          <p:cNvSpPr/>
          <p:nvPr>
            <p:ph idx="1"/>
          </p:nvPr>
        </p:nvSpPr>
        <p:spPr>
          <a:xfrm>
            <a:off x="684213" y="1127125"/>
            <a:ext cx="7991475" cy="5191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．内立法度。（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过秦论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．士大夫终不肯以小舟夜泊绝壁之下。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．有大石侧立千尺。 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石钟山记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4.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其下平旷，有泉侧出</a:t>
            </a:r>
            <a:r>
              <a:rPr lang="zh-CN" altLang="en-US" b="1" u="none" baseline="0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  <a:sym typeface="Arial" pitchFamily="34" charset="0"/>
              </a:rPr>
              <a:t>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华文中宋" pitchFamily="2" charset="-122"/>
              <a:ea typeface="华文中宋" pitchFamily="2" charset="-122"/>
              <a:sym typeface="Arial" pitchFamily="34" charset="0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华文中宋" pitchFamily="2" charset="-122"/>
              <a:ea typeface="华文中宋" pitchFamily="2" charset="-122"/>
              <a:sym typeface="Arial" pitchFamily="34" charset="0"/>
            </a:endParaRPr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en-US" altLang="zh-CN" b="1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br>
              <a:rPr lang="zh-CN" altLang="zh-CN" b="1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</a:br>
            <a:r>
              <a:rPr lang="en-US" altLang="zh-CN" b="1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  </a:t>
            </a:r>
            <a:endParaRPr lang="zh-CN" altLang="zh-CN"/>
          </a:p>
        </p:txBody>
      </p:sp>
      <p:sp>
        <p:nvSpPr>
          <p:cNvPr id="1048993" name="矩形 1048992"/>
          <p:cNvSpPr/>
          <p:nvPr/>
        </p:nvSpPr>
        <p:spPr>
          <a:xfrm>
            <a:off x="2195513" y="1704975"/>
            <a:ext cx="36623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（国内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在国内）</a:t>
            </a:r>
            <a:endParaRPr lang="zh-CN" altLang="zh-CN"/>
          </a:p>
        </p:txBody>
      </p:sp>
      <p:sp>
        <p:nvSpPr>
          <p:cNvPr id="1048995" name="矩形 1048994"/>
          <p:cNvSpPr/>
          <p:nvPr/>
        </p:nvSpPr>
        <p:spPr>
          <a:xfrm>
            <a:off x="2195513" y="2925763"/>
            <a:ext cx="36623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（夜间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在夜间）</a:t>
            </a:r>
            <a:endParaRPr lang="zh-CN" altLang="zh-CN"/>
          </a:p>
        </p:txBody>
      </p:sp>
      <p:sp>
        <p:nvSpPr>
          <p:cNvPr id="1048997" name="矩形 1048996"/>
          <p:cNvSpPr/>
          <p:nvPr/>
        </p:nvSpPr>
        <p:spPr>
          <a:xfrm>
            <a:off x="2195513" y="4057650"/>
            <a:ext cx="36623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（旁边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在旁边）</a:t>
            </a:r>
            <a:endParaRPr lang="zh-CN" altLang="zh-CN"/>
          </a:p>
        </p:txBody>
      </p:sp>
      <p:sp>
        <p:nvSpPr>
          <p:cNvPr id="1048999" name="矩形 1048998"/>
          <p:cNvSpPr/>
          <p:nvPr/>
        </p:nvSpPr>
        <p:spPr>
          <a:xfrm>
            <a:off x="2195513" y="5170488"/>
            <a:ext cx="36623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（旁边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从旁边）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89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489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489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89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489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89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01" name="标题 1049000"/>
          <p:cNvSpPr/>
          <p:nvPr>
            <p:ph type="title" idx="4294967295"/>
          </p:nvPr>
        </p:nvSpPr>
        <p:spPr>
          <a:xfrm>
            <a:off x="395288" y="787400"/>
            <a:ext cx="5991225" cy="890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zh-CN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E</a:t>
            </a:r>
            <a:r>
              <a:rPr lang="zh-CN" altLang="en-US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．表示动作、行为所凭借的工具</a:t>
            </a:r>
            <a:r>
              <a:rPr lang="en-US" altLang="zh-CN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endParaRPr lang="zh-CN" altLang="zh-CN"/>
          </a:p>
        </p:txBody>
      </p:sp>
      <p:sp>
        <p:nvSpPr>
          <p:cNvPr id="1049003" name="内容占位符 1049002"/>
          <p:cNvSpPr/>
          <p:nvPr>
            <p:ph idx="1"/>
          </p:nvPr>
        </p:nvSpPr>
        <p:spPr>
          <a:xfrm>
            <a:off x="395288" y="1557338"/>
            <a:ext cx="8216900" cy="4824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sz="3600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陈涉瓮牖绳枢之子。 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过秦论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r>
              <a:rPr lang="zh-CN" altLang="en-US" b="1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  <p:sp>
        <p:nvSpPr>
          <p:cNvPr id="1049005" name="矩形 1049004"/>
          <p:cNvSpPr/>
          <p:nvPr/>
        </p:nvSpPr>
        <p:spPr>
          <a:xfrm>
            <a:off x="1160463" y="3138488"/>
            <a:ext cx="63293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（瓮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以瓮）（绳子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以绳子）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90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90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49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07" name="标题 1049006"/>
          <p:cNvSpPr/>
          <p:nvPr>
            <p:ph type="title" idx="4294967295"/>
          </p:nvPr>
        </p:nvSpPr>
        <p:spPr>
          <a:xfrm>
            <a:off x="323850" y="333375"/>
            <a:ext cx="4965700" cy="603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zh-CN" sz="40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r>
              <a:rPr lang="en-US" altLang="zh-CN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F</a:t>
            </a:r>
            <a:r>
              <a:rPr lang="zh-CN" altLang="en-US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．表示事物的发展变化</a:t>
            </a:r>
            <a:r>
              <a:rPr lang="en-US" altLang="zh-CN" sz="28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endParaRPr lang="zh-CN" altLang="zh-CN"/>
          </a:p>
        </p:txBody>
      </p:sp>
      <p:sp>
        <p:nvSpPr>
          <p:cNvPr id="1049009" name="内容占位符 1049008"/>
          <p:cNvSpPr/>
          <p:nvPr>
            <p:ph idx="1"/>
          </p:nvPr>
        </p:nvSpPr>
        <p:spPr>
          <a:xfrm>
            <a:off x="684213" y="1538288"/>
            <a:ext cx="7773987" cy="42814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．日削月割。   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六国论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．君子博学而日参省乎己。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劝学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．独夫之心日益骄固。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阿房宫赋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br>
              <a:rPr lang="zh-CN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</a:b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9011" name="矩形 1049010"/>
          <p:cNvSpPr/>
          <p:nvPr/>
        </p:nvSpPr>
        <p:spPr>
          <a:xfrm>
            <a:off x="827088" y="2060575"/>
            <a:ext cx="71421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（天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一天天地）（月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一月月地）</a:t>
            </a:r>
            <a:endParaRPr lang="zh-CN" altLang="zh-CN"/>
          </a:p>
        </p:txBody>
      </p:sp>
      <p:sp>
        <p:nvSpPr>
          <p:cNvPr id="1049013" name="矩形 1049012"/>
          <p:cNvSpPr/>
          <p:nvPr/>
        </p:nvSpPr>
        <p:spPr>
          <a:xfrm>
            <a:off x="2411413" y="3260725"/>
            <a:ext cx="28495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（天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每天）</a:t>
            </a:r>
            <a:endParaRPr lang="zh-CN" altLang="zh-CN"/>
          </a:p>
        </p:txBody>
      </p:sp>
      <p:sp>
        <p:nvSpPr>
          <p:cNvPr id="1049015" name="矩形 1049014"/>
          <p:cNvSpPr/>
          <p:nvPr/>
        </p:nvSpPr>
        <p:spPr>
          <a:xfrm>
            <a:off x="2268538" y="4652963"/>
            <a:ext cx="36623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（天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一天天地）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90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90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90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90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90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90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490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49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490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7" name="标题 1049016"/>
          <p:cNvSpPr/>
          <p:nvPr>
            <p:ph type="title" idx="4294967295"/>
          </p:nvPr>
        </p:nvSpPr>
        <p:spPr>
          <a:xfrm>
            <a:off x="2339975" y="404813"/>
            <a:ext cx="4630738" cy="1131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二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动词的活用</a:t>
            </a:r>
            <a:r>
              <a:rPr lang="zh-CN" altLang="en-US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  <p:sp>
        <p:nvSpPr>
          <p:cNvPr id="1049019" name="内容占位符 1049018"/>
          <p:cNvSpPr/>
          <p:nvPr>
            <p:ph idx="1"/>
          </p:nvPr>
        </p:nvSpPr>
        <p:spPr>
          <a:xfrm>
            <a:off x="971550" y="1773238"/>
            <a:ext cx="7367588" cy="3671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sz="3600" b="1" u="none" baseline="0">
              <a:solidFill>
                <a:srgbClr val="000066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1.动词活用为名词。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２.动词活用为使动用法。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zh-CN" altLang="en-US" sz="3600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49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49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1" name="标题 1049020"/>
          <p:cNvSpPr/>
          <p:nvPr>
            <p:ph type="title" idx="4294967295"/>
          </p:nvPr>
        </p:nvSpPr>
        <p:spPr>
          <a:xfrm>
            <a:off x="395288" y="333375"/>
            <a:ext cx="3957637" cy="606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zh-CN" altLang="en-US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动词活用为名词</a:t>
            </a:r>
            <a:endParaRPr lang="zh-CN" altLang="zh-CN"/>
          </a:p>
        </p:txBody>
      </p:sp>
      <p:sp>
        <p:nvSpPr>
          <p:cNvPr id="1049023" name="内容占位符 1049022"/>
          <p:cNvSpPr/>
          <p:nvPr>
            <p:ph idx="1"/>
          </p:nvPr>
        </p:nvSpPr>
        <p:spPr>
          <a:xfrm>
            <a:off x="250825" y="1125538"/>
            <a:ext cx="8642350" cy="5351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从句法关系看，动词在句中常出现在主语、状语之后作谓语，所以，</a:t>
            </a:r>
            <a:r>
              <a:rPr lang="zh-CN" altLang="en-US" sz="36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如果在谓语动词前或后出现了动词，且具有明显的表示人或事物的意义时</a:t>
            </a:r>
            <a:r>
              <a:rPr lang="zh-CN" altLang="en-US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，即可判断动词活用成了名词。这一名词一般出现在句中主语或宾语的位置上，有时前边有</a:t>
            </a:r>
            <a:r>
              <a:rPr lang="zh-CN" altLang="en-US" sz="36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“其”或“之”字</a:t>
            </a:r>
            <a:r>
              <a:rPr lang="en-US" altLang="zh-CN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被定语修饰。如：入之愈深,</a:t>
            </a:r>
            <a:r>
              <a:rPr lang="zh-CN" altLang="en-US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其进愈难，而其见愈奇。</a:t>
            </a:r>
            <a:r>
              <a:rPr lang="zh-CN" altLang="en-US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（</a:t>
            </a:r>
            <a:r>
              <a:rPr lang="en-US" altLang="zh-CN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游褒禅山记</a:t>
            </a:r>
            <a:r>
              <a:rPr lang="en-US" altLang="zh-CN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36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zh-CN" altLang="en-US" sz="36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“见”，表示“见到的风景”。</a:t>
            </a:r>
            <a:r>
              <a:rPr lang="zh-CN" altLang="en-US" sz="3600" b="1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90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90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90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90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5" name="内容占位符 1049024"/>
          <p:cNvSpPr/>
          <p:nvPr>
            <p:ph idx="1"/>
          </p:nvPr>
        </p:nvSpPr>
        <p:spPr>
          <a:xfrm>
            <a:off x="685800" y="304800"/>
            <a:ext cx="8001000" cy="6172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1.</a:t>
            </a:r>
            <a:r>
              <a:rPr lang="zh-CN" altLang="en-US" b="1" u="none" baseline="0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  <a:sym typeface="Arial" pitchFamily="34" charset="0"/>
              </a:rPr>
              <a:t>此亡秦之续耳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2.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盖其又深，则其至又加少矣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、追亡逐北　 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过秦论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  <p:sp>
        <p:nvSpPr>
          <p:cNvPr id="1049027" name="矩形 1049026"/>
          <p:cNvSpPr/>
          <p:nvPr/>
        </p:nvSpPr>
        <p:spPr>
          <a:xfrm>
            <a:off x="323850" y="1098550"/>
            <a:ext cx="7091363" cy="1204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en-US" altLang="zh-CN" sz="36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（动词“续”，受定语“亡秦”的</a:t>
            </a:r>
            <a:endParaRPr lang="zh-CN" altLang="zh-CN"/>
          </a:p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    修饰，用作名词：继承者，后续者）</a:t>
            </a:r>
            <a:endParaRPr lang="zh-CN" altLang="zh-CN"/>
          </a:p>
        </p:txBody>
      </p:sp>
      <p:sp>
        <p:nvSpPr>
          <p:cNvPr id="1049029" name="矩形 1049028"/>
          <p:cNvSpPr/>
          <p:nvPr/>
        </p:nvSpPr>
        <p:spPr>
          <a:xfrm>
            <a:off x="1403350" y="3357563"/>
            <a:ext cx="12520613" cy="1076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（动词“约”与“败”组成主谓结构，用</a:t>
            </a:r>
            <a:endParaRPr lang="zh-CN" altLang="zh-CN"/>
          </a:p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作名词：盟约、联盟）</a:t>
            </a:r>
            <a:endParaRPr lang="zh-CN" altLang="zh-CN"/>
          </a:p>
        </p:txBody>
      </p:sp>
      <p:sp>
        <p:nvSpPr>
          <p:cNvPr id="1049031" name="矩形 1049030"/>
          <p:cNvSpPr/>
          <p:nvPr/>
        </p:nvSpPr>
        <p:spPr>
          <a:xfrm>
            <a:off x="971550" y="4941888"/>
            <a:ext cx="7200900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（动词“亡”“北”处在动宾结构的宾语位置，用作名词：逃跑的军队、败北的军队）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9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9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9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9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9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9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49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49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49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33" name="标题 1049032"/>
          <p:cNvSpPr/>
          <p:nvPr>
            <p:ph type="title" idx="4294967295"/>
          </p:nvPr>
        </p:nvSpPr>
        <p:spPr>
          <a:xfrm>
            <a:off x="539750" y="333375"/>
            <a:ext cx="4678363" cy="593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zh-CN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2.</a:t>
            </a:r>
            <a:r>
              <a:rPr lang="zh-CN" altLang="en-US" sz="3200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动词活用为使动用法。</a:t>
            </a:r>
            <a:endParaRPr lang="zh-CN" altLang="zh-CN"/>
          </a:p>
        </p:txBody>
      </p:sp>
      <p:sp>
        <p:nvSpPr>
          <p:cNvPr id="1049035" name="内容占位符 1049034"/>
          <p:cNvSpPr/>
          <p:nvPr>
            <p:ph idx="1"/>
          </p:nvPr>
        </p:nvSpPr>
        <p:spPr>
          <a:xfrm>
            <a:off x="431800" y="1219200"/>
            <a:ext cx="8280400" cy="5334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所谓使动用法，就是谓语动词具有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“使宾语怎么样”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的意思。不及物动词带了宾语，一般而言可以断定活用成了使动；如：烛之武退秦师（退，带宾语“秦师”，动词的使动用法：使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退却）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木直中绳，輮以为轮　 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劝学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 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2.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外连衡而斗诸侯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过秦论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en-US" altLang="zh-CN" b="1" u="none" baseline="0">
                <a:solidFill>
                  <a:srgbClr val="080808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  <p:sp>
        <p:nvSpPr>
          <p:cNvPr id="1049037" name="矩形 1049036"/>
          <p:cNvSpPr/>
          <p:nvPr/>
        </p:nvSpPr>
        <p:spPr>
          <a:xfrm>
            <a:off x="971550" y="4365625"/>
            <a:ext cx="68119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（輮，动词的使动用法：使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弯曲）</a:t>
            </a:r>
            <a:endParaRPr lang="zh-CN" altLang="zh-CN"/>
          </a:p>
        </p:txBody>
      </p:sp>
      <p:sp>
        <p:nvSpPr>
          <p:cNvPr id="1049039" name="矩形 1049038"/>
          <p:cNvSpPr/>
          <p:nvPr/>
        </p:nvSpPr>
        <p:spPr>
          <a:xfrm>
            <a:off x="827088" y="5661025"/>
            <a:ext cx="69135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en-US" altLang="zh-CN" sz="3200" b="1" u="none" baseline="0">
                <a:solidFill>
                  <a:srgbClr val="99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（斗，动词的使动用法：使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相斗）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9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9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9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9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9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9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49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49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41" name="内容占位符 1049040"/>
          <p:cNvSpPr/>
          <p:nvPr>
            <p:ph idx="1"/>
          </p:nvPr>
        </p:nvSpPr>
        <p:spPr>
          <a:xfrm>
            <a:off x="611188" y="431800"/>
            <a:ext cx="7993062" cy="5995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项伯杀人，臣活之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/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沛公旦日从百余骑来见项王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4.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李牧连却之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六国论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 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5.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忧劳可以兴国，逸豫可以亡身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6.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今以钟磬置水中，虽大风浪不能鸣也，而况石乎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?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80808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80808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en-US" altLang="zh-CN" b="1" u="none" baseline="0">
              <a:solidFill>
                <a:srgbClr val="080808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en-US" altLang="zh-CN" b="1" u="none" baseline="0">
              <a:solidFill>
                <a:srgbClr val="080808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9043" name="矩形 1049042"/>
          <p:cNvSpPr/>
          <p:nvPr/>
        </p:nvSpPr>
        <p:spPr>
          <a:xfrm>
            <a:off x="323850" y="1628775"/>
            <a:ext cx="84963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（句中的“活”“从”都是使动用法）</a:t>
            </a:r>
            <a:endParaRPr lang="zh-CN" altLang="zh-CN"/>
          </a:p>
        </p:txBody>
      </p:sp>
      <p:sp>
        <p:nvSpPr>
          <p:cNvPr id="1049045" name="矩形 1049044"/>
          <p:cNvSpPr/>
          <p:nvPr/>
        </p:nvSpPr>
        <p:spPr>
          <a:xfrm>
            <a:off x="1258888" y="2781300"/>
            <a:ext cx="47799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（却：使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退却；击退）</a:t>
            </a:r>
            <a:endParaRPr lang="zh-CN" altLang="zh-CN"/>
          </a:p>
        </p:txBody>
      </p:sp>
      <p:sp>
        <p:nvSpPr>
          <p:cNvPr id="1049047" name="矩形 1049046"/>
          <p:cNvSpPr/>
          <p:nvPr/>
        </p:nvSpPr>
        <p:spPr>
          <a:xfrm>
            <a:off x="684213" y="3860800"/>
            <a:ext cx="7848600" cy="1163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（“兴”“亡”，动词使动用法，</a:t>
            </a:r>
            <a:endParaRPr lang="zh-CN" altLang="zh-CN"/>
          </a:p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         使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兴盛；使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灭亡）</a:t>
            </a:r>
            <a:r>
              <a:rPr lang="zh-CN" altLang="en-US" sz="3200" b="1" u="none" baseline="0">
                <a:solidFill>
                  <a:srgbClr val="99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  <p:sp>
        <p:nvSpPr>
          <p:cNvPr id="1049049" name="矩形 1049048"/>
          <p:cNvSpPr/>
          <p:nvPr/>
        </p:nvSpPr>
        <p:spPr>
          <a:xfrm>
            <a:off x="4029075" y="5705475"/>
            <a:ext cx="31543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（鸣：使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……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鸣）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9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49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49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9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49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51" name="标题 1049050"/>
          <p:cNvSpPr/>
          <p:nvPr>
            <p:ph type="title" idx="4294967295"/>
          </p:nvPr>
        </p:nvSpPr>
        <p:spPr>
          <a:xfrm>
            <a:off x="685800" y="762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zh-CN" altLang="en-US" sz="40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三、形容词的活用</a:t>
            </a:r>
            <a:r>
              <a:rPr lang="en-US" altLang="zh-CN" sz="40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r>
              <a:rPr lang="en-US" altLang="zh-CN" b="1" u="none" baseline="0">
                <a:solidFill>
                  <a:srgbClr val="0039AC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  <p:sp>
        <p:nvSpPr>
          <p:cNvPr id="1049053" name="内容占位符 1049052"/>
          <p:cNvSpPr/>
          <p:nvPr>
            <p:ph idx="1"/>
          </p:nvPr>
        </p:nvSpPr>
        <p:spPr>
          <a:xfrm>
            <a:off x="323850" y="1295400"/>
            <a:ext cx="8351838" cy="5013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按一般语法，形容词不能带宾语，所以，如果形容词出现在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代词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前面，就可以判断它活用成了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动词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；同理，如形容词出现在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名词或名词性短语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前，而它和后面的名词或名词性短语之间又构不成偏正关系，那么这个形容词就活用成了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动词。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活用为名词。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2.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用作一般动词。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使动用法。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4.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意动用法。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49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49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49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57" name="标题 1049056"/>
          <p:cNvSpPr/>
          <p:nvPr>
            <p:ph type="title" idx="4294967295"/>
          </p:nvPr>
        </p:nvSpPr>
        <p:spPr>
          <a:xfrm>
            <a:off x="611188" y="404813"/>
            <a:ext cx="3957637" cy="603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zh-CN" altLang="en-US" sz="32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形容词活用为名词</a:t>
            </a:r>
            <a:endParaRPr lang="zh-CN" altLang="zh-CN"/>
          </a:p>
        </p:txBody>
      </p:sp>
      <p:sp>
        <p:nvSpPr>
          <p:cNvPr id="1049059" name="内容占位符 1049058"/>
          <p:cNvSpPr/>
          <p:nvPr>
            <p:ph idx="1"/>
          </p:nvPr>
        </p:nvSpPr>
        <p:spPr>
          <a:xfrm>
            <a:off x="304800" y="1177925"/>
            <a:ext cx="8534400" cy="5529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用作名词的形容词，在句中表示具有这一性质状态的人或物，一般处在主语或宾语的位置，有时前面有“其”“之”或数词。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“兼百花之长，而各去其短” 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2.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群贤毕至，少长咸集。《兰亭集序》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3.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携幼入室，有酒盈樽。《归去来兮辞》</a:t>
            </a:r>
            <a:endParaRPr lang="zh-CN" altLang="zh-CN"/>
          </a:p>
        </p:txBody>
      </p:sp>
      <p:sp>
        <p:nvSpPr>
          <p:cNvPr id="1049061" name="矩形 1049060"/>
          <p:cNvSpPr/>
          <p:nvPr/>
        </p:nvSpPr>
        <p:spPr>
          <a:xfrm>
            <a:off x="611188" y="3278188"/>
            <a:ext cx="6176962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“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长”表示“长处”，“短”表示“短处”。</a:t>
            </a:r>
            <a:r>
              <a:rPr lang="zh-CN" altLang="en-US" sz="3200" b="1" u="none" baseline="0">
                <a:solidFill>
                  <a:srgbClr val="99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  <p:sp>
        <p:nvSpPr>
          <p:cNvPr id="1049063" name="矩形 1049062"/>
          <p:cNvSpPr/>
          <p:nvPr/>
        </p:nvSpPr>
        <p:spPr>
          <a:xfrm>
            <a:off x="611188" y="4351338"/>
            <a:ext cx="8716962" cy="2314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（贤能 → 贤能之人）</a:t>
            </a:r>
            <a:endParaRPr lang="zh-CN" altLang="zh-CN"/>
          </a:p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（年轻的 → 年龄小的人，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宋体" panose="02010600030101010101" pitchFamily="2" charset="-122"/>
              </a:rPr>
              <a:t>年长的 → 年长的人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）</a:t>
            </a:r>
            <a:endParaRPr lang="zh-CN" altLang="zh-CN"/>
          </a:p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endParaRPr lang="zh-CN" altLang="en-US" sz="3200" b="1" u="none" baseline="0">
              <a:solidFill>
                <a:srgbClr val="990000"/>
              </a:solidFill>
              <a:latin typeface="Arial" pitchFamily="34" charset="0"/>
              <a:ea typeface="华文中宋" pitchFamily="2" charset="-122"/>
            </a:endParaRPr>
          </a:p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99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  <p:sp>
        <p:nvSpPr>
          <p:cNvPr id="1049065" name="矩形 1049064"/>
          <p:cNvSpPr/>
          <p:nvPr/>
        </p:nvSpPr>
        <p:spPr>
          <a:xfrm>
            <a:off x="790575" y="6127750"/>
            <a:ext cx="32305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Arial" pitchFamily="34" charset="0"/>
              </a:rPr>
              <a:t>（幼小 → 幼儿）</a:t>
            </a:r>
            <a:r>
              <a:rPr lang="zh-CN" altLang="en-US" sz="3200" b="1" u="none" baseline="0">
                <a:solidFill>
                  <a:srgbClr val="99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9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49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49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9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67" name="内容占位符 1049066"/>
          <p:cNvSpPr/>
          <p:nvPr>
            <p:ph idx="1"/>
          </p:nvPr>
        </p:nvSpPr>
        <p:spPr>
          <a:xfrm>
            <a:off x="250825" y="260350"/>
            <a:ext cx="8497888" cy="6172200"/>
          </a:xfrm>
          <a:prstGeom prst="rect">
            <a:avLst/>
          </a:prstGeom>
          <a:noFill/>
          <a:ln w="76200" cmpd="tri">
            <a:solidFill>
              <a:srgbClr val="800080"/>
            </a:solidFill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4.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是故圣益圣，愚益愚。（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师说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5.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小学而大遗。 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师说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 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6.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小则获邑，大则得城。（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六国论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endParaRPr lang="zh-CN" altLang="zh-CN"/>
          </a:p>
          <a:p>
            <a:pPr marL="342900" lvl="0" indent="-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Tx/>
              <a:buNone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7.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世之奇伟、瑰怪，非常之观，常在于险远。</a:t>
            </a:r>
            <a:endParaRPr lang="zh-CN" altLang="zh-CN"/>
          </a:p>
        </p:txBody>
      </p:sp>
      <p:sp>
        <p:nvSpPr>
          <p:cNvPr id="1049069" name="矩形 1049068"/>
          <p:cNvSpPr/>
          <p:nvPr/>
        </p:nvSpPr>
        <p:spPr>
          <a:xfrm>
            <a:off x="539750" y="908050"/>
            <a:ext cx="74215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（圣明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 / 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圣明的人）（愚蠢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  /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愚蠢的人）</a:t>
            </a:r>
            <a:endParaRPr lang="zh-CN" altLang="zh-CN"/>
          </a:p>
        </p:txBody>
      </p:sp>
      <p:sp>
        <p:nvSpPr>
          <p:cNvPr id="1049071" name="矩形 1049070"/>
          <p:cNvSpPr/>
          <p:nvPr/>
        </p:nvSpPr>
        <p:spPr>
          <a:xfrm>
            <a:off x="0" y="1989138"/>
            <a:ext cx="77009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</a:t>
            </a:r>
            <a:r>
              <a:rPr lang="zh-CN" altLang="en-US" sz="28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细小</a:t>
            </a:r>
            <a:r>
              <a:rPr lang="en-US" altLang="zh-CN" sz="28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 / </a:t>
            </a:r>
            <a:r>
              <a:rPr lang="zh-CN" altLang="en-US" sz="28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小的方面）（与“小”相对</a:t>
            </a:r>
            <a:r>
              <a:rPr lang="en-US" altLang="zh-CN" sz="28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  /</a:t>
            </a:r>
            <a:r>
              <a:rPr lang="zh-CN" altLang="en-US" sz="28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大的方面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</p:txBody>
      </p:sp>
      <p:sp>
        <p:nvSpPr>
          <p:cNvPr id="1049073" name="矩形 1049072"/>
          <p:cNvSpPr/>
          <p:nvPr/>
        </p:nvSpPr>
        <p:spPr>
          <a:xfrm>
            <a:off x="587375" y="3500438"/>
            <a:ext cx="7345363" cy="511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8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（细小</a:t>
            </a:r>
            <a:r>
              <a:rPr lang="en-US" altLang="zh-CN" sz="28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/  </a:t>
            </a:r>
            <a:r>
              <a:rPr lang="zh-CN" altLang="en-US" sz="28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小的收获）（与“小”相对</a:t>
            </a:r>
            <a:r>
              <a:rPr lang="en-US" altLang="zh-CN" sz="28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  </a:t>
            </a:r>
            <a:r>
              <a:rPr lang="zh-CN" altLang="en-US" sz="28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大的方面）</a:t>
            </a:r>
            <a:endParaRPr lang="zh-CN" altLang="zh-CN"/>
          </a:p>
        </p:txBody>
      </p:sp>
      <p:sp>
        <p:nvSpPr>
          <p:cNvPr id="1049075" name="矩形 1049074"/>
          <p:cNvSpPr/>
          <p:nvPr/>
        </p:nvSpPr>
        <p:spPr>
          <a:xfrm>
            <a:off x="1514475" y="5026025"/>
            <a:ext cx="5834063" cy="57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（艰险偏远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/  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艰险偏远的地方）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49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49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49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49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49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77" name="标题 1049076"/>
          <p:cNvSpPr/>
          <p:nvPr>
            <p:ph type="title" idx="4294967295"/>
          </p:nvPr>
        </p:nvSpPr>
        <p:spPr>
          <a:xfrm>
            <a:off x="395288" y="260350"/>
            <a:ext cx="4965700" cy="5984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lang="zh-CN" altLang="en-US" sz="4400" b="0" i="0" u="none" baseline="0">
                <a:solidFill>
                  <a:srgbClr val="0039AC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lvl="0" indent="342900" algn="ctr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zh-CN" altLang="en-US" sz="3200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形容词活用作一般动词</a:t>
            </a:r>
            <a:endParaRPr lang="zh-CN" altLang="zh-CN"/>
          </a:p>
        </p:txBody>
      </p:sp>
      <p:sp>
        <p:nvSpPr>
          <p:cNvPr id="1049079" name="内容占位符 1049078"/>
          <p:cNvSpPr/>
          <p:nvPr>
            <p:ph idx="1"/>
          </p:nvPr>
        </p:nvSpPr>
        <p:spPr>
          <a:xfrm>
            <a:off x="395288" y="1295400"/>
            <a:ext cx="8497887" cy="4797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  <a:defRPr lang="zh-CN" altLang="en-US" sz="32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85000"/>
              <a:buFont typeface="Wingdings 2" pitchFamily="18" charset="2"/>
              <a:buChar char=""/>
              <a:defRPr lang="zh-CN" altLang="en-US" sz="28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4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90000"/>
              <a:buFont typeface="Wingdings 2" pitchFamily="18" charset="2"/>
              <a:buChar char="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90000"/>
              <a:buFont typeface="Wingdings 2" pitchFamily="18" charset="2"/>
              <a:buChar char="¡"/>
              <a:defRPr lang="zh-CN" altLang="en-US" sz="2000" b="0" i="0" u="none" baseline="0">
                <a:solidFill>
                  <a:srgbClr val="080808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形容词是不带宾语的，如果带了宾语，而又没有使动、意动的意味，就是用作一般的动词。 如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：因人之力而敝之，不仁。</a:t>
            </a:r>
            <a:r>
              <a:rPr lang="en-US" altLang="zh-CN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 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（坏、破旧</a:t>
            </a:r>
            <a:r>
              <a:rPr lang="en-US" altLang="zh-CN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 → </a:t>
            </a:r>
            <a:r>
              <a:rPr lang="zh-CN" altLang="en-US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损害）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、患其志行之少耻也。（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勾践灭吴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zh-CN" altLang="en-US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、且饮食得无衰乎。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触龙说赵太后</a:t>
            </a:r>
            <a:r>
              <a:rPr lang="en-US" altLang="zh-CN" b="1" u="none" baseline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endParaRPr lang="zh-CN" altLang="zh-CN"/>
          </a:p>
          <a:p>
            <a:pPr marL="342900" lvl="0" indent="-342900" algn="l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3300"/>
              </a:buClr>
              <a:buSzPct val="85000"/>
              <a:buFont typeface="Wingdings 2" pitchFamily="18" charset="2"/>
              <a:buChar char="¡"/>
            </a:pPr>
            <a:endParaRPr lang="en-US" altLang="zh-CN" b="1" u="none" baseline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9081" name="矩形 1049080"/>
          <p:cNvSpPr/>
          <p:nvPr/>
        </p:nvSpPr>
        <p:spPr>
          <a:xfrm>
            <a:off x="2484438" y="3908425"/>
            <a:ext cx="32893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FF"/>
              </a:buClr>
              <a:buSzPct val="75000"/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（不多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 → 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缺少）</a:t>
            </a:r>
            <a:endParaRPr lang="zh-CN" altLang="zh-CN"/>
          </a:p>
        </p:txBody>
      </p:sp>
      <p:sp>
        <p:nvSpPr>
          <p:cNvPr id="1049083" name="矩形 1049082"/>
          <p:cNvSpPr/>
          <p:nvPr/>
        </p:nvSpPr>
        <p:spPr>
          <a:xfrm>
            <a:off x="2484438" y="5276850"/>
            <a:ext cx="32893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1440" tIns="45720" rIns="91440" bIns="45720" anchor="t" anchorCtr="0">
            <a:spAutoFit/>
          </a:bodyPr>
          <a:lstStyle>
            <a:defPPr>
              <a:defRPr lang="zh-CN" altLang="en-US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34290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（衰弱</a:t>
            </a:r>
            <a:r>
              <a:rPr lang="en-US" altLang="zh-CN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 → </a:t>
            </a:r>
            <a:r>
              <a:rPr lang="zh-CN" altLang="en-US" sz="3200" b="1" u="none" baseline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减少）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9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9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9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9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9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9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49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49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9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https://d.book118.com/768131045060006037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80808"/>
      </a:dk1>
      <a:lt1>
        <a:srgbClr val="FFFFFF"/>
      </a:lt1>
      <a:dk2>
        <a:srgbClr val="0039AC"/>
      </a:dk2>
      <a:lt2>
        <a:srgbClr val="C0C0C0"/>
      </a:lt2>
      <a:accent1>
        <a:srgbClr val="FFFF99"/>
      </a:accent1>
      <a:accent2>
        <a:srgbClr val="FFCC66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66FF"/>
      </a:hlink>
      <a:folHlink>
        <a:srgbClr val="CC3300"/>
      </a:folHlink>
    </a:clrScheme>
    <a:fontScheme name="默认设计模板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80808"/>
        </a:dk1>
        <a:lt1>
          <a:srgbClr val="FFFFFF"/>
        </a:lt1>
        <a:dk2>
          <a:srgbClr val="0039AC"/>
        </a:dk2>
        <a:lt2>
          <a:srgbClr val="C0C0C0"/>
        </a:lt2>
        <a:accent1>
          <a:srgbClr val="FFFF99"/>
        </a:accent1>
        <a:accent2>
          <a:srgbClr val="FFCC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333399"/>
        </a:dk1>
        <a:lt1>
          <a:srgbClr val="ADD3AF"/>
        </a:lt1>
        <a:dk2>
          <a:srgbClr val="D65700"/>
        </a:dk2>
        <a:lt2>
          <a:srgbClr val="B2B2B2"/>
        </a:lt2>
        <a:accent1>
          <a:srgbClr val="B8E9EE"/>
        </a:accent1>
        <a:accent2>
          <a:srgbClr val="FF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0033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3366"/>
        </a:dk1>
        <a:lt1>
          <a:srgbClr val="CCFFCC"/>
        </a:lt1>
        <a:dk2>
          <a:srgbClr val="003BB2"/>
        </a:dk2>
        <a:lt2>
          <a:srgbClr val="C0C0C0"/>
        </a:lt2>
        <a:accent1>
          <a:srgbClr val="FFFFFF"/>
        </a:accent1>
        <a:accent2>
          <a:srgbClr val="00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99"/>
        </a:hlink>
        <a:folHlink>
          <a:srgbClr val="E45C00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6666"/>
        </a:dk1>
        <a:lt1>
          <a:srgbClr val="CCECFF"/>
        </a:lt1>
        <a:dk2>
          <a:srgbClr val="0000CC"/>
        </a:dk2>
        <a:lt2>
          <a:srgbClr val="C0C0C0"/>
        </a:lt2>
        <a:accent1>
          <a:srgbClr val="FFFF99"/>
        </a:accent1>
        <a:accent2>
          <a:srgbClr val="FF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666699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CC"/>
        </a:lt1>
        <a:dk2>
          <a:srgbClr val="5A5A86"/>
        </a:dk2>
        <a:lt2>
          <a:srgbClr val="C0C0C0"/>
        </a:lt2>
        <a:accent1>
          <a:srgbClr val="D5E9F7"/>
        </a:accent1>
        <a:accent2>
          <a:srgbClr val="FF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7D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6666"/>
        </a:dk1>
        <a:lt1>
          <a:srgbClr val="FFECD9"/>
        </a:lt1>
        <a:dk2>
          <a:srgbClr val="000099"/>
        </a:dk2>
        <a:lt2>
          <a:srgbClr val="B2B2B2"/>
        </a:lt2>
        <a:accent1>
          <a:srgbClr val="EAEAEA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DDDDDD"/>
        </a:lt1>
        <a:dk2>
          <a:srgbClr val="585884"/>
        </a:dk2>
        <a:lt2>
          <a:srgbClr val="969696"/>
        </a:lt2>
        <a:accent1>
          <a:srgbClr val="FFFFCC"/>
        </a:accent1>
        <a:accent2>
          <a:srgbClr val="99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00"/>
        </a:hlink>
        <a:folHlink>
          <a:srgbClr val="6E3B8B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716E"/>
        </a:dk1>
        <a:lt1>
          <a:srgbClr val="FFD9D9"/>
        </a:lt1>
        <a:dk2>
          <a:srgbClr val="333399"/>
        </a:dk2>
        <a:lt2>
          <a:srgbClr val="C0C0C0"/>
        </a:lt2>
        <a:accent1>
          <a:srgbClr val="AED2BA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66CC"/>
        </a:folHlink>
      </a:clrScheme>
      <a:clrMap bg1="lt1" tx1="dk2" bg2="lt2" tx2="dk1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E7E6E6"/>
      </a:dk2>
      <a:lt2>
        <a:srgbClr val="44546A"/>
      </a:lt2>
      <a:accent1>
        <a:srgbClr val="5B9BD5"/>
      </a:accent1>
      <a:accent2>
        <a:srgbClr val="ED7D31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188</Paragraphs>
  <Slides>27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4">
      <vt:lpstr>Arial</vt:lpstr>
      <vt:lpstr>Calibri</vt:lpstr>
      <vt:lpstr>宋体</vt:lpstr>
      <vt:lpstr>Wingdings 2</vt:lpstr>
      <vt:lpstr>楷体</vt:lpstr>
      <vt:lpstr>华文中宋</vt:lpstr>
      <vt:lpstr>Office Theme</vt:lpstr>
      <vt:lpstr>PowerPoint Presentation</vt:lpstr>
      <vt:lpstr>PowerPoint Presentation</vt:lpstr>
      <vt:lpstr>PowerPoint Presentation</vt:lpstr>
      <vt:lpstr>一.名词的活用 </vt:lpstr>
      <vt:lpstr>名词活用为一般动词</vt:lpstr>
      <vt:lpstr>PowerPoint Presentation</vt:lpstr>
      <vt:lpstr>PowerPoint Presentation</vt:lpstr>
      <vt:lpstr>PowerPoint Presentation</vt:lpstr>
      <vt:lpstr>名词活用为使动</vt:lpstr>
      <vt:lpstr>3.名词活用为意动用法。</vt:lpstr>
      <vt:lpstr>4.名词作状语</vt:lpstr>
      <vt:lpstr>A．表示动作行为的趋向 </vt:lpstr>
      <vt:lpstr>B．用名词所代表的人或事物作比喻，表示动作、行为特征、状态。</vt:lpstr>
      <vt:lpstr>C．表示动作行为的方式</vt:lpstr>
      <vt:lpstr>D．表示动作行为的处所 、时间</vt:lpstr>
      <vt:lpstr>E．表示动作、行为所凭借的工具 </vt:lpstr>
      <vt:lpstr> F．表示事物的发展变化 </vt:lpstr>
      <vt:lpstr>二.动词的活用 </vt:lpstr>
      <vt:lpstr>动词活用为名词</vt:lpstr>
      <vt:lpstr>PowerPoint Presentation</vt:lpstr>
      <vt:lpstr>2.动词活用为使动用法。</vt:lpstr>
      <vt:lpstr>PowerPoint Presentation</vt:lpstr>
      <vt:lpstr>三、形容词的活用  </vt:lpstr>
      <vt:lpstr>形容词活用为名词</vt:lpstr>
      <vt:lpstr>PowerPoint Presentation</vt:lpstr>
      <vt:lpstr>形容词活用作一般动词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2024-09-17T06:54:03.065</cp:lastPrinted>
  <dcterms:created xsi:type="dcterms:W3CDTF">2024-09-16T22:54:03Z</dcterms:created>
  <dcterms:modified xsi:type="dcterms:W3CDTF">2024-09-16T22:54:04Z</dcterms:modified>
</cp:coreProperties>
</file>