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4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2B30D4-6BAD-4D5B-948D-6A733C49119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25B65-800A-41A7-99D0-FCA25FAEF0D1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628DC-D6D3-4D4F-8593-D4BA167AD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E3C2C-FDD4-4E7A-8BB5-BF462FDAE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825B9-E0A8-4267-8678-FEF2EC9B0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8ECB9-2750-4080-BC8F-45DB98B24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A3497C-D55D-4724-9479-D32DC146D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91287-27ED-420A-9C28-22F45D30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FCE8F2-3B65-445F-B503-3CFA083F9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E6A59-631F-455A-903C-775D23122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76E1F-99E1-465E-A970-AD454C670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FEE8E-5133-4F7B-A7CF-10328378C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2AFF4-5BDF-4710-BDE2-B6D7CBAD7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49" y="4589467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2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矩形 10"/>
          <p:cNvSpPr/>
          <p:nvPr userDrawn="1"/>
        </p:nvSpPr>
        <p:spPr>
          <a:xfrm>
            <a:off x="8325228" y="4545177"/>
            <a:ext cx="775136" cy="2308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www.1ppt.com/moban/     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行业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www.1ppt.com/hangye/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节日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www.1ppt.com/jieri/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素材：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www.1ppt.com/sucai/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背景图片：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www.1ppt.com/beijing/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图表：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www.1ppt.com/tubiao/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精美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www.1ppt.com/powerpoint/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课件：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www.1ppt.com/kejian/        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字体下载：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www.1ppt.com/ziti/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工作总结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www.1ppt.com/xiazai/zongjie/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工作计划：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www.1ppt.com/xiazai/jihua/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商务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www.1ppt.com/moban/shangwu/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个人简历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www.1ppt.com/xiazai/jianli/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毕业答辩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www.1ppt.com/xiazai/dabian/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工作汇报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www.1ppt.com/xiazai/huibao/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10E9587-1CE5-4235-A736-5D4F3DCB62D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A644EF-8460-48BF-B9EA-F432207B163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Relationship Id="rId4" Type="http://schemas.openxmlformats.org/officeDocument/2006/relationships/tags" Target="../tags/tag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4.xml" /><Relationship Id="rId4" Type="http://schemas.openxmlformats.org/officeDocument/2006/relationships/tags" Target="../tags/tag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.xml" /><Relationship Id="rId3" Type="http://schemas.openxmlformats.org/officeDocument/2006/relationships/tags" Target="../tags/tag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.xml" /><Relationship Id="rId3" Type="http://schemas.openxmlformats.org/officeDocument/2006/relationships/tags" Target="../tags/tag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0.png" /><Relationship Id="rId4" Type="http://schemas.openxmlformats.org/officeDocument/2006/relationships/tags" Target="../tags/tag20.xml" /><Relationship Id="rId5" Type="http://schemas.openxmlformats.org/officeDocument/2006/relationships/tags" Target="../tags/tag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1.png" /><Relationship Id="rId4" Type="http://schemas.openxmlformats.org/officeDocument/2006/relationships/tags" Target="../tags/tag22.xml" /><Relationship Id="rId5" Type="http://schemas.openxmlformats.org/officeDocument/2006/relationships/tags" Target="../tags/tag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1.png" /><Relationship Id="rId4" Type="http://schemas.openxmlformats.org/officeDocument/2006/relationships/tags" Target="../tags/tag24.xml" /><Relationship Id="rId5" Type="http://schemas.openxmlformats.org/officeDocument/2006/relationships/tags" Target="../tags/tag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1.png" /><Relationship Id="rId4" Type="http://schemas.openxmlformats.org/officeDocument/2006/relationships/tags" Target="../tags/tag26.xml" /><Relationship Id="rId5" Type="http://schemas.openxmlformats.org/officeDocument/2006/relationships/tags" Target="../tags/tag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28.xml" /><Relationship Id="rId4" Type="http://schemas.openxmlformats.org/officeDocument/2006/relationships/tags" Target="../tags/tag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30.xml" /><Relationship Id="rId4" Type="http://schemas.openxmlformats.org/officeDocument/2006/relationships/tags" Target="../tags/tag3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32.xml" /><Relationship Id="rId4" Type="http://schemas.openxmlformats.org/officeDocument/2006/relationships/tags" Target="../tags/tag3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105300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1301263"/>
            <a:ext cx="12192000" cy="4255477"/>
          </a:xfrm>
          <a:prstGeom prst="rect">
            <a:avLst/>
          </a:prstGeom>
          <a:solidFill>
            <a:srgbClr val="CBE7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n-ea"/>
              <a:sym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rcRect l="10500" t="12458" r="10625" b="13010"/>
          <a:stretch>
            <a:fillRect/>
          </a:stretch>
        </p:blipFill>
        <p:spPr>
          <a:xfrm>
            <a:off x="824865" y="1023620"/>
            <a:ext cx="4808220" cy="45434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99080" y="3714369"/>
            <a:ext cx="2168769" cy="3143631"/>
          </a:xfrm>
          <a:prstGeom prst="rect">
            <a:avLst/>
          </a:prstGeom>
        </p:spPr>
      </p:pic>
      <p:sp>
        <p:nvSpPr>
          <p:cNvPr id="3073" name="矩形 55312"/>
          <p:cNvSpPr/>
          <p:nvPr/>
        </p:nvSpPr>
        <p:spPr>
          <a:xfrm>
            <a:off x="5779770" y="2103120"/>
            <a:ext cx="5462270" cy="2127250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《第三单元</a:t>
            </a:r>
            <a:r>
              <a:rPr lang="en-US" altLang="zh-CN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  </a:t>
            </a:r>
            <a:r>
              <a:rPr lang="zh-CN" altLang="en-US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植物的生活》</a:t>
            </a:r>
            <a:endParaRPr lang="zh-CN" altLang="en-US" sz="3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方正细珊瑚简体" panose="03000509000000000000" charset="-122"/>
            </a:endParaRPr>
          </a:p>
          <a:p>
            <a:pPr algn="ctr"/>
            <a:r>
              <a:rPr lang="zh-CN" altLang="en-US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单</a:t>
            </a:r>
            <a:r>
              <a:rPr lang="en-US" altLang="zh-CN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 </a:t>
            </a:r>
            <a:r>
              <a:rPr lang="zh-CN" altLang="en-US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元</a:t>
            </a:r>
            <a:r>
              <a:rPr lang="en-US" altLang="zh-CN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 </a:t>
            </a:r>
            <a:r>
              <a:rPr lang="zh-CN" altLang="en-US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复</a:t>
            </a:r>
            <a:r>
              <a:rPr lang="en-US" altLang="zh-CN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 </a:t>
            </a:r>
            <a:r>
              <a:rPr lang="zh-CN" altLang="en-US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习</a:t>
            </a:r>
            <a:endParaRPr lang="zh-CN" altLang="en-US" sz="3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方正细珊瑚简体" panose="03000509000000000000" charset="-122"/>
            </a:endParaRPr>
          </a:p>
        </p:txBody>
      </p:sp>
      <p:sp>
        <p:nvSpPr>
          <p:cNvPr id="9" name="矩形 55312"/>
          <p:cNvSpPr/>
          <p:nvPr/>
        </p:nvSpPr>
        <p:spPr>
          <a:xfrm>
            <a:off x="932180" y="362585"/>
            <a:ext cx="4089400" cy="617855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大单元</a:t>
            </a:r>
            <a:r>
              <a:rPr lang="en-US" altLang="zh-CN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·</a:t>
            </a:r>
            <a:r>
              <a:rPr lang="zh-CN" altLang="en-US" sz="36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大概念教学</a:t>
            </a:r>
            <a:endParaRPr lang="zh-CN" altLang="en-US" sz="36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方正细珊瑚简体" panose="03000509000000000000" charset="-122"/>
            </a:endParaRPr>
          </a:p>
        </p:txBody>
      </p:sp>
      <p:sp>
        <p:nvSpPr>
          <p:cNvPr id="10" name="矩形 55312"/>
          <p:cNvSpPr/>
          <p:nvPr>
            <p:custDataLst>
              <p:tags r:id="rId5"/>
            </p:custDataLst>
          </p:nvPr>
        </p:nvSpPr>
        <p:spPr>
          <a:xfrm>
            <a:off x="5633085" y="4845685"/>
            <a:ext cx="4972050" cy="445135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 fontScale="6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solidFill>
                  <a:srgbClr val="00B050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</a:rPr>
              <a:t>人教版义务教育生物学七年级上册同步备课资源</a:t>
            </a:r>
            <a:endParaRPr lang="zh-CN" sz="3600" b="1">
              <a:solidFill>
                <a:srgbClr val="00B050"/>
              </a:solidFill>
              <a:effectLst/>
              <a:latin typeface="方正细珊瑚简体" panose="03000509000000000000" charset="-122"/>
              <a:ea typeface="方正细珊瑚简体" panose="03000509000000000000" charset="-122"/>
              <a:cs typeface="方正细珊瑚简体" panose="03000509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" presetClass="entr" presetSubtype="32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73" grpId="0"/>
      <p:bldP spid="9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5152390" y="0"/>
            <a:ext cx="5855970" cy="6858000"/>
          </a:xfrm>
          <a:prstGeom prst="rect">
            <a:avLst/>
          </a:prstGeom>
          <a:solidFill>
            <a:srgbClr val="CBE7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effectLst/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0339" y="664815"/>
            <a:ext cx="5528371" cy="552837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4573" y="3854703"/>
            <a:ext cx="2126775" cy="308276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7181850" y="160020"/>
            <a:ext cx="1795780" cy="710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 b="1">
                <a:solidFill>
                  <a:srgbClr val="438264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目录</a:t>
            </a:r>
            <a:endParaRPr lang="zh-CN" altLang="en-US" sz="5400" b="1">
              <a:solidFill>
                <a:srgbClr val="438264"/>
              </a:solidFill>
              <a:effectLst/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179820" y="943610"/>
            <a:ext cx="391922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rgbClr val="438264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CONTENTS</a:t>
            </a:r>
            <a:endParaRPr lang="en-US" altLang="zh-CN" sz="5400" b="1">
              <a:solidFill>
                <a:srgbClr val="438264"/>
              </a:solidFill>
              <a:effectLst/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295390" y="3190240"/>
            <a:ext cx="3784600" cy="7512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>
                <a:solidFill>
                  <a:srgbClr val="438264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  <a:sym typeface="+mn-lt"/>
              </a:rPr>
              <a:t>02 </a:t>
            </a:r>
            <a:r>
              <a:rPr lang="zh-CN" altLang="en-US" sz="4800" b="1">
                <a:solidFill>
                  <a:srgbClr val="438264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  <a:sym typeface="+mn-lt"/>
              </a:rPr>
              <a:t>课标解读</a:t>
            </a:r>
            <a:endParaRPr lang="zh-CN" altLang="en-US" sz="4800" b="1">
              <a:solidFill>
                <a:srgbClr val="438264"/>
              </a:solidFill>
              <a:effectLst/>
              <a:latin typeface="方正细珊瑚简体" panose="03000509000000000000" charset="-122"/>
              <a:ea typeface="方正细珊瑚简体" panose="03000509000000000000" charset="-122"/>
              <a:cs typeface="方正细珊瑚简体" panose="03000509000000000000" charset="-122"/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294755" y="4116705"/>
            <a:ext cx="3798570" cy="7975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>
                <a:solidFill>
                  <a:srgbClr val="438264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  <a:sym typeface="+mn-lt"/>
              </a:rPr>
              <a:t>03 </a:t>
            </a:r>
            <a:r>
              <a:rPr lang="zh-CN" altLang="en-US" sz="4800" b="1">
                <a:solidFill>
                  <a:srgbClr val="438264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  <a:sym typeface="+mn-lt"/>
              </a:rPr>
              <a:t>概念提炼</a:t>
            </a:r>
            <a:endParaRPr lang="en-US" altLang="zh-CN" sz="4800" b="1">
              <a:solidFill>
                <a:srgbClr val="438264"/>
              </a:solidFill>
              <a:effectLst/>
              <a:latin typeface="方正细珊瑚简体" panose="03000509000000000000" charset="-122"/>
              <a:ea typeface="方正细珊瑚简体" panose="03000509000000000000" charset="-122"/>
              <a:cs typeface="方正细珊瑚简体" panose="03000509000000000000" charset="-122"/>
              <a:sym typeface="+mn-lt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281420" y="5085715"/>
            <a:ext cx="3798570" cy="7207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>
                <a:solidFill>
                  <a:srgbClr val="438264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  <a:sym typeface="+mn-lt"/>
              </a:rPr>
              <a:t>04 </a:t>
            </a:r>
            <a:r>
              <a:rPr lang="zh-CN" altLang="en-US" sz="4800" b="1">
                <a:solidFill>
                  <a:srgbClr val="438264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  <a:sym typeface="+mn-lt"/>
              </a:rPr>
              <a:t>典型题例</a:t>
            </a:r>
            <a:endParaRPr lang="en-US" altLang="zh-CN" sz="4800" b="1">
              <a:solidFill>
                <a:srgbClr val="438264"/>
              </a:solidFill>
              <a:effectLst/>
              <a:latin typeface="方正细珊瑚简体" panose="03000509000000000000" charset="-122"/>
              <a:ea typeface="方正细珊瑚简体" panose="03000509000000000000" charset="-122"/>
              <a:cs typeface="方正细珊瑚简体" panose="03000509000000000000" charset="-122"/>
              <a:sym typeface="+mn-lt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6295390" y="2228215"/>
            <a:ext cx="3797935" cy="7245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>
                <a:solidFill>
                  <a:srgbClr val="438264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  <a:sym typeface="+mn-lt"/>
              </a:rPr>
              <a:t>01 </a:t>
            </a:r>
            <a:r>
              <a:rPr lang="zh-CN" altLang="en-US" sz="4800" b="1">
                <a:solidFill>
                  <a:srgbClr val="438264"/>
                </a:solidFill>
                <a:effectLst/>
                <a:latin typeface="方正细珊瑚简体" panose="03000509000000000000" charset="-122"/>
                <a:ea typeface="方正细珊瑚简体" panose="03000509000000000000" charset="-122"/>
                <a:cs typeface="方正细珊瑚简体" panose="03000509000000000000" charset="-122"/>
                <a:sym typeface="+mn-lt"/>
              </a:rPr>
              <a:t>单元体系</a:t>
            </a:r>
            <a:endParaRPr lang="zh-CN" altLang="en-US" sz="4800" b="1">
              <a:solidFill>
                <a:srgbClr val="438264"/>
              </a:solidFill>
              <a:effectLst/>
              <a:latin typeface="方正细珊瑚简体" panose="03000509000000000000" charset="-122"/>
              <a:ea typeface="方正细珊瑚简体" panose="03000509000000000000" charset="-122"/>
              <a:cs typeface="方正细珊瑚简体" panose="03000509000000000000" charset="-122"/>
              <a:sym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 flipH="1">
            <a:off x="1675348" y="1"/>
            <a:ext cx="2831123" cy="6857999"/>
          </a:xfrm>
          <a:prstGeom prst="rect">
            <a:avLst/>
          </a:prstGeom>
          <a:solidFill>
            <a:srgbClr val="CBE7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9235" y="2052754"/>
            <a:ext cx="1871660" cy="1871659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74" y="4090094"/>
            <a:ext cx="1880145" cy="2725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383021" y="501046"/>
            <a:ext cx="1415772" cy="5375511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>
                <a:solidFill>
                  <a:schemeClr val="bg1"/>
                </a:solidFill>
                <a:cs typeface="+mn-ea"/>
                <a:sym typeface="+mn-lt"/>
              </a:rPr>
              <a:t>PART TWO</a:t>
            </a:r>
            <a:endParaRPr lang="en-US" altLang="zh-CN" sz="80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205865" y="1306522"/>
            <a:ext cx="3689995" cy="2461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5400" b="1">
                <a:solidFill>
                  <a:srgbClr val="CBE7CB"/>
                </a:solidFill>
                <a:cs typeface="+mn-ea"/>
                <a:sym typeface="+mn-lt"/>
              </a:rPr>
              <a:t>01</a:t>
            </a:r>
            <a:endParaRPr lang="en-US" altLang="zh-CN" sz="15400" b="1">
              <a:solidFill>
                <a:srgbClr val="CBE7CB"/>
              </a:solidFill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840538" y="3578492"/>
            <a:ext cx="442065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单元体系</a:t>
            </a:r>
            <a:endParaRPr lang="zh-CN" altLang="en-US" sz="7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9826" t="10960" r="7861" b="10456"/>
          <a:stretch>
            <a:fillRect/>
          </a:stretch>
        </p:blipFill>
        <p:spPr>
          <a:xfrm>
            <a:off x="10584180" y="4737735"/>
            <a:ext cx="1419225" cy="2039620"/>
          </a:xfrm>
          <a:prstGeom prst="rect">
            <a:avLst/>
          </a:prstGeom>
        </p:spPr>
      </p:pic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1066165" y="908050"/>
            <a:ext cx="6784975" cy="422529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（一）生物体的结构层次</a:t>
            </a:r>
            <a:endParaRPr lang="zh-CN" altLang="en-US" sz="32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（二）生物的多样性</a:t>
            </a:r>
            <a:endParaRPr lang="zh-CN" altLang="en-US"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（三）生物与环境</a:t>
            </a:r>
            <a:endParaRPr lang="zh-CN" altLang="en-US"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（四）植物的生活</a:t>
            </a:r>
            <a:endParaRPr lang="zh-CN" altLang="en-US" sz="32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（五）人体生理与健康</a:t>
            </a:r>
            <a:endParaRPr lang="zh-CN" altLang="en-US"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（六）遗传与进化</a:t>
            </a:r>
            <a:endParaRPr lang="zh-CN" altLang="en-US"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（七）生物学与社会 </a:t>
            </a:r>
            <a:r>
              <a:rPr lang="en-US" alt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·</a:t>
            </a:r>
            <a:r>
              <a:rPr lang="zh-CN" altLang="en-US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跨学科实践</a:t>
            </a:r>
            <a:endParaRPr lang="zh-CN" altLang="en-US"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139065" y="1275080"/>
            <a:ext cx="1214120" cy="3552190"/>
            <a:chOff x="219" y="2008"/>
            <a:chExt cx="1912" cy="5594"/>
          </a:xfrm>
        </p:grpSpPr>
        <p:sp>
          <p:nvSpPr>
            <p:cNvPr id="15" name="左大括号 14"/>
            <p:cNvSpPr/>
            <p:nvPr>
              <p:custDataLst>
                <p:tags r:id="rId6"/>
              </p:custDataLst>
            </p:nvPr>
          </p:nvSpPr>
          <p:spPr>
            <a:xfrm>
              <a:off x="1591" y="2008"/>
              <a:ext cx="541" cy="5595"/>
            </a:xfrm>
            <a:prstGeom prst="leftBrace">
              <a:avLst/>
            </a:prstGeom>
            <a:ln w="38100">
              <a:solidFill>
                <a:srgbClr val="438264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438264"/>
                  </a:solidFill>
                </a14:hiddenFill>
              </a:ext>
            </a:extLst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200"/>
            </a:p>
          </p:txBody>
        </p:sp>
        <p:sp>
          <p:nvSpPr>
            <p:cNvPr id="16" name="文本框 15"/>
            <p:cNvSpPr txBox="1"/>
            <p:nvPr>
              <p:custDataLst>
                <p:tags r:id="rId7"/>
              </p:custDataLst>
            </p:nvPr>
          </p:nvSpPr>
          <p:spPr>
            <a:xfrm>
              <a:off x="219" y="3134"/>
              <a:ext cx="1015" cy="3246"/>
            </a:xfrm>
            <a:prstGeom prst="rect">
              <a:avLst/>
            </a:prstGeom>
          </p:spPr>
          <p:txBody>
            <a:bodyPr wrap="square">
              <a:spAutoFit/>
              <a:extLst>
                <a:ext uri="{4A0BC546-FE56-4ADE-93B0-CB8AF2F6F144}">
                  <wpsdc:textFrameExt xmlns:wpsdc="http://www.wps.cn/officeDocument/2022/drawingmlCustomData" type="text"/>
                </a:ext>
              </a:extLst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sz="3200" b="1">
                  <a:solidFill>
                    <a:srgbClr val="43826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仿宋" panose="02010609060101010101" charset="-122"/>
                  <a:ea typeface="仿宋" panose="02010609060101010101" charset="-122"/>
                  <a:cs typeface="仿宋" panose="02010609060101010101" charset="-122"/>
                </a:rPr>
                <a:t>学习主题</a:t>
              </a:r>
              <a:endParaRPr 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endParaRPr>
            </a:p>
          </p:txBody>
        </p:sp>
      </p:grp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321945" y="5329555"/>
            <a:ext cx="10139045" cy="138366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</a:t>
            </a:r>
            <a:r>
              <a: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本单元为学习主题</a:t>
            </a: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“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（四）植物的生活</a:t>
            </a: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”</a:t>
            </a:r>
            <a:r>
              <a: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，对应现行教材</a:t>
            </a: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“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第三单元</a:t>
            </a:r>
            <a:r>
              <a:rPr lang="en-US" altLang="zh-CN"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生物圈中的绿色植物</a:t>
            </a: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”</a:t>
            </a:r>
            <a:r>
              <a: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。结合新课标要求，对单元教学进行了适当调整。</a:t>
            </a:r>
            <a:endParaRPr lang="zh-CN" altLang="en-US" sz="28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7464425" y="1174115"/>
            <a:ext cx="4538980" cy="3563620"/>
            <a:chOff x="11755" y="1849"/>
            <a:chExt cx="7148" cy="5612"/>
          </a:xfrm>
        </p:grpSpPr>
        <p:sp>
          <p:nvSpPr>
            <p:cNvPr id="19" name="文本框 18"/>
            <p:cNvSpPr txBox="1"/>
            <p:nvPr>
              <p:custDataLst>
                <p:tags r:id="rId9"/>
              </p:custDataLst>
            </p:nvPr>
          </p:nvSpPr>
          <p:spPr>
            <a:xfrm>
              <a:off x="12637" y="2464"/>
              <a:ext cx="6266" cy="4215"/>
            </a:xfrm>
            <a:prstGeom prst="rect">
              <a:avLst/>
            </a:prstGeom>
          </p:spPr>
          <p:txBody>
            <a:bodyPr wrap="square">
              <a:spAutoFit/>
              <a:extLst>
                <a:ext uri="{4A0BC546-FE56-4ADE-93B0-CB8AF2F6F144}">
                  <wpsdc:textFrameExt xmlns:wpsdc="http://www.wps.cn/officeDocument/2022/drawingmlCustomData" type="text"/>
                </a:ext>
              </a:extLst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800" b="1">
                  <a:solidFill>
                    <a:srgbClr val="43826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仿宋" panose="02010609060101010101" charset="-122"/>
                  <a:ea typeface="仿宋" panose="02010609060101010101" charset="-122"/>
                  <a:cs typeface="仿宋" panose="02010609060101010101" charset="-122"/>
                </a:rPr>
                <a:t>    </a:t>
              </a:r>
              <a:r>
                <a:rPr lang="zh-CN" altLang="en-US" sz="2800" b="1">
                  <a:solidFill>
                    <a:srgbClr val="43826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仿宋" panose="02010609060101010101" charset="-122"/>
                  <a:ea typeface="仿宋" panose="02010609060101010101" charset="-122"/>
                  <a:cs typeface="仿宋" panose="02010609060101010101" charset="-122"/>
                </a:rPr>
                <a:t>生物学课程以学习主题为单位构建课程内容体系。每个主题包含若干生物学重要概念，同时融入生物学的思想观念、研究过程和方法。</a:t>
              </a:r>
              <a:endPara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endParaRPr>
            </a:p>
          </p:txBody>
        </p:sp>
        <p:sp>
          <p:nvSpPr>
            <p:cNvPr id="20" name="右大括号 19"/>
            <p:cNvSpPr/>
            <p:nvPr>
              <p:custDataLst>
                <p:tags r:id="rId10"/>
              </p:custDataLst>
            </p:nvPr>
          </p:nvSpPr>
          <p:spPr>
            <a:xfrm>
              <a:off x="11755" y="1849"/>
              <a:ext cx="517" cy="5612"/>
            </a:xfrm>
            <a:prstGeom prst="rightBrace">
              <a:avLst/>
            </a:prstGeom>
            <a:ln w="38100">
              <a:solidFill>
                <a:srgbClr val="4382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" name="文本框 20"/>
          <p:cNvSpPr txBox="1"/>
          <p:nvPr>
            <p:custDataLst>
              <p:tags r:id="rId11"/>
            </p:custDataLst>
          </p:nvPr>
        </p:nvSpPr>
        <p:spPr>
          <a:xfrm>
            <a:off x="4983480" y="96524"/>
            <a:ext cx="222504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单元地位</a:t>
            </a:r>
            <a:endParaRPr lang="zh-CN" altLang="en-US" sz="4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8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70815" y="93345"/>
            <a:ext cx="239141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单元结构</a:t>
            </a:r>
            <a:endParaRPr lang="zh-CN" altLang="en-US" sz="40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2892425" y="311785"/>
            <a:ext cx="2042795" cy="663575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种子的萌发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2892425" y="1102360"/>
            <a:ext cx="2042795" cy="663575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根的生长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892425" y="1892935"/>
            <a:ext cx="2042795" cy="663575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茎叶的发育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892425" y="2683510"/>
            <a:ext cx="2042795" cy="663575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开花和结果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892425" y="3542665"/>
            <a:ext cx="2042795" cy="663575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吸收和运输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892425" y="4333240"/>
            <a:ext cx="2042795" cy="663575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蒸腾作用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3" name="圆角矩形 12"/>
          <p:cNvSpPr/>
          <p:nvPr/>
        </p:nvSpPr>
        <p:spPr>
          <a:xfrm>
            <a:off x="2892425" y="5123815"/>
            <a:ext cx="2042795" cy="663575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光合作用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2892425" y="5914390"/>
            <a:ext cx="2042795" cy="663575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呼吸作用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5" name="圆角矩形 14"/>
          <p:cNvSpPr/>
          <p:nvPr/>
        </p:nvSpPr>
        <p:spPr>
          <a:xfrm>
            <a:off x="1271905" y="4566285"/>
            <a:ext cx="1066800" cy="1027430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生理活动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1258570" y="1327785"/>
            <a:ext cx="1080135" cy="1026795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生命周期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170815" y="2087245"/>
            <a:ext cx="586105" cy="2909570"/>
          </a:xfrm>
          <a:prstGeom prst="roundRect">
            <a:avLst/>
          </a:prstGeom>
          <a:noFill/>
          <a:ln w="44450" cmpd="sng">
            <a:solidFill>
              <a:schemeClr val="accent6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植物的生活</a:t>
            </a:r>
            <a:endParaRPr lang="zh-CN" altLang="en-US" sz="28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8" name="左大括号 17"/>
          <p:cNvSpPr/>
          <p:nvPr/>
        </p:nvSpPr>
        <p:spPr>
          <a:xfrm>
            <a:off x="965835" y="1727200"/>
            <a:ext cx="273685" cy="3610610"/>
          </a:xfrm>
          <a:prstGeom prst="leftBrace">
            <a:avLst/>
          </a:prstGeom>
          <a:ln w="44450" cmpd="sng"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左大括号 18"/>
          <p:cNvSpPr/>
          <p:nvPr/>
        </p:nvSpPr>
        <p:spPr>
          <a:xfrm>
            <a:off x="2543175" y="595630"/>
            <a:ext cx="349250" cy="2436495"/>
          </a:xfrm>
          <a:prstGeom prst="leftBrace">
            <a:avLst/>
          </a:prstGeom>
          <a:ln w="44450" cmpd="sng"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左大括号 19"/>
          <p:cNvSpPr/>
          <p:nvPr/>
        </p:nvSpPr>
        <p:spPr>
          <a:xfrm>
            <a:off x="2551430" y="3853180"/>
            <a:ext cx="340995" cy="2436495"/>
          </a:xfrm>
          <a:prstGeom prst="leftBrace">
            <a:avLst/>
          </a:prstGeom>
          <a:ln w="44450" cmpd="sng">
            <a:solidFill>
              <a:schemeClr val="accent6">
                <a:lumMod val="75000"/>
              </a:schemeClr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矩形 55312"/>
          <p:cNvSpPr/>
          <p:nvPr/>
        </p:nvSpPr>
        <p:spPr>
          <a:xfrm>
            <a:off x="4930775" y="311785"/>
            <a:ext cx="7058025" cy="597535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→</a:t>
            </a:r>
            <a:r>
              <a:rPr lang="zh-CN" alt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种子的结构；种子萌发的自身条件和环境条件。</a:t>
            </a:r>
            <a:endParaRPr lang="zh-CN" altLang="en-US" sz="36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3" name="矩形 55312"/>
          <p:cNvSpPr/>
          <p:nvPr/>
        </p:nvSpPr>
        <p:spPr>
          <a:xfrm>
            <a:off x="4928235" y="1118870"/>
            <a:ext cx="7058025" cy="597535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→</a:t>
            </a:r>
            <a:r>
              <a:rPr lang="zh-CN" alt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根尖的结构；根的生长包括分生区细胞分裂和伸长区细胞伸长。</a:t>
            </a:r>
            <a:endParaRPr lang="zh-CN" altLang="en-US" sz="36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4" name="矩形 55312"/>
          <p:cNvSpPr/>
          <p:nvPr/>
        </p:nvSpPr>
        <p:spPr>
          <a:xfrm>
            <a:off x="4917440" y="1928495"/>
            <a:ext cx="7058025" cy="597535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→</a:t>
            </a:r>
            <a:r>
              <a:rPr lang="zh-CN" alt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枝条是由芽发育成的；叶芽的结构和功能。</a:t>
            </a:r>
            <a:endParaRPr lang="zh-CN" altLang="en-US" sz="36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5" name="矩形 55312"/>
          <p:cNvSpPr/>
          <p:nvPr/>
        </p:nvSpPr>
        <p:spPr>
          <a:xfrm>
            <a:off x="4928235" y="2716530"/>
            <a:ext cx="7058025" cy="597535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→</a:t>
            </a:r>
            <a:r>
              <a:rPr lang="zh-CN" alt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花的结构；传粉方式；受精过程；果实和种子的形成。</a:t>
            </a:r>
            <a:endParaRPr lang="zh-CN" altLang="en-US" sz="36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6" name="矩形 55312"/>
          <p:cNvSpPr/>
          <p:nvPr/>
        </p:nvSpPr>
        <p:spPr>
          <a:xfrm>
            <a:off x="4935855" y="3517265"/>
            <a:ext cx="7058025" cy="597535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→</a:t>
            </a:r>
            <a:r>
              <a:rPr lang="zh-CN" alt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根吸收水分和无机盐的部位；导管自下而上运输水分和无机盐；</a:t>
            </a:r>
            <a:endParaRPr lang="zh-CN" altLang="en-US" sz="36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7" name="矩形 55312"/>
          <p:cNvSpPr/>
          <p:nvPr/>
        </p:nvSpPr>
        <p:spPr>
          <a:xfrm>
            <a:off x="4933315" y="4324350"/>
            <a:ext cx="7058025" cy="597535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→</a:t>
            </a:r>
            <a:r>
              <a:rPr lang="zh-CN" alt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蒸腾作用的定义、部位、意义、影响因素、应用；气孔的结构、功能与控制。</a:t>
            </a:r>
            <a:endParaRPr lang="zh-CN" altLang="en-US" sz="36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8" name="矩形 55312"/>
          <p:cNvSpPr/>
          <p:nvPr/>
        </p:nvSpPr>
        <p:spPr>
          <a:xfrm>
            <a:off x="4922520" y="5133975"/>
            <a:ext cx="7058025" cy="597535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→</a:t>
            </a:r>
            <a:r>
              <a:rPr lang="zh-CN" alt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光合作用的定义、反应式、实质、意义、应用、相关实验；有机物构建植物体，养活了生物圈中的其他何时生物。</a:t>
            </a:r>
            <a:endParaRPr lang="zh-CN" altLang="en-US" sz="36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9" name="矩形 55312"/>
          <p:cNvSpPr/>
          <p:nvPr/>
        </p:nvSpPr>
        <p:spPr>
          <a:xfrm>
            <a:off x="4933315" y="5922010"/>
            <a:ext cx="7058025" cy="597535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→</a:t>
            </a:r>
            <a:r>
              <a:rPr lang="zh-CN" alt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呼吸作用的定义、反应式、实质、意义、应用；与光合作用的关系；绿色植物与生物圈中的碳氧平衡。</a:t>
            </a:r>
            <a:endParaRPr lang="zh-CN" altLang="en-US" sz="3600" b="1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  <p:cond evt="onBegin" delay="0">
                          <p:tn val="57"/>
                        </p:cond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  <p:cond evt="onBegin" delay="0">
                          <p:tn val="62"/>
                        </p:cond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  <p:cond evt="onBegin" delay="0">
                          <p:tn val="67"/>
                        </p:cond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8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2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6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  <p:cond evt="onBegin" delay="0">
                          <p:tn val="88"/>
                        </p:cond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  <p:cond evt="onBegin" delay="0">
                          <p:tn val="93"/>
                        </p:cond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  <p:cond evt="onBegin" delay="0">
                          <p:tn val="98"/>
                        </p:cond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  <p:cond evt="onBegin" delay="0">
                          <p:tn val="103"/>
                        </p:cond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  <p:bldP spid="18" grpId="0"/>
      <p:bldP spid="16" grpId="0"/>
      <p:bldP spid="15" grpId="0"/>
      <p:bldP spid="19" grpId="0"/>
      <p:bldP spid="2" grpId="0"/>
      <p:bldP spid="6" grpId="0"/>
      <p:bldP spid="9" grpId="0"/>
      <p:bldP spid="10" grpId="0"/>
      <p:bldP spid="20" grpId="0"/>
      <p:bldP spid="11" grpId="0"/>
      <p:bldP spid="12" grpId="0"/>
      <p:bldP spid="13" grpId="0"/>
      <p:bldP spid="14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 flipH="1">
            <a:off x="0" y="6445250"/>
            <a:ext cx="12191365" cy="320675"/>
          </a:xfrm>
          <a:prstGeom prst="rect">
            <a:avLst/>
          </a:prstGeom>
          <a:solidFill>
            <a:srgbClr val="CBE7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12725" y="820420"/>
            <a:ext cx="11764645" cy="551561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</a:t>
            </a:r>
            <a:r>
              <a: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绿色植物被誉为生物圈的基石。绿色植物与人类生存和发展的关系也较为密切。因此本单元不是单纯学习绿色植物的形态、结构、生理和类群等生物学知识，而是从生物圈的角度，引导学生在学习有关绿色植物的知识时，特别关注绿色植物在生物圈中的作用及其与人类的关系。</a:t>
            </a:r>
            <a:endParaRPr lang="zh-CN" altLang="en-US" sz="28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indent="0" algn="l" fontAlgn="auto">
              <a:lnSpc>
                <a:spcPct val="10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</a:t>
            </a:r>
            <a:r>
              <a: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本单元主题为</a:t>
            </a: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“</a:t>
            </a:r>
            <a:r>
              <a: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植物的生活</a:t>
            </a: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”</a:t>
            </a:r>
            <a:r>
              <a: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，依据课标的内容和学业要求，结合教材的知识内容可分三部分。第一部分（即教材第一章）让学生了解绿色植物的主要类群和主要特征以及与人类的关系。</a:t>
            </a:r>
            <a:r>
              <a: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第二部分（即教材第二章）重点介绍了被子植物的生命周期；第三部分（即教材第三、四、五章）主要介绍了绿色植物在生物圈中的几大作用：参与水循环、为构建生物体和进行生命活动提供物质和能量。</a:t>
            </a:r>
            <a:endParaRPr lang="zh-CN" altLang="en-US" sz="28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indent="0" algn="l" fontAlgn="auto">
              <a:lnSpc>
                <a:spcPct val="10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</a:t>
            </a:r>
            <a:r>
              <a: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本单元探究活动丰富多样，有一定的难度和梯度，在教学中应当灵活运用。</a:t>
            </a:r>
            <a:endParaRPr lang="zh-CN" altLang="en-US" sz="28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982845" y="74934"/>
            <a:ext cx="222504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教材分析</a:t>
            </a:r>
            <a:endParaRPr lang="zh-CN" altLang="en-US" sz="4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文本框 17"/>
          <p:cNvSpPr txBox="1"/>
          <p:nvPr/>
        </p:nvSpPr>
        <p:spPr>
          <a:xfrm>
            <a:off x="200025" y="1241425"/>
            <a:ext cx="11854180" cy="441833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4820"/>
              </a:lnSpc>
            </a:pP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    </a:t>
            </a:r>
            <a:r>
              <a:rPr 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学生通过前面的学习，逐步建立起了对生物学的学习兴趣，并把握了学习生物学的方法。本单元</a:t>
            </a: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“</a:t>
            </a:r>
            <a:r>
              <a:rPr 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植物的生活</a:t>
            </a:r>
            <a:r>
              <a:rPr lang="en-US" altLang="zh-CN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”</a:t>
            </a:r>
            <a:r>
              <a:rPr lang="zh-CN" altLang="en-US" sz="28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知识内容大多贴近学生的生活，通过多种形式的探究活动，引导学生进一步熟悉科学探究的一般过程和方法，拓展能力；本单元的文字表述亲切、优美、生动，拉近与学生的距离，精选了大量的清晰、美观的图片和富有时代感的素材资料，让学生直接感受生命的神奇和美丽。因此，教学中应当加强学生探究活动，引导学生主动学习，激发学生的兴趣和思维，真正体味生命科学的魅力！</a:t>
            </a:r>
            <a:endParaRPr lang="zh-CN" altLang="en-US" sz="28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3"/>
          <a:srcRect b="10096"/>
          <a:stretch>
            <a:fillRect/>
          </a:stretch>
        </p:blipFill>
        <p:spPr>
          <a:xfrm>
            <a:off x="10450830" y="5096510"/>
            <a:ext cx="1603375" cy="1624965"/>
          </a:xfrm>
          <a:prstGeom prst="ellipse">
            <a:avLst/>
          </a:prstGeom>
        </p:spPr>
      </p:pic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988560" y="294644"/>
            <a:ext cx="222504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学情分析</a:t>
            </a:r>
            <a:endParaRPr lang="zh-CN" altLang="en-US" sz="4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8" presetClass="entr" presetSubtype="1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 flipH="1">
            <a:off x="1675348" y="1"/>
            <a:ext cx="2831123" cy="6857999"/>
          </a:xfrm>
          <a:prstGeom prst="rect">
            <a:avLst/>
          </a:prstGeom>
          <a:solidFill>
            <a:srgbClr val="CBE7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031" y="2052754"/>
            <a:ext cx="1871660" cy="1871659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74" y="4090094"/>
            <a:ext cx="1880145" cy="2725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383021" y="658141"/>
            <a:ext cx="1415772" cy="5224122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>
                <a:solidFill>
                  <a:schemeClr val="bg1"/>
                </a:solidFill>
                <a:cs typeface="+mn-ea"/>
                <a:sym typeface="+mn-lt"/>
              </a:rPr>
              <a:t>PART ONE</a:t>
            </a:r>
            <a:endParaRPr lang="en-US" altLang="zh-CN" sz="80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205865" y="1306522"/>
            <a:ext cx="3689995" cy="2461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5400" b="1">
                <a:solidFill>
                  <a:srgbClr val="CBE7CB"/>
                </a:solidFill>
                <a:cs typeface="+mn-ea"/>
                <a:sym typeface="+mn-lt"/>
              </a:rPr>
              <a:t>02</a:t>
            </a:r>
            <a:endParaRPr lang="en-US" altLang="zh-CN" sz="15400" b="1">
              <a:solidFill>
                <a:srgbClr val="CBE7CB"/>
              </a:solidFill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840538" y="3578492"/>
            <a:ext cx="442065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课标解读</a:t>
            </a:r>
            <a:endParaRPr lang="zh-CN" altLang="en-US" sz="7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4983480" y="227334"/>
            <a:ext cx="222504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单元目标</a:t>
            </a:r>
            <a:endParaRPr lang="zh-CN" altLang="en-US" sz="4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221615" y="1240155"/>
            <a:ext cx="11738610" cy="461581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5040"/>
              </a:lnSpc>
            </a:pPr>
            <a:r>
              <a:rPr lang="en-US" alt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    </a:t>
            </a:r>
            <a:r>
              <a:rPr lang="zh-CN" altLang="en-US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植物分布广泛，直接或间接地为其他生物提供食物和能量；植物参与生物圈中的水循环，维持生物圈中的碳氧平衡。植物对生物圈的存在和发展起着决定性作用。</a:t>
            </a:r>
            <a:endParaRPr lang="zh-CN" altLang="en-US"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indent="0" algn="l" fontAlgn="auto">
              <a:lnSpc>
                <a:spcPts val="5040"/>
              </a:lnSpc>
            </a:pPr>
            <a:r>
              <a:rPr lang="zh-CN" altLang="en-US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 </a:t>
            </a:r>
            <a:r>
              <a:rPr lang="en-US" alt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   </a:t>
            </a:r>
            <a:r>
              <a:rPr lang="zh-CN" altLang="en-US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通过本主题的学习，学生能够理解植物生命活动的基本过程和原理，运用这些生命活动原理分析、解释、解决生产生活中的某些实际问题，并从物质循环和能量变化的角度阐明植物在生物圈中的重要地位。</a:t>
            </a:r>
            <a:endParaRPr lang="zh-CN" altLang="en-US"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84785" y="1137285"/>
          <a:ext cx="11824335" cy="5489575"/>
        </p:xfrm>
        <a:graphic>
          <a:graphicData uri="http://schemas.openxmlformats.org/drawingml/2006/table">
            <a:tbl>
              <a:tblPr/>
              <a:tblGrid>
                <a:gridCol w="1674495"/>
                <a:gridCol w="1530350"/>
                <a:gridCol w="8619490"/>
              </a:tblGrid>
              <a:tr h="784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宋体" panose="02010600030101010101" pitchFamily="2" charset="-122"/>
                        </a:rPr>
                        <a:t>大概念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宋体" panose="02010600030101010101" pitchFamily="2" charset="-122"/>
                        </a:rPr>
                        <a:t>重要概念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宋体" panose="02010600030101010101" pitchFamily="2" charset="-122"/>
                        </a:rPr>
                        <a:t>次位概念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 rowSpan="6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概念4 植物有自己的生命周期，可以制造有机物，直接或间接 地为其他生物提供食物，参与生物圈中的水循环，并维持碳氧平衡</a:t>
                      </a:r>
                      <a:endParaRPr 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 绿色开花植物的生命周期包括种子萌发、生长、开花、结果与死亡等阶段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4.1.1 种子包括种皮和胚等结构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4.1.2 种子萌发需要完整、有活力的胚，需要充足的空气、适宜的温度、适量的水等环境条件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4.1.3 根的生长主要包括根尖分生区细胞的分裂和伸长区细胞的生长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4.1.4 叶芽通过细胞的分裂和分化发育成茎和叶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4.1.5 花中最重要的结构是雄蕊和雌蕊，雄蕊产生的精子与雌蕊产生的卵细胞相结合形成受精卵，花经过传粉和受精后形成果实和种子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4.1.6 植物可以通过扦插、嫁接、组织培养等无性生殖的方式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繁殖后代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966970" y="248924"/>
            <a:ext cx="222504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内容要求</a:t>
            </a:r>
            <a:endParaRPr lang="zh-CN" altLang="en-US" sz="4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13360" y="1219200"/>
          <a:ext cx="11794490" cy="5490210"/>
        </p:xfrm>
        <a:graphic>
          <a:graphicData uri="http://schemas.openxmlformats.org/drawingml/2006/table">
            <a:tbl>
              <a:tblPr/>
              <a:tblGrid>
                <a:gridCol w="1475105"/>
                <a:gridCol w="2547620"/>
                <a:gridCol w="7771765"/>
              </a:tblGrid>
              <a:tr h="4349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宋体" panose="02010600030101010101" pitchFamily="2" charset="-122"/>
                        </a:rPr>
                        <a:t>大概念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宋体" panose="02010600030101010101" pitchFamily="2" charset="-122"/>
                        </a:rPr>
                        <a:t>重要概念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宋体" panose="02010600030101010101" pitchFamily="2" charset="-122"/>
                        </a:rPr>
                        <a:t>次位概念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3760">
                <a:tc rowSpan="8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概念4 植物有自己的生命周期，可以制造有机物，直接或间接 地为其他生物提供食物，参与生物圈中的水循环，并维持碳氧平衡</a:t>
                      </a:r>
                      <a:endParaRPr 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4.2 植物通过吸收、运输和蒸腾作用等生理活动，获取养分，进行物质运输，参与生物圈中的水循环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4.2.1 植物根部吸收生活所需的水和无机盐，通过导管向上运输，供植物利用，其中大部分水通过蒸腾作用散失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73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4.2.2 叶片产生的有机物通过筛管运输，供植物其他器官利用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4.2.3 植物通过对水的吸收和散失参与生物圈中的水循环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327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rowSpan="5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 植物通过光合作用和呼吸作用获得生命活动必需的物质和能量，有助于维持生物圈中的碳氧平衡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4.3.1 植物能利用太阳能(光能),将二氧化碳和水合成为贮存了能量的有机物，同时释放氧气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34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4.3.2 细胞能通过分解糖类获得生命活动所需的能量，同时生成二氧化碳和水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4.3.3 光合作用和呼吸作用原理在生产生活中有广泛的应用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56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4.3.4 植物可以为生物圈中的其他生物提供有机物和氧气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73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4.3.5 植物在维持生物圈中碳氧平衡方面具有重要作用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966970" y="248924"/>
            <a:ext cx="222504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内容要求</a:t>
            </a:r>
            <a:endParaRPr lang="zh-CN" altLang="en-US" sz="4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697845" y="5797550"/>
            <a:ext cx="1341120" cy="946150"/>
          </a:xfrm>
          <a:prstGeom prst="rect">
            <a:avLst/>
          </a:prstGeom>
        </p:spPr>
      </p:pic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4966970" y="248924"/>
            <a:ext cx="222504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学业要求</a:t>
            </a:r>
            <a:endParaRPr lang="zh-CN" altLang="en-US" sz="4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31165" y="1212850"/>
            <a:ext cx="11200765" cy="481584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lang="en-US" alt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</a:t>
            </a:r>
            <a:r>
              <a:rPr 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识别和描述种子、根尖、芽、叶片、花的结构及功能，以及花与果实在发育上的联系，通过绘图或模型等形式呈现各个结构的特点。</a:t>
            </a:r>
            <a:endParaRPr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lang="en-US" alt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</a:t>
            </a:r>
            <a:r>
              <a:rPr 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运用植物光合作用、呼吸作用、蒸腾作用等方面的知识，解释生产生活中的相关现象。</a:t>
            </a:r>
            <a:endParaRPr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lang="en-US" alt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3</a:t>
            </a:r>
            <a:r>
              <a:rPr 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从物质循环与能量变化的角度，阐明植物在生物圈中的作用。</a:t>
            </a:r>
            <a:endParaRPr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lang="en-US" alt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4</a:t>
            </a:r>
            <a:r>
              <a:rPr lang="zh-CN"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）</a:t>
            </a:r>
            <a:r>
              <a:rPr sz="3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设计单一变量的实验，探究关于植物生活的影响因素。</a:t>
            </a:r>
            <a:endParaRPr sz="3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2522220" y="233680"/>
            <a:ext cx="6889750" cy="848995"/>
            <a:chOff x="5140" y="78"/>
            <a:chExt cx="8453" cy="1337"/>
          </a:xfrm>
        </p:grpSpPr>
        <p:pic>
          <p:nvPicPr>
            <p:cNvPr id="13" name="图片 12" descr="18001281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5140" y="78"/>
              <a:ext cx="1616" cy="1143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/>
          </p:nvSpPr>
          <p:spPr>
            <a:xfrm>
              <a:off x="6756" y="302"/>
              <a:ext cx="5688" cy="1113"/>
            </a:xfrm>
            <a:prstGeom prst="rect">
              <a:avLst/>
            </a:prstGeom>
          </p:spPr>
          <p:txBody>
            <a:bodyPr wrap="square">
              <a:spAutoFit/>
              <a:extLst>
                <a:ext uri="{4A0BC546-FE56-4ADE-93B0-CB8AF2F6F144}">
                  <wpsdc:textFrameExt xmlns:wpsdc="http://www.wps.cn/officeDocument/2022/drawingmlCustomData" type="text"/>
                </a:ext>
              </a:extLst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4000" b="1">
                  <a:solidFill>
                    <a:srgbClr val="438264"/>
                  </a:solidFill>
                  <a:latin typeface="方正细珊瑚简体" panose="03000509000000000000" charset="-122"/>
                  <a:ea typeface="方正细珊瑚简体" panose="03000509000000000000" charset="-122"/>
                </a:rPr>
                <a:t>●教学策略建议</a:t>
              </a:r>
              <a:r>
                <a:rPr lang="zh-CN" altLang="en-US" sz="4000" b="1">
                  <a:solidFill>
                    <a:srgbClr val="438264"/>
                  </a:solidFill>
                  <a:latin typeface="方正细珊瑚简体" panose="03000509000000000000" charset="-122"/>
                  <a:ea typeface="方正细珊瑚简体" panose="03000509000000000000" charset="-122"/>
                  <a:sym typeface="+mn-ea"/>
                </a:rPr>
                <a:t>●</a:t>
              </a:r>
              <a:endParaRPr lang="zh-CN" altLang="en-US" sz="4000" b="1">
                <a:solidFill>
                  <a:srgbClr val="438264"/>
                </a:solidFill>
                <a:latin typeface="方正细珊瑚简体" panose="03000509000000000000" charset="-122"/>
                <a:ea typeface="方正细珊瑚简体" panose="03000509000000000000" charset="-122"/>
                <a:sym typeface="+mn-ea"/>
              </a:endParaRPr>
            </a:p>
          </p:txBody>
        </p:sp>
        <p:pic>
          <p:nvPicPr>
            <p:cNvPr id="16" name="图片 15" descr="18001281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1977" y="78"/>
              <a:ext cx="1616" cy="1143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281940" y="1396365"/>
            <a:ext cx="11687810" cy="507746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</a:t>
            </a:r>
            <a:r>
              <a:rPr lang="zh-CN" altLang="en-US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）引导学生通过观察、演示实验、探究实验等多种途径，探究和认识植物的光合作用、呼吸作用、蒸腾作用、吸收和运输等生理过程及其影响因素。</a:t>
            </a:r>
            <a:endParaRPr lang="zh-CN" altLang="en-US" sz="3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</a:t>
            </a:r>
            <a:r>
              <a:rPr lang="zh-CN" altLang="en-US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）引导学生通过科学史等资料，了解科学家对光合作用的探究历程，认识到科学的发展是众多科学家经过长期探索、共同努力的结果。</a:t>
            </a:r>
            <a:endParaRPr lang="zh-CN" altLang="en-US" sz="3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</a:t>
            </a:r>
            <a:r>
              <a:rPr lang="zh-CN" altLang="en-US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）结合学生的生活经验，通过实例分析，引导学生关注植物生命活动的原理在生产生活中的实际应用。</a:t>
            </a:r>
            <a:endParaRPr lang="zh-CN" altLang="en-US" sz="3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4</a:t>
            </a:r>
            <a:r>
              <a:rPr lang="zh-CN" altLang="en-US" sz="3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）结合当地的农业生产实践，设计简单的任务，指导学生运用植物生理过程的相关知识、跨学科知识等，尝试分析和解决实际问题。</a:t>
            </a:r>
            <a:endParaRPr lang="zh-CN" altLang="en-US" sz="3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2536825" y="233680"/>
            <a:ext cx="6859905" cy="848995"/>
            <a:chOff x="5140" y="78"/>
            <a:chExt cx="8453" cy="1337"/>
          </a:xfrm>
        </p:grpSpPr>
        <p:pic>
          <p:nvPicPr>
            <p:cNvPr id="13" name="图片 12" descr="18001281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5140" y="78"/>
              <a:ext cx="1616" cy="1143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/>
          </p:nvSpPr>
          <p:spPr>
            <a:xfrm>
              <a:off x="6756" y="302"/>
              <a:ext cx="5688" cy="1113"/>
            </a:xfrm>
            <a:prstGeom prst="rect">
              <a:avLst/>
            </a:prstGeom>
          </p:spPr>
          <p:txBody>
            <a:bodyPr wrap="square">
              <a:spAutoFit/>
              <a:extLst>
                <a:ext uri="{4A0BC546-FE56-4ADE-93B0-CB8AF2F6F144}">
                  <wpsdc:textFrameExt xmlns:wpsdc="http://www.wps.cn/officeDocument/2022/drawingmlCustomData" type="text"/>
                </a:ext>
              </a:extLst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4000" b="1">
                  <a:solidFill>
                    <a:srgbClr val="438264"/>
                  </a:solidFill>
                  <a:latin typeface="方正细珊瑚简体" panose="03000509000000000000" charset="-122"/>
                  <a:ea typeface="方正细珊瑚简体" panose="03000509000000000000" charset="-122"/>
                </a:rPr>
                <a:t>●情景素材建议</a:t>
              </a:r>
              <a:r>
                <a:rPr lang="zh-CN" altLang="en-US" sz="4000" b="1">
                  <a:solidFill>
                    <a:srgbClr val="438264"/>
                  </a:solidFill>
                  <a:latin typeface="方正细珊瑚简体" panose="03000509000000000000" charset="-122"/>
                  <a:ea typeface="方正细珊瑚简体" panose="03000509000000000000" charset="-122"/>
                  <a:sym typeface="+mn-ea"/>
                </a:rPr>
                <a:t>●</a:t>
              </a:r>
              <a:endParaRPr lang="zh-CN" altLang="en-US" sz="4000" b="1">
                <a:solidFill>
                  <a:srgbClr val="438264"/>
                </a:solidFill>
                <a:latin typeface="方正细珊瑚简体" panose="03000509000000000000" charset="-122"/>
                <a:ea typeface="方正细珊瑚简体" panose="03000509000000000000" charset="-122"/>
                <a:sym typeface="+mn-ea"/>
              </a:endParaRPr>
            </a:p>
          </p:txBody>
        </p:sp>
        <p:pic>
          <p:nvPicPr>
            <p:cNvPr id="16" name="图片 15" descr="18001281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1977" y="78"/>
              <a:ext cx="1616" cy="1143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336550" y="1194435"/>
            <a:ext cx="10940415" cy="540829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1</a:t>
            </a: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）</a:t>
            </a:r>
            <a:r>
              <a:rPr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人工种子</a:t>
            </a:r>
            <a:r>
              <a:rPr 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——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植物的组织培养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2</a:t>
            </a: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）</a:t>
            </a:r>
            <a:r>
              <a:rPr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海尔蒙特的柳树苗实验</a:t>
            </a:r>
            <a:r>
              <a:rPr 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——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证明</a:t>
            </a:r>
            <a:r>
              <a:rPr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绿色植物生长所需要的物质主要水</a:t>
            </a:r>
            <a:endParaRPr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3</a:t>
            </a: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）</a:t>
            </a:r>
            <a:r>
              <a:rPr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普利斯特利的小鼠实验</a:t>
            </a:r>
            <a:r>
              <a:rPr 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——绿色植物能够净化因蜡烛燃烧或动物呼吸而变得污浊的空气</a:t>
            </a:r>
            <a:endParaRPr 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4</a:t>
            </a: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）</a:t>
            </a:r>
            <a:r>
              <a:rPr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英格豪斯的植物净化空气实验</a:t>
            </a:r>
            <a:r>
              <a:rPr 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——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绿色植物只有在光下才能净化空气</a:t>
            </a:r>
            <a:endParaRPr 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5</a:t>
            </a: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）</a:t>
            </a:r>
            <a:r>
              <a:rPr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萨克斯的叶片遮光实验</a:t>
            </a:r>
            <a:r>
              <a:rPr 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——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绿色植物在光下产生淀粉</a:t>
            </a:r>
            <a:endParaRPr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6</a:t>
            </a: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）</a:t>
            </a:r>
            <a:r>
              <a:rPr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《吕氏春秋》中关于合理密植的描述</a:t>
            </a:r>
            <a:r>
              <a:rPr 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——《吕氏春秋》之卷二十六士容论辩土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：</a:t>
            </a:r>
            <a:r>
              <a:rPr 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“既种而无行，耕而不长，则苗相窃也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。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”</a:t>
            </a:r>
            <a:endParaRPr 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7</a:t>
            </a: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）</a:t>
            </a:r>
            <a:r>
              <a:rPr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储存粮食的主要措施</a:t>
            </a:r>
            <a:r>
              <a:rPr 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——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降低粮食的呼吸作用：干燥、通风、低温</a:t>
            </a:r>
            <a:endParaRPr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8</a:t>
            </a: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）</a:t>
            </a:r>
            <a:r>
              <a:rPr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施肥过多造成的植物烧苗现象</a:t>
            </a:r>
            <a:r>
              <a:rPr 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——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土壤溶液浓度过大，植物失水</a:t>
            </a:r>
            <a:endParaRPr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  <a:p>
            <a:pPr indent="0" algn="l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9</a:t>
            </a:r>
            <a:r>
              <a:rPr 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）</a:t>
            </a:r>
            <a:r>
              <a:rPr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通过树皮环割提高水果产量的实例</a:t>
            </a:r>
            <a:r>
              <a:rPr 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——抑制营养生长来促进生殖生长，也就是限制枝条发育，把营养物质向结果方向输送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</a:rPr>
              <a:t>。枣树、石榴、苹果、葡萄等。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8" presetClass="entr" presetSubtype="12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3241675" y="233680"/>
            <a:ext cx="5367655" cy="725805"/>
            <a:chOff x="5140" y="78"/>
            <a:chExt cx="8453" cy="1143"/>
          </a:xfrm>
        </p:grpSpPr>
        <p:pic>
          <p:nvPicPr>
            <p:cNvPr id="13" name="图片 12" descr="18001281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5140" y="78"/>
              <a:ext cx="1616" cy="1143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/>
          </p:nvSpPr>
          <p:spPr>
            <a:xfrm>
              <a:off x="6756" y="302"/>
              <a:ext cx="5688" cy="919"/>
            </a:xfrm>
            <a:prstGeom prst="rect">
              <a:avLst/>
            </a:prstGeom>
          </p:spPr>
          <p:txBody>
            <a:bodyPr wrap="square">
              <a:spAutoFit/>
              <a:extLst>
                <a:ext uri="{4A0BC546-FE56-4ADE-93B0-CB8AF2F6F144}">
                  <wpsdc:textFrameExt xmlns:wpsdc="http://www.wps.cn/officeDocument/2022/drawingmlCustomData" type="text"/>
                </a:ext>
              </a:extLst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200" b="1">
                  <a:solidFill>
                    <a:srgbClr val="438264"/>
                  </a:solidFill>
                  <a:latin typeface="方正细珊瑚简体" panose="03000509000000000000" charset="-122"/>
                  <a:ea typeface="方正细珊瑚简体" panose="03000509000000000000" charset="-122"/>
                </a:rPr>
                <a:t>●学习活动建议</a:t>
              </a:r>
              <a:r>
                <a:rPr lang="zh-CN" altLang="en-US" sz="3200" b="1">
                  <a:solidFill>
                    <a:srgbClr val="438264"/>
                  </a:solidFill>
                  <a:latin typeface="方正细珊瑚简体" panose="03000509000000000000" charset="-122"/>
                  <a:ea typeface="方正细珊瑚简体" panose="03000509000000000000" charset="-122"/>
                  <a:sym typeface="+mn-ea"/>
                </a:rPr>
                <a:t>●</a:t>
              </a:r>
              <a:endParaRPr lang="zh-CN" altLang="en-US" sz="3200" b="1">
                <a:solidFill>
                  <a:srgbClr val="438264"/>
                </a:solidFill>
                <a:latin typeface="方正细珊瑚简体" panose="03000509000000000000" charset="-122"/>
                <a:ea typeface="方正细珊瑚简体" panose="03000509000000000000" charset="-122"/>
                <a:sym typeface="+mn-ea"/>
              </a:endParaRPr>
            </a:p>
          </p:txBody>
        </p:sp>
        <p:pic>
          <p:nvPicPr>
            <p:cNvPr id="16" name="图片 15" descr="18001281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1977" y="78"/>
              <a:ext cx="1616" cy="1143"/>
            </a:xfrm>
            <a:prstGeom prst="rect">
              <a:avLst/>
            </a:prstGeom>
          </p:spPr>
        </p:pic>
      </p:grpSp>
      <p:sp>
        <p:nvSpPr>
          <p:cNvPr id="2" name="文本框 1"/>
          <p:cNvSpPr txBox="1"/>
          <p:nvPr/>
        </p:nvSpPr>
        <p:spPr>
          <a:xfrm>
            <a:off x="713105" y="1056005"/>
            <a:ext cx="10593070" cy="540829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●实验探究活动：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）观察种子的结构；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）观察根尖的结构；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）解剖和观察花的结构；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4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）制作徒手切片，观察叶片的结构；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5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）探究种子萌发所需的条件；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）栽培一种常见植物，观察其生长发育的全过程；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7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）运用无土栽培技术栽培一种植物；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8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）探究光合作用的条件、原料和产物。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●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调查与交流活动：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）调查生产中利用植物光合作用和呼吸作用原理的有关措施；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</a:t>
            </a:r>
            <a:r>
              <a:rPr lang="zh-CN" altLang="en-US" sz="24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）讨论植物光合作用对碳中和的重要贡献，认同植树造林的重要意义。</a:t>
            </a:r>
            <a:endParaRPr lang="zh-CN" altLang="en-US" sz="24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4" presetClass="entr" presetSubtype="32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 flipH="1">
            <a:off x="1675348" y="1"/>
            <a:ext cx="2831123" cy="6857999"/>
          </a:xfrm>
          <a:prstGeom prst="rect">
            <a:avLst/>
          </a:prstGeom>
          <a:solidFill>
            <a:srgbClr val="CBE7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9235" y="2052754"/>
            <a:ext cx="1871660" cy="1871659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74" y="4090094"/>
            <a:ext cx="1880145" cy="2725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383021" y="501046"/>
            <a:ext cx="1415772" cy="5375511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>
                <a:solidFill>
                  <a:schemeClr val="bg1"/>
                </a:solidFill>
                <a:cs typeface="+mn-ea"/>
                <a:sym typeface="+mn-lt"/>
              </a:rPr>
              <a:t>PART TWO</a:t>
            </a:r>
            <a:endParaRPr lang="en-US" altLang="zh-CN" sz="80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205865" y="1306522"/>
            <a:ext cx="3689995" cy="2461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5400" b="1">
                <a:solidFill>
                  <a:srgbClr val="CBE7CB"/>
                </a:solidFill>
                <a:cs typeface="+mn-ea"/>
                <a:sym typeface="+mn-lt"/>
              </a:rPr>
              <a:t>03</a:t>
            </a:r>
            <a:endParaRPr lang="en-US" altLang="zh-CN" sz="15400" b="1">
              <a:solidFill>
                <a:srgbClr val="CBE7CB"/>
              </a:solidFill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840538" y="3578492"/>
            <a:ext cx="442065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概念提炼</a:t>
            </a:r>
            <a:endParaRPr lang="zh-CN" altLang="en-US" sz="72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966970" y="18419"/>
            <a:ext cx="222504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概念提炼</a:t>
            </a:r>
            <a:endParaRPr lang="zh-CN" altLang="en-US" sz="4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26365" y="708025"/>
          <a:ext cx="11899900" cy="59886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1430"/>
                <a:gridCol w="10618470"/>
              </a:tblGrid>
              <a:tr h="7010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大概念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buNone/>
                      </a:pPr>
                      <a:r>
                        <a:rPr lang="en-US" sz="2000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概念4 植物有自己的生命周期，可以制造有机物，直接或间接 地为其他生物提供食物，参与生物圈中的水循环，并维持碳氧平衡</a:t>
                      </a:r>
                      <a:endParaRPr lang="en-US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  <a:sym typeface="+mn-ea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962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重要概念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4.1 绿色开花植物的生命周期包括种子萌发、生长、开花、结果与死亡等阶段</a:t>
                      </a:r>
                      <a:endParaRPr lang="en-US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  <a:sym typeface="+mn-ea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88620">
                <a:tc rowSpan="6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次位概念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4.1.1 种子包括种皮和胚等结构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89255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4.1.2 种子萌发需要完整、有活力的胚，需要充足的空气、适宜的温度、适量的水等环境条件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87985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4.1.3 根的生长主要包括根尖分生区细胞的分裂和伸长区细胞的生长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88620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4.1.4 叶芽通过细胞的分裂和分化发育成茎和叶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609600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4.1.5 花中最重要的结构是雄蕊和雌蕊，雄蕊产生的精子与雌蕊产生的卵细胞相结合形成受精卵，花经过传粉和受精后形成果实和种子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87985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4.1.6 植物可以通过扦插、嫁接、组织培养等无性生殖的方式繁殖后代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70104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关联章节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第三单元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生物圈中的绿色植物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第一章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生物圈中有哪些绿色植物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第一节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藻类、苔藓和蕨类植物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第二节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种子植物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701040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第三单元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生物圈中的绿色植物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第二章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被子植物的一生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第一节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种子的萌发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第二节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植株的生长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第三节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开花和结果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9372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核心知识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3.1.2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种子的结构；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3.2.1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种子萌发的自身条件和环境条件；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3.2.2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根尖的结构及其功能；根的生长；叶芽的结构；枝条是由芽发育成的；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3.2.3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花的结构；传粉和受精；果实和种子的形成。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966970" y="201299"/>
            <a:ext cx="222504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概念提炼</a:t>
            </a:r>
            <a:endParaRPr lang="zh-CN" altLang="en-US" sz="4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56845" y="1051560"/>
          <a:ext cx="11817985" cy="5431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9710"/>
                <a:gridCol w="10328275"/>
              </a:tblGrid>
              <a:tr h="70104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大概念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buNone/>
                      </a:pPr>
                      <a:r>
                        <a:rPr lang="en-US" sz="2000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概念4 植物有自己的生命周期，可以制造有机物，直接或间接 地为其他生物提供食物，参与生物圈中的水循环，并维持碳氧平衡</a:t>
                      </a:r>
                      <a:endParaRPr lang="en-US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  <a:sym typeface="+mn-ea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70104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重要概念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4.2 植物通过吸收、运输和蒸腾作用等生理活动，获取养分，进行物质运输，参与生物圈中的水循环</a:t>
                      </a:r>
                      <a:endParaRPr lang="en-US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  <a:sym typeface="+mn-ea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701040">
                <a:tc rowSpan="3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次位概念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4.2.1 植物根部吸收生活所需的水和无机盐，通过导管向上运输，供植物利用，其中大部分水通过蒸腾作用散失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701040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4.2.2 叶片产生的有机物通过筛管运输，供植物其他器官利用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701040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4.2.3 植物通过对水的吸收和散失参与生物圈中的水循环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70104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关联章节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第三单元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生物圈中的绿色植物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第三章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绿色植物与生物圈中的水循环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sym typeface="+mn-ea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122555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核心知识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ts val="3000"/>
                        </a:lnSpc>
                      </a:pP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3.3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植物对水分的吸收和运输；蒸腾作用（定义、部位、影响因素、应用）；叶片的结构；绿色植物参与了生物圈的水循环。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  <a:sym typeface="+mn-ea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1" presetClass="entr" presetSubtype="3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966970" y="201299"/>
            <a:ext cx="222504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4382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细珊瑚简体" panose="03000509000000000000" charset="-122"/>
                <a:ea typeface="方正细珊瑚简体" panose="03000509000000000000" charset="-122"/>
                <a:cs typeface="+mn-ea"/>
                <a:sym typeface="+mn-lt"/>
              </a:rPr>
              <a:t>概念提炼</a:t>
            </a:r>
            <a:endParaRPr lang="zh-CN" altLang="en-US" sz="4000" b="1">
              <a:solidFill>
                <a:srgbClr val="4382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细珊瑚简体" panose="03000509000000000000" charset="-122"/>
              <a:ea typeface="方正细珊瑚简体" panose="03000509000000000000" charset="-122"/>
              <a:cs typeface="+mn-ea"/>
              <a:sym typeface="+mn-lt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56845" y="919480"/>
          <a:ext cx="11817985" cy="52082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3655"/>
                <a:gridCol w="10514330"/>
              </a:tblGrid>
              <a:tr h="70104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大概念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buNone/>
                      </a:pPr>
                      <a:r>
                        <a:rPr lang="en-US" sz="2000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概念4 植物有自己的生命周期，可以制造有机物，直接或间接 地为其他生物提供食物，参与生物圈中的水循环，并维持碳氧平衡</a:t>
                      </a:r>
                      <a:endParaRPr lang="en-US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  <a:sym typeface="+mn-ea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70104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重要概念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4.3 植物通过光合作用和呼吸作用获得生命活动必需的物质和能量，有助于维持生物圈中的碳氧平衡</a:t>
                      </a:r>
                      <a:endParaRPr lang="en-US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  <a:sym typeface="+mn-ea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49885">
                <a:tc rowSpan="5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次位概念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4.3.1 植物能利用太阳能(光能),将二氧化碳和水合成为贮存了能量的有机物，同时释放氧气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49885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4.3.2 细胞能通过分解糖类获得生命活动所需的能量，同时生成二氧化碳和水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49885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4.3.3 光合作用和呼吸作用原理在生产生活中有广泛的应用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49885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4.3.4 植物可以为生物圈中的其他生物提供有机物和氧气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349885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en-US" sz="2000" b="1">
                          <a:solidFill>
                            <a:srgbClr val="438264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4.3.5 植物在维持生物圈中碳氧平衡方面具有重要作用</a:t>
                      </a:r>
                      <a:endParaRPr lang="en-US" altLang="en-US" sz="2000" b="1">
                        <a:solidFill>
                          <a:srgbClr val="438264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8580" marR="68580" marT="0" marB="0"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56261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关联章节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第三单元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生物圈中的绿色植物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第四章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绿色植物是生物圈中有机物的制造者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sym typeface="+mn-ea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第五章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绿色植物与生物圈中的碳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-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氧平衡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sym typeface="+mn-ea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第一节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光合作用吸收二氧化碳释放氧气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第二节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sym typeface="+mn-ea"/>
                        </a:rPr>
                        <a:t>绿色植物的呼吸作用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sym typeface="+mn-ea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  <a:tr h="149415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</a:rPr>
                        <a:t>核心知识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00000"/>
                        </a:lnSpc>
                      </a:pP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3.4 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绿叶在光下制造淀粉；有机物通过筛管运输；有机物用来构建植物体，养活了自身和生物圈中的其他生物；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3.5.1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海尔蒙特的实验；普利斯特利的实验；光合作用利用二氧化碳作为原料；光合作用还能产生氧气；光合作用的定义、实质、意义；光合作用的原理在农业生产上的应用。</a:t>
                      </a:r>
                      <a:r>
                        <a:rPr lang="en-US" altLang="zh-CN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3.5.2</a:t>
                      </a:r>
                      <a:r>
                        <a:rPr lang="zh-CN" altLang="en-US" sz="2000" b="1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呼吸作用的过程实验（释放出能量、放出二氧化碳、吸收氧气）；呼吸作用的定义、实质、意义；呼吸作用的原理在生产和生活上的应用。</a:t>
                      </a:r>
                      <a:endParaRPr lang="zh-CN" altLang="en-US" sz="2000" b="1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  <a:sym typeface="+mn-ea"/>
                      </a:endParaRPr>
                    </a:p>
                  </a:txBody>
                  <a:tcPr anchor="ctr">
                    <a:lnL w="28575">
                      <a:solidFill>
                        <a:schemeClr val="accent6"/>
                      </a:solidFill>
                      <a:prstDash val="solid"/>
                    </a:lnL>
                    <a:lnR w="28575">
                      <a:solidFill>
                        <a:schemeClr val="accent6"/>
                      </a:solidFill>
                      <a:prstDash val="solid"/>
                    </a:lnR>
                    <a:lnT w="28575">
                      <a:solidFill>
                        <a:schemeClr val="accent6"/>
                      </a:solidFill>
                      <a:prstDash val="solid"/>
                    </a:lnT>
                    <a:lnB w="28575">
                      <a:solidFill>
                        <a:schemeClr val="accent6"/>
                      </a:solidFill>
                      <a:prstDash val="soli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1" presetClass="entr" presetSubtype="3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https://d.book118.com/768131053004006050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UNIT_TABLE_BEAUTIFY" val="smartTable{ce316d23-1f75-4fdb-8245-d8b899d6c71f}"/>
  <p:tag name="TABLE_ENDDRAG_ORIGIN_RECT" val="931*432"/>
  <p:tag name="TABLE_ENDDRAG_RECT" val="14*15*931*432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UNIT_TABLE_BEAUTIFY" val="smartTable{1c486c8a-6f9c-49bd-8973-281fa761c4eb}"/>
  <p:tag name="TABLE_ENDDRAG_ORIGIN_RECT" val="933*513"/>
  <p:tag name="TABLE_ENDDRAG_RECT" val="6*15*933*513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UNIT_TABLE_BEAUTIFY" val="smartTable{6c8abad5-3df4-4ded-8359-371250d121e0}"/>
  <p:tag name="TABLE_ENDDRAG_ORIGIN_RECT" val="937*468"/>
  <p:tag name="TABLE_ENDDRAG_RECT" val="9*55*937*468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UNIT_TABLE_BEAUTIFY" val="smartTable{0c1c5fa3-cc51-454b-830c-4ac5495f1325}"/>
  <p:tag name="TABLE_ENDDRAG_ORIGIN_RECT" val="930*423"/>
  <p:tag name="TABLE_ENDDRAG_RECT" val="12*82*930*423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UNIT_TABLE_BEAUTIFY" val="smartTable{838cf3e4-917f-40a9-926e-a4d8054ac22b}"/>
  <p:tag name="TABLE_ENDDRAG_ORIGIN_RECT" val="930*423"/>
  <p:tag name="TABLE_ENDDRAG_RECT" val="12*82*930*423"/>
</p:tagLst>
</file>

<file path=ppt/tags/tag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33covjh0">
      <a:majorFont>
        <a:latin typeface="Arial"/>
        <a:ea typeface="汉仪跳跳体简"/>
        <a:cs typeface="Arial"/>
      </a:majorFont>
      <a:minorFont>
        <a:latin typeface="Arial"/>
        <a:ea typeface="汉仪跳跳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20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汉仪跳跳体简</vt:lpstr>
      <vt:lpstr>宋体</vt:lpstr>
      <vt:lpstr>方正细珊瑚简体</vt:lpstr>
      <vt:lpstr>等线 Light</vt:lpstr>
      <vt:lpstr>等线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2024-09-29T12:55:23.864</cp:lastPrinted>
  <dcterms:created xsi:type="dcterms:W3CDTF">2024-09-29T04:55:23Z</dcterms:created>
  <dcterms:modified xsi:type="dcterms:W3CDTF">2024-09-29T04:55:26Z</dcterms:modified>
</cp:coreProperties>
</file>