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99491F-02E7-44DF-A762-34C93F1F0C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77DBE-E332-423F-82EA-2B8DABEBD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CD233B-CD2C-44BE-B4BE-1712FE507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3F8B82-C019-4E6B-8790-A8724BB27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B04CB2-0500-47B0-A578-3793E3B4E6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F90D4F-1F8E-4273-9920-B1C6D716CB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8BAB76-7B18-49CF-AE47-16F995290D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E86933-46E3-4663-8F8A-F957F296C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CEF738-03DA-44CB-9CEF-64CAC6C63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2C4165-D330-4B83-9AE9-FD3AA6688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F81AE-A128-416C-9B82-A76A6F4FAA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2024/2/17</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2024/2/17</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2024/2/17</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2024/2/17</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lang="zh-CN" altLang="en-US"/>
              <a:t>2024/2/17</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lang="zh-CN" altLang="en-US"/>
              <a:t>2024/2/17</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3303504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24年煤化工市场洞察报告\n## 1.全球煤化工行业发展现状及趋势分析\n### 1.1全球煤化工市场规模及增长预测\n### 1.2全球煤化工行业地域分布及竞争格局\n### 1.3全球煤化工行业发展趋势及影响因素\n## 2.中国煤化工行业发展现状及趋势分析\n### 2.1中国煤化工市场规模及增长预测\n### 2.2中国煤化工行业地域分布及竞争格局\n### 2.3中国煤化工行业发展趋势及影响因素\n## 3.煤化工技术发展与创新\n### 3.1煤化工关键技术突破及发展趋势\n### 3.2新型煤化工技术及应用前景\n### 3.3技术创新对煤化工行业的影响及价值\n## 4.煤化工产业链分析及投资机会\n### 4.1煤化工产业链现状及发展趋势\n### 4.2煤化工产业链投资机会及风险分析\n### 4.3煤化工产业链优化及转型升级策略\n## 5.煤化工行业政策环境及影响因素\n### 5.1国际煤化工政策环境及影响\n### 5.2国内煤化工政策环境及影响\n### 5.3政策环境对煤化工行业的影响及应对策略\n## 6.2024年煤化工市场预测及展望\n### 6.1全球煤化工市场预测及机遇\n### 6.2中国煤化工市场预测及机遇\n### 6.3煤化工行业发展前景及建议\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6600"/>
              <a:t>2024年煤化工市场洞察报告</a:t>
            </a:r>
            <a:endParaRPr/>
          </a:p>
        </p:txBody>
      </p:sp>
      <p:sp>
        <p:nvSpPr>
          <p:cNvPr id="3" name="文本占位符 3"/>
          <p:cNvSpPr>
            <a:spLocks noGrp="1"/>
          </p:cNvSpPr>
          <p:nvPr>
            <p:ph type="body" sz="quarter" idx="10"/>
          </p:nvPr>
        </p:nvSpPr>
        <p:spPr>
          <a:xfrm>
            <a:off x="392698" y="4449955"/>
            <a:ext cx="4504759" cy="646331"/>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 </a:t>
            </a:r>
            <a:endParaRPr kumimoji="1" lang="en-US" altLang="zh-CN" spc="80">
              <a:solidFill>
                <a:schemeClr val="bg1"/>
              </a:solidFill>
              <a:latin typeface="+mj-ea"/>
              <a:ea typeface="+mj-ea"/>
            </a:endParaRPr>
          </a:p>
        </p:txBody>
      </p:sp>
      <p:sp>
        <p:nvSpPr>
          <p:cNvPr id="5" name="文本占位符 20"/>
          <p:cNvSpPr txBox="1"/>
          <p:nvPr/>
        </p:nvSpPr>
        <p:spPr>
          <a:xfrm>
            <a:off x="11614572" y="580667"/>
            <a:ext cx="184730"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全球煤化工行业发展现状及趋势分析</a:t>
            </a:r>
            <a:endParaRPr/>
          </a:p>
        </p:txBody>
      </p:sp>
      <p:sp>
        <p:nvSpPr>
          <p:cNvPr id="13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0" name="组合 219"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1" name="组合 220"/>
            <p:cNvGrpSpPr/>
            <p:nvPr/>
          </p:nvGrpSpPr>
          <p:grpSpPr>
            <a:xfrm>
              <a:off x="4252327" y="1207692"/>
              <a:ext cx="8485777" cy="1440001"/>
              <a:chOff x="4252327" y="1207692"/>
              <a:chExt cx="8485777" cy="1440001"/>
            </a:xfrm>
          </p:grpSpPr>
          <p:sp>
            <p:nvSpPr>
              <p:cNvPr id="22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全球煤化工市场规模</a:t>
                </a:r>
                <a:endParaRPr lang="en-US" altLang="zh-CN" sz="2000" b="1">
                  <a:latin typeface="Microsoft YaHei" panose="020b0503020204020204" pitchFamily="34" charset="-122"/>
                  <a:ea typeface="Microsoft YaHei" panose="020b0503020204020204" pitchFamily="34" charset="-122"/>
                </a:endParaRPr>
              </a:p>
            </p:txBody>
          </p:sp>
          <p:sp>
            <p:nvSpPr>
              <p:cNvPr id="224"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2020年全球煤化工市场规模达到</a:t>
                </a:r>
                <a:r>
                  <a:rPr lang="zh-CN" sz="1400" b="1">
                    <a:solidFill>
                      <a:schemeClr val="tx1">
                        <a:lumMod val="50000"/>
                        <a:lumOff val="50000"/>
                        <a:alpha val="100000"/>
                      </a:schemeClr>
                    </a:solidFill>
                    <a:latin typeface="微软雅黑"/>
                    <a:ea typeface="微软雅黑"/>
                  </a:rPr>
                  <a:t>1000亿美元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2021年全球煤化工市场规模预计达到</a:t>
                </a:r>
                <a:r>
                  <a:rPr lang="zh-CN" sz="1400" b="1">
                    <a:solidFill>
                      <a:schemeClr val="tx1">
                        <a:lumMod val="50000"/>
                        <a:lumOff val="50000"/>
                        <a:alpha val="100000"/>
                      </a:schemeClr>
                    </a:solidFill>
                    <a:latin typeface="微软雅黑"/>
                    <a:ea typeface="微软雅黑"/>
                  </a:rPr>
                  <a:t>1100亿美元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2024年全球煤化工市场规模预测达到</a:t>
                </a:r>
                <a:r>
                  <a:rPr lang="zh-CN" sz="1400" b="1">
                    <a:solidFill>
                      <a:schemeClr val="tx1">
                        <a:lumMod val="50000"/>
                        <a:lumOff val="50000"/>
                        <a:alpha val="100000"/>
                      </a:schemeClr>
                    </a:solidFill>
                    <a:latin typeface="微软雅黑"/>
                    <a:ea typeface="微软雅黑"/>
                  </a:rPr>
                  <a:t>1300亿美元</a:t>
                </a:r>
                <a:endParaRPr/>
              </a:p>
            </p:txBody>
          </p:sp>
          <p:pic>
            <p:nvPicPr>
              <p:cNvPr id="225"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26" name="组合 225"/>
            <p:cNvGrpSpPr/>
            <p:nvPr/>
          </p:nvGrpSpPr>
          <p:grpSpPr>
            <a:xfrm>
              <a:off x="4252325" y="2998393"/>
              <a:ext cx="8485779" cy="1440000"/>
              <a:chOff x="4252325" y="2998393"/>
              <a:chExt cx="8485779" cy="1440000"/>
            </a:xfrm>
          </p:grpSpPr>
          <p:sp>
            <p:nvSpPr>
              <p:cNvPr id="227"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8"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增长预测</a:t>
                </a:r>
                <a:endParaRPr lang="en-US" altLang="zh-CN" sz="2000" b="1">
                  <a:latin typeface="Microsoft YaHei" panose="020b0503020204020204" pitchFamily="34" charset="-122"/>
                  <a:ea typeface="Microsoft YaHei" panose="020b0503020204020204" pitchFamily="34" charset="-122"/>
                </a:endParaRPr>
              </a:p>
            </p:txBody>
          </p:sp>
          <p:sp>
            <p:nvSpPr>
              <p:cNvPr id="229"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2021-2024年全球煤化工市场规模复合增长率预计为</a:t>
                </a:r>
                <a:r>
                  <a:rPr lang="zh-CN" sz="1400" b="1">
                    <a:solidFill>
                      <a:schemeClr val="tx1">
                        <a:lumMod val="50000"/>
                        <a:lumOff val="50000"/>
                        <a:alpha val="100000"/>
                      </a:schemeClr>
                    </a:solidFill>
                    <a:latin typeface="微软雅黑"/>
                    <a:ea typeface="微软雅黑"/>
                  </a:rPr>
                  <a:t>6%</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亚洲地区将成为全球煤化工市场增长的主要驱动力，复合增长率预计为</a:t>
                </a:r>
                <a:r>
                  <a:rPr lang="zh-CN" sz="1400" b="1">
                    <a:solidFill>
                      <a:schemeClr val="tx1">
                        <a:lumMod val="50000"/>
                        <a:lumOff val="50000"/>
                        <a:alpha val="100000"/>
                      </a:schemeClr>
                    </a:solidFill>
                    <a:latin typeface="微软雅黑"/>
                    <a:ea typeface="微软雅黑"/>
                  </a:rPr>
                  <a:t>8%</a:t>
                </a:r>
                <a:endParaRPr/>
              </a:p>
            </p:txBody>
          </p:sp>
          <p:pic>
            <p:nvPicPr>
              <p:cNvPr id="230"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1" name="组合 230"/>
            <p:cNvGrpSpPr/>
            <p:nvPr/>
          </p:nvGrpSpPr>
          <p:grpSpPr>
            <a:xfrm>
              <a:off x="4252323" y="4789093"/>
              <a:ext cx="8485781" cy="1440002"/>
              <a:chOff x="4252323" y="4789093"/>
              <a:chExt cx="8485781" cy="1440002"/>
            </a:xfrm>
          </p:grpSpPr>
          <p:sp>
            <p:nvSpPr>
              <p:cNvPr id="232"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3"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影响全球煤化工市场增长的因素</a:t>
                </a:r>
                <a:endParaRPr lang="en-US" altLang="zh-CN" sz="2000" b="1">
                  <a:latin typeface="Microsoft YaHei" panose="020b0503020204020204" pitchFamily="34" charset="-122"/>
                  <a:ea typeface="Microsoft YaHei" panose="020b0503020204020204" pitchFamily="34" charset="-122"/>
                </a:endParaRPr>
              </a:p>
            </p:txBody>
          </p:sp>
          <p:sp>
            <p:nvSpPr>
              <p:cNvPr id="234"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新兴市场需求</a:t>
                </a:r>
                <a:r>
                  <a:rPr lang="zh-CN" sz="1400">
                    <a:solidFill>
                      <a:schemeClr val="tx1">
                        <a:lumMod val="50000"/>
                        <a:lumOff val="50000"/>
                        <a:alpha val="100000"/>
                      </a:schemeClr>
                    </a:solidFill>
                    <a:latin typeface="微软雅黑"/>
                    <a:ea typeface="微软雅黑"/>
                  </a:rPr>
                  <a:t>：亚洲、非洲等新兴市场对煤化工产品的需求不断增长</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技术进步</a:t>
                </a:r>
                <a:r>
                  <a:rPr lang="zh-CN" sz="1400">
                    <a:solidFill>
                      <a:schemeClr val="tx1">
                        <a:lumMod val="50000"/>
                        <a:lumOff val="50000"/>
                        <a:alpha val="100000"/>
                      </a:schemeClr>
                    </a:solidFill>
                    <a:latin typeface="微软雅黑"/>
                    <a:ea typeface="微软雅黑"/>
                  </a:rPr>
                  <a:t>：新型煤化工技术的应用将提高生产效率，降低生产成本</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政策环境</a:t>
                </a:r>
                <a:r>
                  <a:rPr lang="zh-CN" sz="1400">
                    <a:solidFill>
                      <a:schemeClr val="tx1">
                        <a:lumMod val="50000"/>
                        <a:lumOff val="50000"/>
                        <a:alpha val="100000"/>
                      </a:schemeClr>
                    </a:solidFill>
                    <a:latin typeface="微软雅黑"/>
                    <a:ea typeface="微软雅黑"/>
                  </a:rPr>
                  <a:t>：各国政府对煤化工行业的支持政策将推动市场增长</a:t>
                </a:r>
                <a:endParaRPr/>
              </a:p>
            </p:txBody>
          </p:sp>
          <p:pic>
            <p:nvPicPr>
              <p:cNvPr id="235"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36"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全球煤化工市场规模及增长预测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38"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39"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40" name="Group 474"/>
            <p:cNvGrpSpPr/>
            <p:nvPr/>
          </p:nvGrpSpPr>
          <p:grpSpPr>
            <a:xfrm>
              <a:off x="454962" y="1575832"/>
              <a:ext cx="5829300" cy="1489352"/>
              <a:chOff x="454963" y="1575832"/>
              <a:chExt cx="5829300" cy="1489352"/>
            </a:xfrm>
          </p:grpSpPr>
          <p:sp>
            <p:nvSpPr>
              <p:cNvPr id="241"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全球煤化工行业主要集中在</a:t>
                </a:r>
                <a:r>
                  <a:rPr lang="zh-CN" sz="1400" b="1">
                    <a:solidFill>
                      <a:schemeClr val="tx1">
                        <a:alpha val="100000"/>
                      </a:schemeClr>
                    </a:solidFill>
                    <a:latin typeface="Microsoft Yahei"/>
                    <a:ea typeface="Microsoft Yahei"/>
                  </a:rPr>
                  <a:t>中国、印度、美国、俄罗斯</a:t>
                </a:r>
                <a:r>
                  <a:rPr lang="zh-CN" sz="1400">
                    <a:solidFill>
                      <a:schemeClr val="tx1">
                        <a:alpha val="100000"/>
                      </a:schemeClr>
                    </a:solidFill>
                    <a:latin typeface="Microsoft Yahei"/>
                    <a:ea typeface="Microsoft Yahei"/>
                  </a:rPr>
                  <a:t>等国家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亚洲地区占据全球煤化工市场份额的</a:t>
                </a:r>
                <a:r>
                  <a:rPr lang="zh-CN" sz="1400" b="1">
                    <a:solidFill>
                      <a:schemeClr val="tx1">
                        <a:alpha val="100000"/>
                      </a:schemeClr>
                    </a:solidFill>
                    <a:latin typeface="Microsoft Yahei"/>
                    <a:ea typeface="Microsoft Yahei"/>
                  </a:rPr>
                  <a:t>60%</a:t>
                </a:r>
                <a:r>
                  <a:rPr lang="zh-CN" sz="1400">
                    <a:solidFill>
                      <a:schemeClr val="tx1">
                        <a:alpha val="100000"/>
                      </a:schemeClr>
                    </a:solidFill>
                    <a:latin typeface="Microsoft Yahei"/>
                    <a:ea typeface="Microsoft Yahei"/>
                  </a:rPr>
                  <a:t>，其中中国占据</a:t>
                </a:r>
                <a:r>
                  <a:rPr lang="zh-CN" sz="1400" b="1">
                    <a:solidFill>
                      <a:schemeClr val="tx1">
                        <a:alpha val="100000"/>
                      </a:schemeClr>
                    </a:solidFill>
                    <a:latin typeface="Microsoft Yahei"/>
                    <a:ea typeface="Microsoft Yahei"/>
                  </a:rPr>
                  <a:t>40%</a:t>
                </a:r>
                <a:endParaRPr/>
              </a:p>
            </p:txBody>
          </p:sp>
          <p:sp>
            <p:nvSpPr>
              <p:cNvPr id="242"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地域分布</a:t>
                </a:r>
                <a:endParaRPr/>
              </a:p>
            </p:txBody>
          </p:sp>
        </p:grpSp>
        <p:grpSp>
          <p:nvGrpSpPr>
            <p:cNvPr id="243" name="Group 477"/>
            <p:cNvGrpSpPr/>
            <p:nvPr/>
          </p:nvGrpSpPr>
          <p:grpSpPr>
            <a:xfrm>
              <a:off x="454962" y="3071702"/>
              <a:ext cx="5829300" cy="1489351"/>
              <a:chOff x="454963" y="3071702"/>
              <a:chExt cx="5829300" cy="1489351"/>
            </a:xfrm>
          </p:grpSpPr>
          <p:sp>
            <p:nvSpPr>
              <p:cNvPr id="244"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全球煤化工行业竞争激烈，主要企业包括</a:t>
                </a:r>
                <a:r>
                  <a:rPr lang="zh-CN" sz="1400" b="1">
                    <a:solidFill>
                      <a:schemeClr val="tx1">
                        <a:alpha val="100000"/>
                      </a:schemeClr>
                    </a:solidFill>
                    <a:latin typeface="Microsoft Yahei"/>
                    <a:ea typeface="Microsoft Yahei"/>
                  </a:rPr>
                  <a:t>中国石化、中国石油、印度石油、陶氏化学、巴斯夫</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各国企业之间的竞争主要体现在</a:t>
                </a:r>
                <a:r>
                  <a:rPr lang="zh-CN" sz="1400" b="1">
                    <a:solidFill>
                      <a:schemeClr val="tx1">
                        <a:alpha val="100000"/>
                      </a:schemeClr>
                    </a:solidFill>
                    <a:latin typeface="Microsoft Yahei"/>
                    <a:ea typeface="Microsoft Yahei"/>
                  </a:rPr>
                  <a:t>技术、成本、市场渠道</a:t>
                </a:r>
                <a:r>
                  <a:rPr lang="zh-CN" sz="1400">
                    <a:solidFill>
                      <a:schemeClr val="tx1">
                        <a:alpha val="100000"/>
                      </a:schemeClr>
                    </a:solidFill>
                    <a:latin typeface="Microsoft Yahei"/>
                    <a:ea typeface="Microsoft Yahei"/>
                  </a:rPr>
                  <a:t>等方面</a:t>
                </a:r>
                <a:endParaRPr/>
              </a:p>
            </p:txBody>
          </p:sp>
          <p:sp>
            <p:nvSpPr>
              <p:cNvPr id="245"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竞争格局</a:t>
                </a:r>
                <a:endParaRPr/>
              </a:p>
            </p:txBody>
          </p:sp>
        </p:grpSp>
        <p:grpSp>
          <p:nvGrpSpPr>
            <p:cNvPr id="246" name="Group 480"/>
            <p:cNvGrpSpPr/>
            <p:nvPr/>
          </p:nvGrpSpPr>
          <p:grpSpPr>
            <a:xfrm>
              <a:off x="454962" y="4660638"/>
              <a:ext cx="6019800" cy="1489352"/>
              <a:chOff x="454963" y="4660638"/>
              <a:chExt cx="6019800" cy="1489352"/>
            </a:xfrm>
          </p:grpSpPr>
          <p:sp>
            <p:nvSpPr>
              <p:cNvPr id="247"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技术进步</a:t>
                </a:r>
                <a:r>
                  <a:rPr lang="zh-CN" sz="1400">
                    <a:solidFill>
                      <a:schemeClr val="tx1">
                        <a:alpha val="100000"/>
                      </a:schemeClr>
                    </a:solidFill>
                    <a:latin typeface="Microsoft Yahei"/>
                    <a:ea typeface="Microsoft Yahei"/>
                  </a:rPr>
                  <a:t>：技术创新能力较强的企业将在竞争中占据优势地位</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成本控制</a:t>
                </a:r>
                <a:r>
                  <a:rPr lang="zh-CN" sz="1400">
                    <a:solidFill>
                      <a:schemeClr val="tx1">
                        <a:alpha val="100000"/>
                      </a:schemeClr>
                    </a:solidFill>
                    <a:latin typeface="Microsoft Yahei"/>
                    <a:ea typeface="Microsoft Yahei"/>
                  </a:rPr>
                  <a:t>：成本控制能力较强的企业将具有较高的市场竞争力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市场渠道</a:t>
                </a:r>
                <a:r>
                  <a:rPr lang="zh-CN" sz="1400">
                    <a:solidFill>
                      <a:schemeClr val="tx1">
                        <a:alpha val="100000"/>
                      </a:schemeClr>
                    </a:solidFill>
                    <a:latin typeface="Microsoft Yahei"/>
                    <a:ea typeface="Microsoft Yahei"/>
                  </a:rPr>
                  <a:t>：拥有广泛市场渠道的企业将更容易获得市场份额</a:t>
                </a:r>
                <a:endParaRPr/>
              </a:p>
            </p:txBody>
          </p:sp>
          <p:sp>
            <p:nvSpPr>
              <p:cNvPr id="248"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影响全球煤化工行业竞争格局的因素</a:t>
                </a:r>
                <a:endParaRPr/>
              </a:p>
            </p:txBody>
          </p:sp>
        </p:grpSp>
      </p:grpSp>
      <p:pic>
        <p:nvPicPr>
          <p:cNvPr id="249"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50"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1"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2"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全球煤化工行业地域分布及竞争格局</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5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7" name="Group 598"/>
            <p:cNvGrpSpPr/>
            <p:nvPr/>
          </p:nvGrpSpPr>
          <p:grpSpPr>
            <a:xfrm>
              <a:off x="763829" y="1414808"/>
              <a:ext cx="6972294" cy="2337649"/>
              <a:chOff x="763829" y="1414808"/>
              <a:chExt cx="6972294" cy="2337649"/>
            </a:xfrm>
          </p:grpSpPr>
          <p:sp>
            <p:nvSpPr>
              <p:cNvPr id="25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发展趋势</a:t>
                </a:r>
                <a:endParaRPr/>
              </a:p>
            </p:txBody>
          </p:sp>
          <p:sp>
            <p:nvSpPr>
              <p:cNvPr id="25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绿色化发展</a:t>
                </a:r>
                <a:r>
                  <a:rPr lang="zh-CN" sz="1400">
                    <a:solidFill>
                      <a:schemeClr val="tx1">
                        <a:alpha val="100000"/>
                      </a:schemeClr>
                    </a:solidFill>
                    <a:latin typeface="Microsoft Yahei"/>
                    <a:ea typeface="Microsoft Yahei"/>
                  </a:rPr>
                  <a:t>：煤化工行业将加大环保投入，实现绿色、低碳发展</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循环经济</a:t>
                </a:r>
                <a:r>
                  <a:rPr lang="zh-CN" sz="1400">
                    <a:solidFill>
                      <a:schemeClr val="tx1">
                        <a:alpha val="100000"/>
                      </a:schemeClr>
                    </a:solidFill>
                    <a:latin typeface="Microsoft Yahei"/>
                    <a:ea typeface="Microsoft Yahei"/>
                  </a:rPr>
                  <a:t>：煤化工行业将加强废弃物综合利用，提高资源利用率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产业链延伸</a:t>
                </a:r>
                <a:r>
                  <a:rPr lang="zh-CN" sz="1400">
                    <a:solidFill>
                      <a:schemeClr val="tx1">
                        <a:alpha val="100000"/>
                      </a:schemeClr>
                    </a:solidFill>
                    <a:latin typeface="Microsoft Yahei"/>
                    <a:ea typeface="Microsoft Yahei"/>
                  </a:rPr>
                  <a:t>：煤化工行业将向高附加值产品延伸，提高盈利能力</a:t>
                </a:r>
                <a:endParaRPr/>
              </a:p>
            </p:txBody>
          </p:sp>
          <p:sp>
            <p:nvSpPr>
              <p:cNvPr id="26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4" name="Group 591"/>
            <p:cNvGrpSpPr/>
            <p:nvPr/>
          </p:nvGrpSpPr>
          <p:grpSpPr>
            <a:xfrm>
              <a:off x="689593" y="3949139"/>
              <a:ext cx="7078256" cy="2128975"/>
              <a:chOff x="689593" y="3949139"/>
              <a:chExt cx="7078256" cy="2128975"/>
            </a:xfrm>
          </p:grpSpPr>
          <p:sp>
            <p:nvSpPr>
              <p:cNvPr id="26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影响因素</a:t>
                </a:r>
                <a:endParaRPr/>
              </a:p>
            </p:txBody>
          </p:sp>
          <p:sp>
            <p:nvSpPr>
              <p:cNvPr id="26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政策环境</a:t>
                </a:r>
                <a:r>
                  <a:rPr lang="zh-CN" sz="1400">
                    <a:solidFill>
                      <a:schemeClr val="tx1">
                        <a:alpha val="100000"/>
                      </a:schemeClr>
                    </a:solidFill>
                    <a:latin typeface="Microsoft Yahei"/>
                    <a:ea typeface="Microsoft Yahei"/>
                  </a:rPr>
                  <a:t>：各国政府对煤化工行业的支持政策和环保要求将影响行业发展方向</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市场需求</a:t>
                </a:r>
                <a:r>
                  <a:rPr lang="zh-CN" sz="1400">
                    <a:solidFill>
                      <a:schemeClr val="tx1">
                        <a:alpha val="100000"/>
                      </a:schemeClr>
                    </a:solidFill>
                    <a:latin typeface="Microsoft Yahei"/>
                    <a:ea typeface="Microsoft Yahei"/>
                  </a:rPr>
                  <a:t>：全球市场对煤化工产品的需求变化将影响行业发展速度</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技术进步</a:t>
                </a:r>
                <a:r>
                  <a:rPr lang="zh-CN" sz="1400">
                    <a:solidFill>
                      <a:schemeClr val="tx1">
                        <a:alpha val="100000"/>
                      </a:schemeClr>
                    </a:solidFill>
                    <a:latin typeface="Microsoft Yahei"/>
                    <a:ea typeface="Microsoft Yahei"/>
                  </a:rPr>
                  <a:t>：新型煤化工技术的研发和应用将推动行业转型升级</a:t>
                </a:r>
                <a:endParaRPr/>
              </a:p>
            </p:txBody>
          </p:sp>
          <p:sp>
            <p:nvSpPr>
              <p:cNvPr id="26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全球煤化工行业发展趋势及影响因素</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73"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中国煤化工行业发展现状及趋势分析</a:t>
            </a:r>
            <a:endParaRPr/>
          </a:p>
        </p:txBody>
      </p:sp>
      <p:sp>
        <p:nvSpPr>
          <p:cNvPr id="27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76"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77" name="Group 9"/>
            <p:cNvGrpSpPr/>
            <p:nvPr/>
          </p:nvGrpSpPr>
          <p:grpSpPr>
            <a:xfrm>
              <a:off x="5982796" y="1521950"/>
              <a:ext cx="5687135" cy="1523479"/>
              <a:chOff x="5982796" y="1521950"/>
              <a:chExt cx="5687135" cy="1523479"/>
            </a:xfrm>
          </p:grpSpPr>
          <p:sp>
            <p:nvSpPr>
              <p:cNvPr id="278"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中国煤化工市场规模</a:t>
                </a:r>
                <a:endParaRPr/>
              </a:p>
            </p:txBody>
          </p:sp>
          <p:sp>
            <p:nvSpPr>
              <p:cNvPr id="279"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2020年中国煤化工市场规模达到</a:t>
                </a:r>
                <a:r>
                  <a:rPr lang="zh-CN" sz="1400" b="1">
                    <a:solidFill>
                      <a:schemeClr val="tx1">
                        <a:alpha val="100000"/>
                      </a:schemeClr>
                    </a:solidFill>
                    <a:latin typeface="Microsoft Yahei"/>
                    <a:ea typeface="Microsoft Yahei"/>
                  </a:rPr>
                  <a:t>600亿美元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2021年中国煤化工市场规模预计达到</a:t>
                </a:r>
                <a:r>
                  <a:rPr lang="zh-CN" sz="1400" b="1">
                    <a:solidFill>
                      <a:schemeClr val="tx1">
                        <a:alpha val="100000"/>
                      </a:schemeClr>
                    </a:solidFill>
                    <a:latin typeface="Microsoft Yahei"/>
                    <a:ea typeface="Microsoft Yahei"/>
                  </a:rPr>
                  <a:t>650亿美元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2024年中国煤化工市场规模预测达到</a:t>
                </a:r>
                <a:r>
                  <a:rPr lang="zh-CN" sz="1400" b="1">
                    <a:solidFill>
                      <a:schemeClr val="tx1">
                        <a:alpha val="100000"/>
                      </a:schemeClr>
                    </a:solidFill>
                    <a:latin typeface="Microsoft Yahei"/>
                    <a:ea typeface="Microsoft Yahei"/>
                  </a:rPr>
                  <a:t>800亿美元</a:t>
                </a:r>
                <a:endParaRPr/>
              </a:p>
            </p:txBody>
          </p:sp>
        </p:grpSp>
        <p:grpSp>
          <p:nvGrpSpPr>
            <p:cNvPr id="280" name="Group 2"/>
            <p:cNvGrpSpPr/>
            <p:nvPr/>
          </p:nvGrpSpPr>
          <p:grpSpPr>
            <a:xfrm>
              <a:off x="5982796" y="3170591"/>
              <a:ext cx="5783287" cy="1523479"/>
              <a:chOff x="5982796" y="3170591"/>
              <a:chExt cx="5783287" cy="1523479"/>
            </a:xfrm>
          </p:grpSpPr>
          <p:sp>
            <p:nvSpPr>
              <p:cNvPr id="281"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增长预测</a:t>
                </a:r>
                <a:endParaRPr/>
              </a:p>
            </p:txBody>
          </p:sp>
          <p:sp>
            <p:nvSpPr>
              <p:cNvPr id="282"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2021-2024年中国煤化工市场规模复合增长率预计为</a:t>
                </a:r>
                <a:r>
                  <a:rPr lang="zh-CN" sz="1400" b="1">
                    <a:solidFill>
                      <a:schemeClr val="tx1">
                        <a:alpha val="100000"/>
                      </a:schemeClr>
                    </a:solidFill>
                    <a:latin typeface="Microsoft Yahei"/>
                    <a:ea typeface="Microsoft Yahei"/>
                  </a:rPr>
                  <a:t>8%</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中国煤化工市场增长的主要驱动力为国内市场需求和新型煤化工技术的发展</a:t>
                </a:r>
                <a:endParaRPr/>
              </a:p>
            </p:txBody>
          </p:sp>
        </p:grpSp>
        <p:grpSp>
          <p:nvGrpSpPr>
            <p:cNvPr id="283" name="Group 5"/>
            <p:cNvGrpSpPr/>
            <p:nvPr/>
          </p:nvGrpSpPr>
          <p:grpSpPr>
            <a:xfrm>
              <a:off x="5982796" y="4823246"/>
              <a:ext cx="5783287" cy="1523479"/>
              <a:chOff x="5982796" y="4823246"/>
              <a:chExt cx="5783287" cy="1523479"/>
            </a:xfrm>
          </p:grpSpPr>
          <p:sp>
            <p:nvSpPr>
              <p:cNvPr id="284"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影响中国煤化工市场增长的因素</a:t>
                </a:r>
                <a:endParaRPr/>
              </a:p>
            </p:txBody>
          </p:sp>
          <p:sp>
            <p:nvSpPr>
              <p:cNvPr id="285"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国内市场需求</a:t>
                </a:r>
                <a:r>
                  <a:rPr lang="zh-CN" sz="1400">
                    <a:solidFill>
                      <a:schemeClr val="tx1">
                        <a:alpha val="100000"/>
                      </a:schemeClr>
                    </a:solidFill>
                    <a:latin typeface="Microsoft Yahei"/>
                    <a:ea typeface="Microsoft Yahei"/>
                  </a:rPr>
                  <a:t>：中国经济增长带动煤化工产品需求的增长</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技术进步</a:t>
                </a:r>
                <a:r>
                  <a:rPr lang="zh-CN" sz="1400">
                    <a:solidFill>
                      <a:schemeClr val="tx1">
                        <a:alpha val="100000"/>
                      </a:schemeClr>
                    </a:solidFill>
                    <a:latin typeface="Microsoft Yahei"/>
                    <a:ea typeface="Microsoft Yahei"/>
                  </a:rPr>
                  <a:t>：新型煤化工技术的应用将提高生产效率，降低生产成本</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政策环境</a:t>
                </a:r>
                <a:r>
                  <a:rPr lang="zh-CN" sz="1400">
                    <a:solidFill>
                      <a:schemeClr val="tx1">
                        <a:alpha val="100000"/>
                      </a:schemeClr>
                    </a:solidFill>
                    <a:latin typeface="Microsoft Yahei"/>
                    <a:ea typeface="Microsoft Yahei"/>
                  </a:rPr>
                  <a:t>：中国政府对煤化工行业的支持政策将推动市场增长</a:t>
                </a:r>
                <a:endParaRPr/>
              </a:p>
            </p:txBody>
          </p:sp>
        </p:grpSp>
      </p:grpSp>
      <p:pic>
        <p:nvPicPr>
          <p:cNvPr id="286"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8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中国煤化工市场规模及增长预测</a:t>
            </a:r>
            <a:endParaRPr lang="en-US" altLang="zh-CN" sz="2800" b="1">
              <a:latin typeface="+mj-ea"/>
              <a:ea typeface="+mj-ea"/>
            </a:endParaRPr>
          </a:p>
        </p:txBody>
      </p:sp>
      <p:sp>
        <p:nvSpPr>
          <p:cNvPr id="288"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89"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90"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92"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93" name="Group 9"/>
            <p:cNvGrpSpPr/>
            <p:nvPr/>
          </p:nvGrpSpPr>
          <p:grpSpPr>
            <a:xfrm>
              <a:off x="5982796" y="1521950"/>
              <a:ext cx="5687135" cy="1523479"/>
              <a:chOff x="5982796" y="1521950"/>
              <a:chExt cx="5687135" cy="1523479"/>
            </a:xfrm>
          </p:grpSpPr>
          <p:sp>
            <p:nvSpPr>
              <p:cNvPr id="294"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地域分布</a:t>
                </a:r>
                <a:endParaRPr/>
              </a:p>
            </p:txBody>
          </p:sp>
          <p:sp>
            <p:nvSpPr>
              <p:cNvPr id="295"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中国煤化工行业主要集中在</a:t>
                </a:r>
                <a:r>
                  <a:rPr lang="zh-CN" sz="1400" b="1">
                    <a:solidFill>
                      <a:schemeClr val="tx1">
                        <a:alpha val="100000"/>
                      </a:schemeClr>
                    </a:solidFill>
                    <a:latin typeface="Microsoft Yahei"/>
                    <a:ea typeface="Microsoft Yahei"/>
                  </a:rPr>
                  <a:t>内蒙古、山西、陕西、宁夏</a:t>
                </a:r>
                <a:r>
                  <a:rPr lang="zh-CN" sz="1400">
                    <a:solidFill>
                      <a:schemeClr val="tx1">
                        <a:alpha val="100000"/>
                      </a:schemeClr>
                    </a:solidFill>
                    <a:latin typeface="Microsoft Yahei"/>
                    <a:ea typeface="Microsoft Yahei"/>
                  </a:rPr>
                  <a:t>等地区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内蒙古地区占据中国煤化工市场份额的</a:t>
                </a:r>
                <a:r>
                  <a:rPr lang="zh-CN" sz="1400" b="1">
                    <a:solidFill>
                      <a:schemeClr val="tx1">
                        <a:alpha val="100000"/>
                      </a:schemeClr>
                    </a:solidFill>
                    <a:latin typeface="Microsoft Yahei"/>
                    <a:ea typeface="Microsoft Yahei"/>
                  </a:rPr>
                  <a:t>40%</a:t>
                </a:r>
                <a:r>
                  <a:rPr lang="zh-CN" sz="1400">
                    <a:solidFill>
                      <a:schemeClr val="tx1">
                        <a:alpha val="100000"/>
                      </a:schemeClr>
                    </a:solidFill>
                    <a:latin typeface="Microsoft Yahei"/>
                    <a:ea typeface="Microsoft Yahei"/>
                  </a:rPr>
                  <a:t>，其中鄂尔多斯市占据</a:t>
                </a:r>
                <a:r>
                  <a:rPr lang="zh-CN" sz="1400" b="1">
                    <a:solidFill>
                      <a:schemeClr val="tx1">
                        <a:alpha val="100000"/>
                      </a:schemeClr>
                    </a:solidFill>
                    <a:latin typeface="Microsoft Yahei"/>
                    <a:ea typeface="Microsoft Yahei"/>
                  </a:rPr>
                  <a:t>25%</a:t>
                </a:r>
                <a:endParaRPr/>
              </a:p>
            </p:txBody>
          </p:sp>
        </p:grpSp>
        <p:grpSp>
          <p:nvGrpSpPr>
            <p:cNvPr id="296" name="Group 2"/>
            <p:cNvGrpSpPr/>
            <p:nvPr/>
          </p:nvGrpSpPr>
          <p:grpSpPr>
            <a:xfrm>
              <a:off x="5982796" y="3170591"/>
              <a:ext cx="5783287" cy="1523479"/>
              <a:chOff x="5982796" y="3170591"/>
              <a:chExt cx="5783287" cy="1523479"/>
            </a:xfrm>
          </p:grpSpPr>
          <p:sp>
            <p:nvSpPr>
              <p:cNvPr id="297"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竞争格局</a:t>
                </a:r>
                <a:endParaRPr/>
              </a:p>
            </p:txBody>
          </p:sp>
          <p:sp>
            <p:nvSpPr>
              <p:cNvPr id="298"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中国煤化工行业竞争激烈，主要企业包括</a:t>
                </a:r>
                <a:r>
                  <a:rPr lang="zh-CN" sz="1400" b="1">
                    <a:solidFill>
                      <a:schemeClr val="tx1">
                        <a:alpha val="100000"/>
                      </a:schemeClr>
                    </a:solidFill>
                    <a:latin typeface="Microsoft Yahei"/>
                    <a:ea typeface="Microsoft Yahei"/>
                  </a:rPr>
                  <a:t>中国石化、中国石油、中国神华、中煤能源</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各国企业之间的竞争主要体现在</a:t>
                </a:r>
                <a:r>
                  <a:rPr lang="zh-CN" sz="1400" b="1">
                    <a:solidFill>
                      <a:schemeClr val="tx1">
                        <a:alpha val="100000"/>
                      </a:schemeClr>
                    </a:solidFill>
                    <a:latin typeface="Microsoft Yahei"/>
                    <a:ea typeface="Microsoft Yahei"/>
                  </a:rPr>
                  <a:t>技术、成本、市场渠道</a:t>
                </a:r>
                <a:r>
                  <a:rPr lang="zh-CN" sz="1400">
                    <a:solidFill>
                      <a:schemeClr val="tx1">
                        <a:alpha val="100000"/>
                      </a:schemeClr>
                    </a:solidFill>
                    <a:latin typeface="Microsoft Yahei"/>
                    <a:ea typeface="Microsoft Yahei"/>
                  </a:rPr>
                  <a:t>等方面</a:t>
                </a:r>
                <a:endParaRPr/>
              </a:p>
            </p:txBody>
          </p:sp>
        </p:grpSp>
        <p:grpSp>
          <p:nvGrpSpPr>
            <p:cNvPr id="299" name="Group 5"/>
            <p:cNvGrpSpPr/>
            <p:nvPr/>
          </p:nvGrpSpPr>
          <p:grpSpPr>
            <a:xfrm>
              <a:off x="5982796" y="4823246"/>
              <a:ext cx="5783287" cy="1523479"/>
              <a:chOff x="5982796" y="4823246"/>
              <a:chExt cx="5783287" cy="1523479"/>
            </a:xfrm>
          </p:grpSpPr>
          <p:sp>
            <p:nvSpPr>
              <p:cNvPr id="300"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影响中国煤化工行业竞争格局的因素</a:t>
                </a:r>
                <a:endParaRPr/>
              </a:p>
            </p:txBody>
          </p:sp>
          <p:sp>
            <p:nvSpPr>
              <p:cNvPr id="301"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技术进步</a:t>
                </a:r>
                <a:r>
                  <a:rPr lang="zh-CN" sz="1400">
                    <a:solidFill>
                      <a:schemeClr val="tx1">
                        <a:alpha val="100000"/>
                      </a:schemeClr>
                    </a:solidFill>
                    <a:latin typeface="Microsoft Yahei"/>
                    <a:ea typeface="Microsoft Yahei"/>
                  </a:rPr>
                  <a:t>：技术创新能力较强的企业将在竞争中占据优势地位</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成本控制</a:t>
                </a:r>
                <a:r>
                  <a:rPr lang="zh-CN" sz="1400">
                    <a:solidFill>
                      <a:schemeClr val="tx1">
                        <a:alpha val="100000"/>
                      </a:schemeClr>
                    </a:solidFill>
                    <a:latin typeface="Microsoft Yahei"/>
                    <a:ea typeface="Microsoft Yahei"/>
                  </a:rPr>
                  <a:t>：成本控制能力较强的企业将具有较高的市场竞争力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市场渠道</a:t>
                </a:r>
                <a:r>
                  <a:rPr lang="zh-CN" sz="1400">
                    <a:solidFill>
                      <a:schemeClr val="tx1">
                        <a:alpha val="100000"/>
                      </a:schemeClr>
                    </a:solidFill>
                    <a:latin typeface="Microsoft Yahei"/>
                    <a:ea typeface="Microsoft Yahei"/>
                  </a:rPr>
                  <a:t>：拥有广泛市场渠道的企业将更容易获得市场份额</a:t>
                </a:r>
                <a:endParaRPr/>
              </a:p>
            </p:txBody>
          </p:sp>
        </p:grpSp>
      </p:grpSp>
      <p:pic>
        <p:nvPicPr>
          <p:cNvPr id="302"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30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中国煤化工行业地域分布及竞争格局</a:t>
            </a:r>
            <a:endParaRPr lang="en-US" altLang="zh-CN" sz="2800" b="1">
              <a:latin typeface="+mj-ea"/>
              <a:ea typeface="+mj-ea"/>
            </a:endParaRPr>
          </a:p>
        </p:txBody>
      </p:sp>
      <p:sp>
        <p:nvSpPr>
          <p:cNvPr id="304"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5"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6"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0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0" name="Group 598"/>
            <p:cNvGrpSpPr/>
            <p:nvPr/>
          </p:nvGrpSpPr>
          <p:grpSpPr>
            <a:xfrm>
              <a:off x="763829" y="1414808"/>
              <a:ext cx="6972294" cy="2337649"/>
              <a:chOff x="763829" y="1414808"/>
              <a:chExt cx="6972294" cy="2337649"/>
            </a:xfrm>
          </p:grpSpPr>
          <p:sp>
            <p:nvSpPr>
              <p:cNvPr id="31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发展趋势</a:t>
                </a:r>
                <a:endParaRPr/>
              </a:p>
            </p:txBody>
          </p:sp>
          <p:sp>
            <p:nvSpPr>
              <p:cNvPr id="31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绿色化发展</a:t>
                </a:r>
                <a:r>
                  <a:rPr lang="zh-CN" sz="1400">
                    <a:solidFill>
                      <a:schemeClr val="tx1">
                        <a:alpha val="100000"/>
                      </a:schemeClr>
                    </a:solidFill>
                    <a:latin typeface="Microsoft Yahei"/>
                    <a:ea typeface="Microsoft Yahei"/>
                  </a:rPr>
                  <a:t>：煤化工行业将加大环保投入，实现绿色、低碳发展</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循环经济</a:t>
                </a:r>
                <a:r>
                  <a:rPr lang="zh-CN" sz="1400">
                    <a:solidFill>
                      <a:schemeClr val="tx1">
                        <a:alpha val="100000"/>
                      </a:schemeClr>
                    </a:solidFill>
                    <a:latin typeface="Microsoft Yahei"/>
                    <a:ea typeface="Microsoft Yahei"/>
                  </a:rPr>
                  <a:t>：煤化工行业将加强废弃物综合利用，提高资源利用率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产业链延伸</a:t>
                </a:r>
                <a:r>
                  <a:rPr lang="zh-CN" sz="1400">
                    <a:solidFill>
                      <a:schemeClr val="tx1">
                        <a:alpha val="100000"/>
                      </a:schemeClr>
                    </a:solidFill>
                    <a:latin typeface="Microsoft Yahei"/>
                    <a:ea typeface="Microsoft Yahei"/>
                  </a:rPr>
                  <a:t>：煤化工行业将向高附加值产品延伸，提高盈利能力</a:t>
                </a:r>
                <a:endParaRPr/>
              </a:p>
            </p:txBody>
          </p:sp>
          <p:sp>
            <p:nvSpPr>
              <p:cNvPr id="31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17" name="Group 591"/>
            <p:cNvGrpSpPr/>
            <p:nvPr/>
          </p:nvGrpSpPr>
          <p:grpSpPr>
            <a:xfrm>
              <a:off x="689593" y="3949139"/>
              <a:ext cx="7078256" cy="2128975"/>
              <a:chOff x="689593" y="3949139"/>
              <a:chExt cx="7078256" cy="2128975"/>
            </a:xfrm>
          </p:grpSpPr>
          <p:sp>
            <p:nvSpPr>
              <p:cNvPr id="31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影响因素</a:t>
                </a:r>
                <a:endParaRPr/>
              </a:p>
            </p:txBody>
          </p:sp>
          <p:sp>
            <p:nvSpPr>
              <p:cNvPr id="31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政策环境</a:t>
                </a:r>
                <a:r>
                  <a:rPr lang="zh-CN" sz="1400">
                    <a:solidFill>
                      <a:schemeClr val="tx1">
                        <a:alpha val="100000"/>
                      </a:schemeClr>
                    </a:solidFill>
                    <a:latin typeface="Microsoft Yahei"/>
                    <a:ea typeface="Microsoft Yahei"/>
                  </a:rPr>
                  <a:t>：中国政府对煤化工行业的支持政策和环保要求将影响行业发展方向</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市场需求</a:t>
                </a:r>
                <a:r>
                  <a:rPr lang="zh-CN" sz="1400">
                    <a:solidFill>
                      <a:schemeClr val="tx1">
                        <a:alpha val="100000"/>
                      </a:schemeClr>
                    </a:solidFill>
                    <a:latin typeface="Microsoft Yahei"/>
                    <a:ea typeface="Microsoft Yahei"/>
                  </a:rPr>
                  <a:t>：国内市场对煤化工产品的需求变化将影响行业发展速度</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技术进步</a:t>
                </a:r>
                <a:r>
                  <a:rPr lang="zh-CN" sz="1400">
                    <a:solidFill>
                      <a:schemeClr val="tx1">
                        <a:alpha val="100000"/>
                      </a:schemeClr>
                    </a:solidFill>
                    <a:latin typeface="Microsoft Yahei"/>
                    <a:ea typeface="Microsoft Yahei"/>
                  </a:rPr>
                  <a:t>：新型煤化工技术的研发和应用将推动行业转型升级</a:t>
                </a:r>
                <a:endParaRPr/>
              </a:p>
            </p:txBody>
          </p:sp>
          <p:sp>
            <p:nvSpPr>
              <p:cNvPr id="32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2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中国煤化工行业发展趋势及影响因素</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煤化工技术发展与创新</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关键技术突破</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煤气化技术</a:t>
                </a:r>
                <a:r>
                  <a:rPr lang="zh-CN" sz="1400">
                    <a:solidFill>
                      <a:schemeClr val="tx1">
                        <a:alpha val="100000"/>
                      </a:schemeClr>
                    </a:solidFill>
                    <a:latin typeface="Microsoft Yahei"/>
                    <a:ea typeface="Microsoft Yahei"/>
                  </a:rPr>
                  <a:t>：新型煤气化技术的研发和应用将提高煤转化效率，降低生产成本</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煤制烯烃技术</a:t>
                </a:r>
                <a:r>
                  <a:rPr lang="zh-CN" sz="1400">
                    <a:solidFill>
                      <a:schemeClr val="tx1">
                        <a:alpha val="100000"/>
                      </a:schemeClr>
                    </a:solidFill>
                    <a:latin typeface="Microsoft Yahei"/>
                    <a:ea typeface="Microsoft Yahei"/>
                  </a:rPr>
                  <a:t>：煤制烯烃技术的成熟将拓宽煤化工产品的应用领域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煤制芳烃技术</a:t>
                </a:r>
                <a:r>
                  <a:rPr lang="zh-CN" sz="1400">
                    <a:solidFill>
                      <a:schemeClr val="tx1">
                        <a:alpha val="100000"/>
                      </a:schemeClr>
                    </a:solidFill>
                    <a:latin typeface="Microsoft Yahei"/>
                    <a:ea typeface="Microsoft Yahei"/>
                  </a:rPr>
                  <a:t>：煤制芳烃技术的发展将提高煤化工产品的附加值</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发展趋势</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技术创新</a:t>
                </a:r>
                <a:r>
                  <a:rPr lang="zh-CN" sz="1400">
                    <a:solidFill>
                      <a:schemeClr val="tx1">
                        <a:alpha val="100000"/>
                      </a:schemeClr>
                    </a:solidFill>
                    <a:latin typeface="Microsoft Yahei"/>
                    <a:ea typeface="Microsoft Yahei"/>
                  </a:rPr>
                  <a:t>：煤化工行业将加大技术创新力度，推动行业转型升级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产业链延伸</a:t>
                </a:r>
                <a:r>
                  <a:rPr lang="zh-CN" sz="1400">
                    <a:solidFill>
                      <a:schemeClr val="tx1">
                        <a:alpha val="100000"/>
                      </a:schemeClr>
                    </a:solidFill>
                    <a:latin typeface="Microsoft Yahei"/>
                    <a:ea typeface="Microsoft Yahei"/>
                  </a:rPr>
                  <a:t>：煤化工行业将向高附加值产品延伸，提高盈利能力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绿色化发展</a:t>
                </a:r>
                <a:r>
                  <a:rPr lang="zh-CN" sz="1400">
                    <a:solidFill>
                      <a:schemeClr val="tx1">
                        <a:alpha val="100000"/>
                      </a:schemeClr>
                    </a:solidFill>
                    <a:latin typeface="Microsoft Yahei"/>
                    <a:ea typeface="Microsoft Yahei"/>
                  </a:rPr>
                  <a:t>：煤化工行业将加大环保投入，实现绿色、低碳发展</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煤化工关键技术突破及发展趋势</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新型煤化工技术</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煤制天然气技术</a:t>
                </a:r>
                <a:r>
                  <a:rPr lang="zh-CN" sz="1400">
                    <a:solidFill>
                      <a:schemeClr val="tx1">
                        <a:alpha val="100000"/>
                      </a:schemeClr>
                    </a:solidFill>
                    <a:latin typeface="Microsoft Yahei"/>
                    <a:ea typeface="Microsoft Yahei"/>
                  </a:rPr>
                  <a:t>：煤制天然气技术的成熟将缓解天然气供应紧张问题</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煤制乙醇技术</a:t>
                </a:r>
                <a:r>
                  <a:rPr lang="zh-CN" sz="1400">
                    <a:solidFill>
                      <a:schemeClr val="tx1">
                        <a:alpha val="100000"/>
                      </a:schemeClr>
                    </a:solidFill>
                    <a:latin typeface="Microsoft Yahei"/>
                    <a:ea typeface="Microsoft Yahei"/>
                  </a:rPr>
                  <a:t>：煤制乙醇技术的研发和应用将减少石油依赖，降低能源成本</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煤制氢技术</a:t>
                </a:r>
                <a:r>
                  <a:rPr lang="zh-CN" sz="1400">
                    <a:solidFill>
                      <a:schemeClr val="tx1">
                        <a:alpha val="100000"/>
                      </a:schemeClr>
                    </a:solidFill>
                    <a:latin typeface="Microsoft Yahei"/>
                    <a:ea typeface="Microsoft Yahei"/>
                  </a:rPr>
                  <a:t>：煤制氢技术的发展将为氢能产业的发展提供原料保障</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应用前景</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清洁能源</a:t>
                </a:r>
                <a:r>
                  <a:rPr lang="zh-CN" sz="1400">
                    <a:solidFill>
                      <a:schemeClr val="tx1">
                        <a:alpha val="100000"/>
                      </a:schemeClr>
                    </a:solidFill>
                    <a:latin typeface="Microsoft Yahei"/>
                    <a:ea typeface="Microsoft Yahei"/>
                  </a:rPr>
                  <a:t>：新型煤化工技术将为清洁能源产业的发展提供有力支持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新材料</a:t>
                </a:r>
                <a:r>
                  <a:rPr lang="zh-CN" sz="1400">
                    <a:solidFill>
                      <a:schemeClr val="tx1">
                        <a:alpha val="100000"/>
                      </a:schemeClr>
                    </a:solidFill>
                    <a:latin typeface="Microsoft Yahei"/>
                    <a:ea typeface="Microsoft Yahei"/>
                  </a:rPr>
                  <a:t>：新型煤化工技术将为新材料产业的发展提供原料保障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循环经济</a:t>
                </a:r>
                <a:r>
                  <a:rPr lang="zh-CN" sz="1400">
                    <a:solidFill>
                      <a:schemeClr val="tx1">
                        <a:alpha val="100000"/>
                      </a:schemeClr>
                    </a:solidFill>
                    <a:latin typeface="Microsoft Yahei"/>
                    <a:ea typeface="Microsoft Yahei"/>
                  </a:rPr>
                  <a:t>：新型煤化工技术将加强废弃物综合利用，提高资源利用率</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新型煤化工技术及应用前景</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9" name="Group 598"/>
            <p:cNvGrpSpPr/>
            <p:nvPr/>
          </p:nvGrpSpPr>
          <p:grpSpPr>
            <a:xfrm>
              <a:off x="763829" y="1414808"/>
              <a:ext cx="6972294" cy="2337649"/>
              <a:chOff x="763829" y="1414808"/>
              <a:chExt cx="6972294" cy="2337649"/>
            </a:xfrm>
          </p:grpSpPr>
          <p:sp>
            <p:nvSpPr>
              <p:cNvPr id="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影响</a:t>
                </a:r>
                <a:endParaRPr/>
              </a:p>
            </p:txBody>
          </p:sp>
          <p:sp>
            <p:nvSpPr>
              <p:cNvPr id="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提高效率</a:t>
                </a:r>
                <a:r>
                  <a:rPr lang="zh-CN" sz="1400">
                    <a:solidFill>
                      <a:schemeClr val="tx1">
                        <a:alpha val="100000"/>
                      </a:schemeClr>
                    </a:solidFill>
                    <a:latin typeface="Microsoft Yahei"/>
                    <a:ea typeface="Microsoft Yahei"/>
                  </a:rPr>
                  <a:t>：技术创新将提高煤化工产品的生产效率，降低生产成本</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拓宽领域</a:t>
                </a:r>
                <a:r>
                  <a:rPr lang="zh-CN" sz="1400">
                    <a:solidFill>
                      <a:schemeClr val="tx1">
                        <a:alpha val="100000"/>
                      </a:schemeClr>
                    </a:solidFill>
                    <a:latin typeface="Microsoft Yahei"/>
                    <a:ea typeface="Microsoft Yahei"/>
                  </a:rPr>
                  <a:t>：技术创新将拓宽煤化工产品的应用领域，提高市场竞争力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绿色发展</a:t>
                </a:r>
                <a:r>
                  <a:rPr lang="zh-CN" sz="1400">
                    <a:solidFill>
                      <a:schemeClr val="tx1">
                        <a:alpha val="100000"/>
                      </a:schemeClr>
                    </a:solidFill>
                    <a:latin typeface="Microsoft Yahei"/>
                    <a:ea typeface="Microsoft Yahei"/>
                  </a:rPr>
                  <a:t>：技术创新将推动煤化工行业实现绿色、低碳发展，提高可持续发展能力</a:t>
                </a:r>
                <a:endParaRPr/>
              </a:p>
            </p:txBody>
          </p:sp>
          <p:sp>
            <p:nvSpPr>
              <p:cNvPr id="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6" name="Group 591"/>
            <p:cNvGrpSpPr/>
            <p:nvPr/>
          </p:nvGrpSpPr>
          <p:grpSpPr>
            <a:xfrm>
              <a:off x="689593" y="3949139"/>
              <a:ext cx="7078256" cy="2128975"/>
              <a:chOff x="689593" y="3949139"/>
              <a:chExt cx="7078256" cy="2128975"/>
            </a:xfrm>
          </p:grpSpPr>
          <p:sp>
            <p:nvSpPr>
              <p:cNvPr id="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价值</a:t>
                </a:r>
                <a:endParaRPr/>
              </a:p>
            </p:txBody>
          </p:sp>
          <p:sp>
            <p:nvSpPr>
              <p:cNvPr id="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提高盈利能力</a:t>
                </a:r>
                <a:r>
                  <a:rPr lang="zh-CN" sz="1400">
                    <a:solidFill>
                      <a:schemeClr val="tx1">
                        <a:alpha val="100000"/>
                      </a:schemeClr>
                    </a:solidFill>
                    <a:latin typeface="Microsoft Yahei"/>
                    <a:ea typeface="Microsoft Yahei"/>
                  </a:rPr>
                  <a:t>：技术创新将提高煤化工行业的盈利能力，提升企业价值</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降低环境污染</a:t>
                </a:r>
                <a:r>
                  <a:rPr lang="zh-CN" sz="1400">
                    <a:solidFill>
                      <a:schemeClr val="tx1">
                        <a:alpha val="100000"/>
                      </a:schemeClr>
                    </a:solidFill>
                    <a:latin typeface="Microsoft Yahei"/>
                    <a:ea typeface="Microsoft Yahei"/>
                  </a:rPr>
                  <a:t>：技术创新将降低煤化工行业的环境污染，提高社会价值</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支持产业发展</a:t>
                </a:r>
                <a:r>
                  <a:rPr lang="zh-CN" sz="1400">
                    <a:solidFill>
                      <a:schemeClr val="tx1">
                        <a:alpha val="100000"/>
                      </a:schemeClr>
                    </a:solidFill>
                    <a:latin typeface="Microsoft Yahei"/>
                    <a:ea typeface="Microsoft Yahei"/>
                  </a:rPr>
                  <a:t>：技术创新将为清洁能源、新材料等产业的发展提供有力支持，推动经济发展</a:t>
                </a:r>
                <a:endParaRPr/>
              </a:p>
            </p:txBody>
          </p:sp>
          <p:sp>
            <p:nvSpPr>
              <p:cNvPr id="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技术创新对煤化工行业的影响及价值</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https://d.book118.com/768133035041006040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2024年煤化工市场洞察报告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2024-09-18T14:27:06.814</cp:lastPrinted>
  <dcterms:created xsi:type="dcterms:W3CDTF">2024-09-18T06:27:06Z</dcterms:created>
  <dcterms:modified xsi:type="dcterms:W3CDTF">2024-09-18T06:27:08Z</dcterms:modified>
</cp:coreProperties>
</file>