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93B520-A053-40F4-87AC-554732BE6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5CBC09-F7E8-4849-96AA-A79887E54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C9F385-9BFB-4062-BEFF-485A92F0D8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76BD72-D6D7-4B86-8AF0-7649D808D7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816702-8297-493A-A2CD-EB543DDAB4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EF02D3-6FC0-418D-BABA-A51E209462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5F8AB9-B54C-49A0-A777-3BD2A014D7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D78A49-5C36-47FE-B8CE-70B270F851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2012BB-777A-48E2-85E1-7ACFD0BE1D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4921B4-4695-453A-9A56-52EDD34AA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315C3-C954-4788-B9AE-9C4C455F7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4111504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精细化模型蒸馏</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模型蒸馏概述
 精细化模型蒸馏原理
 精细化模型蒸馏算法
 实验设置与数据集
 实验结果与对比
 精细化模型蒸馏优势
 应用场景与前景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模型蒸馏概述</a:t>
            </a:r>
          </a:p>
        </p:txBody>
      </p:sp>
      <p:sp>
        <p:nvSpPr>
          <p:cNvPr id="3" name="Subtitle 2"/>
          <p:cNvSpPr>
            <a:spLocks noGrp="1"/>
          </p:cNvSpPr>
          <p:nvPr>
            <p:ph type="subTitle" idx="1"/>
          </p:nvPr>
        </p:nvSpPr>
        <p:spPr/>
        <p:txBody>
          <a:bodyPr/>
          <a:lstStyle/>
          <a:p>
            <a:r>
              <a:t>精细化模型蒸馏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模型蒸馏概述</a:t>
            </a:r>
          </a:p>
        </p:txBody>
      </p:sp>
      <p:sp>
        <p:nvSpPr>
          <p:cNvPr id="3" name="Text Placeholder 2"/>
          <p:cNvSpPr>
            <a:spLocks noGrp="1"/>
          </p:cNvSpPr>
          <p:nvPr>
            <p:ph type="body" idx="1"/>
          </p:nvPr>
        </p:nvSpPr>
        <p:spPr/>
        <p:txBody>
          <a:bodyPr/>
          <a:lstStyle/>
          <a:p>
            <a:r>
              <a:t>模型蒸馏定义</a:t>
            </a:r>
          </a:p>
        </p:txBody>
      </p:sp>
      <p:sp>
        <p:nvSpPr>
          <p:cNvPr id="4" name="Content Placeholder 3"/>
          <p:cNvSpPr>
            <a:spLocks noGrp="1"/>
          </p:cNvSpPr>
          <p:nvPr>
            <p:ph sz="half" idx="2"/>
          </p:nvPr>
        </p:nvSpPr>
        <p:spPr/>
        <p:txBody>
          <a:bodyPr/>
          <a:lstStyle/>
          <a:p>
            <a:r>
              <a:t>1.模型蒸馏是一种训练小模型的技术，使用大模型的输出作为软标签来指导小模型的训练。</a:t>
            </a:r>
          </a:p>
          <a:p>
            <a:r>
              <a:t>2.通过模仿大模型的输出，小模型可以在保持高精度的同时减少计算成本和存储空间。</a:t>
            </a:r>
          </a:p>
          <a:p/>
        </p:txBody>
      </p:sp>
      <p:sp>
        <p:nvSpPr>
          <p:cNvPr id="5" name="Text Placeholder 4"/>
          <p:cNvSpPr>
            <a:spLocks noGrp="1"/>
          </p:cNvSpPr>
          <p:nvPr>
            <p:ph type="body" idx="3"/>
          </p:nvPr>
        </p:nvSpPr>
        <p:spPr/>
        <p:txBody>
          <a:bodyPr/>
          <a:lstStyle/>
          <a:p>
            <a:r>
              <a:t>模型蒸馏的原理</a:t>
            </a:r>
          </a:p>
        </p:txBody>
      </p:sp>
      <p:sp>
        <p:nvSpPr>
          <p:cNvPr id="6" name="Content Placeholder 5"/>
          <p:cNvSpPr>
            <a:spLocks noGrp="1"/>
          </p:cNvSpPr>
          <p:nvPr>
            <p:ph sz="half" idx="4"/>
          </p:nvPr>
        </p:nvSpPr>
        <p:spPr/>
        <p:txBody>
          <a:bodyPr/>
          <a:lstStyle/>
          <a:p>
            <a:r>
              <a:t>1.模型蒸馏利用了大模型的知识迁移能力，将大模型的知识迁移到小模型上。</a:t>
            </a:r>
          </a:p>
          <a:p>
            <a:r>
              <a:t>2.通过软化大模型的输出概率分布，使得小模型能够更好地学习大模型的预测能力。</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模型蒸馏概述</a:t>
            </a:r>
          </a:p>
        </p:txBody>
      </p:sp>
      <p:sp>
        <p:nvSpPr>
          <p:cNvPr id="3" name="Text Placeholder 2"/>
          <p:cNvSpPr>
            <a:spLocks noGrp="1"/>
          </p:cNvSpPr>
          <p:nvPr>
            <p:ph type="body" idx="1"/>
          </p:nvPr>
        </p:nvSpPr>
        <p:spPr/>
        <p:txBody>
          <a:bodyPr/>
          <a:lstStyle/>
          <a:p>
            <a:r>
              <a:t>模型蒸馏的应用场景</a:t>
            </a:r>
          </a:p>
        </p:txBody>
      </p:sp>
      <p:sp>
        <p:nvSpPr>
          <p:cNvPr id="4" name="Content Placeholder 3"/>
          <p:cNvSpPr>
            <a:spLocks noGrp="1"/>
          </p:cNvSpPr>
          <p:nvPr>
            <p:ph sz="half" idx="2"/>
          </p:nvPr>
        </p:nvSpPr>
        <p:spPr/>
        <p:txBody>
          <a:bodyPr/>
          <a:lstStyle/>
          <a:p>
            <a:r>
              <a:t>1.模型蒸馏适用于需要部署小模型的场景，如移动端和嵌入式设备。</a:t>
            </a:r>
          </a:p>
          <a:p>
            <a:r>
              <a:t>2.模型蒸馏也可以用于知识蒸馏和模型压缩等领域。</a:t>
            </a:r>
          </a:p>
          <a:p/>
        </p:txBody>
      </p:sp>
      <p:sp>
        <p:nvSpPr>
          <p:cNvPr id="5" name="Text Placeholder 4"/>
          <p:cNvSpPr>
            <a:spLocks noGrp="1"/>
          </p:cNvSpPr>
          <p:nvPr>
            <p:ph type="body" idx="3"/>
          </p:nvPr>
        </p:nvSpPr>
        <p:spPr/>
        <p:txBody>
          <a:bodyPr/>
          <a:lstStyle/>
          <a:p>
            <a:r>
              <a:t>模型蒸馏的优势</a:t>
            </a:r>
          </a:p>
        </p:txBody>
      </p:sp>
      <p:sp>
        <p:nvSpPr>
          <p:cNvPr id="6" name="Content Placeholder 5"/>
          <p:cNvSpPr>
            <a:spLocks noGrp="1"/>
          </p:cNvSpPr>
          <p:nvPr>
            <p:ph sz="half" idx="4"/>
          </p:nvPr>
        </p:nvSpPr>
        <p:spPr/>
        <p:txBody>
          <a:bodyPr/>
          <a:lstStyle/>
          <a:p>
            <a:r>
              <a:t>1.模型蒸馏可以提高小模型的精度和泛化能力。</a:t>
            </a:r>
          </a:p>
          <a:p>
            <a:r>
              <a:t>2.模型蒸馏可以减小模型的计算成本和存储空间，提高模型的部署效率。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模型蒸馏概述</a:t>
            </a:r>
          </a:p>
        </p:txBody>
      </p:sp>
      <p:sp>
        <p:nvSpPr>
          <p:cNvPr id="3" name="Text Placeholder 2"/>
          <p:cNvSpPr>
            <a:spLocks noGrp="1"/>
          </p:cNvSpPr>
          <p:nvPr>
            <p:ph type="body" idx="1"/>
          </p:nvPr>
        </p:nvSpPr>
        <p:spPr/>
        <p:txBody>
          <a:bodyPr/>
          <a:lstStyle/>
          <a:p>
            <a:r>
              <a:t>模型蒸馏的研究现状</a:t>
            </a:r>
          </a:p>
        </p:txBody>
      </p:sp>
      <p:sp>
        <p:nvSpPr>
          <p:cNvPr id="4" name="Content Placeholder 3"/>
          <p:cNvSpPr>
            <a:spLocks noGrp="1"/>
          </p:cNvSpPr>
          <p:nvPr>
            <p:ph sz="half" idx="2"/>
          </p:nvPr>
        </p:nvSpPr>
        <p:spPr/>
        <p:txBody>
          <a:bodyPr/>
          <a:lstStyle/>
          <a:p>
            <a:r>
              <a:t>1.模型蒸馏已经成为模型压缩和知识蒸馏领域的研究热点。</a:t>
            </a:r>
          </a:p>
          <a:p>
            <a:r>
              <a:t>2.目前，模型蒸馏已经在多个任务上取得了显著的效果，包括分类、检测和分割等任务。</a:t>
            </a:r>
          </a:p>
          <a:p/>
        </p:txBody>
      </p:sp>
      <p:sp>
        <p:nvSpPr>
          <p:cNvPr id="5" name="Text Placeholder 4"/>
          <p:cNvSpPr>
            <a:spLocks noGrp="1"/>
          </p:cNvSpPr>
          <p:nvPr>
            <p:ph type="body" idx="3"/>
          </p:nvPr>
        </p:nvSpPr>
        <p:spPr/>
        <p:txBody>
          <a:bodyPr/>
          <a:lstStyle/>
          <a:p>
            <a:r>
              <a:t>模型蒸馏的未来展望</a:t>
            </a:r>
          </a:p>
        </p:txBody>
      </p:sp>
      <p:sp>
        <p:nvSpPr>
          <p:cNvPr id="6" name="Content Placeholder 5"/>
          <p:cNvSpPr>
            <a:spLocks noGrp="1"/>
          </p:cNvSpPr>
          <p:nvPr>
            <p:ph sz="half" idx="4"/>
          </p:nvPr>
        </p:nvSpPr>
        <p:spPr/>
        <p:txBody>
          <a:bodyPr/>
          <a:lstStyle/>
          <a:p>
            <a:r>
              <a:t>1.随着深度学习技术的不断发展，模型蒸馏将会在更多领域得到应用。</a:t>
            </a:r>
          </a:p>
          <a:p>
            <a:r>
              <a:t>2.未来，可以进一步探索模型蒸馏的理论基础和优化方法，提高模型蒸馏的效果和效率。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精细化模型蒸馏原理</a:t>
            </a:r>
          </a:p>
        </p:txBody>
      </p:sp>
      <p:sp>
        <p:nvSpPr>
          <p:cNvPr id="3" name="Subtitle 2"/>
          <p:cNvSpPr>
            <a:spLocks noGrp="1"/>
          </p:cNvSpPr>
          <p:nvPr>
            <p:ph type="subTitle" idx="1"/>
          </p:nvPr>
        </p:nvSpPr>
        <p:spPr/>
        <p:txBody>
          <a:bodyPr/>
          <a:lstStyle/>
          <a:p>
            <a:r>
              <a:t>精细化模型蒸馏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精细化模型蒸馏原理</a:t>
            </a:r>
          </a:p>
        </p:txBody>
      </p:sp>
      <p:sp>
        <p:nvSpPr>
          <p:cNvPr id="3" name="Text Placeholder 2"/>
          <p:cNvSpPr>
            <a:spLocks noGrp="1"/>
          </p:cNvSpPr>
          <p:nvPr>
            <p:ph type="body" idx="1"/>
          </p:nvPr>
        </p:nvSpPr>
        <p:spPr/>
        <p:txBody>
          <a:bodyPr/>
          <a:lstStyle/>
          <a:p>
            <a:r>
              <a:t>精细化模型蒸馏概述</a:t>
            </a:r>
          </a:p>
        </p:txBody>
      </p:sp>
      <p:sp>
        <p:nvSpPr>
          <p:cNvPr id="4" name="Content Placeholder 3"/>
          <p:cNvSpPr>
            <a:spLocks noGrp="1"/>
          </p:cNvSpPr>
          <p:nvPr>
            <p:ph sz="half" idx="2"/>
          </p:nvPr>
        </p:nvSpPr>
        <p:spPr/>
        <p:txBody>
          <a:bodyPr/>
          <a:lstStyle/>
          <a:p>
            <a:r>
              <a:t>1.精细化模型蒸馏是一种基于知识蒸馏技术的模型压缩方法，旨在将大模型的知识迁移到小模型上，以提高小模型的性能。</a:t>
            </a:r>
          </a:p>
          <a:p>
            <a:r>
              <a:t>2.相比于传统的知识蒸馏方法，精细化模型蒸馏更加注重模型的结构和参数差异，以实现更好的蒸馏效果。</a:t>
            </a:r>
          </a:p>
          <a:p/>
        </p:txBody>
      </p:sp>
      <p:sp>
        <p:nvSpPr>
          <p:cNvPr id="5" name="Text Placeholder 4"/>
          <p:cNvSpPr>
            <a:spLocks noGrp="1"/>
          </p:cNvSpPr>
          <p:nvPr>
            <p:ph type="body" idx="3"/>
          </p:nvPr>
        </p:nvSpPr>
        <p:spPr/>
        <p:txBody>
          <a:bodyPr/>
          <a:lstStyle/>
          <a:p>
            <a:r>
              <a:t>精细化模型蒸馏原理</a:t>
            </a:r>
          </a:p>
        </p:txBody>
      </p:sp>
      <p:sp>
        <p:nvSpPr>
          <p:cNvPr id="6" name="Content Placeholder 5"/>
          <p:cNvSpPr>
            <a:spLocks noGrp="1"/>
          </p:cNvSpPr>
          <p:nvPr>
            <p:ph sz="half" idx="4"/>
          </p:nvPr>
        </p:nvSpPr>
        <p:spPr/>
        <p:txBody>
          <a:bodyPr/>
          <a:lstStyle/>
          <a:p>
            <a:r>
              <a:t>1.精细化模型蒸馏利用了教师模型和学生模型之间的结构和参数差异，通过调整蒸馏损失函数和蒸馏方式，实现更好的知识迁移效果。</a:t>
            </a:r>
          </a:p>
          <a:p>
            <a:r>
              <a:t>2.蒸馏过程中，教师模型将知识传递给学生模型，学生模型通过模仿教师模型的输出，提高自身的性能表现。</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精细化模型蒸馏原理</a:t>
            </a:r>
          </a:p>
        </p:txBody>
      </p:sp>
      <p:sp>
        <p:nvSpPr>
          <p:cNvPr id="3" name="Text Placeholder 2"/>
          <p:cNvSpPr>
            <a:spLocks noGrp="1"/>
          </p:cNvSpPr>
          <p:nvPr>
            <p:ph type="body" idx="1"/>
          </p:nvPr>
        </p:nvSpPr>
        <p:spPr/>
        <p:txBody>
          <a:bodyPr/>
          <a:lstStyle/>
          <a:p>
            <a:r>
              <a:t>精细化模型蒸馏的损失函数</a:t>
            </a:r>
          </a:p>
        </p:txBody>
      </p:sp>
      <p:sp>
        <p:nvSpPr>
          <p:cNvPr id="4" name="Content Placeholder 3"/>
          <p:cNvSpPr>
            <a:spLocks noGrp="1"/>
          </p:cNvSpPr>
          <p:nvPr>
            <p:ph sz="half" idx="2"/>
          </p:nvPr>
        </p:nvSpPr>
        <p:spPr/>
        <p:txBody>
          <a:bodyPr/>
          <a:lstStyle/>
          <a:p>
            <a:r>
              <a:t>1.损失函数是精细化模型蒸馏的核心，它通过衡量教师模型和学生模型之间的输出差异，指导蒸馏过程的进行。</a:t>
            </a:r>
          </a:p>
          <a:p>
            <a:r>
              <a:t>2.常用的损失函数包括均方误差损失函数、交叉熵损失函数等，不同的损失函数会对蒸馏效果产生不同的影响。</a:t>
            </a:r>
          </a:p>
          <a:p/>
        </p:txBody>
      </p:sp>
      <p:sp>
        <p:nvSpPr>
          <p:cNvPr id="5" name="Text Placeholder 4"/>
          <p:cNvSpPr>
            <a:spLocks noGrp="1"/>
          </p:cNvSpPr>
          <p:nvPr>
            <p:ph type="body" idx="3"/>
          </p:nvPr>
        </p:nvSpPr>
        <p:spPr/>
        <p:txBody>
          <a:bodyPr/>
          <a:lstStyle/>
          <a:p>
            <a:r>
              <a:t>精细化模型蒸馏的蒸馏方式</a:t>
            </a:r>
          </a:p>
        </p:txBody>
      </p:sp>
      <p:sp>
        <p:nvSpPr>
          <p:cNvPr id="6" name="Content Placeholder 5"/>
          <p:cNvSpPr>
            <a:spLocks noGrp="1"/>
          </p:cNvSpPr>
          <p:nvPr>
            <p:ph sz="half" idx="4"/>
          </p:nvPr>
        </p:nvSpPr>
        <p:spPr/>
        <p:txBody>
          <a:bodyPr/>
          <a:lstStyle/>
          <a:p>
            <a:r>
              <a:t>1.蒸馏方式包括硬蒸馏、软蒸馏等，不同的蒸馏方式会对蒸馏效果产生不同的影响。</a:t>
            </a:r>
          </a:p>
          <a:p>
            <a:r>
              <a:t>2.精细化模型蒸馏更加注重选择合适的蒸馏方式，以实现最佳的蒸馏效果。</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精细化模型蒸馏原理</a:t>
            </a:r>
          </a:p>
        </p:txBody>
      </p:sp>
      <p:sp>
        <p:nvSpPr>
          <p:cNvPr id="3" name="Text Placeholder 2"/>
          <p:cNvSpPr>
            <a:spLocks noGrp="1"/>
          </p:cNvSpPr>
          <p:nvPr>
            <p:ph type="body" idx="1"/>
          </p:nvPr>
        </p:nvSpPr>
        <p:spPr/>
        <p:txBody>
          <a:bodyPr/>
          <a:lstStyle/>
          <a:p>
            <a:r>
              <a:t>精细化模型蒸馏的应用场景</a:t>
            </a:r>
          </a:p>
        </p:txBody>
      </p:sp>
      <p:sp>
        <p:nvSpPr>
          <p:cNvPr id="4" name="Content Placeholder 3"/>
          <p:cNvSpPr>
            <a:spLocks noGrp="1"/>
          </p:cNvSpPr>
          <p:nvPr>
            <p:ph sz="half" idx="2"/>
          </p:nvPr>
        </p:nvSpPr>
        <p:spPr/>
        <p:txBody>
          <a:bodyPr/>
          <a:lstStyle/>
          <a:p>
            <a:r>
              <a:t>1.精细化模型蒸馏可以应用于各种机器学习任务中，如分类、回归、语音识别等。</a:t>
            </a:r>
          </a:p>
          <a:p>
            <a:r>
              <a:t>2.通过精细化模型蒸馏，可以在保证模型性能的前提下，降低模型的计算复杂度和存储空间需求，提高模型的实用性和部署效率。</a:t>
            </a:r>
          </a:p>
          <a:p/>
        </p:txBody>
      </p:sp>
      <p:sp>
        <p:nvSpPr>
          <p:cNvPr id="5" name="Text Placeholder 4"/>
          <p:cNvSpPr>
            <a:spLocks noGrp="1"/>
          </p:cNvSpPr>
          <p:nvPr>
            <p:ph type="body" idx="3"/>
          </p:nvPr>
        </p:nvSpPr>
        <p:spPr/>
        <p:txBody>
          <a:bodyPr/>
          <a:lstStyle/>
          <a:p>
            <a:r>
              <a:t>精细化模型蒸馏的未来发展趋势</a:t>
            </a:r>
          </a:p>
        </p:txBody>
      </p:sp>
      <p:sp>
        <p:nvSpPr>
          <p:cNvPr id="6" name="Content Placeholder 5"/>
          <p:cNvSpPr>
            <a:spLocks noGrp="1"/>
          </p:cNvSpPr>
          <p:nvPr>
            <p:ph sz="half" idx="4"/>
          </p:nvPr>
        </p:nvSpPr>
        <p:spPr/>
        <p:txBody>
          <a:bodyPr/>
          <a:lstStyle/>
          <a:p>
            <a:r>
              <a:t>1.随着深度学习技术的不断发展，精细化模型蒸馏将会更加注重模型的可解释性和鲁棒性，以提高模型的可靠性。</a:t>
            </a:r>
          </a:p>
          <a:p>
            <a:r>
              <a:t>2.同时，精细化模型蒸馏也将会结合最新的技术趋势，如自监督学习、对比学习等，进一步提升模型的性能表现。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精细化模型蒸馏算法</a:t>
            </a:r>
          </a:p>
        </p:txBody>
      </p:sp>
      <p:sp>
        <p:nvSpPr>
          <p:cNvPr id="3" name="Subtitle 2"/>
          <p:cNvSpPr>
            <a:spLocks noGrp="1"/>
          </p:cNvSpPr>
          <p:nvPr>
            <p:ph type="subTitle" idx="1"/>
          </p:nvPr>
        </p:nvSpPr>
        <p:spPr/>
        <p:txBody>
          <a:bodyPr/>
          <a:lstStyle/>
          <a:p>
            <a:r>
              <a:t>精细化模型蒸馏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精细化模型蒸馏算法</a:t>
            </a:r>
          </a:p>
        </p:txBody>
      </p:sp>
      <p:sp>
        <p:nvSpPr>
          <p:cNvPr id="3" name="Text Placeholder 2"/>
          <p:cNvSpPr>
            <a:spLocks noGrp="1"/>
          </p:cNvSpPr>
          <p:nvPr>
            <p:ph type="body" idx="1"/>
          </p:nvPr>
        </p:nvSpPr>
        <p:spPr/>
        <p:txBody>
          <a:bodyPr/>
          <a:lstStyle/>
          <a:p>
            <a:r>
              <a:t>精细化模型蒸馏算法简介</a:t>
            </a:r>
          </a:p>
        </p:txBody>
      </p:sp>
      <p:sp>
        <p:nvSpPr>
          <p:cNvPr id="4" name="Content Placeholder 3"/>
          <p:cNvSpPr>
            <a:spLocks noGrp="1"/>
          </p:cNvSpPr>
          <p:nvPr>
            <p:ph sz="half" idx="2"/>
          </p:nvPr>
        </p:nvSpPr>
        <p:spPr/>
        <p:txBody>
          <a:bodyPr/>
          <a:lstStyle/>
          <a:p>
            <a:r>
              <a:t>1.算法基本概念：精细化模型蒸馏是一种基于知识蒸馏技术的模型优化方法，通过训练一个小模型来模仿大模型的行为，以实现模型的压缩和加速。</a:t>
            </a:r>
          </a:p>
          <a:p>
            <a:r>
              <a:t>2.算法应用领域：该算法可广泛应用于图像分类、目标检测、语音识别等深度学习任务中，提高小模型的性能。</a:t>
            </a:r>
          </a:p>
          <a:p>
            <a:r>
              <a:t>3.算法优势：精细化模型蒸馏算法可以减少模型的大小和计算量，同时保持较高的精度，有利于在资源受限的场景中部署深度学习模型。</a:t>
            </a:r>
          </a:p>
          <a:p>
            <a:r>
              <a:t>---</a:t>
            </a:r>
          </a:p>
          <a:p/>
        </p:txBody>
      </p:sp>
      <p:sp>
        <p:nvSpPr>
          <p:cNvPr id="5" name="Text Placeholder 4"/>
          <p:cNvSpPr>
            <a:spLocks noGrp="1"/>
          </p:cNvSpPr>
          <p:nvPr>
            <p:ph type="body" idx="3"/>
          </p:nvPr>
        </p:nvSpPr>
        <p:spPr/>
        <p:txBody>
          <a:bodyPr/>
          <a:lstStyle/>
          <a:p>
            <a:r>
              <a:t>精细化模型蒸馏算法的原理</a:t>
            </a:r>
          </a:p>
        </p:txBody>
      </p:sp>
      <p:sp>
        <p:nvSpPr>
          <p:cNvPr id="6" name="Content Placeholder 5"/>
          <p:cNvSpPr>
            <a:spLocks noGrp="1"/>
          </p:cNvSpPr>
          <p:nvPr>
            <p:ph sz="half" idx="4"/>
          </p:nvPr>
        </p:nvSpPr>
        <p:spPr/>
        <p:txBody>
          <a:bodyPr/>
          <a:lstStyle/>
          <a:p>
            <a:r>
              <a:t>1.知识蒸馏：算法采用了知识蒸馏的思想，通过训练一个小模型（学生模型）来模仿一个大模型（教师模型）的输出，使得小模型能够获得与大模型相似的性能。</a:t>
            </a:r>
          </a:p>
          <a:p>
            <a:r>
              <a:t>2.损失函数：算法定义了一个损失函数来衡量学生模型与教师模型之间的差异，通过最小化损失函数来优化学生模型的参数。</a:t>
            </a:r>
          </a:p>
          <a:p>
            <a:r>
              <a:t>3.精细化：算法通过精细化的设计，使得学生模型能够更好地模仿教师模型的行为，提高蒸馏的效果。</a:t>
            </a:r>
          </a:p>
          <a:p>
            <a:r>
              <a:t>---</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精细化模型蒸馏算法</a:t>
            </a:r>
          </a:p>
        </p:txBody>
      </p:sp>
      <p:sp>
        <p:nvSpPr>
          <p:cNvPr id="3" name="Text Placeholder 2"/>
          <p:cNvSpPr>
            <a:spLocks noGrp="1"/>
          </p:cNvSpPr>
          <p:nvPr>
            <p:ph type="body" idx="1"/>
          </p:nvPr>
        </p:nvSpPr>
        <p:spPr/>
        <p:txBody>
          <a:bodyPr/>
          <a:lstStyle/>
          <a:p>
            <a:r>
              <a:t>精细化模型蒸馏算法的流程</a:t>
            </a:r>
          </a:p>
        </p:txBody>
      </p:sp>
      <p:sp>
        <p:nvSpPr>
          <p:cNvPr id="4" name="Content Placeholder 3"/>
          <p:cNvSpPr>
            <a:spLocks noGrp="1"/>
          </p:cNvSpPr>
          <p:nvPr>
            <p:ph sz="half" idx="2"/>
          </p:nvPr>
        </p:nvSpPr>
        <p:spPr/>
        <p:txBody>
          <a:bodyPr/>
          <a:lstStyle/>
          <a:p>
            <a:r>
              <a:t>1.数据准备：准备训练数据和验证数据，用于训练学生模型和评估模型的性能。</a:t>
            </a:r>
          </a:p>
          <a:p>
            <a:r>
              <a:t>2.教师模型：选择一个大模型作为教师模型，用于提供知识蒸馏的监督信号。</a:t>
            </a:r>
          </a:p>
          <a:p>
            <a:r>
              <a:t>3.学生模型：选择一个小模型作为学生模型，用于模仿教师模型的行为。</a:t>
            </a:r>
          </a:p>
          <a:p>
            <a:r>
              <a:t>4.训练学生模型：通过最小化损失函数来训练学生模型的参数，使其能够更好地模仿教师模型的行为。</a:t>
            </a:r>
          </a:p>
          <a:p>
            <a:r>
              <a:t>5.评估学生模型：使用验证数据评估学生模型的性能，判断其是否满足要求。</a:t>
            </a:r>
          </a:p>
          <a:p>
            <a:r>
              <a:t>---</a:t>
            </a:r>
          </a:p>
          <a:p/>
        </p:txBody>
      </p:sp>
      <p:sp>
        <p:nvSpPr>
          <p:cNvPr id="5" name="Text Placeholder 4"/>
          <p:cNvSpPr>
            <a:spLocks noGrp="1"/>
          </p:cNvSpPr>
          <p:nvPr>
            <p:ph type="body" idx="3"/>
          </p:nvPr>
        </p:nvSpPr>
        <p:spPr/>
        <p:txBody>
          <a:bodyPr/>
          <a:lstStyle/>
          <a:p>
            <a:r>
              <a:t>精细化模型蒸馏算法的应用案例</a:t>
            </a:r>
          </a:p>
        </p:txBody>
      </p:sp>
      <p:sp>
        <p:nvSpPr>
          <p:cNvPr id="6" name="Content Placeholder 5"/>
          <p:cNvSpPr>
            <a:spLocks noGrp="1"/>
          </p:cNvSpPr>
          <p:nvPr>
            <p:ph sz="half" idx="4"/>
          </p:nvPr>
        </p:nvSpPr>
        <p:spPr/>
        <p:txBody>
          <a:bodyPr/>
          <a:lstStyle/>
          <a:p>
            <a:r>
              <a:t>1.图像分类任务：在图像分类任务中，精细化模型蒸馏算法可以将一个大而复杂的教师模型的知识迁移到一个小而简单的学生模型中，使得学生模型能够在保持较高精度的同时实现快速的推理速度。</a:t>
            </a:r>
          </a:p>
          <a:p>
            <a:r>
              <a:t>2.目标检测任务：在目标检测任务中，精细化模型蒸馏算法可以帮助提高学生模型对于不同尺度和姿态的目标物体的检测性能，提高模型的鲁棒性。</a:t>
            </a:r>
          </a:p>
          <a:p>
            <a:r>
              <a:t>3.语音识别任务：在语音识别任务中，精细化模型蒸馏算法可以提高学生模型对于不同口音和噪声条件下的语音识别性能，提高模型的可用性。</a:t>
            </a:r>
          </a:p>
          <a:p>
            <a:r>
              <a:t>---</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精细化模型蒸馏算法</a:t>
            </a:r>
          </a:p>
        </p:txBody>
      </p:sp>
      <p:sp>
        <p:nvSpPr>
          <p:cNvPr id="3" name="Text Placeholder 2"/>
          <p:cNvSpPr>
            <a:spLocks noGrp="1"/>
          </p:cNvSpPr>
          <p:nvPr>
            <p:ph type="body" idx="1"/>
          </p:nvPr>
        </p:nvSpPr>
        <p:spPr/>
        <p:txBody>
          <a:bodyPr/>
          <a:lstStyle/>
          <a:p>
            <a:r>
              <a:t>精细化模型蒸馏算法的未来发展趋势</a:t>
            </a:r>
          </a:p>
        </p:txBody>
      </p:sp>
      <p:sp>
        <p:nvSpPr>
          <p:cNvPr id="4" name="Content Placeholder 3"/>
          <p:cNvSpPr>
            <a:spLocks noGrp="1"/>
          </p:cNvSpPr>
          <p:nvPr>
            <p:ph sz="half" idx="2"/>
          </p:nvPr>
        </p:nvSpPr>
        <p:spPr/>
        <p:txBody>
          <a:bodyPr/>
          <a:lstStyle/>
          <a:p>
            <a:r>
              <a:t>1.结合新型深度学习架构：随着新型深度学习架构的出现，精细化模型蒸馏算法可以结合这些架构，进一步提高蒸馏的效果和效率。</a:t>
            </a:r>
          </a:p>
          <a:p>
            <a:r>
              <a:t>2.结合无监督学习方法：结合无监督学习方法，可以使得精细化模型蒸馏算法更好地利用未标注数据，提高模型的泛化能力。</a:t>
            </a:r>
          </a:p>
          <a:p>
            <a:r>
              <a:t>3.应用于更多任务：随着深度学习在各个领域的广泛应用，精细化模型蒸馏算法可以应用于更多的任务中，帮助提高小模型的性能。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实验设置与数据集</a:t>
            </a:r>
          </a:p>
        </p:txBody>
      </p:sp>
      <p:sp>
        <p:nvSpPr>
          <p:cNvPr id="3" name="Subtitle 2"/>
          <p:cNvSpPr>
            <a:spLocks noGrp="1"/>
          </p:cNvSpPr>
          <p:nvPr>
            <p:ph type="subTitle" idx="1"/>
          </p:nvPr>
        </p:nvSpPr>
        <p:spPr/>
        <p:txBody>
          <a:bodyPr/>
          <a:lstStyle/>
          <a:p>
            <a:r>
              <a:t>精细化模型蒸馏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实验设置与数据集</a:t>
            </a:r>
          </a:p>
        </p:txBody>
      </p:sp>
      <p:sp>
        <p:nvSpPr>
          <p:cNvPr id="3" name="Text Placeholder 2"/>
          <p:cNvSpPr>
            <a:spLocks noGrp="1"/>
          </p:cNvSpPr>
          <p:nvPr>
            <p:ph type="body" idx="1"/>
          </p:nvPr>
        </p:nvSpPr>
        <p:spPr/>
        <p:txBody>
          <a:bodyPr/>
          <a:lstStyle/>
          <a:p>
            <a:r>
              <a:t>数据集来源</a:t>
            </a:r>
          </a:p>
        </p:txBody>
      </p:sp>
      <p:sp>
        <p:nvSpPr>
          <p:cNvPr id="4" name="Content Placeholder 3"/>
          <p:cNvSpPr>
            <a:spLocks noGrp="1"/>
          </p:cNvSpPr>
          <p:nvPr>
            <p:ph sz="half" idx="2"/>
          </p:nvPr>
        </p:nvSpPr>
        <p:spPr/>
        <p:txBody>
          <a:bodyPr/>
          <a:lstStyle/>
          <a:p>
            <a:r>
              <a:t>1.数据集应具有代表性和广泛性，涵盖尽可能多的实际场景和数据分布。</a:t>
            </a:r>
          </a:p>
          <a:p>
            <a:r>
              <a:t>2.数据集应包含足够的样本数量和多样性，以保证模型的泛化能力。</a:t>
            </a:r>
          </a:p>
          <a:p>
            <a:r>
              <a:t>3.数据集应经过充分的预处理和清洗，以避免对模型训练产生干扰。</a:t>
            </a:r>
          </a:p>
          <a:p/>
        </p:txBody>
      </p:sp>
      <p:sp>
        <p:nvSpPr>
          <p:cNvPr id="5" name="Text Placeholder 4"/>
          <p:cNvSpPr>
            <a:spLocks noGrp="1"/>
          </p:cNvSpPr>
          <p:nvPr>
            <p:ph type="body" idx="3"/>
          </p:nvPr>
        </p:nvSpPr>
        <p:spPr/>
        <p:txBody>
          <a:bodyPr/>
          <a:lstStyle/>
          <a:p>
            <a:r>
              <a:t>数据集划分</a:t>
            </a:r>
          </a:p>
        </p:txBody>
      </p:sp>
      <p:sp>
        <p:nvSpPr>
          <p:cNvPr id="6" name="Content Placeholder 5"/>
          <p:cNvSpPr>
            <a:spLocks noGrp="1"/>
          </p:cNvSpPr>
          <p:nvPr>
            <p:ph sz="half" idx="4"/>
          </p:nvPr>
        </p:nvSpPr>
        <p:spPr/>
        <p:txBody>
          <a:bodyPr/>
          <a:lstStyle/>
          <a:p>
            <a:r>
              <a:t>1.数据集应被划分为训练集、验证集和测试集，以满足不同阶段的评估需求。</a:t>
            </a:r>
          </a:p>
          <a:p>
            <a:r>
              <a:t>2.划分比例应根据实际情况进行调整，以保证各个集合的样本数量和质量的均衡。</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实验设置与数据集</a:t>
            </a:r>
          </a:p>
        </p:txBody>
      </p:sp>
      <p:sp>
        <p:nvSpPr>
          <p:cNvPr id="3" name="Text Placeholder 2"/>
          <p:cNvSpPr>
            <a:spLocks noGrp="1"/>
          </p:cNvSpPr>
          <p:nvPr>
            <p:ph type="body" idx="1"/>
          </p:nvPr>
        </p:nvSpPr>
        <p:spPr/>
        <p:txBody>
          <a:bodyPr/>
          <a:lstStyle/>
          <a:p>
            <a:r>
              <a:t>实验环境设置</a:t>
            </a:r>
          </a:p>
        </p:txBody>
      </p:sp>
      <p:sp>
        <p:nvSpPr>
          <p:cNvPr id="4" name="Content Placeholder 3"/>
          <p:cNvSpPr>
            <a:spLocks noGrp="1"/>
          </p:cNvSpPr>
          <p:nvPr>
            <p:ph sz="half" idx="2"/>
          </p:nvPr>
        </p:nvSpPr>
        <p:spPr/>
        <p:txBody>
          <a:bodyPr/>
          <a:lstStyle/>
          <a:p>
            <a:r>
              <a:t>1.实验环境应保证硬件和软件配置的一致性，以避免因环境差异导致的实验结果偏差。</a:t>
            </a:r>
          </a:p>
          <a:p>
            <a:r>
              <a:t>2.实验环境应具备良好的可扩展性和稳定性，以支持大规模模型蒸馏实验的顺利进行。</a:t>
            </a:r>
          </a:p>
          <a:p/>
        </p:txBody>
      </p:sp>
      <p:sp>
        <p:nvSpPr>
          <p:cNvPr id="5" name="Text Placeholder 4"/>
          <p:cNvSpPr>
            <a:spLocks noGrp="1"/>
          </p:cNvSpPr>
          <p:nvPr>
            <p:ph type="body" idx="3"/>
          </p:nvPr>
        </p:nvSpPr>
        <p:spPr/>
        <p:txBody>
          <a:bodyPr/>
          <a:lstStyle/>
          <a:p>
            <a:r>
              <a:t>模型结构选择</a:t>
            </a:r>
          </a:p>
        </p:txBody>
      </p:sp>
      <p:sp>
        <p:nvSpPr>
          <p:cNvPr id="6" name="Content Placeholder 5"/>
          <p:cNvSpPr>
            <a:spLocks noGrp="1"/>
          </p:cNvSpPr>
          <p:nvPr>
            <p:ph sz="half" idx="4"/>
          </p:nvPr>
        </p:nvSpPr>
        <p:spPr/>
        <p:txBody>
          <a:bodyPr/>
          <a:lstStyle/>
          <a:p>
            <a:r>
              <a:t>1.模型结构应根据实际问题和数据集特点进行选择，以保证模型的性能和泛化能力。</a:t>
            </a:r>
          </a:p>
          <a:p>
            <a:r>
              <a:t>2.模型结构应具备足够的复杂度和容量，以拟合数据集中的复杂模式。</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https://d.book118.com/768141115041006027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模型蒸馏概述</vt:lpstr>
      <vt:lpstr> 模型蒸馏概述</vt:lpstr>
      <vt:lpstr> 模型蒸馏概述</vt:lpstr>
      <vt:lpstr> 模型蒸馏概述</vt:lpstr>
      <vt:lpstr> 精细化模型蒸馏原理</vt:lpstr>
      <vt:lpstr> 精细化模型蒸馏原理</vt:lpstr>
      <vt:lpstr> 精细化模型蒸馏原理</vt:lpstr>
      <vt:lpstr> 精细化模型蒸馏原理</vt:lpstr>
      <vt:lpstr> 精细化模型蒸馏算法</vt:lpstr>
      <vt:lpstr> 精细化模型蒸馏算法</vt:lpstr>
      <vt:lpstr> 精细化模型蒸馏算法</vt:lpstr>
      <vt:lpstr> 精细化模型蒸馏算法</vt:lpstr>
      <vt:lpstr> 实验设置与数据集</vt:lpstr>
      <vt:lpstr> 实验设置与数据集</vt:lpstr>
      <vt:lpstr> 实验设置与数据集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2024-09-05T01:09:03.242</cp:lastPrinted>
  <dcterms:created xsi:type="dcterms:W3CDTF">2024-09-04T17:09:03Z</dcterms:created>
  <dcterms:modified xsi:type="dcterms:W3CDTF">2024-09-04T17:09:05Z</dcterms:modified>
</cp:coreProperties>
</file>