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1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1AE4B8-0AF8-4D0D-8F31-28CD4D690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E789C-1551-418D-8B14-1D0AD53D7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BCA674-44C6-40F1-B9C1-E52137E2C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890F7E-5813-4B6E-B96C-7A8FDCE1F8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C80210-AAE1-429C-AAE8-AEF269E600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4A3647-FE7F-4E32-BDB4-213DC33B2A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E3086A-9CEF-4EE6-82EA-682967D2FA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74F565-72D9-40D8-B93B-BCAB9D114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84AA66-1C16-40C0-95A3-8893BFBD6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F0D3D3-8E80-4C39-AEB2-64B964ED6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97A32-2B44-49F5-8FF4-44418441E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tags" Target="../tags/tag176.xml" /><Relationship Id="rId15" Type="http://schemas.openxmlformats.org/officeDocument/2006/relationships/tags" Target="../tags/tag177.xml" /><Relationship Id="rId16" Type="http://schemas.openxmlformats.org/officeDocument/2006/relationships/tags" Target="../tags/tag178.xml" /><Relationship Id="rId17" Type="http://schemas.openxmlformats.org/officeDocument/2006/relationships/tags" Target="../tags/tag179.xml" /><Relationship Id="rId18" Type="http://schemas.openxmlformats.org/officeDocument/2006/relationships/tags" Target="../tags/tag180.xml" /><Relationship Id="rId19" Type="http://schemas.openxmlformats.org/officeDocument/2006/relationships/tags" Target="../tags/tag181.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12040314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公平贸易救济措施教学课件PPT</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 ppt公司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PPT</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公平贸易救济措施概述</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反倾销措施</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反补贴措施</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保障措施</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特别保障措施</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公平贸易救济措施概述</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874" name="标题 1"/>
          <p:cNvSpPr>
            <a:spLocks noGrp="1"/>
          </p:cNvSpPr>
          <p:nvPr>
            <p:ph type="title"/>
          </p:nvPr>
        </p:nvSpPr>
        <p:spPr/>
        <p:txBody>
          <a:bodyPr/>
          <a:lstStyle/>
          <a:p>
            <a:r>
              <a:rPr lang="zh-CN" altLang="en-US"/>
              <a:t>公平贸易救济措施的定义</a:t>
            </a:r>
            <a:endParaRPr lang="zh-CN" altLang="en-US"/>
          </a:p>
        </p:txBody>
      </p:sp>
      <p:sp>
        <p:nvSpPr>
          <p:cNvPr id="104887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7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公平贸易救济措施是指一国政府为了保护本国产业免受不公平贸易行为的损害而采取的一系列措施。</a:t>
            </a:r>
            <a:endParaRPr lang="zh-CN" altLang="en-US" sz="2000" spc="150">
              <a:solidFill>
                <a:schemeClr val="tx1">
                  <a:lumMod val="75000"/>
                  <a:lumOff val="25000"/>
                </a:schemeClr>
              </a:solidFill>
              <a:latin typeface="+mn-ea"/>
              <a:sym typeface="+mn-ea"/>
            </a:endParaRPr>
          </a:p>
        </p:txBody>
      </p:sp>
      <p:sp>
        <p:nvSpPr>
          <p:cNvPr id="104888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88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8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这些措施包括反倾销、反补贴、保障措施等。</a:t>
            </a:r>
            <a:endParaRPr lang="zh-CN" altLang="en-US" sz="2000" spc="150">
              <a:solidFill>
                <a:schemeClr val="tx1">
                  <a:lumMod val="75000"/>
                  <a:lumOff val="25000"/>
                </a:schemeClr>
              </a:solidFill>
              <a:latin typeface="+mn-ea"/>
              <a:sym typeface="+mn-ea"/>
            </a:endParaRPr>
          </a:p>
        </p:txBody>
      </p:sp>
      <p:sp>
        <p:nvSpPr>
          <p:cNvPr id="104888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88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9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公平贸易救济措施的目的是维护公平贸易秩序，保护本国产业的合法权益。</a:t>
            </a:r>
            <a:endParaRPr lang="zh-CN" altLang="en-US" sz="2000" spc="150">
              <a:solidFill>
                <a:schemeClr val="tx1">
                  <a:lumMod val="75000"/>
                  <a:lumOff val="25000"/>
                </a:schemeClr>
              </a:solidFill>
              <a:latin typeface="+mn-ea"/>
              <a:sym typeface="+mn-ea"/>
            </a:endParaRPr>
          </a:p>
        </p:txBody>
      </p:sp>
      <p:sp>
        <p:nvSpPr>
          <p:cNvPr id="1048892"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89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9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公平贸易救济措施的实施需要遵循世界贸易组织的相关规则和程序。</a:t>
            </a:r>
            <a:endParaRPr lang="zh-CN" altLang="en-US" sz="2000" spc="150">
              <a:solidFill>
                <a:schemeClr val="tx1">
                  <a:lumMod val="75000"/>
                  <a:lumOff val="25000"/>
                </a:schemeClr>
              </a:solidFill>
              <a:latin typeface="+mn-ea"/>
              <a:sym typeface="+mn-ea"/>
            </a:endParaRPr>
          </a:p>
        </p:txBody>
      </p:sp>
      <p:sp>
        <p:nvSpPr>
          <p:cNvPr id="104889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32" name="标题 1"/>
          <p:cNvSpPr>
            <a:spLocks noGrp="1"/>
          </p:cNvSpPr>
          <p:nvPr>
            <p:ph type="title"/>
          </p:nvPr>
        </p:nvSpPr>
        <p:spPr/>
        <p:txBody>
          <a:bodyPr/>
          <a:lstStyle/>
          <a:p>
            <a:r>
              <a:rPr lang="zh-CN" altLang="en-US"/>
              <a:t>公平贸易救济措施的目的和意义</a:t>
            </a:r>
            <a:endParaRPr lang="zh-CN" altLang="en-US"/>
          </a:p>
        </p:txBody>
      </p:sp>
      <p:sp>
        <p:nvSpPr>
          <p:cNvPr id="1048934"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36"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保护国内产业：防止外国产品冲击国内市场，保护国内产业的健康发展</a:t>
            </a:r>
            <a:endParaRPr lang="zh-CN" altLang="en-US" sz="2000" spc="150">
              <a:solidFill>
                <a:schemeClr val="tx1">
                  <a:lumMod val="75000"/>
                  <a:lumOff val="25000"/>
                </a:schemeClr>
              </a:solidFill>
              <a:latin typeface="+mn-ea"/>
              <a:sym typeface="+mn-ea"/>
            </a:endParaRPr>
          </a:p>
        </p:txBody>
      </p:sp>
      <p:sp>
        <p:nvSpPr>
          <p:cNvPr id="1048938"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40"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42"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维护公平竞争：防止外国产品以不公平的价格或补贴方式进入国内市场，维护公平竞争环境</a:t>
            </a:r>
            <a:endParaRPr lang="zh-CN" altLang="en-US" sz="2000" spc="150">
              <a:solidFill>
                <a:schemeClr val="tx1">
                  <a:lumMod val="75000"/>
                  <a:lumOff val="25000"/>
                </a:schemeClr>
              </a:solidFill>
              <a:latin typeface="+mn-ea"/>
              <a:sym typeface="+mn-ea"/>
            </a:endParaRPr>
          </a:p>
        </p:txBody>
      </p:sp>
      <p:sp>
        <p:nvSpPr>
          <p:cNvPr id="10489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46"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48"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促进经济发展：通过公平贸易救济措施，促进国内产业的发展和升级，提高国内经济的竞争力</a:t>
            </a:r>
            <a:endParaRPr lang="zh-CN" altLang="en-US" sz="2000" spc="150">
              <a:solidFill>
                <a:schemeClr val="tx1">
                  <a:lumMod val="75000"/>
                  <a:lumOff val="25000"/>
                </a:schemeClr>
              </a:solidFill>
              <a:latin typeface="+mn-ea"/>
              <a:sym typeface="+mn-ea"/>
            </a:endParaRPr>
          </a:p>
        </p:txBody>
      </p:sp>
      <p:sp>
        <p:nvSpPr>
          <p:cNvPr id="1048950"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52"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5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保障消费者权益：防止外国产品以低价或低质量进入国内市场，保障消费者的权益和利益。</a:t>
            </a:r>
            <a:endParaRPr lang="zh-CN" altLang="en-US" sz="2000" spc="150">
              <a:solidFill>
                <a:schemeClr val="tx1">
                  <a:lumMod val="75000"/>
                  <a:lumOff val="25000"/>
                </a:schemeClr>
              </a:solidFill>
              <a:latin typeface="+mn-ea"/>
              <a:sym typeface="+mn-ea"/>
            </a:endParaRPr>
          </a:p>
        </p:txBody>
      </p:sp>
      <p:sp>
        <p:nvSpPr>
          <p:cNvPr id="104895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90" name="标题 1"/>
          <p:cNvSpPr>
            <a:spLocks noGrp="1"/>
          </p:cNvSpPr>
          <p:nvPr>
            <p:ph type="title"/>
          </p:nvPr>
        </p:nvSpPr>
        <p:spPr/>
        <p:txBody>
          <a:bodyPr/>
          <a:lstStyle/>
          <a:p>
            <a:r>
              <a:rPr lang="zh-CN" altLang="en-US"/>
              <a:t>公平贸易救济措施的种类</a:t>
            </a:r>
            <a:endParaRPr lang="zh-CN" altLang="en-US"/>
          </a:p>
        </p:txBody>
      </p:sp>
      <p:sp>
        <p:nvSpPr>
          <p:cNvPr id="104899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保障措施：针对进口产品数量激增的情况</a:t>
            </a:r>
            <a:endParaRPr lang="en-US" altLang="zh-CN" sz="1600">
              <a:solidFill>
                <a:schemeClr val="dk1">
                  <a:lumMod val="80000"/>
                  <a:lumOff val="20000"/>
                </a:schemeClr>
              </a:solidFill>
              <a:latin typeface="+mn-ea"/>
              <a:sym typeface="+mn-ea"/>
            </a:endParaRPr>
          </a:p>
        </p:txBody>
      </p:sp>
      <p:sp>
        <p:nvSpPr>
          <p:cNvPr id="104900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反倾销税：针对进口产品低于正常价值的情况</a:t>
            </a:r>
            <a:endParaRPr lang="zh-CN" altLang="en-US" sz="1600">
              <a:solidFill>
                <a:schemeClr val="dk1">
                  <a:lumMod val="80000"/>
                  <a:lumOff val="20000"/>
                </a:schemeClr>
              </a:solidFill>
              <a:latin typeface="+mn-ea"/>
              <a:sym typeface="+mn-ea"/>
            </a:endParaRPr>
          </a:p>
        </p:txBody>
      </p:sp>
      <p:sp>
        <p:nvSpPr>
          <p:cNvPr id="104900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1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1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1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反补贴税：针对进口产品获得政府补贴的情况</a:t>
            </a:r>
            <a:endParaRPr lang="zh-CN" altLang="en-US" sz="1600">
              <a:solidFill>
                <a:schemeClr val="dk1">
                  <a:lumMod val="80000"/>
                  <a:lumOff val="20000"/>
                </a:schemeClr>
              </a:solidFill>
              <a:latin typeface="+mn-ea"/>
              <a:sym typeface="+mn-ea"/>
            </a:endParaRPr>
          </a:p>
        </p:txBody>
      </p:sp>
      <p:sp>
        <p:nvSpPr>
          <p:cNvPr id="104901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1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2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2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特殊保障措施：针对进口产品数量激增的情况，但与保障措施相比，适用范围更广，时间更长</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56" name="标题"/>
          <p:cNvSpPr>
            <a:spLocks noGrp="1"/>
          </p:cNvSpPr>
          <p:nvPr>
            <p:ph type="title"/>
            <p:custDataLst>
              <p:tags r:id="rId2"/>
            </p:custDataLst>
          </p:nvPr>
        </p:nvSpPr>
        <p:spPr>
          <a:xfrm>
            <a:off x="825361" y="3133103"/>
            <a:ext cx="6367550" cy="1743697"/>
          </a:xfrm>
        </p:spPr>
        <p:txBody>
          <a:bodyPr/>
          <a:lstStyle/>
          <a:p>
            <a:r>
              <a:rPr lang="zh-CN" altLang="en-US"/>
              <a:t>反倾销措施</a:t>
            </a:r>
            <a:endParaRPr lang="zh-CN" altLang="en-US"/>
          </a:p>
        </p:txBody>
      </p:sp>
      <p:sp>
        <p:nvSpPr>
          <p:cNvPr id="104905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80" name="标题 1"/>
          <p:cNvSpPr>
            <a:spLocks noGrp="1"/>
          </p:cNvSpPr>
          <p:nvPr>
            <p:ph type="title"/>
          </p:nvPr>
        </p:nvSpPr>
        <p:spPr/>
        <p:txBody>
          <a:bodyPr/>
          <a:lstStyle/>
          <a:p>
            <a:r>
              <a:rPr lang="zh-CN" altLang="en-US"/>
              <a:t>反倾销的定义和认定标准</a:t>
            </a:r>
            <a:endParaRPr lang="zh-CN" altLang="en-US"/>
          </a:p>
        </p:txBody>
      </p:sp>
      <p:sp>
        <p:nvSpPr>
          <p:cNvPr id="104908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8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8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反倾销定义：指一国政府为了保护本国产业，对进口商品进行调查，认定其存在倾销行为，并采取措施限制进口的行为。</a:t>
            </a:r>
            <a:endParaRPr lang="zh-CN" altLang="en-US" sz="2000" spc="150">
              <a:solidFill>
                <a:schemeClr val="tx1">
                  <a:lumMod val="85000"/>
                  <a:lumOff val="15000"/>
                </a:schemeClr>
              </a:solidFill>
              <a:latin typeface="+mn-ea"/>
              <a:sym typeface="+mn-ea"/>
            </a:endParaRPr>
          </a:p>
        </p:txBody>
      </p:sp>
      <p:sp>
        <p:nvSpPr>
          <p:cNvPr id="104908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倾销定义：指一国出口商以低于正常价值的价格向另一国出口商品，损害了进口国相关产业的利益。</a:t>
            </a:r>
            <a:endParaRPr lang="zh-CN" altLang="en-US" sz="2000" spc="150">
              <a:solidFill>
                <a:schemeClr val="tx1">
                  <a:lumMod val="85000"/>
                  <a:lumOff val="15000"/>
                </a:schemeClr>
              </a:solidFill>
              <a:latin typeface="+mn-ea"/>
              <a:sym typeface="+mn-ea"/>
            </a:endParaRPr>
          </a:p>
        </p:txBody>
      </p:sp>
      <p:sp>
        <p:nvSpPr>
          <p:cNvPr id="104909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认定标准：根据世界贸易组织的规定，倾销的认定标准包括价格、数量、成本、利润等方面。</a:t>
            </a:r>
            <a:endParaRPr lang="zh-CN" altLang="en-US" sz="2000" spc="150">
              <a:solidFill>
                <a:schemeClr val="tx1">
                  <a:lumMod val="85000"/>
                  <a:lumOff val="15000"/>
                </a:schemeClr>
              </a:solidFill>
              <a:latin typeface="+mn-ea"/>
              <a:sym typeface="+mn-ea"/>
            </a:endParaRPr>
          </a:p>
        </p:txBody>
      </p:sp>
      <p:sp>
        <p:nvSpPr>
          <p:cNvPr id="104910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反倾销措施：包括征收反倾销税、限制进口、禁止进口等。</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38" name="标题 1"/>
          <p:cNvSpPr>
            <a:spLocks noGrp="1"/>
          </p:cNvSpPr>
          <p:nvPr>
            <p:ph type="title"/>
          </p:nvPr>
        </p:nvSpPr>
        <p:spPr/>
        <p:txBody>
          <a:bodyPr/>
          <a:lstStyle/>
          <a:p>
            <a:r>
              <a:rPr lang="zh-CN" altLang="en-US"/>
              <a:t>反倾销调查的程序和内容</a:t>
            </a:r>
            <a:endParaRPr lang="zh-CN" altLang="en-US"/>
          </a:p>
        </p:txBody>
      </p:sp>
      <p:sp>
        <p:nvSpPr>
          <p:cNvPr id="1049140" name="矩形 5"/>
          <p:cNvSpPr/>
          <p:nvPr>
            <p:custDataLst>
              <p:tags r:id="rId2"/>
            </p:custDataLst>
          </p:nvPr>
        </p:nvSpPr>
        <p:spPr>
          <a:xfrm>
            <a:off x="860247"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42" name="矩形 10"/>
          <p:cNvSpPr/>
          <p:nvPr>
            <p:custDataLst>
              <p:tags r:id="rId3"/>
            </p:custDataLst>
          </p:nvPr>
        </p:nvSpPr>
        <p:spPr>
          <a:xfrm>
            <a:off x="1211291"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44" name="TextBox 2"/>
          <p:cNvSpPr txBox="1"/>
          <p:nvPr>
            <p:custDataLst>
              <p:tags r:id="rId4"/>
            </p:custDataLst>
          </p:nvPr>
        </p:nvSpPr>
        <p:spPr>
          <a:xfrm>
            <a:off x="1013666"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申请：由国内产业或其代表向商务部提出反倾销调查申请</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46" name="矩形 6"/>
          <p:cNvSpPr/>
          <p:nvPr>
            <p:custDataLst>
              <p:tags r:id="rId5"/>
            </p:custDataLst>
          </p:nvPr>
        </p:nvSpPr>
        <p:spPr>
          <a:xfrm>
            <a:off x="44720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48" name="矩形 11"/>
          <p:cNvSpPr/>
          <p:nvPr>
            <p:custDataLst>
              <p:tags r:id="rId6"/>
            </p:custDataLst>
          </p:nvPr>
        </p:nvSpPr>
        <p:spPr>
          <a:xfrm>
            <a:off x="4842644"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50" name="TextBox 2"/>
          <p:cNvSpPr txBox="1"/>
          <p:nvPr>
            <p:custDataLst>
              <p:tags r:id="rId7"/>
            </p:custDataLst>
          </p:nvPr>
        </p:nvSpPr>
        <p:spPr>
          <a:xfrm>
            <a:off x="46255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立案：商务部对申请进行审查，决定是否立案</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2" name="矩形 7"/>
          <p:cNvSpPr/>
          <p:nvPr>
            <p:custDataLst>
              <p:tags r:id="rId8"/>
            </p:custDataLst>
          </p:nvPr>
        </p:nvSpPr>
        <p:spPr>
          <a:xfrm>
            <a:off x="80832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54" name="矩形 12"/>
          <p:cNvSpPr/>
          <p:nvPr>
            <p:custDataLst>
              <p:tags r:id="rId9"/>
            </p:custDataLst>
          </p:nvPr>
        </p:nvSpPr>
        <p:spPr>
          <a:xfrm>
            <a:off x="8473346"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56" name="TextBox 2"/>
          <p:cNvSpPr txBox="1"/>
          <p:nvPr>
            <p:custDataLst>
              <p:tags r:id="rId10"/>
            </p:custDataLst>
          </p:nvPr>
        </p:nvSpPr>
        <p:spPr>
          <a:xfrm>
            <a:off x="82367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调查：商务部对被调查产品进行调查，包括价格、成本、数量等</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8" name="矩形 33"/>
          <p:cNvSpPr/>
          <p:nvPr>
            <p:custDataLst>
              <p:tags r:id="rId11"/>
            </p:custDataLst>
          </p:nvPr>
        </p:nvSpPr>
        <p:spPr>
          <a:xfrm>
            <a:off x="85959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60" name="矩形 37"/>
          <p:cNvSpPr/>
          <p:nvPr>
            <p:custDataLst>
              <p:tags r:id="rId12"/>
            </p:custDataLst>
          </p:nvPr>
        </p:nvSpPr>
        <p:spPr>
          <a:xfrm>
            <a:off x="1210641"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62" name="TextBox 2"/>
          <p:cNvSpPr txBox="1"/>
          <p:nvPr>
            <p:custDataLst>
              <p:tags r:id="rId13"/>
            </p:custDataLst>
          </p:nvPr>
        </p:nvSpPr>
        <p:spPr>
          <a:xfrm>
            <a:off x="1013016"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初裁：商务部根据调查结果，初步裁定是否存在倾销行为</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64" name="矩形 34"/>
          <p:cNvSpPr/>
          <p:nvPr>
            <p:custDataLst>
              <p:tags r:id="rId14"/>
            </p:custDataLst>
          </p:nvPr>
        </p:nvSpPr>
        <p:spPr>
          <a:xfrm>
            <a:off x="447144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66" name="矩形 38"/>
          <p:cNvSpPr/>
          <p:nvPr>
            <p:custDataLst>
              <p:tags r:id="rId15"/>
            </p:custDataLst>
          </p:nvPr>
        </p:nvSpPr>
        <p:spPr>
          <a:xfrm>
            <a:off x="4841994"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68" name="TextBox 2"/>
          <p:cNvSpPr txBox="1"/>
          <p:nvPr>
            <p:custDataLst>
              <p:tags r:id="rId16"/>
            </p:custDataLst>
          </p:nvPr>
        </p:nvSpPr>
        <p:spPr>
          <a:xfrm>
            <a:off x="46248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终裁：商务部根据初裁结果，最终裁定是否存在倾销行为</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70" name="矩形 35"/>
          <p:cNvSpPr/>
          <p:nvPr>
            <p:custDataLst>
              <p:tags r:id="rId17"/>
            </p:custDataLst>
          </p:nvPr>
        </p:nvSpPr>
        <p:spPr>
          <a:xfrm>
            <a:off x="8082648"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72" name="矩形 39"/>
          <p:cNvSpPr/>
          <p:nvPr>
            <p:custDataLst>
              <p:tags r:id="rId18"/>
            </p:custDataLst>
          </p:nvPr>
        </p:nvSpPr>
        <p:spPr>
          <a:xfrm>
            <a:off x="8472696"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74" name="TextBox 2"/>
          <p:cNvSpPr txBox="1"/>
          <p:nvPr>
            <p:custDataLst>
              <p:tags r:id="rId19"/>
            </p:custDataLst>
          </p:nvPr>
        </p:nvSpPr>
        <p:spPr>
          <a:xfrm>
            <a:off x="8236067" y="4709717"/>
            <a:ext cx="2915364" cy="1307548"/>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措施：如果存在倾销行为，商务部将采取相应的反倾销措施，如征收反倾销税等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08" name="标题 1"/>
          <p:cNvSpPr>
            <a:spLocks noGrp="1"/>
          </p:cNvSpPr>
          <p:nvPr>
            <p:ph type="title"/>
          </p:nvPr>
        </p:nvSpPr>
        <p:spPr/>
        <p:txBody>
          <a:bodyPr/>
          <a:lstStyle/>
          <a:p>
            <a:r>
              <a:rPr lang="zh-CN" altLang="en-US"/>
              <a:t>反倾销措施的实施和影响</a:t>
            </a:r>
            <a:endParaRPr lang="zh-CN" altLang="en-US"/>
          </a:p>
        </p:txBody>
      </p:sp>
      <p:sp>
        <p:nvSpPr>
          <p:cNvPr id="1049210" name="圆角矩形 26"/>
          <p:cNvSpPr/>
          <p:nvPr>
            <p:custDataLst>
              <p:tags r:id="rId2"/>
            </p:custDataLst>
          </p:nvPr>
        </p:nvSpPr>
        <p:spPr>
          <a:xfrm>
            <a:off x="838200"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12" name="圆角矩形 28"/>
          <p:cNvSpPr/>
          <p:nvPr>
            <p:custDataLst>
              <p:tags r:id="rId3"/>
            </p:custDataLst>
          </p:nvPr>
        </p:nvSpPr>
        <p:spPr>
          <a:xfrm>
            <a:off x="840639"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214" name="文本框 31"/>
          <p:cNvSpPr txBox="1"/>
          <p:nvPr>
            <p:custDataLst>
              <p:tags r:id="rId4"/>
            </p:custDataLst>
          </p:nvPr>
        </p:nvSpPr>
        <p:spPr>
          <a:xfrm>
            <a:off x="919296" y="2252134"/>
            <a:ext cx="1750395" cy="33121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实施方式：通过调查和认定，对进口产品征收反倾销税</a:t>
            </a:r>
            <a:endParaRPr lang="zh-CN" altLang="en-US" sz="2000" spc="200">
              <a:solidFill>
                <a:schemeClr val="tx1">
                  <a:lumMod val="85000"/>
                  <a:lumOff val="15000"/>
                </a:schemeClr>
              </a:solidFill>
              <a:latin typeface="+mn-ea"/>
              <a:sym typeface="+mn-ea"/>
            </a:endParaRPr>
          </a:p>
        </p:txBody>
      </p:sp>
      <p:sp>
        <p:nvSpPr>
          <p:cNvPr id="1049216" name="圆角矩形 29"/>
          <p:cNvSpPr/>
          <p:nvPr>
            <p:custDataLst>
              <p:tags r:id="rId5"/>
            </p:custDataLst>
          </p:nvPr>
        </p:nvSpPr>
        <p:spPr>
          <a:xfrm>
            <a:off x="2989368"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18" name="圆角矩形 32"/>
          <p:cNvSpPr/>
          <p:nvPr>
            <p:custDataLst>
              <p:tags r:id="rId6"/>
            </p:custDataLst>
          </p:nvPr>
        </p:nvSpPr>
        <p:spPr>
          <a:xfrm>
            <a:off x="2991807"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20" name="文本框 34"/>
          <p:cNvSpPr txBox="1"/>
          <p:nvPr>
            <p:custDataLst>
              <p:tags r:id="rId7"/>
            </p:custDataLst>
          </p:nvPr>
        </p:nvSpPr>
        <p:spPr>
          <a:xfrm>
            <a:off x="3070463"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影响：保护国内产业，提高国内产品竞争力</a:t>
            </a:r>
            <a:endParaRPr lang="zh-CN" altLang="en-US" sz="2000" spc="200">
              <a:solidFill>
                <a:schemeClr val="tx1">
                  <a:lumMod val="85000"/>
                  <a:lumOff val="15000"/>
                </a:schemeClr>
              </a:solidFill>
              <a:latin typeface="+mn-ea"/>
              <a:sym typeface="+mn-ea"/>
            </a:endParaRPr>
          </a:p>
        </p:txBody>
      </p:sp>
      <p:sp>
        <p:nvSpPr>
          <p:cNvPr id="1049222" name="圆角矩形 3"/>
          <p:cNvSpPr/>
          <p:nvPr>
            <p:custDataLst>
              <p:tags r:id="rId8"/>
            </p:custDataLst>
          </p:nvPr>
        </p:nvSpPr>
        <p:spPr>
          <a:xfrm>
            <a:off x="5140535"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24" name="圆角矩形 4"/>
          <p:cNvSpPr/>
          <p:nvPr>
            <p:custDataLst>
              <p:tags r:id="rId9"/>
            </p:custDataLst>
          </p:nvPr>
        </p:nvSpPr>
        <p:spPr>
          <a:xfrm>
            <a:off x="5142364"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26" name="文本框 5"/>
          <p:cNvSpPr txBox="1"/>
          <p:nvPr>
            <p:custDataLst>
              <p:tags r:id="rId10"/>
            </p:custDataLst>
          </p:nvPr>
        </p:nvSpPr>
        <p:spPr>
          <a:xfrm>
            <a:off x="5221021"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实施条件：进口产品价格低于正常价值，对国内产业造成损害</a:t>
            </a:r>
            <a:endParaRPr lang="zh-CN" altLang="en-US" sz="2000" spc="200">
              <a:solidFill>
                <a:schemeClr val="tx1">
                  <a:lumMod val="85000"/>
                  <a:lumOff val="15000"/>
                </a:schemeClr>
              </a:solidFill>
              <a:latin typeface="+mn-ea"/>
              <a:sym typeface="+mn-ea"/>
            </a:endParaRPr>
          </a:p>
        </p:txBody>
      </p:sp>
      <p:sp>
        <p:nvSpPr>
          <p:cNvPr id="1049228" name="圆角矩形 8"/>
          <p:cNvSpPr/>
          <p:nvPr>
            <p:custDataLst>
              <p:tags r:id="rId11"/>
            </p:custDataLst>
          </p:nvPr>
        </p:nvSpPr>
        <p:spPr>
          <a:xfrm>
            <a:off x="7291703"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0" name="圆角矩形 9"/>
          <p:cNvSpPr/>
          <p:nvPr>
            <p:custDataLst>
              <p:tags r:id="rId12"/>
            </p:custDataLst>
          </p:nvPr>
        </p:nvSpPr>
        <p:spPr>
          <a:xfrm>
            <a:off x="7293532"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32" name="文本框 10"/>
          <p:cNvSpPr txBox="1"/>
          <p:nvPr>
            <p:custDataLst>
              <p:tags r:id="rId13"/>
            </p:custDataLst>
          </p:nvPr>
        </p:nvSpPr>
        <p:spPr>
          <a:xfrm>
            <a:off x="7372189"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实施效果：减少进口产品数量，提高国内产品市场份额</a:t>
            </a:r>
            <a:endParaRPr lang="zh-CN" altLang="en-US" sz="2000" spc="200">
              <a:solidFill>
                <a:schemeClr val="tx1">
                  <a:lumMod val="85000"/>
                  <a:lumOff val="15000"/>
                </a:schemeClr>
              </a:solidFill>
              <a:latin typeface="+mn-ea"/>
              <a:sym typeface="+mn-ea"/>
            </a:endParaRPr>
          </a:p>
        </p:txBody>
      </p:sp>
      <p:sp>
        <p:nvSpPr>
          <p:cNvPr id="1049234" name="圆角矩形 6"/>
          <p:cNvSpPr/>
          <p:nvPr>
            <p:custDataLst>
              <p:tags r:id="rId14"/>
            </p:custDataLst>
          </p:nvPr>
        </p:nvSpPr>
        <p:spPr>
          <a:xfrm>
            <a:off x="9442870" y="1849095"/>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6" name="圆角矩形 7"/>
          <p:cNvSpPr/>
          <p:nvPr>
            <p:custDataLst>
              <p:tags r:id="rId15"/>
            </p:custDataLst>
          </p:nvPr>
        </p:nvSpPr>
        <p:spPr>
          <a:xfrm>
            <a:off x="9444700" y="1849095"/>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38" name="文本框 11"/>
          <p:cNvSpPr txBox="1"/>
          <p:nvPr>
            <p:custDataLst>
              <p:tags r:id="rId16"/>
            </p:custDataLst>
          </p:nvPr>
        </p:nvSpPr>
        <p:spPr>
          <a:xfrm>
            <a:off x="9523356" y="2253963"/>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实施限制：需要符合WTO规则，避免滥用反倾销措施</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72" name="标题"/>
          <p:cNvSpPr>
            <a:spLocks noGrp="1"/>
          </p:cNvSpPr>
          <p:nvPr>
            <p:ph type="title"/>
            <p:custDataLst>
              <p:tags r:id="rId2"/>
            </p:custDataLst>
          </p:nvPr>
        </p:nvSpPr>
        <p:spPr>
          <a:xfrm>
            <a:off x="825361" y="3133103"/>
            <a:ext cx="6367550" cy="1743697"/>
          </a:xfrm>
        </p:spPr>
        <p:txBody>
          <a:bodyPr/>
          <a:lstStyle/>
          <a:p>
            <a:r>
              <a:rPr lang="zh-CN" altLang="en-US"/>
              <a:t>反补贴措施</a:t>
            </a:r>
            <a:endParaRPr lang="zh-CN" altLang="en-US"/>
          </a:p>
        </p:txBody>
      </p:sp>
      <p:sp>
        <p:nvSpPr>
          <p:cNvPr id="1049274"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96" name="标题 1"/>
          <p:cNvSpPr>
            <a:spLocks noGrp="1"/>
          </p:cNvSpPr>
          <p:nvPr>
            <p:ph type="title"/>
          </p:nvPr>
        </p:nvSpPr>
        <p:spPr/>
        <p:txBody>
          <a:bodyPr/>
          <a:lstStyle/>
          <a:p>
            <a:r>
              <a:rPr lang="zh-CN" altLang="en-US"/>
              <a:t>反补贴的定义和认定标准</a:t>
            </a:r>
            <a:endParaRPr lang="zh-CN" altLang="en-US"/>
          </a:p>
        </p:txBody>
      </p:sp>
      <p:sp>
        <p:nvSpPr>
          <p:cNvPr id="1049298" name="文本框 20"/>
          <p:cNvSpPr txBox="1"/>
          <p:nvPr>
            <p:custDataLst>
              <p:tags r:id="rId2"/>
            </p:custDataLst>
          </p:nvPr>
        </p:nvSpPr>
        <p:spPr>
          <a:xfrm>
            <a:off x="6781093" y="1390723"/>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3"/>
                    </a:gs>
                    <a:gs pos="67000">
                      <a:schemeClr val="accent3">
                        <a:alpha val="0"/>
                      </a:schemeClr>
                    </a:gs>
                  </a:gsLst>
                  <a:lin ang="5400000" scaled="1"/>
                </a:gradFill>
                <a:latin typeface="+mn-ea"/>
                <a:sym typeface="+mn-ea"/>
              </a:rPr>
              <a:t>03</a:t>
            </a:r>
            <a:endParaRPr lang="en-US" altLang="zh-CN" sz="6600" b="1" spc="100">
              <a:gradFill>
                <a:gsLst>
                  <a:gs pos="34000">
                    <a:schemeClr val="accent3"/>
                  </a:gs>
                  <a:gs pos="67000">
                    <a:schemeClr val="accent3">
                      <a:alpha val="0"/>
                    </a:schemeClr>
                  </a:gs>
                </a:gsLst>
                <a:lin ang="5400000" scaled="1"/>
              </a:gradFill>
              <a:latin typeface="+mn-ea"/>
              <a:sym typeface="+mn-ea"/>
            </a:endParaRPr>
          </a:p>
        </p:txBody>
      </p:sp>
      <p:sp>
        <p:nvSpPr>
          <p:cNvPr id="1049300" name="文本框 178"/>
          <p:cNvSpPr txBox="1"/>
          <p:nvPr>
            <p:custDataLst>
              <p:tags r:id="rId3"/>
            </p:custDataLst>
          </p:nvPr>
        </p:nvSpPr>
        <p:spPr>
          <a:xfrm>
            <a:off x="6294898" y="2255214"/>
            <a:ext cx="2330949" cy="1434018"/>
          </a:xfrm>
          <a:prstGeom prst="rect">
            <a:avLst/>
          </a:prstGeom>
          <a:noFill/>
        </p:spPr>
        <p:txBody>
          <a:bodyPr wrap="square" rtlCol="0">
            <a:normAutofit fontScale="8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认定标准：根据世界贸易组织的规定，反补贴措施的认定标准包括补贴的存在、补贴的性质、补贴的效果和补贴的损害</a:t>
            </a:r>
            <a:endParaRPr lang="zh-CN" altLang="en-US" b="0">
              <a:latin typeface="+mn-ea"/>
              <a:ea typeface="+mn-ea"/>
              <a:sym typeface="+mn-ea"/>
            </a:endParaRPr>
          </a:p>
        </p:txBody>
      </p:sp>
      <p:sp>
        <p:nvSpPr>
          <p:cNvPr id="1049302" name="文本框 18"/>
          <p:cNvSpPr txBox="1"/>
          <p:nvPr>
            <p:custDataLst>
              <p:tags r:id="rId4"/>
            </p:custDataLst>
          </p:nvPr>
        </p:nvSpPr>
        <p:spPr>
          <a:xfrm>
            <a:off x="1324395" y="1390723"/>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1"/>
                    </a:gs>
                    <a:gs pos="67000">
                      <a:schemeClr val="accent1">
                        <a:alpha val="0"/>
                      </a:schemeClr>
                    </a:gs>
                  </a:gsLst>
                  <a:lin ang="5400000" scaled="1"/>
                </a:gradFill>
                <a:latin typeface="+mn-ea"/>
                <a:sym typeface="+mn-ea"/>
              </a:rPr>
              <a:t>01</a:t>
            </a:r>
            <a:endParaRPr lang="en-US" altLang="zh-CN" sz="6600" b="1" spc="100">
              <a:gradFill>
                <a:gsLst>
                  <a:gs pos="34000">
                    <a:schemeClr val="accent1"/>
                  </a:gs>
                  <a:gs pos="67000">
                    <a:schemeClr val="accent1">
                      <a:alpha val="0"/>
                    </a:schemeClr>
                  </a:gs>
                </a:gsLst>
                <a:lin ang="5400000" scaled="1"/>
              </a:gradFill>
              <a:latin typeface="+mn-ea"/>
              <a:sym typeface="+mn-ea"/>
            </a:endParaRPr>
          </a:p>
        </p:txBody>
      </p:sp>
      <p:sp>
        <p:nvSpPr>
          <p:cNvPr id="1049304" name="文本框 176"/>
          <p:cNvSpPr txBox="1"/>
          <p:nvPr>
            <p:custDataLst>
              <p:tags r:id="rId5"/>
            </p:custDataLst>
          </p:nvPr>
        </p:nvSpPr>
        <p:spPr>
          <a:xfrm>
            <a:off x="838200"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400" b="0">
                <a:latin typeface="+mn-ea"/>
                <a:ea typeface="+mn-ea"/>
                <a:sym typeface="+mn-ea"/>
              </a:rPr>
              <a:t>反补贴措施：针对进口产品给予补贴，以保护本国产业和市场的措施</a:t>
            </a:r>
            <a:endParaRPr lang="zh-CN" altLang="en-US" sz="1400" b="0">
              <a:latin typeface="+mn-ea"/>
              <a:ea typeface="+mn-ea"/>
              <a:sym typeface="+mn-ea"/>
            </a:endParaRPr>
          </a:p>
        </p:txBody>
      </p:sp>
      <p:sp>
        <p:nvSpPr>
          <p:cNvPr id="1049306" name="文本框 19"/>
          <p:cNvSpPr txBox="1"/>
          <p:nvPr>
            <p:custDataLst>
              <p:tags r:id="rId6"/>
            </p:custDataLst>
          </p:nvPr>
        </p:nvSpPr>
        <p:spPr>
          <a:xfrm>
            <a:off x="4053069" y="1390723"/>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2"/>
                    </a:gs>
                    <a:gs pos="67000">
                      <a:schemeClr val="accent2">
                        <a:alpha val="0"/>
                      </a:schemeClr>
                    </a:gs>
                  </a:gsLst>
                  <a:lin ang="5400000" scaled="1"/>
                </a:gradFill>
                <a:latin typeface="+mn-ea"/>
                <a:sym typeface="+mn-ea"/>
              </a:rPr>
              <a:t>02</a:t>
            </a:r>
            <a:endParaRPr lang="en-US" altLang="zh-CN" sz="6600" b="1" spc="100">
              <a:gradFill>
                <a:gsLst>
                  <a:gs pos="34000">
                    <a:schemeClr val="accent2"/>
                  </a:gs>
                  <a:gs pos="67000">
                    <a:schemeClr val="accent2">
                      <a:alpha val="0"/>
                    </a:schemeClr>
                  </a:gs>
                </a:gsLst>
                <a:lin ang="5400000" scaled="1"/>
              </a:gradFill>
              <a:latin typeface="+mn-ea"/>
              <a:sym typeface="+mn-ea"/>
            </a:endParaRPr>
          </a:p>
        </p:txBody>
      </p:sp>
      <p:sp>
        <p:nvSpPr>
          <p:cNvPr id="1049308" name="文本框 177"/>
          <p:cNvSpPr txBox="1"/>
          <p:nvPr>
            <p:custDataLst>
              <p:tags r:id="rId7"/>
            </p:custDataLst>
          </p:nvPr>
        </p:nvSpPr>
        <p:spPr>
          <a:xfrm>
            <a:off x="3566224"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400" b="0">
                <a:latin typeface="+mn-ea"/>
                <a:ea typeface="+mn-ea"/>
                <a:sym typeface="+mn-ea"/>
              </a:rPr>
              <a:t>定义：反补贴措施是指一国政府或其代表对进口产品给予补贴，以保护本国产业和市场的措施</a:t>
            </a:r>
            <a:endParaRPr lang="zh-CN" altLang="en-US" sz="1400" b="0">
              <a:latin typeface="+mn-ea"/>
              <a:ea typeface="+mn-ea"/>
              <a:sym typeface="+mn-ea"/>
            </a:endParaRPr>
          </a:p>
        </p:txBody>
      </p:sp>
      <p:sp>
        <p:nvSpPr>
          <p:cNvPr id="1049310" name="文本框 25"/>
          <p:cNvSpPr txBox="1"/>
          <p:nvPr>
            <p:custDataLst>
              <p:tags r:id="rId8"/>
            </p:custDataLst>
          </p:nvPr>
        </p:nvSpPr>
        <p:spPr>
          <a:xfrm>
            <a:off x="8145431" y="3834049"/>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1"/>
                    </a:gs>
                    <a:gs pos="67000">
                      <a:schemeClr val="accent1">
                        <a:alpha val="0"/>
                      </a:schemeClr>
                    </a:gs>
                  </a:gsLst>
                  <a:lin ang="5400000" scaled="1"/>
                </a:gradFill>
                <a:latin typeface="+mn-ea"/>
                <a:sym typeface="+mn-ea"/>
              </a:rPr>
              <a:t>07</a:t>
            </a:r>
            <a:endParaRPr lang="en-US" altLang="zh-CN" sz="6600" b="1" spc="100">
              <a:gradFill>
                <a:gsLst>
                  <a:gs pos="34000">
                    <a:schemeClr val="accent1"/>
                  </a:gs>
                  <a:gs pos="67000">
                    <a:schemeClr val="accent1">
                      <a:alpha val="0"/>
                    </a:schemeClr>
                  </a:gs>
                </a:gsLst>
                <a:lin ang="5400000" scaled="1"/>
              </a:gradFill>
              <a:latin typeface="+mn-ea"/>
              <a:sym typeface="+mn-ea"/>
            </a:endParaRPr>
          </a:p>
        </p:txBody>
      </p:sp>
      <p:sp>
        <p:nvSpPr>
          <p:cNvPr id="1049312" name="文本框 180"/>
          <p:cNvSpPr txBox="1"/>
          <p:nvPr>
            <p:custDataLst>
              <p:tags r:id="rId9"/>
            </p:custDataLst>
          </p:nvPr>
        </p:nvSpPr>
        <p:spPr>
          <a:xfrm>
            <a:off x="7657935" y="47173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400" b="0">
                <a:latin typeface="+mn-ea"/>
                <a:ea typeface="+mn-ea"/>
                <a:sym typeface="+mn-ea"/>
              </a:rPr>
              <a:t>补贴的损害：指补贴对进口产品造成的损害，包括价格损害、市场份额损害等</a:t>
            </a:r>
            <a:endParaRPr lang="zh-CN" altLang="en-US" sz="1400" b="0">
              <a:latin typeface="+mn-ea"/>
              <a:ea typeface="+mn-ea"/>
              <a:sym typeface="+mn-ea"/>
            </a:endParaRPr>
          </a:p>
        </p:txBody>
      </p:sp>
      <p:sp>
        <p:nvSpPr>
          <p:cNvPr id="1049314" name="文本框 23"/>
          <p:cNvSpPr txBox="1"/>
          <p:nvPr>
            <p:custDataLst>
              <p:tags r:id="rId10"/>
            </p:custDataLst>
          </p:nvPr>
        </p:nvSpPr>
        <p:spPr>
          <a:xfrm>
            <a:off x="2688732" y="3834049"/>
            <a:ext cx="1358152" cy="1189314"/>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1"/>
                    </a:gs>
                    <a:gs pos="34000">
                      <a:schemeClr val="accent1"/>
                    </a:gs>
                    <a:gs pos="67000">
                      <a:schemeClr val="accent1">
                        <a:alpha val="0"/>
                      </a:schemeClr>
                    </a:gs>
                  </a:gsLst>
                  <a:lin ang="5400000" scaled="1"/>
                </a:gradFill>
                <a:latin typeface="微软雅黑" panose="020b0503020204020204" pitchFamily="3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34000">
                      <a:schemeClr val="accent5"/>
                    </a:gs>
                    <a:gs pos="67000">
                      <a:schemeClr val="accent5">
                        <a:alpha val="0"/>
                      </a:schemeClr>
                    </a:gs>
                  </a:gsLst>
                  <a:lin ang="5400000" scaled="1"/>
                </a:gradFill>
                <a:latin typeface="+mn-ea"/>
                <a:sym typeface="+mn-ea"/>
              </a:rPr>
              <a:t>05</a:t>
            </a:r>
            <a:endParaRPr lang="en-US" altLang="zh-CN" sz="6600">
              <a:gradFill>
                <a:gsLst>
                  <a:gs pos="34000">
                    <a:schemeClr val="accent5"/>
                  </a:gs>
                  <a:gs pos="67000">
                    <a:schemeClr val="accent5">
                      <a:alpha val="0"/>
                    </a:schemeClr>
                  </a:gs>
                </a:gsLst>
                <a:lin ang="5400000" scaled="1"/>
              </a:gradFill>
              <a:latin typeface="+mn-ea"/>
              <a:sym typeface="+mn-ea"/>
            </a:endParaRPr>
          </a:p>
        </p:txBody>
      </p:sp>
      <p:sp>
        <p:nvSpPr>
          <p:cNvPr id="1049316" name="文本框 181"/>
          <p:cNvSpPr txBox="1"/>
          <p:nvPr>
            <p:custDataLst>
              <p:tags r:id="rId11"/>
            </p:custDataLst>
          </p:nvPr>
        </p:nvSpPr>
        <p:spPr>
          <a:xfrm>
            <a:off x="2201237" y="47173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400" b="0">
                <a:latin typeface="+mn-ea"/>
                <a:ea typeface="+mn-ea"/>
                <a:sym typeface="+mn-ea"/>
              </a:rPr>
              <a:t>补贴的性质：指补贴的性质和目的，包括出口补贴、进口替代补贴、产业升级补贴等</a:t>
            </a:r>
            <a:endParaRPr lang="zh-CN" altLang="en-US" sz="1400" b="0">
              <a:latin typeface="+mn-ea"/>
              <a:ea typeface="+mn-ea"/>
              <a:sym typeface="+mn-ea"/>
            </a:endParaRPr>
          </a:p>
        </p:txBody>
      </p:sp>
      <p:sp>
        <p:nvSpPr>
          <p:cNvPr id="1049318" name="文本框 24"/>
          <p:cNvSpPr txBox="1"/>
          <p:nvPr>
            <p:custDataLst>
              <p:tags r:id="rId12"/>
            </p:custDataLst>
          </p:nvPr>
        </p:nvSpPr>
        <p:spPr>
          <a:xfrm>
            <a:off x="5416756" y="3834049"/>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34000">
                      <a:schemeClr val="accent6"/>
                    </a:gs>
                    <a:gs pos="67000">
                      <a:schemeClr val="accent6">
                        <a:alpha val="0"/>
                      </a:schemeClr>
                    </a:gs>
                  </a:gsLst>
                  <a:lin ang="5400000" scaled="1"/>
                </a:gradFill>
                <a:latin typeface="+mn-ea"/>
                <a:sym typeface="+mn-ea"/>
              </a:rPr>
              <a:t>06</a:t>
            </a:r>
            <a:endParaRPr lang="en-US" altLang="zh-CN" sz="6600" b="1" spc="100">
              <a:gradFill>
                <a:gsLst>
                  <a:gs pos="0">
                    <a:schemeClr val="accent6"/>
                  </a:gs>
                  <a:gs pos="34000">
                    <a:schemeClr val="accent6"/>
                  </a:gs>
                  <a:gs pos="67000">
                    <a:schemeClr val="accent6">
                      <a:alpha val="0"/>
                    </a:schemeClr>
                  </a:gs>
                </a:gsLst>
                <a:lin ang="5400000" scaled="1"/>
              </a:gradFill>
              <a:latin typeface="+mn-ea"/>
              <a:sym typeface="+mn-ea"/>
            </a:endParaRPr>
          </a:p>
        </p:txBody>
      </p:sp>
      <p:sp>
        <p:nvSpPr>
          <p:cNvPr id="1049320" name="文本框 182"/>
          <p:cNvSpPr txBox="1"/>
          <p:nvPr>
            <p:custDataLst>
              <p:tags r:id="rId13"/>
            </p:custDataLst>
          </p:nvPr>
        </p:nvSpPr>
        <p:spPr>
          <a:xfrm>
            <a:off x="4929911" y="47030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400" b="0">
                <a:latin typeface="+mn-ea"/>
                <a:ea typeface="+mn-ea"/>
                <a:sym typeface="+mn-ea"/>
              </a:rPr>
              <a:t>补贴的效果：指补贴对进口产品造成的影响，包括价格影响、市场份额影响等</a:t>
            </a:r>
            <a:endParaRPr lang="zh-CN" altLang="en-US" sz="1400" b="0">
              <a:latin typeface="+mn-ea"/>
              <a:ea typeface="+mn-ea"/>
              <a:sym typeface="+mn-ea"/>
            </a:endParaRPr>
          </a:p>
        </p:txBody>
      </p:sp>
      <p:sp>
        <p:nvSpPr>
          <p:cNvPr id="1049322" name="文本框 21"/>
          <p:cNvSpPr txBox="1"/>
          <p:nvPr>
            <p:custDataLst>
              <p:tags r:id="rId14"/>
            </p:custDataLst>
          </p:nvPr>
        </p:nvSpPr>
        <p:spPr>
          <a:xfrm>
            <a:off x="9509118" y="1390723"/>
            <a:ext cx="1358152" cy="1189314"/>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4"/>
                    </a:gs>
                    <a:gs pos="34000">
                      <a:schemeClr val="accent4"/>
                    </a:gs>
                    <a:gs pos="67000">
                      <a:schemeClr val="accent4">
                        <a:alpha val="0"/>
                      </a:schemeClr>
                    </a:gs>
                  </a:gsLst>
                  <a:lin ang="5400000" scaled="1"/>
                </a:gradFill>
                <a:latin typeface="微软雅黑" panose="020b0503020204020204" pitchFamily="3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latin typeface="+mn-ea"/>
              </a:rPr>
              <a:t>04</a:t>
            </a:r>
            <a:endParaRPr lang="en-US" altLang="zh-CN" sz="6600">
              <a:latin typeface="+mn-ea"/>
            </a:endParaRPr>
          </a:p>
        </p:txBody>
      </p:sp>
      <p:sp>
        <p:nvSpPr>
          <p:cNvPr id="1049324" name="文本框 179"/>
          <p:cNvSpPr txBox="1"/>
          <p:nvPr>
            <p:custDataLst>
              <p:tags r:id="rId15"/>
            </p:custDataLst>
          </p:nvPr>
        </p:nvSpPr>
        <p:spPr>
          <a:xfrm>
            <a:off x="9022922" y="2179165"/>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400" b="0">
                <a:latin typeface="+mn-ea"/>
                <a:ea typeface="+mn-ea"/>
                <a:sym typeface="+mn-ea"/>
              </a:rPr>
              <a:t>补贴的存在：指政府或其代表对进口产品给予补贴，包括直接补贴和间接补贴</a:t>
            </a:r>
            <a:endParaRPr lang="zh-CN" altLang="en-US" sz="1400" b="0">
              <a:latin typeface="+mn-ea"/>
              <a:ea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58" name="标题 1"/>
          <p:cNvSpPr>
            <a:spLocks noGrp="1"/>
          </p:cNvSpPr>
          <p:nvPr>
            <p:ph type="title"/>
          </p:nvPr>
        </p:nvSpPr>
        <p:spPr/>
        <p:txBody>
          <a:bodyPr/>
          <a:lstStyle/>
          <a:p>
            <a:r>
              <a:rPr lang="zh-CN" altLang="en-US"/>
              <a:t>反补贴调查的程序和内容</a:t>
            </a:r>
            <a:endParaRPr lang="zh-CN" altLang="en-US"/>
          </a:p>
        </p:txBody>
      </p:sp>
      <p:sp>
        <p:nvSpPr>
          <p:cNvPr id="1049360" name="正文"/>
          <p:cNvSpPr txBox="1"/>
          <p:nvPr>
            <p:custDataLst>
              <p:tags r:id="rId2"/>
            </p:custDataLst>
          </p:nvPr>
        </p:nvSpPr>
        <p:spPr>
          <a:xfrm>
            <a:off x="2847421" y="1364400"/>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调查发起：由相关国家或地区政府发起</a:t>
            </a:r>
            <a:endParaRPr lang="zh-CN" altLang="en-US" sz="1200" spc="150">
              <a:solidFill>
                <a:schemeClr val="tx1">
                  <a:lumMod val="65000"/>
                  <a:lumOff val="35000"/>
                </a:schemeClr>
              </a:solidFill>
              <a:latin typeface="+mn-ea"/>
              <a:sym typeface="+mn-ea"/>
            </a:endParaRPr>
          </a:p>
        </p:txBody>
      </p:sp>
      <p:sp>
        <p:nvSpPr>
          <p:cNvPr id="1049362" name="正文"/>
          <p:cNvSpPr txBox="1"/>
          <p:nvPr>
            <p:custDataLst>
              <p:tags r:id="rId3"/>
            </p:custDataLst>
          </p:nvPr>
        </p:nvSpPr>
        <p:spPr>
          <a:xfrm>
            <a:off x="2847421" y="2352970"/>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调查对象：针对特定产品或行业</a:t>
            </a:r>
            <a:endParaRPr lang="zh-CN" altLang="en-US" sz="1200" spc="150">
              <a:solidFill>
                <a:schemeClr val="tx1">
                  <a:lumMod val="65000"/>
                  <a:lumOff val="35000"/>
                </a:schemeClr>
              </a:solidFill>
              <a:latin typeface="+mn-ea"/>
              <a:sym typeface="+mn-ea"/>
            </a:endParaRPr>
          </a:p>
        </p:txBody>
      </p:sp>
      <p:sp>
        <p:nvSpPr>
          <p:cNvPr id="1049364" name="正文"/>
          <p:cNvSpPr txBox="1"/>
          <p:nvPr>
            <p:custDataLst>
              <p:tags r:id="rId4"/>
            </p:custDataLst>
          </p:nvPr>
        </p:nvSpPr>
        <p:spPr>
          <a:xfrm>
            <a:off x="2847421" y="3341539"/>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调查内容：包括补贴金额、补贴方式、补贴效果等</a:t>
            </a:r>
            <a:endParaRPr lang="zh-CN" altLang="en-US" sz="1200" spc="150">
              <a:solidFill>
                <a:schemeClr val="tx1">
                  <a:lumMod val="65000"/>
                  <a:lumOff val="35000"/>
                </a:schemeClr>
              </a:solidFill>
              <a:latin typeface="+mn-ea"/>
              <a:sym typeface="+mn-ea"/>
            </a:endParaRPr>
          </a:p>
        </p:txBody>
      </p:sp>
      <p:sp>
        <p:nvSpPr>
          <p:cNvPr id="1049366" name="正文"/>
          <p:cNvSpPr txBox="1"/>
          <p:nvPr>
            <p:custDataLst>
              <p:tags r:id="rId5"/>
            </p:custDataLst>
          </p:nvPr>
        </p:nvSpPr>
        <p:spPr>
          <a:xfrm>
            <a:off x="2847421" y="4330109"/>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调查程序：包括调查启动、调查取证、调查结果公布等</a:t>
            </a:r>
            <a:endParaRPr lang="zh-CN" altLang="en-US" sz="1200" spc="150">
              <a:solidFill>
                <a:schemeClr val="tx1">
                  <a:lumMod val="65000"/>
                  <a:lumOff val="35000"/>
                </a:schemeClr>
              </a:solidFill>
              <a:latin typeface="+mn-ea"/>
              <a:sym typeface="+mn-ea"/>
            </a:endParaRPr>
          </a:p>
        </p:txBody>
      </p:sp>
      <p:sp>
        <p:nvSpPr>
          <p:cNvPr id="1049368" name="正文"/>
          <p:cNvSpPr txBox="1"/>
          <p:nvPr>
            <p:custDataLst>
              <p:tags r:id="rId6"/>
            </p:custDataLst>
          </p:nvPr>
        </p:nvSpPr>
        <p:spPr>
          <a:xfrm>
            <a:off x="2847421" y="5318679"/>
            <a:ext cx="6497157" cy="85892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调查结果：确定是否存在补贴，并采取相应的救济措施</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https://d.book118.com/775012040314011033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51.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1_2"/>
  <p:tag name="KSO_WM_UNIT_INDEX" val="1_1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3_2"/>
  <p:tag name="KSO_WM_UNIT_INDEX" val="1_3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5_2"/>
  <p:tag name="KSO_WM_UNIT_INDEX" val="1_5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6_2"/>
  <p:tag name="KSO_WM_UNIT_INDEX" val="1_6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19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99.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7,&quot;pos&quot;:0.6700000166893005,&quot;transparency&quot;:1},{&quot;brightness&quot;:0,&quot;colorType&quot;:1,&quot;foreColorIndex&quot;:7,&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3_1"/>
  <p:tag name="KSO_WM_UNIT_INDEX" val="1_3_1"/>
  <p:tag name="KSO_WM_UNIT_LAYERLEVEL" val="1_1_1"/>
  <p:tag name="KSO_WM_UNIT_SUBTYPE" val="d"/>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1_1"/>
  <p:tag name="KSO_WM_UNIT_INDEX" val="1_1_1"/>
  <p:tag name="KSO_WM_UNIT_LAYERLEVEL" val="1_1_1"/>
  <p:tag name="KSO_WM_UNIT_SUBTYPE" val="d"/>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2_1"/>
  <p:tag name="KSO_WM_UNIT_INDEX" val="1_2_1"/>
  <p:tag name="KSO_WM_UNIT_LAYERLEVEL" val="1_1_1"/>
  <p:tag name="KSO_WM_UNIT_SUBTYPE" val="d"/>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7_1"/>
  <p:tag name="KSO_WM_UNIT_INDEX" val="1_7_1"/>
  <p:tag name="KSO_WM_UNIT_LAYERLEVEL" val="1_1_1"/>
  <p:tag name="KSO_WM_UNIT_SUBTYPE" val="d"/>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7_1"/>
  <p:tag name="KSO_WM_UNIT_INDEX" val="1_7_1"/>
  <p:tag name="KSO_WM_UNIT_LAYERLEVEL" val="1_1_1"/>
  <p:tag name="KSO_WM_UNIT_NOCLEAR" val="0"/>
  <p:tag name="KSO_WM_UNIT_PRESET_TEXT" val="单击此处输入你的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9,&quot;pos&quot;:0.6700000166893005,&quot;transparency&quot;:1},{&quot;brightness&quot;:0,&quot;colorType&quot;:1,&quot;foreColorIndex&quot;:9,&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5_1"/>
  <p:tag name="KSO_WM_UNIT_INDEX" val="1_5_1"/>
  <p:tag name="KSO_WM_UNIT_LAYERLEVEL" val="1_1_1"/>
  <p:tag name="KSO_WM_UNIT_SUBTYPE" val="d"/>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10,&quot;pos&quot;:0.6700000166893005,&quot;transparency&quot;:1},{&quot;brightness&quot;:0,&quot;colorType&quot;:1,&quot;foreColorIndex&quot;:10,&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6_1"/>
  <p:tag name="KSO_WM_UNIT_INDEX" val="1_6_1"/>
  <p:tag name="KSO_WM_UNIT_LAYERLEVEL" val="1_1_1"/>
  <p:tag name="KSO_WM_UNIT_SUBTYPE" val="d"/>
  <p:tag name="KSO_WM_UNIT_TEXT_FILL_FORE_SCHEMECOLOR_INDEX" val="10"/>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8,&quot;pos&quot;:0,&quot;transparency&quot;:0},{&quot;brightness&quot;:0,&quot;colorType&quot;:1,&quot;foreColorIndex&quot;:8,&quot;pos&quot;:0.6700000166893005,&quot;transparency&quot;:1},{&quot;brightness&quot;:0,&quot;colorType&quot;:1,&quot;foreColorIndex&quot;:8,&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4_1"/>
  <p:tag name="KSO_WM_UNIT_INDEX" val="1_4_1"/>
  <p:tag name="KSO_WM_UNIT_LAYERLEVEL" val="1_1_1"/>
  <p:tag name="KSO_WM_UNIT_SUBTYPE" val="d"/>
  <p:tag name="KSO_WM_UNIT_TEXT_FILL_FORE_SCHEMECOLOR_INDEX" val="8"/>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19,&quot;width&quot;:809.0359842519684}"/>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wrap="square" lIns="0" tIns="0" rIns="0" bIns="0" rtlCol="0" anchor="b">
        <a:normAutofit/>
      </a:bodyPr>
      <a:lstStyle>
        <a:defPPr>
          <a:lnSpc>
            <a:spcPct val="100000"/>
          </a:lnSpc>
          <a:defRPr lang="zh-CN" altLang="en-US" b="1" spc="300" dirty="0">
            <a:solidFill>
              <a:schemeClr val="tx1">
                <a:lumMod val="85000"/>
                <a:lumOff val="15000"/>
              </a:schemeClr>
            </a:solidFill>
            <a:latin typeface="+mj-ea"/>
            <a:ea typeface="+mj-ea"/>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Calibri Light</vt:lpstr>
      <vt:lpstr>Wingdings</vt:lpstr>
      <vt:lpstr>Office Theme</vt:lpstr>
      <vt:lpstr>公平贸易救济措施教学课件PPT</vt:lpstr>
      <vt:lpstr>目录</vt:lpstr>
      <vt:lpstr>添加章节标题</vt:lpstr>
      <vt:lpstr>公平贸易救济措施概述</vt:lpstr>
      <vt:lpstr>公平贸易救济措施的定义</vt:lpstr>
      <vt:lpstr>公平贸易救济措施的目的和意义</vt:lpstr>
      <vt:lpstr>公平贸易救济措施的种类</vt:lpstr>
      <vt:lpstr>反倾销措施</vt:lpstr>
      <vt:lpstr>反倾销的定义和认定标准</vt:lpstr>
      <vt:lpstr>反倾销调查的程序和内容</vt:lpstr>
      <vt:lpstr>反倾销措施的实施和影响</vt:lpstr>
      <vt:lpstr>反补贴措施</vt:lpstr>
      <vt:lpstr>反补贴的定义和认定标准</vt:lpstr>
      <vt:lpstr>反补贴调查的程序和内容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2024-08-29T01:21:37.987</cp:lastPrinted>
  <dcterms:created xsi:type="dcterms:W3CDTF">2024-08-28T17:21:38Z</dcterms:created>
  <dcterms:modified xsi:type="dcterms:W3CDTF">2024-08-28T17:21:40Z</dcterms:modified>
</cp:coreProperties>
</file>