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2" r:id="rId11"/>
  </p:sldIdLst>
  <p:sldSz cx="12192000" cy="6858000"/>
  <p:notesSz cx="6858000" cy="9144000"/>
  <p:custDataLst>
    <p:tags r:id="rId12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tags" Target="tags/tag1.xml" /><Relationship Id="rId13" Type="http://schemas.openxmlformats.org/officeDocument/2006/relationships/presProps" Target="presProps.xml" /><Relationship Id="rId14" Type="http://schemas.openxmlformats.org/officeDocument/2006/relationships/viewProps" Target="viewProps.xml" /><Relationship Id="rId15" Type="http://schemas.openxmlformats.org/officeDocument/2006/relationships/theme" Target="theme/theme1.xml" /><Relationship Id="rId16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B030C43-07CD-46EA-A4B6-F62E36EB6E2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21B11A5-6D6F-4A75-BD0E-C121DD367AA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8669EA1-6689-4271-82AF-40ACF093614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B5ACB43-B3E7-4A1F-BE85-040715EF59E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74A4A783-81DA-44EA-9301-70D81623B0C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C8841E1E-9B3A-487F-A120-CED17D31EB5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763D90DA-8168-4A1A-A430-D70549159F6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E5EA296-FB83-4EEC-A41D-C3C3643623F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81450A0-5D79-4718-AD7B-A74262F2026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07D3B67-73A5-4841-9B30-02F593E87D1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6C8BB6C-1108-4057-8BCB-A6C3B0246C8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Relationship Id="rId3" Type="http://schemas.openxmlformats.org/officeDocument/2006/relationships/image" Target="../media/image1.png" /><Relationship Id="rId4" Type="http://schemas.openxmlformats.org/officeDocument/2006/relationships/image" Target="../media/image4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4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Relationship Id="rId5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4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7501330401301112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741420" y="1127760"/>
            <a:ext cx="4236720" cy="4236720"/>
          </a:xfrm>
          <a:prstGeom prst="ellipse">
            <a:avLst/>
          </a:prstGeom>
          <a:noFill/>
          <a:ln w="38100">
            <a:solidFill>
              <a:srgbClr val="60858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2797775" y="1881829"/>
            <a:ext cx="5701617" cy="1840881"/>
          </a:xfrm>
          <a:prstGeom prst="rect">
            <a:avLst/>
          </a:prstGeom>
          <a:solidFill>
            <a:srgbClr val="D2EBED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80000" r="4500" b="14923"/>
          <a:stretch>
            <a:fillRect/>
          </a:stretch>
        </p:blipFill>
        <p:spPr>
          <a:xfrm>
            <a:off x="9631680" y="0"/>
            <a:ext cx="2240281" cy="4162886"/>
          </a:xfrm>
          <a:prstGeom prst="rect">
            <a:avLst/>
          </a:prstGeom>
        </p:spPr>
      </p:pic>
      <p:sp>
        <p:nvSpPr>
          <p:cNvPr id="5" name="TextBox 5"/>
          <p:cNvSpPr txBox="1"/>
          <p:nvPr/>
        </p:nvSpPr>
        <p:spPr>
          <a:xfrm>
            <a:off x="4761919" y="3652786"/>
            <a:ext cx="2227456" cy="517896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rgbClr val="60858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730185" y="4170682"/>
            <a:ext cx="2259190" cy="502303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rgbClr val="60858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汇报时间：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2106772" y="2383155"/>
            <a:ext cx="7537749" cy="86296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050" b="1">
                <a:solidFill>
                  <a:srgbClr val="42656C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提升员工客户服务技巧的企业培训计划</a:t>
            </a:r>
          </a:p>
        </p:txBody>
      </p:sp>
      <p:cxnSp>
        <p:nvCxnSpPr>
          <p:cNvPr id="8" name="Connector 8"/>
          <p:cNvCxnSpPr/>
          <p:nvPr/>
        </p:nvCxnSpPr>
        <p:spPr>
          <a:xfrm flipH="1">
            <a:off x="6747999" y="827557"/>
            <a:ext cx="894873" cy="843737"/>
          </a:xfrm>
          <a:prstGeom prst="line">
            <a:avLst/>
          </a:prstGeom>
          <a:ln w="19050">
            <a:solidFill>
              <a:srgbClr val="60858D">
                <a:alpha val="100000"/>
              </a:srgbClr>
            </a:solidFill>
            <a:prstDash val="solid"/>
            <a:headEnd type="none"/>
            <a:tailEnd type="none"/>
          </a:ln>
        </p:spPr>
      </p:cxnSp>
      <p:cxnSp>
        <p:nvCxnSpPr>
          <p:cNvPr id="9" name="Connector 9"/>
          <p:cNvCxnSpPr/>
          <p:nvPr/>
        </p:nvCxnSpPr>
        <p:spPr>
          <a:xfrm flipH="1">
            <a:off x="6677058" y="1459731"/>
            <a:ext cx="894873" cy="843737"/>
          </a:xfrm>
          <a:prstGeom prst="line">
            <a:avLst/>
          </a:prstGeom>
          <a:ln w="19050">
            <a:solidFill>
              <a:srgbClr val="60858D">
                <a:alpha val="100000"/>
              </a:srgbClr>
            </a:solidFill>
            <a:prstDash val="solid"/>
            <a:headEnd type="none"/>
            <a:tailEnd type="none"/>
          </a:ln>
        </p:spPr>
      </p:cxnSp>
      <p:cxnSp>
        <p:nvCxnSpPr>
          <p:cNvPr id="10" name="Connector 10"/>
          <p:cNvCxnSpPr/>
          <p:nvPr/>
        </p:nvCxnSpPr>
        <p:spPr>
          <a:xfrm flipH="1">
            <a:off x="3741420" y="4038877"/>
            <a:ext cx="894873" cy="843737"/>
          </a:xfrm>
          <a:prstGeom prst="line">
            <a:avLst/>
          </a:prstGeom>
          <a:ln w="19050">
            <a:solidFill>
              <a:srgbClr val="60858D">
                <a:alpha val="100000"/>
              </a:srgbClr>
            </a:solidFill>
            <a:prstDash val="solid"/>
            <a:headEnd type="none"/>
            <a:tailEnd type="none"/>
          </a:ln>
        </p:spPr>
      </p:cxnSp>
      <p:cxnSp>
        <p:nvCxnSpPr>
          <p:cNvPr id="11" name="Connector 11"/>
          <p:cNvCxnSpPr/>
          <p:nvPr/>
        </p:nvCxnSpPr>
        <p:spPr>
          <a:xfrm flipH="1">
            <a:off x="3640254" y="4687035"/>
            <a:ext cx="894873" cy="843737"/>
          </a:xfrm>
          <a:prstGeom prst="line">
            <a:avLst/>
          </a:prstGeom>
          <a:ln w="19050">
            <a:solidFill>
              <a:srgbClr val="60858D">
                <a:alpha val="100000"/>
              </a:srgbClr>
            </a:solidFill>
            <a:prstDash val="solid"/>
            <a:headEnd type="none"/>
            <a:tailEnd type="none"/>
          </a:ln>
        </p:spPr>
      </p:cxn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031916" y="1278557"/>
            <a:ext cx="2830542" cy="117475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5700" b="1">
                <a:solidFill>
                  <a:srgbClr val="42656C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目 录</a:t>
            </a:r>
            <a:endParaRPr lang="en-US" sz="1100"/>
          </a:p>
        </p:txBody>
      </p:sp>
      <p:sp>
        <p:nvSpPr>
          <p:cNvPr id="4" name="TextBox 4"/>
          <p:cNvSpPr txBox="1"/>
          <p:nvPr/>
        </p:nvSpPr>
        <p:spPr>
          <a:xfrm>
            <a:off x="4487772" y="907139"/>
            <a:ext cx="6821696" cy="5454353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 b="1">
                <a:solidFill>
                  <a:srgbClr val="42656C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培训目标与内容</a:t>
            </a:r>
          </a:p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 b="1">
                <a:solidFill>
                  <a:srgbClr val="42656C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培训方式与安排</a:t>
            </a:r>
          </a:p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 b="1">
                <a:solidFill>
                  <a:srgbClr val="42656C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培训效果评估与反馈</a:t>
            </a:r>
          </a:p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 b="1">
                <a:solidFill>
                  <a:srgbClr val="42656C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培训后续跟进与优化</a:t>
            </a:r>
          </a:p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 b="1">
                <a:solidFill>
                  <a:srgbClr val="42656C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案例分享与学习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3"/>
          <a:srcRect l="80000" r="4500" b="14923"/>
          <a:stretch>
            <a:fillRect/>
          </a:stretch>
        </p:blipFill>
        <p:spPr>
          <a:xfrm>
            <a:off x="9631680" y="0"/>
            <a:ext cx="2240281" cy="4162886"/>
          </a:xfrm>
          <a:prstGeom prst="rect">
            <a:avLst/>
          </a:prstGeom>
        </p:spPr>
      </p:pic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238315" y="1654104"/>
            <a:ext cx="1715371" cy="1710856"/>
          </a:xfrm>
          <a:prstGeom prst="ellipse">
            <a:avLst/>
          </a:prstGeom>
          <a:solidFill>
            <a:srgbClr val="42656C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5262869" y="1841925"/>
            <a:ext cx="1666262" cy="1335214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7575" b="1">
                <a:solidFill>
                  <a:schemeClr val="lt1">
                    <a:alpha val="100000"/>
                  </a:schemeClr>
                </a:solidFill>
                <a:latin typeface="微软雅黑"/>
                <a:ea typeface="微软雅黑"/>
                <a:cs typeface="微软雅黑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62201" y="3647100"/>
            <a:ext cx="11309760" cy="22857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42656C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培训目标与内容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80000" r="4500" b="14923"/>
          <a:stretch>
            <a:fillRect/>
          </a:stretch>
        </p:blipFill>
        <p:spPr>
          <a:xfrm>
            <a:off x="9631680" y="0"/>
            <a:ext cx="2240281" cy="4162886"/>
          </a:xfrm>
          <a:prstGeom prst="rect">
            <a:avLst/>
          </a:prstGeom>
        </p:spPr>
      </p:pic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24140" r="24140"/>
          <a:stretch>
            <a:fillRect/>
          </a:stretch>
        </p:blipFill>
        <p:spPr>
          <a:xfrm>
            <a:off x="8422414" y="1165018"/>
            <a:ext cx="3769585" cy="516874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049459" y="1392873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39110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601242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通过培训，使员工更加关注客户需求，理解服务的重要性，以及自身在满足客户需求中的角色和责任。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3099145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784885" y="1602358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提高员工的服务意识和责任心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405571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培训将注重培养员工有效沟通的技巧，包括倾听、表达、提问和反馈等，以提高客户满意度和忠诚度。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343439" y="1390903"/>
            <a:ext cx="3535395" cy="975360"/>
            <a:chOff x="4343439" y="1390903"/>
            <a:chExt cx="3535395" cy="975360"/>
          </a:xfrm>
        </p:grpSpPr>
        <p:sp>
          <p:nvSpPr>
            <p:cNvPr id="10" name="AutoShape 10"/>
            <p:cNvSpPr/>
            <p:nvPr/>
          </p:nvSpPr>
          <p:spPr>
            <a:xfrm>
              <a:off x="4854091" y="1391888"/>
              <a:ext cx="2537366" cy="97141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4343439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903474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3" name="TextBox 13"/>
          <p:cNvSpPr txBox="1"/>
          <p:nvPr/>
        </p:nvSpPr>
        <p:spPr>
          <a:xfrm>
            <a:off x="4587137" y="1601372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提升员工沟通技巧和能力</a:t>
            </a:r>
          </a:p>
        </p:txBody>
      </p:sp>
      <p:sp>
        <p:nvSpPr>
          <p:cNvPr id="14" name="AutoShape 14"/>
          <p:cNvSpPr/>
          <p:nvPr/>
        </p:nvSpPr>
        <p:spPr>
          <a:xfrm>
            <a:off x="1049459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39110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601242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通过培训，促进员工之间的协作与配合，形成良好的团队氛围，提高整体服务效率。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99145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784885" y="4150486"/>
            <a:ext cx="3066513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增强团队协同合作能力</a:t>
            </a:r>
          </a:p>
        </p:txBody>
      </p:sp>
      <p:sp>
        <p:nvSpPr>
          <p:cNvPr id="19" name="AutoShape 19"/>
          <p:cNvSpPr/>
          <p:nvPr/>
        </p:nvSpPr>
        <p:spPr>
          <a:xfrm>
            <a:off x="4853788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343439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4405571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培训将教授员工如何处理客户问题、化解矛盾以及应对工作压力的方法和技巧。</a:t>
            </a:r>
          </a:p>
        </p:txBody>
      </p:sp>
      <p:sp>
        <p:nvSpPr>
          <p:cNvPr id="22" name="AutoShape 22"/>
          <p:cNvSpPr/>
          <p:nvPr/>
        </p:nvSpPr>
        <p:spPr>
          <a:xfrm>
            <a:off x="6903474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TextBox 23"/>
          <p:cNvSpPr txBox="1"/>
          <p:nvPr/>
        </p:nvSpPr>
        <p:spPr>
          <a:xfrm>
            <a:off x="4587137" y="4150486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培养问题解决和应对压力的能力</a:t>
            </a:r>
          </a:p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培训目标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6087237" y="4692872"/>
            <a:ext cx="2429542" cy="1127284"/>
            <a:chOff x="6087237" y="4692872"/>
            <a:chExt cx="2429542" cy="1127284"/>
          </a:xfrm>
        </p:grpSpPr>
        <p:sp>
          <p:nvSpPr>
            <p:cNvPr id="3" name="Freeform 3"/>
            <p:cNvSpPr/>
            <p:nvPr/>
          </p:nvSpPr>
          <p:spPr>
            <a:xfrm>
              <a:off x="6087237" y="4692872"/>
              <a:ext cx="2429542" cy="1127284"/>
            </a:xfrm>
            <a:custGeom>
              <a:rect l="l" t="t" r="r" b="b"/>
              <a:pathLst>
                <a:path w="292" h="135">
                  <a:moveTo>
                    <a:pt x="130" y="19"/>
                  </a:moveTo>
                  <a:cubicBezTo>
                    <a:pt x="75" y="38"/>
                    <a:pt x="31" y="73"/>
                    <a:pt x="0" y="118"/>
                  </a:cubicBezTo>
                  <a:cubicBezTo>
                    <a:pt x="52" y="134"/>
                    <a:pt x="108" y="135"/>
                    <a:pt x="163" y="116"/>
                  </a:cubicBezTo>
                  <a:cubicBezTo>
                    <a:pt x="218" y="97"/>
                    <a:pt x="262" y="61"/>
                    <a:pt x="292" y="17"/>
                  </a:cubicBezTo>
                  <a:cubicBezTo>
                    <a:pt x="241" y="0"/>
                    <a:pt x="184" y="0"/>
                    <a:pt x="130" y="1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>
              <a:off x="7421499" y="5019484"/>
              <a:ext cx="311944" cy="273653"/>
            </a:xfrm>
            <a:custGeom>
              <a:rect l="l" t="t" r="r" b="b"/>
              <a:pathLst>
                <a:path w="582612" h="511175">
                  <a:moveTo>
                    <a:pt x="563781" y="169863"/>
                  </a:moveTo>
                  <a:cubicBezTo>
                    <a:pt x="567547" y="181115"/>
                    <a:pt x="571313" y="192367"/>
                    <a:pt x="575080" y="199869"/>
                  </a:cubicBezTo>
                  <a:cubicBezTo>
                    <a:pt x="578846" y="214872"/>
                    <a:pt x="578846" y="226124"/>
                    <a:pt x="582612" y="237376"/>
                  </a:cubicBezTo>
                  <a:cubicBezTo>
                    <a:pt x="582612" y="237376"/>
                    <a:pt x="582612" y="241126"/>
                    <a:pt x="582612" y="241126"/>
                  </a:cubicBezTo>
                  <a:cubicBezTo>
                    <a:pt x="582612" y="241126"/>
                    <a:pt x="582612" y="241126"/>
                    <a:pt x="582612" y="267381"/>
                  </a:cubicBezTo>
                  <a:cubicBezTo>
                    <a:pt x="582612" y="271132"/>
                    <a:pt x="582612" y="278633"/>
                    <a:pt x="582612" y="282384"/>
                  </a:cubicBezTo>
                  <a:cubicBezTo>
                    <a:pt x="575080" y="327392"/>
                    <a:pt x="552482" y="368650"/>
                    <a:pt x="514820" y="394905"/>
                  </a:cubicBezTo>
                  <a:cubicBezTo>
                    <a:pt x="480924" y="424910"/>
                    <a:pt x="439496" y="436162"/>
                    <a:pt x="398068" y="436162"/>
                  </a:cubicBezTo>
                  <a:cubicBezTo>
                    <a:pt x="326510" y="436162"/>
                    <a:pt x="258718" y="436162"/>
                    <a:pt x="187161" y="436162"/>
                  </a:cubicBezTo>
                  <a:cubicBezTo>
                    <a:pt x="187161" y="436162"/>
                    <a:pt x="187161" y="436162"/>
                    <a:pt x="179628" y="436162"/>
                  </a:cubicBezTo>
                  <a:cubicBezTo>
                    <a:pt x="179628" y="436162"/>
                    <a:pt x="179628" y="436162"/>
                    <a:pt x="179628" y="511176"/>
                  </a:cubicBezTo>
                  <a:cubicBezTo>
                    <a:pt x="179628" y="507426"/>
                    <a:pt x="175862" y="507426"/>
                    <a:pt x="175862" y="507426"/>
                  </a:cubicBezTo>
                  <a:cubicBezTo>
                    <a:pt x="130667" y="473669"/>
                    <a:pt x="85473" y="439913"/>
                    <a:pt x="40278" y="406157"/>
                  </a:cubicBezTo>
                  <a:cubicBezTo>
                    <a:pt x="40278" y="402406"/>
                    <a:pt x="36512" y="402406"/>
                    <a:pt x="36512" y="402406"/>
                  </a:cubicBezTo>
                  <a:cubicBezTo>
                    <a:pt x="81707" y="364899"/>
                    <a:pt x="130667" y="327392"/>
                    <a:pt x="179628" y="293636"/>
                  </a:cubicBezTo>
                  <a:cubicBezTo>
                    <a:pt x="179628" y="293636"/>
                    <a:pt x="179628" y="293636"/>
                    <a:pt x="179628" y="364899"/>
                  </a:cubicBezTo>
                  <a:cubicBezTo>
                    <a:pt x="183394" y="364899"/>
                    <a:pt x="183394" y="364899"/>
                    <a:pt x="187161" y="364899"/>
                  </a:cubicBezTo>
                  <a:cubicBezTo>
                    <a:pt x="258718" y="364899"/>
                    <a:pt x="330276" y="364899"/>
                    <a:pt x="401834" y="364899"/>
                  </a:cubicBezTo>
                  <a:cubicBezTo>
                    <a:pt x="465860" y="364899"/>
                    <a:pt x="514820" y="312390"/>
                    <a:pt x="511054" y="248628"/>
                  </a:cubicBezTo>
                  <a:cubicBezTo>
                    <a:pt x="511054" y="237376"/>
                    <a:pt x="507288" y="229874"/>
                    <a:pt x="503522" y="218622"/>
                  </a:cubicBezTo>
                  <a:cubicBezTo>
                    <a:pt x="503522" y="218622"/>
                    <a:pt x="503522" y="214872"/>
                    <a:pt x="507288" y="214872"/>
                  </a:cubicBezTo>
                  <a:cubicBezTo>
                    <a:pt x="526119" y="199869"/>
                    <a:pt x="544950" y="184866"/>
                    <a:pt x="563781" y="169863"/>
                  </a:cubicBezTo>
                  <a:close/>
                  <a:moveTo>
                    <a:pt x="401388" y="0"/>
                  </a:moveTo>
                  <a:cubicBezTo>
                    <a:pt x="401388" y="0"/>
                    <a:pt x="405139" y="0"/>
                    <a:pt x="405139" y="3757"/>
                  </a:cubicBezTo>
                  <a:cubicBezTo>
                    <a:pt x="450155" y="37571"/>
                    <a:pt x="495170" y="71384"/>
                    <a:pt x="540185" y="105198"/>
                  </a:cubicBezTo>
                  <a:cubicBezTo>
                    <a:pt x="543937" y="105198"/>
                    <a:pt x="543937" y="105198"/>
                    <a:pt x="547688" y="108955"/>
                  </a:cubicBezTo>
                  <a:cubicBezTo>
                    <a:pt x="498921" y="146526"/>
                    <a:pt x="450155" y="180341"/>
                    <a:pt x="401388" y="217911"/>
                  </a:cubicBezTo>
                  <a:cubicBezTo>
                    <a:pt x="401388" y="217911"/>
                    <a:pt x="401388" y="217911"/>
                    <a:pt x="401388" y="146526"/>
                  </a:cubicBezTo>
                  <a:cubicBezTo>
                    <a:pt x="397636" y="146526"/>
                    <a:pt x="397636" y="146526"/>
                    <a:pt x="393885" y="146526"/>
                  </a:cubicBezTo>
                  <a:cubicBezTo>
                    <a:pt x="322611" y="146526"/>
                    <a:pt x="255088" y="146526"/>
                    <a:pt x="183813" y="146526"/>
                  </a:cubicBezTo>
                  <a:cubicBezTo>
                    <a:pt x="120041" y="146526"/>
                    <a:pt x="67523" y="199126"/>
                    <a:pt x="71275" y="259239"/>
                  </a:cubicBezTo>
                  <a:cubicBezTo>
                    <a:pt x="75026" y="270511"/>
                    <a:pt x="75026" y="281782"/>
                    <a:pt x="78777" y="289296"/>
                  </a:cubicBezTo>
                  <a:cubicBezTo>
                    <a:pt x="78777" y="293053"/>
                    <a:pt x="78777" y="296810"/>
                    <a:pt x="75026" y="296810"/>
                  </a:cubicBezTo>
                  <a:cubicBezTo>
                    <a:pt x="60021" y="311839"/>
                    <a:pt x="41264" y="323110"/>
                    <a:pt x="18756" y="338138"/>
                  </a:cubicBezTo>
                  <a:cubicBezTo>
                    <a:pt x="15005" y="330624"/>
                    <a:pt x="11254" y="319353"/>
                    <a:pt x="7502" y="308082"/>
                  </a:cubicBezTo>
                  <a:cubicBezTo>
                    <a:pt x="3751" y="296810"/>
                    <a:pt x="3751" y="285539"/>
                    <a:pt x="0" y="270511"/>
                  </a:cubicBezTo>
                  <a:cubicBezTo>
                    <a:pt x="0" y="270511"/>
                    <a:pt x="0" y="270511"/>
                    <a:pt x="0" y="266754"/>
                  </a:cubicBezTo>
                  <a:cubicBezTo>
                    <a:pt x="0" y="266754"/>
                    <a:pt x="0" y="266754"/>
                    <a:pt x="0" y="244211"/>
                  </a:cubicBezTo>
                  <a:cubicBezTo>
                    <a:pt x="0" y="236697"/>
                    <a:pt x="0" y="232940"/>
                    <a:pt x="0" y="225426"/>
                  </a:cubicBezTo>
                  <a:cubicBezTo>
                    <a:pt x="7502" y="180341"/>
                    <a:pt x="30010" y="142769"/>
                    <a:pt x="67523" y="112712"/>
                  </a:cubicBezTo>
                  <a:cubicBezTo>
                    <a:pt x="101285" y="86413"/>
                    <a:pt x="142549" y="71384"/>
                    <a:pt x="187565" y="71384"/>
                  </a:cubicBezTo>
                  <a:cubicBezTo>
                    <a:pt x="255088" y="71384"/>
                    <a:pt x="322611" y="71384"/>
                    <a:pt x="393885" y="71384"/>
                  </a:cubicBezTo>
                  <a:cubicBezTo>
                    <a:pt x="393885" y="71384"/>
                    <a:pt x="393885" y="71384"/>
                    <a:pt x="401388" y="71384"/>
                  </a:cubicBezTo>
                  <a:cubicBezTo>
                    <a:pt x="401388" y="71384"/>
                    <a:pt x="401388" y="71384"/>
                    <a:pt x="401388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5" name="Freeform 5"/>
          <p:cNvSpPr/>
          <p:nvPr/>
        </p:nvSpPr>
        <p:spPr>
          <a:xfrm>
            <a:off x="6087237" y="3581590"/>
            <a:ext cx="1515142" cy="2095595"/>
          </a:xfrm>
          <a:custGeom>
            <a:rect l="l" t="t" r="r" b="b"/>
            <a:pathLst>
              <a:path w="182" h="251">
                <a:moveTo>
                  <a:pt x="49" y="96"/>
                </a:moveTo>
                <a:cubicBezTo>
                  <a:pt x="15" y="143"/>
                  <a:pt x="0" y="197"/>
                  <a:pt x="1" y="251"/>
                </a:cubicBezTo>
                <a:cubicBezTo>
                  <a:pt x="52" y="235"/>
                  <a:pt x="99" y="203"/>
                  <a:pt x="132" y="156"/>
                </a:cubicBezTo>
                <a:cubicBezTo>
                  <a:pt x="166" y="109"/>
                  <a:pt x="182" y="54"/>
                  <a:pt x="181" y="0"/>
                </a:cubicBezTo>
                <a:cubicBezTo>
                  <a:pt x="130" y="16"/>
                  <a:pt x="83" y="49"/>
                  <a:pt x="49" y="96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859714" y="4236053"/>
            <a:ext cx="352711" cy="269463"/>
            <a:chOff x="6859714" y="4236053"/>
            <a:chExt cx="352711" cy="269463"/>
          </a:xfrm>
        </p:grpSpPr>
        <p:sp>
          <p:nvSpPr>
            <p:cNvPr id="7" name="Freeform 7"/>
            <p:cNvSpPr/>
            <p:nvPr/>
          </p:nvSpPr>
          <p:spPr>
            <a:xfrm>
              <a:off x="6859714" y="4236053"/>
              <a:ext cx="283845" cy="220980"/>
            </a:xfrm>
            <a:custGeom>
              <a:rect l="l" t="t" r="r" b="b"/>
              <a:pathLst>
                <a:path w="141" h="110">
                  <a:moveTo>
                    <a:pt x="92" y="95"/>
                  </a:moveTo>
                  <a:cubicBezTo>
                    <a:pt x="105" y="92"/>
                    <a:pt x="117" y="87"/>
                    <a:pt x="126" y="77"/>
                  </a:cubicBezTo>
                  <a:cubicBezTo>
                    <a:pt x="137" y="66"/>
                    <a:pt x="141" y="53"/>
                    <a:pt x="136" y="38"/>
                  </a:cubicBezTo>
                  <a:cubicBezTo>
                    <a:pt x="132" y="25"/>
                    <a:pt x="123" y="17"/>
                    <a:pt x="111" y="10"/>
                  </a:cubicBezTo>
                  <a:cubicBezTo>
                    <a:pt x="100" y="4"/>
                    <a:pt x="87" y="1"/>
                    <a:pt x="75" y="1"/>
                  </a:cubicBezTo>
                  <a:cubicBezTo>
                    <a:pt x="54" y="0"/>
                    <a:pt x="35" y="5"/>
                    <a:pt x="20" y="19"/>
                  </a:cubicBezTo>
                  <a:cubicBezTo>
                    <a:pt x="1" y="35"/>
                    <a:pt x="0" y="59"/>
                    <a:pt x="17" y="77"/>
                  </a:cubicBezTo>
                  <a:cubicBezTo>
                    <a:pt x="20" y="81"/>
                    <a:pt x="25" y="84"/>
                    <a:pt x="30" y="88"/>
                  </a:cubicBezTo>
                  <a:cubicBezTo>
                    <a:pt x="30" y="88"/>
                    <a:pt x="30" y="88"/>
                    <a:pt x="29" y="88"/>
                  </a:cubicBezTo>
                  <a:cubicBezTo>
                    <a:pt x="27" y="94"/>
                    <a:pt x="23" y="99"/>
                    <a:pt x="19" y="103"/>
                  </a:cubicBezTo>
                  <a:cubicBezTo>
                    <a:pt x="17" y="105"/>
                    <a:pt x="16" y="106"/>
                    <a:pt x="17" y="108"/>
                  </a:cubicBezTo>
                  <a:cubicBezTo>
                    <a:pt x="18" y="110"/>
                    <a:pt x="20" y="110"/>
                    <a:pt x="22" y="110"/>
                  </a:cubicBezTo>
                  <a:cubicBezTo>
                    <a:pt x="33" y="108"/>
                    <a:pt x="43" y="104"/>
                    <a:pt x="53" y="98"/>
                  </a:cubicBezTo>
                  <a:cubicBezTo>
                    <a:pt x="54" y="97"/>
                    <a:pt x="56" y="96"/>
                    <a:pt x="58" y="97"/>
                  </a:cubicBezTo>
                  <a:cubicBezTo>
                    <a:pt x="69" y="98"/>
                    <a:pt x="81" y="98"/>
                    <a:pt x="92" y="95"/>
                  </a:cubicBezTo>
                  <a:close/>
                  <a:moveTo>
                    <a:pt x="55" y="84"/>
                  </a:moveTo>
                  <a:cubicBezTo>
                    <a:pt x="53" y="84"/>
                    <a:pt x="51" y="84"/>
                    <a:pt x="50" y="85"/>
                  </a:cubicBezTo>
                  <a:cubicBezTo>
                    <a:pt x="47" y="87"/>
                    <a:pt x="45" y="88"/>
                    <a:pt x="43" y="90"/>
                  </a:cubicBezTo>
                  <a:cubicBezTo>
                    <a:pt x="43" y="89"/>
                    <a:pt x="42" y="89"/>
                    <a:pt x="42" y="89"/>
                  </a:cubicBezTo>
                  <a:cubicBezTo>
                    <a:pt x="43" y="87"/>
                    <a:pt x="44" y="85"/>
                    <a:pt x="45" y="82"/>
                  </a:cubicBezTo>
                  <a:cubicBezTo>
                    <a:pt x="42" y="80"/>
                    <a:pt x="40" y="79"/>
                    <a:pt x="37" y="77"/>
                  </a:cubicBezTo>
                  <a:cubicBezTo>
                    <a:pt x="31" y="74"/>
                    <a:pt x="26" y="70"/>
                    <a:pt x="22" y="64"/>
                  </a:cubicBezTo>
                  <a:cubicBezTo>
                    <a:pt x="14" y="53"/>
                    <a:pt x="16" y="40"/>
                    <a:pt x="25" y="30"/>
                  </a:cubicBezTo>
                  <a:cubicBezTo>
                    <a:pt x="35" y="20"/>
                    <a:pt x="48" y="15"/>
                    <a:pt x="62" y="14"/>
                  </a:cubicBezTo>
                  <a:cubicBezTo>
                    <a:pt x="76" y="12"/>
                    <a:pt x="90" y="14"/>
                    <a:pt x="103" y="20"/>
                  </a:cubicBezTo>
                  <a:cubicBezTo>
                    <a:pt x="112" y="24"/>
                    <a:pt x="119" y="30"/>
                    <a:pt x="123" y="38"/>
                  </a:cubicBezTo>
                  <a:cubicBezTo>
                    <a:pt x="128" y="47"/>
                    <a:pt x="127" y="56"/>
                    <a:pt x="121" y="64"/>
                  </a:cubicBezTo>
                  <a:cubicBezTo>
                    <a:pt x="113" y="75"/>
                    <a:pt x="102" y="81"/>
                    <a:pt x="89" y="84"/>
                  </a:cubicBezTo>
                  <a:cubicBezTo>
                    <a:pt x="78" y="86"/>
                    <a:pt x="66" y="86"/>
                    <a:pt x="55" y="84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988873" y="4306634"/>
              <a:ext cx="223552" cy="198882"/>
            </a:xfrm>
            <a:custGeom>
              <a:rect l="l" t="t" r="r" b="b"/>
              <a:pathLst>
                <a:path w="110" h="99">
                  <a:moveTo>
                    <a:pt x="94" y="90"/>
                  </a:moveTo>
                  <a:cubicBezTo>
                    <a:pt x="91" y="86"/>
                    <a:pt x="87" y="82"/>
                    <a:pt x="85" y="77"/>
                  </a:cubicBezTo>
                  <a:cubicBezTo>
                    <a:pt x="100" y="68"/>
                    <a:pt x="111" y="56"/>
                    <a:pt x="110" y="38"/>
                  </a:cubicBezTo>
                  <a:cubicBezTo>
                    <a:pt x="110" y="20"/>
                    <a:pt x="99" y="9"/>
                    <a:pt x="84" y="0"/>
                  </a:cubicBezTo>
                  <a:cubicBezTo>
                    <a:pt x="85" y="1"/>
                    <a:pt x="85" y="2"/>
                    <a:pt x="85" y="3"/>
                  </a:cubicBezTo>
                  <a:cubicBezTo>
                    <a:pt x="86" y="9"/>
                    <a:pt x="87" y="15"/>
                    <a:pt x="86" y="21"/>
                  </a:cubicBezTo>
                  <a:cubicBezTo>
                    <a:pt x="84" y="35"/>
                    <a:pt x="77" y="46"/>
                    <a:pt x="66" y="55"/>
                  </a:cubicBezTo>
                  <a:cubicBezTo>
                    <a:pt x="54" y="66"/>
                    <a:pt x="39" y="71"/>
                    <a:pt x="23" y="74"/>
                  </a:cubicBezTo>
                  <a:cubicBezTo>
                    <a:pt x="16" y="75"/>
                    <a:pt x="8" y="75"/>
                    <a:pt x="0" y="75"/>
                  </a:cubicBezTo>
                  <a:cubicBezTo>
                    <a:pt x="3" y="77"/>
                    <a:pt x="7" y="79"/>
                    <a:pt x="10" y="81"/>
                  </a:cubicBezTo>
                  <a:cubicBezTo>
                    <a:pt x="26" y="87"/>
                    <a:pt x="42" y="88"/>
                    <a:pt x="58" y="86"/>
                  </a:cubicBezTo>
                  <a:cubicBezTo>
                    <a:pt x="60" y="86"/>
                    <a:pt x="61" y="86"/>
                    <a:pt x="62" y="87"/>
                  </a:cubicBezTo>
                  <a:cubicBezTo>
                    <a:pt x="72" y="93"/>
                    <a:pt x="82" y="97"/>
                    <a:pt x="94" y="99"/>
                  </a:cubicBezTo>
                  <a:cubicBezTo>
                    <a:pt x="95" y="99"/>
                    <a:pt x="97" y="98"/>
                    <a:pt x="98" y="97"/>
                  </a:cubicBezTo>
                  <a:cubicBezTo>
                    <a:pt x="98" y="97"/>
                    <a:pt x="98" y="95"/>
                    <a:pt x="97" y="93"/>
                  </a:cubicBezTo>
                  <a:cubicBezTo>
                    <a:pt x="97" y="92"/>
                    <a:pt x="95" y="91"/>
                    <a:pt x="94" y="9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3667887" y="4692872"/>
            <a:ext cx="2419350" cy="1127284"/>
            <a:chOff x="3667887" y="4692872"/>
            <a:chExt cx="2419350" cy="1127284"/>
          </a:xfrm>
        </p:grpSpPr>
        <p:sp>
          <p:nvSpPr>
            <p:cNvPr id="10" name="Freeform 10"/>
            <p:cNvSpPr/>
            <p:nvPr/>
          </p:nvSpPr>
          <p:spPr>
            <a:xfrm>
              <a:off x="3667887" y="4692872"/>
              <a:ext cx="2419350" cy="1127284"/>
            </a:xfrm>
            <a:custGeom>
              <a:rect l="l" t="t" r="r" b="b"/>
              <a:pathLst>
                <a:path w="291" h="135">
                  <a:moveTo>
                    <a:pt x="162" y="19"/>
                  </a:moveTo>
                  <a:cubicBezTo>
                    <a:pt x="217" y="38"/>
                    <a:pt x="261" y="73"/>
                    <a:pt x="291" y="118"/>
                  </a:cubicBezTo>
                  <a:cubicBezTo>
                    <a:pt x="240" y="134"/>
                    <a:pt x="184" y="135"/>
                    <a:pt x="129" y="116"/>
                  </a:cubicBezTo>
                  <a:cubicBezTo>
                    <a:pt x="74" y="97"/>
                    <a:pt x="30" y="61"/>
                    <a:pt x="0" y="17"/>
                  </a:cubicBezTo>
                  <a:cubicBezTo>
                    <a:pt x="51" y="0"/>
                    <a:pt x="108" y="0"/>
                    <a:pt x="162" y="1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4465034" y="5004149"/>
              <a:ext cx="234601" cy="304229"/>
            </a:xfrm>
            <a:custGeom>
              <a:rect l="l" t="t" r="r" b="b"/>
              <a:pathLst>
                <a:path w="438150" h="568325">
                  <a:moveTo>
                    <a:pt x="344255" y="320246"/>
                  </a:moveTo>
                  <a:cubicBezTo>
                    <a:pt x="393080" y="312737"/>
                    <a:pt x="434394" y="346528"/>
                    <a:pt x="438150" y="399092"/>
                  </a:cubicBezTo>
                  <a:cubicBezTo>
                    <a:pt x="438150" y="399092"/>
                    <a:pt x="438150" y="402847"/>
                    <a:pt x="438150" y="406601"/>
                  </a:cubicBezTo>
                  <a:cubicBezTo>
                    <a:pt x="438150" y="451656"/>
                    <a:pt x="438150" y="496711"/>
                    <a:pt x="438150" y="545520"/>
                  </a:cubicBezTo>
                  <a:cubicBezTo>
                    <a:pt x="438150" y="545520"/>
                    <a:pt x="438150" y="545520"/>
                    <a:pt x="438150" y="549275"/>
                  </a:cubicBezTo>
                  <a:cubicBezTo>
                    <a:pt x="438150" y="549275"/>
                    <a:pt x="438150" y="549275"/>
                    <a:pt x="284162" y="549275"/>
                  </a:cubicBezTo>
                  <a:cubicBezTo>
                    <a:pt x="284162" y="549275"/>
                    <a:pt x="284162" y="545520"/>
                    <a:pt x="284162" y="545520"/>
                  </a:cubicBezTo>
                  <a:cubicBezTo>
                    <a:pt x="284162" y="496711"/>
                    <a:pt x="284162" y="451656"/>
                    <a:pt x="284162" y="402847"/>
                  </a:cubicBezTo>
                  <a:cubicBezTo>
                    <a:pt x="284162" y="361546"/>
                    <a:pt x="310453" y="327755"/>
                    <a:pt x="344255" y="320246"/>
                  </a:cubicBezTo>
                  <a:close/>
                  <a:moveTo>
                    <a:pt x="352879" y="200025"/>
                  </a:moveTo>
                  <a:cubicBezTo>
                    <a:pt x="352879" y="200025"/>
                    <a:pt x="352879" y="200025"/>
                    <a:pt x="356621" y="200025"/>
                  </a:cubicBezTo>
                  <a:cubicBezTo>
                    <a:pt x="356621" y="200025"/>
                    <a:pt x="356621" y="200025"/>
                    <a:pt x="367847" y="200025"/>
                  </a:cubicBezTo>
                  <a:cubicBezTo>
                    <a:pt x="371589" y="200025"/>
                    <a:pt x="375330" y="203767"/>
                    <a:pt x="379072" y="203767"/>
                  </a:cubicBezTo>
                  <a:cubicBezTo>
                    <a:pt x="401524" y="211251"/>
                    <a:pt x="412750" y="237445"/>
                    <a:pt x="409008" y="263638"/>
                  </a:cubicBezTo>
                  <a:cubicBezTo>
                    <a:pt x="405266" y="286090"/>
                    <a:pt x="386556" y="304800"/>
                    <a:pt x="360363" y="304800"/>
                  </a:cubicBezTo>
                  <a:cubicBezTo>
                    <a:pt x="337911" y="304800"/>
                    <a:pt x="319201" y="286090"/>
                    <a:pt x="311717" y="263638"/>
                  </a:cubicBezTo>
                  <a:cubicBezTo>
                    <a:pt x="307975" y="233703"/>
                    <a:pt x="326685" y="207509"/>
                    <a:pt x="352879" y="200025"/>
                  </a:cubicBezTo>
                  <a:close/>
                  <a:moveTo>
                    <a:pt x="100853" y="196018"/>
                  </a:moveTo>
                  <a:cubicBezTo>
                    <a:pt x="175559" y="180975"/>
                    <a:pt x="246529" y="241146"/>
                    <a:pt x="254000" y="320120"/>
                  </a:cubicBezTo>
                  <a:cubicBezTo>
                    <a:pt x="254000" y="323881"/>
                    <a:pt x="254000" y="327642"/>
                    <a:pt x="254000" y="331402"/>
                  </a:cubicBezTo>
                  <a:cubicBezTo>
                    <a:pt x="254000" y="406616"/>
                    <a:pt x="254000" y="481829"/>
                    <a:pt x="254000" y="557043"/>
                  </a:cubicBezTo>
                  <a:cubicBezTo>
                    <a:pt x="254000" y="557043"/>
                    <a:pt x="254000" y="557043"/>
                    <a:pt x="254000" y="568325"/>
                  </a:cubicBezTo>
                  <a:cubicBezTo>
                    <a:pt x="254000" y="568325"/>
                    <a:pt x="254000" y="568325"/>
                    <a:pt x="0" y="568325"/>
                  </a:cubicBezTo>
                  <a:cubicBezTo>
                    <a:pt x="0" y="564564"/>
                    <a:pt x="0" y="564564"/>
                    <a:pt x="0" y="560804"/>
                  </a:cubicBezTo>
                  <a:cubicBezTo>
                    <a:pt x="0" y="485590"/>
                    <a:pt x="0" y="406616"/>
                    <a:pt x="0" y="327642"/>
                  </a:cubicBezTo>
                  <a:cubicBezTo>
                    <a:pt x="0" y="263710"/>
                    <a:pt x="44823" y="211060"/>
                    <a:pt x="100853" y="196018"/>
                  </a:cubicBezTo>
                  <a:close/>
                  <a:moveTo>
                    <a:pt x="112091" y="0"/>
                  </a:moveTo>
                  <a:cubicBezTo>
                    <a:pt x="115818" y="0"/>
                    <a:pt x="115818" y="0"/>
                    <a:pt x="115818" y="0"/>
                  </a:cubicBezTo>
                  <a:cubicBezTo>
                    <a:pt x="115818" y="0"/>
                    <a:pt x="115818" y="0"/>
                    <a:pt x="138181" y="0"/>
                  </a:cubicBezTo>
                  <a:cubicBezTo>
                    <a:pt x="141909" y="0"/>
                    <a:pt x="149363" y="3762"/>
                    <a:pt x="153090" y="3762"/>
                  </a:cubicBezTo>
                  <a:cubicBezTo>
                    <a:pt x="190362" y="18808"/>
                    <a:pt x="212725" y="60187"/>
                    <a:pt x="205271" y="101566"/>
                  </a:cubicBezTo>
                  <a:cubicBezTo>
                    <a:pt x="197816" y="139183"/>
                    <a:pt x="164272" y="169276"/>
                    <a:pt x="127000" y="169276"/>
                  </a:cubicBezTo>
                  <a:cubicBezTo>
                    <a:pt x="89728" y="173038"/>
                    <a:pt x="56184" y="142944"/>
                    <a:pt x="48729" y="101566"/>
                  </a:cubicBezTo>
                  <a:cubicBezTo>
                    <a:pt x="41275" y="52664"/>
                    <a:pt x="71092" y="7523"/>
                    <a:pt x="112091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2" name="Freeform 12"/>
          <p:cNvSpPr/>
          <p:nvPr/>
        </p:nvSpPr>
        <p:spPr>
          <a:xfrm>
            <a:off x="4582287" y="3581590"/>
            <a:ext cx="1513713" cy="2095595"/>
          </a:xfrm>
          <a:custGeom>
            <a:rect l="l" t="t" r="r" b="b"/>
            <a:pathLst>
              <a:path w="182" h="251">
                <a:moveTo>
                  <a:pt x="133" y="96"/>
                </a:moveTo>
                <a:cubicBezTo>
                  <a:pt x="167" y="143"/>
                  <a:pt x="182" y="197"/>
                  <a:pt x="181" y="251"/>
                </a:cubicBezTo>
                <a:cubicBezTo>
                  <a:pt x="130" y="235"/>
                  <a:pt x="83" y="203"/>
                  <a:pt x="50" y="156"/>
                </a:cubicBezTo>
                <a:cubicBezTo>
                  <a:pt x="16" y="109"/>
                  <a:pt x="0" y="54"/>
                  <a:pt x="1" y="0"/>
                </a:cubicBezTo>
                <a:cubicBezTo>
                  <a:pt x="52" y="16"/>
                  <a:pt x="99" y="49"/>
                  <a:pt x="133" y="96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3" name="Group 13"/>
          <p:cNvGrpSpPr/>
          <p:nvPr/>
        </p:nvGrpSpPr>
        <p:grpSpPr>
          <a:xfrm>
            <a:off x="4996434" y="4236053"/>
            <a:ext cx="313754" cy="313849"/>
            <a:chOff x="4996434" y="4236053"/>
            <a:chExt cx="313754" cy="313849"/>
          </a:xfrm>
        </p:grpSpPr>
        <p:sp>
          <p:nvSpPr>
            <p:cNvPr id="14" name="Freeform 14"/>
            <p:cNvSpPr/>
            <p:nvPr/>
          </p:nvSpPr>
          <p:spPr>
            <a:xfrm>
              <a:off x="4996434" y="4265200"/>
              <a:ext cx="284702" cy="284702"/>
            </a:xfrm>
            <a:custGeom>
              <a:rect l="l" t="t" r="r" b="b"/>
              <a:pathLst>
                <a:path w="184" h="184">
                  <a:moveTo>
                    <a:pt x="92" y="184"/>
                  </a:moveTo>
                  <a:cubicBezTo>
                    <a:pt x="143" y="184"/>
                    <a:pt x="184" y="143"/>
                    <a:pt x="184" y="92"/>
                  </a:cubicBezTo>
                  <a:cubicBezTo>
                    <a:pt x="184" y="76"/>
                    <a:pt x="180" y="62"/>
                    <a:pt x="173" y="49"/>
                  </a:cubicBezTo>
                  <a:cubicBezTo>
                    <a:pt x="172" y="49"/>
                    <a:pt x="172" y="49"/>
                    <a:pt x="171" y="49"/>
                  </a:cubicBezTo>
                  <a:cubicBezTo>
                    <a:pt x="170" y="49"/>
                    <a:pt x="170" y="49"/>
                    <a:pt x="170" y="49"/>
                  </a:cubicBezTo>
                  <a:cubicBezTo>
                    <a:pt x="158" y="48"/>
                    <a:pt x="158" y="48"/>
                    <a:pt x="158" y="48"/>
                  </a:cubicBezTo>
                  <a:cubicBezTo>
                    <a:pt x="149" y="56"/>
                    <a:pt x="149" y="56"/>
                    <a:pt x="149" y="56"/>
                  </a:cubicBezTo>
                  <a:cubicBezTo>
                    <a:pt x="156" y="67"/>
                    <a:pt x="160" y="79"/>
                    <a:pt x="160" y="92"/>
                  </a:cubicBezTo>
                  <a:cubicBezTo>
                    <a:pt x="160" y="129"/>
                    <a:pt x="129" y="160"/>
                    <a:pt x="92" y="160"/>
                  </a:cubicBezTo>
                  <a:cubicBezTo>
                    <a:pt x="55" y="160"/>
                    <a:pt x="24" y="129"/>
                    <a:pt x="24" y="92"/>
                  </a:cubicBezTo>
                  <a:cubicBezTo>
                    <a:pt x="24" y="55"/>
                    <a:pt x="55" y="24"/>
                    <a:pt x="92" y="24"/>
                  </a:cubicBezTo>
                  <a:cubicBezTo>
                    <a:pt x="105" y="24"/>
                    <a:pt x="117" y="28"/>
                    <a:pt x="128" y="35"/>
                  </a:cubicBezTo>
                  <a:cubicBezTo>
                    <a:pt x="135" y="27"/>
                    <a:pt x="135" y="27"/>
                    <a:pt x="135" y="27"/>
                  </a:cubicBezTo>
                  <a:cubicBezTo>
                    <a:pt x="134" y="14"/>
                    <a:pt x="134" y="14"/>
                    <a:pt x="134" y="14"/>
                  </a:cubicBezTo>
                  <a:cubicBezTo>
                    <a:pt x="134" y="12"/>
                    <a:pt x="134" y="11"/>
                    <a:pt x="134" y="10"/>
                  </a:cubicBezTo>
                  <a:cubicBezTo>
                    <a:pt x="122" y="4"/>
                    <a:pt x="107" y="0"/>
                    <a:pt x="92" y="0"/>
                  </a:cubicBezTo>
                  <a:cubicBezTo>
                    <a:pt x="41" y="0"/>
                    <a:pt x="0" y="41"/>
                    <a:pt x="0" y="92"/>
                  </a:cubicBezTo>
                  <a:cubicBezTo>
                    <a:pt x="0" y="143"/>
                    <a:pt x="41" y="184"/>
                    <a:pt x="92" y="184"/>
                  </a:cubicBezTo>
                  <a:close/>
                  <a:moveTo>
                    <a:pt x="92" y="184"/>
                  </a:moveTo>
                  <a:cubicBezTo>
                    <a:pt x="92" y="184"/>
                    <a:pt x="92" y="184"/>
                    <a:pt x="92" y="184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5069300" y="4338066"/>
              <a:ext cx="139065" cy="139065"/>
            </a:xfrm>
            <a:custGeom>
              <a:rect l="l" t="t" r="r" b="b"/>
              <a:pathLst>
                <a:path w="90" h="90">
                  <a:moveTo>
                    <a:pt x="45" y="21"/>
                  </a:moveTo>
                  <a:cubicBezTo>
                    <a:pt x="46" y="21"/>
                    <a:pt x="46" y="21"/>
                    <a:pt x="47" y="21"/>
                  </a:cubicBezTo>
                  <a:cubicBezTo>
                    <a:pt x="64" y="4"/>
                    <a:pt x="64" y="4"/>
                    <a:pt x="64" y="4"/>
                  </a:cubicBezTo>
                  <a:cubicBezTo>
                    <a:pt x="64" y="4"/>
                    <a:pt x="64" y="4"/>
                    <a:pt x="64" y="4"/>
                  </a:cubicBezTo>
                  <a:cubicBezTo>
                    <a:pt x="58" y="1"/>
                    <a:pt x="52" y="0"/>
                    <a:pt x="45" y="0"/>
                  </a:cubicBezTo>
                  <a:cubicBezTo>
                    <a:pt x="20" y="0"/>
                    <a:pt x="0" y="20"/>
                    <a:pt x="0" y="45"/>
                  </a:cubicBezTo>
                  <a:cubicBezTo>
                    <a:pt x="0" y="70"/>
                    <a:pt x="20" y="90"/>
                    <a:pt x="45" y="90"/>
                  </a:cubicBezTo>
                  <a:cubicBezTo>
                    <a:pt x="70" y="90"/>
                    <a:pt x="90" y="70"/>
                    <a:pt x="90" y="45"/>
                  </a:cubicBezTo>
                  <a:cubicBezTo>
                    <a:pt x="90" y="38"/>
                    <a:pt x="89" y="32"/>
                    <a:pt x="86" y="26"/>
                  </a:cubicBezTo>
                  <a:cubicBezTo>
                    <a:pt x="86" y="26"/>
                    <a:pt x="86" y="26"/>
                    <a:pt x="86" y="26"/>
                  </a:cubicBezTo>
                  <a:cubicBezTo>
                    <a:pt x="69" y="43"/>
                    <a:pt x="69" y="43"/>
                    <a:pt x="69" y="43"/>
                  </a:cubicBezTo>
                  <a:cubicBezTo>
                    <a:pt x="69" y="44"/>
                    <a:pt x="69" y="44"/>
                    <a:pt x="69" y="45"/>
                  </a:cubicBezTo>
                  <a:cubicBezTo>
                    <a:pt x="69" y="58"/>
                    <a:pt x="58" y="69"/>
                    <a:pt x="45" y="69"/>
                  </a:cubicBezTo>
                  <a:cubicBezTo>
                    <a:pt x="32" y="69"/>
                    <a:pt x="21" y="58"/>
                    <a:pt x="21" y="45"/>
                  </a:cubicBezTo>
                  <a:cubicBezTo>
                    <a:pt x="21" y="32"/>
                    <a:pt x="32" y="21"/>
                    <a:pt x="45" y="21"/>
                  </a:cubicBezTo>
                  <a:close/>
                  <a:moveTo>
                    <a:pt x="45" y="21"/>
                  </a:moveTo>
                  <a:cubicBezTo>
                    <a:pt x="45" y="21"/>
                    <a:pt x="45" y="21"/>
                    <a:pt x="45" y="21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152644" y="4236053"/>
              <a:ext cx="157544" cy="157544"/>
            </a:xfrm>
            <a:custGeom>
              <a:rect l="l" t="t" r="r" b="b"/>
              <a:pathLst>
                <a:path w="102" h="102">
                  <a:moveTo>
                    <a:pt x="86" y="28"/>
                  </a:moveTo>
                  <a:cubicBezTo>
                    <a:pt x="91" y="23"/>
                    <a:pt x="91" y="23"/>
                    <a:pt x="91" y="23"/>
                  </a:cubicBezTo>
                  <a:cubicBezTo>
                    <a:pt x="93" y="20"/>
                    <a:pt x="93" y="17"/>
                    <a:pt x="91" y="14"/>
                  </a:cubicBezTo>
                  <a:cubicBezTo>
                    <a:pt x="87" y="11"/>
                    <a:pt x="87" y="11"/>
                    <a:pt x="87" y="11"/>
                  </a:cubicBezTo>
                  <a:cubicBezTo>
                    <a:pt x="86" y="10"/>
                    <a:pt x="85" y="9"/>
                    <a:pt x="83" y="9"/>
                  </a:cubicBezTo>
                  <a:cubicBezTo>
                    <a:pt x="82" y="9"/>
                    <a:pt x="80" y="10"/>
                    <a:pt x="79" y="11"/>
                  </a:cubicBezTo>
                  <a:cubicBezTo>
                    <a:pt x="74" y="17"/>
                    <a:pt x="74" y="17"/>
                    <a:pt x="74" y="17"/>
                  </a:cubicBezTo>
                  <a:cubicBezTo>
                    <a:pt x="72" y="2"/>
                    <a:pt x="72" y="2"/>
                    <a:pt x="72" y="2"/>
                  </a:cubicBezTo>
                  <a:cubicBezTo>
                    <a:pt x="72" y="0"/>
                    <a:pt x="71" y="0"/>
                    <a:pt x="70" y="0"/>
                  </a:cubicBezTo>
                  <a:cubicBezTo>
                    <a:pt x="70" y="0"/>
                    <a:pt x="69" y="0"/>
                    <a:pt x="69" y="0"/>
                  </a:cubicBezTo>
                  <a:cubicBezTo>
                    <a:pt x="47" y="23"/>
                    <a:pt x="47" y="23"/>
                    <a:pt x="47" y="23"/>
                  </a:cubicBezTo>
                  <a:cubicBezTo>
                    <a:pt x="45" y="25"/>
                    <a:pt x="44" y="28"/>
                    <a:pt x="44" y="30"/>
                  </a:cubicBezTo>
                  <a:cubicBezTo>
                    <a:pt x="44" y="31"/>
                    <a:pt x="44" y="31"/>
                    <a:pt x="44" y="31"/>
                  </a:cubicBezTo>
                  <a:cubicBezTo>
                    <a:pt x="45" y="45"/>
                    <a:pt x="45" y="45"/>
                    <a:pt x="45" y="45"/>
                  </a:cubicBezTo>
                  <a:cubicBezTo>
                    <a:pt x="37" y="53"/>
                    <a:pt x="37" y="53"/>
                    <a:pt x="37" y="53"/>
                  </a:cubicBezTo>
                  <a:cubicBezTo>
                    <a:pt x="22" y="68"/>
                    <a:pt x="22" y="68"/>
                    <a:pt x="22" y="68"/>
                  </a:cubicBezTo>
                  <a:cubicBezTo>
                    <a:pt x="22" y="68"/>
                    <a:pt x="22" y="68"/>
                    <a:pt x="22" y="68"/>
                  </a:cubicBezTo>
                  <a:cubicBezTo>
                    <a:pt x="8" y="82"/>
                    <a:pt x="8" y="82"/>
                    <a:pt x="8" y="82"/>
                  </a:cubicBezTo>
                  <a:cubicBezTo>
                    <a:pt x="2" y="89"/>
                    <a:pt x="2" y="89"/>
                    <a:pt x="2" y="89"/>
                  </a:cubicBezTo>
                  <a:cubicBezTo>
                    <a:pt x="1" y="90"/>
                    <a:pt x="0" y="91"/>
                    <a:pt x="0" y="92"/>
                  </a:cubicBezTo>
                  <a:cubicBezTo>
                    <a:pt x="0" y="97"/>
                    <a:pt x="0" y="97"/>
                    <a:pt x="0" y="97"/>
                  </a:cubicBezTo>
                  <a:cubicBezTo>
                    <a:pt x="0" y="100"/>
                    <a:pt x="2" y="102"/>
                    <a:pt x="5" y="102"/>
                  </a:cubicBezTo>
                  <a:cubicBezTo>
                    <a:pt x="5" y="102"/>
                    <a:pt x="5" y="102"/>
                    <a:pt x="5" y="102"/>
                  </a:cubicBezTo>
                  <a:cubicBezTo>
                    <a:pt x="10" y="102"/>
                    <a:pt x="10" y="102"/>
                    <a:pt x="10" y="102"/>
                  </a:cubicBezTo>
                  <a:cubicBezTo>
                    <a:pt x="11" y="102"/>
                    <a:pt x="12" y="101"/>
                    <a:pt x="13" y="100"/>
                  </a:cubicBezTo>
                  <a:cubicBezTo>
                    <a:pt x="57" y="56"/>
                    <a:pt x="57" y="56"/>
                    <a:pt x="57" y="56"/>
                  </a:cubicBezTo>
                  <a:cubicBezTo>
                    <a:pt x="70" y="57"/>
                    <a:pt x="70" y="57"/>
                    <a:pt x="70" y="57"/>
                  </a:cubicBezTo>
                  <a:cubicBezTo>
                    <a:pt x="71" y="57"/>
                    <a:pt x="71" y="57"/>
                    <a:pt x="71" y="57"/>
                  </a:cubicBezTo>
                  <a:cubicBezTo>
                    <a:pt x="71" y="57"/>
                    <a:pt x="71" y="57"/>
                    <a:pt x="71" y="57"/>
                  </a:cubicBezTo>
                  <a:cubicBezTo>
                    <a:pt x="74" y="57"/>
                    <a:pt x="77" y="56"/>
                    <a:pt x="78" y="54"/>
                  </a:cubicBezTo>
                  <a:cubicBezTo>
                    <a:pt x="101" y="32"/>
                    <a:pt x="101" y="32"/>
                    <a:pt x="101" y="32"/>
                  </a:cubicBezTo>
                  <a:cubicBezTo>
                    <a:pt x="102" y="31"/>
                    <a:pt x="101" y="29"/>
                    <a:pt x="100" y="29"/>
                  </a:cubicBezTo>
                  <a:lnTo>
                    <a:pt x="86" y="28"/>
                  </a:lnTo>
                  <a:close/>
                  <a:moveTo>
                    <a:pt x="86" y="28"/>
                  </a:moveTo>
                  <a:cubicBezTo>
                    <a:pt x="86" y="28"/>
                    <a:pt x="86" y="28"/>
                    <a:pt x="86" y="28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7" name="Freeform 17"/>
          <p:cNvSpPr/>
          <p:nvPr/>
        </p:nvSpPr>
        <p:spPr>
          <a:xfrm>
            <a:off x="5664327" y="3097435"/>
            <a:ext cx="856012" cy="2579751"/>
          </a:xfrm>
          <a:custGeom>
            <a:rect l="l" t="t" r="r" b="b"/>
            <a:pathLst>
              <a:path w="103" h="309">
                <a:moveTo>
                  <a:pt x="0" y="154"/>
                </a:moveTo>
                <a:cubicBezTo>
                  <a:pt x="0" y="212"/>
                  <a:pt x="19" y="266"/>
                  <a:pt x="51" y="309"/>
                </a:cubicBezTo>
                <a:cubicBezTo>
                  <a:pt x="84" y="266"/>
                  <a:pt x="103" y="212"/>
                  <a:pt x="103" y="154"/>
                </a:cubicBezTo>
                <a:cubicBezTo>
                  <a:pt x="103" y="97"/>
                  <a:pt x="84" y="43"/>
                  <a:pt x="51" y="0"/>
                </a:cubicBezTo>
                <a:cubicBezTo>
                  <a:pt x="19" y="43"/>
                  <a:pt x="0" y="97"/>
                  <a:pt x="0" y="154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5984843" y="3986974"/>
            <a:ext cx="215074" cy="313658"/>
          </a:xfrm>
          <a:custGeom>
            <a:rect l="l" t="t" r="r" b="b"/>
            <a:pathLst>
              <a:path w="107" h="156">
                <a:moveTo>
                  <a:pt x="43" y="156"/>
                </a:moveTo>
                <a:cubicBezTo>
                  <a:pt x="40" y="155"/>
                  <a:pt x="37" y="154"/>
                  <a:pt x="34" y="152"/>
                </a:cubicBezTo>
                <a:cubicBezTo>
                  <a:pt x="31" y="150"/>
                  <a:pt x="29" y="147"/>
                  <a:pt x="27" y="143"/>
                </a:cubicBezTo>
                <a:cubicBezTo>
                  <a:pt x="27" y="142"/>
                  <a:pt x="27" y="142"/>
                  <a:pt x="25" y="141"/>
                </a:cubicBezTo>
                <a:cubicBezTo>
                  <a:pt x="19" y="138"/>
                  <a:pt x="16" y="130"/>
                  <a:pt x="19" y="123"/>
                </a:cubicBezTo>
                <a:cubicBezTo>
                  <a:pt x="19" y="123"/>
                  <a:pt x="19" y="122"/>
                  <a:pt x="19" y="121"/>
                </a:cubicBezTo>
                <a:cubicBezTo>
                  <a:pt x="18" y="118"/>
                  <a:pt x="17" y="115"/>
                  <a:pt x="19" y="111"/>
                </a:cubicBezTo>
                <a:cubicBezTo>
                  <a:pt x="19" y="110"/>
                  <a:pt x="19" y="110"/>
                  <a:pt x="18" y="109"/>
                </a:cubicBezTo>
                <a:cubicBezTo>
                  <a:pt x="18" y="106"/>
                  <a:pt x="17" y="104"/>
                  <a:pt x="17" y="101"/>
                </a:cubicBezTo>
                <a:cubicBezTo>
                  <a:pt x="16" y="96"/>
                  <a:pt x="14" y="91"/>
                  <a:pt x="12" y="86"/>
                </a:cubicBezTo>
                <a:cubicBezTo>
                  <a:pt x="9" y="81"/>
                  <a:pt x="6" y="76"/>
                  <a:pt x="4" y="71"/>
                </a:cubicBezTo>
                <a:cubicBezTo>
                  <a:pt x="1" y="62"/>
                  <a:pt x="0" y="53"/>
                  <a:pt x="1" y="44"/>
                </a:cubicBezTo>
                <a:cubicBezTo>
                  <a:pt x="5" y="25"/>
                  <a:pt x="15" y="12"/>
                  <a:pt x="33" y="4"/>
                </a:cubicBezTo>
                <a:cubicBezTo>
                  <a:pt x="38" y="2"/>
                  <a:pt x="43" y="0"/>
                  <a:pt x="49" y="0"/>
                </a:cubicBezTo>
                <a:cubicBezTo>
                  <a:pt x="49" y="0"/>
                  <a:pt x="50" y="0"/>
                  <a:pt x="50" y="0"/>
                </a:cubicBezTo>
                <a:cubicBezTo>
                  <a:pt x="56" y="0"/>
                  <a:pt x="56" y="0"/>
                  <a:pt x="56" y="0"/>
                </a:cubicBezTo>
                <a:cubicBezTo>
                  <a:pt x="60" y="0"/>
                  <a:pt x="63" y="1"/>
                  <a:pt x="67" y="1"/>
                </a:cubicBezTo>
                <a:cubicBezTo>
                  <a:pt x="76" y="4"/>
                  <a:pt x="84" y="8"/>
                  <a:pt x="90" y="15"/>
                </a:cubicBezTo>
                <a:cubicBezTo>
                  <a:pt x="97" y="22"/>
                  <a:pt x="102" y="30"/>
                  <a:pt x="104" y="40"/>
                </a:cubicBezTo>
                <a:cubicBezTo>
                  <a:pt x="107" y="53"/>
                  <a:pt x="105" y="65"/>
                  <a:pt x="99" y="77"/>
                </a:cubicBezTo>
                <a:cubicBezTo>
                  <a:pt x="97" y="81"/>
                  <a:pt x="95" y="85"/>
                  <a:pt x="93" y="89"/>
                </a:cubicBezTo>
                <a:cubicBezTo>
                  <a:pt x="90" y="94"/>
                  <a:pt x="89" y="99"/>
                  <a:pt x="89" y="105"/>
                </a:cubicBezTo>
                <a:cubicBezTo>
                  <a:pt x="89" y="105"/>
                  <a:pt x="88" y="106"/>
                  <a:pt x="88" y="107"/>
                </a:cubicBezTo>
                <a:cubicBezTo>
                  <a:pt x="88" y="108"/>
                  <a:pt x="88" y="112"/>
                  <a:pt x="88" y="113"/>
                </a:cubicBezTo>
                <a:cubicBezTo>
                  <a:pt x="89" y="116"/>
                  <a:pt x="88" y="119"/>
                  <a:pt x="87" y="121"/>
                </a:cubicBezTo>
                <a:cubicBezTo>
                  <a:pt x="87" y="122"/>
                  <a:pt x="87" y="123"/>
                  <a:pt x="87" y="123"/>
                </a:cubicBezTo>
                <a:cubicBezTo>
                  <a:pt x="90" y="130"/>
                  <a:pt x="87" y="138"/>
                  <a:pt x="80" y="141"/>
                </a:cubicBezTo>
                <a:cubicBezTo>
                  <a:pt x="80" y="142"/>
                  <a:pt x="79" y="142"/>
                  <a:pt x="79" y="143"/>
                </a:cubicBezTo>
                <a:cubicBezTo>
                  <a:pt x="76" y="150"/>
                  <a:pt x="71" y="154"/>
                  <a:pt x="64" y="155"/>
                </a:cubicBezTo>
                <a:cubicBezTo>
                  <a:pt x="64" y="155"/>
                  <a:pt x="63" y="155"/>
                  <a:pt x="63" y="156"/>
                </a:cubicBezTo>
                <a:lnTo>
                  <a:pt x="43" y="156"/>
                </a:lnTo>
                <a:close/>
                <a:moveTo>
                  <a:pt x="53" y="107"/>
                </a:moveTo>
                <a:cubicBezTo>
                  <a:pt x="60" y="107"/>
                  <a:pt x="67" y="107"/>
                  <a:pt x="74" y="107"/>
                </a:cubicBezTo>
                <a:cubicBezTo>
                  <a:pt x="77" y="107"/>
                  <a:pt x="79" y="106"/>
                  <a:pt x="79" y="103"/>
                </a:cubicBezTo>
                <a:cubicBezTo>
                  <a:pt x="79" y="103"/>
                  <a:pt x="79" y="103"/>
                  <a:pt x="79" y="102"/>
                </a:cubicBezTo>
                <a:cubicBezTo>
                  <a:pt x="80" y="98"/>
                  <a:pt x="81" y="93"/>
                  <a:pt x="82" y="89"/>
                </a:cubicBezTo>
                <a:cubicBezTo>
                  <a:pt x="85" y="84"/>
                  <a:pt x="87" y="79"/>
                  <a:pt x="90" y="74"/>
                </a:cubicBezTo>
                <a:cubicBezTo>
                  <a:pt x="95" y="65"/>
                  <a:pt x="97" y="55"/>
                  <a:pt x="95" y="45"/>
                </a:cubicBezTo>
                <a:cubicBezTo>
                  <a:pt x="93" y="33"/>
                  <a:pt x="87" y="23"/>
                  <a:pt x="77" y="17"/>
                </a:cubicBezTo>
                <a:cubicBezTo>
                  <a:pt x="62" y="7"/>
                  <a:pt x="46" y="7"/>
                  <a:pt x="31" y="16"/>
                </a:cubicBezTo>
                <a:cubicBezTo>
                  <a:pt x="15" y="25"/>
                  <a:pt x="8" y="43"/>
                  <a:pt x="11" y="61"/>
                </a:cubicBezTo>
                <a:cubicBezTo>
                  <a:pt x="12" y="67"/>
                  <a:pt x="15" y="72"/>
                  <a:pt x="18" y="77"/>
                </a:cubicBezTo>
                <a:cubicBezTo>
                  <a:pt x="23" y="85"/>
                  <a:pt x="26" y="94"/>
                  <a:pt x="27" y="103"/>
                </a:cubicBezTo>
                <a:cubicBezTo>
                  <a:pt x="27" y="106"/>
                  <a:pt x="29" y="107"/>
                  <a:pt x="32" y="107"/>
                </a:cubicBezTo>
                <a:cubicBezTo>
                  <a:pt x="39" y="107"/>
                  <a:pt x="46" y="107"/>
                  <a:pt x="53" y="107"/>
                </a:cubicBezTo>
                <a:moveTo>
                  <a:pt x="53" y="120"/>
                </a:moveTo>
                <a:cubicBezTo>
                  <a:pt x="60" y="120"/>
                  <a:pt x="67" y="120"/>
                  <a:pt x="74" y="120"/>
                </a:cubicBezTo>
                <a:cubicBezTo>
                  <a:pt x="76" y="120"/>
                  <a:pt x="77" y="119"/>
                  <a:pt x="78" y="118"/>
                </a:cubicBezTo>
                <a:cubicBezTo>
                  <a:pt x="80" y="115"/>
                  <a:pt x="77" y="112"/>
                  <a:pt x="74" y="112"/>
                </a:cubicBezTo>
                <a:cubicBezTo>
                  <a:pt x="64" y="112"/>
                  <a:pt x="54" y="112"/>
                  <a:pt x="44" y="112"/>
                </a:cubicBezTo>
                <a:cubicBezTo>
                  <a:pt x="40" y="112"/>
                  <a:pt x="36" y="112"/>
                  <a:pt x="32" y="112"/>
                </a:cubicBezTo>
                <a:cubicBezTo>
                  <a:pt x="30" y="112"/>
                  <a:pt x="29" y="112"/>
                  <a:pt x="28" y="114"/>
                </a:cubicBezTo>
                <a:cubicBezTo>
                  <a:pt x="27" y="117"/>
                  <a:pt x="29" y="120"/>
                  <a:pt x="32" y="120"/>
                </a:cubicBezTo>
                <a:cubicBezTo>
                  <a:pt x="39" y="120"/>
                  <a:pt x="46" y="120"/>
                  <a:pt x="53" y="120"/>
                </a:cubicBezTo>
                <a:moveTo>
                  <a:pt x="53" y="124"/>
                </a:moveTo>
                <a:cubicBezTo>
                  <a:pt x="46" y="124"/>
                  <a:pt x="39" y="124"/>
                  <a:pt x="32" y="124"/>
                </a:cubicBezTo>
                <a:cubicBezTo>
                  <a:pt x="30" y="124"/>
                  <a:pt x="29" y="125"/>
                  <a:pt x="28" y="127"/>
                </a:cubicBezTo>
                <a:cubicBezTo>
                  <a:pt x="27" y="130"/>
                  <a:pt x="29" y="133"/>
                  <a:pt x="32" y="133"/>
                </a:cubicBezTo>
                <a:cubicBezTo>
                  <a:pt x="42" y="133"/>
                  <a:pt x="52" y="133"/>
                  <a:pt x="62" y="133"/>
                </a:cubicBezTo>
                <a:cubicBezTo>
                  <a:pt x="66" y="133"/>
                  <a:pt x="70" y="133"/>
                  <a:pt x="74" y="133"/>
                </a:cubicBezTo>
                <a:cubicBezTo>
                  <a:pt x="76" y="133"/>
                  <a:pt x="77" y="132"/>
                  <a:pt x="78" y="130"/>
                </a:cubicBezTo>
                <a:cubicBezTo>
                  <a:pt x="80" y="127"/>
                  <a:pt x="77" y="124"/>
                  <a:pt x="74" y="124"/>
                </a:cubicBezTo>
                <a:cubicBezTo>
                  <a:pt x="67" y="124"/>
                  <a:pt x="60" y="124"/>
                  <a:pt x="53" y="124"/>
                </a:cubicBezTo>
                <a:moveTo>
                  <a:pt x="70" y="137"/>
                </a:moveTo>
                <a:cubicBezTo>
                  <a:pt x="36" y="137"/>
                  <a:pt x="36" y="137"/>
                  <a:pt x="36" y="137"/>
                </a:cubicBezTo>
                <a:cubicBezTo>
                  <a:pt x="36" y="142"/>
                  <a:pt x="39" y="146"/>
                  <a:pt x="44" y="146"/>
                </a:cubicBezTo>
                <a:cubicBezTo>
                  <a:pt x="50" y="146"/>
                  <a:pt x="56" y="146"/>
                  <a:pt x="62" y="146"/>
                </a:cubicBezTo>
                <a:cubicBezTo>
                  <a:pt x="67" y="146"/>
                  <a:pt x="70" y="142"/>
                  <a:pt x="70" y="137"/>
                </a:cubicBezTo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培训内容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4398507" y="1008278"/>
            <a:ext cx="3394996" cy="490334"/>
            <a:chOff x="4398507" y="1008278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4398507" y="1008278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客户需求分析与应对策略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4630337" y="1360840"/>
            <a:ext cx="2931336" cy="1654845"/>
            <a:chOff x="4630337" y="1360840"/>
            <a:chExt cx="2931336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4630337" y="1360840"/>
              <a:ext cx="2931336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培训员工如何了解和分析客户需求，制定相应的服务策略，以满足客户需求和提高客户满意度。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1070038" y="1975579"/>
            <a:ext cx="3394996" cy="490334"/>
            <a:chOff x="1070038" y="1975579"/>
            <a:chExt cx="3394996" cy="490334"/>
          </a:xfrm>
        </p:grpSpPr>
        <p:sp>
          <p:nvSpPr>
            <p:cNvPr id="46" name="TextBox 46"/>
            <p:cNvSpPr txBox="1"/>
            <p:nvPr/>
          </p:nvSpPr>
          <p:spPr>
            <a:xfrm>
              <a:off x="1070038" y="1975579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沟通技巧与人际关系处理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1301868" y="2328140"/>
            <a:ext cx="2931336" cy="1654845"/>
            <a:chOff x="1301868" y="2328140"/>
            <a:chExt cx="2931336" cy="1654845"/>
          </a:xfrm>
        </p:grpSpPr>
        <p:sp>
          <p:nvSpPr>
            <p:cNvPr id="48" name="TextBox 48"/>
            <p:cNvSpPr txBox="1"/>
            <p:nvPr/>
          </p:nvSpPr>
          <p:spPr>
            <a:xfrm>
              <a:off x="1301868" y="2328140"/>
              <a:ext cx="2931336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教授有效沟通的方法和技巧，包括倾听、表达、提问和反馈等，以及如何建立良好的人际关系。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303771" y="4161775"/>
            <a:ext cx="3394996" cy="490334"/>
            <a:chOff x="303771" y="4161775"/>
            <a:chExt cx="3394996" cy="490334"/>
          </a:xfrm>
        </p:grpSpPr>
        <p:sp>
          <p:nvSpPr>
            <p:cNvPr id="50" name="TextBox 50"/>
            <p:cNvSpPr txBox="1"/>
            <p:nvPr/>
          </p:nvSpPr>
          <p:spPr>
            <a:xfrm>
              <a:off x="303771" y="4161775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服务理念与职业操守</a:t>
              </a:r>
            </a:p>
          </p:txBody>
        </p:sp>
      </p:grpSp>
      <p:grpSp>
        <p:nvGrpSpPr>
          <p:cNvPr id="51" name="Group 51"/>
          <p:cNvGrpSpPr/>
          <p:nvPr/>
        </p:nvGrpSpPr>
        <p:grpSpPr>
          <a:xfrm>
            <a:off x="535601" y="4514336"/>
            <a:ext cx="2931336" cy="1654845"/>
            <a:chOff x="535601" y="4514336"/>
            <a:chExt cx="2931336" cy="1654845"/>
          </a:xfrm>
        </p:grpSpPr>
        <p:sp>
          <p:nvSpPr>
            <p:cNvPr id="52" name="TextBox 52"/>
            <p:cNvSpPr txBox="1"/>
            <p:nvPr/>
          </p:nvSpPr>
          <p:spPr>
            <a:xfrm>
              <a:off x="535601" y="4514336"/>
              <a:ext cx="2931336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讲解优质服务的理念、意义及职业操守，强化员工的服务意识和道德观念。</a:t>
              </a:r>
            </a:p>
          </p:txBody>
        </p:sp>
      </p:grpSp>
      <p:grpSp>
        <p:nvGrpSpPr>
          <p:cNvPr id="53" name="Group 53"/>
          <p:cNvGrpSpPr/>
          <p:nvPr/>
        </p:nvGrpSpPr>
        <p:grpSpPr>
          <a:xfrm>
            <a:off x="7733442" y="1975579"/>
            <a:ext cx="3394996" cy="490334"/>
            <a:chOff x="7733442" y="1975579"/>
            <a:chExt cx="3394996" cy="490334"/>
          </a:xfrm>
        </p:grpSpPr>
        <p:sp>
          <p:nvSpPr>
            <p:cNvPr id="54" name="TextBox 54"/>
            <p:cNvSpPr txBox="1"/>
            <p:nvPr/>
          </p:nvSpPr>
          <p:spPr>
            <a:xfrm>
              <a:off x="7733442" y="1975579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团队协作与高效沟通</a:t>
              </a:r>
            </a:p>
          </p:txBody>
        </p:sp>
      </p:grpSp>
      <p:grpSp>
        <p:nvGrpSpPr>
          <p:cNvPr id="55" name="Group 55"/>
          <p:cNvGrpSpPr/>
          <p:nvPr/>
        </p:nvGrpSpPr>
        <p:grpSpPr>
          <a:xfrm>
            <a:off x="7965273" y="2328140"/>
            <a:ext cx="2931336" cy="1654845"/>
            <a:chOff x="7965273" y="2328140"/>
            <a:chExt cx="2931336" cy="1654845"/>
          </a:xfrm>
        </p:grpSpPr>
        <p:sp>
          <p:nvSpPr>
            <p:cNvPr id="56" name="TextBox 56"/>
            <p:cNvSpPr txBox="1"/>
            <p:nvPr/>
          </p:nvSpPr>
          <p:spPr>
            <a:xfrm>
              <a:off x="7965273" y="2328140"/>
              <a:ext cx="2931336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培养员工的团队协作精神，提高团队沟通效率，促进团队成员之间的相互信任和支持。</a:t>
              </a:r>
            </a:p>
          </p:txBody>
        </p:sp>
      </p:grpSp>
      <p:grpSp>
        <p:nvGrpSpPr>
          <p:cNvPr id="57" name="Group 57"/>
          <p:cNvGrpSpPr/>
          <p:nvPr/>
        </p:nvGrpSpPr>
        <p:grpSpPr>
          <a:xfrm>
            <a:off x="8451818" y="4161775"/>
            <a:ext cx="3394996" cy="490334"/>
            <a:chOff x="8451818" y="4161775"/>
            <a:chExt cx="3394996" cy="490334"/>
          </a:xfrm>
        </p:grpSpPr>
        <p:sp>
          <p:nvSpPr>
            <p:cNvPr id="58" name="TextBox 58"/>
            <p:cNvSpPr txBox="1"/>
            <p:nvPr/>
          </p:nvSpPr>
          <p:spPr>
            <a:xfrm>
              <a:off x="8451818" y="4161775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问题解决与压力管理</a:t>
              </a:r>
            </a:p>
          </p:txBody>
        </p:sp>
      </p:grpSp>
      <p:grpSp>
        <p:nvGrpSpPr>
          <p:cNvPr id="59" name="Group 59"/>
          <p:cNvGrpSpPr/>
          <p:nvPr/>
        </p:nvGrpSpPr>
        <p:grpSpPr>
          <a:xfrm>
            <a:off x="8683648" y="4514336"/>
            <a:ext cx="2931336" cy="1654845"/>
            <a:chOff x="8683648" y="4514336"/>
            <a:chExt cx="2931336" cy="1654845"/>
          </a:xfrm>
        </p:grpSpPr>
        <p:sp>
          <p:nvSpPr>
            <p:cNvPr id="60" name="TextBox 60"/>
            <p:cNvSpPr txBox="1"/>
            <p:nvPr/>
          </p:nvSpPr>
          <p:spPr>
            <a:xfrm>
              <a:off x="8683648" y="4514336"/>
              <a:ext cx="2931336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教授员工问题解决的方法和技巧，以及如何应对工作压力和保持良好的心态。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238315" y="1654104"/>
            <a:ext cx="1715371" cy="1710856"/>
          </a:xfrm>
          <a:prstGeom prst="ellipse">
            <a:avLst/>
          </a:prstGeom>
          <a:solidFill>
            <a:srgbClr val="42656C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5262869" y="1841925"/>
            <a:ext cx="1666262" cy="1335214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7575" b="1">
                <a:solidFill>
                  <a:schemeClr val="lt1">
                    <a:alpha val="100000"/>
                  </a:schemeClr>
                </a:solidFill>
                <a:latin typeface="微软雅黑"/>
                <a:ea typeface="微软雅黑"/>
                <a:cs typeface="微软雅黑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62201" y="3647100"/>
            <a:ext cx="11309760" cy="22857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42656C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培训方式与安排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80000" r="4500" b="14923"/>
          <a:stretch>
            <a:fillRect/>
          </a:stretch>
        </p:blipFill>
        <p:spPr>
          <a:xfrm>
            <a:off x="9631680" y="0"/>
            <a:ext cx="2240281" cy="4162886"/>
          </a:xfrm>
          <a:prstGeom prst="rect">
            <a:avLst/>
          </a:prstGeom>
        </p:spPr>
      </p:pic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2538" r="32538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0692" r="30692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2830" r="32830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通过视频会议软件，邀请专业讲师进行在线授课，员工可随时参与学习。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远程视频培训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提供一系列关于客户服务技巧的在线课程，员工可根据自己的时间安排自主学习。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在线课程学习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线上培训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5583" r="15583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组织员工参加集中培训，由专业讲师面对面传授知识和技能。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集中面授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将员工分成小组，通过案例分析、角色扮演等方式进行实践学习和交流。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分组讨论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线下培训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https://d.book118.com/775013304013011124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FFD"/>
      </a:lt1>
      <a:dk2>
        <a:srgbClr val="003C35"/>
      </a:dk2>
      <a:lt2>
        <a:srgbClr val="FFFFFF"/>
      </a:lt2>
      <a:accent1>
        <a:srgbClr val="00A5B2"/>
      </a:accent1>
      <a:accent2>
        <a:srgbClr val="52C6B8"/>
      </a:accent2>
      <a:accent3>
        <a:srgbClr val="00657D"/>
      </a:accent3>
      <a:accent4>
        <a:srgbClr val="58C19B"/>
      </a:accent4>
      <a:accent5>
        <a:srgbClr val="6DD690"/>
      </a:accent5>
      <a:accent6>
        <a:srgbClr val="9CCA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44</Paragraphs>
  <Slides>9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9</vt:i4>
      </vt:variant>
    </vt:vector>
  </HeadingPairs>
  <TitlesOfParts>
    <vt:vector baseType="lpstr" size="14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2024-09-28T04:30:28.588</cp:lastPrinted>
  <dcterms:created xsi:type="dcterms:W3CDTF">2024-09-27T20:30:28Z</dcterms:created>
  <dcterms:modified xsi:type="dcterms:W3CDTF">2024-09-27T20:30:30Z</dcterms:modified>
</cp:coreProperties>
</file>