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52E2A33-DD9A-4717-A4BE-4DE5493655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030B1C-0C99-41A5-B2A3-8D01F08D08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031A9F5-32DF-4C1E-AC82-BB2543D993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57E56DC-A70F-40F5-A9F5-D1BC34DFCE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FB67155-E31E-4C42-A3B2-72DB3E85151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A745B58-CA14-435A-890E-2DB681C9733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00C6D36-4234-4E2D-8A99-32F6C94131D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7D56329-A4A6-4C75-A762-DD078B61E7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8EDF27-895E-4EF6-BA3A-CCC8126B1E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4D736F-CD9B-4804-B158-B7C7493910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D6EC19-FA73-4314-9CD0-2C8BE47937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pn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png" /><Relationship Id="rId3" Type="http://schemas.openxmlformats.org/officeDocument/2006/relationships/image" Target="../media/image18.png" /><Relationship Id="rId4" Type="http://schemas.openxmlformats.org/officeDocument/2006/relationships/image" Target="../media/image19.png" /><Relationship Id="rId5" Type="http://schemas.openxmlformats.org/officeDocument/2006/relationships/image" Target="../media/image20.png" /><Relationship Id="rId6"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5030113221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2024-01-25</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安全管理办法的安全防范与隐患排查整改</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安全防范策略与措施</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隐患排查方法与技巧</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整改措施及实施步骤</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监督检查与评估改进</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01</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安全防范策略与措施</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10411" r="1041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8636" b="863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制定完善安全管理制度</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建立健全安全管理体系</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制定全面、系统的安全管理制度，明确各级管理人员和操作人员的安全职责，形成完整的安全管理网络。</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完善安全操作规程</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针对各类作业活动，制定详细的安全操作规程，规范员工的安全行为，确保作业过程中的安全。</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强化安全检查和评估</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定期开展安全检查，对发现的问题及时整改，并进行安全评估，确保各项安全措施得到有效执行。</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定期组织员工参加安全教育培训，提高员工的安全意识和操作技能，确保员工具备必要的安全素质。</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开展安全教育培训</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3333" b="333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宣传安全文化</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8792" r="187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强化安全意识培养</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9083" r="1908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通过企业内部宣传、安全知识竞赛等形式，积极宣传安全文化，营造浓厚的安全氛围。</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在日常工作中，加强对员工的安全意识培养，使员工时刻保持高度的安全意识，做到防患于未然。</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加强人员培训与意识提升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根据企业实际情况，制定应急演练计划，明确演练目的、时间、地点、参与人员等要素。</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制定应急演练计划</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按照应急演练计划，定期组织应急演练活动，提高员工的应急处置能力和协同作战能力。</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开展应急演练活动</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对演练过程中存在的问题进行总结分析，提出改进措施，不断完善应急预案和演练方案。</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评估应急演练效果</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定期开展应急演练活动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1125" r="111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加强监督考核</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定期对各级管理人员和操作人员的安全职责履行情况进行监督考核，确保各项安全措施得到有效执行。</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明确各级管理人员和操作人员的安全职责</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建立健全各级管理人员和操作人员的安全职责清单，明确各自的安全职责和任务。</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落实安全生产责任制</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将安全生产责任落实到每个岗位、每个人员，形成全员参与、齐抓共管的安全生产格局。</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落实责任制，明确职责分工</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02</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隐患排查方法与技巧</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3652304" y="1008278"/>
            <a:ext cx="4886325" cy="4876800"/>
            <a:chOff x="3652304" y="1008278"/>
            <a:chExt cx="4886325" cy="4876800"/>
          </a:xfrm>
        </p:grpSpPr>
        <p:sp>
          <p:nvSpPr>
            <p:cNvPr id="3" name="Freeform 3"/>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noFill/>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noFill/>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noFill/>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noFill/>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noFill/>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no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noFill/>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noFill/>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noFill/>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noFill/>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noFill/>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no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noFill/>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noFill/>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noFill/>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noFill/>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noFill/>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noFill/>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814354" y="2168741"/>
              <a:ext cx="2560637" cy="2546350"/>
            </a:xfrm>
            <a:custGeom>
              <a:rect l="l" t="t" r="r" b="b"/>
              <a:pathLst>
                <a:path w="1613" h="1604">
                  <a:moveTo>
                    <a:pt x="80" y="1604"/>
                  </a:moveTo>
                  <a:lnTo>
                    <a:pt x="0" y="79"/>
                  </a:lnTo>
                  <a:lnTo>
                    <a:pt x="1534" y="0"/>
                  </a:lnTo>
                  <a:lnTo>
                    <a:pt x="1613" y="1530"/>
                  </a:lnTo>
                  <a:lnTo>
                    <a:pt x="80" y="1604"/>
                  </a:lnTo>
                  <a:close/>
                </a:path>
              </a:pathLst>
            </a:custGeom>
            <a:solidFill>
              <a:srgbClr val="04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2" name="Picture 22"/>
            <p:cNvPicPr>
              <a:picLocks noChangeAspect="1"/>
            </p:cNvPicPr>
            <p:nvPr/>
          </p:nvPicPr>
          <p:blipFill>
            <a:blip r:embed="rId2"/>
            <a:srcRect l="9267" r="9267"/>
            <a:stretch>
              <a:fillRect/>
            </a:stretch>
          </p:blipFill>
          <p:spPr>
            <a:xfrm>
              <a:off x="4901338" y="2257609"/>
              <a:ext cx="2386669" cy="2355913"/>
            </a:xfrm>
            <a:prstGeom prst="rect">
              <a:avLst/>
            </a:prstGeom>
            <a:ln w="12668"/>
          </p:spPr>
        </p:pic>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常规检查与专项检查相结合</a:t>
              </a:r>
            </a:p>
          </p:txBody>
        </p:sp>
      </p:grpSp>
      <p:grpSp>
        <p:nvGrpSpPr>
          <p:cNvPr id="45" name="Group 45"/>
          <p:cNvGrpSpPr/>
          <p:nvPr/>
        </p:nvGrpSpPr>
        <p:grpSpPr>
          <a:xfrm>
            <a:off x="749488" y="1679928"/>
            <a:ext cx="2931336" cy="1654845"/>
            <a:chOff x="749488" y="1679928"/>
            <a:chExt cx="2931336" cy="1654845"/>
          </a:xfrm>
        </p:grpSpPr>
        <p:sp>
          <p:nvSpPr>
            <p:cNvPr id="46" name="TextBox 46"/>
            <p:cNvSpPr txBox="1"/>
            <p:nvPr/>
          </p:nvSpPr>
          <p:spPr>
            <a:xfrm>
              <a:off x="749488" y="1679928"/>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制定详细的检查计划，明确检查的目的、范围、时间和人员安排。</a:t>
              </a:r>
            </a:p>
          </p:txBody>
        </p:sp>
      </p:grpSp>
      <p:grpSp>
        <p:nvGrpSpPr>
          <p:cNvPr id="47" name="Group 47"/>
          <p:cNvGrpSpPr/>
          <p:nvPr/>
        </p:nvGrpSpPr>
        <p:grpSpPr>
          <a:xfrm>
            <a:off x="682813" y="4230233"/>
            <a:ext cx="2931336" cy="1654845"/>
            <a:chOff x="682813" y="4230233"/>
            <a:chExt cx="2931336" cy="1654845"/>
          </a:xfrm>
        </p:grpSpPr>
        <p:sp>
          <p:nvSpPr>
            <p:cNvPr id="48" name="TextBox 48"/>
            <p:cNvSpPr txBox="1"/>
            <p:nvPr/>
          </p:nvSpPr>
          <p:spPr>
            <a:xfrm>
              <a:off x="682813" y="4230233"/>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将常规检查和专项检查的结果进行记录和整理，形成隐患排查台账。</a:t>
              </a:r>
            </a:p>
          </p:txBody>
        </p:sp>
      </p:grpSp>
      <p:grpSp>
        <p:nvGrpSpPr>
          <p:cNvPr id="49" name="Group 49"/>
          <p:cNvGrpSpPr/>
          <p:nvPr/>
        </p:nvGrpSpPr>
        <p:grpSpPr>
          <a:xfrm>
            <a:off x="8576784" y="1554515"/>
            <a:ext cx="2931336" cy="1654845"/>
            <a:chOff x="8576784" y="1554515"/>
            <a:chExt cx="2931336" cy="1654845"/>
          </a:xfrm>
        </p:grpSpPr>
        <p:sp>
          <p:nvSpPr>
            <p:cNvPr id="50" name="TextBox 50"/>
            <p:cNvSpPr txBox="1"/>
            <p:nvPr/>
          </p:nvSpPr>
          <p:spPr>
            <a:xfrm>
              <a:off x="8576784" y="1554515"/>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结合企业实际情况，确定常规检查的内容和频次，如每日、每周或每月的检查。</a:t>
              </a:r>
            </a:p>
          </p:txBody>
        </p:sp>
      </p:grpSp>
      <p:grpSp>
        <p:nvGrpSpPr>
          <p:cNvPr id="51" name="Group 51"/>
          <p:cNvGrpSpPr/>
          <p:nvPr/>
        </p:nvGrpSpPr>
        <p:grpSpPr>
          <a:xfrm>
            <a:off x="8643459" y="4161971"/>
            <a:ext cx="2931336" cy="1654845"/>
            <a:chOff x="8643459" y="4161971"/>
            <a:chExt cx="2931336" cy="1654845"/>
          </a:xfrm>
        </p:grpSpPr>
        <p:sp>
          <p:nvSpPr>
            <p:cNvPr id="52" name="TextBox 52"/>
            <p:cNvSpPr txBox="1"/>
            <p:nvPr/>
          </p:nvSpPr>
          <p:spPr>
            <a:xfrm>
              <a:off x="8643459" y="4161971"/>
              <a:ext cx="2931336" cy="1654845"/>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针对特定时期或特定情况，开展专项检查，如节假日前、恶劣天气后的安全检查。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5802313" y="3635375"/>
            <a:ext cx="0" cy="0"/>
          </a:xfrm>
          <a:prstGeom prst="line">
            <a:avLst/>
          </a:prstGeom>
          <a:ln w="635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grpSp>
        <p:nvGrpSpPr>
          <p:cNvPr id="3" name="Group 3"/>
          <p:cNvGrpSpPr/>
          <p:nvPr/>
        </p:nvGrpSpPr>
        <p:grpSpPr>
          <a:xfrm>
            <a:off x="411194" y="2085975"/>
            <a:ext cx="2876550" cy="900113"/>
            <a:chOff x="411194" y="2085975"/>
            <a:chExt cx="2876550" cy="900113"/>
          </a:xfrm>
        </p:grpSpPr>
        <p:sp>
          <p:nvSpPr>
            <p:cNvPr id="4" name="AutoShape 4"/>
            <p:cNvSpPr/>
            <p:nvPr/>
          </p:nvSpPr>
          <p:spPr>
            <a:xfrm>
              <a:off x="2954369" y="2085975"/>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1</a:t>
              </a:r>
              <a:endParaRPr lang="en-US" sz="1100"/>
            </a:p>
          </p:txBody>
        </p:sp>
        <p:sp>
          <p:nvSpPr>
            <p:cNvPr id="5" name="AutoShape 5"/>
            <p:cNvSpPr/>
            <p:nvPr/>
          </p:nvSpPr>
          <p:spPr>
            <a:xfrm>
              <a:off x="411194" y="2400300"/>
              <a:ext cx="2500313" cy="58578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3332131" y="4551331"/>
            <a:ext cx="333375" cy="333375"/>
            <a:chOff x="3332131" y="4551331"/>
            <a:chExt cx="333375" cy="333375"/>
          </a:xfrm>
        </p:grpSpPr>
        <p:sp>
          <p:nvSpPr>
            <p:cNvPr id="7" name="AutoShape 7"/>
            <p:cNvSpPr/>
            <p:nvPr/>
          </p:nvSpPr>
          <p:spPr>
            <a:xfrm>
              <a:off x="3332131" y="4551331"/>
              <a:ext cx="333375" cy="333375"/>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4</a:t>
              </a:r>
              <a:endParaRPr lang="en-US" sz="1100"/>
            </a:p>
          </p:txBody>
        </p:sp>
      </p:grpSp>
      <p:grpSp>
        <p:nvGrpSpPr>
          <p:cNvPr id="8" name="Group 8"/>
          <p:cNvGrpSpPr/>
          <p:nvPr/>
        </p:nvGrpSpPr>
        <p:grpSpPr>
          <a:xfrm>
            <a:off x="8688419" y="1750981"/>
            <a:ext cx="333375" cy="334994"/>
            <a:chOff x="8688419" y="1750981"/>
            <a:chExt cx="333375" cy="334994"/>
          </a:xfrm>
        </p:grpSpPr>
        <p:sp>
          <p:nvSpPr>
            <p:cNvPr id="9" name="AutoShape 9"/>
            <p:cNvSpPr/>
            <p:nvPr/>
          </p:nvSpPr>
          <p:spPr>
            <a:xfrm>
              <a:off x="8688419" y="1750981"/>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2</a:t>
              </a:r>
              <a:endParaRPr lang="en-US" sz="1100"/>
            </a:p>
          </p:txBody>
        </p:sp>
      </p:grpSp>
      <p:grpSp>
        <p:nvGrpSpPr>
          <p:cNvPr id="10" name="Group 10"/>
          <p:cNvGrpSpPr/>
          <p:nvPr/>
        </p:nvGrpSpPr>
        <p:grpSpPr>
          <a:xfrm>
            <a:off x="8915400" y="4337018"/>
            <a:ext cx="333375" cy="334994"/>
            <a:chOff x="8915400" y="4337018"/>
            <a:chExt cx="333375" cy="334994"/>
          </a:xfrm>
        </p:grpSpPr>
        <p:sp>
          <p:nvSpPr>
            <p:cNvPr id="11" name="AutoShape 11"/>
            <p:cNvSpPr/>
            <p:nvPr/>
          </p:nvSpPr>
          <p:spPr>
            <a:xfrm>
              <a:off x="8915400" y="4337018"/>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3</a:t>
              </a:r>
              <a:endParaRPr lang="en-US" sz="1100"/>
            </a:p>
          </p:txBody>
        </p:sp>
      </p:gr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利用科技手段提高排查效率</a:t>
              </a:r>
            </a:p>
          </p:txBody>
        </p:sp>
      </p:grpSp>
      <p:sp>
        <p:nvSpPr>
          <p:cNvPr id="34" name="Freeform 34"/>
          <p:cNvSpPr/>
          <p:nvPr/>
        </p:nvSpPr>
        <p:spPr>
          <a:xfrm>
            <a:off x="5286375" y="2619375"/>
            <a:ext cx="1619250" cy="1619250"/>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5" name="Group 35"/>
          <p:cNvGrpSpPr/>
          <p:nvPr/>
        </p:nvGrpSpPr>
        <p:grpSpPr>
          <a:xfrm>
            <a:off x="438456" y="1876743"/>
            <a:ext cx="2267763" cy="1552257"/>
            <a:chOff x="438456" y="1876743"/>
            <a:chExt cx="2267763" cy="1552257"/>
          </a:xfrm>
        </p:grpSpPr>
        <p:sp>
          <p:nvSpPr>
            <p:cNvPr id="36" name="TextBox 36"/>
            <p:cNvSpPr txBox="1"/>
            <p:nvPr/>
          </p:nvSpPr>
          <p:spPr>
            <a:xfrm>
              <a:off x="438456" y="1876743"/>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引入先进的科技手段，如物联网、大数据、人工智能等，提高隐患排查的准确性和效率。</a:t>
              </a:r>
            </a:p>
          </p:txBody>
        </p:sp>
      </p:grpSp>
      <p:grpSp>
        <p:nvGrpSpPr>
          <p:cNvPr id="37" name="Group 37"/>
          <p:cNvGrpSpPr/>
          <p:nvPr/>
        </p:nvGrpSpPr>
        <p:grpSpPr>
          <a:xfrm>
            <a:off x="9328252" y="1433831"/>
            <a:ext cx="2267763" cy="1552257"/>
            <a:chOff x="9328252" y="1433831"/>
            <a:chExt cx="2267763" cy="1552257"/>
          </a:xfrm>
        </p:grpSpPr>
        <p:sp>
          <p:nvSpPr>
            <p:cNvPr id="38" name="TextBox 38"/>
            <p:cNvSpPr txBox="1"/>
            <p:nvPr/>
          </p:nvSpPr>
          <p:spPr>
            <a:xfrm>
              <a:off x="9328252" y="1433831"/>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利用传感器、监控设备等对重点区域、关键设备进行实时监测和预警。</a:t>
              </a:r>
            </a:p>
          </p:txBody>
        </p:sp>
      </p:grpSp>
      <p:grpSp>
        <p:nvGrpSpPr>
          <p:cNvPr id="39" name="Group 39"/>
          <p:cNvGrpSpPr/>
          <p:nvPr/>
        </p:nvGrpSpPr>
        <p:grpSpPr>
          <a:xfrm>
            <a:off x="9407729" y="4148477"/>
            <a:ext cx="2267763" cy="1552257"/>
            <a:chOff x="9407729" y="4148477"/>
            <a:chExt cx="2267763" cy="1552257"/>
          </a:xfrm>
        </p:grpSpPr>
        <p:sp>
          <p:nvSpPr>
            <p:cNvPr id="40" name="TextBox 40"/>
            <p:cNvSpPr txBox="1"/>
            <p:nvPr/>
          </p:nvSpPr>
          <p:spPr>
            <a:xfrm>
              <a:off x="9407729" y="4148477"/>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通过数据分析、模型预测等手段，对潜在的安全隐患进行提前预警和识别。</a:t>
              </a:r>
            </a:p>
          </p:txBody>
        </p:sp>
      </p:grpSp>
      <p:grpSp>
        <p:nvGrpSpPr>
          <p:cNvPr id="41" name="Group 41"/>
          <p:cNvGrpSpPr/>
          <p:nvPr/>
        </p:nvGrpSpPr>
        <p:grpSpPr>
          <a:xfrm>
            <a:off x="773817" y="4651799"/>
            <a:ext cx="2267763" cy="1552257"/>
            <a:chOff x="773817" y="4651799"/>
            <a:chExt cx="2267763" cy="1552257"/>
          </a:xfrm>
        </p:grpSpPr>
        <p:sp>
          <p:nvSpPr>
            <p:cNvPr id="42" name="TextBox 42"/>
            <p:cNvSpPr txBox="1"/>
            <p:nvPr/>
          </p:nvSpPr>
          <p:spPr>
            <a:xfrm>
              <a:off x="773817" y="465179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建立隐患排查信息化平台，实现排查数据的实时更新和共享。</a:t>
              </a:r>
            </a:p>
          </p:txBody>
        </p:sp>
      </p:grpSp>
      <p:grpSp>
        <p:nvGrpSpPr>
          <p:cNvPr id="43" name="Group 43"/>
          <p:cNvGrpSpPr/>
          <p:nvPr/>
        </p:nvGrpSpPr>
        <p:grpSpPr>
          <a:xfrm>
            <a:off x="3652304" y="1008278"/>
            <a:ext cx="4886325" cy="4876800"/>
            <a:chOff x="3652304" y="1008278"/>
            <a:chExt cx="4886325" cy="4876800"/>
          </a:xfrm>
        </p:grpSpPr>
        <p:sp>
          <p:nvSpPr>
            <p:cNvPr id="44" name="Freeform 44"/>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noFill/>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noFill/>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noFill/>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noFill/>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noFill/>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no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noFill/>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noFill/>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noFill/>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noFill/>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noFill/>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no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noFill/>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noFill/>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noFill/>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noFill/>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Freeform 60"/>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noFill/>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Freeform 61"/>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noFill/>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47000"/>
          </a:blip>
          <a:stretch>
            <a:fillRect/>
          </a:stretch>
        </p:blipFill>
        <p:spPr>
          <a:xfrm>
            <a:off x="0" y="0"/>
            <a:ext cx="12192000" cy="6858000"/>
          </a:xfrm>
          <a:prstGeom prst="rect">
            <a:avLst/>
          </a:prstGeom>
        </p:spPr>
      </p:pic>
      <p:sp>
        <p:nvSpPr>
          <p:cNvPr id="3" name="AutoShape 3"/>
          <p:cNvSpPr/>
          <p:nvPr/>
        </p:nvSpPr>
        <p:spPr>
          <a:xfrm>
            <a:off x="5241925" y="2259013"/>
            <a:ext cx="1933575" cy="1933575"/>
          </a:xfrm>
          <a:prstGeom prst="ellipse">
            <a:avLst/>
          </a:prstGeom>
          <a:solidFill>
            <a:schemeClr val="accent1">
              <a:alpha val="7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506694" y="1497044"/>
            <a:ext cx="2843213" cy="831818"/>
            <a:chOff x="2506694" y="1497044"/>
            <a:chExt cx="2843213" cy="831818"/>
          </a:xfrm>
        </p:grpSpPr>
        <p:sp>
          <p:nvSpPr>
            <p:cNvPr id="5" name="AutoShape 5"/>
            <p:cNvSpPr/>
            <p:nvPr/>
          </p:nvSpPr>
          <p:spPr>
            <a:xfrm>
              <a:off x="2506694" y="1497044"/>
              <a:ext cx="2843213" cy="8318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5941441" y="2961291"/>
            <a:ext cx="534543" cy="529019"/>
            <a:chOff x="5941441" y="2961291"/>
            <a:chExt cx="534543" cy="529019"/>
          </a:xfrm>
        </p:grpSpPr>
        <p:sp>
          <p:nvSpPr>
            <p:cNvPr id="7" name="Freeform 7"/>
            <p:cNvSpPr/>
            <p:nvPr/>
          </p:nvSpPr>
          <p:spPr>
            <a:xfrm>
              <a:off x="5941441" y="3257709"/>
              <a:ext cx="534543" cy="232601"/>
            </a:xfrm>
            <a:custGeom>
              <a:rect l="l" t="t" r="r" b="b"/>
              <a:pathLst>
                <a:path w="205" h="89">
                  <a:moveTo>
                    <a:pt x="103" y="19"/>
                  </a:moveTo>
                  <a:cubicBezTo>
                    <a:pt x="82" y="19"/>
                    <a:pt x="62" y="12"/>
                    <a:pt x="47" y="0"/>
                  </a:cubicBezTo>
                  <a:cubicBezTo>
                    <a:pt x="0" y="0"/>
                    <a:pt x="0" y="0"/>
                    <a:pt x="0" y="0"/>
                  </a:cubicBezTo>
                  <a:cubicBezTo>
                    <a:pt x="0" y="67"/>
                    <a:pt x="0" y="67"/>
                    <a:pt x="0" y="67"/>
                  </a:cubicBezTo>
                  <a:cubicBezTo>
                    <a:pt x="0" y="79"/>
                    <a:pt x="10" y="89"/>
                    <a:pt x="22" y="89"/>
                  </a:cubicBezTo>
                  <a:cubicBezTo>
                    <a:pt x="183" y="89"/>
                    <a:pt x="183" y="89"/>
                    <a:pt x="183" y="89"/>
                  </a:cubicBezTo>
                  <a:cubicBezTo>
                    <a:pt x="195" y="89"/>
                    <a:pt x="205" y="79"/>
                    <a:pt x="205" y="67"/>
                  </a:cubicBezTo>
                  <a:cubicBezTo>
                    <a:pt x="205" y="0"/>
                    <a:pt x="205" y="0"/>
                    <a:pt x="205" y="0"/>
                  </a:cubicBezTo>
                  <a:cubicBezTo>
                    <a:pt x="158" y="0"/>
                    <a:pt x="158" y="0"/>
                    <a:pt x="158" y="0"/>
                  </a:cubicBezTo>
                  <a:cubicBezTo>
                    <a:pt x="143" y="12"/>
                    <a:pt x="124" y="19"/>
                    <a:pt x="103" y="19"/>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941441" y="2961291"/>
              <a:ext cx="534543" cy="307467"/>
            </a:xfrm>
            <a:custGeom>
              <a:rect l="l" t="t" r="r" b="b"/>
              <a:pathLst>
                <a:path w="205" h="118">
                  <a:moveTo>
                    <a:pt x="183" y="42"/>
                  </a:moveTo>
                  <a:cubicBezTo>
                    <a:pt x="180" y="42"/>
                    <a:pt x="180" y="42"/>
                    <a:pt x="180" y="42"/>
                  </a:cubicBezTo>
                  <a:cubicBezTo>
                    <a:pt x="154" y="42"/>
                    <a:pt x="154" y="42"/>
                    <a:pt x="154" y="42"/>
                  </a:cubicBezTo>
                  <a:cubicBezTo>
                    <a:pt x="154" y="22"/>
                    <a:pt x="154" y="22"/>
                    <a:pt x="154" y="22"/>
                  </a:cubicBezTo>
                  <a:cubicBezTo>
                    <a:pt x="154" y="10"/>
                    <a:pt x="144" y="0"/>
                    <a:pt x="132" y="0"/>
                  </a:cubicBezTo>
                  <a:cubicBezTo>
                    <a:pt x="73" y="0"/>
                    <a:pt x="73" y="0"/>
                    <a:pt x="73" y="0"/>
                  </a:cubicBezTo>
                  <a:cubicBezTo>
                    <a:pt x="61" y="0"/>
                    <a:pt x="51" y="10"/>
                    <a:pt x="51" y="22"/>
                  </a:cubicBezTo>
                  <a:cubicBezTo>
                    <a:pt x="51" y="42"/>
                    <a:pt x="51" y="42"/>
                    <a:pt x="51" y="42"/>
                  </a:cubicBezTo>
                  <a:cubicBezTo>
                    <a:pt x="25" y="42"/>
                    <a:pt x="25" y="42"/>
                    <a:pt x="25" y="42"/>
                  </a:cubicBezTo>
                  <a:cubicBezTo>
                    <a:pt x="22" y="42"/>
                    <a:pt x="22" y="42"/>
                    <a:pt x="22" y="42"/>
                  </a:cubicBezTo>
                  <a:cubicBezTo>
                    <a:pt x="10" y="42"/>
                    <a:pt x="0" y="52"/>
                    <a:pt x="0" y="64"/>
                  </a:cubicBezTo>
                  <a:cubicBezTo>
                    <a:pt x="0" y="101"/>
                    <a:pt x="0" y="101"/>
                    <a:pt x="0" y="101"/>
                  </a:cubicBezTo>
                  <a:cubicBezTo>
                    <a:pt x="54" y="101"/>
                    <a:pt x="54" y="101"/>
                    <a:pt x="54" y="101"/>
                  </a:cubicBezTo>
                  <a:cubicBezTo>
                    <a:pt x="67" y="112"/>
                    <a:pt x="84" y="118"/>
                    <a:pt x="103" y="118"/>
                  </a:cubicBezTo>
                  <a:cubicBezTo>
                    <a:pt x="121" y="118"/>
                    <a:pt x="138" y="112"/>
                    <a:pt x="151" y="101"/>
                  </a:cubicBezTo>
                  <a:cubicBezTo>
                    <a:pt x="205" y="101"/>
                    <a:pt x="205" y="101"/>
                    <a:pt x="205" y="101"/>
                  </a:cubicBezTo>
                  <a:cubicBezTo>
                    <a:pt x="205" y="64"/>
                    <a:pt x="205" y="64"/>
                    <a:pt x="205" y="64"/>
                  </a:cubicBezTo>
                  <a:cubicBezTo>
                    <a:pt x="205" y="52"/>
                    <a:pt x="195" y="42"/>
                    <a:pt x="183" y="42"/>
                  </a:cubicBezTo>
                  <a:close/>
                  <a:moveTo>
                    <a:pt x="67" y="26"/>
                  </a:moveTo>
                  <a:cubicBezTo>
                    <a:pt x="67" y="22"/>
                    <a:pt x="67" y="22"/>
                    <a:pt x="67" y="22"/>
                  </a:cubicBezTo>
                  <a:cubicBezTo>
                    <a:pt x="67" y="19"/>
                    <a:pt x="70" y="17"/>
                    <a:pt x="73" y="17"/>
                  </a:cubicBezTo>
                  <a:cubicBezTo>
                    <a:pt x="132" y="17"/>
                    <a:pt x="132" y="17"/>
                    <a:pt x="132" y="17"/>
                  </a:cubicBezTo>
                  <a:cubicBezTo>
                    <a:pt x="135" y="17"/>
                    <a:pt x="138" y="19"/>
                    <a:pt x="138" y="22"/>
                  </a:cubicBezTo>
                  <a:cubicBezTo>
                    <a:pt x="138" y="26"/>
                    <a:pt x="138" y="26"/>
                    <a:pt x="138" y="26"/>
                  </a:cubicBezTo>
                  <a:cubicBezTo>
                    <a:pt x="138" y="42"/>
                    <a:pt x="138" y="42"/>
                    <a:pt x="138" y="42"/>
                  </a:cubicBezTo>
                  <a:cubicBezTo>
                    <a:pt x="67" y="42"/>
                    <a:pt x="67" y="42"/>
                    <a:pt x="67" y="42"/>
                  </a:cubicBezTo>
                  <a:lnTo>
                    <a:pt x="67" y="26"/>
                  </a:lnTo>
                  <a:close/>
                  <a:moveTo>
                    <a:pt x="101" y="101"/>
                  </a:moveTo>
                  <a:cubicBezTo>
                    <a:pt x="92" y="101"/>
                    <a:pt x="85" y="94"/>
                    <a:pt x="85" y="86"/>
                  </a:cubicBezTo>
                  <a:cubicBezTo>
                    <a:pt x="85" y="77"/>
                    <a:pt x="92" y="70"/>
                    <a:pt x="101" y="70"/>
                  </a:cubicBezTo>
                  <a:cubicBezTo>
                    <a:pt x="110" y="70"/>
                    <a:pt x="117" y="77"/>
                    <a:pt x="117" y="86"/>
                  </a:cubicBezTo>
                  <a:cubicBezTo>
                    <a:pt x="117" y="94"/>
                    <a:pt x="110" y="101"/>
                    <a:pt x="101" y="10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鼓励员工参与，建立奖励机制</a:t>
              </a:r>
            </a:p>
          </p:txBody>
        </p:sp>
      </p:grpSp>
      <p:grpSp>
        <p:nvGrpSpPr>
          <p:cNvPr id="31" name="Group 31"/>
          <p:cNvGrpSpPr/>
          <p:nvPr/>
        </p:nvGrpSpPr>
        <p:grpSpPr>
          <a:xfrm>
            <a:off x="1680979" y="1460180"/>
            <a:ext cx="2931336" cy="1654845"/>
            <a:chOff x="1680979" y="1460180"/>
            <a:chExt cx="2931336" cy="1654845"/>
          </a:xfrm>
        </p:grpSpPr>
        <p:sp>
          <p:nvSpPr>
            <p:cNvPr id="32" name="TextBox 32"/>
            <p:cNvSpPr txBox="1"/>
            <p:nvPr/>
          </p:nvSpPr>
          <p:spPr>
            <a:xfrm>
              <a:off x="1680979" y="146018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加强员工的安全意识和技能培训，提高员工对安全隐患的识别和防范能力。</a:t>
              </a:r>
            </a:p>
          </p:txBody>
        </p:sp>
      </p:grpSp>
      <p:grpSp>
        <p:nvGrpSpPr>
          <p:cNvPr id="33" name="Group 33"/>
          <p:cNvGrpSpPr/>
          <p:nvPr/>
        </p:nvGrpSpPr>
        <p:grpSpPr>
          <a:xfrm>
            <a:off x="1680979" y="3909306"/>
            <a:ext cx="2931336" cy="1654845"/>
            <a:chOff x="1680979" y="3909306"/>
            <a:chExt cx="2931336" cy="1654845"/>
          </a:xfrm>
        </p:grpSpPr>
        <p:sp>
          <p:nvSpPr>
            <p:cNvPr id="34" name="TextBox 34"/>
            <p:cNvSpPr txBox="1"/>
            <p:nvPr/>
          </p:nvSpPr>
          <p:spPr>
            <a:xfrm>
              <a:off x="1680979" y="390930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定期对员工参与的隐患排查结果进行总结和表彰，激发员工的参与热情。</a:t>
              </a:r>
            </a:p>
          </p:txBody>
        </p:sp>
      </p:grpSp>
      <p:grpSp>
        <p:nvGrpSpPr>
          <p:cNvPr id="35" name="Group 35"/>
          <p:cNvGrpSpPr/>
          <p:nvPr/>
        </p:nvGrpSpPr>
        <p:grpSpPr>
          <a:xfrm>
            <a:off x="7695147" y="1460180"/>
            <a:ext cx="2931336" cy="1654845"/>
            <a:chOff x="7695147" y="1460180"/>
            <a:chExt cx="2931336" cy="1654845"/>
          </a:xfrm>
        </p:grpSpPr>
        <p:sp>
          <p:nvSpPr>
            <p:cNvPr id="36" name="TextBox 36"/>
            <p:cNvSpPr txBox="1"/>
            <p:nvPr/>
          </p:nvSpPr>
          <p:spPr>
            <a:xfrm>
              <a:off x="7695147" y="146018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建立员工隐患排查奖励机制，对积极参与隐患排查的员工给予物质和精神奖励。</a:t>
              </a:r>
            </a:p>
          </p:txBody>
        </p:sp>
      </p:grpSp>
      <p:grpSp>
        <p:nvGrpSpPr>
          <p:cNvPr id="37" name="Group 37"/>
          <p:cNvGrpSpPr/>
          <p:nvPr/>
        </p:nvGrpSpPr>
        <p:grpSpPr>
          <a:xfrm>
            <a:off x="7695147" y="3909306"/>
            <a:ext cx="2931336" cy="1654845"/>
            <a:chOff x="7695147" y="3909306"/>
            <a:chExt cx="2931336" cy="1654845"/>
          </a:xfrm>
        </p:grpSpPr>
        <p:sp>
          <p:nvSpPr>
            <p:cNvPr id="38" name="TextBox 38"/>
            <p:cNvSpPr txBox="1"/>
            <p:nvPr/>
          </p:nvSpPr>
          <p:spPr>
            <a:xfrm>
              <a:off x="7695147" y="390930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设立安全隐患举报电话和邮箱，鼓励员工积极举报身边的安全隐患。</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10800000">
            <a:off x="5310197" y="3360"/>
            <a:ext cx="6881803" cy="1578837"/>
          </a:xfrm>
          <a:prstGeom prst="rtTriangl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865044" y="1413187"/>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对每次隐患排查的结果进行记录和整理，形成详细的排查报告。</a:t>
            </a:r>
          </a:p>
        </p:txBody>
      </p:sp>
      <p:sp>
        <p:nvSpPr>
          <p:cNvPr id="4" name="TextBox 4"/>
          <p:cNvSpPr txBox="1"/>
          <p:nvPr/>
        </p:nvSpPr>
        <p:spPr>
          <a:xfrm>
            <a:off x="829105" y="2538726"/>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针对汇总分析的结果，制定相应的整改措施和预防计划，防止类似隐患的再次发生。</a:t>
            </a:r>
          </a:p>
        </p:txBody>
      </p:sp>
      <p:sp>
        <p:nvSpPr>
          <p:cNvPr id="5" name="AutoShape 5"/>
          <p:cNvSpPr/>
          <p:nvPr/>
        </p:nvSpPr>
        <p:spPr>
          <a:xfrm>
            <a:off x="726223" y="1564498"/>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0284" y="269003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6654250" y="1413187"/>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定期对排查报告进行汇总分析，总结隐患的类型、分布和产生原因。</a:t>
            </a:r>
          </a:p>
        </p:txBody>
      </p:sp>
      <p:sp>
        <p:nvSpPr>
          <p:cNvPr id="8" name="AutoShape 8"/>
          <p:cNvSpPr/>
          <p:nvPr/>
        </p:nvSpPr>
        <p:spPr>
          <a:xfrm>
            <a:off x="6515429" y="1564498"/>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633797" y="2538726"/>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将汇总分析的结果和整改措施向企业领导和相关部门进行汇报和反馈，促进安全管理工作的持续改进。</a:t>
            </a:r>
          </a:p>
        </p:txBody>
      </p:sp>
      <p:sp>
        <p:nvSpPr>
          <p:cNvPr id="10" name="AutoShape 10"/>
          <p:cNvSpPr/>
          <p:nvPr/>
        </p:nvSpPr>
        <p:spPr>
          <a:xfrm>
            <a:off x="6494977" y="269003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t="7388" b="7388"/>
          <a:stretch>
            <a:fillRect/>
          </a:stretch>
        </p:blipFill>
        <p:spPr>
          <a:xfrm>
            <a:off x="454963" y="3801273"/>
            <a:ext cx="3547872" cy="2267712"/>
          </a:xfrm>
          <a:prstGeom prst="rect">
            <a:avLst/>
          </a:prstGeom>
        </p:spPr>
      </p:pic>
      <p:pic>
        <p:nvPicPr>
          <p:cNvPr id="12" name="Picture 12"/>
          <p:cNvPicPr>
            <a:picLocks noChangeAspect="1"/>
          </p:cNvPicPr>
          <p:nvPr/>
        </p:nvPicPr>
        <p:blipFill>
          <a:blip r:embed="rId3"/>
          <a:srcRect t="2062" b="2062"/>
          <a:stretch>
            <a:fillRect/>
          </a:stretch>
        </p:blipFill>
        <p:spPr>
          <a:xfrm>
            <a:off x="4281896" y="3801273"/>
            <a:ext cx="3547872" cy="2267712"/>
          </a:xfrm>
          <a:prstGeom prst="rect">
            <a:avLst/>
          </a:prstGeom>
        </p:spPr>
      </p:pic>
      <p:pic>
        <p:nvPicPr>
          <p:cNvPr id="13" name="Picture 13"/>
          <p:cNvPicPr>
            <a:picLocks noChangeAspect="1"/>
          </p:cNvPicPr>
          <p:nvPr/>
        </p:nvPicPr>
        <p:blipFill>
          <a:blip r:embed="rId4"/>
          <a:srcRect t="1942" b="1942"/>
          <a:stretch>
            <a:fillRect/>
          </a:stretch>
        </p:blipFill>
        <p:spPr>
          <a:xfrm>
            <a:off x="8108829" y="3801273"/>
            <a:ext cx="3547872" cy="2267712"/>
          </a:xfrm>
          <a:prstGeom prst="rect">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定期对排查结果进行汇总分析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03</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整改措施及实施步骤</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12813" y="2127250"/>
            <a:ext cx="1092200" cy="282575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针对隐患制定整改方案</a:t>
              </a:r>
            </a:p>
          </p:txBody>
        </p:sp>
      </p:grpSp>
      <p:grpSp>
        <p:nvGrpSpPr>
          <p:cNvPr id="25" name="Group 25"/>
          <p:cNvGrpSpPr/>
          <p:nvPr/>
        </p:nvGrpSpPr>
        <p:grpSpPr>
          <a:xfrm>
            <a:off x="2005013" y="2780824"/>
            <a:ext cx="2267763" cy="1552257"/>
            <a:chOff x="2005013" y="2780824"/>
            <a:chExt cx="2267763" cy="1552257"/>
          </a:xfrm>
        </p:grpSpPr>
        <p:sp>
          <p:nvSpPr>
            <p:cNvPr id="26" name="TextBox 26"/>
            <p:cNvSpPr txBox="1"/>
            <p:nvPr/>
          </p:nvSpPr>
          <p:spPr>
            <a:xfrm>
              <a:off x="2005013" y="2780824"/>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对排查出的安全隐患进行分类整理，按照危害程度和紧急程度进行评估和排序。</a:t>
              </a:r>
            </a:p>
          </p:txBody>
        </p:sp>
      </p:grpSp>
      <p:grpSp>
        <p:nvGrpSpPr>
          <p:cNvPr id="27" name="Group 27"/>
          <p:cNvGrpSpPr/>
          <p:nvPr/>
        </p:nvGrpSpPr>
        <p:grpSpPr>
          <a:xfrm>
            <a:off x="5850265" y="2780824"/>
            <a:ext cx="2267763" cy="1552257"/>
            <a:chOff x="5850265" y="2780824"/>
            <a:chExt cx="2267763" cy="1552257"/>
          </a:xfrm>
        </p:grpSpPr>
        <p:sp>
          <p:nvSpPr>
            <p:cNvPr id="28" name="TextBox 28"/>
            <p:cNvSpPr txBox="1"/>
            <p:nvPr/>
          </p:nvSpPr>
          <p:spPr>
            <a:xfrm>
              <a:off x="5850265" y="2780824"/>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针对不同类型的隐患，制定相应的整改方案，包括整改目标、整改措施、整改时限等。</a:t>
              </a:r>
            </a:p>
          </p:txBody>
        </p:sp>
      </p:grpSp>
      <p:grpSp>
        <p:nvGrpSpPr>
          <p:cNvPr id="29" name="Group 29"/>
          <p:cNvGrpSpPr/>
          <p:nvPr/>
        </p:nvGrpSpPr>
        <p:grpSpPr>
          <a:xfrm>
            <a:off x="9743259" y="2780824"/>
            <a:ext cx="2267763" cy="1552257"/>
            <a:chOff x="9743259" y="2780824"/>
            <a:chExt cx="2267763" cy="1552257"/>
          </a:xfrm>
        </p:grpSpPr>
        <p:sp>
          <p:nvSpPr>
            <p:cNvPr id="30" name="TextBox 30"/>
            <p:cNvSpPr txBox="1"/>
            <p:nvPr/>
          </p:nvSpPr>
          <p:spPr>
            <a:xfrm>
              <a:off x="9743259" y="2780824"/>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对于重大隐患或难以解决的问题，及时向上级主管部门报告，并请求协助解决。</a:t>
              </a:r>
            </a:p>
          </p:txBody>
        </p:sp>
      </p:grpSp>
      <p:pic>
        <p:nvPicPr>
          <p:cNvPr id="31" name="Picture 31"/>
          <p:cNvPicPr>
            <a:picLocks noChangeAspect="1"/>
          </p:cNvPicPr>
          <p:nvPr/>
        </p:nvPicPr>
        <p:blipFill>
          <a:blip r:embed="rId3">
            <a:alphaModFix amt="70000"/>
          </a:blip>
          <a:stretch>
            <a:fillRect/>
          </a:stretch>
        </p:blipFill>
        <p:spPr>
          <a:xfrm>
            <a:off x="763829" y="2093912"/>
            <a:ext cx="1110530" cy="2859087"/>
          </a:xfrm>
          <a:prstGeom prst="rect">
            <a:avLst/>
          </a:prstGeom>
        </p:spPr>
      </p:pic>
      <p:pic>
        <p:nvPicPr>
          <p:cNvPr id="32" name="Picture 32"/>
          <p:cNvPicPr>
            <a:picLocks noChangeAspect="1"/>
          </p:cNvPicPr>
          <p:nvPr/>
        </p:nvPicPr>
        <p:blipFill>
          <a:blip r:embed="rId4">
            <a:alphaModFix amt="70000"/>
          </a:blip>
          <a:stretch>
            <a:fillRect/>
          </a:stretch>
        </p:blipFill>
        <p:spPr>
          <a:xfrm>
            <a:off x="4133677" y="2127250"/>
            <a:ext cx="1845865" cy="2859405"/>
          </a:xfrm>
          <a:prstGeom prst="rect">
            <a:avLst/>
          </a:prstGeom>
        </p:spPr>
      </p:pic>
      <p:pic>
        <p:nvPicPr>
          <p:cNvPr id="33" name="Picture 33"/>
          <p:cNvPicPr>
            <a:picLocks noChangeAspect="1"/>
          </p:cNvPicPr>
          <p:nvPr/>
        </p:nvPicPr>
        <p:blipFill>
          <a:blip r:embed="rId5">
            <a:alphaModFix amt="71000"/>
          </a:blip>
          <a:stretch>
            <a:fillRect/>
          </a:stretch>
        </p:blipFill>
        <p:spPr>
          <a:xfrm>
            <a:off x="8142758" y="2093595"/>
            <a:ext cx="1561421" cy="2859405"/>
          </a:xfrm>
          <a:prstGeom prst="rect">
            <a:avLst/>
          </a:prstGeom>
        </p:spPr>
      </p:pic>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https://d.book118.com/775030113221011104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2024-09-14T10:24:23.743</cp:lastPrinted>
  <dcterms:created xsi:type="dcterms:W3CDTF">2024-09-14T02:24:23Z</dcterms:created>
  <dcterms:modified xsi:type="dcterms:W3CDTF">2024-09-14T02:24:26Z</dcterms:modified>
</cp:coreProperties>
</file>