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C8DE91-5050-4D9A-A4ED-69CACEE18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E7576-D5DD-429F-9F25-8C374D9EEC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2E9623-3792-4F97-9942-605DE3D8DA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F97801-0BB7-40A3-80ED-4BE0F7DF5F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3B544B-866D-455C-8C27-216794B45F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99ECDA-3F26-414F-BDC9-E6E8491BE7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899B82-D9BA-43E8-9BA2-F30E996A00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33048D-8832-4CC9-BBDB-16B7131FBF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FCBDC8-A3BB-4F73-BA18-AB43EAAF31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82E50-B6AA-44D8-BC80-11752CDF8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581F0-30D9-4B1F-838A-9262B1F14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03331210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个人空间、私密性和领域性：探讨现代生活中的边界\n## 1.个人空间的定义与重要性\n### 1.1个人空间的基本概念与构成\n### 1.2个人空间对个体心理健康的影响\n### 1.3个人空间在文化差异中的表现\n## 2.私密性的保护与侵犯\n### 2.1私密性的定义与类型\n### 2.2私密性侵犯的原因与后果\n### 2.3如何维护个人私密性\n## 3.领域性的划分与维护\n### 3.1领域性的定义与功能\n### 3.2领域性在家庭、工作场所和社会中的体现\n### 3.3领域性的维护与侵犯\n## 4.个人空间、私密性和领域性的关系\n### 4.1个人空间与私密性的联系与区别\n### 4.2个人空间与领域性的联系与区别\n### 4.3私密性与领域性的联系与区别\n## 5.现代生活中个人空间、私密性和领域性的挑战\n### 5.1城市化进程中的个人空间变化\n### 5.2科技发展对私密性和领域性的影响\n### 5.3如何应对现代生活中的边界挑战\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3600"/>
              <a:t>个人空间、私密性和领域性：探讨现代生活中的边界</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2}"/>
        <p:cNvGrpSpPr/>
        <p:nvPr/>
      </p:nvGrpSpPr>
      <p:grpSpPr>
        <a:xfrm>
          <a:off x="0" y="0"/>
          <a:ext cx="0" cy="0"/>
        </a:xfrm>
      </p:grpSpPr>
      <p:sp>
        <p:nvSpPr>
          <p:cNvPr id="125"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6"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个人空间的定义与重要性</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descr="{&quot;isTemplate&quot;:true,&quot;type&quot;:3}"/>
        <p:cNvGrpSpPr/>
        <p:nvPr/>
      </p:nvGrpSpPr>
      <p:grpSpPr>
        <a:xfrm>
          <a:off x="0" y="0"/>
          <a:ext cx="0" cy="0"/>
        </a:xfrm>
      </p:grpSpPr>
      <p:grpSp>
        <p:nvGrpSpPr>
          <p:cNvPr id="164"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5" name=""/>
            <p:cNvGrpSpPr/>
            <p:nvPr/>
          </p:nvGrpSpPr>
          <p:grpSpPr>
            <a:xfrm>
              <a:off x="685801" y="3146904"/>
              <a:ext cx="4207178" cy="3287791"/>
              <a:chOff x="685801" y="3146904"/>
              <a:chExt cx="4207178" cy="3287791"/>
            </a:xfrm>
          </p:grpSpPr>
          <p:sp>
            <p:nvSpPr>
              <p:cNvPr id="166"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个人空间是指个体在日常生活中为自己划定的心理和物理空间</a:t>
                </a:r>
                <a:endParaRPr kumimoji="1" lang="en-US" altLang="zh-CN" sz="1800" b="1">
                  <a:solidFill>
                    <a:schemeClr val="bg1"/>
                  </a:solidFill>
                  <a:latin typeface="+mj-ea"/>
                  <a:ea typeface="+mj-ea"/>
                </a:endParaRPr>
              </a:p>
            </p:txBody>
          </p:sp>
          <p:sp>
            <p:nvSpPr>
              <p:cNvPr id="167"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心理空间：个体在内心为自己设定的舒适区，包括思想、情感等方面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物理空间：个体在现实生活中为自己划定的活动范围，如居住环境、工作环境等</a:t>
                </a:r>
                <a:endParaRPr/>
              </a:p>
            </p:txBody>
          </p:sp>
        </p:grpSp>
        <p:grpSp>
          <p:nvGrpSpPr>
            <p:cNvPr id="168" name=""/>
            <p:cNvGrpSpPr/>
            <p:nvPr/>
          </p:nvGrpSpPr>
          <p:grpSpPr>
            <a:xfrm>
              <a:off x="4408278" y="3146904"/>
              <a:ext cx="3798485" cy="3287791"/>
              <a:chOff x="4408278" y="3146904"/>
              <a:chExt cx="3798485" cy="3287791"/>
            </a:xfrm>
          </p:grpSpPr>
          <p:sp>
            <p:nvSpPr>
              <p:cNvPr id="169"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个人空间的构成要素</a:t>
                </a:r>
                <a:endParaRPr kumimoji="1" lang="en-US" altLang="zh-CN" sz="1800" b="1">
                  <a:solidFill>
                    <a:schemeClr val="bg1"/>
                  </a:solidFill>
                  <a:latin typeface="+mj-ea"/>
                  <a:ea typeface="+mj-ea"/>
                </a:endParaRPr>
              </a:p>
            </p:txBody>
          </p:sp>
          <p:sp>
            <p:nvSpPr>
              <p:cNvPr id="170"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隐私性：个体在空间内享有的</a:t>
                </a:r>
                <a:r>
                  <a:rPr lang="zh-CN" sz="1400" b="1">
                    <a:solidFill>
                      <a:schemeClr val="tx1">
                        <a:lumMod val="50000"/>
                        <a:lumOff val="50000"/>
                        <a:alpha val="100000"/>
                      </a:schemeClr>
                    </a:solidFill>
                    <a:latin typeface="微软雅黑"/>
                    <a:ea typeface="微软雅黑"/>
                  </a:rPr>
                  <a:t>独处</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自主</a:t>
                </a:r>
                <a:r>
                  <a:rPr lang="zh-CN" sz="1400">
                    <a:solidFill>
                      <a:schemeClr val="tx1">
                        <a:lumMod val="50000"/>
                        <a:lumOff val="50000"/>
                        <a:alpha val="100000"/>
                      </a:schemeClr>
                    </a:solidFill>
                    <a:latin typeface="微软雅黑"/>
                    <a:ea typeface="微软雅黑"/>
                  </a:rPr>
                  <a:t>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领域性：个体在空间内对自己事物的</a:t>
                </a:r>
                <a:r>
                  <a:rPr lang="zh-CN" sz="1400" b="1">
                    <a:solidFill>
                      <a:schemeClr val="tx1">
                        <a:lumMod val="50000"/>
                        <a:lumOff val="50000"/>
                        <a:alpha val="100000"/>
                      </a:schemeClr>
                    </a:solidFill>
                    <a:latin typeface="微软雅黑"/>
                    <a:ea typeface="微软雅黑"/>
                  </a:rPr>
                  <a:t>支配</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控制</a:t>
                </a:r>
                <a:r>
                  <a:rPr lang="zh-CN" sz="1400">
                    <a:solidFill>
                      <a:schemeClr val="tx1">
                        <a:lumMod val="50000"/>
                        <a:lumOff val="50000"/>
                        <a:alpha val="100000"/>
                      </a:schemeClr>
                    </a:solidFill>
                    <a:latin typeface="微软雅黑"/>
                    <a:ea typeface="微软雅黑"/>
                  </a:rPr>
                  <a:t>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安全性：个体在空间内感受到的</a:t>
                </a:r>
                <a:r>
                  <a:rPr lang="zh-CN" sz="1400" b="1">
                    <a:solidFill>
                      <a:schemeClr val="tx1">
                        <a:lumMod val="50000"/>
                        <a:lumOff val="50000"/>
                        <a:alpha val="100000"/>
                      </a:schemeClr>
                    </a:solidFill>
                    <a:latin typeface="微软雅黑"/>
                    <a:ea typeface="微软雅黑"/>
                  </a:rPr>
                  <a:t>安全</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稳定</a:t>
                </a:r>
                <a:r>
                  <a:rPr lang="zh-CN" sz="1400">
                    <a:solidFill>
                      <a:schemeClr val="tx1">
                        <a:lumMod val="50000"/>
                        <a:lumOff val="50000"/>
                        <a:alpha val="100000"/>
                      </a:schemeClr>
                    </a:solidFill>
                    <a:latin typeface="微软雅黑"/>
                    <a:ea typeface="微软雅黑"/>
                  </a:rPr>
                  <a:t>感</a:t>
                </a:r>
                <a:endParaRPr/>
              </a:p>
            </p:txBody>
          </p:sp>
        </p:grpSp>
        <p:grpSp>
          <p:nvGrpSpPr>
            <p:cNvPr id="171" name=""/>
            <p:cNvGrpSpPr/>
            <p:nvPr/>
          </p:nvGrpSpPr>
          <p:grpSpPr>
            <a:xfrm>
              <a:off x="7707715" y="3146904"/>
              <a:ext cx="3798485" cy="3287791"/>
              <a:chOff x="7707715" y="3146904"/>
              <a:chExt cx="3798485" cy="3287791"/>
            </a:xfrm>
          </p:grpSpPr>
          <p:sp>
            <p:nvSpPr>
              <p:cNvPr id="172"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个人空间的大小和形状因个体差异而异</a:t>
                </a:r>
                <a:endParaRPr kumimoji="1" lang="en-US" altLang="zh-CN" sz="1800" b="1">
                  <a:solidFill>
                    <a:schemeClr val="bg1"/>
                  </a:solidFill>
                  <a:latin typeface="+mj-ea"/>
                  <a:ea typeface="+mj-ea"/>
                </a:endParaRPr>
              </a:p>
            </p:txBody>
          </p:sp>
          <p:sp>
            <p:nvSpPr>
              <p:cNvPr id="173"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性格特点：内向者可能需要较大的个人空间，外向者可能需要较小的个人空间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文化背景：不同文化背景下，个体对个人空间的需求和认知可能有所不同</a:t>
                </a:r>
                <a:endParaRPr/>
              </a:p>
            </p:txBody>
          </p:sp>
        </p:grpSp>
      </p:grpSp>
      <p:sp>
        <p:nvSpPr>
          <p:cNvPr id="17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个人空间的基本概念与构成</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3}"/>
        <p:cNvGrpSpPr/>
        <p:nvPr/>
      </p:nvGrpSpPr>
      <p:grpSpPr>
        <a:xfrm>
          <a:off x="0" y="0"/>
          <a:ext cx="0" cy="0"/>
        </a:xfrm>
      </p:grpSpPr>
      <p:pic>
        <p:nvPicPr>
          <p:cNvPr id="17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8" name="Group 598"/>
            <p:cNvGrpSpPr/>
            <p:nvPr/>
          </p:nvGrpSpPr>
          <p:grpSpPr>
            <a:xfrm>
              <a:off x="763829" y="1414808"/>
              <a:ext cx="6972294" cy="2337649"/>
              <a:chOff x="763829" y="1414808"/>
              <a:chExt cx="6972294" cy="2337649"/>
            </a:xfrm>
          </p:grpSpPr>
          <p:sp>
            <p:nvSpPr>
              <p:cNvPr id="17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个人空间对心理健康的积极作用</a:t>
                </a:r>
                <a:endParaRPr/>
              </a:p>
            </p:txBody>
          </p:sp>
          <p:sp>
            <p:nvSpPr>
              <p:cNvPr id="18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降低压力：适当的个人空间有助于个体放松心情，减轻生活和工作中的压力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增强自尊：个体在自己的空间内能够自主地支配和控制事物，有助于提高自尊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促进成长：个体在自己的空间内可以自由地探索和学习，有助于个人成长和发展</a:t>
                </a:r>
                <a:endParaRPr/>
              </a:p>
            </p:txBody>
          </p:sp>
          <p:sp>
            <p:nvSpPr>
              <p:cNvPr id="18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5" name="Group 591"/>
            <p:cNvGrpSpPr/>
            <p:nvPr/>
          </p:nvGrpSpPr>
          <p:grpSpPr>
            <a:xfrm>
              <a:off x="689593" y="3949139"/>
              <a:ext cx="7078256" cy="2128975"/>
              <a:chOff x="689593" y="3949139"/>
              <a:chExt cx="7078256" cy="2128975"/>
            </a:xfrm>
          </p:grpSpPr>
          <p:sp>
            <p:nvSpPr>
              <p:cNvPr id="18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个人空间对心理健康的消极影响</a:t>
                </a:r>
                <a:endParaRPr/>
              </a:p>
            </p:txBody>
          </p:sp>
          <p:sp>
            <p:nvSpPr>
              <p:cNvPr id="18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焦虑：当个体感受到个人空间被侵犯时，可能会产生焦虑和不安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抑郁：长期缺乏个人空间可能导致个体情绪低落，甚至出现抑郁症状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社交障碍：个体过分依赖个人空间可能导致社交能力下降，难以与他人建立良好关系</a:t>
                </a:r>
                <a:endParaRPr/>
              </a:p>
            </p:txBody>
          </p:sp>
          <p:sp>
            <p:nvSpPr>
              <p:cNvPr id="18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个人空间对个体心理健康的影响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descr="{&quot;isTemplate&quot;:true,&quot;type&quot;:3}"/>
        <p:cNvGrpSpPr/>
        <p:nvPr/>
      </p:nvGrpSpPr>
      <p:grpSpPr>
        <a:xfrm>
          <a:off x="0" y="0"/>
          <a:ext cx="0" cy="0"/>
        </a:xfrm>
      </p:grpSpPr>
      <p:grpSp>
        <p:nvGrpSpPr>
          <p:cNvPr id="194"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95" name="Group 628"/>
            <p:cNvGrpSpPr/>
            <p:nvPr/>
          </p:nvGrpSpPr>
          <p:grpSpPr>
            <a:xfrm>
              <a:off x="1197254" y="3971227"/>
              <a:ext cx="11008530" cy="2106887"/>
              <a:chOff x="1197254" y="3971227"/>
              <a:chExt cx="11008530" cy="2106887"/>
            </a:xfrm>
          </p:grpSpPr>
          <p:sp>
            <p:nvSpPr>
              <p:cNvPr id="196"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9"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00"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个人空间在不同文化中的差异</a:t>
                </a:r>
                <a:endParaRPr/>
              </a:p>
            </p:txBody>
          </p:sp>
          <p:sp>
            <p:nvSpPr>
              <p:cNvPr id="201"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文化背景：不同文化背景下，个体对个人空间的需求和认知可能有所不同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社交习惯：不同文化中，个体在社交场合所保持的距离和接触方式可能有所不同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隐私观念：不同文化中，个体对隐私的重视程度和保护方式可能有所不同</a:t>
                </a:r>
                <a:endParaRPr/>
              </a:p>
            </p:txBody>
          </p:sp>
        </p:grpSp>
        <p:grpSp>
          <p:nvGrpSpPr>
            <p:cNvPr id="202" name="Group 635"/>
            <p:cNvGrpSpPr/>
            <p:nvPr/>
          </p:nvGrpSpPr>
          <p:grpSpPr>
            <a:xfrm>
              <a:off x="3499345" y="1423099"/>
              <a:ext cx="11008530" cy="2005901"/>
              <a:chOff x="3499345" y="1423099"/>
              <a:chExt cx="11008530" cy="2005901"/>
            </a:xfrm>
          </p:grpSpPr>
          <p:sp>
            <p:nvSpPr>
              <p:cNvPr id="203"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文化差异对个人空间的影响</a:t>
                </a:r>
                <a:endParaRPr/>
              </a:p>
            </p:txBody>
          </p:sp>
          <p:sp>
            <p:nvSpPr>
              <p:cNvPr id="204"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文化冲突：当个体在面对不同文化背景下的个人空间需求时，可能会产生冲突和误解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文化适应：个体在跨文化交往中需要学会调整和适应不同文化中的个人空间观念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文化交流：不同文化中的个人空间观念可以相互借鉴和融合，促进文化交流和理解</a:t>
                </a:r>
                <a:endParaRPr/>
              </a:p>
            </p:txBody>
          </p:sp>
          <p:sp>
            <p:nvSpPr>
              <p:cNvPr id="205"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8"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个人空间在文化差异中的表现</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2}"/>
        <p:cNvGrpSpPr/>
        <p:nvPr/>
      </p:nvGrpSpPr>
      <p:grpSpPr>
        <a:xfrm>
          <a:off x="0" y="0"/>
          <a:ext cx="0" cy="0"/>
        </a:xfrm>
      </p:grpSpPr>
      <p:sp>
        <p:nvSpPr>
          <p:cNvPr id="211"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12"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私密性的保护与侵犯</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descr="{&quot;isTemplate&quot;:true,&quot;type&quot;:3}"/>
        <p:cNvGrpSpPr/>
        <p:nvPr/>
      </p:nvGrpSpPr>
      <p:grpSpPr>
        <a:xfrm>
          <a:off x="0" y="0"/>
          <a:ext cx="0" cy="0"/>
        </a:xfrm>
      </p:grpSpPr>
      <p:sp>
        <p:nvSpPr>
          <p:cNvPr id="21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私密性的定义与类型</a:t>
            </a:r>
            <a:endParaRPr lang="en-US" altLang="zh-CN" sz="2800" b="1">
              <a:latin typeface="+mj-ea"/>
              <a:ea typeface="+mj-ea"/>
            </a:endParaRPr>
          </a:p>
        </p:txBody>
      </p:sp>
      <p:grpSp>
        <p:nvGrpSpPr>
          <p:cNvPr id="21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6" name=""/>
            <p:cNvGrpSpPr/>
            <p:nvPr/>
          </p:nvGrpSpPr>
          <p:grpSpPr>
            <a:xfrm>
              <a:off x="660399" y="2074672"/>
              <a:ext cx="5100082" cy="4536540"/>
              <a:chOff x="660399" y="2074672"/>
              <a:chExt cx="5100082" cy="4536540"/>
            </a:xfrm>
          </p:grpSpPr>
          <p:sp>
            <p:nvSpPr>
              <p:cNvPr id="21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私密性的定义</a:t>
                </a:r>
                <a:endParaRPr lang="en-US" altLang="zh-CN" sz="2000" b="1">
                  <a:latin typeface="Microsoft YaHei" panose="020b0503020204020204" pitchFamily="34" charset="-122"/>
                  <a:ea typeface="Microsoft YaHei" panose="020b0503020204020204" pitchFamily="34" charset="-122"/>
                </a:endParaRPr>
              </a:p>
            </p:txBody>
          </p:sp>
          <p:sp>
            <p:nvSpPr>
              <p:cNvPr id="21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私密性是指个体在生活、工作和社会交往中所享有的</a:t>
                </a:r>
                <a:r>
                  <a:rPr lang="zh-CN" sz="1400" b="1">
                    <a:solidFill>
                      <a:schemeClr val="tx1">
                        <a:lumMod val="50000"/>
                        <a:lumOff val="50000"/>
                        <a:alpha val="100000"/>
                      </a:schemeClr>
                    </a:solidFill>
                    <a:latin typeface="微软雅黑"/>
                    <a:ea typeface="微软雅黑"/>
                  </a:rPr>
                  <a:t>个人信息</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事物</a:t>
                </a:r>
                <a:r>
                  <a:rPr lang="zh-CN" sz="1400">
                    <a:solidFill>
                      <a:schemeClr val="tx1">
                        <a:lumMod val="50000"/>
                        <a:lumOff val="50000"/>
                        <a:alpha val="100000"/>
                      </a:schemeClr>
                    </a:solidFill>
                    <a:latin typeface="微软雅黑"/>
                    <a:ea typeface="微软雅黑"/>
                  </a:rPr>
                  <a:t>的</a:t>
                </a:r>
                <a:r>
                  <a:rPr lang="zh-CN" sz="1400" b="1">
                    <a:solidFill>
                      <a:schemeClr val="tx1">
                        <a:lumMod val="50000"/>
                        <a:lumOff val="50000"/>
                        <a:alpha val="100000"/>
                      </a:schemeClr>
                    </a:solidFill>
                    <a:latin typeface="微软雅黑"/>
                    <a:ea typeface="微软雅黑"/>
                  </a:rPr>
                  <a:t>保密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保护</a:t>
                </a:r>
                <a:r>
                  <a:rPr lang="zh-CN" sz="1400">
                    <a:solidFill>
                      <a:schemeClr val="tx1">
                        <a:lumMod val="50000"/>
                        <a:lumOff val="50000"/>
                        <a:alpha val="100000"/>
                      </a:schemeClr>
                    </a:solidFill>
                    <a:latin typeface="微软雅黑"/>
                    <a:ea typeface="微软雅黑"/>
                  </a:rPr>
                  <a:t>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私密性包括个体的</a:t>
                </a:r>
                <a:r>
                  <a:rPr lang="zh-CN" sz="1400" b="1">
                    <a:solidFill>
                      <a:schemeClr val="tx1">
                        <a:lumMod val="50000"/>
                        <a:lumOff val="50000"/>
                        <a:alpha val="100000"/>
                      </a:schemeClr>
                    </a:solidFill>
                    <a:latin typeface="微软雅黑"/>
                    <a:ea typeface="微软雅黑"/>
                  </a:rPr>
                  <a:t>隐私</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秘密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敏感信息</a:t>
                </a:r>
                <a:endParaRPr/>
              </a:p>
            </p:txBody>
          </p:sp>
          <p:pic>
            <p:nvPicPr>
              <p:cNvPr id="22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1" name=""/>
            <p:cNvGrpSpPr/>
            <p:nvPr/>
          </p:nvGrpSpPr>
          <p:grpSpPr>
            <a:xfrm>
              <a:off x="6431519" y="2074672"/>
              <a:ext cx="5100082" cy="4536540"/>
              <a:chOff x="660399" y="2074672"/>
              <a:chExt cx="5100082" cy="4536540"/>
            </a:xfrm>
          </p:grpSpPr>
          <p:sp>
            <p:nvSpPr>
              <p:cNvPr id="22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私密性的类型</a:t>
                </a:r>
                <a:endParaRPr lang="en-US" altLang="zh-CN" sz="2000" b="1">
                  <a:latin typeface="Microsoft YaHei" panose="020b0503020204020204" pitchFamily="34" charset="-122"/>
                  <a:ea typeface="Microsoft YaHei" panose="020b0503020204020204" pitchFamily="34" charset="-122"/>
                </a:endParaRPr>
              </a:p>
            </p:txBody>
          </p:sp>
          <p:sp>
            <p:nvSpPr>
              <p:cNvPr id="22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个人信息：如姓名、年龄、住址、联系方式等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个人事物：如日记、信件、照片、财产等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个人空间：如居住环境、工作环境、社交场合等</a:t>
                </a:r>
                <a:endParaRPr/>
              </a:p>
            </p:txBody>
          </p:sp>
          <p:pic>
            <p:nvPicPr>
              <p:cNvPr id="22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6" name="" descr="{&quot;isTemplate&quot;:true,&quot;type&quot;:3}"/>
        <p:cNvGrpSpPr/>
        <p:nvPr/>
      </p:nvGrpSpPr>
      <p:grpSpPr>
        <a:xfrm>
          <a:off x="0" y="0"/>
          <a:ext cx="0" cy="0"/>
        </a:xfrm>
      </p:grpSpPr>
      <p:pic>
        <p:nvPicPr>
          <p:cNvPr id="22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9" name="Group 598"/>
            <p:cNvGrpSpPr/>
            <p:nvPr/>
          </p:nvGrpSpPr>
          <p:grpSpPr>
            <a:xfrm>
              <a:off x="763829" y="1414808"/>
              <a:ext cx="6972294" cy="2337649"/>
              <a:chOff x="763829" y="1414808"/>
              <a:chExt cx="6972294" cy="2337649"/>
            </a:xfrm>
          </p:grpSpPr>
          <p:sp>
            <p:nvSpPr>
              <p:cNvPr id="23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私密性侵犯的原因</a:t>
                </a:r>
                <a:endParaRPr/>
              </a:p>
            </p:txBody>
          </p:sp>
          <p:sp>
            <p:nvSpPr>
              <p:cNvPr id="23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故意侵犯：个体明知故犯，有意泄露或侵犯他人的私密信息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无意侵犯：个体在无意识的情况下，泄露或侵犯了他人的私密信息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技术泄露：由于技术漏洞或安全措施不到位，导致他人的私密信息被泄露</a:t>
                </a:r>
                <a:endParaRPr/>
              </a:p>
            </p:txBody>
          </p:sp>
          <p:sp>
            <p:nvSpPr>
              <p:cNvPr id="23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6" name="Group 591"/>
            <p:cNvGrpSpPr/>
            <p:nvPr/>
          </p:nvGrpSpPr>
          <p:grpSpPr>
            <a:xfrm>
              <a:off x="689593" y="3949139"/>
              <a:ext cx="7078256" cy="2128975"/>
              <a:chOff x="689593" y="3949139"/>
              <a:chExt cx="7078256" cy="2128975"/>
            </a:xfrm>
          </p:grpSpPr>
          <p:sp>
            <p:nvSpPr>
              <p:cNvPr id="23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私密性侵犯的后果</a:t>
                </a:r>
                <a:endParaRPr/>
              </a:p>
            </p:txBody>
          </p:sp>
          <p:sp>
            <p:nvSpPr>
              <p:cNvPr id="23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伤害自尊：私密性侵犯可能导致受害者感到羞耻和自尊受损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破坏信任：私密性侵犯可能导致受害者和侵犯者之间的信任关系破裂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法律责任：在某些情况下，私密性侵犯可能触犯法律，侵犯者需要承担法律责任</a:t>
                </a:r>
                <a:endParaRPr/>
              </a:p>
            </p:txBody>
          </p:sp>
          <p:sp>
            <p:nvSpPr>
              <p:cNvPr id="23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私密性侵犯的原因与后果</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4" name="" descr="{&quot;isTemplate&quot;:true,&quot;type&quot;:3}"/>
        <p:cNvGrpSpPr/>
        <p:nvPr/>
      </p:nvGrpSpPr>
      <p:grpSpPr>
        <a:xfrm>
          <a:off x="0" y="0"/>
          <a:ext cx="0" cy="0"/>
        </a:xfrm>
      </p:grpSpPr>
      <p:grpSp>
        <p:nvGrpSpPr>
          <p:cNvPr id="245"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46" name="Group 9"/>
            <p:cNvGrpSpPr/>
            <p:nvPr/>
          </p:nvGrpSpPr>
          <p:grpSpPr>
            <a:xfrm>
              <a:off x="5982796" y="1521950"/>
              <a:ext cx="5687135" cy="1523479"/>
              <a:chOff x="5982796" y="1521950"/>
              <a:chExt cx="5687135" cy="1523479"/>
            </a:xfrm>
          </p:grpSpPr>
          <p:sp>
            <p:nvSpPr>
              <p:cNvPr id="247"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提高隐私意识</a:t>
                </a:r>
                <a:endParaRPr/>
              </a:p>
            </p:txBody>
          </p:sp>
          <p:sp>
            <p:nvSpPr>
              <p:cNvPr id="248"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明确自己的隐私边界，了解自己的私密信息和事物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学会尊重他人的隐私，不随意泄露或侵犯他人的私密信息</a:t>
                </a:r>
                <a:endParaRPr/>
              </a:p>
            </p:txBody>
          </p:sp>
        </p:grpSp>
        <p:grpSp>
          <p:nvGrpSpPr>
            <p:cNvPr id="249" name="Group 2"/>
            <p:cNvGrpSpPr/>
            <p:nvPr/>
          </p:nvGrpSpPr>
          <p:grpSpPr>
            <a:xfrm>
              <a:off x="5982796" y="3170591"/>
              <a:ext cx="5783287" cy="1523479"/>
              <a:chOff x="5982796" y="3170591"/>
              <a:chExt cx="5783287" cy="1523479"/>
            </a:xfrm>
          </p:grpSpPr>
          <p:sp>
            <p:nvSpPr>
              <p:cNvPr id="250"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采取保护措施</a:t>
                </a:r>
                <a:endParaRPr/>
              </a:p>
            </p:txBody>
          </p:sp>
          <p:sp>
            <p:nvSpPr>
              <p:cNvPr id="251"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对个人信息和事物进行加密、隐藏或销毁处理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使用安全的通讯工具和网络设备，防止私密信息泄露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遵守法律法规，不从事侵犯他人隐私的行为</a:t>
                </a:r>
                <a:endParaRPr/>
              </a:p>
            </p:txBody>
          </p:sp>
        </p:grpSp>
        <p:grpSp>
          <p:nvGrpSpPr>
            <p:cNvPr id="252" name="Group 5"/>
            <p:cNvGrpSpPr/>
            <p:nvPr/>
          </p:nvGrpSpPr>
          <p:grpSpPr>
            <a:xfrm>
              <a:off x="5982796" y="4823246"/>
              <a:ext cx="5783287" cy="1523479"/>
              <a:chOff x="5982796" y="4823246"/>
              <a:chExt cx="5783287" cy="1523479"/>
            </a:xfrm>
          </p:grpSpPr>
          <p:sp>
            <p:nvSpPr>
              <p:cNvPr id="253"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维护心理健康</a:t>
                </a:r>
                <a:endParaRPr/>
              </a:p>
            </p:txBody>
          </p:sp>
          <p:sp>
            <p:nvSpPr>
              <p:cNvPr id="254"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当面临私密性侵犯时，学会调整心态，保持冷静和理智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寻求支持和帮助，如向亲朋好友倾诉或寻求专业心理辅导</a:t>
                </a:r>
                <a:endParaRPr/>
              </a:p>
            </p:txBody>
          </p:sp>
        </p:grpSp>
      </p:grpSp>
      <p:pic>
        <p:nvPicPr>
          <p:cNvPr id="255"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5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如何维护个人私密性</a:t>
            </a:r>
            <a:endParaRPr lang="en-US" altLang="zh-CN" sz="2800" b="1">
              <a:latin typeface="+mj-ea"/>
              <a:ea typeface="+mj-ea"/>
            </a:endParaRPr>
          </a:p>
        </p:txBody>
      </p:sp>
      <p:sp>
        <p:nvSpPr>
          <p:cNvPr id="257"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58"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59"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领域性的划分与维护</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pic>
        <p:nvPicPr>
          <p:cNvPr id="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 name="Group 598"/>
            <p:cNvGrpSpPr/>
            <p:nvPr/>
          </p:nvGrpSpPr>
          <p:grpSpPr>
            <a:xfrm>
              <a:off x="763829" y="1414808"/>
              <a:ext cx="6972294" cy="2337649"/>
              <a:chOff x="763829" y="1414808"/>
              <a:chExt cx="6972294" cy="2337649"/>
            </a:xfrm>
          </p:grpSpPr>
          <p:sp>
            <p:nvSpPr>
              <p:cNvPr id="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领域性的定义</a:t>
                </a:r>
                <a:endParaRPr/>
              </a:p>
            </p:txBody>
          </p:sp>
          <p:sp>
            <p:nvSpPr>
              <p:cNvPr id="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领域性是指个体在生活、工作和社会交往中所享有的</a:t>
                </a:r>
                <a:r>
                  <a:rPr lang="zh-CN" sz="1400" b="1">
                    <a:solidFill>
                      <a:schemeClr val="tx1">
                        <a:alpha val="100000"/>
                      </a:schemeClr>
                    </a:solidFill>
                    <a:latin typeface="Microsoft Yahei"/>
                    <a:ea typeface="Microsoft Yahei"/>
                  </a:rPr>
                  <a:t>空间</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事物</a:t>
                </a:r>
                <a:r>
                  <a:rPr lang="zh-CN" sz="1400">
                    <a:solidFill>
                      <a:schemeClr val="tx1">
                        <a:alpha val="100000"/>
                      </a:schemeClr>
                    </a:solidFill>
                    <a:latin typeface="Microsoft Yahei"/>
                    <a:ea typeface="Microsoft Yahei"/>
                  </a:rPr>
                  <a:t>的</a:t>
                </a:r>
                <a:r>
                  <a:rPr lang="zh-CN" sz="1400" b="1">
                    <a:solidFill>
                      <a:schemeClr val="tx1">
                        <a:alpha val="100000"/>
                      </a:schemeClr>
                    </a:solidFill>
                    <a:latin typeface="Microsoft Yahei"/>
                    <a:ea typeface="Microsoft Yahei"/>
                  </a:rPr>
                  <a:t>支配</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控制</a:t>
                </a:r>
                <a:r>
                  <a:rPr lang="zh-CN" sz="1400">
                    <a:solidFill>
                      <a:schemeClr val="tx1">
                        <a:alpha val="100000"/>
                      </a:schemeClr>
                    </a:solidFill>
                    <a:latin typeface="Microsoft Yahei"/>
                    <a:ea typeface="Microsoft Yahei"/>
                  </a:rPr>
                  <a:t>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领域性包括个体的</a:t>
                </a:r>
                <a:r>
                  <a:rPr lang="zh-CN" sz="1400" b="1">
                    <a:solidFill>
                      <a:schemeClr val="tx1">
                        <a:alpha val="100000"/>
                      </a:schemeClr>
                    </a:solidFill>
                    <a:latin typeface="Microsoft Yahei"/>
                    <a:ea typeface="Microsoft Yahei"/>
                  </a:rPr>
                  <a:t>领土</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权益</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界限</a:t>
                </a:r>
                <a:endParaRPr/>
              </a:p>
            </p:txBody>
          </p:sp>
          <p:sp>
            <p:nvSpPr>
              <p:cNvPr id="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 name="Group 591"/>
            <p:cNvGrpSpPr/>
            <p:nvPr/>
          </p:nvGrpSpPr>
          <p:grpSpPr>
            <a:xfrm>
              <a:off x="689593" y="3949139"/>
              <a:ext cx="7078256" cy="2128975"/>
              <a:chOff x="689593" y="3949139"/>
              <a:chExt cx="7078256" cy="2128975"/>
            </a:xfrm>
          </p:grpSpPr>
          <p:sp>
            <p:nvSpPr>
              <p:cNvPr id="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领域性的功能</a:t>
                </a:r>
                <a:endParaRPr/>
              </a:p>
            </p:txBody>
          </p:sp>
          <p:sp>
            <p:nvSpPr>
              <p:cNvPr id="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维持秩序：领域性有助于维护个体的生活和工作秩序，确保个体的自主和独立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保护权益：领域性有助于保护个体的合法权益，防止他人的侵犯和掠夺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促进交流：领域性有助于个体在与他人交往中建立清晰的界限，促进顺畅的交流</a:t>
                </a:r>
                <a:endParaRPr/>
              </a:p>
            </p:txBody>
          </p:sp>
          <p:sp>
            <p:nvSpPr>
              <p:cNvPr id="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领域性的定义与功能</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https://d.book118.com/775033312103011113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个人空间、私密性和领域性：探讨现代生活中的边界</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2024-09-19T22:58:55.897</cp:lastPrinted>
  <dcterms:created xsi:type="dcterms:W3CDTF">2024-09-19T14:58:55Z</dcterms:created>
  <dcterms:modified xsi:type="dcterms:W3CDTF">2024-09-19T14:58:57Z</dcterms:modified>
</cp:coreProperties>
</file>