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06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E6068-1869-4986-8DAA-6977F15D3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B43CE-40A9-4A88-983D-EF316B8C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B9400-62AB-4B84-93B6-325C873D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54306-AF41-4CE8-B529-63B027F09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4D86C-555E-41F0-9BC2-CFE8A197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61764F-D4EC-4F8B-AD18-8713BB24C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C8792-C4E8-4AD2-8B5E-607B20E78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0E166-014E-48FF-B1FE-BAA6463E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88470-7BB9-4B90-8E19-7561E951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B5211-1B38-446E-AE94-B20441EE6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52D2B-733F-40D3-A368-DCFE2573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0594" r:id="rId2"/>
    <p:sldLayoutId id="2147510595" r:id="rId3"/>
    <p:sldLayoutId id="2147510596" r:id="rId4"/>
    <p:sldLayoutId id="2147510597" r:id="rId5"/>
    <p:sldLayoutId id="2147510598" r:id="rId6"/>
    <p:sldLayoutId id="2147510599" r:id="rId7"/>
    <p:sldLayoutId id="2147510600" r:id="rId8"/>
    <p:sldLayoutId id="2147510601" r:id="rId9"/>
    <p:sldLayoutId id="2147510602" r:id="rId10"/>
    <p:sldLayoutId id="21475106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tags" Target="../tags/tag124.xml" /><Relationship Id="rId30" Type="http://schemas.openxmlformats.org/officeDocument/2006/relationships/tags" Target="../tags/tag151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401321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文学名著鉴赏讲座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讲座的目的和意义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提高文学素养</a:t>
            </a:r>
            <a:endParaRPr lang="zh-CN" altLang="en-US"/>
          </a:p>
        </p:txBody>
      </p:sp>
      <p:sp>
        <p:nvSpPr>
          <p:cNvPr id="1048880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培养审美意识：通过阅读名著，培养对文学艺术的欣赏和审美能力。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拓展思维空间：名著中丰富的故事情节和人物形象有助于拓展思维和想象力。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增强文化底蕴：阅读名著可以了解不同文化和历史背景，增强文化素养和跨文化交流能力。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提高语言表达能力：名著中的语言精炼、优美，有助于提高语言表达和写作能力。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培养审美能力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提升学生对文学作品的欣赏水平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增强学生对美的敏感度和感知力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帮助学生建立正确的审美观念和价值观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陶冶情操，提高学生的综合素质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拓展视野，了解世界文化</a:t>
            </a:r>
            <a:endParaRPr lang="zh-CN" altLang="en-US"/>
          </a:p>
        </p:txBody>
      </p:sp>
      <p:sp>
        <p:nvSpPr>
          <p:cNvPr id="104898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目的：通过讲座，让听众了解文学名著的魅力和价值，拓展视野，增长见识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意义：帮助听众深入了解世界各地的文化、历史和社会背景，提高文化素养和跨文化交流能力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作用：激发听众的阅读兴趣，培养良好的阅读习惯，促进个人成长和社会进步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价值：传承和弘扬人类优秀文化遗产，促进文化多样性和世界和平发展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培养批判性思维</a:t>
            </a:r>
            <a:endParaRPr lang="zh-CN" altLang="en-US"/>
          </a:p>
        </p:txBody>
      </p:sp>
      <p:sp>
        <p:nvSpPr>
          <p:cNvPr id="104902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培养读者独立思考的能力，不盲目接受信息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通过对文学名著的鉴赏，提高读者的审美能力和人文素养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帮助读者理解文学作品所反映的社会现象和人性问题，增强社会责任感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激发读者的创新思维和批判精神，促进个人成长和社会进步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文学名著的选择与介绍</a:t>
            </a:r>
            <a:endParaRPr lang="zh-CN" altLang="en-US"/>
          </a:p>
        </p:txBody>
      </p:sp>
      <p:sp>
        <p:nvSpPr>
          <p:cNvPr id="10490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选择标准与原则</a:t>
            </a:r>
            <a:endParaRPr lang="zh-CN" altLang="en-US"/>
          </a:p>
        </p:txBody>
      </p:sp>
      <p:sp>
        <p:nvSpPr>
          <p:cNvPr id="104910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文学价值：作品是否具有较高的艺术性和审美价值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可读性：作品是否易于阅读和理解，适合广大读者阅读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影响力：作品对社会和文学发展的影响和推动作用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代表性：作品是否能够代表某一时期或某一文学流派的特色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国内外文学名著介绍</a:t>
            </a:r>
            <a:endParaRPr lang="zh-CN" altLang="en-US"/>
          </a:p>
        </p:txBody>
      </p:sp>
      <p:sp>
        <p:nvSpPr>
          <p:cNvPr id="1049186" name="矩形 3"/>
          <p:cNvSpPr/>
          <p:nvPr>
            <p:custDataLst>
              <p:tags r:id="rId2"/>
            </p:custDataLst>
          </p:nvPr>
        </p:nvSpPr>
        <p:spPr>
          <a:xfrm>
            <a:off x="2041542" y="2258094"/>
            <a:ext cx="9312086" cy="138403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矩形 13"/>
          <p:cNvSpPr/>
          <p:nvPr>
            <p:custDataLst>
              <p:tags r:id="rId3"/>
            </p:custDataLst>
          </p:nvPr>
        </p:nvSpPr>
        <p:spPr>
          <a:xfrm>
            <a:off x="1524000" y="2258094"/>
            <a:ext cx="252541" cy="138403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4"/>
          <p:cNvSpPr txBox="1"/>
          <p:nvPr>
            <p:custDataLst>
              <p:tags r:id="rId4"/>
            </p:custDataLst>
          </p:nvPr>
        </p:nvSpPr>
        <p:spPr>
          <a:xfrm>
            <a:off x="2309076" y="2377257"/>
            <a:ext cx="8910028" cy="1144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国内文学名著：《红楼梦》、《水浒传》、《西游记》等，这些作品具有深厚的文化底蕴和历史背景，反映了当时社会的风土人情。</a:t>
            </a:r>
            <a:endParaRPr lang="zh-CN" altLang="en-US" sz="1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39"/>
          <p:cNvSpPr/>
          <p:nvPr>
            <p:custDataLst>
              <p:tags r:id="rId5"/>
            </p:custDataLst>
          </p:nvPr>
        </p:nvSpPr>
        <p:spPr>
          <a:xfrm>
            <a:off x="2041542" y="3900678"/>
            <a:ext cx="9312086" cy="138403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矩形 5"/>
          <p:cNvSpPr/>
          <p:nvPr>
            <p:custDataLst>
              <p:tags r:id="rId6"/>
            </p:custDataLst>
          </p:nvPr>
        </p:nvSpPr>
        <p:spPr>
          <a:xfrm>
            <a:off x="1524000" y="3900678"/>
            <a:ext cx="252541" cy="138403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41"/>
          <p:cNvSpPr txBox="1"/>
          <p:nvPr>
            <p:custDataLst>
              <p:tags r:id="rId7"/>
            </p:custDataLst>
          </p:nvPr>
        </p:nvSpPr>
        <p:spPr>
          <a:xfrm>
            <a:off x="2309076" y="4020425"/>
            <a:ext cx="8910028" cy="1144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国外文学名著：《巴黎圣母院》、《百年孤独》、《飘》等，这些作品具有独特的文学风格和思想内涵，展现了不同国家和民族的文化特色。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名著的背景与作者介绍</a:t>
            </a:r>
            <a:endParaRPr lang="zh-CN" altLang="en-US"/>
          </a:p>
        </p:txBody>
      </p:sp>
      <p:sp>
        <p:nvSpPr>
          <p:cNvPr id="1049232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背景：介绍名著产生的时代背景和社会环境，以及影响其创作的因素。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作者：介绍作者的生平、创作经历以及作品风格，阐述作者如何通过作品表达自己的思想和情感。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作品主题：分析名著的主题思想，探讨其对于当时社会的意义和价值，以及对于后世的影响。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艺术特色：介绍名著的艺术手法和特色，包括语言、结构、人物塑造等方面，分析其对于文学发展的贡献和影响。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名著的主题与思想内涵</a:t>
            </a:r>
            <a:endParaRPr lang="zh-CN" altLang="en-US"/>
          </a:p>
        </p:txBody>
      </p:sp>
      <p:sp>
        <p:nvSpPr>
          <p:cNvPr id="104929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主题：探讨人性的复杂与多样性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语言艺术：运用修辞手法，展现文学魅力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人物塑造：刻画鲜明个性，展现人性的光辉与阴暗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思想内涵：反映社会现实，批判不公与腐败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文学鉴赏的方法与技巧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https://d.book118.com/775040132101011034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Wingdings</vt:lpstr>
      <vt:lpstr>Office Theme</vt:lpstr>
      <vt:lpstr>文学名著鉴赏讲座</vt:lpstr>
      <vt:lpstr>目录</vt:lpstr>
      <vt:lpstr>添加章节标题</vt:lpstr>
      <vt:lpstr>讲座的目的和意义</vt:lpstr>
      <vt:lpstr>提高文学素养</vt:lpstr>
      <vt:lpstr>培养审美能力</vt:lpstr>
      <vt:lpstr>拓展视野，了解世界文化</vt:lpstr>
      <vt:lpstr>培养批判性思维</vt:lpstr>
      <vt:lpstr>文学名著的选择与介绍</vt:lpstr>
      <vt:lpstr>选择标准与原则</vt:lpstr>
      <vt:lpstr>国内外文学名著介绍</vt:lpstr>
      <vt:lpstr>名著的背景与作者介绍</vt:lpstr>
      <vt:lpstr>名著的主题与思想内涵</vt:lpstr>
      <vt:lpstr>文学鉴赏的方法与技巧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2024-08-29T15:19:29.282</cp:lastPrinted>
  <dcterms:created xsi:type="dcterms:W3CDTF">2024-08-29T07:19:29Z</dcterms:created>
  <dcterms:modified xsi:type="dcterms:W3CDTF">2024-08-29T07:19:31Z</dcterms:modified>
</cp:coreProperties>
</file>