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51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65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2E10D-C07B-4920-B8D8-330F0BC52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15A0F-4584-48A9-BDEE-1477DD2AD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78286-CDCF-4391-B683-250B4038E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87243-49F2-47D1-8B75-A0ED25690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8A8A65-6472-4045-AC31-1B273EBB5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EA5EA6-33A1-4265-907E-26276E651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20A922-4A47-427E-BB04-12CA25415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7B7F8-3857-4E66-B426-33A3F59E0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8E3C6-B062-40D0-8CB1-69F96C62B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F2EBD-3A2A-458C-A47B-2E3F4E2A2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EFB43-A815-4188-8A34-E67781DCA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2"/>
        </a:solidFill>
        <a:effectLst/>
      </p:bgPr>
    </p:bg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0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2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273300" y="1901190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95960" y="1245235"/>
            <a:ext cx="10800080" cy="493141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4" name="任意多边形 13"/>
          <p:cNvSpPr/>
          <p:nvPr userDrawn="1"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6" name="标题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 smtClean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35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66495" y="1793240"/>
            <a:ext cx="1375410" cy="360489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6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8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0" y="1245235"/>
            <a:ext cx="509524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95960" y="1245235"/>
            <a:ext cx="508889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任意多边形 13"/>
          <p:cNvSpPr/>
          <p:nvPr userDrawn="1"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标题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 smtClean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065" y="1671955"/>
            <a:ext cx="5260975" cy="45046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065" y="1247140"/>
            <a:ext cx="5260975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95325" y="1671955"/>
            <a:ext cx="5255260" cy="45046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95325" y="1247140"/>
            <a:ext cx="525526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 10"/>
          <p:cNvSpPr/>
          <p:nvPr userDrawn="1"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 6"/>
          <p:cNvSpPr/>
          <p:nvPr userDrawn="1"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8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95960" y="1244600"/>
            <a:ext cx="10800080" cy="493268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任意多边形 13"/>
          <p:cNvSpPr/>
          <p:nvPr userDrawn="1"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任意多边形 7"/>
          <p:cNvSpPr/>
          <p:nvPr userDrawn="1"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95960" y="1216660"/>
            <a:ext cx="10800080" cy="4769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lt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bg>
      <p:bgPr>
        <a:solidFill>
          <a:schemeClr val="bg2"/>
        </a:solidFill>
        <a:effectLst/>
      </p:bgPr>
    </p:bg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任意多边形 22"/>
          <p:cNvSpPr/>
          <p:nvPr userDrawn="1"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23"/>
          <p:cNvSpPr/>
          <p:nvPr userDrawn="1"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0" name="任意多边形 25"/>
          <p:cNvSpPr/>
          <p:nvPr userDrawn="1"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2" name="圆角矩形 29"/>
          <p:cNvSpPr/>
          <p:nvPr userDrawn="1"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 userDrawn="1"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2"/>
          <p:cNvCxnSpPr/>
          <p:nvPr userDrawn="1"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 userDrawn="1"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4" name="椭圆 36"/>
          <p:cNvSpPr/>
          <p:nvPr userDrawn="1">
            <p:custDataLst>
              <p:tags r:id="rId8"/>
            </p:custDataLst>
          </p:nvPr>
        </p:nvSpPr>
        <p:spPr>
          <a:xfrm>
            <a:off x="10016490" y="443420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6" name="椭圆 37"/>
          <p:cNvSpPr/>
          <p:nvPr userDrawn="1">
            <p:custDataLst>
              <p:tags r:id="rId9"/>
            </p:custDataLst>
          </p:nvPr>
        </p:nvSpPr>
        <p:spPr>
          <a:xfrm>
            <a:off x="10123170" y="454088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向下箭头"/>
          <p:cNvSpPr/>
          <p:nvPr userDrawn="1">
            <p:custDataLst>
              <p:tags r:id="rId10"/>
            </p:custDataLst>
          </p:nvPr>
        </p:nvSpPr>
        <p:spPr>
          <a:xfrm>
            <a:off x="10227310" y="463359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任意多边形 43"/>
          <p:cNvSpPr/>
          <p:nvPr userDrawn="1"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2408555" y="4432935"/>
            <a:ext cx="7423150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901190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任意多边形 6"/>
          <p:cNvSpPr/>
          <p:nvPr userDrawn="1"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6000" y="1236980"/>
            <a:ext cx="10800000" cy="49396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507" r:id="rId2"/>
    <p:sldLayoutId id="2147508508" r:id="rId3"/>
    <p:sldLayoutId id="2147508509" r:id="rId4"/>
    <p:sldLayoutId id="2147508510" r:id="rId5"/>
    <p:sldLayoutId id="2147508511" r:id="rId6"/>
    <p:sldLayoutId id="2147508512" r:id="rId7"/>
    <p:sldLayoutId id="2147508513" r:id="rId8"/>
    <p:sldLayoutId id="2147508514" r:id="rId9"/>
    <p:sldLayoutId id="2147508515" r:id="rId10"/>
    <p:sldLayoutId id="214750851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30" Type="http://schemas.openxmlformats.org/officeDocument/2006/relationships/tags" Target="../tags/tag182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18" Type="http://schemas.openxmlformats.org/officeDocument/2006/relationships/tags" Target="../tags/tag246.xml" /><Relationship Id="rId19" Type="http://schemas.openxmlformats.org/officeDocument/2006/relationships/tags" Target="../tags/tag247.xml" /><Relationship Id="rId2" Type="http://schemas.openxmlformats.org/officeDocument/2006/relationships/tags" Target="../tags/tag230.xml" /><Relationship Id="rId20" Type="http://schemas.openxmlformats.org/officeDocument/2006/relationships/tags" Target="../tags/tag248.xml" /><Relationship Id="rId21" Type="http://schemas.openxmlformats.org/officeDocument/2006/relationships/tags" Target="../tags/tag249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11233202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汇报人：XX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娱乐界时尚指南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 8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0" name="圆角矩形 1"/>
          <p:cNvSpPr/>
          <p:nvPr>
            <p:custDataLst>
              <p:tags r:id="rId4"/>
            </p:custDataLst>
          </p:nvPr>
        </p:nvSpPr>
        <p:spPr>
          <a:xfrm>
            <a:off x="4404995" y="6318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5"/>
            </p:custDataLst>
          </p:nvPr>
        </p:nvSpPr>
        <p:spPr>
          <a:xfrm>
            <a:off x="4404995" y="63563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6"/>
            </p:custDataLst>
          </p:nvPr>
        </p:nvSpPr>
        <p:spPr>
          <a:xfrm>
            <a:off x="5392420" y="650875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单击添加目录标题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圆角矩形 7"/>
          <p:cNvSpPr/>
          <p:nvPr>
            <p:custDataLst>
              <p:tags r:id="rId7"/>
            </p:custDataLst>
          </p:nvPr>
        </p:nvSpPr>
        <p:spPr>
          <a:xfrm>
            <a:off x="4404995" y="162496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8"/>
            </p:custDataLst>
          </p:nvPr>
        </p:nvSpPr>
        <p:spPr>
          <a:xfrm>
            <a:off x="4404995" y="162877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9"/>
            </p:custDataLst>
          </p:nvPr>
        </p:nvSpPr>
        <p:spPr>
          <a:xfrm>
            <a:off x="5392420" y="162052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时尚潮流的引领者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圆角矩形 9"/>
          <p:cNvSpPr/>
          <p:nvPr>
            <p:custDataLst>
              <p:tags r:id="rId10"/>
            </p:custDataLst>
          </p:nvPr>
        </p:nvSpPr>
        <p:spPr>
          <a:xfrm>
            <a:off x="4404995" y="261810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11"/>
            </p:custDataLst>
          </p:nvPr>
        </p:nvSpPr>
        <p:spPr>
          <a:xfrm>
            <a:off x="4404995" y="262191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6" name="标题"/>
          <p:cNvSpPr txBox="1"/>
          <p:nvPr>
            <p:custDataLst>
              <p:tags r:id="rId12"/>
            </p:custDataLst>
          </p:nvPr>
        </p:nvSpPr>
        <p:spPr>
          <a:xfrm>
            <a:off x="5392420" y="2625725"/>
            <a:ext cx="3803650" cy="73342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时尚趋势的传播途径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8" name="圆角矩形 16"/>
          <p:cNvSpPr/>
          <p:nvPr>
            <p:custDataLst>
              <p:tags r:id="rId13"/>
            </p:custDataLst>
          </p:nvPr>
        </p:nvSpPr>
        <p:spPr>
          <a:xfrm>
            <a:off x="4404995" y="3611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0" name="序号"/>
          <p:cNvSpPr txBox="1"/>
          <p:nvPr>
            <p:custDataLst>
              <p:tags r:id="rId14"/>
            </p:custDataLst>
          </p:nvPr>
        </p:nvSpPr>
        <p:spPr>
          <a:xfrm>
            <a:off x="4404995" y="3615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2" name="标题"/>
          <p:cNvSpPr txBox="1"/>
          <p:nvPr>
            <p:custDataLst>
              <p:tags r:id="rId15"/>
            </p:custDataLst>
          </p:nvPr>
        </p:nvSpPr>
        <p:spPr>
          <a:xfrm>
            <a:off x="5392420" y="3606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时尚产业的发展与变革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4" name="圆角矩形 20"/>
          <p:cNvSpPr/>
          <p:nvPr>
            <p:custDataLst>
              <p:tags r:id="rId16"/>
            </p:custDataLst>
          </p:nvPr>
        </p:nvSpPr>
        <p:spPr>
          <a:xfrm>
            <a:off x="4404995" y="460438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6" name="序号"/>
          <p:cNvSpPr txBox="1"/>
          <p:nvPr>
            <p:custDataLst>
              <p:tags r:id="rId17"/>
            </p:custDataLst>
          </p:nvPr>
        </p:nvSpPr>
        <p:spPr>
          <a:xfrm>
            <a:off x="4404995" y="460819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8" name="标题"/>
          <p:cNvSpPr txBox="1"/>
          <p:nvPr>
            <p:custDataLst>
              <p:tags r:id="rId18"/>
            </p:custDataLst>
          </p:nvPr>
        </p:nvSpPr>
        <p:spPr>
          <a:xfrm>
            <a:off x="5392420" y="4608195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时尚消费者的心理与行为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90" name="圆角矩形 24"/>
          <p:cNvSpPr/>
          <p:nvPr>
            <p:custDataLst>
              <p:tags r:id="rId19"/>
            </p:custDataLst>
          </p:nvPr>
        </p:nvSpPr>
        <p:spPr>
          <a:xfrm>
            <a:off x="4404995" y="55975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2" name="序号"/>
          <p:cNvSpPr txBox="1"/>
          <p:nvPr>
            <p:custDataLst>
              <p:tags r:id="rId20"/>
            </p:custDataLst>
          </p:nvPr>
        </p:nvSpPr>
        <p:spPr>
          <a:xfrm>
            <a:off x="4404995" y="560133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4" name="标题"/>
          <p:cNvSpPr txBox="1"/>
          <p:nvPr>
            <p:custDataLst>
              <p:tags r:id="rId21"/>
            </p:custDataLst>
          </p:nvPr>
        </p:nvSpPr>
        <p:spPr>
          <a:xfrm>
            <a:off x="5392420" y="5601335"/>
            <a:ext cx="3803650" cy="74104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时尚文化的传承与创新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3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9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时尚潮流的引领者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娱乐界的时尚风向标</a:t>
            </a:r>
            <a:endParaRPr lang="zh-CN" altLang="en-US"/>
          </a:p>
        </p:txBody>
      </p:sp>
      <p:sp>
        <p:nvSpPr>
          <p:cNvPr id="1049084" name="弧形 58"/>
          <p:cNvSpPr/>
          <p:nvPr>
            <p:custDataLst>
              <p:tags r:id="rId2"/>
            </p:custDataLst>
          </p:nvPr>
        </p:nvSpPr>
        <p:spPr>
          <a:xfrm>
            <a:off x="8079660" y="2002750"/>
            <a:ext cx="3417171" cy="341717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弧形 57"/>
          <p:cNvSpPr/>
          <p:nvPr>
            <p:custDataLst>
              <p:tags r:id="rId3"/>
            </p:custDataLst>
          </p:nvPr>
        </p:nvSpPr>
        <p:spPr>
          <a:xfrm>
            <a:off x="695960" y="2002750"/>
            <a:ext cx="3417171" cy="341717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椭圆 22"/>
          <p:cNvSpPr/>
          <p:nvPr>
            <p:custDataLst>
              <p:tags r:id="rId4"/>
            </p:custDataLst>
          </p:nvPr>
        </p:nvSpPr>
        <p:spPr>
          <a:xfrm>
            <a:off x="8415576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椭圆 23"/>
          <p:cNvSpPr/>
          <p:nvPr>
            <p:custDataLst>
              <p:tags r:id="rId5"/>
            </p:custDataLst>
          </p:nvPr>
        </p:nvSpPr>
        <p:spPr>
          <a:xfrm>
            <a:off x="87957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正文"/>
          <p:cNvSpPr txBox="1"/>
          <p:nvPr>
            <p:custDataLst>
              <p:tags r:id="rId6"/>
            </p:custDataLst>
          </p:nvPr>
        </p:nvSpPr>
        <p:spPr>
          <a:xfrm>
            <a:off x="8861312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潮流趋势：娱乐界引领的时尚潮流和趋势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4" name="椭圆 24"/>
          <p:cNvSpPr/>
          <p:nvPr>
            <p:custDataLst>
              <p:tags r:id="rId7"/>
            </p:custDataLst>
          </p:nvPr>
        </p:nvSpPr>
        <p:spPr>
          <a:xfrm>
            <a:off x="6020788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椭圆 25"/>
          <p:cNvSpPr/>
          <p:nvPr>
            <p:custDataLst>
              <p:tags r:id="rId8"/>
            </p:custDataLst>
          </p:nvPr>
        </p:nvSpPr>
        <p:spPr>
          <a:xfrm>
            <a:off x="6400078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正文"/>
          <p:cNvSpPr txBox="1"/>
          <p:nvPr>
            <p:custDataLst>
              <p:tags r:id="rId9"/>
            </p:custDataLst>
          </p:nvPr>
        </p:nvSpPr>
        <p:spPr>
          <a:xfrm>
            <a:off x="6466523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时尚品牌：明星们喜爱的时尚品牌和设计师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椭圆 7"/>
          <p:cNvSpPr/>
          <p:nvPr>
            <p:custDataLst>
              <p:tags r:id="rId10"/>
            </p:custDataLst>
          </p:nvPr>
        </p:nvSpPr>
        <p:spPr>
          <a:xfrm>
            <a:off x="3626000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椭圆 9"/>
          <p:cNvSpPr/>
          <p:nvPr>
            <p:custDataLst>
              <p:tags r:id="rId11"/>
            </p:custDataLst>
          </p:nvPr>
        </p:nvSpPr>
        <p:spPr>
          <a:xfrm>
            <a:off x="40052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正文"/>
          <p:cNvSpPr txBox="1"/>
          <p:nvPr>
            <p:custDataLst>
              <p:tags r:id="rId12"/>
            </p:custDataLst>
          </p:nvPr>
        </p:nvSpPr>
        <p:spPr>
          <a:xfrm>
            <a:off x="4071735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红毯造型：明星们在红毯上的时尚造型和穿搭技巧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6" name="椭圆 5"/>
          <p:cNvSpPr/>
          <p:nvPr>
            <p:custDataLst>
              <p:tags r:id="rId13"/>
            </p:custDataLst>
          </p:nvPr>
        </p:nvSpPr>
        <p:spPr>
          <a:xfrm>
            <a:off x="958971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椭圆 4"/>
          <p:cNvSpPr/>
          <p:nvPr>
            <p:custDataLst>
              <p:tags r:id="rId14"/>
            </p:custDataLst>
          </p:nvPr>
        </p:nvSpPr>
        <p:spPr>
          <a:xfrm>
            <a:off x="1338262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正文"/>
          <p:cNvSpPr txBox="1"/>
          <p:nvPr>
            <p:custDataLst>
              <p:tags r:id="rId15"/>
            </p:custDataLst>
          </p:nvPr>
        </p:nvSpPr>
        <p:spPr>
          <a:xfrm>
            <a:off x="1404707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明星穿搭：明星们的穿搭风格和时尚品味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明星们的穿着搭配</a:t>
            </a:r>
            <a:endParaRPr lang="zh-CN" altLang="en-US"/>
          </a:p>
        </p:txBody>
      </p:sp>
      <p:sp>
        <p:nvSpPr>
          <p:cNvPr id="1049152" name="矩形 38"/>
          <p:cNvSpPr/>
          <p:nvPr>
            <p:custDataLst>
              <p:tags r:id="rId2"/>
            </p:custDataLst>
          </p:nvPr>
        </p:nvSpPr>
        <p:spPr>
          <a:xfrm rot="204112">
            <a:off x="1365102" y="1245235"/>
            <a:ext cx="4195854" cy="2190045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39"/>
          <p:cNvSpPr/>
          <p:nvPr>
            <p:custDataLst>
              <p:tags r:id="rId3"/>
            </p:custDataLst>
          </p:nvPr>
        </p:nvSpPr>
        <p:spPr>
          <a:xfrm>
            <a:off x="1369950" y="1245928"/>
            <a:ext cx="4195854" cy="21900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TextBox 2"/>
          <p:cNvSpPr txBox="1"/>
          <p:nvPr>
            <p:custDataLst>
              <p:tags r:id="rId4"/>
            </p:custDataLst>
          </p:nvPr>
        </p:nvSpPr>
        <p:spPr>
          <a:xfrm>
            <a:off x="1613058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明星们的穿着风格：个性独特，引领潮流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58" name="矩形 100"/>
          <p:cNvSpPr/>
          <p:nvPr>
            <p:custDataLst>
              <p:tags r:id="rId5"/>
            </p:custDataLst>
          </p:nvPr>
        </p:nvSpPr>
        <p:spPr>
          <a:xfrm rot="204112">
            <a:off x="6625503" y="1245235"/>
            <a:ext cx="4195854" cy="2190045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101"/>
          <p:cNvSpPr/>
          <p:nvPr>
            <p:custDataLst>
              <p:tags r:id="rId6"/>
            </p:custDataLst>
          </p:nvPr>
        </p:nvSpPr>
        <p:spPr>
          <a:xfrm>
            <a:off x="6631044" y="1245928"/>
            <a:ext cx="4195854" cy="219004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TextBox 2"/>
          <p:cNvSpPr txBox="1"/>
          <p:nvPr>
            <p:custDataLst>
              <p:tags r:id="rId7"/>
            </p:custDataLst>
          </p:nvPr>
        </p:nvSpPr>
        <p:spPr>
          <a:xfrm>
            <a:off x="6874844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搭配技巧：色彩搭配、款式搭配、配饰搭配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4" name="矩形 122"/>
          <p:cNvSpPr/>
          <p:nvPr>
            <p:custDataLst>
              <p:tags r:id="rId8"/>
            </p:custDataLst>
          </p:nvPr>
        </p:nvSpPr>
        <p:spPr>
          <a:xfrm rot="204112">
            <a:off x="1365102" y="3985908"/>
            <a:ext cx="4195854" cy="2190045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123"/>
          <p:cNvSpPr/>
          <p:nvPr>
            <p:custDataLst>
              <p:tags r:id="rId9"/>
            </p:custDataLst>
          </p:nvPr>
        </p:nvSpPr>
        <p:spPr>
          <a:xfrm>
            <a:off x="1369950" y="3986600"/>
            <a:ext cx="4195854" cy="21900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TextBox 2"/>
          <p:cNvSpPr txBox="1"/>
          <p:nvPr>
            <p:custDataLst>
              <p:tags r:id="rId10"/>
            </p:custDataLst>
          </p:nvPr>
        </p:nvSpPr>
        <p:spPr>
          <a:xfrm>
            <a:off x="1612365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明星们的时尚单品：包包、鞋子、首饰等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70" name="矩形 89"/>
          <p:cNvSpPr/>
          <p:nvPr>
            <p:custDataLst>
              <p:tags r:id="rId11"/>
            </p:custDataLst>
          </p:nvPr>
        </p:nvSpPr>
        <p:spPr>
          <a:xfrm rot="204112">
            <a:off x="6625503" y="3985908"/>
            <a:ext cx="4195854" cy="219004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90"/>
          <p:cNvSpPr/>
          <p:nvPr>
            <p:custDataLst>
              <p:tags r:id="rId12"/>
            </p:custDataLst>
          </p:nvPr>
        </p:nvSpPr>
        <p:spPr>
          <a:xfrm>
            <a:off x="6631044" y="3986600"/>
            <a:ext cx="4195854" cy="21900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TextBox 2"/>
          <p:cNvSpPr txBox="1"/>
          <p:nvPr>
            <p:custDataLst>
              <p:tags r:id="rId13"/>
            </p:custDataLst>
          </p:nvPr>
        </p:nvSpPr>
        <p:spPr>
          <a:xfrm>
            <a:off x="6873459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明星们的时尚造型：红毯造型、街拍造型、杂志封面造型等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时尚杂志和潮流媒体的影响力</a:t>
            </a:r>
            <a:endParaRPr lang="zh-CN" altLang="en-US"/>
          </a:p>
        </p:txBody>
      </p:sp>
      <p:sp>
        <p:nvSpPr>
          <p:cNvPr id="1049216" name="椭圆 262"/>
          <p:cNvSpPr/>
          <p:nvPr>
            <p:custDataLst>
              <p:tags r:id="rId2"/>
            </p:custDataLst>
          </p:nvPr>
        </p:nvSpPr>
        <p:spPr>
          <a:xfrm>
            <a:off x="2473881" y="3959321"/>
            <a:ext cx="7243737" cy="189512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8" name="椭圆 263"/>
          <p:cNvSpPr/>
          <p:nvPr>
            <p:custDataLst>
              <p:tags r:id="rId3"/>
            </p:custDataLst>
          </p:nvPr>
        </p:nvSpPr>
        <p:spPr>
          <a:xfrm>
            <a:off x="3312972" y="4038469"/>
            <a:ext cx="5492091" cy="16274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0" name="椭圆 264"/>
          <p:cNvSpPr/>
          <p:nvPr>
            <p:custDataLst>
              <p:tags r:id="rId4"/>
            </p:custDataLst>
          </p:nvPr>
        </p:nvSpPr>
        <p:spPr>
          <a:xfrm>
            <a:off x="4098655" y="4271406"/>
            <a:ext cx="3919840" cy="11615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65"/>
          <p:cNvSpPr/>
          <p:nvPr>
            <p:custDataLst>
              <p:tags r:id="rId5"/>
            </p:custDataLst>
          </p:nvPr>
        </p:nvSpPr>
        <p:spPr>
          <a:xfrm>
            <a:off x="4762720" y="4468310"/>
            <a:ext cx="2591462" cy="76792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66"/>
          <p:cNvSpPr/>
          <p:nvPr>
            <p:custDataLst>
              <p:tags r:id="rId6"/>
            </p:custDataLst>
          </p:nvPr>
        </p:nvSpPr>
        <p:spPr>
          <a:xfrm>
            <a:off x="5443517" y="4669717"/>
            <a:ext cx="1490622" cy="441716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383" y="4596361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6" name="椭圆 268"/>
          <p:cNvSpPr/>
          <p:nvPr>
            <p:custDataLst>
              <p:tags r:id="rId8"/>
            </p:custDataLst>
          </p:nvPr>
        </p:nvSpPr>
        <p:spPr>
          <a:xfrm flipV="1">
            <a:off x="2832296" y="4412971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8" name="椭圆 269"/>
          <p:cNvSpPr/>
          <p:nvPr>
            <p:custDataLst>
              <p:tags r:id="rId9"/>
            </p:custDataLst>
          </p:nvPr>
        </p:nvSpPr>
        <p:spPr>
          <a:xfrm flipV="1">
            <a:off x="2873479" y="4454797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0" name="椭圆 270"/>
          <p:cNvSpPr/>
          <p:nvPr>
            <p:custDataLst>
              <p:tags r:id="rId10"/>
            </p:custDataLst>
          </p:nvPr>
        </p:nvSpPr>
        <p:spPr>
          <a:xfrm flipV="1">
            <a:off x="7763887" y="3611201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08" y="3724453"/>
            <a:ext cx="0" cy="189512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2" name="椭圆 272"/>
          <p:cNvSpPr/>
          <p:nvPr>
            <p:custDataLst>
              <p:tags r:id="rId12"/>
            </p:custDataLst>
          </p:nvPr>
        </p:nvSpPr>
        <p:spPr>
          <a:xfrm flipV="1">
            <a:off x="4045246" y="3487654"/>
            <a:ext cx="381651" cy="38164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71" y="3900765"/>
            <a:ext cx="0" cy="100138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8" y="3593184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4" name="椭圆 275"/>
          <p:cNvSpPr/>
          <p:nvPr>
            <p:custDataLst>
              <p:tags r:id="rId15"/>
            </p:custDataLst>
          </p:nvPr>
        </p:nvSpPr>
        <p:spPr>
          <a:xfrm flipV="1">
            <a:off x="7027752" y="3409794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6" name="椭圆 276"/>
          <p:cNvSpPr/>
          <p:nvPr>
            <p:custDataLst>
              <p:tags r:id="rId16"/>
            </p:custDataLst>
          </p:nvPr>
        </p:nvSpPr>
        <p:spPr>
          <a:xfrm flipV="1">
            <a:off x="7068934" y="3451620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8" name="椭圆 277"/>
          <p:cNvSpPr/>
          <p:nvPr>
            <p:custDataLst>
              <p:tags r:id="rId17"/>
            </p:custDataLst>
          </p:nvPr>
        </p:nvSpPr>
        <p:spPr>
          <a:xfrm flipV="1">
            <a:off x="3797508" y="4257250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30" y="4370502"/>
            <a:ext cx="0" cy="10958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0" name="椭圆 279"/>
          <p:cNvSpPr/>
          <p:nvPr>
            <p:custDataLst>
              <p:tags r:id="rId19"/>
            </p:custDataLst>
          </p:nvPr>
        </p:nvSpPr>
        <p:spPr>
          <a:xfrm flipV="1">
            <a:off x="8494874" y="4489544"/>
            <a:ext cx="259969" cy="2599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69" y="4777821"/>
            <a:ext cx="0" cy="4065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2" name="椭圆 281"/>
          <p:cNvSpPr/>
          <p:nvPr>
            <p:custDataLst>
              <p:tags r:id="rId21"/>
            </p:custDataLst>
          </p:nvPr>
        </p:nvSpPr>
        <p:spPr>
          <a:xfrm flipV="1">
            <a:off x="4969919" y="4796482"/>
            <a:ext cx="322019" cy="32200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14" y="5169697"/>
            <a:ext cx="0" cy="7113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图形 15"/>
          <p:cNvSpPr/>
          <p:nvPr>
            <p:custDataLst>
              <p:tags r:id="rId23"/>
            </p:custDataLst>
          </p:nvPr>
        </p:nvSpPr>
        <p:spPr>
          <a:xfrm>
            <a:off x="5036197" y="4865334"/>
            <a:ext cx="184131" cy="17941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6" name="图形 19"/>
          <p:cNvSpPr/>
          <p:nvPr>
            <p:custDataLst>
              <p:tags r:id="rId24"/>
            </p:custDataLst>
          </p:nvPr>
        </p:nvSpPr>
        <p:spPr>
          <a:xfrm>
            <a:off x="8561795" y="4562257"/>
            <a:ext cx="126103" cy="11355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8" name="图形 27"/>
          <p:cNvSpPr/>
          <p:nvPr>
            <p:custDataLst>
              <p:tags r:id="rId25"/>
            </p:custDataLst>
          </p:nvPr>
        </p:nvSpPr>
        <p:spPr>
          <a:xfrm>
            <a:off x="4146915" y="3609914"/>
            <a:ext cx="178329" cy="137154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0" name="任意多边形: 形状 286"/>
          <p:cNvSpPr/>
          <p:nvPr>
            <p:custDataLst>
              <p:tags r:id="rId26"/>
            </p:custDataLst>
          </p:nvPr>
        </p:nvSpPr>
        <p:spPr>
          <a:xfrm>
            <a:off x="5434508" y="3559723"/>
            <a:ext cx="1322446" cy="132245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正文"/>
          <p:cNvSpPr txBox="1"/>
          <p:nvPr>
            <p:custDataLst>
              <p:tags r:id="rId27"/>
            </p:custDataLst>
          </p:nvPr>
        </p:nvSpPr>
        <p:spPr>
          <a:xfrm>
            <a:off x="695960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引领潮流：时尚杂志和潮流媒体通过报道最新的时尚趋势，引领大众审美和消费方向。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28"/>
            </p:custDataLst>
          </p:nvPr>
        </p:nvSpPr>
        <p:spPr>
          <a:xfrm>
            <a:off x="9371287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跨界合作：时尚杂志和潮流媒体通过与其他领域的合作，如艺术、音乐、电影等，拓展时尚潮流的边界和影响力。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29"/>
            </p:custDataLst>
          </p:nvPr>
        </p:nvSpPr>
        <p:spPr>
          <a:xfrm>
            <a:off x="7051560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明星效应：时尚杂志和潮流媒体通过报道明星的时尚穿搭和活动，带动粉丝关注和模仿，从而推动时尚潮流的发展。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30"/>
            </p:custDataLst>
          </p:nvPr>
        </p:nvSpPr>
        <p:spPr>
          <a:xfrm>
            <a:off x="3015686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品牌推广：时尚杂志和潮流媒体通过展示品牌新品和设计师作品，帮助品牌提升知名度和影响力。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时尚品牌的合作与推广</a:t>
            </a:r>
            <a:endParaRPr lang="zh-CN" altLang="en-US"/>
          </a:p>
        </p:txBody>
      </p:sp>
      <p:sp>
        <p:nvSpPr>
          <p:cNvPr id="10493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41" y="1491551"/>
            <a:ext cx="842426" cy="245127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63" y="4222330"/>
            <a:ext cx="800843" cy="21996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8"/>
          <p:cNvSpPr/>
          <p:nvPr>
            <p:custDataLst>
              <p:tags r:id="rId4"/>
            </p:custDataLst>
          </p:nvPr>
        </p:nvSpPr>
        <p:spPr>
          <a:xfrm>
            <a:off x="6437032" y="2292866"/>
            <a:ext cx="2199627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19"/>
          <p:cNvSpPr/>
          <p:nvPr>
            <p:custDataLst>
              <p:tags r:id="rId5"/>
            </p:custDataLst>
          </p:nvPr>
        </p:nvSpPr>
        <p:spPr>
          <a:xfrm flipV="1">
            <a:off x="6311472" y="1663171"/>
            <a:ext cx="2451279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798" y="1492182"/>
            <a:ext cx="842426" cy="24498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882" y="4222330"/>
            <a:ext cx="800843" cy="21996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4"/>
          <p:cNvSpPr/>
          <p:nvPr>
            <p:custDataLst>
              <p:tags r:id="rId8"/>
            </p:custDataLst>
          </p:nvPr>
        </p:nvSpPr>
        <p:spPr>
          <a:xfrm>
            <a:off x="822151" y="2292866"/>
            <a:ext cx="2199627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5"/>
          <p:cNvSpPr/>
          <p:nvPr>
            <p:custDataLst>
              <p:tags r:id="rId9"/>
            </p:custDataLst>
          </p:nvPr>
        </p:nvSpPr>
        <p:spPr>
          <a:xfrm flipV="1">
            <a:off x="695960" y="1663171"/>
            <a:ext cx="2449846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51" y="2991334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与知名设计师合作，推出联名系列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32" y="2991334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与明星合作，提高品牌知名度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14" y="1504801"/>
            <a:ext cx="842426" cy="24498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67" y="4234949"/>
            <a:ext cx="800843" cy="21996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11"/>
          <p:cNvSpPr/>
          <p:nvPr>
            <p:custDataLst>
              <p:tags r:id="rId14"/>
            </p:custDataLst>
          </p:nvPr>
        </p:nvSpPr>
        <p:spPr>
          <a:xfrm>
            <a:off x="3701836" y="2304854"/>
            <a:ext cx="2199627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12"/>
          <p:cNvSpPr/>
          <p:nvPr>
            <p:custDataLst>
              <p:tags r:id="rId15"/>
            </p:custDataLst>
          </p:nvPr>
        </p:nvSpPr>
        <p:spPr>
          <a:xfrm flipV="1">
            <a:off x="3576276" y="1676421"/>
            <a:ext cx="2449846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506" y="1529408"/>
            <a:ext cx="842426" cy="24498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59" y="4258295"/>
            <a:ext cx="800843" cy="220106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25"/>
          <p:cNvSpPr/>
          <p:nvPr>
            <p:custDataLst>
              <p:tags r:id="rId18"/>
            </p:custDataLst>
          </p:nvPr>
        </p:nvSpPr>
        <p:spPr>
          <a:xfrm>
            <a:off x="9171597" y="2329461"/>
            <a:ext cx="2201061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26"/>
          <p:cNvSpPr/>
          <p:nvPr>
            <p:custDataLst>
              <p:tags r:id="rId19"/>
            </p:custDataLst>
          </p:nvPr>
        </p:nvSpPr>
        <p:spPr>
          <a:xfrm flipV="1">
            <a:off x="9046668" y="1701028"/>
            <a:ext cx="2449846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28" y="3027930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在社交媒体上发布时尚资讯，吸引粉丝关注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36" y="3003322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举办时尚秀，展示最新款式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38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时尚趋势的传播途径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社交媒体在时尚传播中的作用</a:t>
            </a:r>
            <a:endParaRPr lang="zh-CN" altLang="en-US"/>
          </a:p>
        </p:txBody>
      </p:sp>
      <p:sp>
        <p:nvSpPr>
          <p:cNvPr id="1049474" name="矩形 38"/>
          <p:cNvSpPr/>
          <p:nvPr>
            <p:custDataLst>
              <p:tags r:id="rId2"/>
            </p:custDataLst>
          </p:nvPr>
        </p:nvSpPr>
        <p:spPr>
          <a:xfrm rot="204112">
            <a:off x="1365102" y="1245235"/>
            <a:ext cx="4195854" cy="2190045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39"/>
          <p:cNvSpPr/>
          <p:nvPr>
            <p:custDataLst>
              <p:tags r:id="rId3"/>
            </p:custDataLst>
          </p:nvPr>
        </p:nvSpPr>
        <p:spPr>
          <a:xfrm>
            <a:off x="1369950" y="1245928"/>
            <a:ext cx="4195854" cy="21900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TextBox 2"/>
          <p:cNvSpPr txBox="1"/>
          <p:nvPr>
            <p:custDataLst>
              <p:tags r:id="rId4"/>
            </p:custDataLst>
          </p:nvPr>
        </p:nvSpPr>
        <p:spPr>
          <a:xfrm>
            <a:off x="1613058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社交媒体平台：Instagram、微博、微信等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80" name="矩形 100"/>
          <p:cNvSpPr/>
          <p:nvPr>
            <p:custDataLst>
              <p:tags r:id="rId5"/>
            </p:custDataLst>
          </p:nvPr>
        </p:nvSpPr>
        <p:spPr>
          <a:xfrm rot="204112">
            <a:off x="6625503" y="1245235"/>
            <a:ext cx="4195854" cy="2190045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矩形 101"/>
          <p:cNvSpPr/>
          <p:nvPr>
            <p:custDataLst>
              <p:tags r:id="rId6"/>
            </p:custDataLst>
          </p:nvPr>
        </p:nvSpPr>
        <p:spPr>
          <a:xfrm>
            <a:off x="6631044" y="1245928"/>
            <a:ext cx="4195854" cy="219004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TextBox 2"/>
          <p:cNvSpPr txBox="1"/>
          <p:nvPr>
            <p:custDataLst>
              <p:tags r:id="rId7"/>
            </p:custDataLst>
          </p:nvPr>
        </p:nvSpPr>
        <p:spPr>
          <a:xfrm>
            <a:off x="6874844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传播方式：图片、视频、直播等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86" name="矩形 122"/>
          <p:cNvSpPr/>
          <p:nvPr>
            <p:custDataLst>
              <p:tags r:id="rId8"/>
            </p:custDataLst>
          </p:nvPr>
        </p:nvSpPr>
        <p:spPr>
          <a:xfrm rot="204112">
            <a:off x="1365102" y="3985908"/>
            <a:ext cx="4195854" cy="2190045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矩形 123"/>
          <p:cNvSpPr/>
          <p:nvPr>
            <p:custDataLst>
              <p:tags r:id="rId9"/>
            </p:custDataLst>
          </p:nvPr>
        </p:nvSpPr>
        <p:spPr>
          <a:xfrm>
            <a:off x="1369950" y="3986600"/>
            <a:ext cx="4195854" cy="21900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TextBox 2"/>
          <p:cNvSpPr txBox="1"/>
          <p:nvPr>
            <p:custDataLst>
              <p:tags r:id="rId10"/>
            </p:custDataLst>
          </p:nvPr>
        </p:nvSpPr>
        <p:spPr>
          <a:xfrm>
            <a:off x="1612365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影响范围：全球范围内的时尚爱好者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92" name="矩形 89"/>
          <p:cNvSpPr/>
          <p:nvPr>
            <p:custDataLst>
              <p:tags r:id="rId11"/>
            </p:custDataLst>
          </p:nvPr>
        </p:nvSpPr>
        <p:spPr>
          <a:xfrm rot="204112">
            <a:off x="6625503" y="3985908"/>
            <a:ext cx="4195854" cy="219004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90"/>
          <p:cNvSpPr/>
          <p:nvPr>
            <p:custDataLst>
              <p:tags r:id="rId12"/>
            </p:custDataLst>
          </p:nvPr>
        </p:nvSpPr>
        <p:spPr>
          <a:xfrm>
            <a:off x="6631044" y="3986600"/>
            <a:ext cx="4195854" cy="21900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TextBox 2"/>
          <p:cNvSpPr txBox="1"/>
          <p:nvPr>
            <p:custDataLst>
              <p:tags r:id="rId13"/>
            </p:custDataLst>
          </p:nvPr>
        </p:nvSpPr>
        <p:spPr>
          <a:xfrm>
            <a:off x="6873459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互动性：粉丝与品牌、设计师的互动，提高时尚传播效果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时尚博主的崛起与影响力</a:t>
            </a:r>
            <a:endParaRPr lang="zh-CN" altLang="en-US"/>
          </a:p>
        </p:txBody>
      </p:sp>
      <p:sp>
        <p:nvSpPr>
          <p:cNvPr id="1049538" name="矩形 3"/>
          <p:cNvSpPr/>
          <p:nvPr>
            <p:custDataLst>
              <p:tags r:id="rId2"/>
            </p:custDataLst>
          </p:nvPr>
        </p:nvSpPr>
        <p:spPr>
          <a:xfrm>
            <a:off x="1452738" y="1245235"/>
            <a:ext cx="9833935" cy="108121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矩形 13"/>
          <p:cNvSpPr/>
          <p:nvPr>
            <p:custDataLst>
              <p:tags r:id="rId3"/>
            </p:custDataLst>
          </p:nvPr>
        </p:nvSpPr>
        <p:spPr>
          <a:xfrm>
            <a:off x="905389" y="1245235"/>
            <a:ext cx="266693" cy="108121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文本框 4"/>
          <p:cNvSpPr txBox="1"/>
          <p:nvPr>
            <p:custDataLst>
              <p:tags r:id="rId4"/>
            </p:custDataLst>
          </p:nvPr>
        </p:nvSpPr>
        <p:spPr>
          <a:xfrm>
            <a:off x="1734308" y="1338653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社交媒体的普及：微博、Instagram等平台的兴起，为时尚博主提供了展示和交流的平台。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39"/>
          <p:cNvSpPr/>
          <p:nvPr>
            <p:custDataLst>
              <p:tags r:id="rId5"/>
            </p:custDataLst>
          </p:nvPr>
        </p:nvSpPr>
        <p:spPr>
          <a:xfrm>
            <a:off x="1452738" y="2528744"/>
            <a:ext cx="9833935" cy="108121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矩形 5"/>
          <p:cNvSpPr/>
          <p:nvPr>
            <p:custDataLst>
              <p:tags r:id="rId6"/>
            </p:custDataLst>
          </p:nvPr>
        </p:nvSpPr>
        <p:spPr>
          <a:xfrm>
            <a:off x="905389" y="2528744"/>
            <a:ext cx="266693" cy="108121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文本框 41"/>
          <p:cNvSpPr txBox="1"/>
          <p:nvPr>
            <p:custDataLst>
              <p:tags r:id="rId7"/>
            </p:custDataLst>
          </p:nvPr>
        </p:nvSpPr>
        <p:spPr>
          <a:xfrm>
            <a:off x="1734308" y="2622162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粉丝经济的崛起：时尚博主通过分享自己的穿搭、美妆等经验，吸引了大量粉丝，形成了一定的影响力。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矩形 12"/>
          <p:cNvSpPr/>
          <p:nvPr>
            <p:custDataLst>
              <p:tags r:id="rId8"/>
            </p:custDataLst>
          </p:nvPr>
        </p:nvSpPr>
        <p:spPr>
          <a:xfrm>
            <a:off x="1452738" y="3812252"/>
            <a:ext cx="9833935" cy="108121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矩形 17"/>
          <p:cNvSpPr/>
          <p:nvPr>
            <p:custDataLst>
              <p:tags r:id="rId9"/>
            </p:custDataLst>
          </p:nvPr>
        </p:nvSpPr>
        <p:spPr>
          <a:xfrm>
            <a:off x="905389" y="3812252"/>
            <a:ext cx="266693" cy="108121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文本框 19"/>
          <p:cNvSpPr txBox="1"/>
          <p:nvPr>
            <p:custDataLst>
              <p:tags r:id="rId10"/>
            </p:custDataLst>
          </p:nvPr>
        </p:nvSpPr>
        <p:spPr>
          <a:xfrm>
            <a:off x="1734308" y="3905670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品牌合作的加强：时尚博主与品牌的合作越来越紧密，通过推广品牌产品，扩大了品牌的知名度和销售额。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矩形 49"/>
          <p:cNvSpPr/>
          <p:nvPr>
            <p:custDataLst>
              <p:tags r:id="rId11"/>
            </p:custDataLst>
          </p:nvPr>
        </p:nvSpPr>
        <p:spPr>
          <a:xfrm>
            <a:off x="1452738" y="5095103"/>
            <a:ext cx="9833935" cy="108121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矩形 26"/>
          <p:cNvSpPr/>
          <p:nvPr>
            <p:custDataLst>
              <p:tags r:id="rId12"/>
            </p:custDataLst>
          </p:nvPr>
        </p:nvSpPr>
        <p:spPr>
          <a:xfrm>
            <a:off x="905389" y="5095103"/>
            <a:ext cx="266693" cy="108121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文本框 27"/>
          <p:cNvSpPr txBox="1"/>
          <p:nvPr>
            <p:custDataLst>
              <p:tags r:id="rId13"/>
            </p:custDataLst>
          </p:nvPr>
        </p:nvSpPr>
        <p:spPr>
          <a:xfrm>
            <a:off x="1734308" y="5188521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引领时尚潮流：时尚博主通过分享自己的时尚理念和穿搭技巧，引领了时尚潮流，成为了时尚界的风向标。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时尚秀场和时装周的举办</a:t>
            </a:r>
            <a:endParaRPr lang="zh-CN" altLang="en-US"/>
          </a:p>
        </p:txBody>
      </p:sp>
      <p:sp>
        <p:nvSpPr>
          <p:cNvPr id="1049602" name="Freeform 27"/>
          <p:cNvSpPr/>
          <p:nvPr>
            <p:custDataLst>
              <p:tags r:id="rId2"/>
            </p:custDataLst>
          </p:nvPr>
        </p:nvSpPr>
        <p:spPr bwMode="auto">
          <a:xfrm>
            <a:off x="695960" y="5827903"/>
            <a:ext cx="186887" cy="171772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4" name="矩形: 圆角 32"/>
          <p:cNvSpPr/>
          <p:nvPr>
            <p:custDataLst>
              <p:tags r:id="rId3"/>
            </p:custDataLst>
          </p:nvPr>
        </p:nvSpPr>
        <p:spPr>
          <a:xfrm flipH="1">
            <a:off x="823971" y="1332222"/>
            <a:ext cx="2207279" cy="47571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5960" y="5029266"/>
            <a:ext cx="2183032" cy="90351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608" name="正文"/>
          <p:cNvSpPr txBox="1"/>
          <p:nvPr>
            <p:custDataLst>
              <p:tags r:id="rId5"/>
            </p:custDataLst>
          </p:nvPr>
        </p:nvSpPr>
        <p:spPr>
          <a:xfrm>
            <a:off x="957078" y="1422021"/>
            <a:ext cx="1941268" cy="35877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时装周：全球四大时装周，包括巴黎、米兰、伦敦和纽约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10" name="标题"/>
          <p:cNvSpPr txBox="1"/>
          <p:nvPr>
            <p:custDataLst>
              <p:tags r:id="rId6"/>
            </p:custDataLst>
          </p:nvPr>
        </p:nvSpPr>
        <p:spPr>
          <a:xfrm>
            <a:off x="764742" y="5078305"/>
            <a:ext cx="2087090" cy="65846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12" name="Freeform 27"/>
          <p:cNvSpPr/>
          <p:nvPr>
            <p:custDataLst>
              <p:tags r:id="rId7"/>
            </p:custDataLst>
          </p:nvPr>
        </p:nvSpPr>
        <p:spPr bwMode="auto">
          <a:xfrm>
            <a:off x="3517304" y="5827903"/>
            <a:ext cx="186887" cy="171772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14" name="矩形: 圆角 38"/>
          <p:cNvSpPr/>
          <p:nvPr>
            <p:custDataLst>
              <p:tags r:id="rId8"/>
            </p:custDataLst>
          </p:nvPr>
        </p:nvSpPr>
        <p:spPr>
          <a:xfrm flipH="1">
            <a:off x="3645316" y="1332222"/>
            <a:ext cx="2207279" cy="47571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1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7304" y="5029266"/>
            <a:ext cx="2183032" cy="90351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618" name="正文"/>
          <p:cNvSpPr txBox="1"/>
          <p:nvPr>
            <p:custDataLst>
              <p:tags r:id="rId10"/>
            </p:custDataLst>
          </p:nvPr>
        </p:nvSpPr>
        <p:spPr>
          <a:xfrm>
            <a:off x="3778422" y="1422021"/>
            <a:ext cx="1941268" cy="35877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时装秀场：各大品牌举办的时装秀，展示最新款式和设计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20" name="标题"/>
          <p:cNvSpPr txBox="1"/>
          <p:nvPr>
            <p:custDataLst>
              <p:tags r:id="rId11"/>
            </p:custDataLst>
          </p:nvPr>
        </p:nvSpPr>
        <p:spPr>
          <a:xfrm>
            <a:off x="3586086" y="5078305"/>
            <a:ext cx="2087090" cy="65846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22" name="Freeform 27"/>
          <p:cNvSpPr/>
          <p:nvPr>
            <p:custDataLst>
              <p:tags r:id="rId12"/>
            </p:custDataLst>
          </p:nvPr>
        </p:nvSpPr>
        <p:spPr bwMode="auto">
          <a:xfrm>
            <a:off x="6338648" y="5827903"/>
            <a:ext cx="186887" cy="171772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4" name="矩形: 圆角 68"/>
          <p:cNvSpPr/>
          <p:nvPr>
            <p:custDataLst>
              <p:tags r:id="rId13"/>
            </p:custDataLst>
          </p:nvPr>
        </p:nvSpPr>
        <p:spPr>
          <a:xfrm flipH="1">
            <a:off x="6466660" y="1332222"/>
            <a:ext cx="2207279" cy="47571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648" y="5029266"/>
            <a:ext cx="2183032" cy="90351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628" name="正文"/>
          <p:cNvSpPr txBox="1"/>
          <p:nvPr>
            <p:custDataLst>
              <p:tags r:id="rId15"/>
            </p:custDataLst>
          </p:nvPr>
        </p:nvSpPr>
        <p:spPr>
          <a:xfrm>
            <a:off x="6599766" y="1422021"/>
            <a:ext cx="1941268" cy="35877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社交媒体：Instagram、微博等社交平台，时尚博主和明星分享穿搭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30" name="标题"/>
          <p:cNvSpPr txBox="1"/>
          <p:nvPr>
            <p:custDataLst>
              <p:tags r:id="rId16"/>
            </p:custDataLst>
          </p:nvPr>
        </p:nvSpPr>
        <p:spPr>
          <a:xfrm>
            <a:off x="6407431" y="5078305"/>
            <a:ext cx="2087090" cy="65846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32" name="Freeform 27"/>
          <p:cNvSpPr/>
          <p:nvPr>
            <p:custDataLst>
              <p:tags r:id="rId17"/>
            </p:custDataLst>
          </p:nvPr>
        </p:nvSpPr>
        <p:spPr bwMode="auto">
          <a:xfrm>
            <a:off x="9159993" y="5827903"/>
            <a:ext cx="186887" cy="171772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4" name="矩形: 圆角 74"/>
          <p:cNvSpPr/>
          <p:nvPr>
            <p:custDataLst>
              <p:tags r:id="rId18"/>
            </p:custDataLst>
          </p:nvPr>
        </p:nvSpPr>
        <p:spPr>
          <a:xfrm flipH="1">
            <a:off x="9288641" y="1332222"/>
            <a:ext cx="2207279" cy="47571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9993" y="5029266"/>
            <a:ext cx="2183032" cy="90351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638" name="正文"/>
          <p:cNvSpPr txBox="1"/>
          <p:nvPr>
            <p:custDataLst>
              <p:tags r:id="rId20"/>
            </p:custDataLst>
          </p:nvPr>
        </p:nvSpPr>
        <p:spPr>
          <a:xfrm>
            <a:off x="9421110" y="1422021"/>
            <a:ext cx="1941268" cy="35877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杂志和报纸：时尚杂志、报纸等传统媒体，报道时尚趋势和明星穿搭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40" name="标题"/>
          <p:cNvSpPr txBox="1"/>
          <p:nvPr>
            <p:custDataLst>
              <p:tags r:id="rId21"/>
            </p:custDataLst>
          </p:nvPr>
        </p:nvSpPr>
        <p:spPr>
          <a:xfrm>
            <a:off x="9229412" y="5078305"/>
            <a:ext cx="2087090" cy="65846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时尚广告的创意与传播</a:t>
            </a:r>
            <a:endParaRPr lang="zh-CN" altLang="en-US"/>
          </a:p>
        </p:txBody>
      </p:sp>
      <p:sp>
        <p:nvSpPr>
          <p:cNvPr id="1049682" name="矩形 38"/>
          <p:cNvSpPr/>
          <p:nvPr>
            <p:custDataLst>
              <p:tags r:id="rId2"/>
            </p:custDataLst>
          </p:nvPr>
        </p:nvSpPr>
        <p:spPr>
          <a:xfrm rot="204112">
            <a:off x="1365102" y="1245235"/>
            <a:ext cx="4195854" cy="2190045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矩形 39"/>
          <p:cNvSpPr/>
          <p:nvPr>
            <p:custDataLst>
              <p:tags r:id="rId3"/>
            </p:custDataLst>
          </p:nvPr>
        </p:nvSpPr>
        <p:spPr>
          <a:xfrm>
            <a:off x="1369950" y="1245928"/>
            <a:ext cx="4195854" cy="21900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TextBox 2"/>
          <p:cNvSpPr txBox="1"/>
          <p:nvPr>
            <p:custDataLst>
              <p:tags r:id="rId4"/>
            </p:custDataLst>
          </p:nvPr>
        </p:nvSpPr>
        <p:spPr>
          <a:xfrm>
            <a:off x="1613058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创意来源：设计师的灵感、流行趋势、文化背景等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88" name="矩形 100"/>
          <p:cNvSpPr/>
          <p:nvPr>
            <p:custDataLst>
              <p:tags r:id="rId5"/>
            </p:custDataLst>
          </p:nvPr>
        </p:nvSpPr>
        <p:spPr>
          <a:xfrm rot="204112">
            <a:off x="6625503" y="1245235"/>
            <a:ext cx="4195854" cy="2190045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0" name="矩形 101"/>
          <p:cNvSpPr/>
          <p:nvPr>
            <p:custDataLst>
              <p:tags r:id="rId6"/>
            </p:custDataLst>
          </p:nvPr>
        </p:nvSpPr>
        <p:spPr>
          <a:xfrm>
            <a:off x="6631044" y="1245928"/>
            <a:ext cx="4195854" cy="219004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TextBox 2"/>
          <p:cNvSpPr txBox="1"/>
          <p:nvPr>
            <p:custDataLst>
              <p:tags r:id="rId7"/>
            </p:custDataLst>
          </p:nvPr>
        </p:nvSpPr>
        <p:spPr>
          <a:xfrm>
            <a:off x="6874844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广告形式：平面广告、视频广告、社交媒体广告等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94" name="矩形 122"/>
          <p:cNvSpPr/>
          <p:nvPr>
            <p:custDataLst>
              <p:tags r:id="rId8"/>
            </p:custDataLst>
          </p:nvPr>
        </p:nvSpPr>
        <p:spPr>
          <a:xfrm rot="204112">
            <a:off x="1365102" y="3985908"/>
            <a:ext cx="4195854" cy="2190045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6" name="矩形 123"/>
          <p:cNvSpPr/>
          <p:nvPr>
            <p:custDataLst>
              <p:tags r:id="rId9"/>
            </p:custDataLst>
          </p:nvPr>
        </p:nvSpPr>
        <p:spPr>
          <a:xfrm>
            <a:off x="1369950" y="3986600"/>
            <a:ext cx="4195854" cy="21900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8" name="TextBox 2"/>
          <p:cNvSpPr txBox="1"/>
          <p:nvPr>
            <p:custDataLst>
              <p:tags r:id="rId10"/>
            </p:custDataLst>
          </p:nvPr>
        </p:nvSpPr>
        <p:spPr>
          <a:xfrm>
            <a:off x="1612365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传播渠道：杂志、报纸、网络、电视等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00" name="矩形 89"/>
          <p:cNvSpPr/>
          <p:nvPr>
            <p:custDataLst>
              <p:tags r:id="rId11"/>
            </p:custDataLst>
          </p:nvPr>
        </p:nvSpPr>
        <p:spPr>
          <a:xfrm rot="204112">
            <a:off x="6625503" y="3985908"/>
            <a:ext cx="4195854" cy="219004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矩形 90"/>
          <p:cNvSpPr/>
          <p:nvPr>
            <p:custDataLst>
              <p:tags r:id="rId12"/>
            </p:custDataLst>
          </p:nvPr>
        </p:nvSpPr>
        <p:spPr>
          <a:xfrm>
            <a:off x="6631044" y="3986600"/>
            <a:ext cx="4195854" cy="21900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TextBox 2"/>
          <p:cNvSpPr txBox="1"/>
          <p:nvPr>
            <p:custDataLst>
              <p:tags r:id="rId13"/>
            </p:custDataLst>
          </p:nvPr>
        </p:nvSpPr>
        <p:spPr>
          <a:xfrm>
            <a:off x="6873459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效果评估：通过销量、点击率、分享量等指标评估广告效果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44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04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74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时尚产业的发展与变革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802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https://d.book118.com/775112332024011112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1"/>
  <p:tag name="KSO_WM_UNIT_INDEX" val="1_5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1"/>
  <p:tag name="KSO_WM_UNIT_INDEX" val="1_6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4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3">
      <a:dk1>
        <a:srgbClr val="000000"/>
      </a:dk1>
      <a:lt1>
        <a:srgbClr val="FFFFFF"/>
      </a:lt1>
      <a:dk2>
        <a:srgbClr val="011163"/>
      </a:dk2>
      <a:lt2>
        <a:srgbClr val="FFFF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娱乐界时尚指南</vt:lpstr>
      <vt:lpstr>目录</vt:lpstr>
      <vt:lpstr>添加章节标题</vt:lpstr>
      <vt:lpstr>时尚潮流的引领者</vt:lpstr>
      <vt:lpstr>PowerPoint Presentation</vt:lpstr>
      <vt:lpstr>娱乐界的时尚风向标</vt:lpstr>
      <vt:lpstr>明星们的穿着搭配</vt:lpstr>
      <vt:lpstr>时尚杂志和潮流媒体的影响力</vt:lpstr>
      <vt:lpstr>时尚品牌的合作与推广</vt:lpstr>
      <vt:lpstr>时尚趋势的传播途径</vt:lpstr>
      <vt:lpstr>PowerPoint Presentation</vt:lpstr>
      <vt:lpstr>社交媒体在时尚传播中的作用</vt:lpstr>
      <vt:lpstr>时尚博主的崛起与影响力</vt:lpstr>
      <vt:lpstr>时尚秀场和时装周的举办</vt:lpstr>
      <vt:lpstr>时尚广告的创意与传播</vt:lpstr>
      <vt:lpstr>时尚产业的发展与变革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2024-09-18T06:45:06.623</cp:lastPrinted>
  <dcterms:created xsi:type="dcterms:W3CDTF">2024-09-17T22:45:06Z</dcterms:created>
  <dcterms:modified xsi:type="dcterms:W3CDTF">2024-09-17T22:45:09Z</dcterms:modified>
</cp:coreProperties>
</file>