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6" r:id="rId22"/>
    <p:sldId id="319" r:id="rId23"/>
    <p:sldId id="322" r:id="rId24"/>
    <p:sldId id="325" r:id="rId25"/>
    <p:sldId id="328" r:id="rId26"/>
    <p:sldId id="331" r:id="rId27"/>
    <p:sldId id="334" r:id="rId28"/>
    <p:sldId id="337" r:id="rId29"/>
    <p:sldId id="340" r:id="rId30"/>
    <p:sldId id="343" r:id="rId31"/>
    <p:sldId id="346" r:id="rId32"/>
    <p:sldId id="349" r:id="rId33"/>
    <p:sldId id="352" r:id="rId34"/>
    <p:sldId id="355" r:id="rId35"/>
    <p:sldId id="358" r:id="rId36"/>
    <p:sldId id="360" r:id="rId37"/>
  </p:sldIdLst>
  <p:sldSz cx="12192000" cy="6858000"/>
  <p:notesSz cx="6858000" cy="9144000"/>
  <p:custDataLst>
    <p:tags r:id="rId3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slide" Target="slides/slide23.xml" /><Relationship Id="rId26" Type="http://schemas.openxmlformats.org/officeDocument/2006/relationships/slide" Target="slides/slide24.xml" /><Relationship Id="rId27" Type="http://schemas.openxmlformats.org/officeDocument/2006/relationships/slide" Target="slides/slide25.xml" /><Relationship Id="rId28" Type="http://schemas.openxmlformats.org/officeDocument/2006/relationships/slide" Target="slides/slide26.xml" /><Relationship Id="rId29" Type="http://schemas.openxmlformats.org/officeDocument/2006/relationships/slide" Target="slides/slide27.xml" /><Relationship Id="rId3" Type="http://schemas.openxmlformats.org/officeDocument/2006/relationships/slide" Target="slides/slide1.xml" /><Relationship Id="rId30" Type="http://schemas.openxmlformats.org/officeDocument/2006/relationships/slide" Target="slides/slide28.xml" /><Relationship Id="rId31" Type="http://schemas.openxmlformats.org/officeDocument/2006/relationships/slide" Target="slides/slide29.xml" /><Relationship Id="rId32" Type="http://schemas.openxmlformats.org/officeDocument/2006/relationships/slide" Target="slides/slide30.xml" /><Relationship Id="rId33" Type="http://schemas.openxmlformats.org/officeDocument/2006/relationships/slide" Target="slides/slide31.xml" /><Relationship Id="rId34" Type="http://schemas.openxmlformats.org/officeDocument/2006/relationships/slide" Target="slides/slide32.xml" /><Relationship Id="rId35" Type="http://schemas.openxmlformats.org/officeDocument/2006/relationships/slide" Target="slides/slide33.xml" /><Relationship Id="rId36" Type="http://schemas.openxmlformats.org/officeDocument/2006/relationships/slide" Target="slides/slide34.xml" /><Relationship Id="rId37" Type="http://schemas.openxmlformats.org/officeDocument/2006/relationships/slide" Target="slides/slide35.xml" /><Relationship Id="rId38" Type="http://schemas.openxmlformats.org/officeDocument/2006/relationships/tags" Target="tags/tag2.xml" /><Relationship Id="rId39" Type="http://schemas.openxmlformats.org/officeDocument/2006/relationships/presProps" Target="presProps.xml" /><Relationship Id="rId4" Type="http://schemas.openxmlformats.org/officeDocument/2006/relationships/slide" Target="slides/slide2.xml" /><Relationship Id="rId40" Type="http://schemas.openxmlformats.org/officeDocument/2006/relationships/viewProps" Target="viewProps.xml" /><Relationship Id="rId41" Type="http://schemas.openxmlformats.org/officeDocument/2006/relationships/theme" Target="theme/theme1.xml" /><Relationship Id="rId42" Type="http://schemas.openxmlformats.org/officeDocument/2006/relationships/tableStyles" Target="tableStyles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TargetMode="Internal" /><Relationship Id="rId2" Type="http://schemas.openxmlformats.org/officeDocument/2006/relationships/slide" Target="../slides/slide23.xml" TargetMode="Internal" /><Relationship Id="rId3" Type="http://schemas.openxmlformats.org/officeDocument/2006/relationships/slide" Target="../slides/slide35.xml" TargetMode="Internal" /><Relationship Id="rId4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DC6C7C-6ADF-42B8-A982-9A415AE407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D6EE37-FDA8-4D5F-B445-D3B23A7E54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608D01-789E-46E0-80DB-4DCA30174A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675311A-E954-4239-8CF7-1ABBC63145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E3E143E-CBFF-456D-BBCE-CB1C690944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6EAF2DE-624B-4F0B-B561-935D275677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E5837FB-0C42-4D3E-AEC8-DA6018DAC0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E6766FB-66EE-477F-9F01-9CF639F829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1985937-C538-4D1C-B531-346EE13F87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152E16-383E-4D66-9C41-D70800AC23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B6E381-9059-4827-B71D-9D0D62EF75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>
            <a:hlinkClick r:id="rId1" action="ppaction://hlinksldjump"/>
          </p:cNvPr>
          <p:cNvSpPr/>
          <p:nvPr userDrawn="1"/>
        </p:nvSpPr>
        <p:spPr>
          <a:xfrm>
            <a:off x="7352272" y="6437778"/>
            <a:ext cx="1087367" cy="332720"/>
          </a:xfrm>
          <a:prstGeom prst="rect">
            <a:avLst/>
          </a:prstGeom>
          <a:solidFill>
            <a:srgbClr val="3D735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Times New Roman" panose="02020603050405020304" pitchFamily="18" charset="0"/>
                <a:sym typeface="+mn-lt"/>
              </a:rPr>
              <a:t>核心考点一 </a:t>
            </a:r>
            <a:endParaRPr lang="zh-CN" altLang="en-US" sz="1400">
              <a:solidFill>
                <a:schemeClr val="bg1"/>
              </a:solidFill>
              <a:latin typeface="黑体" panose="02010600030101010101" pitchFamily="49" charset="-122"/>
              <a:ea typeface="黑体" panose="0201060003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矩形 3">
            <a:hlinkClick r:id="rId2" action="ppaction://hlinksldjump"/>
          </p:cNvPr>
          <p:cNvSpPr/>
          <p:nvPr userDrawn="1"/>
        </p:nvSpPr>
        <p:spPr>
          <a:xfrm>
            <a:off x="8526474" y="6437778"/>
            <a:ext cx="1087367" cy="332720"/>
          </a:xfrm>
          <a:prstGeom prst="rect">
            <a:avLst/>
          </a:prstGeom>
          <a:solidFill>
            <a:srgbClr val="3D735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Times New Roman" panose="02020603050405020304" pitchFamily="18" charset="0"/>
                <a:sym typeface="+mn-lt"/>
              </a:rPr>
              <a:t>核心考点二  </a:t>
            </a:r>
            <a:endParaRPr lang="zh-CN" altLang="en-US" sz="1400">
              <a:solidFill>
                <a:schemeClr val="bg1"/>
              </a:solidFill>
              <a:latin typeface="黑体" panose="02010600030101010101" pitchFamily="49" charset="-122"/>
              <a:ea typeface="黑体" panose="0201060003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矩形 4">
            <a:hlinkClick r:id="rId3" action="ppaction://hlinksldjump"/>
          </p:cNvPr>
          <p:cNvSpPr/>
          <p:nvPr userDrawn="1"/>
        </p:nvSpPr>
        <p:spPr>
          <a:xfrm>
            <a:off x="9700676" y="6437778"/>
            <a:ext cx="1087367" cy="332720"/>
          </a:xfrm>
          <a:prstGeom prst="rect">
            <a:avLst/>
          </a:prstGeom>
          <a:solidFill>
            <a:srgbClr val="3D735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Times New Roman" panose="02020603050405020304" pitchFamily="18" charset="0"/>
                <a:sym typeface="+mn-lt"/>
              </a:rPr>
              <a:t>核心考点三 </a:t>
            </a:r>
            <a:endParaRPr lang="zh-CN" altLang="en-US" sz="1400">
              <a:solidFill>
                <a:schemeClr val="bg1"/>
              </a:solidFill>
              <a:latin typeface="黑体" panose="02010600030101010101" pitchFamily="49" charset="-122"/>
              <a:ea typeface="黑体" panose="0201060003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22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矩形 3">
            <a:hlinkClick action="ppaction://hlinksldjump?num=50"/>
          </p:cNvPr>
          <p:cNvSpPr/>
          <p:nvPr userDrawn="1"/>
        </p:nvSpPr>
        <p:spPr>
          <a:xfrm>
            <a:off x="9148993" y="6437778"/>
            <a:ext cx="1315714" cy="332720"/>
          </a:xfrm>
          <a:prstGeom prst="rect">
            <a:avLst/>
          </a:prstGeom>
          <a:solidFill>
            <a:srgbClr val="3D735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400" kern="120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图表解读</a:t>
            </a:r>
            <a:endParaRPr lang="zh-CN" altLang="en-US" sz="1400" kern="1200" smtClean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矩形 4">
            <a:hlinkClick action="ppaction://hlinksldjump?num=59"/>
          </p:cNvPr>
          <p:cNvSpPr/>
          <p:nvPr userDrawn="1"/>
        </p:nvSpPr>
        <p:spPr>
          <a:xfrm>
            <a:off x="10588684" y="6437778"/>
            <a:ext cx="1315714" cy="332720"/>
          </a:xfrm>
          <a:prstGeom prst="rect">
            <a:avLst/>
          </a:prstGeom>
          <a:solidFill>
            <a:srgbClr val="3D735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400" kern="120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热点聚焦</a:t>
            </a:r>
            <a:endParaRPr lang="zh-CN" altLang="en-US" sz="1400" kern="1200" smtClean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30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image" Target="../media/image1.jpeg" /><Relationship Id="rId9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7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8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9.jpeg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2.jpeg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3.jpeg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5131234022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矩形 15"/>
          <p:cNvSpPr/>
          <p:nvPr/>
        </p:nvSpPr>
        <p:spPr>
          <a:xfrm>
            <a:off x="0" y="3220714"/>
            <a:ext cx="12192000" cy="78113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3D73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" name="流程图: 数据 16"/>
          <p:cNvSpPr/>
          <p:nvPr/>
        </p:nvSpPr>
        <p:spPr>
          <a:xfrm>
            <a:off x="7295707" y="3220714"/>
            <a:ext cx="2966617" cy="781130"/>
          </a:xfrm>
          <a:prstGeom prst="flowChartInputOutput">
            <a:avLst/>
          </a:prstGeom>
          <a:solidFill>
            <a:srgbClr val="E4FFEE"/>
          </a:solidFill>
          <a:ln>
            <a:solidFill>
              <a:srgbClr val="E4FF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001385" y="2917340"/>
            <a:ext cx="3239716" cy="1447800"/>
          </a:xfrm>
          <a:prstGeom prst="rect">
            <a:avLst/>
          </a:prstGeom>
          <a:solidFill>
            <a:schemeClr val="accent6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1262343" y="3333464"/>
            <a:ext cx="2717800" cy="61555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3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第一编</a:t>
            </a:r>
            <a:endParaRPr lang="en-US" altLang="zh-CN" sz="34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625789" y="2599239"/>
            <a:ext cx="787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专题十二　资源安全与国家安全</a:t>
            </a:r>
            <a:endParaRPr lang="zh-CN" altLang="en-US" sz="360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629851" y="3245570"/>
            <a:ext cx="2475314" cy="7078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4000" b="1" smtClean="0">
                <a:solidFill>
                  <a:srgbClr val="3D7351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地 理</a:t>
            </a:r>
            <a:endParaRPr lang="zh-CN" altLang="en-US" sz="4000" b="1">
              <a:solidFill>
                <a:srgbClr val="3D7351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MH_Others_1"/>
          <p:cNvSpPr txBox="1"/>
          <p:nvPr>
            <p:custDataLst>
              <p:tags r:id="rId2"/>
            </p:custDataLst>
          </p:nvPr>
        </p:nvSpPr>
        <p:spPr>
          <a:xfrm>
            <a:off x="4078074" y="1090397"/>
            <a:ext cx="3742735" cy="61555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4000" b="1" spc="1500" smtClean="0">
                <a:solidFill>
                  <a:srgbClr val="3D7351"/>
                </a:solidFill>
                <a:latin typeface="Arial" pitchFamily="34" charset="0"/>
                <a:ea typeface="微软雅黑" panose="020b0503020204020204" pitchFamily="34" charset="-122"/>
                <a:sym typeface="Arial" pitchFamily="34" charset="0"/>
              </a:rPr>
              <a:t>内容索引</a:t>
            </a:r>
            <a:endParaRPr lang="zh-CN" altLang="en-US" sz="4000" b="1" spc="1500">
              <a:solidFill>
                <a:srgbClr val="3D7351"/>
              </a:solidFill>
              <a:latin typeface="Arial" pitchFamily="34" charset="0"/>
              <a:ea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963774" y="2524492"/>
            <a:ext cx="4927001" cy="670233"/>
          </a:xfrm>
          <a:prstGeom prst="rect">
            <a:avLst/>
          </a:prstGeom>
          <a:noFill/>
          <a:ln w="12700" cap="flat" cmpd="sng" algn="ctr">
            <a:solidFill>
              <a:srgbClr val="00843B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zh-CN" altLang="en-US" sz="3000" kern="0" smtClean="0">
                <a:latin typeface="Arial"/>
                <a:ea typeface="微软雅黑" panose="020b0503020204020204" pitchFamily="34" charset="-122"/>
                <a:cs typeface="+mn-ea"/>
                <a:sym typeface="+mn-lt"/>
              </a:rPr>
              <a:t>网络构建</a:t>
            </a:r>
            <a:r>
              <a:rPr lang="en-US" altLang="zh-CN" sz="3000" kern="0" smtClean="0">
                <a:latin typeface="Arial"/>
                <a:ea typeface="微软雅黑" panose="020b0503020204020204" pitchFamily="34" charset="-122"/>
                <a:cs typeface="+mn-ea"/>
                <a:sym typeface="+mn-lt"/>
              </a:rPr>
              <a:t>·</a:t>
            </a:r>
            <a:r>
              <a:rPr lang="zh-CN" altLang="en-US" sz="3000" kern="0" smtClean="0">
                <a:latin typeface="Arial"/>
                <a:ea typeface="微软雅黑" panose="020b0503020204020204" pitchFamily="34" charset="-122"/>
                <a:cs typeface="+mn-ea"/>
                <a:sym typeface="+mn-lt"/>
              </a:rPr>
              <a:t>专题总览　</a:t>
            </a:r>
            <a:endParaRPr lang="zh-CN" altLang="en-US" sz="3000" kern="0">
              <a:latin typeface="Arial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01226" y="2524492"/>
            <a:ext cx="662548" cy="670233"/>
          </a:xfrm>
          <a:prstGeom prst="rect">
            <a:avLst/>
          </a:prstGeom>
          <a:solidFill>
            <a:srgbClr val="00843B">
              <a:lumMod val="75000"/>
            </a:srgbClr>
          </a:solidFill>
          <a:ln w="12700" cap="flat" cmpd="sng" algn="ctr">
            <a:solidFill>
              <a:srgbClr val="538385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endParaRPr kumimoji="0" lang="en-US" altLang="zh-CN" sz="2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963774" y="3635829"/>
            <a:ext cx="4927002" cy="670233"/>
          </a:xfrm>
          <a:prstGeom prst="rect">
            <a:avLst/>
          </a:prstGeom>
          <a:noFill/>
          <a:ln w="12700" cap="flat" cmpd="sng" algn="ctr">
            <a:solidFill>
              <a:srgbClr val="00843B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zh-CN" altLang="en-US" sz="3000" kern="0" smtClean="0">
                <a:latin typeface="Arial"/>
                <a:ea typeface="微软雅黑" panose="020b0503020204020204" pitchFamily="34" charset="-122"/>
                <a:cs typeface="+mn-ea"/>
                <a:sym typeface="+mn-lt"/>
              </a:rPr>
              <a:t>高频考点</a:t>
            </a:r>
            <a:r>
              <a:rPr lang="en-US" altLang="zh-CN" sz="3000" kern="0" smtClean="0">
                <a:latin typeface="Arial"/>
                <a:ea typeface="微软雅黑" panose="020b0503020204020204" pitchFamily="34" charset="-122"/>
                <a:cs typeface="+mn-ea"/>
                <a:sym typeface="+mn-lt"/>
              </a:rPr>
              <a:t>·</a:t>
            </a:r>
            <a:r>
              <a:rPr lang="zh-CN" altLang="en-US" sz="3000" kern="0" smtClean="0">
                <a:latin typeface="Arial"/>
                <a:ea typeface="微软雅黑" panose="020b0503020204020204" pitchFamily="34" charset="-122"/>
                <a:cs typeface="+mn-ea"/>
                <a:sym typeface="+mn-lt"/>
              </a:rPr>
              <a:t>能力突破　</a:t>
            </a:r>
            <a:endParaRPr lang="zh-CN" altLang="en-US" sz="3000" kern="0">
              <a:latin typeface="Arial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301225" y="3635830"/>
            <a:ext cx="662549" cy="670233"/>
          </a:xfrm>
          <a:prstGeom prst="rect">
            <a:avLst/>
          </a:prstGeom>
          <a:solidFill>
            <a:srgbClr val="00843B">
              <a:lumMod val="75000"/>
            </a:srgbClr>
          </a:solidFill>
          <a:ln w="12700" cap="flat" cmpd="sng" algn="ctr">
            <a:solidFill>
              <a:srgbClr val="538385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endParaRPr kumimoji="0" lang="en-US" altLang="zh-CN" sz="2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963774" y="4747166"/>
            <a:ext cx="4927001" cy="670233"/>
          </a:xfrm>
          <a:prstGeom prst="rect">
            <a:avLst/>
          </a:prstGeom>
          <a:noFill/>
          <a:ln w="12700" cap="flat" cmpd="sng" algn="ctr">
            <a:solidFill>
              <a:srgbClr val="00843B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zh-CN" altLang="en-US" sz="3000" kern="0" smtClean="0">
                <a:latin typeface="Arial"/>
                <a:ea typeface="微软雅黑" panose="020b0503020204020204" pitchFamily="34" charset="-122"/>
                <a:cs typeface="+mn-ea"/>
                <a:sym typeface="+mn-lt"/>
              </a:rPr>
              <a:t>专项模块</a:t>
            </a:r>
            <a:r>
              <a:rPr lang="en-US" altLang="zh-CN" sz="3000" kern="0" smtClean="0">
                <a:latin typeface="Arial"/>
                <a:ea typeface="微软雅黑" panose="020b0503020204020204" pitchFamily="34" charset="-122"/>
                <a:cs typeface="+mn-ea"/>
                <a:sym typeface="+mn-lt"/>
              </a:rPr>
              <a:t>·</a:t>
            </a:r>
            <a:r>
              <a:rPr lang="zh-CN" altLang="en-US" sz="3000" kern="0" smtClean="0">
                <a:latin typeface="Arial"/>
                <a:ea typeface="微软雅黑" panose="020b0503020204020204" pitchFamily="34" charset="-122"/>
                <a:cs typeface="+mn-ea"/>
                <a:sym typeface="+mn-lt"/>
              </a:rPr>
              <a:t>素养培优</a:t>
            </a:r>
            <a:endParaRPr lang="zh-CN" altLang="en-US" sz="3000" kern="0">
              <a:latin typeface="Arial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301226" y="4747166"/>
            <a:ext cx="662548" cy="670233"/>
          </a:xfrm>
          <a:prstGeom prst="rect">
            <a:avLst/>
          </a:prstGeom>
          <a:solidFill>
            <a:srgbClr val="00843B">
              <a:lumMod val="75000"/>
            </a:srgbClr>
          </a:solidFill>
          <a:ln w="12700" cap="flat" cmpd="sng" algn="ctr">
            <a:solidFill>
              <a:srgbClr val="538385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endParaRPr kumimoji="0" lang="en-US" altLang="zh-CN" sz="2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1853022" y="1976834"/>
            <a:ext cx="8703138" cy="2243931"/>
          </a:xfrm>
          <a:prstGeom prst="rect">
            <a:avLst/>
          </a:prstGeom>
          <a:noFill/>
          <a:ln w="38100" cap="flat">
            <a:solidFill>
              <a:srgbClr val="3D735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836060" y="2744856"/>
            <a:ext cx="660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4000" b="1" spc="100" smtClean="0">
                <a:latin typeface="华文细黑" panose="02010600040101010101" pitchFamily="2" charset="-122"/>
                <a:ea typeface="华文细黑" panose="02010600040101010101" pitchFamily="2" charset="-122"/>
                <a:cs typeface="Arial" pitchFamily="34" charset="0"/>
                <a:sym typeface="+mn-lt"/>
              </a:rPr>
              <a:t>网络构建</a:t>
            </a:r>
            <a:r>
              <a:rPr lang="en-US" altLang="zh-CN" sz="4000" b="1" spc="100" smtClean="0">
                <a:latin typeface="华文细黑" panose="02010600040101010101" pitchFamily="2" charset="-122"/>
                <a:ea typeface="华文细黑" panose="02010600040101010101" pitchFamily="2" charset="-122"/>
                <a:cs typeface="Arial" pitchFamily="34" charset="0"/>
                <a:sym typeface="+mn-lt"/>
              </a:rPr>
              <a:t>·</a:t>
            </a:r>
            <a:r>
              <a:rPr lang="zh-CN" altLang="en-US" sz="4000" b="1" spc="100" smtClean="0">
                <a:latin typeface="华文细黑" panose="02010600040101010101" pitchFamily="2" charset="-122"/>
                <a:ea typeface="华文细黑" panose="02010600040101010101" pitchFamily="2" charset="-122"/>
                <a:cs typeface="Arial" pitchFamily="34" charset="0"/>
                <a:sym typeface="+mn-lt"/>
              </a:rPr>
              <a:t>专题总览　</a:t>
            </a:r>
            <a:endParaRPr lang="zh-CN" altLang="en-US" sz="4000" b="1" spc="100">
              <a:latin typeface="华文细黑" panose="02010600040101010101" pitchFamily="2" charset="-122"/>
              <a:ea typeface="华文细黑" panose="02010600040101010101" pitchFamily="2" charset="-122"/>
              <a:cs typeface="Arial" pitchFamily="34" charset="0"/>
              <a:sym typeface="+mn-lt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2760629" y="2526596"/>
            <a:ext cx="890916" cy="1144406"/>
            <a:chOff x="2760629" y="2526596"/>
            <a:chExt cx="890916" cy="1144406"/>
          </a:xfrm>
        </p:grpSpPr>
        <p:sp>
          <p:nvSpPr>
            <p:cNvPr id="18" name="圆角矩形 17"/>
            <p:cNvSpPr/>
            <p:nvPr/>
          </p:nvSpPr>
          <p:spPr>
            <a:xfrm rot="2700000">
              <a:off x="2760629" y="2526596"/>
              <a:ext cx="890916" cy="890916"/>
            </a:xfrm>
            <a:prstGeom prst="roundRect">
              <a:avLst>
                <a:gd name="adj" fmla="val 12535"/>
              </a:avLst>
            </a:prstGeom>
            <a:solidFill>
              <a:srgbClr val="3D7351"/>
            </a:solidFill>
            <a:ln w="22225">
              <a:solidFill>
                <a:srgbClr val="FCFCF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" name="圆角矩形 18"/>
            <p:cNvSpPr/>
            <p:nvPr/>
          </p:nvSpPr>
          <p:spPr>
            <a:xfrm rot="2700000">
              <a:off x="2760629" y="2780086"/>
              <a:ext cx="890916" cy="890916"/>
            </a:xfrm>
            <a:prstGeom prst="roundRect">
              <a:avLst>
                <a:gd name="adj" fmla="val 12535"/>
              </a:avLst>
            </a:prstGeom>
            <a:gradFill>
              <a:gsLst>
                <a:gs pos="92000">
                  <a:srgbClr val="FAFCFB"/>
                </a:gs>
                <a:gs pos="15000">
                  <a:srgbClr val="CDCED0"/>
                </a:gs>
              </a:gsLst>
              <a:lin ang="2700000" scaled="1"/>
            </a:gradFill>
            <a:ln w="22225">
              <a:gradFill>
                <a:gsLst>
                  <a:gs pos="36000">
                    <a:srgbClr val="FCFCFC"/>
                  </a:gs>
                  <a:gs pos="71000">
                    <a:srgbClr val="FAFCFB"/>
                  </a:gs>
                </a:gsLst>
                <a:lin ang="3000000" scaled="0"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0" y="0"/>
            <a:ext cx="5279877" cy="2358512"/>
            <a:chExt cx="5279877" cy="2358512"/>
          </a:xfrm>
        </p:grpSpPr>
        <p:cxnSp>
          <p:nvCxnSpPr>
            <p:cNvPr id="22" name="直接连接符 21"/>
            <p:cNvCxnSpPr/>
            <p:nvPr/>
          </p:nvCxnSpPr>
          <p:spPr>
            <a:xfrm flipH="1">
              <a:off x="0" y="1526256"/>
              <a:ext cx="1328529" cy="832256"/>
            </a:xfrm>
            <a:prstGeom prst="line">
              <a:avLst/>
            </a:prstGeom>
            <a:ln w="3175">
              <a:solidFill>
                <a:srgbClr val="3D73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组合 22"/>
            <p:cNvGrpSpPr/>
            <p:nvPr/>
          </p:nvGrpSpPr>
          <p:grpSpPr>
            <a:xfrm rot="2568293">
              <a:off x="3613219" y="485528"/>
              <a:ext cx="122859" cy="173836"/>
              <a:chOff x="2899932" y="286608"/>
              <a:chExt cx="373440" cy="748067"/>
            </a:xfrm>
            <a:solidFill>
              <a:srgbClr val="FFC000"/>
            </a:solidFill>
          </p:grpSpPr>
          <p:sp>
            <p:nvSpPr>
              <p:cNvPr id="34" name="等腰三角形 44"/>
              <p:cNvSpPr/>
              <p:nvPr/>
            </p:nvSpPr>
            <p:spPr>
              <a:xfrm>
                <a:off x="2899932" y="323850"/>
                <a:ext cx="269808" cy="710825"/>
              </a:xfrm>
              <a:custGeom>
                <a:gdLst>
                  <a:gd name="connsiteX0" fmla="*/ 0 w 274139"/>
                  <a:gd name="connsiteY0" fmla="*/ 710825 h 710825"/>
                  <a:gd name="connsiteX1" fmla="*/ 137070 w 274139"/>
                  <a:gd name="connsiteY1" fmla="*/ 0 h 710825"/>
                  <a:gd name="connsiteX2" fmla="*/ 274139 w 274139"/>
                  <a:gd name="connsiteY2" fmla="*/ 710825 h 710825"/>
                  <a:gd name="connsiteX3" fmla="*/ 0 w 274139"/>
                  <a:gd name="connsiteY3" fmla="*/ 710825 h 710825"/>
                  <a:gd name="connsiteX0-1" fmla="*/ 0 w 269808"/>
                  <a:gd name="connsiteY0-2" fmla="*/ 638665 h 710825"/>
                  <a:gd name="connsiteX1-3" fmla="*/ 132739 w 269808"/>
                  <a:gd name="connsiteY1-4" fmla="*/ 0 h 710825"/>
                  <a:gd name="connsiteX2-5" fmla="*/ 269808 w 269808"/>
                  <a:gd name="connsiteY2-6" fmla="*/ 710825 h 710825"/>
                  <a:gd name="connsiteX3-7" fmla="*/ 0 w 269808"/>
                  <a:gd name="connsiteY3-8" fmla="*/ 638665 h 710825"/>
                </a:gdLst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269808" h="710825">
                    <a:moveTo>
                      <a:pt x="0" y="638665"/>
                    </a:moveTo>
                    <a:lnTo>
                      <a:pt x="132739" y="0"/>
                    </a:lnTo>
                    <a:lnTo>
                      <a:pt x="269808" y="710825"/>
                    </a:lnTo>
                    <a:lnTo>
                      <a:pt x="0" y="63866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5" name="等腰三角形 47"/>
              <p:cNvSpPr/>
              <p:nvPr/>
            </p:nvSpPr>
            <p:spPr>
              <a:xfrm rot="19776570">
                <a:off x="3024620" y="286608"/>
                <a:ext cx="248752" cy="710826"/>
              </a:xfrm>
              <a:custGeom>
                <a:gdLst>
                  <a:gd name="connsiteX0" fmla="*/ 0 w 274139"/>
                  <a:gd name="connsiteY0" fmla="*/ 710825 h 710825"/>
                  <a:gd name="connsiteX1" fmla="*/ 137070 w 274139"/>
                  <a:gd name="connsiteY1" fmla="*/ 0 h 710825"/>
                  <a:gd name="connsiteX2" fmla="*/ 274139 w 274139"/>
                  <a:gd name="connsiteY2" fmla="*/ 710825 h 710825"/>
                  <a:gd name="connsiteX3" fmla="*/ 0 w 274139"/>
                  <a:gd name="connsiteY3" fmla="*/ 710825 h 710825"/>
                  <a:gd name="connsiteX0-1" fmla="*/ 0 w 248752"/>
                  <a:gd name="connsiteY0-2" fmla="*/ 710825 h 710825"/>
                  <a:gd name="connsiteX1-3" fmla="*/ 137070 w 248752"/>
                  <a:gd name="connsiteY1-4" fmla="*/ 0 h 710825"/>
                  <a:gd name="connsiteX2-5" fmla="*/ 248752 w 248752"/>
                  <a:gd name="connsiteY2-6" fmla="*/ 607772 h 710825"/>
                  <a:gd name="connsiteX3-7" fmla="*/ 0 w 248752"/>
                  <a:gd name="connsiteY3-8" fmla="*/ 710825 h 710825"/>
                </a:gdLst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248751" h="710825">
                    <a:moveTo>
                      <a:pt x="0" y="710825"/>
                    </a:moveTo>
                    <a:lnTo>
                      <a:pt x="137070" y="0"/>
                    </a:lnTo>
                    <a:lnTo>
                      <a:pt x="248752" y="607772"/>
                    </a:lnTo>
                    <a:lnTo>
                      <a:pt x="0" y="71082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 rot="9432564">
              <a:off x="3628846" y="1610197"/>
              <a:ext cx="103902" cy="147013"/>
              <a:chOff x="2899932" y="286608"/>
              <a:chExt cx="373440" cy="748067"/>
            </a:xfrm>
            <a:solidFill>
              <a:srgbClr val="D9827B"/>
            </a:solidFill>
          </p:grpSpPr>
          <p:sp>
            <p:nvSpPr>
              <p:cNvPr id="32" name="等腰三角形 44"/>
              <p:cNvSpPr/>
              <p:nvPr/>
            </p:nvSpPr>
            <p:spPr>
              <a:xfrm>
                <a:off x="2899932" y="323850"/>
                <a:ext cx="269808" cy="710825"/>
              </a:xfrm>
              <a:custGeom>
                <a:gdLst>
                  <a:gd name="connsiteX0" fmla="*/ 0 w 274139"/>
                  <a:gd name="connsiteY0" fmla="*/ 710825 h 710825"/>
                  <a:gd name="connsiteX1" fmla="*/ 137070 w 274139"/>
                  <a:gd name="connsiteY1" fmla="*/ 0 h 710825"/>
                  <a:gd name="connsiteX2" fmla="*/ 274139 w 274139"/>
                  <a:gd name="connsiteY2" fmla="*/ 710825 h 710825"/>
                  <a:gd name="connsiteX3" fmla="*/ 0 w 274139"/>
                  <a:gd name="connsiteY3" fmla="*/ 710825 h 710825"/>
                  <a:gd name="connsiteX0-1" fmla="*/ 0 w 269808"/>
                  <a:gd name="connsiteY0-2" fmla="*/ 638665 h 710825"/>
                  <a:gd name="connsiteX1-3" fmla="*/ 132739 w 269808"/>
                  <a:gd name="connsiteY1-4" fmla="*/ 0 h 710825"/>
                  <a:gd name="connsiteX2-5" fmla="*/ 269808 w 269808"/>
                  <a:gd name="connsiteY2-6" fmla="*/ 710825 h 710825"/>
                  <a:gd name="connsiteX3-7" fmla="*/ 0 w 269808"/>
                  <a:gd name="connsiteY3-8" fmla="*/ 638665 h 710825"/>
                </a:gdLst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269808" h="710825">
                    <a:moveTo>
                      <a:pt x="0" y="638665"/>
                    </a:moveTo>
                    <a:lnTo>
                      <a:pt x="132739" y="0"/>
                    </a:lnTo>
                    <a:lnTo>
                      <a:pt x="269808" y="710825"/>
                    </a:lnTo>
                    <a:lnTo>
                      <a:pt x="0" y="63866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3" name="等腰三角形 47"/>
              <p:cNvSpPr/>
              <p:nvPr/>
            </p:nvSpPr>
            <p:spPr>
              <a:xfrm rot="19776570">
                <a:off x="3024620" y="286608"/>
                <a:ext cx="248752" cy="710826"/>
              </a:xfrm>
              <a:custGeom>
                <a:gdLst>
                  <a:gd name="connsiteX0" fmla="*/ 0 w 274139"/>
                  <a:gd name="connsiteY0" fmla="*/ 710825 h 710825"/>
                  <a:gd name="connsiteX1" fmla="*/ 137070 w 274139"/>
                  <a:gd name="connsiteY1" fmla="*/ 0 h 710825"/>
                  <a:gd name="connsiteX2" fmla="*/ 274139 w 274139"/>
                  <a:gd name="connsiteY2" fmla="*/ 710825 h 710825"/>
                  <a:gd name="connsiteX3" fmla="*/ 0 w 274139"/>
                  <a:gd name="connsiteY3" fmla="*/ 710825 h 710825"/>
                  <a:gd name="connsiteX0-1" fmla="*/ 0 w 248752"/>
                  <a:gd name="connsiteY0-2" fmla="*/ 710825 h 710825"/>
                  <a:gd name="connsiteX1-3" fmla="*/ 137070 w 248752"/>
                  <a:gd name="connsiteY1-4" fmla="*/ 0 h 710825"/>
                  <a:gd name="connsiteX2-5" fmla="*/ 248752 w 248752"/>
                  <a:gd name="connsiteY2-6" fmla="*/ 607772 h 710825"/>
                  <a:gd name="connsiteX3-7" fmla="*/ 0 w 248752"/>
                  <a:gd name="connsiteY3-8" fmla="*/ 710825 h 710825"/>
                </a:gdLst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248751" h="710825">
                    <a:moveTo>
                      <a:pt x="0" y="710825"/>
                    </a:moveTo>
                    <a:lnTo>
                      <a:pt x="137070" y="0"/>
                    </a:lnTo>
                    <a:lnTo>
                      <a:pt x="248752" y="607772"/>
                    </a:lnTo>
                    <a:lnTo>
                      <a:pt x="0" y="71082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 rot="18900000">
              <a:off x="1125321" y="744329"/>
              <a:ext cx="124284" cy="175853"/>
              <a:chOff x="2899932" y="286608"/>
              <a:chExt cx="373440" cy="748067"/>
            </a:xfrm>
            <a:solidFill>
              <a:srgbClr val="3D7351"/>
            </a:solidFill>
          </p:grpSpPr>
          <p:sp>
            <p:nvSpPr>
              <p:cNvPr id="30" name="等腰三角形 44"/>
              <p:cNvSpPr/>
              <p:nvPr/>
            </p:nvSpPr>
            <p:spPr>
              <a:xfrm>
                <a:off x="2899932" y="323850"/>
                <a:ext cx="269808" cy="710825"/>
              </a:xfrm>
              <a:custGeom>
                <a:gdLst>
                  <a:gd name="connsiteX0" fmla="*/ 0 w 274139"/>
                  <a:gd name="connsiteY0" fmla="*/ 710825 h 710825"/>
                  <a:gd name="connsiteX1" fmla="*/ 137070 w 274139"/>
                  <a:gd name="connsiteY1" fmla="*/ 0 h 710825"/>
                  <a:gd name="connsiteX2" fmla="*/ 274139 w 274139"/>
                  <a:gd name="connsiteY2" fmla="*/ 710825 h 710825"/>
                  <a:gd name="connsiteX3" fmla="*/ 0 w 274139"/>
                  <a:gd name="connsiteY3" fmla="*/ 710825 h 710825"/>
                  <a:gd name="connsiteX0-1" fmla="*/ 0 w 269808"/>
                  <a:gd name="connsiteY0-2" fmla="*/ 638665 h 710825"/>
                  <a:gd name="connsiteX1-3" fmla="*/ 132739 w 269808"/>
                  <a:gd name="connsiteY1-4" fmla="*/ 0 h 710825"/>
                  <a:gd name="connsiteX2-5" fmla="*/ 269808 w 269808"/>
                  <a:gd name="connsiteY2-6" fmla="*/ 710825 h 710825"/>
                  <a:gd name="connsiteX3-7" fmla="*/ 0 w 269808"/>
                  <a:gd name="connsiteY3-8" fmla="*/ 638665 h 710825"/>
                </a:gdLst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269808" h="710825">
                    <a:moveTo>
                      <a:pt x="0" y="638665"/>
                    </a:moveTo>
                    <a:lnTo>
                      <a:pt x="132739" y="0"/>
                    </a:lnTo>
                    <a:lnTo>
                      <a:pt x="269808" y="710825"/>
                    </a:lnTo>
                    <a:lnTo>
                      <a:pt x="0" y="63866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1" name="等腰三角形 47"/>
              <p:cNvSpPr/>
              <p:nvPr/>
            </p:nvSpPr>
            <p:spPr>
              <a:xfrm rot="19776570">
                <a:off x="3024620" y="286608"/>
                <a:ext cx="248752" cy="710826"/>
              </a:xfrm>
              <a:custGeom>
                <a:gdLst>
                  <a:gd name="connsiteX0" fmla="*/ 0 w 274139"/>
                  <a:gd name="connsiteY0" fmla="*/ 710825 h 710825"/>
                  <a:gd name="connsiteX1" fmla="*/ 137070 w 274139"/>
                  <a:gd name="connsiteY1" fmla="*/ 0 h 710825"/>
                  <a:gd name="connsiteX2" fmla="*/ 274139 w 274139"/>
                  <a:gd name="connsiteY2" fmla="*/ 710825 h 710825"/>
                  <a:gd name="connsiteX3" fmla="*/ 0 w 274139"/>
                  <a:gd name="connsiteY3" fmla="*/ 710825 h 710825"/>
                  <a:gd name="connsiteX0-1" fmla="*/ 0 w 248752"/>
                  <a:gd name="connsiteY0-2" fmla="*/ 710825 h 710825"/>
                  <a:gd name="connsiteX1-3" fmla="*/ 137070 w 248752"/>
                  <a:gd name="connsiteY1-4" fmla="*/ 0 h 710825"/>
                  <a:gd name="connsiteX2-5" fmla="*/ 248752 w 248752"/>
                  <a:gd name="connsiteY2-6" fmla="*/ 607772 h 710825"/>
                  <a:gd name="connsiteX3-7" fmla="*/ 0 w 248752"/>
                  <a:gd name="connsiteY3-8" fmla="*/ 710825 h 710825"/>
                </a:gdLst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248751" h="710825">
                    <a:moveTo>
                      <a:pt x="0" y="710825"/>
                    </a:moveTo>
                    <a:lnTo>
                      <a:pt x="137070" y="0"/>
                    </a:lnTo>
                    <a:lnTo>
                      <a:pt x="248752" y="607772"/>
                    </a:lnTo>
                    <a:lnTo>
                      <a:pt x="0" y="71082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cxnSp>
          <p:nvCxnSpPr>
            <p:cNvPr id="26" name="直接连接符 25"/>
            <p:cNvCxnSpPr/>
            <p:nvPr/>
          </p:nvCxnSpPr>
          <p:spPr>
            <a:xfrm flipH="1">
              <a:off x="3951348" y="0"/>
              <a:ext cx="1328529" cy="832256"/>
            </a:xfrm>
            <a:prstGeom prst="line">
              <a:avLst/>
            </a:prstGeom>
            <a:ln w="3175">
              <a:solidFill>
                <a:srgbClr val="3D73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" name="组合 26"/>
            <p:cNvGrpSpPr/>
            <p:nvPr/>
          </p:nvGrpSpPr>
          <p:grpSpPr>
            <a:xfrm rot="6975246">
              <a:off x="4126861" y="1304244"/>
              <a:ext cx="47134" cy="66691"/>
              <a:chOff x="2899932" y="286608"/>
              <a:chExt cx="373440" cy="748067"/>
            </a:xfrm>
          </p:grpSpPr>
          <p:sp>
            <p:nvSpPr>
              <p:cNvPr id="28" name="等腰三角形 44"/>
              <p:cNvSpPr/>
              <p:nvPr/>
            </p:nvSpPr>
            <p:spPr>
              <a:xfrm>
                <a:off x="2899932" y="323850"/>
                <a:ext cx="269808" cy="710825"/>
              </a:xfrm>
              <a:custGeom>
                <a:gdLst>
                  <a:gd name="connsiteX0" fmla="*/ 0 w 274139"/>
                  <a:gd name="connsiteY0" fmla="*/ 710825 h 710825"/>
                  <a:gd name="connsiteX1" fmla="*/ 137070 w 274139"/>
                  <a:gd name="connsiteY1" fmla="*/ 0 h 710825"/>
                  <a:gd name="connsiteX2" fmla="*/ 274139 w 274139"/>
                  <a:gd name="connsiteY2" fmla="*/ 710825 h 710825"/>
                  <a:gd name="connsiteX3" fmla="*/ 0 w 274139"/>
                  <a:gd name="connsiteY3" fmla="*/ 710825 h 710825"/>
                  <a:gd name="connsiteX0-1" fmla="*/ 0 w 269808"/>
                  <a:gd name="connsiteY0-2" fmla="*/ 638665 h 710825"/>
                  <a:gd name="connsiteX1-3" fmla="*/ 132739 w 269808"/>
                  <a:gd name="connsiteY1-4" fmla="*/ 0 h 710825"/>
                  <a:gd name="connsiteX2-5" fmla="*/ 269808 w 269808"/>
                  <a:gd name="connsiteY2-6" fmla="*/ 710825 h 710825"/>
                  <a:gd name="connsiteX3-7" fmla="*/ 0 w 269808"/>
                  <a:gd name="connsiteY3-8" fmla="*/ 638665 h 710825"/>
                </a:gdLst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269808" h="710825">
                    <a:moveTo>
                      <a:pt x="0" y="638665"/>
                    </a:moveTo>
                    <a:lnTo>
                      <a:pt x="132739" y="0"/>
                    </a:lnTo>
                    <a:lnTo>
                      <a:pt x="269808" y="710825"/>
                    </a:lnTo>
                    <a:lnTo>
                      <a:pt x="0" y="638665"/>
                    </a:lnTo>
                    <a:close/>
                  </a:path>
                </a:pathLst>
              </a:custGeom>
              <a:solidFill>
                <a:srgbClr val="8FC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等腰三角形 47"/>
              <p:cNvSpPr/>
              <p:nvPr/>
            </p:nvSpPr>
            <p:spPr>
              <a:xfrm rot="19776570">
                <a:off x="3024620" y="286608"/>
                <a:ext cx="248752" cy="710826"/>
              </a:xfrm>
              <a:custGeom>
                <a:gdLst>
                  <a:gd name="connsiteX0" fmla="*/ 0 w 274139"/>
                  <a:gd name="connsiteY0" fmla="*/ 710825 h 710825"/>
                  <a:gd name="connsiteX1" fmla="*/ 137070 w 274139"/>
                  <a:gd name="connsiteY1" fmla="*/ 0 h 710825"/>
                  <a:gd name="connsiteX2" fmla="*/ 274139 w 274139"/>
                  <a:gd name="connsiteY2" fmla="*/ 710825 h 710825"/>
                  <a:gd name="connsiteX3" fmla="*/ 0 w 274139"/>
                  <a:gd name="connsiteY3" fmla="*/ 710825 h 710825"/>
                  <a:gd name="connsiteX0-1" fmla="*/ 0 w 248752"/>
                  <a:gd name="connsiteY0-2" fmla="*/ 710825 h 710825"/>
                  <a:gd name="connsiteX1-3" fmla="*/ 137070 w 248752"/>
                  <a:gd name="connsiteY1-4" fmla="*/ 0 h 710825"/>
                  <a:gd name="connsiteX2-5" fmla="*/ 248752 w 248752"/>
                  <a:gd name="connsiteY2-6" fmla="*/ 607772 h 710825"/>
                  <a:gd name="connsiteX3-7" fmla="*/ 0 w 248752"/>
                  <a:gd name="connsiteY3-8" fmla="*/ 710825 h 710825"/>
                </a:gdLst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248751" h="710825">
                    <a:moveTo>
                      <a:pt x="0" y="710825"/>
                    </a:moveTo>
                    <a:lnTo>
                      <a:pt x="137070" y="0"/>
                    </a:lnTo>
                    <a:lnTo>
                      <a:pt x="248752" y="607772"/>
                    </a:lnTo>
                    <a:lnTo>
                      <a:pt x="0" y="710825"/>
                    </a:lnTo>
                    <a:close/>
                  </a:path>
                </a:pathLst>
              </a:custGeom>
              <a:solidFill>
                <a:srgbClr val="00C85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1981200" y="2136424"/>
            <a:ext cx="8460660" cy="1965675"/>
          </a:xfrm>
          <a:prstGeom prst="rect">
            <a:avLst/>
          </a:prstGeom>
          <a:noFill/>
          <a:ln w="38100" cap="flat">
            <a:solidFill>
              <a:srgbClr val="3D735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6912123" y="4471125"/>
            <a:ext cx="5279877" cy="2358512"/>
            <a:chExt cx="5279877" cy="2358512"/>
          </a:xfrm>
        </p:grpSpPr>
        <p:cxnSp>
          <p:nvCxnSpPr>
            <p:cNvPr id="54" name="直接连接符 53"/>
            <p:cNvCxnSpPr/>
            <p:nvPr/>
          </p:nvCxnSpPr>
          <p:spPr>
            <a:xfrm flipH="1">
              <a:off x="0" y="1526256"/>
              <a:ext cx="1328529" cy="832256"/>
            </a:xfrm>
            <a:prstGeom prst="line">
              <a:avLst/>
            </a:prstGeom>
            <a:ln w="3175">
              <a:solidFill>
                <a:srgbClr val="3D73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5" name="组合 54"/>
            <p:cNvGrpSpPr/>
            <p:nvPr/>
          </p:nvGrpSpPr>
          <p:grpSpPr>
            <a:xfrm rot="2568293">
              <a:off x="3613219" y="485528"/>
              <a:ext cx="122859" cy="173836"/>
              <a:chOff x="2899932" y="286608"/>
              <a:chExt cx="373440" cy="748067"/>
            </a:xfrm>
            <a:solidFill>
              <a:srgbClr val="FFC000"/>
            </a:solidFill>
          </p:grpSpPr>
          <p:sp>
            <p:nvSpPr>
              <p:cNvPr id="66" name="等腰三角形 44"/>
              <p:cNvSpPr/>
              <p:nvPr/>
            </p:nvSpPr>
            <p:spPr>
              <a:xfrm>
                <a:off x="2899932" y="323850"/>
                <a:ext cx="269808" cy="710825"/>
              </a:xfrm>
              <a:custGeom>
                <a:gdLst>
                  <a:gd name="connsiteX0" fmla="*/ 0 w 274139"/>
                  <a:gd name="connsiteY0" fmla="*/ 710825 h 710825"/>
                  <a:gd name="connsiteX1" fmla="*/ 137070 w 274139"/>
                  <a:gd name="connsiteY1" fmla="*/ 0 h 710825"/>
                  <a:gd name="connsiteX2" fmla="*/ 274139 w 274139"/>
                  <a:gd name="connsiteY2" fmla="*/ 710825 h 710825"/>
                  <a:gd name="connsiteX3" fmla="*/ 0 w 274139"/>
                  <a:gd name="connsiteY3" fmla="*/ 710825 h 710825"/>
                  <a:gd name="connsiteX0-1" fmla="*/ 0 w 269808"/>
                  <a:gd name="connsiteY0-2" fmla="*/ 638665 h 710825"/>
                  <a:gd name="connsiteX1-3" fmla="*/ 132739 w 269808"/>
                  <a:gd name="connsiteY1-4" fmla="*/ 0 h 710825"/>
                  <a:gd name="connsiteX2-5" fmla="*/ 269808 w 269808"/>
                  <a:gd name="connsiteY2-6" fmla="*/ 710825 h 710825"/>
                  <a:gd name="connsiteX3-7" fmla="*/ 0 w 269808"/>
                  <a:gd name="connsiteY3-8" fmla="*/ 638665 h 710825"/>
                </a:gdLst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269808" h="710825">
                    <a:moveTo>
                      <a:pt x="0" y="638665"/>
                    </a:moveTo>
                    <a:lnTo>
                      <a:pt x="132739" y="0"/>
                    </a:lnTo>
                    <a:lnTo>
                      <a:pt x="269808" y="710825"/>
                    </a:lnTo>
                    <a:lnTo>
                      <a:pt x="0" y="63866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7" name="等腰三角形 47"/>
              <p:cNvSpPr/>
              <p:nvPr/>
            </p:nvSpPr>
            <p:spPr>
              <a:xfrm rot="19776570">
                <a:off x="3024620" y="286608"/>
                <a:ext cx="248752" cy="710826"/>
              </a:xfrm>
              <a:custGeom>
                <a:gdLst>
                  <a:gd name="connsiteX0" fmla="*/ 0 w 274139"/>
                  <a:gd name="connsiteY0" fmla="*/ 710825 h 710825"/>
                  <a:gd name="connsiteX1" fmla="*/ 137070 w 274139"/>
                  <a:gd name="connsiteY1" fmla="*/ 0 h 710825"/>
                  <a:gd name="connsiteX2" fmla="*/ 274139 w 274139"/>
                  <a:gd name="connsiteY2" fmla="*/ 710825 h 710825"/>
                  <a:gd name="connsiteX3" fmla="*/ 0 w 274139"/>
                  <a:gd name="connsiteY3" fmla="*/ 710825 h 710825"/>
                  <a:gd name="connsiteX0-1" fmla="*/ 0 w 248752"/>
                  <a:gd name="connsiteY0-2" fmla="*/ 710825 h 710825"/>
                  <a:gd name="connsiteX1-3" fmla="*/ 137070 w 248752"/>
                  <a:gd name="connsiteY1-4" fmla="*/ 0 h 710825"/>
                  <a:gd name="connsiteX2-5" fmla="*/ 248752 w 248752"/>
                  <a:gd name="connsiteY2-6" fmla="*/ 607772 h 710825"/>
                  <a:gd name="connsiteX3-7" fmla="*/ 0 w 248752"/>
                  <a:gd name="connsiteY3-8" fmla="*/ 710825 h 710825"/>
                </a:gdLst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248751" h="710825">
                    <a:moveTo>
                      <a:pt x="0" y="710825"/>
                    </a:moveTo>
                    <a:lnTo>
                      <a:pt x="137070" y="0"/>
                    </a:lnTo>
                    <a:lnTo>
                      <a:pt x="248752" y="607772"/>
                    </a:lnTo>
                    <a:lnTo>
                      <a:pt x="0" y="71082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56" name="组合 55"/>
            <p:cNvGrpSpPr/>
            <p:nvPr/>
          </p:nvGrpSpPr>
          <p:grpSpPr>
            <a:xfrm rot="9432564">
              <a:off x="3628846" y="1610197"/>
              <a:ext cx="103902" cy="147013"/>
              <a:chOff x="2899932" y="286608"/>
              <a:chExt cx="373440" cy="748067"/>
            </a:xfrm>
            <a:solidFill>
              <a:srgbClr val="D9827B"/>
            </a:solidFill>
          </p:grpSpPr>
          <p:sp>
            <p:nvSpPr>
              <p:cNvPr id="64" name="等腰三角形 44"/>
              <p:cNvSpPr/>
              <p:nvPr/>
            </p:nvSpPr>
            <p:spPr>
              <a:xfrm>
                <a:off x="2899932" y="323850"/>
                <a:ext cx="269808" cy="710825"/>
              </a:xfrm>
              <a:custGeom>
                <a:gdLst>
                  <a:gd name="connsiteX0" fmla="*/ 0 w 274139"/>
                  <a:gd name="connsiteY0" fmla="*/ 710825 h 710825"/>
                  <a:gd name="connsiteX1" fmla="*/ 137070 w 274139"/>
                  <a:gd name="connsiteY1" fmla="*/ 0 h 710825"/>
                  <a:gd name="connsiteX2" fmla="*/ 274139 w 274139"/>
                  <a:gd name="connsiteY2" fmla="*/ 710825 h 710825"/>
                  <a:gd name="connsiteX3" fmla="*/ 0 w 274139"/>
                  <a:gd name="connsiteY3" fmla="*/ 710825 h 710825"/>
                  <a:gd name="connsiteX0-1" fmla="*/ 0 w 269808"/>
                  <a:gd name="connsiteY0-2" fmla="*/ 638665 h 710825"/>
                  <a:gd name="connsiteX1-3" fmla="*/ 132739 w 269808"/>
                  <a:gd name="connsiteY1-4" fmla="*/ 0 h 710825"/>
                  <a:gd name="connsiteX2-5" fmla="*/ 269808 w 269808"/>
                  <a:gd name="connsiteY2-6" fmla="*/ 710825 h 710825"/>
                  <a:gd name="connsiteX3-7" fmla="*/ 0 w 269808"/>
                  <a:gd name="connsiteY3-8" fmla="*/ 638665 h 710825"/>
                </a:gdLst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269808" h="710825">
                    <a:moveTo>
                      <a:pt x="0" y="638665"/>
                    </a:moveTo>
                    <a:lnTo>
                      <a:pt x="132739" y="0"/>
                    </a:lnTo>
                    <a:lnTo>
                      <a:pt x="269808" y="710825"/>
                    </a:lnTo>
                    <a:lnTo>
                      <a:pt x="0" y="63866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5" name="等腰三角形 47"/>
              <p:cNvSpPr/>
              <p:nvPr/>
            </p:nvSpPr>
            <p:spPr>
              <a:xfrm rot="19776570">
                <a:off x="3024620" y="286608"/>
                <a:ext cx="248752" cy="710826"/>
              </a:xfrm>
              <a:custGeom>
                <a:gdLst>
                  <a:gd name="connsiteX0" fmla="*/ 0 w 274139"/>
                  <a:gd name="connsiteY0" fmla="*/ 710825 h 710825"/>
                  <a:gd name="connsiteX1" fmla="*/ 137070 w 274139"/>
                  <a:gd name="connsiteY1" fmla="*/ 0 h 710825"/>
                  <a:gd name="connsiteX2" fmla="*/ 274139 w 274139"/>
                  <a:gd name="connsiteY2" fmla="*/ 710825 h 710825"/>
                  <a:gd name="connsiteX3" fmla="*/ 0 w 274139"/>
                  <a:gd name="connsiteY3" fmla="*/ 710825 h 710825"/>
                  <a:gd name="connsiteX0-1" fmla="*/ 0 w 248752"/>
                  <a:gd name="connsiteY0-2" fmla="*/ 710825 h 710825"/>
                  <a:gd name="connsiteX1-3" fmla="*/ 137070 w 248752"/>
                  <a:gd name="connsiteY1-4" fmla="*/ 0 h 710825"/>
                  <a:gd name="connsiteX2-5" fmla="*/ 248752 w 248752"/>
                  <a:gd name="connsiteY2-6" fmla="*/ 607772 h 710825"/>
                  <a:gd name="connsiteX3-7" fmla="*/ 0 w 248752"/>
                  <a:gd name="connsiteY3-8" fmla="*/ 710825 h 710825"/>
                </a:gdLst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248751" h="710825">
                    <a:moveTo>
                      <a:pt x="0" y="710825"/>
                    </a:moveTo>
                    <a:lnTo>
                      <a:pt x="137070" y="0"/>
                    </a:lnTo>
                    <a:lnTo>
                      <a:pt x="248752" y="607772"/>
                    </a:lnTo>
                    <a:lnTo>
                      <a:pt x="0" y="71082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57" name="组合 56"/>
            <p:cNvGrpSpPr/>
            <p:nvPr/>
          </p:nvGrpSpPr>
          <p:grpSpPr>
            <a:xfrm rot="18900000">
              <a:off x="1125321" y="744329"/>
              <a:ext cx="124284" cy="175853"/>
              <a:chOff x="2899932" y="286608"/>
              <a:chExt cx="373440" cy="748067"/>
            </a:xfrm>
            <a:solidFill>
              <a:srgbClr val="3D7351"/>
            </a:solidFill>
          </p:grpSpPr>
          <p:sp>
            <p:nvSpPr>
              <p:cNvPr id="62" name="等腰三角形 44"/>
              <p:cNvSpPr/>
              <p:nvPr/>
            </p:nvSpPr>
            <p:spPr>
              <a:xfrm>
                <a:off x="2899932" y="323850"/>
                <a:ext cx="269808" cy="710825"/>
              </a:xfrm>
              <a:custGeom>
                <a:gdLst>
                  <a:gd name="connsiteX0" fmla="*/ 0 w 274139"/>
                  <a:gd name="connsiteY0" fmla="*/ 710825 h 710825"/>
                  <a:gd name="connsiteX1" fmla="*/ 137070 w 274139"/>
                  <a:gd name="connsiteY1" fmla="*/ 0 h 710825"/>
                  <a:gd name="connsiteX2" fmla="*/ 274139 w 274139"/>
                  <a:gd name="connsiteY2" fmla="*/ 710825 h 710825"/>
                  <a:gd name="connsiteX3" fmla="*/ 0 w 274139"/>
                  <a:gd name="connsiteY3" fmla="*/ 710825 h 710825"/>
                  <a:gd name="connsiteX0-1" fmla="*/ 0 w 269808"/>
                  <a:gd name="connsiteY0-2" fmla="*/ 638665 h 710825"/>
                  <a:gd name="connsiteX1-3" fmla="*/ 132739 w 269808"/>
                  <a:gd name="connsiteY1-4" fmla="*/ 0 h 710825"/>
                  <a:gd name="connsiteX2-5" fmla="*/ 269808 w 269808"/>
                  <a:gd name="connsiteY2-6" fmla="*/ 710825 h 710825"/>
                  <a:gd name="connsiteX3-7" fmla="*/ 0 w 269808"/>
                  <a:gd name="connsiteY3-8" fmla="*/ 638665 h 710825"/>
                </a:gdLst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269808" h="710825">
                    <a:moveTo>
                      <a:pt x="0" y="638665"/>
                    </a:moveTo>
                    <a:lnTo>
                      <a:pt x="132739" y="0"/>
                    </a:lnTo>
                    <a:lnTo>
                      <a:pt x="269808" y="710825"/>
                    </a:lnTo>
                    <a:lnTo>
                      <a:pt x="0" y="63866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3" name="等腰三角形 47"/>
              <p:cNvSpPr/>
              <p:nvPr/>
            </p:nvSpPr>
            <p:spPr>
              <a:xfrm rot="19776570">
                <a:off x="3024620" y="286608"/>
                <a:ext cx="248752" cy="710826"/>
              </a:xfrm>
              <a:custGeom>
                <a:gdLst>
                  <a:gd name="connsiteX0" fmla="*/ 0 w 274139"/>
                  <a:gd name="connsiteY0" fmla="*/ 710825 h 710825"/>
                  <a:gd name="connsiteX1" fmla="*/ 137070 w 274139"/>
                  <a:gd name="connsiteY1" fmla="*/ 0 h 710825"/>
                  <a:gd name="connsiteX2" fmla="*/ 274139 w 274139"/>
                  <a:gd name="connsiteY2" fmla="*/ 710825 h 710825"/>
                  <a:gd name="connsiteX3" fmla="*/ 0 w 274139"/>
                  <a:gd name="connsiteY3" fmla="*/ 710825 h 710825"/>
                  <a:gd name="connsiteX0-1" fmla="*/ 0 w 248752"/>
                  <a:gd name="connsiteY0-2" fmla="*/ 710825 h 710825"/>
                  <a:gd name="connsiteX1-3" fmla="*/ 137070 w 248752"/>
                  <a:gd name="connsiteY1-4" fmla="*/ 0 h 710825"/>
                  <a:gd name="connsiteX2-5" fmla="*/ 248752 w 248752"/>
                  <a:gd name="connsiteY2-6" fmla="*/ 607772 h 710825"/>
                  <a:gd name="connsiteX3-7" fmla="*/ 0 w 248752"/>
                  <a:gd name="connsiteY3-8" fmla="*/ 710825 h 710825"/>
                </a:gdLst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248751" h="710825">
                    <a:moveTo>
                      <a:pt x="0" y="710825"/>
                    </a:moveTo>
                    <a:lnTo>
                      <a:pt x="137070" y="0"/>
                    </a:lnTo>
                    <a:lnTo>
                      <a:pt x="248752" y="607772"/>
                    </a:lnTo>
                    <a:lnTo>
                      <a:pt x="0" y="71082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cxnSp>
          <p:nvCxnSpPr>
            <p:cNvPr id="58" name="直接连接符 57"/>
            <p:cNvCxnSpPr/>
            <p:nvPr/>
          </p:nvCxnSpPr>
          <p:spPr>
            <a:xfrm flipH="1">
              <a:off x="3951348" y="0"/>
              <a:ext cx="1328529" cy="832256"/>
            </a:xfrm>
            <a:prstGeom prst="line">
              <a:avLst/>
            </a:prstGeom>
            <a:ln w="3175">
              <a:solidFill>
                <a:srgbClr val="3D73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9" name="组合 58"/>
            <p:cNvGrpSpPr/>
            <p:nvPr/>
          </p:nvGrpSpPr>
          <p:grpSpPr>
            <a:xfrm rot="6975246">
              <a:off x="4126861" y="1304244"/>
              <a:ext cx="47134" cy="66691"/>
              <a:chOff x="2899932" y="286608"/>
              <a:chExt cx="373440" cy="748067"/>
            </a:xfrm>
          </p:grpSpPr>
          <p:sp>
            <p:nvSpPr>
              <p:cNvPr id="60" name="等腰三角形 44"/>
              <p:cNvSpPr/>
              <p:nvPr/>
            </p:nvSpPr>
            <p:spPr>
              <a:xfrm>
                <a:off x="2899932" y="323850"/>
                <a:ext cx="269808" cy="710825"/>
              </a:xfrm>
              <a:custGeom>
                <a:gdLst>
                  <a:gd name="connsiteX0" fmla="*/ 0 w 274139"/>
                  <a:gd name="connsiteY0" fmla="*/ 710825 h 710825"/>
                  <a:gd name="connsiteX1" fmla="*/ 137070 w 274139"/>
                  <a:gd name="connsiteY1" fmla="*/ 0 h 710825"/>
                  <a:gd name="connsiteX2" fmla="*/ 274139 w 274139"/>
                  <a:gd name="connsiteY2" fmla="*/ 710825 h 710825"/>
                  <a:gd name="connsiteX3" fmla="*/ 0 w 274139"/>
                  <a:gd name="connsiteY3" fmla="*/ 710825 h 710825"/>
                  <a:gd name="connsiteX0-1" fmla="*/ 0 w 269808"/>
                  <a:gd name="connsiteY0-2" fmla="*/ 638665 h 710825"/>
                  <a:gd name="connsiteX1-3" fmla="*/ 132739 w 269808"/>
                  <a:gd name="connsiteY1-4" fmla="*/ 0 h 710825"/>
                  <a:gd name="connsiteX2-5" fmla="*/ 269808 w 269808"/>
                  <a:gd name="connsiteY2-6" fmla="*/ 710825 h 710825"/>
                  <a:gd name="connsiteX3-7" fmla="*/ 0 w 269808"/>
                  <a:gd name="connsiteY3-8" fmla="*/ 638665 h 710825"/>
                </a:gdLst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269808" h="710825">
                    <a:moveTo>
                      <a:pt x="0" y="638665"/>
                    </a:moveTo>
                    <a:lnTo>
                      <a:pt x="132739" y="0"/>
                    </a:lnTo>
                    <a:lnTo>
                      <a:pt x="269808" y="710825"/>
                    </a:lnTo>
                    <a:lnTo>
                      <a:pt x="0" y="638665"/>
                    </a:lnTo>
                    <a:close/>
                  </a:path>
                </a:pathLst>
              </a:custGeom>
              <a:solidFill>
                <a:srgbClr val="8FC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1" name="等腰三角形 47"/>
              <p:cNvSpPr/>
              <p:nvPr/>
            </p:nvSpPr>
            <p:spPr>
              <a:xfrm rot="19776570">
                <a:off x="3024620" y="286608"/>
                <a:ext cx="248752" cy="710826"/>
              </a:xfrm>
              <a:custGeom>
                <a:gdLst>
                  <a:gd name="connsiteX0" fmla="*/ 0 w 274139"/>
                  <a:gd name="connsiteY0" fmla="*/ 710825 h 710825"/>
                  <a:gd name="connsiteX1" fmla="*/ 137070 w 274139"/>
                  <a:gd name="connsiteY1" fmla="*/ 0 h 710825"/>
                  <a:gd name="connsiteX2" fmla="*/ 274139 w 274139"/>
                  <a:gd name="connsiteY2" fmla="*/ 710825 h 710825"/>
                  <a:gd name="connsiteX3" fmla="*/ 0 w 274139"/>
                  <a:gd name="connsiteY3" fmla="*/ 710825 h 710825"/>
                  <a:gd name="connsiteX0-1" fmla="*/ 0 w 248752"/>
                  <a:gd name="connsiteY0-2" fmla="*/ 710825 h 710825"/>
                  <a:gd name="connsiteX1-3" fmla="*/ 137070 w 248752"/>
                  <a:gd name="connsiteY1-4" fmla="*/ 0 h 710825"/>
                  <a:gd name="connsiteX2-5" fmla="*/ 248752 w 248752"/>
                  <a:gd name="connsiteY2-6" fmla="*/ 607772 h 710825"/>
                  <a:gd name="connsiteX3-7" fmla="*/ 0 w 248752"/>
                  <a:gd name="connsiteY3-8" fmla="*/ 710825 h 710825"/>
                </a:gdLst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248751" h="710825">
                    <a:moveTo>
                      <a:pt x="0" y="710825"/>
                    </a:moveTo>
                    <a:lnTo>
                      <a:pt x="137070" y="0"/>
                    </a:lnTo>
                    <a:lnTo>
                      <a:pt x="248752" y="607772"/>
                    </a:lnTo>
                    <a:lnTo>
                      <a:pt x="0" y="710825"/>
                    </a:lnTo>
                    <a:close/>
                  </a:path>
                </a:pathLst>
              </a:custGeom>
              <a:solidFill>
                <a:srgbClr val="00C85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23C112.eps" descr="id:2147484377;FounderCES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6615" y="1224265"/>
            <a:ext cx="11814423" cy="3823577"/>
          </a:xfrm>
          <a:prstGeom prst="rect">
            <a:avLst/>
          </a:prstGeom>
        </p:spPr>
      </p:pic>
      <p:sp>
        <p:nvSpPr>
          <p:cNvPr id="3" name="矩形 2"/>
          <p:cNvSpPr>
            <a:spLocks noChangeAspect="1"/>
          </p:cNvSpPr>
          <p:nvPr/>
        </p:nvSpPr>
        <p:spPr>
          <a:xfrm>
            <a:off x="2846798" y="2309902"/>
            <a:ext cx="1317580" cy="41883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zh-CN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战略储</a:t>
            </a:r>
            <a:r>
              <a:rPr lang="zh-CN" altLang="zh-CN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备</a:t>
            </a:r>
            <a:r>
              <a:rPr lang="en-US" altLang="zh-CN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altLang="en-US"/>
          </a:p>
        </p:txBody>
      </p:sp>
      <p:sp>
        <p:nvSpPr>
          <p:cNvPr id="4" name="矩形 3"/>
          <p:cNvSpPr>
            <a:spLocks noChangeAspect="1"/>
          </p:cNvSpPr>
          <p:nvPr/>
        </p:nvSpPr>
        <p:spPr>
          <a:xfrm>
            <a:off x="2774878" y="3994864"/>
            <a:ext cx="1317580" cy="41883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粮食储备</a:t>
            </a:r>
            <a:endParaRPr lang="zh-CN" altLang="en-US"/>
          </a:p>
        </p:txBody>
      </p:sp>
      <p:sp>
        <p:nvSpPr>
          <p:cNvPr id="5" name="矩形 4"/>
          <p:cNvSpPr>
            <a:spLocks noChangeAspect="1"/>
          </p:cNvSpPr>
          <p:nvPr/>
        </p:nvSpPr>
        <p:spPr>
          <a:xfrm>
            <a:off x="8364019" y="963478"/>
            <a:ext cx="1317580" cy="41883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空间配置</a:t>
            </a:r>
            <a:endParaRPr lang="zh-CN" altLang="en-US"/>
          </a:p>
        </p:txBody>
      </p:sp>
      <p:sp>
        <p:nvSpPr>
          <p:cNvPr id="6" name="矩形 5"/>
          <p:cNvSpPr>
            <a:spLocks noChangeAspect="1"/>
          </p:cNvSpPr>
          <p:nvPr/>
        </p:nvSpPr>
        <p:spPr>
          <a:xfrm>
            <a:off x="8950891" y="1819151"/>
            <a:ext cx="1317580" cy="41883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环境问题</a:t>
            </a:r>
            <a:endParaRPr lang="zh-CN" altLang="en-US"/>
          </a:p>
        </p:txBody>
      </p:sp>
      <p:sp>
        <p:nvSpPr>
          <p:cNvPr id="7" name="矩形 6"/>
          <p:cNvSpPr>
            <a:spLocks noChangeAspect="1"/>
          </p:cNvSpPr>
          <p:nvPr/>
        </p:nvSpPr>
        <p:spPr>
          <a:xfrm>
            <a:off x="7159453" y="2456148"/>
            <a:ext cx="823565" cy="4524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石油</a:t>
            </a:r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1853022" y="1976834"/>
            <a:ext cx="8703138" cy="2243931"/>
          </a:xfrm>
          <a:prstGeom prst="rect">
            <a:avLst/>
          </a:prstGeom>
          <a:noFill/>
          <a:ln w="38100" cap="flat">
            <a:solidFill>
              <a:srgbClr val="3D735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836060" y="2744856"/>
            <a:ext cx="660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4000" b="1" spc="100">
                <a:latin typeface="华文细黑" panose="02010600040101010101" pitchFamily="2" charset="-122"/>
                <a:ea typeface="华文细黑" panose="02010600040101010101" pitchFamily="2" charset="-122"/>
                <a:cs typeface="Arial" pitchFamily="34" charset="0"/>
                <a:sym typeface="+mn-lt"/>
              </a:rPr>
              <a:t>高频考</a:t>
            </a:r>
            <a:r>
              <a:rPr lang="zh-CN" altLang="en-US" sz="4000" b="1" spc="100" smtClean="0">
                <a:latin typeface="华文细黑" panose="02010600040101010101" pitchFamily="2" charset="-122"/>
                <a:ea typeface="华文细黑" panose="02010600040101010101" pitchFamily="2" charset="-122"/>
                <a:cs typeface="Arial" pitchFamily="34" charset="0"/>
                <a:sym typeface="+mn-lt"/>
              </a:rPr>
              <a:t>点</a:t>
            </a:r>
            <a:r>
              <a:rPr lang="en-US" altLang="zh-CN" sz="4000" b="1" spc="100" smtClean="0">
                <a:latin typeface="华文细黑" panose="02010600040101010101" pitchFamily="2" charset="-122"/>
                <a:ea typeface="华文细黑" panose="02010600040101010101" pitchFamily="2" charset="-122"/>
                <a:cs typeface="Arial" pitchFamily="34" charset="0"/>
                <a:sym typeface="+mn-lt"/>
              </a:rPr>
              <a:t>·</a:t>
            </a:r>
            <a:r>
              <a:rPr lang="zh-CN" altLang="en-US" sz="4000" b="1" spc="100" smtClean="0">
                <a:latin typeface="华文细黑" panose="02010600040101010101" pitchFamily="2" charset="-122"/>
                <a:ea typeface="华文细黑" panose="02010600040101010101" pitchFamily="2" charset="-122"/>
                <a:cs typeface="Arial" pitchFamily="34" charset="0"/>
                <a:sym typeface="+mn-lt"/>
              </a:rPr>
              <a:t>能</a:t>
            </a:r>
            <a:r>
              <a:rPr lang="zh-CN" altLang="en-US" sz="4000" b="1" spc="100">
                <a:latin typeface="华文细黑" panose="02010600040101010101" pitchFamily="2" charset="-122"/>
                <a:ea typeface="华文细黑" panose="02010600040101010101" pitchFamily="2" charset="-122"/>
                <a:cs typeface="Arial" pitchFamily="34" charset="0"/>
                <a:sym typeface="+mn-lt"/>
              </a:rPr>
              <a:t>力突破　</a:t>
            </a:r>
            <a:endParaRPr lang="zh-CN" altLang="en-US" sz="4000" b="1" spc="100">
              <a:latin typeface="华文细黑" panose="02010600040101010101" pitchFamily="2" charset="-122"/>
              <a:ea typeface="华文细黑" panose="02010600040101010101" pitchFamily="2" charset="-122"/>
              <a:cs typeface="Arial" pitchFamily="34" charset="0"/>
              <a:sym typeface="+mn-lt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2760629" y="2526596"/>
            <a:ext cx="890916" cy="1144406"/>
            <a:chOff x="2760629" y="2526596"/>
            <a:chExt cx="890916" cy="1144406"/>
          </a:xfrm>
        </p:grpSpPr>
        <p:sp>
          <p:nvSpPr>
            <p:cNvPr id="18" name="圆角矩形 17"/>
            <p:cNvSpPr/>
            <p:nvPr/>
          </p:nvSpPr>
          <p:spPr>
            <a:xfrm rot="2700000">
              <a:off x="2760629" y="2526596"/>
              <a:ext cx="890916" cy="890916"/>
            </a:xfrm>
            <a:prstGeom prst="roundRect">
              <a:avLst>
                <a:gd name="adj" fmla="val 12535"/>
              </a:avLst>
            </a:prstGeom>
            <a:solidFill>
              <a:srgbClr val="FFC000"/>
            </a:solidFill>
            <a:ln w="22225">
              <a:solidFill>
                <a:srgbClr val="FCFCF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" name="圆角矩形 18"/>
            <p:cNvSpPr/>
            <p:nvPr/>
          </p:nvSpPr>
          <p:spPr>
            <a:xfrm rot="2700000">
              <a:off x="2760629" y="2780086"/>
              <a:ext cx="890916" cy="890916"/>
            </a:xfrm>
            <a:prstGeom prst="roundRect">
              <a:avLst>
                <a:gd name="adj" fmla="val 12535"/>
              </a:avLst>
            </a:prstGeom>
            <a:gradFill>
              <a:gsLst>
                <a:gs pos="92000">
                  <a:srgbClr val="FAFCFB"/>
                </a:gs>
                <a:gs pos="15000">
                  <a:srgbClr val="CDCED0"/>
                </a:gs>
              </a:gsLst>
              <a:lin ang="2700000" scaled="1"/>
            </a:gradFill>
            <a:ln w="22225">
              <a:gradFill>
                <a:gsLst>
                  <a:gs pos="36000">
                    <a:srgbClr val="FCFCFC"/>
                  </a:gs>
                  <a:gs pos="71000">
                    <a:srgbClr val="FAFCFB"/>
                  </a:gs>
                </a:gsLst>
                <a:lin ang="3000000" scaled="0"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0" y="0"/>
            <a:ext cx="5279877" cy="2358512"/>
            <a:chExt cx="5279877" cy="2358512"/>
          </a:xfrm>
        </p:grpSpPr>
        <p:cxnSp>
          <p:nvCxnSpPr>
            <p:cNvPr id="22" name="直接连接符 21"/>
            <p:cNvCxnSpPr/>
            <p:nvPr/>
          </p:nvCxnSpPr>
          <p:spPr>
            <a:xfrm flipH="1">
              <a:off x="0" y="1526256"/>
              <a:ext cx="1328529" cy="832256"/>
            </a:xfrm>
            <a:prstGeom prst="line">
              <a:avLst/>
            </a:prstGeom>
            <a:ln w="3175">
              <a:solidFill>
                <a:srgbClr val="3D73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组合 22"/>
            <p:cNvGrpSpPr/>
            <p:nvPr/>
          </p:nvGrpSpPr>
          <p:grpSpPr>
            <a:xfrm rot="2568293">
              <a:off x="3613219" y="485528"/>
              <a:ext cx="122859" cy="173836"/>
              <a:chOff x="2899932" y="286608"/>
              <a:chExt cx="373440" cy="748067"/>
            </a:xfrm>
            <a:solidFill>
              <a:srgbClr val="FFC000"/>
            </a:solidFill>
          </p:grpSpPr>
          <p:sp>
            <p:nvSpPr>
              <p:cNvPr id="34" name="等腰三角形 44"/>
              <p:cNvSpPr/>
              <p:nvPr/>
            </p:nvSpPr>
            <p:spPr>
              <a:xfrm>
                <a:off x="2899932" y="323850"/>
                <a:ext cx="269808" cy="710825"/>
              </a:xfrm>
              <a:custGeom>
                <a:gdLst>
                  <a:gd name="connsiteX0" fmla="*/ 0 w 274139"/>
                  <a:gd name="connsiteY0" fmla="*/ 710825 h 710825"/>
                  <a:gd name="connsiteX1" fmla="*/ 137070 w 274139"/>
                  <a:gd name="connsiteY1" fmla="*/ 0 h 710825"/>
                  <a:gd name="connsiteX2" fmla="*/ 274139 w 274139"/>
                  <a:gd name="connsiteY2" fmla="*/ 710825 h 710825"/>
                  <a:gd name="connsiteX3" fmla="*/ 0 w 274139"/>
                  <a:gd name="connsiteY3" fmla="*/ 710825 h 710825"/>
                  <a:gd name="connsiteX0-1" fmla="*/ 0 w 269808"/>
                  <a:gd name="connsiteY0-2" fmla="*/ 638665 h 710825"/>
                  <a:gd name="connsiteX1-3" fmla="*/ 132739 w 269808"/>
                  <a:gd name="connsiteY1-4" fmla="*/ 0 h 710825"/>
                  <a:gd name="connsiteX2-5" fmla="*/ 269808 w 269808"/>
                  <a:gd name="connsiteY2-6" fmla="*/ 710825 h 710825"/>
                  <a:gd name="connsiteX3-7" fmla="*/ 0 w 269808"/>
                  <a:gd name="connsiteY3-8" fmla="*/ 638665 h 710825"/>
                </a:gdLst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269808" h="710825">
                    <a:moveTo>
                      <a:pt x="0" y="638665"/>
                    </a:moveTo>
                    <a:lnTo>
                      <a:pt x="132739" y="0"/>
                    </a:lnTo>
                    <a:lnTo>
                      <a:pt x="269808" y="710825"/>
                    </a:lnTo>
                    <a:lnTo>
                      <a:pt x="0" y="63866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5" name="等腰三角形 47"/>
              <p:cNvSpPr/>
              <p:nvPr/>
            </p:nvSpPr>
            <p:spPr>
              <a:xfrm rot="19776570">
                <a:off x="3024620" y="286608"/>
                <a:ext cx="248752" cy="710826"/>
              </a:xfrm>
              <a:custGeom>
                <a:gdLst>
                  <a:gd name="connsiteX0" fmla="*/ 0 w 274139"/>
                  <a:gd name="connsiteY0" fmla="*/ 710825 h 710825"/>
                  <a:gd name="connsiteX1" fmla="*/ 137070 w 274139"/>
                  <a:gd name="connsiteY1" fmla="*/ 0 h 710825"/>
                  <a:gd name="connsiteX2" fmla="*/ 274139 w 274139"/>
                  <a:gd name="connsiteY2" fmla="*/ 710825 h 710825"/>
                  <a:gd name="connsiteX3" fmla="*/ 0 w 274139"/>
                  <a:gd name="connsiteY3" fmla="*/ 710825 h 710825"/>
                  <a:gd name="connsiteX0-1" fmla="*/ 0 w 248752"/>
                  <a:gd name="connsiteY0-2" fmla="*/ 710825 h 710825"/>
                  <a:gd name="connsiteX1-3" fmla="*/ 137070 w 248752"/>
                  <a:gd name="connsiteY1-4" fmla="*/ 0 h 710825"/>
                  <a:gd name="connsiteX2-5" fmla="*/ 248752 w 248752"/>
                  <a:gd name="connsiteY2-6" fmla="*/ 607772 h 710825"/>
                  <a:gd name="connsiteX3-7" fmla="*/ 0 w 248752"/>
                  <a:gd name="connsiteY3-8" fmla="*/ 710825 h 710825"/>
                </a:gdLst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248751" h="710825">
                    <a:moveTo>
                      <a:pt x="0" y="710825"/>
                    </a:moveTo>
                    <a:lnTo>
                      <a:pt x="137070" y="0"/>
                    </a:lnTo>
                    <a:lnTo>
                      <a:pt x="248752" y="607772"/>
                    </a:lnTo>
                    <a:lnTo>
                      <a:pt x="0" y="71082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 rot="9432564">
              <a:off x="3628846" y="1610197"/>
              <a:ext cx="103902" cy="147013"/>
              <a:chOff x="2899932" y="286608"/>
              <a:chExt cx="373440" cy="748067"/>
            </a:xfrm>
            <a:solidFill>
              <a:srgbClr val="D9827B"/>
            </a:solidFill>
          </p:grpSpPr>
          <p:sp>
            <p:nvSpPr>
              <p:cNvPr id="32" name="等腰三角形 44"/>
              <p:cNvSpPr/>
              <p:nvPr/>
            </p:nvSpPr>
            <p:spPr>
              <a:xfrm>
                <a:off x="2899932" y="323850"/>
                <a:ext cx="269808" cy="710825"/>
              </a:xfrm>
              <a:custGeom>
                <a:gdLst>
                  <a:gd name="connsiteX0" fmla="*/ 0 w 274139"/>
                  <a:gd name="connsiteY0" fmla="*/ 710825 h 710825"/>
                  <a:gd name="connsiteX1" fmla="*/ 137070 w 274139"/>
                  <a:gd name="connsiteY1" fmla="*/ 0 h 710825"/>
                  <a:gd name="connsiteX2" fmla="*/ 274139 w 274139"/>
                  <a:gd name="connsiteY2" fmla="*/ 710825 h 710825"/>
                  <a:gd name="connsiteX3" fmla="*/ 0 w 274139"/>
                  <a:gd name="connsiteY3" fmla="*/ 710825 h 710825"/>
                  <a:gd name="connsiteX0-1" fmla="*/ 0 w 269808"/>
                  <a:gd name="connsiteY0-2" fmla="*/ 638665 h 710825"/>
                  <a:gd name="connsiteX1-3" fmla="*/ 132739 w 269808"/>
                  <a:gd name="connsiteY1-4" fmla="*/ 0 h 710825"/>
                  <a:gd name="connsiteX2-5" fmla="*/ 269808 w 269808"/>
                  <a:gd name="connsiteY2-6" fmla="*/ 710825 h 710825"/>
                  <a:gd name="connsiteX3-7" fmla="*/ 0 w 269808"/>
                  <a:gd name="connsiteY3-8" fmla="*/ 638665 h 710825"/>
                </a:gdLst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269808" h="710825">
                    <a:moveTo>
                      <a:pt x="0" y="638665"/>
                    </a:moveTo>
                    <a:lnTo>
                      <a:pt x="132739" y="0"/>
                    </a:lnTo>
                    <a:lnTo>
                      <a:pt x="269808" y="710825"/>
                    </a:lnTo>
                    <a:lnTo>
                      <a:pt x="0" y="63866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3" name="等腰三角形 47"/>
              <p:cNvSpPr/>
              <p:nvPr/>
            </p:nvSpPr>
            <p:spPr>
              <a:xfrm rot="19776570">
                <a:off x="3024620" y="286608"/>
                <a:ext cx="248752" cy="710826"/>
              </a:xfrm>
              <a:custGeom>
                <a:gdLst>
                  <a:gd name="connsiteX0" fmla="*/ 0 w 274139"/>
                  <a:gd name="connsiteY0" fmla="*/ 710825 h 710825"/>
                  <a:gd name="connsiteX1" fmla="*/ 137070 w 274139"/>
                  <a:gd name="connsiteY1" fmla="*/ 0 h 710825"/>
                  <a:gd name="connsiteX2" fmla="*/ 274139 w 274139"/>
                  <a:gd name="connsiteY2" fmla="*/ 710825 h 710825"/>
                  <a:gd name="connsiteX3" fmla="*/ 0 w 274139"/>
                  <a:gd name="connsiteY3" fmla="*/ 710825 h 710825"/>
                  <a:gd name="connsiteX0-1" fmla="*/ 0 w 248752"/>
                  <a:gd name="connsiteY0-2" fmla="*/ 710825 h 710825"/>
                  <a:gd name="connsiteX1-3" fmla="*/ 137070 w 248752"/>
                  <a:gd name="connsiteY1-4" fmla="*/ 0 h 710825"/>
                  <a:gd name="connsiteX2-5" fmla="*/ 248752 w 248752"/>
                  <a:gd name="connsiteY2-6" fmla="*/ 607772 h 710825"/>
                  <a:gd name="connsiteX3-7" fmla="*/ 0 w 248752"/>
                  <a:gd name="connsiteY3-8" fmla="*/ 710825 h 710825"/>
                </a:gdLst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248751" h="710825">
                    <a:moveTo>
                      <a:pt x="0" y="710825"/>
                    </a:moveTo>
                    <a:lnTo>
                      <a:pt x="137070" y="0"/>
                    </a:lnTo>
                    <a:lnTo>
                      <a:pt x="248752" y="607772"/>
                    </a:lnTo>
                    <a:lnTo>
                      <a:pt x="0" y="71082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 rot="18900000">
              <a:off x="1125321" y="744329"/>
              <a:ext cx="124284" cy="175853"/>
              <a:chOff x="2899932" y="286608"/>
              <a:chExt cx="373440" cy="748067"/>
            </a:xfrm>
            <a:solidFill>
              <a:srgbClr val="3D7351"/>
            </a:solidFill>
          </p:grpSpPr>
          <p:sp>
            <p:nvSpPr>
              <p:cNvPr id="30" name="等腰三角形 44"/>
              <p:cNvSpPr/>
              <p:nvPr/>
            </p:nvSpPr>
            <p:spPr>
              <a:xfrm>
                <a:off x="2899932" y="323850"/>
                <a:ext cx="269808" cy="710825"/>
              </a:xfrm>
              <a:custGeom>
                <a:gdLst>
                  <a:gd name="connsiteX0" fmla="*/ 0 w 274139"/>
                  <a:gd name="connsiteY0" fmla="*/ 710825 h 710825"/>
                  <a:gd name="connsiteX1" fmla="*/ 137070 w 274139"/>
                  <a:gd name="connsiteY1" fmla="*/ 0 h 710825"/>
                  <a:gd name="connsiteX2" fmla="*/ 274139 w 274139"/>
                  <a:gd name="connsiteY2" fmla="*/ 710825 h 710825"/>
                  <a:gd name="connsiteX3" fmla="*/ 0 w 274139"/>
                  <a:gd name="connsiteY3" fmla="*/ 710825 h 710825"/>
                  <a:gd name="connsiteX0-1" fmla="*/ 0 w 269808"/>
                  <a:gd name="connsiteY0-2" fmla="*/ 638665 h 710825"/>
                  <a:gd name="connsiteX1-3" fmla="*/ 132739 w 269808"/>
                  <a:gd name="connsiteY1-4" fmla="*/ 0 h 710825"/>
                  <a:gd name="connsiteX2-5" fmla="*/ 269808 w 269808"/>
                  <a:gd name="connsiteY2-6" fmla="*/ 710825 h 710825"/>
                  <a:gd name="connsiteX3-7" fmla="*/ 0 w 269808"/>
                  <a:gd name="connsiteY3-8" fmla="*/ 638665 h 710825"/>
                </a:gdLst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269808" h="710825">
                    <a:moveTo>
                      <a:pt x="0" y="638665"/>
                    </a:moveTo>
                    <a:lnTo>
                      <a:pt x="132739" y="0"/>
                    </a:lnTo>
                    <a:lnTo>
                      <a:pt x="269808" y="710825"/>
                    </a:lnTo>
                    <a:lnTo>
                      <a:pt x="0" y="63866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1" name="等腰三角形 47"/>
              <p:cNvSpPr/>
              <p:nvPr/>
            </p:nvSpPr>
            <p:spPr>
              <a:xfrm rot="19776570">
                <a:off x="3024620" y="286608"/>
                <a:ext cx="248752" cy="710826"/>
              </a:xfrm>
              <a:custGeom>
                <a:gdLst>
                  <a:gd name="connsiteX0" fmla="*/ 0 w 274139"/>
                  <a:gd name="connsiteY0" fmla="*/ 710825 h 710825"/>
                  <a:gd name="connsiteX1" fmla="*/ 137070 w 274139"/>
                  <a:gd name="connsiteY1" fmla="*/ 0 h 710825"/>
                  <a:gd name="connsiteX2" fmla="*/ 274139 w 274139"/>
                  <a:gd name="connsiteY2" fmla="*/ 710825 h 710825"/>
                  <a:gd name="connsiteX3" fmla="*/ 0 w 274139"/>
                  <a:gd name="connsiteY3" fmla="*/ 710825 h 710825"/>
                  <a:gd name="connsiteX0-1" fmla="*/ 0 w 248752"/>
                  <a:gd name="connsiteY0-2" fmla="*/ 710825 h 710825"/>
                  <a:gd name="connsiteX1-3" fmla="*/ 137070 w 248752"/>
                  <a:gd name="connsiteY1-4" fmla="*/ 0 h 710825"/>
                  <a:gd name="connsiteX2-5" fmla="*/ 248752 w 248752"/>
                  <a:gd name="connsiteY2-6" fmla="*/ 607772 h 710825"/>
                  <a:gd name="connsiteX3-7" fmla="*/ 0 w 248752"/>
                  <a:gd name="connsiteY3-8" fmla="*/ 710825 h 710825"/>
                </a:gdLst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248751" h="710825">
                    <a:moveTo>
                      <a:pt x="0" y="710825"/>
                    </a:moveTo>
                    <a:lnTo>
                      <a:pt x="137070" y="0"/>
                    </a:lnTo>
                    <a:lnTo>
                      <a:pt x="248752" y="607772"/>
                    </a:lnTo>
                    <a:lnTo>
                      <a:pt x="0" y="71082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cxnSp>
          <p:nvCxnSpPr>
            <p:cNvPr id="26" name="直接连接符 25"/>
            <p:cNvCxnSpPr/>
            <p:nvPr/>
          </p:nvCxnSpPr>
          <p:spPr>
            <a:xfrm flipH="1">
              <a:off x="3951348" y="0"/>
              <a:ext cx="1328529" cy="832256"/>
            </a:xfrm>
            <a:prstGeom prst="line">
              <a:avLst/>
            </a:prstGeom>
            <a:ln w="3175">
              <a:solidFill>
                <a:srgbClr val="3D73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" name="组合 26"/>
            <p:cNvGrpSpPr/>
            <p:nvPr/>
          </p:nvGrpSpPr>
          <p:grpSpPr>
            <a:xfrm rot="6975246">
              <a:off x="4126861" y="1304244"/>
              <a:ext cx="47134" cy="66691"/>
              <a:chOff x="2899932" y="286608"/>
              <a:chExt cx="373440" cy="748067"/>
            </a:xfrm>
          </p:grpSpPr>
          <p:sp>
            <p:nvSpPr>
              <p:cNvPr id="28" name="等腰三角形 44"/>
              <p:cNvSpPr/>
              <p:nvPr/>
            </p:nvSpPr>
            <p:spPr>
              <a:xfrm>
                <a:off x="2899932" y="323850"/>
                <a:ext cx="269808" cy="710825"/>
              </a:xfrm>
              <a:custGeom>
                <a:gdLst>
                  <a:gd name="connsiteX0" fmla="*/ 0 w 274139"/>
                  <a:gd name="connsiteY0" fmla="*/ 710825 h 710825"/>
                  <a:gd name="connsiteX1" fmla="*/ 137070 w 274139"/>
                  <a:gd name="connsiteY1" fmla="*/ 0 h 710825"/>
                  <a:gd name="connsiteX2" fmla="*/ 274139 w 274139"/>
                  <a:gd name="connsiteY2" fmla="*/ 710825 h 710825"/>
                  <a:gd name="connsiteX3" fmla="*/ 0 w 274139"/>
                  <a:gd name="connsiteY3" fmla="*/ 710825 h 710825"/>
                  <a:gd name="connsiteX0-1" fmla="*/ 0 w 269808"/>
                  <a:gd name="connsiteY0-2" fmla="*/ 638665 h 710825"/>
                  <a:gd name="connsiteX1-3" fmla="*/ 132739 w 269808"/>
                  <a:gd name="connsiteY1-4" fmla="*/ 0 h 710825"/>
                  <a:gd name="connsiteX2-5" fmla="*/ 269808 w 269808"/>
                  <a:gd name="connsiteY2-6" fmla="*/ 710825 h 710825"/>
                  <a:gd name="connsiteX3-7" fmla="*/ 0 w 269808"/>
                  <a:gd name="connsiteY3-8" fmla="*/ 638665 h 710825"/>
                </a:gdLst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269808" h="710825">
                    <a:moveTo>
                      <a:pt x="0" y="638665"/>
                    </a:moveTo>
                    <a:lnTo>
                      <a:pt x="132739" y="0"/>
                    </a:lnTo>
                    <a:lnTo>
                      <a:pt x="269808" y="710825"/>
                    </a:lnTo>
                    <a:lnTo>
                      <a:pt x="0" y="638665"/>
                    </a:lnTo>
                    <a:close/>
                  </a:path>
                </a:pathLst>
              </a:custGeom>
              <a:solidFill>
                <a:srgbClr val="8FC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等腰三角形 47"/>
              <p:cNvSpPr/>
              <p:nvPr/>
            </p:nvSpPr>
            <p:spPr>
              <a:xfrm rot="19776570">
                <a:off x="3024620" y="286608"/>
                <a:ext cx="248752" cy="710826"/>
              </a:xfrm>
              <a:custGeom>
                <a:gdLst>
                  <a:gd name="connsiteX0" fmla="*/ 0 w 274139"/>
                  <a:gd name="connsiteY0" fmla="*/ 710825 h 710825"/>
                  <a:gd name="connsiteX1" fmla="*/ 137070 w 274139"/>
                  <a:gd name="connsiteY1" fmla="*/ 0 h 710825"/>
                  <a:gd name="connsiteX2" fmla="*/ 274139 w 274139"/>
                  <a:gd name="connsiteY2" fmla="*/ 710825 h 710825"/>
                  <a:gd name="connsiteX3" fmla="*/ 0 w 274139"/>
                  <a:gd name="connsiteY3" fmla="*/ 710825 h 710825"/>
                  <a:gd name="connsiteX0-1" fmla="*/ 0 w 248752"/>
                  <a:gd name="connsiteY0-2" fmla="*/ 710825 h 710825"/>
                  <a:gd name="connsiteX1-3" fmla="*/ 137070 w 248752"/>
                  <a:gd name="connsiteY1-4" fmla="*/ 0 h 710825"/>
                  <a:gd name="connsiteX2-5" fmla="*/ 248752 w 248752"/>
                  <a:gd name="connsiteY2-6" fmla="*/ 607772 h 710825"/>
                  <a:gd name="connsiteX3-7" fmla="*/ 0 w 248752"/>
                  <a:gd name="connsiteY3-8" fmla="*/ 710825 h 710825"/>
                </a:gdLst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248751" h="710825">
                    <a:moveTo>
                      <a:pt x="0" y="710825"/>
                    </a:moveTo>
                    <a:lnTo>
                      <a:pt x="137070" y="0"/>
                    </a:lnTo>
                    <a:lnTo>
                      <a:pt x="248752" y="607772"/>
                    </a:lnTo>
                    <a:lnTo>
                      <a:pt x="0" y="710825"/>
                    </a:lnTo>
                    <a:close/>
                  </a:path>
                </a:pathLst>
              </a:custGeom>
              <a:solidFill>
                <a:srgbClr val="00C85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1981200" y="2136424"/>
            <a:ext cx="8460660" cy="1965675"/>
          </a:xfrm>
          <a:prstGeom prst="rect">
            <a:avLst/>
          </a:prstGeom>
          <a:noFill/>
          <a:ln w="38100" cap="flat">
            <a:solidFill>
              <a:srgbClr val="3D735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6912123" y="4471125"/>
            <a:ext cx="5279877" cy="2358512"/>
            <a:chExt cx="5279877" cy="2358512"/>
          </a:xfrm>
        </p:grpSpPr>
        <p:cxnSp>
          <p:nvCxnSpPr>
            <p:cNvPr id="54" name="直接连接符 53"/>
            <p:cNvCxnSpPr/>
            <p:nvPr/>
          </p:nvCxnSpPr>
          <p:spPr>
            <a:xfrm flipH="1">
              <a:off x="0" y="1526256"/>
              <a:ext cx="1328529" cy="832256"/>
            </a:xfrm>
            <a:prstGeom prst="line">
              <a:avLst/>
            </a:prstGeom>
            <a:ln w="3175">
              <a:solidFill>
                <a:srgbClr val="3D73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5" name="组合 54"/>
            <p:cNvGrpSpPr/>
            <p:nvPr/>
          </p:nvGrpSpPr>
          <p:grpSpPr>
            <a:xfrm rot="2568293">
              <a:off x="3613219" y="485528"/>
              <a:ext cx="122859" cy="173836"/>
              <a:chOff x="2899932" y="286608"/>
              <a:chExt cx="373440" cy="748067"/>
            </a:xfrm>
            <a:solidFill>
              <a:srgbClr val="FFC000"/>
            </a:solidFill>
          </p:grpSpPr>
          <p:sp>
            <p:nvSpPr>
              <p:cNvPr id="66" name="等腰三角形 44"/>
              <p:cNvSpPr/>
              <p:nvPr/>
            </p:nvSpPr>
            <p:spPr>
              <a:xfrm>
                <a:off x="2899932" y="323850"/>
                <a:ext cx="269808" cy="710825"/>
              </a:xfrm>
              <a:custGeom>
                <a:gdLst>
                  <a:gd name="connsiteX0" fmla="*/ 0 w 274139"/>
                  <a:gd name="connsiteY0" fmla="*/ 710825 h 710825"/>
                  <a:gd name="connsiteX1" fmla="*/ 137070 w 274139"/>
                  <a:gd name="connsiteY1" fmla="*/ 0 h 710825"/>
                  <a:gd name="connsiteX2" fmla="*/ 274139 w 274139"/>
                  <a:gd name="connsiteY2" fmla="*/ 710825 h 710825"/>
                  <a:gd name="connsiteX3" fmla="*/ 0 w 274139"/>
                  <a:gd name="connsiteY3" fmla="*/ 710825 h 710825"/>
                  <a:gd name="connsiteX0-1" fmla="*/ 0 w 269808"/>
                  <a:gd name="connsiteY0-2" fmla="*/ 638665 h 710825"/>
                  <a:gd name="connsiteX1-3" fmla="*/ 132739 w 269808"/>
                  <a:gd name="connsiteY1-4" fmla="*/ 0 h 710825"/>
                  <a:gd name="connsiteX2-5" fmla="*/ 269808 w 269808"/>
                  <a:gd name="connsiteY2-6" fmla="*/ 710825 h 710825"/>
                  <a:gd name="connsiteX3-7" fmla="*/ 0 w 269808"/>
                  <a:gd name="connsiteY3-8" fmla="*/ 638665 h 710825"/>
                </a:gdLst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269808" h="710825">
                    <a:moveTo>
                      <a:pt x="0" y="638665"/>
                    </a:moveTo>
                    <a:lnTo>
                      <a:pt x="132739" y="0"/>
                    </a:lnTo>
                    <a:lnTo>
                      <a:pt x="269808" y="710825"/>
                    </a:lnTo>
                    <a:lnTo>
                      <a:pt x="0" y="63866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7" name="等腰三角形 47"/>
              <p:cNvSpPr/>
              <p:nvPr/>
            </p:nvSpPr>
            <p:spPr>
              <a:xfrm rot="19776570">
                <a:off x="3024620" y="286608"/>
                <a:ext cx="248752" cy="710826"/>
              </a:xfrm>
              <a:custGeom>
                <a:gdLst>
                  <a:gd name="connsiteX0" fmla="*/ 0 w 274139"/>
                  <a:gd name="connsiteY0" fmla="*/ 710825 h 710825"/>
                  <a:gd name="connsiteX1" fmla="*/ 137070 w 274139"/>
                  <a:gd name="connsiteY1" fmla="*/ 0 h 710825"/>
                  <a:gd name="connsiteX2" fmla="*/ 274139 w 274139"/>
                  <a:gd name="connsiteY2" fmla="*/ 710825 h 710825"/>
                  <a:gd name="connsiteX3" fmla="*/ 0 w 274139"/>
                  <a:gd name="connsiteY3" fmla="*/ 710825 h 710825"/>
                  <a:gd name="connsiteX0-1" fmla="*/ 0 w 248752"/>
                  <a:gd name="connsiteY0-2" fmla="*/ 710825 h 710825"/>
                  <a:gd name="connsiteX1-3" fmla="*/ 137070 w 248752"/>
                  <a:gd name="connsiteY1-4" fmla="*/ 0 h 710825"/>
                  <a:gd name="connsiteX2-5" fmla="*/ 248752 w 248752"/>
                  <a:gd name="connsiteY2-6" fmla="*/ 607772 h 710825"/>
                  <a:gd name="connsiteX3-7" fmla="*/ 0 w 248752"/>
                  <a:gd name="connsiteY3-8" fmla="*/ 710825 h 710825"/>
                </a:gdLst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248751" h="710825">
                    <a:moveTo>
                      <a:pt x="0" y="710825"/>
                    </a:moveTo>
                    <a:lnTo>
                      <a:pt x="137070" y="0"/>
                    </a:lnTo>
                    <a:lnTo>
                      <a:pt x="248752" y="607772"/>
                    </a:lnTo>
                    <a:lnTo>
                      <a:pt x="0" y="71082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56" name="组合 55"/>
            <p:cNvGrpSpPr/>
            <p:nvPr/>
          </p:nvGrpSpPr>
          <p:grpSpPr>
            <a:xfrm rot="9432564">
              <a:off x="3628846" y="1610197"/>
              <a:ext cx="103902" cy="147013"/>
              <a:chOff x="2899932" y="286608"/>
              <a:chExt cx="373440" cy="748067"/>
            </a:xfrm>
            <a:solidFill>
              <a:srgbClr val="D9827B"/>
            </a:solidFill>
          </p:grpSpPr>
          <p:sp>
            <p:nvSpPr>
              <p:cNvPr id="64" name="等腰三角形 44"/>
              <p:cNvSpPr/>
              <p:nvPr/>
            </p:nvSpPr>
            <p:spPr>
              <a:xfrm>
                <a:off x="2899932" y="323850"/>
                <a:ext cx="269808" cy="710825"/>
              </a:xfrm>
              <a:custGeom>
                <a:gdLst>
                  <a:gd name="connsiteX0" fmla="*/ 0 w 274139"/>
                  <a:gd name="connsiteY0" fmla="*/ 710825 h 710825"/>
                  <a:gd name="connsiteX1" fmla="*/ 137070 w 274139"/>
                  <a:gd name="connsiteY1" fmla="*/ 0 h 710825"/>
                  <a:gd name="connsiteX2" fmla="*/ 274139 w 274139"/>
                  <a:gd name="connsiteY2" fmla="*/ 710825 h 710825"/>
                  <a:gd name="connsiteX3" fmla="*/ 0 w 274139"/>
                  <a:gd name="connsiteY3" fmla="*/ 710825 h 710825"/>
                  <a:gd name="connsiteX0-1" fmla="*/ 0 w 269808"/>
                  <a:gd name="connsiteY0-2" fmla="*/ 638665 h 710825"/>
                  <a:gd name="connsiteX1-3" fmla="*/ 132739 w 269808"/>
                  <a:gd name="connsiteY1-4" fmla="*/ 0 h 710825"/>
                  <a:gd name="connsiteX2-5" fmla="*/ 269808 w 269808"/>
                  <a:gd name="connsiteY2-6" fmla="*/ 710825 h 710825"/>
                  <a:gd name="connsiteX3-7" fmla="*/ 0 w 269808"/>
                  <a:gd name="connsiteY3-8" fmla="*/ 638665 h 710825"/>
                </a:gdLst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269808" h="710825">
                    <a:moveTo>
                      <a:pt x="0" y="638665"/>
                    </a:moveTo>
                    <a:lnTo>
                      <a:pt x="132739" y="0"/>
                    </a:lnTo>
                    <a:lnTo>
                      <a:pt x="269808" y="710825"/>
                    </a:lnTo>
                    <a:lnTo>
                      <a:pt x="0" y="63866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5" name="等腰三角形 47"/>
              <p:cNvSpPr/>
              <p:nvPr/>
            </p:nvSpPr>
            <p:spPr>
              <a:xfrm rot="19776570">
                <a:off x="3024620" y="286608"/>
                <a:ext cx="248752" cy="710826"/>
              </a:xfrm>
              <a:custGeom>
                <a:gdLst>
                  <a:gd name="connsiteX0" fmla="*/ 0 w 274139"/>
                  <a:gd name="connsiteY0" fmla="*/ 710825 h 710825"/>
                  <a:gd name="connsiteX1" fmla="*/ 137070 w 274139"/>
                  <a:gd name="connsiteY1" fmla="*/ 0 h 710825"/>
                  <a:gd name="connsiteX2" fmla="*/ 274139 w 274139"/>
                  <a:gd name="connsiteY2" fmla="*/ 710825 h 710825"/>
                  <a:gd name="connsiteX3" fmla="*/ 0 w 274139"/>
                  <a:gd name="connsiteY3" fmla="*/ 710825 h 710825"/>
                  <a:gd name="connsiteX0-1" fmla="*/ 0 w 248752"/>
                  <a:gd name="connsiteY0-2" fmla="*/ 710825 h 710825"/>
                  <a:gd name="connsiteX1-3" fmla="*/ 137070 w 248752"/>
                  <a:gd name="connsiteY1-4" fmla="*/ 0 h 710825"/>
                  <a:gd name="connsiteX2-5" fmla="*/ 248752 w 248752"/>
                  <a:gd name="connsiteY2-6" fmla="*/ 607772 h 710825"/>
                  <a:gd name="connsiteX3-7" fmla="*/ 0 w 248752"/>
                  <a:gd name="connsiteY3-8" fmla="*/ 710825 h 710825"/>
                </a:gdLst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248751" h="710825">
                    <a:moveTo>
                      <a:pt x="0" y="710825"/>
                    </a:moveTo>
                    <a:lnTo>
                      <a:pt x="137070" y="0"/>
                    </a:lnTo>
                    <a:lnTo>
                      <a:pt x="248752" y="607772"/>
                    </a:lnTo>
                    <a:lnTo>
                      <a:pt x="0" y="71082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57" name="组合 56"/>
            <p:cNvGrpSpPr/>
            <p:nvPr/>
          </p:nvGrpSpPr>
          <p:grpSpPr>
            <a:xfrm rot="18900000">
              <a:off x="1125321" y="744329"/>
              <a:ext cx="124284" cy="175853"/>
              <a:chOff x="2899932" y="286608"/>
              <a:chExt cx="373440" cy="748067"/>
            </a:xfrm>
            <a:solidFill>
              <a:srgbClr val="3D7351"/>
            </a:solidFill>
          </p:grpSpPr>
          <p:sp>
            <p:nvSpPr>
              <p:cNvPr id="62" name="等腰三角形 44"/>
              <p:cNvSpPr/>
              <p:nvPr/>
            </p:nvSpPr>
            <p:spPr>
              <a:xfrm>
                <a:off x="2899932" y="323850"/>
                <a:ext cx="269808" cy="710825"/>
              </a:xfrm>
              <a:custGeom>
                <a:gdLst>
                  <a:gd name="connsiteX0" fmla="*/ 0 w 274139"/>
                  <a:gd name="connsiteY0" fmla="*/ 710825 h 710825"/>
                  <a:gd name="connsiteX1" fmla="*/ 137070 w 274139"/>
                  <a:gd name="connsiteY1" fmla="*/ 0 h 710825"/>
                  <a:gd name="connsiteX2" fmla="*/ 274139 w 274139"/>
                  <a:gd name="connsiteY2" fmla="*/ 710825 h 710825"/>
                  <a:gd name="connsiteX3" fmla="*/ 0 w 274139"/>
                  <a:gd name="connsiteY3" fmla="*/ 710825 h 710825"/>
                  <a:gd name="connsiteX0-1" fmla="*/ 0 w 269808"/>
                  <a:gd name="connsiteY0-2" fmla="*/ 638665 h 710825"/>
                  <a:gd name="connsiteX1-3" fmla="*/ 132739 w 269808"/>
                  <a:gd name="connsiteY1-4" fmla="*/ 0 h 710825"/>
                  <a:gd name="connsiteX2-5" fmla="*/ 269808 w 269808"/>
                  <a:gd name="connsiteY2-6" fmla="*/ 710825 h 710825"/>
                  <a:gd name="connsiteX3-7" fmla="*/ 0 w 269808"/>
                  <a:gd name="connsiteY3-8" fmla="*/ 638665 h 710825"/>
                </a:gdLst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269808" h="710825">
                    <a:moveTo>
                      <a:pt x="0" y="638665"/>
                    </a:moveTo>
                    <a:lnTo>
                      <a:pt x="132739" y="0"/>
                    </a:lnTo>
                    <a:lnTo>
                      <a:pt x="269808" y="710825"/>
                    </a:lnTo>
                    <a:lnTo>
                      <a:pt x="0" y="63866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3" name="等腰三角形 47"/>
              <p:cNvSpPr/>
              <p:nvPr/>
            </p:nvSpPr>
            <p:spPr>
              <a:xfrm rot="19776570">
                <a:off x="3024620" y="286608"/>
                <a:ext cx="248752" cy="710826"/>
              </a:xfrm>
              <a:custGeom>
                <a:gdLst>
                  <a:gd name="connsiteX0" fmla="*/ 0 w 274139"/>
                  <a:gd name="connsiteY0" fmla="*/ 710825 h 710825"/>
                  <a:gd name="connsiteX1" fmla="*/ 137070 w 274139"/>
                  <a:gd name="connsiteY1" fmla="*/ 0 h 710825"/>
                  <a:gd name="connsiteX2" fmla="*/ 274139 w 274139"/>
                  <a:gd name="connsiteY2" fmla="*/ 710825 h 710825"/>
                  <a:gd name="connsiteX3" fmla="*/ 0 w 274139"/>
                  <a:gd name="connsiteY3" fmla="*/ 710825 h 710825"/>
                  <a:gd name="connsiteX0-1" fmla="*/ 0 w 248752"/>
                  <a:gd name="connsiteY0-2" fmla="*/ 710825 h 710825"/>
                  <a:gd name="connsiteX1-3" fmla="*/ 137070 w 248752"/>
                  <a:gd name="connsiteY1-4" fmla="*/ 0 h 710825"/>
                  <a:gd name="connsiteX2-5" fmla="*/ 248752 w 248752"/>
                  <a:gd name="connsiteY2-6" fmla="*/ 607772 h 710825"/>
                  <a:gd name="connsiteX3-7" fmla="*/ 0 w 248752"/>
                  <a:gd name="connsiteY3-8" fmla="*/ 710825 h 710825"/>
                </a:gdLst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248751" h="710825">
                    <a:moveTo>
                      <a:pt x="0" y="710825"/>
                    </a:moveTo>
                    <a:lnTo>
                      <a:pt x="137070" y="0"/>
                    </a:lnTo>
                    <a:lnTo>
                      <a:pt x="248752" y="607772"/>
                    </a:lnTo>
                    <a:lnTo>
                      <a:pt x="0" y="71082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cxnSp>
          <p:nvCxnSpPr>
            <p:cNvPr id="58" name="直接连接符 57"/>
            <p:cNvCxnSpPr/>
            <p:nvPr/>
          </p:nvCxnSpPr>
          <p:spPr>
            <a:xfrm flipH="1">
              <a:off x="3951348" y="0"/>
              <a:ext cx="1328529" cy="832256"/>
            </a:xfrm>
            <a:prstGeom prst="line">
              <a:avLst/>
            </a:prstGeom>
            <a:ln w="3175">
              <a:solidFill>
                <a:srgbClr val="3D73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9" name="组合 58"/>
            <p:cNvGrpSpPr/>
            <p:nvPr/>
          </p:nvGrpSpPr>
          <p:grpSpPr>
            <a:xfrm rot="6975246">
              <a:off x="4126861" y="1304244"/>
              <a:ext cx="47134" cy="66691"/>
              <a:chOff x="2899932" y="286608"/>
              <a:chExt cx="373440" cy="748067"/>
            </a:xfrm>
          </p:grpSpPr>
          <p:sp>
            <p:nvSpPr>
              <p:cNvPr id="60" name="等腰三角形 44"/>
              <p:cNvSpPr/>
              <p:nvPr/>
            </p:nvSpPr>
            <p:spPr>
              <a:xfrm>
                <a:off x="2899932" y="323850"/>
                <a:ext cx="269808" cy="710825"/>
              </a:xfrm>
              <a:custGeom>
                <a:gdLst>
                  <a:gd name="connsiteX0" fmla="*/ 0 w 274139"/>
                  <a:gd name="connsiteY0" fmla="*/ 710825 h 710825"/>
                  <a:gd name="connsiteX1" fmla="*/ 137070 w 274139"/>
                  <a:gd name="connsiteY1" fmla="*/ 0 h 710825"/>
                  <a:gd name="connsiteX2" fmla="*/ 274139 w 274139"/>
                  <a:gd name="connsiteY2" fmla="*/ 710825 h 710825"/>
                  <a:gd name="connsiteX3" fmla="*/ 0 w 274139"/>
                  <a:gd name="connsiteY3" fmla="*/ 710825 h 710825"/>
                  <a:gd name="connsiteX0-1" fmla="*/ 0 w 269808"/>
                  <a:gd name="connsiteY0-2" fmla="*/ 638665 h 710825"/>
                  <a:gd name="connsiteX1-3" fmla="*/ 132739 w 269808"/>
                  <a:gd name="connsiteY1-4" fmla="*/ 0 h 710825"/>
                  <a:gd name="connsiteX2-5" fmla="*/ 269808 w 269808"/>
                  <a:gd name="connsiteY2-6" fmla="*/ 710825 h 710825"/>
                  <a:gd name="connsiteX3-7" fmla="*/ 0 w 269808"/>
                  <a:gd name="connsiteY3-8" fmla="*/ 638665 h 710825"/>
                </a:gdLst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269808" h="710825">
                    <a:moveTo>
                      <a:pt x="0" y="638665"/>
                    </a:moveTo>
                    <a:lnTo>
                      <a:pt x="132739" y="0"/>
                    </a:lnTo>
                    <a:lnTo>
                      <a:pt x="269808" y="710825"/>
                    </a:lnTo>
                    <a:lnTo>
                      <a:pt x="0" y="638665"/>
                    </a:lnTo>
                    <a:close/>
                  </a:path>
                </a:pathLst>
              </a:custGeom>
              <a:solidFill>
                <a:srgbClr val="8FC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1" name="等腰三角形 47"/>
              <p:cNvSpPr/>
              <p:nvPr/>
            </p:nvSpPr>
            <p:spPr>
              <a:xfrm rot="19776570">
                <a:off x="3024620" y="286608"/>
                <a:ext cx="248752" cy="710826"/>
              </a:xfrm>
              <a:custGeom>
                <a:gdLst>
                  <a:gd name="connsiteX0" fmla="*/ 0 w 274139"/>
                  <a:gd name="connsiteY0" fmla="*/ 710825 h 710825"/>
                  <a:gd name="connsiteX1" fmla="*/ 137070 w 274139"/>
                  <a:gd name="connsiteY1" fmla="*/ 0 h 710825"/>
                  <a:gd name="connsiteX2" fmla="*/ 274139 w 274139"/>
                  <a:gd name="connsiteY2" fmla="*/ 710825 h 710825"/>
                  <a:gd name="connsiteX3" fmla="*/ 0 w 274139"/>
                  <a:gd name="connsiteY3" fmla="*/ 710825 h 710825"/>
                  <a:gd name="connsiteX0-1" fmla="*/ 0 w 248752"/>
                  <a:gd name="connsiteY0-2" fmla="*/ 710825 h 710825"/>
                  <a:gd name="connsiteX1-3" fmla="*/ 137070 w 248752"/>
                  <a:gd name="connsiteY1-4" fmla="*/ 0 h 710825"/>
                  <a:gd name="connsiteX2-5" fmla="*/ 248752 w 248752"/>
                  <a:gd name="connsiteY2-6" fmla="*/ 607772 h 710825"/>
                  <a:gd name="connsiteX3-7" fmla="*/ 0 w 248752"/>
                  <a:gd name="connsiteY3-8" fmla="*/ 710825 h 710825"/>
                </a:gdLst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248751" h="710825">
                    <a:moveTo>
                      <a:pt x="0" y="710825"/>
                    </a:moveTo>
                    <a:lnTo>
                      <a:pt x="137070" y="0"/>
                    </a:lnTo>
                    <a:lnTo>
                      <a:pt x="248752" y="607772"/>
                    </a:lnTo>
                    <a:lnTo>
                      <a:pt x="0" y="710825"/>
                    </a:lnTo>
                    <a:close/>
                  </a:path>
                </a:pathLst>
              </a:custGeom>
              <a:solidFill>
                <a:srgbClr val="00C85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7" name="组合 6"/>
          <p:cNvGrpSpPr/>
          <p:nvPr/>
        </p:nvGrpSpPr>
        <p:grpSpPr>
          <a:xfrm>
            <a:off x="381000" y="209677"/>
            <a:ext cx="11430001" cy="577785"/>
            <a:chOff x="381000" y="209677"/>
            <a:chExt cx="11430001" cy="577785"/>
          </a:xfrm>
        </p:grpSpPr>
        <p:grpSp>
          <p:nvGrpSpPr>
            <p:cNvPr id="8" name="组合 7"/>
            <p:cNvGrpSpPr/>
            <p:nvPr userDrawn="1"/>
          </p:nvGrpSpPr>
          <p:grpSpPr>
            <a:xfrm>
              <a:off x="381000" y="209677"/>
              <a:ext cx="771985" cy="577785"/>
              <a:chOff x="7201355" y="2798675"/>
              <a:chExt cx="771985" cy="577785"/>
            </a:xfrm>
          </p:grpSpPr>
          <p:sp>
            <p:nvSpPr>
              <p:cNvPr id="10" name="平行四边形 9"/>
              <p:cNvSpPr/>
              <p:nvPr/>
            </p:nvSpPr>
            <p:spPr>
              <a:xfrm>
                <a:off x="7201355" y="2798675"/>
                <a:ext cx="212302" cy="577785"/>
              </a:xfrm>
              <a:prstGeom prst="parallelogram">
                <a:avLst>
                  <a:gd name="adj" fmla="val 50529"/>
                </a:avLst>
              </a:prstGeom>
              <a:solidFill>
                <a:srgbClr val="3D73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1" name="平行四边形 10"/>
              <p:cNvSpPr/>
              <p:nvPr/>
            </p:nvSpPr>
            <p:spPr>
              <a:xfrm>
                <a:off x="7387916" y="2798675"/>
                <a:ext cx="212302" cy="577785"/>
              </a:xfrm>
              <a:prstGeom prst="parallelogram">
                <a:avLst>
                  <a:gd name="adj" fmla="val 50529"/>
                </a:avLst>
              </a:prstGeom>
              <a:solidFill>
                <a:srgbClr val="3D73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2" name="平行四边形 11"/>
              <p:cNvSpPr/>
              <p:nvPr/>
            </p:nvSpPr>
            <p:spPr>
              <a:xfrm>
                <a:off x="7574477" y="2798675"/>
                <a:ext cx="212302" cy="577785"/>
              </a:xfrm>
              <a:prstGeom prst="parallelogram">
                <a:avLst>
                  <a:gd name="adj" fmla="val 50529"/>
                </a:avLst>
              </a:prstGeom>
              <a:solidFill>
                <a:srgbClr val="3D73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3" name="平行四边形 12"/>
              <p:cNvSpPr/>
              <p:nvPr/>
            </p:nvSpPr>
            <p:spPr>
              <a:xfrm>
                <a:off x="7761038" y="2798675"/>
                <a:ext cx="212302" cy="577785"/>
              </a:xfrm>
              <a:prstGeom prst="parallelogram">
                <a:avLst>
                  <a:gd name="adj" fmla="val 50529"/>
                </a:avLst>
              </a:prstGeom>
              <a:solidFill>
                <a:srgbClr val="3D73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9" name="矩形 8"/>
            <p:cNvSpPr/>
            <p:nvPr userDrawn="1"/>
          </p:nvSpPr>
          <p:spPr>
            <a:xfrm>
              <a:off x="966425" y="741743"/>
              <a:ext cx="10844576" cy="45719"/>
            </a:xfrm>
            <a:prstGeom prst="rect">
              <a:avLst/>
            </a:prstGeom>
            <a:solidFill>
              <a:srgbClr val="3D73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4" name="矩形 13"/>
          <p:cNvSpPr/>
          <p:nvPr/>
        </p:nvSpPr>
        <p:spPr>
          <a:xfrm>
            <a:off x="1267398" y="285148"/>
            <a:ext cx="10301303" cy="38862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r>
              <a:rPr lang="zh-CN" altLang="en-US" sz="320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核心考点一　能源与国家安全</a:t>
            </a:r>
            <a:endParaRPr lang="zh-CN" altLang="en-US" sz="3200" b="1">
              <a:solidFill>
                <a:schemeClr val="tx1"/>
              </a:solidFill>
              <a:latin typeface="黑体" panose="02010600030101010101" pitchFamily="49" charset="-122"/>
              <a:ea typeface="黑体" panose="02010600030101010101" pitchFamily="49" charset="-122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34963" y="930908"/>
            <a:ext cx="3713055" cy="38862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r>
              <a:rPr lang="en-US" altLang="zh-CN" sz="3000" b="1" smtClean="0">
                <a:solidFill>
                  <a:srgbClr val="3D7351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  <a:sym typeface="+mn-lt"/>
              </a:rPr>
              <a:t>[</a:t>
            </a:r>
            <a:r>
              <a:rPr lang="zh-CN" altLang="en-US" sz="3000" b="1">
                <a:solidFill>
                  <a:srgbClr val="3D7351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  <a:sym typeface="+mn-lt"/>
              </a:rPr>
              <a:t>归纳提</a:t>
            </a:r>
            <a:r>
              <a:rPr lang="zh-CN" altLang="en-US" sz="3000" b="1" smtClean="0">
                <a:solidFill>
                  <a:srgbClr val="3D7351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  <a:sym typeface="+mn-lt"/>
              </a:rPr>
              <a:t>升</a:t>
            </a:r>
            <a:r>
              <a:rPr lang="en-US" altLang="zh-CN" sz="3000" b="1" smtClean="0">
                <a:solidFill>
                  <a:srgbClr val="3D7351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  <a:sym typeface="+mn-lt"/>
              </a:rPr>
              <a:t>·</a:t>
            </a:r>
            <a:r>
              <a:rPr lang="zh-CN" altLang="en-US" sz="3000" b="1" smtClean="0">
                <a:solidFill>
                  <a:srgbClr val="3D7351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  <a:sym typeface="+mn-lt"/>
              </a:rPr>
              <a:t>学</a:t>
            </a:r>
            <a:r>
              <a:rPr lang="zh-CN" altLang="en-US" sz="3000" b="1">
                <a:solidFill>
                  <a:srgbClr val="3D7351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  <a:sym typeface="+mn-lt"/>
              </a:rPr>
              <a:t>技法</a:t>
            </a:r>
            <a:r>
              <a:rPr lang="en-US" altLang="zh-CN" sz="3000" b="1" smtClean="0">
                <a:solidFill>
                  <a:srgbClr val="3D7351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  <a:sym typeface="+mn-lt"/>
              </a:rPr>
              <a:t>]</a:t>
            </a:r>
            <a:endParaRPr lang="zh-CN" altLang="en-US" sz="3000" b="1">
              <a:solidFill>
                <a:srgbClr val="3D7351"/>
              </a:solidFill>
              <a:latin typeface="Times New Roman" panose="02020603050405020304" pitchFamily="18" charset="0"/>
              <a:ea typeface="华文细黑" panose="02010600040101010101" pitchFamily="2" charset="-122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2" name="矩形 1"/>
          <p:cNvSpPr>
            <a:spLocks noChangeAspect="1"/>
          </p:cNvSpPr>
          <p:nvPr/>
        </p:nvSpPr>
        <p:spPr>
          <a:xfrm>
            <a:off x="381000" y="1462974"/>
            <a:ext cx="11430000" cy="4513287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2800">
                <a:solidFill>
                  <a:srgbClr val="000000"/>
                </a:solidFill>
                <a:latin typeface="Arial" pitchFamily="34" charset="0"/>
                <a:ea typeface="黑体" panose="02010600030101010101" pitchFamily="49" charset="-122"/>
                <a:cs typeface="Times New Roman" panose="02020603050405020304" pitchFamily="18" charset="0"/>
              </a:rPr>
              <a:t>我国能源存在的问题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能源地区分布不均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能源生产与</a:t>
            </a:r>
            <a:r>
              <a:rPr lang="zh-CN" altLang="zh-CN" sz="2800" u="wavy">
                <a:solidFill>
                  <a:srgbClr val="000000"/>
                </a:solidFill>
                <a:uFill>
                  <a:solidFill>
                    <a:srgbClr val="00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能源消费地区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不匹配。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　　　　</a:t>
            </a:r>
            <a:r>
              <a:rPr lang="zh-CN" altLang="zh-CN" sz="2800">
                <a:solidFill>
                  <a:srgbClr val="000000"/>
                </a:solidFill>
                <a:latin typeface="NEU-BZ-S92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zh-CN" sz="2800">
                <a:solidFill>
                  <a:srgbClr val="00B0F0"/>
                </a:solidFill>
                <a:latin typeface="NEU-BZ-S92"/>
                <a:ea typeface="方正硬笔楷书简体" panose="03000509000000000000" pitchFamily="65" charset="-122"/>
                <a:cs typeface="Times New Roman" panose="02020603050405020304" pitchFamily="18" charset="0"/>
              </a:rPr>
              <a:t>集中在东南沿海地区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能源供应紧张。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(3)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人均能源消耗量低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能量利用率低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单位产值能耗大。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(4)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能源消费结构不合理。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　　　　　　　　　　</a:t>
            </a:r>
            <a:r>
              <a:rPr lang="zh-CN" altLang="zh-CN" sz="2800">
                <a:solidFill>
                  <a:srgbClr val="00B0F0"/>
                </a:solidFill>
                <a:latin typeface="NEU-BZ-S92"/>
                <a:ea typeface="方正硬笔楷书简体" panose="03000509000000000000" pitchFamily="65" charset="-122"/>
                <a:cs typeface="Times New Roman" panose="02020603050405020304" pitchFamily="18" charset="0"/>
              </a:rPr>
              <a:t>易造成生态破坏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(5)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广大农村仍</a:t>
            </a:r>
            <a:r>
              <a:rPr lang="zh-CN" altLang="zh-CN" sz="2800" u="wavy">
                <a:solidFill>
                  <a:srgbClr val="000000"/>
                </a:solidFill>
                <a:uFill>
                  <a:solidFill>
                    <a:srgbClr val="00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大量用木材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和秸秆等作为燃料。</a:t>
            </a:r>
            <a:endParaRPr lang="zh-CN" altLang="zh-CN" sz="2800">
              <a:solidFill>
                <a:srgbClr val="000000"/>
              </a:solidFill>
              <a:effectLst/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</p:txBody>
      </p:sp>
      <p:pic>
        <p:nvPicPr>
          <p:cNvPr id="15" name="箭头右下1.eps" descr="id:2147491273;FounderCES"/>
          <p:cNvPicPr/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601752" y="2463093"/>
            <a:ext cx="988496" cy="488475"/>
          </a:xfrm>
          <a:prstGeom prst="rect">
            <a:avLst/>
          </a:prstGeom>
        </p:spPr>
      </p:pic>
      <p:pic>
        <p:nvPicPr>
          <p:cNvPr id="16" name="箭头右下1.eps" descr="id:2147491273;FounderCES"/>
          <p:cNvPicPr/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V="1">
            <a:off x="3428807" y="4921750"/>
            <a:ext cx="988497" cy="548027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>
            <a:spLocks noChangeAspect="1"/>
          </p:cNvSpPr>
          <p:nvPr/>
        </p:nvSpPr>
        <p:spPr>
          <a:xfrm>
            <a:off x="381000" y="1165396"/>
            <a:ext cx="11430000" cy="2832827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2800">
                <a:solidFill>
                  <a:srgbClr val="000000"/>
                </a:solidFill>
                <a:latin typeface="Arial" pitchFamily="34" charset="0"/>
                <a:ea typeface="黑体" panose="02010600030101010101" pitchFamily="49" charset="-122"/>
                <a:cs typeface="Times New Roman" panose="02020603050405020304" pitchFamily="18" charset="0"/>
              </a:rPr>
              <a:t>我国能源消费结构及其问题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我国的能源消费结构以煤炭为主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石油、天然气比例小。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以煤炭为主的能源消费结构产生的环境问题。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zh-CN" altLang="zh-CN" sz="2800">
                <a:solidFill>
                  <a:srgbClr val="000000"/>
                </a:solidFill>
                <a:latin typeface="NEU-BZ-S92"/>
                <a:cs typeface="宋体" panose="02010600030101010101" pitchFamily="2" charset="-122"/>
              </a:rPr>
              <a:t>①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排放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altLang="zh-CN" sz="2800" baseline="-25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等有害气体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形成酸雨、酸雾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zh-CN" altLang="zh-CN" sz="2800">
                <a:solidFill>
                  <a:srgbClr val="000000"/>
                </a:solidFill>
                <a:latin typeface="NEU-BZ-S92"/>
                <a:cs typeface="宋体" panose="02010600030101010101" pitchFamily="2" charset="-122"/>
              </a:rPr>
              <a:t>②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排放大量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zh-CN" sz="2800" baseline="-25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气体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使温室效应加强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全球变暖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zh-CN" altLang="zh-CN" sz="2800">
                <a:solidFill>
                  <a:srgbClr val="000000"/>
                </a:solidFill>
                <a:latin typeface="NEU-BZ-S92"/>
                <a:cs typeface="宋体" panose="02010600030101010101" pitchFamily="2" charset="-122"/>
              </a:rPr>
              <a:t>③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产生废渣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污染环境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zh-CN" altLang="zh-CN" sz="2800">
                <a:solidFill>
                  <a:srgbClr val="000000"/>
                </a:solidFill>
                <a:latin typeface="NEU-BZ-S92"/>
                <a:cs typeface="宋体" panose="02010600030101010101" pitchFamily="2" charset="-122"/>
              </a:rPr>
              <a:t>④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废弃物污染水源。</a:t>
            </a:r>
            <a:endParaRPr lang="zh-CN" altLang="zh-CN" sz="2800">
              <a:solidFill>
                <a:srgbClr val="000000"/>
              </a:solidFill>
              <a:effectLst/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>
            <a:spLocks noChangeAspect="1"/>
          </p:cNvSpPr>
          <p:nvPr/>
        </p:nvSpPr>
        <p:spPr>
          <a:xfrm>
            <a:off x="381000" y="996593"/>
            <a:ext cx="6298519" cy="65248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2800">
                <a:solidFill>
                  <a:srgbClr val="000000"/>
                </a:solidFill>
                <a:latin typeface="Arial" pitchFamily="34" charset="0"/>
                <a:ea typeface="黑体" panose="02010600030101010101" pitchFamily="49" charset="-122"/>
                <a:cs typeface="Times New Roman" panose="02020603050405020304" pitchFamily="18" charset="0"/>
              </a:rPr>
              <a:t>我国石油安全面临的挑战及应对措</a:t>
            </a:r>
            <a:r>
              <a:rPr lang="zh-CN" altLang="zh-CN" sz="2800" smtClean="0">
                <a:solidFill>
                  <a:srgbClr val="000000"/>
                </a:solidFill>
                <a:latin typeface="Arial" pitchFamily="34" charset="0"/>
                <a:ea typeface="黑体" panose="02010600030101010101" pitchFamily="49" charset="-122"/>
                <a:cs typeface="Times New Roman" panose="02020603050405020304" pitchFamily="18" charset="0"/>
              </a:rPr>
              <a:t>施</a:t>
            </a:r>
            <a:r>
              <a:rPr lang="en-US" altLang="zh-CN" sz="2800" smtClean="0">
                <a:solidFill>
                  <a:srgbClr val="000000"/>
                </a:solidFill>
                <a:latin typeface="Arial" pitchFamily="34" charset="0"/>
                <a:ea typeface="黑体" panose="02010600030101010101" pitchFamily="49" charset="-122"/>
                <a:cs typeface="Times New Roman" panose="02020603050405020304" pitchFamily="18" charset="0"/>
              </a:rPr>
              <a:t> </a:t>
            </a:r>
            <a:endParaRPr lang="zh-CN" altLang="zh-CN" sz="2800">
              <a:solidFill>
                <a:srgbClr val="000000"/>
              </a:solidFill>
              <a:effectLst/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3" name="表格 2"/>
          <p:cNvGraphicFramePr>
            <a:graphicFrameLocks noGrp="1" noChangeAspect="1"/>
          </p:cNvGraphicFramePr>
          <p:nvPr/>
        </p:nvGraphicFramePr>
        <p:xfrm>
          <a:off x="381000" y="1649079"/>
          <a:ext cx="11430000" cy="3328416"/>
        </p:xfrm>
        <a:graphic>
          <a:graphicData uri="http://schemas.openxmlformats.org/drawingml/2006/table">
            <a:tbl>
              <a:tblPr firstRow="1" firstCol="1" bandRow="1"/>
              <a:tblGrid>
                <a:gridCol w="851899"/>
                <a:gridCol w="10578101"/>
              </a:tblGrid>
              <a:tr h="0">
                <a:tc>
                  <a:txBody>
                    <a:bodyPr vert="horz" wrap="square"/>
                    <a:lstStyle/>
                    <a:p>
                      <a:pPr>
                        <a:spcAft>
                          <a:spcPct val="0"/>
                        </a:spcAf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黑体" panose="02010600030101010101" pitchFamily="49" charset="-122"/>
                          <a:cs typeface="Times New Roman" panose="02020603050405020304" pitchFamily="18" charset="0"/>
                        </a:rPr>
                        <a:t>面临</a:t>
                      </a:r>
                      <a:endParaRPr lang="zh-CN" sz="2800">
                        <a:solidFill>
                          <a:srgbClr val="000000"/>
                        </a:solidFill>
                        <a:effectLst/>
                        <a:latin typeface="NEU-BZ-S92"/>
                        <a:ea typeface="方正书宋_GBK" panose="03000509000000000000" pitchFamily="65" charset="-122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ct val="0"/>
                        </a:spcAf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黑体" panose="02010600030101010101" pitchFamily="49" charset="-122"/>
                          <a:cs typeface="Times New Roman" panose="02020603050405020304" pitchFamily="18" charset="0"/>
                        </a:rPr>
                        <a:t>挑战</a:t>
                      </a:r>
                      <a:endParaRPr lang="zh-CN" sz="2800">
                        <a:solidFill>
                          <a:srgbClr val="000000"/>
                        </a:solidFill>
                        <a:effectLst/>
                        <a:latin typeface="NEU-BZ-S92"/>
                        <a:ea typeface="方正书宋_GBK" panose="03000509000000000000" pitchFamily="65" charset="-122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30000"/>
                        </a:lnSpc>
                        <a:spcAft>
                          <a:spcPct val="0"/>
                        </a:spcAft>
                        <a:tabLst>
                          <a:tab pos="1188085"/>
                          <a:tab pos="2163445"/>
                          <a:tab pos="3142615"/>
                          <a:tab pos="4190365"/>
                        </a:tabLs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NEU-BZ-S92"/>
                          <a:ea typeface="方正书宋_GBK" panose="03000509000000000000" pitchFamily="65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zh-CN" sz="2800">
                        <a:solidFill>
                          <a:srgbClr val="000000"/>
                        </a:solidFill>
                        <a:effectLst/>
                        <a:latin typeface="NEU-BZ-S92"/>
                        <a:ea typeface="方正书宋_GBK" panose="03000509000000000000" pitchFamily="65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ct val="0"/>
                        </a:spcAft>
                        <a:tabLst>
                          <a:tab pos="1188085"/>
                          <a:tab pos="2163445"/>
                          <a:tab pos="3142615"/>
                          <a:tab pos="4190365"/>
                        </a:tabLs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NEU-BZ-S9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①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国内石油资源不足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供需矛盾突出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;</a:t>
                      </a:r>
                      <a:endParaRPr lang="zh-CN" sz="2800">
                        <a:solidFill>
                          <a:srgbClr val="000000"/>
                        </a:solidFill>
                        <a:effectLst/>
                        <a:latin typeface="NEU-BZ-S92"/>
                        <a:ea typeface="方正书宋_GBK" panose="03000509000000000000" pitchFamily="65" charset="-122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30000"/>
                        </a:lnSpc>
                        <a:spcAft>
                          <a:spcPct val="0"/>
                        </a:spcAft>
                        <a:tabLst>
                          <a:tab pos="1188085"/>
                          <a:tab pos="2163445"/>
                          <a:tab pos="3142615"/>
                          <a:tab pos="4190365"/>
                        </a:tabLs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NEU-BZ-S9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②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国际石油价格波动的影响越来越大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抵御风险的能力差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;</a:t>
                      </a:r>
                      <a:endParaRPr lang="zh-CN" sz="2800">
                        <a:solidFill>
                          <a:srgbClr val="000000"/>
                        </a:solidFill>
                        <a:effectLst/>
                        <a:latin typeface="NEU-BZ-S92"/>
                        <a:ea typeface="方正书宋_GBK" panose="03000509000000000000" pitchFamily="65" charset="-122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30000"/>
                        </a:lnSpc>
                        <a:spcAft>
                          <a:spcPct val="0"/>
                        </a:spcAft>
                        <a:tabLst>
                          <a:tab pos="1188085"/>
                          <a:tab pos="2163445"/>
                          <a:tab pos="3142615"/>
                          <a:tab pos="4190365"/>
                        </a:tabLs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NEU-BZ-S9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③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国际石油资源竞争激烈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;</a:t>
                      </a:r>
                      <a:endParaRPr lang="zh-CN" sz="2800">
                        <a:solidFill>
                          <a:srgbClr val="000000"/>
                        </a:solidFill>
                        <a:effectLst/>
                        <a:latin typeface="NEU-BZ-S92"/>
                        <a:ea typeface="方正书宋_GBK" panose="03000509000000000000" pitchFamily="65" charset="-122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30000"/>
                        </a:lnSpc>
                        <a:spcAft>
                          <a:spcPct val="0"/>
                        </a:spcAft>
                        <a:tabLst>
                          <a:tab pos="1188085"/>
                          <a:tab pos="2163445"/>
                          <a:tab pos="3142615"/>
                          <a:tab pos="4190365"/>
                        </a:tabLs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NEU-BZ-S9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④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进口来源单一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过分依赖中东和非洲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;</a:t>
                      </a:r>
                      <a:endParaRPr lang="zh-CN" sz="2800">
                        <a:solidFill>
                          <a:srgbClr val="000000"/>
                        </a:solidFill>
                        <a:effectLst/>
                        <a:latin typeface="NEU-BZ-S92"/>
                        <a:ea typeface="方正书宋_GBK" panose="03000509000000000000" pitchFamily="65" charset="-122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30000"/>
                        </a:lnSpc>
                        <a:spcAft>
                          <a:spcPct val="0"/>
                        </a:spcAft>
                        <a:tabLst>
                          <a:tab pos="1188085"/>
                          <a:tab pos="2163445"/>
                          <a:tab pos="3142615"/>
                          <a:tab pos="4190365"/>
                        </a:tabLs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NEU-BZ-S9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⑤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运输方式和运输通道较单一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过分依赖海洋运输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单一的运输路线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;</a:t>
                      </a:r>
                      <a:endParaRPr lang="zh-CN" sz="2800">
                        <a:solidFill>
                          <a:srgbClr val="000000"/>
                        </a:solidFill>
                        <a:effectLst/>
                        <a:latin typeface="NEU-BZ-S92"/>
                        <a:ea typeface="方正书宋_GBK" panose="03000509000000000000" pitchFamily="65" charset="-122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30000"/>
                        </a:lnSpc>
                        <a:spcAft>
                          <a:spcPct val="0"/>
                        </a:spcAft>
                        <a:tabLst>
                          <a:tab pos="1188085"/>
                          <a:tab pos="2163445"/>
                          <a:tab pos="3142615"/>
                          <a:tab pos="4190365"/>
                        </a:tabLs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NEU-BZ-S9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⑥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石油战略储备不足</a:t>
                      </a:r>
                      <a:endParaRPr lang="zh-CN" sz="2800">
                        <a:solidFill>
                          <a:srgbClr val="000000"/>
                        </a:solidFill>
                        <a:effectLst/>
                        <a:latin typeface="NEU-BZ-S92"/>
                        <a:ea typeface="方正书宋_GBK" panose="03000509000000000000" pitchFamily="65" charset="-122"/>
                        <a:cs typeface="Times New Roman" panose="02020603050405020304" pitchFamily="18" charset="0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" name="表格 1"/>
          <p:cNvGraphicFramePr>
            <a:graphicFrameLocks noGrp="1" noChangeAspect="1"/>
          </p:cNvGraphicFramePr>
          <p:nvPr/>
        </p:nvGraphicFramePr>
        <p:xfrm>
          <a:off x="381000" y="755989"/>
          <a:ext cx="11430000" cy="4437888"/>
        </p:xfrm>
        <a:graphic>
          <a:graphicData uri="http://schemas.openxmlformats.org/drawingml/2006/table">
            <a:tbl>
              <a:tblPr firstRow="1" firstCol="1" bandRow="1"/>
              <a:tblGrid>
                <a:gridCol w="1632735"/>
                <a:gridCol w="9797265"/>
              </a:tblGrid>
              <a:tr h="0">
                <a:tc>
                  <a:txBody>
                    <a:bodyPr vert="horz" wrap="square"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ct val="0"/>
                        </a:spcAft>
                        <a:tabLst>
                          <a:tab pos="1188085"/>
                          <a:tab pos="2163445"/>
                          <a:tab pos="3142615"/>
                          <a:tab pos="4190365"/>
                        </a:tabLs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黑体" panose="02010600030101010101" pitchFamily="49" charset="-122"/>
                          <a:cs typeface="Times New Roman" panose="02020603050405020304" pitchFamily="18" charset="0"/>
                        </a:rPr>
                        <a:t>应对措施</a:t>
                      </a:r>
                      <a:endParaRPr lang="zh-CN" sz="2800">
                        <a:solidFill>
                          <a:srgbClr val="000000"/>
                        </a:solidFill>
                        <a:effectLst/>
                        <a:latin typeface="NEU-BZ-S92"/>
                        <a:ea typeface="方正书宋_GBK" panose="03000509000000000000" pitchFamily="65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ct val="0"/>
                        </a:spcAft>
                        <a:tabLst>
                          <a:tab pos="1188085"/>
                          <a:tab pos="2163445"/>
                          <a:tab pos="3142615"/>
                          <a:tab pos="4190365"/>
                        </a:tabLs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NEU-BZ-S9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①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降低对石油的依赖性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调整能源结构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实现能源生产和消费的多元化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以煤炭为主、电力为中心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油气和新能源全面发展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;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提高石油利用率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节约使用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;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加强石油的勘探开发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;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加强石油替代资源的开发利用。</a:t>
                      </a:r>
                      <a:endParaRPr lang="zh-CN" sz="2800">
                        <a:solidFill>
                          <a:srgbClr val="000000"/>
                        </a:solidFill>
                        <a:effectLst/>
                        <a:latin typeface="NEU-BZ-S92"/>
                        <a:ea typeface="方正书宋_GBK" panose="03000509000000000000" pitchFamily="65" charset="-122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30000"/>
                        </a:lnSpc>
                        <a:spcAft>
                          <a:spcPct val="0"/>
                        </a:spcAft>
                        <a:tabLst>
                          <a:tab pos="1188085"/>
                          <a:tab pos="2163445"/>
                          <a:tab pos="3142615"/>
                          <a:tab pos="4190365"/>
                        </a:tabLs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NEU-BZ-S9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②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积极拓展石油的国际市场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保证石油来源的多元化和石油运输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运输线路和运输方式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的多元化。</a:t>
                      </a:r>
                      <a:endParaRPr lang="zh-CN" sz="2800">
                        <a:solidFill>
                          <a:srgbClr val="000000"/>
                        </a:solidFill>
                        <a:effectLst/>
                        <a:latin typeface="NEU-BZ-S92"/>
                        <a:ea typeface="方正书宋_GBK" panose="03000509000000000000" pitchFamily="65" charset="-122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30000"/>
                        </a:lnSpc>
                        <a:spcAft>
                          <a:spcPct val="0"/>
                        </a:spcAft>
                        <a:tabLst>
                          <a:tab pos="1188085"/>
                          <a:tab pos="2163445"/>
                          <a:tab pos="3142615"/>
                          <a:tab pos="4190365"/>
                        </a:tabLs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NEU-BZ-S9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③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建立完善的石油战略储备体系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降低石油供应突然中断的风险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规避油价波动的严重影响</a:t>
                      </a:r>
                      <a:endParaRPr lang="zh-CN" sz="2800">
                        <a:solidFill>
                          <a:srgbClr val="000000"/>
                        </a:solidFill>
                        <a:effectLst/>
                        <a:latin typeface="NEU-BZ-S92"/>
                        <a:ea typeface="方正书宋_GBK" panose="03000509000000000000" pitchFamily="65" charset="-122"/>
                        <a:cs typeface="Times New Roman" panose="02020603050405020304" pitchFamily="18" charset="0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>
            <a:spLocks noChangeAspect="1"/>
          </p:cNvSpPr>
          <p:nvPr/>
        </p:nvSpPr>
        <p:spPr>
          <a:xfrm>
            <a:off x="381000" y="1296108"/>
            <a:ext cx="6298519" cy="65248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2800">
                <a:solidFill>
                  <a:srgbClr val="000000"/>
                </a:solidFill>
                <a:latin typeface="Arial" pitchFamily="34" charset="0"/>
                <a:ea typeface="黑体" panose="02010600030101010101" pitchFamily="49" charset="-122"/>
                <a:cs typeface="Times New Roman" panose="02020603050405020304" pitchFamily="18" charset="0"/>
              </a:rPr>
              <a:t>目前我国能源紧张的原因及解决措</a:t>
            </a:r>
            <a:r>
              <a:rPr lang="zh-CN" altLang="zh-CN" sz="2800" smtClean="0">
                <a:solidFill>
                  <a:srgbClr val="000000"/>
                </a:solidFill>
                <a:latin typeface="Arial" pitchFamily="34" charset="0"/>
                <a:ea typeface="黑体" panose="02010600030101010101" pitchFamily="49" charset="-122"/>
                <a:cs typeface="Times New Roman" panose="02020603050405020304" pitchFamily="18" charset="0"/>
              </a:rPr>
              <a:t>施</a:t>
            </a:r>
            <a:r>
              <a:rPr lang="en-US" altLang="zh-CN" sz="2800" smtClean="0">
                <a:solidFill>
                  <a:srgbClr val="000000"/>
                </a:solidFill>
                <a:latin typeface="Arial" pitchFamily="34" charset="0"/>
                <a:ea typeface="黑体" panose="02010600030101010101" pitchFamily="49" charset="-122"/>
                <a:cs typeface="Times New Roman" panose="02020603050405020304" pitchFamily="18" charset="0"/>
              </a:rPr>
              <a:t> </a:t>
            </a:r>
            <a:endParaRPr lang="zh-CN" altLang="zh-CN" sz="2800">
              <a:solidFill>
                <a:srgbClr val="000000"/>
              </a:solidFill>
              <a:effectLst/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3" name="表格 2"/>
          <p:cNvGraphicFramePr>
            <a:graphicFrameLocks noGrp="1" noChangeAspect="1"/>
          </p:cNvGraphicFramePr>
          <p:nvPr/>
        </p:nvGraphicFramePr>
        <p:xfrm>
          <a:off x="381000" y="2012750"/>
          <a:ext cx="11430000" cy="2773680"/>
        </p:xfrm>
        <a:graphic>
          <a:graphicData uri="http://schemas.openxmlformats.org/drawingml/2006/table">
            <a:tbl>
              <a:tblPr firstRow="1" firstCol="1" bandRow="1"/>
              <a:tblGrid>
                <a:gridCol w="862173"/>
                <a:gridCol w="10567827"/>
              </a:tblGrid>
              <a:tr h="0">
                <a:tc>
                  <a:txBody>
                    <a:bodyPr vert="horz" wrap="square"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ct val="0"/>
                        </a:spcAft>
                        <a:tabLst>
                          <a:tab pos="1188085"/>
                          <a:tab pos="2163445"/>
                          <a:tab pos="3142615"/>
                          <a:tab pos="4190365"/>
                        </a:tabLs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黑体" panose="02010600030101010101" pitchFamily="49" charset="-122"/>
                          <a:cs typeface="Times New Roman" panose="02020603050405020304" pitchFamily="18" charset="0"/>
                        </a:rPr>
                        <a:t>原因</a:t>
                      </a:r>
                      <a:endParaRPr lang="zh-CN" sz="2800">
                        <a:solidFill>
                          <a:srgbClr val="000000"/>
                        </a:solidFill>
                        <a:effectLst/>
                        <a:latin typeface="NEU-BZ-S92"/>
                        <a:ea typeface="方正书宋_GBK" panose="03000509000000000000" pitchFamily="65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ct val="0"/>
                        </a:spcAft>
                        <a:tabLst>
                          <a:tab pos="1188085"/>
                          <a:tab pos="2163445"/>
                          <a:tab pos="3142615"/>
                          <a:tab pos="4190365"/>
                        </a:tabLs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NEU-BZ-S9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①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我国经济发展速度快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能源需求量增加迅速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;</a:t>
                      </a:r>
                      <a:endParaRPr lang="zh-CN" sz="2800">
                        <a:solidFill>
                          <a:srgbClr val="000000"/>
                        </a:solidFill>
                        <a:effectLst/>
                        <a:latin typeface="NEU-BZ-S92"/>
                        <a:ea typeface="方正书宋_GBK" panose="03000509000000000000" pitchFamily="65" charset="-122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30000"/>
                        </a:lnSpc>
                        <a:spcAft>
                          <a:spcPct val="0"/>
                        </a:spcAft>
                        <a:tabLst>
                          <a:tab pos="1188085"/>
                          <a:tab pos="2163445"/>
                          <a:tab pos="3142615"/>
                          <a:tab pos="4190365"/>
                        </a:tabLs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NEU-BZ-S9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②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我国高能耗的工业发展快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加速了能源紧张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;</a:t>
                      </a:r>
                      <a:endParaRPr lang="zh-CN" sz="2800">
                        <a:solidFill>
                          <a:srgbClr val="000000"/>
                        </a:solidFill>
                        <a:effectLst/>
                        <a:latin typeface="NEU-BZ-S92"/>
                        <a:ea typeface="方正书宋_GBK" panose="03000509000000000000" pitchFamily="65" charset="-122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30000"/>
                        </a:lnSpc>
                        <a:spcAft>
                          <a:spcPct val="0"/>
                        </a:spcAft>
                        <a:tabLst>
                          <a:tab pos="1188085"/>
                          <a:tab pos="2163445"/>
                          <a:tab pos="3142615"/>
                          <a:tab pos="4190365"/>
                        </a:tabLs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NEU-BZ-S9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③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能源利用率低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浪费严重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;</a:t>
                      </a:r>
                      <a:endParaRPr lang="zh-CN" sz="2800">
                        <a:solidFill>
                          <a:srgbClr val="000000"/>
                        </a:solidFill>
                        <a:effectLst/>
                        <a:latin typeface="NEU-BZ-S92"/>
                        <a:ea typeface="方正书宋_GBK" panose="03000509000000000000" pitchFamily="65" charset="-122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30000"/>
                        </a:lnSpc>
                        <a:spcAft>
                          <a:spcPct val="0"/>
                        </a:spcAft>
                        <a:tabLst>
                          <a:tab pos="1188085"/>
                          <a:tab pos="2163445"/>
                          <a:tab pos="3142615"/>
                          <a:tab pos="4190365"/>
                        </a:tabLs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NEU-BZ-S9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④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能源勘探、开采跟不上国民经济发展的需求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;</a:t>
                      </a:r>
                      <a:endParaRPr lang="zh-CN" sz="2800">
                        <a:solidFill>
                          <a:srgbClr val="000000"/>
                        </a:solidFill>
                        <a:effectLst/>
                        <a:latin typeface="NEU-BZ-S92"/>
                        <a:ea typeface="方正书宋_GBK" panose="03000509000000000000" pitchFamily="65" charset="-122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30000"/>
                        </a:lnSpc>
                        <a:spcAft>
                          <a:spcPct val="0"/>
                        </a:spcAft>
                        <a:tabLst>
                          <a:tab pos="1188085"/>
                          <a:tab pos="2163445"/>
                          <a:tab pos="3142615"/>
                          <a:tab pos="4190365"/>
                        </a:tabLs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NEU-BZ-S9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⑤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国际石油价格上涨</a:t>
                      </a:r>
                      <a:endParaRPr lang="zh-CN" sz="2800">
                        <a:solidFill>
                          <a:srgbClr val="000000"/>
                        </a:solidFill>
                        <a:effectLst/>
                        <a:latin typeface="NEU-BZ-S92"/>
                        <a:ea typeface="方正书宋_GBK" panose="03000509000000000000" pitchFamily="65" charset="-122"/>
                        <a:cs typeface="Times New Roman" panose="02020603050405020304" pitchFamily="18" charset="0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" name="表格 1"/>
          <p:cNvGraphicFramePr>
            <a:graphicFrameLocks noGrp="1" noChangeAspect="1"/>
          </p:cNvGraphicFramePr>
          <p:nvPr/>
        </p:nvGraphicFramePr>
        <p:xfrm>
          <a:off x="381000" y="443783"/>
          <a:ext cx="11430000" cy="5547360"/>
        </p:xfrm>
        <a:graphic>
          <a:graphicData uri="http://schemas.openxmlformats.org/drawingml/2006/table">
            <a:tbl>
              <a:tblPr firstRow="1" firstCol="1" bandRow="1"/>
              <a:tblGrid>
                <a:gridCol w="1550542"/>
                <a:gridCol w="9879458"/>
              </a:tblGrid>
              <a:tr h="0">
                <a:tc>
                  <a:txBody>
                    <a:bodyPr vert="horz" wrap="square"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ct val="0"/>
                        </a:spcAft>
                        <a:tabLst>
                          <a:tab pos="1188085"/>
                          <a:tab pos="2163445"/>
                          <a:tab pos="3142615"/>
                          <a:tab pos="4190365"/>
                        </a:tabLs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黑体" panose="02010600030101010101" pitchFamily="49" charset="-122"/>
                          <a:cs typeface="Times New Roman" panose="02020603050405020304" pitchFamily="18" charset="0"/>
                        </a:rPr>
                        <a:t>解决措施</a:t>
                      </a:r>
                      <a:endParaRPr lang="zh-CN" sz="2800">
                        <a:solidFill>
                          <a:srgbClr val="000000"/>
                        </a:solidFill>
                        <a:effectLst/>
                        <a:latin typeface="NEU-BZ-S92"/>
                        <a:ea typeface="方正书宋_GBK" panose="03000509000000000000" pitchFamily="65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ct val="0"/>
                        </a:spcAft>
                        <a:tabLst>
                          <a:tab pos="1188085"/>
                          <a:tab pos="2163445"/>
                          <a:tab pos="3142615"/>
                          <a:tab pos="4190365"/>
                        </a:tabLs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NEU-BZ-S9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①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采取多元化进口石油战略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;</a:t>
                      </a:r>
                      <a:endParaRPr lang="zh-CN" sz="2800">
                        <a:solidFill>
                          <a:srgbClr val="000000"/>
                        </a:solidFill>
                        <a:effectLst/>
                        <a:latin typeface="NEU-BZ-S92"/>
                        <a:ea typeface="方正书宋_GBK" panose="03000509000000000000" pitchFamily="65" charset="-122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30000"/>
                        </a:lnSpc>
                        <a:spcAft>
                          <a:spcPct val="0"/>
                        </a:spcAft>
                        <a:tabLst>
                          <a:tab pos="1188085"/>
                          <a:tab pos="2163445"/>
                          <a:tab pos="3142615"/>
                          <a:tab pos="4190365"/>
                        </a:tabLs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NEU-BZ-S9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②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建立石油战略储备体系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;</a:t>
                      </a:r>
                      <a:endParaRPr lang="zh-CN" sz="2800">
                        <a:solidFill>
                          <a:srgbClr val="000000"/>
                        </a:solidFill>
                        <a:effectLst/>
                        <a:latin typeface="NEU-BZ-S92"/>
                        <a:ea typeface="方正书宋_GBK" panose="03000509000000000000" pitchFamily="65" charset="-122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30000"/>
                        </a:lnSpc>
                        <a:spcAft>
                          <a:spcPct val="0"/>
                        </a:spcAft>
                        <a:tabLst>
                          <a:tab pos="1188085"/>
                          <a:tab pos="2163445"/>
                          <a:tab pos="3142615"/>
                          <a:tab pos="4190365"/>
                        </a:tabLs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NEU-BZ-S9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③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加大能源勘探、开发力度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特别是西北、沿海等重点地区的勘探力度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提高能源产量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;</a:t>
                      </a:r>
                      <a:endParaRPr lang="zh-CN" sz="2800">
                        <a:solidFill>
                          <a:srgbClr val="000000"/>
                        </a:solidFill>
                        <a:effectLst/>
                        <a:latin typeface="NEU-BZ-S92"/>
                        <a:ea typeface="方正书宋_GBK" panose="03000509000000000000" pitchFamily="65" charset="-122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30000"/>
                        </a:lnSpc>
                        <a:spcAft>
                          <a:spcPct val="0"/>
                        </a:spcAft>
                        <a:tabLst>
                          <a:tab pos="1188085"/>
                          <a:tab pos="2163445"/>
                          <a:tab pos="3142615"/>
                          <a:tab pos="4190365"/>
                        </a:tabLs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NEU-BZ-S9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④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加快西电东送、西气东输、川气东送等工程建设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;</a:t>
                      </a:r>
                      <a:endParaRPr lang="zh-CN" sz="2800">
                        <a:solidFill>
                          <a:srgbClr val="000000"/>
                        </a:solidFill>
                        <a:effectLst/>
                        <a:latin typeface="NEU-BZ-S92"/>
                        <a:ea typeface="方正书宋_GBK" panose="03000509000000000000" pitchFamily="65" charset="-122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30000"/>
                        </a:lnSpc>
                        <a:spcAft>
                          <a:spcPct val="0"/>
                        </a:spcAft>
                        <a:tabLst>
                          <a:tab pos="1188085"/>
                          <a:tab pos="2163445"/>
                          <a:tab pos="3142615"/>
                          <a:tab pos="4190365"/>
                        </a:tabLs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NEU-BZ-S9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⑤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稳妥发展核电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;</a:t>
                      </a:r>
                      <a:endParaRPr lang="zh-CN" sz="2800">
                        <a:solidFill>
                          <a:srgbClr val="000000"/>
                        </a:solidFill>
                        <a:effectLst/>
                        <a:latin typeface="NEU-BZ-S92"/>
                        <a:ea typeface="方正书宋_GBK" panose="03000509000000000000" pitchFamily="65" charset="-122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30000"/>
                        </a:lnSpc>
                        <a:spcAft>
                          <a:spcPct val="0"/>
                        </a:spcAft>
                        <a:tabLst>
                          <a:tab pos="1188085"/>
                          <a:tab pos="2163445"/>
                          <a:tab pos="3142615"/>
                          <a:tab pos="4190365"/>
                        </a:tabLs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NEU-BZ-S9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⑥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因地制宜发展沼气、太阳能、风能、海洋能等新能源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;</a:t>
                      </a:r>
                      <a:endParaRPr lang="zh-CN" sz="2800">
                        <a:solidFill>
                          <a:srgbClr val="000000"/>
                        </a:solidFill>
                        <a:effectLst/>
                        <a:latin typeface="NEU-BZ-S92"/>
                        <a:ea typeface="方正书宋_GBK" panose="03000509000000000000" pitchFamily="65" charset="-122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30000"/>
                        </a:lnSpc>
                        <a:spcAft>
                          <a:spcPct val="0"/>
                        </a:spcAft>
                        <a:tabLst>
                          <a:tab pos="1188085"/>
                          <a:tab pos="2163445"/>
                          <a:tab pos="3142615"/>
                          <a:tab pos="4190365"/>
                        </a:tabLs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NEU-BZ-S9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⑦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加大技术革新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提高能源利用率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;</a:t>
                      </a:r>
                      <a:endParaRPr lang="zh-CN" sz="2800">
                        <a:solidFill>
                          <a:srgbClr val="000000"/>
                        </a:solidFill>
                        <a:effectLst/>
                        <a:latin typeface="NEU-BZ-S92"/>
                        <a:ea typeface="方正书宋_GBK" panose="03000509000000000000" pitchFamily="65" charset="-122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30000"/>
                        </a:lnSpc>
                        <a:spcAft>
                          <a:spcPct val="0"/>
                        </a:spcAft>
                        <a:tabLst>
                          <a:tab pos="1188085"/>
                          <a:tab pos="2163445"/>
                          <a:tab pos="3142615"/>
                          <a:tab pos="4190365"/>
                        </a:tabLs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NEU-BZ-S9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⑧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加强宣传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提高公民的节能意识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;</a:t>
                      </a:r>
                      <a:endParaRPr lang="zh-CN" sz="2800">
                        <a:solidFill>
                          <a:srgbClr val="000000"/>
                        </a:solidFill>
                        <a:effectLst/>
                        <a:latin typeface="NEU-BZ-S92"/>
                        <a:ea typeface="方正书宋_GBK" panose="03000509000000000000" pitchFamily="65" charset="-122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30000"/>
                        </a:lnSpc>
                        <a:spcAft>
                          <a:spcPct val="0"/>
                        </a:spcAft>
                        <a:tabLst>
                          <a:tab pos="1188085"/>
                          <a:tab pos="2163445"/>
                          <a:tab pos="3142615"/>
                          <a:tab pos="4190365"/>
                        </a:tabLs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NEU-BZ-S9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⑨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实现产业升级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适当限制耗能大的工业发展</a:t>
                      </a:r>
                      <a:endParaRPr lang="zh-CN" sz="2800">
                        <a:solidFill>
                          <a:srgbClr val="000000"/>
                        </a:solidFill>
                        <a:effectLst/>
                        <a:latin typeface="NEU-BZ-S92"/>
                        <a:ea typeface="方正书宋_GBK" panose="03000509000000000000" pitchFamily="65" charset="-122"/>
                        <a:cs typeface="Times New Roman" panose="02020603050405020304" pitchFamily="18" charset="0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>
            <a:spLocks noChangeAspect="1"/>
          </p:cNvSpPr>
          <p:nvPr/>
        </p:nvSpPr>
        <p:spPr>
          <a:xfrm>
            <a:off x="381000" y="1896779"/>
            <a:ext cx="11430000" cy="1719381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zh-CN" altLang="zh-CN" sz="2800" u="dbl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itchFamily="34" charset="0"/>
                <a:ea typeface="黑体" panose="02010600030101010101" pitchFamily="49" charset="-122"/>
                <a:cs typeface="Times New Roman" panose="02020603050405020304" pitchFamily="18" charset="0"/>
              </a:rPr>
              <a:t>拓视野</a:t>
            </a:r>
            <a:r>
              <a:rPr lang="zh-CN" altLang="zh-CN" sz="2800">
                <a:solidFill>
                  <a:srgbClr val="000000"/>
                </a:solidFill>
                <a:latin typeface="NEU-BZ-S92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zh-CN" sz="2800">
                <a:solidFill>
                  <a:srgbClr val="000000"/>
                </a:solidFill>
                <a:latin typeface="NEU-BZ-S92"/>
                <a:ea typeface="方正硬笔楷书简体" panose="03000509000000000000" pitchFamily="65" charset="-122"/>
                <a:cs typeface="Times New Roman" panose="02020603050405020304" pitchFamily="18" charset="0"/>
              </a:rPr>
              <a:t>我国能源利用的发展方向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zh-CN" altLang="zh-CN" sz="2800">
                <a:solidFill>
                  <a:srgbClr val="000000"/>
                </a:solidFill>
                <a:latin typeface="NEU-BZ-S92"/>
                <a:ea typeface="方正硬笔楷书简体" panose="03000509000000000000" pitchFamily="65" charset="-122"/>
                <a:cs typeface="Times New Roman" panose="02020603050405020304" pitchFamily="18" charset="0"/>
              </a:rPr>
              <a:t>以煤炭为主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NEU-BZ-S92"/>
                <a:ea typeface="方正硬笔楷书简体" panose="03000509000000000000" pitchFamily="65" charset="-122"/>
                <a:cs typeface="Times New Roman" panose="02020603050405020304" pitchFamily="18" charset="0"/>
              </a:rPr>
              <a:t>利用石油、天然气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NEU-BZ-S92"/>
                <a:ea typeface="方正硬笔楷书简体" panose="03000509000000000000" pitchFamily="65" charset="-122"/>
                <a:cs typeface="Times New Roman" panose="02020603050405020304" pitchFamily="18" charset="0"/>
              </a:rPr>
              <a:t>积极发展水电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NEU-BZ-S92"/>
                <a:ea typeface="方正硬笔楷书简体" panose="03000509000000000000" pitchFamily="65" charset="-122"/>
                <a:cs typeface="Times New Roman" panose="02020603050405020304" pitchFamily="18" charset="0"/>
              </a:rPr>
              <a:t>稳妥发展核电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NEU-BZ-S92"/>
                <a:ea typeface="方正硬笔楷书简体" panose="03000509000000000000" pitchFamily="65" charset="-122"/>
                <a:cs typeface="Times New Roman" panose="02020603050405020304" pitchFamily="18" charset="0"/>
              </a:rPr>
              <a:t>因地制宜发展太阳能、风能、沼气、地热能、海洋能等。</a:t>
            </a:r>
            <a:endParaRPr lang="zh-CN" altLang="zh-CN" sz="2800">
              <a:solidFill>
                <a:srgbClr val="000000"/>
              </a:solidFill>
              <a:effectLst/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334963" y="201442"/>
            <a:ext cx="3754152" cy="38862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r>
              <a:rPr lang="en-US" altLang="zh-CN" sz="3000" b="1" smtClean="0">
                <a:solidFill>
                  <a:srgbClr val="3D7351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  <a:sym typeface="+mn-lt"/>
              </a:rPr>
              <a:t>[</a:t>
            </a:r>
            <a:r>
              <a:rPr lang="zh-CN" altLang="en-US" sz="3000" b="1">
                <a:solidFill>
                  <a:srgbClr val="3D7351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  <a:sym typeface="+mn-lt"/>
              </a:rPr>
              <a:t>典型例</a:t>
            </a:r>
            <a:r>
              <a:rPr lang="zh-CN" altLang="en-US" sz="3000" b="1" smtClean="0">
                <a:solidFill>
                  <a:srgbClr val="3D7351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  <a:sym typeface="+mn-lt"/>
              </a:rPr>
              <a:t>题</a:t>
            </a:r>
            <a:r>
              <a:rPr lang="en-US" altLang="zh-CN" sz="3000" b="1" smtClean="0">
                <a:solidFill>
                  <a:srgbClr val="3D7351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  <a:sym typeface="+mn-lt"/>
              </a:rPr>
              <a:t>·</a:t>
            </a:r>
            <a:r>
              <a:rPr lang="zh-CN" altLang="en-US" sz="3000" b="1" smtClean="0">
                <a:solidFill>
                  <a:srgbClr val="3D7351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  <a:sym typeface="+mn-lt"/>
              </a:rPr>
              <a:t>用</a:t>
            </a:r>
            <a:r>
              <a:rPr lang="zh-CN" altLang="en-US" sz="3000" b="1">
                <a:solidFill>
                  <a:srgbClr val="3D7351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  <a:sym typeface="+mn-lt"/>
              </a:rPr>
              <a:t>技法</a:t>
            </a:r>
            <a:r>
              <a:rPr lang="en-US" altLang="zh-CN" sz="3000" b="1" smtClean="0">
                <a:solidFill>
                  <a:srgbClr val="3D7351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  <a:sym typeface="+mn-lt"/>
              </a:rPr>
              <a:t>]</a:t>
            </a:r>
            <a:endParaRPr lang="zh-CN" altLang="en-US" sz="3000" b="1">
              <a:solidFill>
                <a:srgbClr val="3D7351"/>
              </a:solidFill>
              <a:latin typeface="Times New Roman" panose="02020603050405020304" pitchFamily="18" charset="0"/>
              <a:ea typeface="华文细黑" panose="02010600040101010101" pitchFamily="2" charset="-122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3" name="矩形 2"/>
          <p:cNvSpPr>
            <a:spLocks noChangeAspect="1"/>
          </p:cNvSpPr>
          <p:nvPr/>
        </p:nvSpPr>
        <p:spPr>
          <a:xfrm>
            <a:off x="381000" y="664253"/>
            <a:ext cx="11430000" cy="5813899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(2021·</a:t>
            </a:r>
            <a:r>
              <a:rPr lang="zh-CN" altLang="zh-CN" sz="2600">
                <a:solidFill>
                  <a:srgbClr val="000000"/>
                </a:solidFill>
                <a:latin typeface="Arial" pitchFamily="34" charset="0"/>
                <a:ea typeface="黑体" panose="02010600030101010101" pitchFamily="49" charset="-122"/>
                <a:cs typeface="Times New Roman" panose="02020603050405020304" pitchFamily="18" charset="0"/>
              </a:rPr>
              <a:t>浙江</a:t>
            </a:r>
            <a:r>
              <a:rPr lang="en-US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zh-CN" altLang="zh-CN" sz="2600">
                <a:solidFill>
                  <a:srgbClr val="000000"/>
                </a:solidFill>
                <a:latin typeface="Arial" pitchFamily="34" charset="0"/>
                <a:ea typeface="黑体" panose="02010600030101010101" pitchFamily="49" charset="-122"/>
                <a:cs typeface="Times New Roman" panose="02020603050405020304" pitchFamily="18" charset="0"/>
              </a:rPr>
              <a:t>月选考</a:t>
            </a:r>
            <a:r>
              <a:rPr lang="en-US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下图为我国</a:t>
            </a:r>
            <a:r>
              <a:rPr lang="en-US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2007—2017</a:t>
            </a:r>
            <a:r>
              <a:rPr lang="zh-CN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年石油消耗总量和对外依存度</a:t>
            </a:r>
            <a:r>
              <a:rPr lang="en-US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石油净进口量</a:t>
            </a:r>
            <a:r>
              <a:rPr lang="en-US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zh-CN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石油消耗总量</a:t>
            </a:r>
            <a:r>
              <a:rPr lang="en-US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×100%)</a:t>
            </a:r>
            <a:r>
              <a:rPr lang="zh-CN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统计图</a:t>
            </a:r>
            <a:r>
              <a:rPr lang="zh-CN" altLang="zh-CN" sz="26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CN" sz="260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zh-CN" altLang="zh-CN" sz="26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读</a:t>
            </a:r>
            <a:r>
              <a:rPr lang="zh-CN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图</a:t>
            </a:r>
            <a:r>
              <a:rPr lang="en-US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完成下列各题。</a:t>
            </a:r>
            <a:endParaRPr lang="zh-CN" altLang="zh-CN" sz="26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  <a:r>
              <a:rPr lang="zh-CN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图示时段我国石油</a:t>
            </a:r>
            <a:r>
              <a:rPr lang="en-US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　</a:t>
            </a:r>
            <a:r>
              <a:rPr lang="en-US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zh-CN" sz="26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zh-CN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净进口量逐年攀</a:t>
            </a:r>
            <a:r>
              <a:rPr lang="zh-CN" altLang="zh-CN" sz="26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升</a:t>
            </a:r>
            <a:r>
              <a:rPr lang="en-US" altLang="zh-CN" sz="26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en-US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生产量大幅提升</a:t>
            </a:r>
            <a:endParaRPr lang="zh-CN" altLang="zh-CN" sz="26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</a:t>
            </a:r>
            <a:r>
              <a:rPr lang="zh-CN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净进口量逐年下</a:t>
            </a:r>
            <a:r>
              <a:rPr lang="zh-CN" altLang="zh-CN" sz="26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降</a:t>
            </a:r>
            <a:r>
              <a:rPr lang="en-US" altLang="zh-CN" sz="26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en-US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生产量大幅减少</a:t>
            </a:r>
            <a:endParaRPr lang="zh-CN" altLang="zh-CN" sz="26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  <a:r>
              <a:rPr lang="zh-CN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为降低我国石油的对外依存度</a:t>
            </a:r>
            <a:r>
              <a:rPr lang="en-US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下列措</a:t>
            </a:r>
            <a:r>
              <a:rPr lang="zh-CN" altLang="zh-CN" sz="26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施</a:t>
            </a:r>
            <a:endParaRPr lang="en-US" altLang="zh-CN" sz="260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zh-CN" altLang="zh-CN" sz="26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可</a:t>
            </a:r>
            <a:r>
              <a:rPr lang="zh-CN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行的有</a:t>
            </a:r>
            <a:r>
              <a:rPr lang="en-US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　</a:t>
            </a:r>
            <a:r>
              <a:rPr lang="en-US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zh-CN" sz="26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zh-CN" altLang="zh-CN" sz="2600">
                <a:solidFill>
                  <a:srgbClr val="000000"/>
                </a:solidFill>
                <a:latin typeface="NEU-BZ-S92"/>
                <a:cs typeface="宋体" panose="02010600030101010101" pitchFamily="2" charset="-122"/>
              </a:rPr>
              <a:t>①</a:t>
            </a:r>
            <a:r>
              <a:rPr lang="zh-CN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加强石油综合利用　</a:t>
            </a:r>
            <a:r>
              <a:rPr lang="zh-CN" altLang="zh-CN" sz="2600">
                <a:solidFill>
                  <a:srgbClr val="000000"/>
                </a:solidFill>
                <a:latin typeface="NEU-BZ-S92"/>
                <a:cs typeface="宋体" panose="02010600030101010101" pitchFamily="2" charset="-122"/>
              </a:rPr>
              <a:t>②</a:t>
            </a:r>
            <a:r>
              <a:rPr lang="zh-CN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改善能源消费结构　</a:t>
            </a:r>
            <a:r>
              <a:rPr lang="zh-CN" altLang="zh-CN" sz="2600">
                <a:solidFill>
                  <a:srgbClr val="000000"/>
                </a:solidFill>
                <a:latin typeface="NEU-BZ-S92"/>
                <a:cs typeface="宋体" panose="02010600030101010101" pitchFamily="2" charset="-122"/>
              </a:rPr>
              <a:t>③</a:t>
            </a:r>
            <a:r>
              <a:rPr lang="zh-CN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积极寻求新的进口通道　</a:t>
            </a:r>
            <a:r>
              <a:rPr lang="zh-CN" altLang="zh-CN" sz="2600">
                <a:solidFill>
                  <a:srgbClr val="000000"/>
                </a:solidFill>
                <a:latin typeface="NEU-BZ-S92"/>
                <a:cs typeface="宋体" panose="02010600030101010101" pitchFamily="2" charset="-122"/>
              </a:rPr>
              <a:t>④</a:t>
            </a:r>
            <a:r>
              <a:rPr lang="zh-CN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加大国内石油开发力度</a:t>
            </a:r>
            <a:endParaRPr lang="zh-CN" altLang="zh-CN" sz="26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zh-CN" altLang="zh-CN" sz="2600">
                <a:solidFill>
                  <a:srgbClr val="000000"/>
                </a:solidFill>
                <a:latin typeface="NEU-BZ-S92"/>
                <a:cs typeface="宋体" panose="02010600030101010101" pitchFamily="2" charset="-122"/>
              </a:rPr>
              <a:t>①②</a:t>
            </a:r>
            <a:r>
              <a:rPr lang="en-US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zh-CN" sz="26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en-US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2600">
                <a:solidFill>
                  <a:srgbClr val="000000"/>
                </a:solidFill>
                <a:latin typeface="NEU-BZ-S92"/>
                <a:cs typeface="宋体" panose="02010600030101010101" pitchFamily="2" charset="-122"/>
              </a:rPr>
              <a:t>①③</a:t>
            </a:r>
            <a:r>
              <a:rPr lang="en-US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zh-CN" sz="26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en-US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2600">
                <a:solidFill>
                  <a:srgbClr val="000000"/>
                </a:solidFill>
                <a:latin typeface="NEU-BZ-S92"/>
                <a:cs typeface="宋体" panose="02010600030101010101" pitchFamily="2" charset="-122"/>
              </a:rPr>
              <a:t>②④</a:t>
            </a:r>
            <a:r>
              <a:rPr lang="en-US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zh-CN" sz="26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en-US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2600">
                <a:solidFill>
                  <a:srgbClr val="000000"/>
                </a:solidFill>
                <a:latin typeface="NEU-BZ-S92"/>
                <a:cs typeface="宋体" panose="02010600030101010101" pitchFamily="2" charset="-122"/>
              </a:rPr>
              <a:t>③④</a:t>
            </a:r>
            <a:endParaRPr lang="zh-CN" altLang="zh-CN" sz="2600">
              <a:solidFill>
                <a:srgbClr val="000000"/>
              </a:solidFill>
              <a:effectLst/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</p:txBody>
      </p:sp>
      <p:pic>
        <p:nvPicPr>
          <p:cNvPr id="4" name="CDZ2KBX199.eps" descr="id:2147484429;FounderCES"/>
          <p:cNvPicPr/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63138" y="1259188"/>
            <a:ext cx="5040330" cy="3421862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741724" y="2272595"/>
            <a:ext cx="514308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</a:rPr>
              <a:t>A </a:t>
            </a:r>
            <a:endParaRPr lang="zh-CN" altLang="en-US" sz="2800"/>
          </a:p>
        </p:txBody>
      </p:sp>
      <p:sp>
        <p:nvSpPr>
          <p:cNvPr id="6" name="矩形 5"/>
          <p:cNvSpPr/>
          <p:nvPr/>
        </p:nvSpPr>
        <p:spPr>
          <a:xfrm>
            <a:off x="2041378" y="4357796"/>
            <a:ext cx="423514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smtClean="0">
                <a:solidFill>
                  <a:srgbClr val="FF0000"/>
                </a:solidFill>
                <a:latin typeface="Times New Roman" panose="02020603050405020304" pitchFamily="18" charset="0"/>
              </a:rPr>
              <a:t>C</a:t>
            </a:r>
            <a:endParaRPr lang="zh-CN" altLang="en-US" sz="2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>
            <a:spLocks noChangeAspect="1"/>
          </p:cNvSpPr>
          <p:nvPr/>
        </p:nvSpPr>
        <p:spPr>
          <a:xfrm>
            <a:off x="381000" y="1038193"/>
            <a:ext cx="2948243" cy="65248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zh-CN" altLang="zh-CN" sz="2800">
                <a:solidFill>
                  <a:srgbClr val="000000"/>
                </a:solidFill>
                <a:latin typeface="Arial" pitchFamily="34" charset="0"/>
                <a:ea typeface="黑体" panose="02010600030101010101" pitchFamily="49" charset="-122"/>
                <a:cs typeface="Times New Roman" panose="02020603050405020304" pitchFamily="18" charset="0"/>
              </a:rPr>
              <a:t>思维流程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8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zh-CN" altLang="zh-CN" sz="2800">
              <a:solidFill>
                <a:srgbClr val="000000"/>
              </a:solidFill>
              <a:effectLst/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</p:txBody>
      </p:sp>
      <p:pic>
        <p:nvPicPr>
          <p:cNvPr id="3" name="CDZ2KBX200.eps" descr="id:2147484443;FounderCES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02236" y="1888252"/>
            <a:ext cx="8587528" cy="2003567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>
            <a:spLocks noChangeAspect="1"/>
          </p:cNvSpPr>
          <p:nvPr/>
        </p:nvSpPr>
        <p:spPr>
          <a:xfrm>
            <a:off x="381000" y="130103"/>
            <a:ext cx="1511952" cy="65248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8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zh-CN" altLang="zh-CN" sz="2800">
              <a:solidFill>
                <a:srgbClr val="000000"/>
              </a:solidFill>
              <a:effectLst/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</p:txBody>
      </p:sp>
      <p:pic>
        <p:nvPicPr>
          <p:cNvPr id="3" name="CDZ2KBX201.eps" descr="id:2147484450;FounderCES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72860" y="782589"/>
            <a:ext cx="9446281" cy="4514661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334963" y="201442"/>
            <a:ext cx="3754152" cy="38862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r>
              <a:rPr lang="en-US" altLang="zh-CN" sz="3000" b="1" smtClean="0">
                <a:solidFill>
                  <a:srgbClr val="3D7351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  <a:sym typeface="+mn-lt"/>
              </a:rPr>
              <a:t>[</a:t>
            </a:r>
            <a:r>
              <a:rPr lang="zh-CN" altLang="en-US" sz="3000" b="1">
                <a:solidFill>
                  <a:srgbClr val="3D7351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  <a:sym typeface="+mn-lt"/>
              </a:rPr>
              <a:t>经典对</a:t>
            </a:r>
            <a:r>
              <a:rPr lang="zh-CN" altLang="en-US" sz="3000" b="1" smtClean="0">
                <a:solidFill>
                  <a:srgbClr val="3D7351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  <a:sym typeface="+mn-lt"/>
              </a:rPr>
              <a:t>练</a:t>
            </a:r>
            <a:r>
              <a:rPr lang="en-US" altLang="zh-CN" sz="3000" b="1" smtClean="0">
                <a:solidFill>
                  <a:srgbClr val="3D7351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  <a:sym typeface="+mn-lt"/>
              </a:rPr>
              <a:t>·</a:t>
            </a:r>
            <a:r>
              <a:rPr lang="zh-CN" altLang="en-US" sz="3000" b="1" smtClean="0">
                <a:solidFill>
                  <a:srgbClr val="3D7351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  <a:sym typeface="+mn-lt"/>
              </a:rPr>
              <a:t>得</a:t>
            </a:r>
            <a:r>
              <a:rPr lang="zh-CN" altLang="en-US" sz="3000" b="1">
                <a:solidFill>
                  <a:srgbClr val="3D7351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  <a:sym typeface="+mn-lt"/>
              </a:rPr>
              <a:t>高分</a:t>
            </a:r>
            <a:r>
              <a:rPr lang="en-US" altLang="zh-CN" sz="3000" b="1" smtClean="0">
                <a:solidFill>
                  <a:srgbClr val="3D7351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  <a:sym typeface="+mn-lt"/>
              </a:rPr>
              <a:t>]</a:t>
            </a:r>
            <a:endParaRPr lang="zh-CN" altLang="en-US" sz="3000" b="1">
              <a:solidFill>
                <a:srgbClr val="3D7351"/>
              </a:solidFill>
              <a:latin typeface="Times New Roman" panose="02020603050405020304" pitchFamily="18" charset="0"/>
              <a:ea typeface="华文细黑" panose="02010600040101010101" pitchFamily="2" charset="-122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3" name="矩形 2"/>
          <p:cNvSpPr>
            <a:spLocks noChangeAspect="1"/>
          </p:cNvSpPr>
          <p:nvPr/>
        </p:nvSpPr>
        <p:spPr>
          <a:xfrm>
            <a:off x="381000" y="748658"/>
            <a:ext cx="11430000" cy="5133713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我国从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世纪末开始由能源出口国变为能源净进口国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石油进口依赖度达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60%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以上。为保障能源安全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我国规划建设了三条陆上和一条海上油气进口通道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分别为东北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中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俄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通道、西北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中国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中亚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通道、西南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中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缅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通道以及经马六甲海峡、南海的海运通道。四大通道都是油气兼备。据此完成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1~3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题。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我国从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世纪末开始由能源出口国变为能源净进口国的主要原</a:t>
            </a:r>
            <a:r>
              <a:rPr lang="zh-CN" altLang="zh-CN" sz="28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因</a:t>
            </a:r>
            <a:endParaRPr lang="en-US" altLang="zh-CN" sz="280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zh-CN" altLang="zh-CN" sz="28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是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　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国内能源储量减少已近枯</a:t>
            </a:r>
            <a:r>
              <a:rPr lang="zh-CN" altLang="zh-CN" sz="28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竭</a:t>
            </a:r>
            <a:r>
              <a:rPr lang="en-US" altLang="zh-CN" sz="28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进口能源的价格比国内要低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经济快速发展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能源需求量剧</a:t>
            </a:r>
            <a:r>
              <a:rPr lang="zh-CN" altLang="zh-CN" sz="28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增</a:t>
            </a:r>
            <a:r>
              <a:rPr lang="en-US" altLang="zh-CN" sz="28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国际市场的能源品质更优</a:t>
            </a:r>
            <a:endParaRPr lang="zh-CN" altLang="zh-CN" sz="2800">
              <a:solidFill>
                <a:srgbClr val="000000"/>
              </a:solidFill>
              <a:effectLst/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078557" y="4163620"/>
            <a:ext cx="423514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smtClean="0">
                <a:solidFill>
                  <a:srgbClr val="FF0000"/>
                </a:solidFill>
                <a:latin typeface="Times New Roman" panose="02020603050405020304" pitchFamily="18" charset="0"/>
              </a:rPr>
              <a:t>C</a:t>
            </a:r>
            <a:endParaRPr lang="zh-CN" altLang="en-US" sz="2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>
            <a:spLocks noChangeAspect="1"/>
          </p:cNvSpPr>
          <p:nvPr/>
        </p:nvSpPr>
        <p:spPr>
          <a:xfrm>
            <a:off x="381000" y="412286"/>
            <a:ext cx="11430000" cy="5633593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我国保障能源进口安全的可行性措施是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　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将进口煤炭改为进口石油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取消海运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扩大陆地管道运输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增加海上石油运输的护卫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实施能源进口区域、渠道多元化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为保障能源战略供给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我国应该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　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加大新能源开发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取代常规能源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建立石油储备基地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增加能源储备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完善高铁运输网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合理调配能源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加强能源保护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禁止国内能源开发</a:t>
            </a:r>
            <a:endParaRPr lang="zh-CN" altLang="zh-CN" sz="2800">
              <a:solidFill>
                <a:srgbClr val="000000"/>
              </a:solidFill>
              <a:effectLst/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078664" y="506020"/>
            <a:ext cx="444352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smtClean="0">
                <a:solidFill>
                  <a:srgbClr val="FF0000"/>
                </a:solidFill>
                <a:latin typeface="Times New Roman" panose="02020603050405020304" pitchFamily="18" charset="0"/>
              </a:rPr>
              <a:t>D</a:t>
            </a:r>
            <a:endParaRPr lang="zh-CN" altLang="en-US" sz="2800"/>
          </a:p>
        </p:txBody>
      </p:sp>
      <p:sp>
        <p:nvSpPr>
          <p:cNvPr id="4" name="矩形 3"/>
          <p:cNvSpPr/>
          <p:nvPr/>
        </p:nvSpPr>
        <p:spPr>
          <a:xfrm>
            <a:off x="5784120" y="3310865"/>
            <a:ext cx="423514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smtClean="0">
                <a:solidFill>
                  <a:srgbClr val="FF0000"/>
                </a:solidFill>
                <a:latin typeface="Times New Roman" panose="02020603050405020304" pitchFamily="18" charset="0"/>
              </a:rPr>
              <a:t>B</a:t>
            </a:r>
            <a:endParaRPr lang="zh-CN" altLang="en-US" sz="2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>
            <a:spLocks noChangeAspect="1"/>
          </p:cNvSpPr>
          <p:nvPr/>
        </p:nvSpPr>
        <p:spPr>
          <a:xfrm>
            <a:off x="381000" y="987372"/>
            <a:ext cx="11430000" cy="3373809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zh-CN" altLang="zh-CN" sz="2800">
                <a:solidFill>
                  <a:srgbClr val="FF0000"/>
                </a:solidFill>
                <a:latin typeface="Arial" pitchFamily="34" charset="0"/>
                <a:ea typeface="黑体" panose="02010600030101010101" pitchFamily="49" charset="-122"/>
                <a:cs typeface="Times New Roman" panose="02020603050405020304" pitchFamily="18" charset="0"/>
              </a:rPr>
              <a:t>解析</a:t>
            </a:r>
            <a:r>
              <a:rPr lang="en-US" altLang="zh-CN" sz="2800">
                <a:solidFill>
                  <a:srgbClr val="FF0000"/>
                </a:solidFill>
                <a:latin typeface="Arial" pitchFamily="34" charset="0"/>
                <a:ea typeface="黑体" panose="02010600030101010101" pitchFamily="49" charset="-122"/>
                <a:cs typeface="Times New Roman" panose="02020603050405020304" pitchFamily="18" charset="0"/>
              </a:rPr>
              <a:t>: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,20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世纪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年代以后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我国经济高速发展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对能源的需求大幅度增加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国内能源供应紧张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致使我国由能源出口国变为能源净进口国。第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我国目前主要从西亚、北非、中亚、南美等多地进口石油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增加了进口区域。在进口渠道上大幅增加了陆路上的运输管道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降低了海上运输石油、天然气带来的风险。第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建立石油储备基地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增加能源储备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有利于保障我国能源战略供给安全。</a:t>
            </a:r>
            <a:endParaRPr lang="zh-CN" altLang="zh-CN" sz="2800">
              <a:solidFill>
                <a:srgbClr val="000000"/>
              </a:solidFill>
              <a:effectLst/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>
            <a:spLocks noChangeAspect="1"/>
          </p:cNvSpPr>
          <p:nvPr/>
        </p:nvSpPr>
        <p:spPr>
          <a:xfrm>
            <a:off x="381000" y="1198437"/>
            <a:ext cx="1720343" cy="65248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zh-CN" altLang="zh-CN" sz="2800">
                <a:solidFill>
                  <a:srgbClr val="000000"/>
                </a:solidFill>
                <a:latin typeface="Arial" pitchFamily="34" charset="0"/>
                <a:ea typeface="黑体" panose="02010600030101010101" pitchFamily="49" charset="-122"/>
                <a:cs typeface="Times New Roman" panose="02020603050405020304" pitchFamily="18" charset="0"/>
              </a:rPr>
              <a:t>素养提</a:t>
            </a:r>
            <a:r>
              <a:rPr lang="zh-CN" altLang="zh-CN" sz="2800" smtClean="0">
                <a:solidFill>
                  <a:srgbClr val="000000"/>
                </a:solidFill>
                <a:latin typeface="Arial" pitchFamily="34" charset="0"/>
                <a:ea typeface="黑体" panose="02010600030101010101" pitchFamily="49" charset="-122"/>
                <a:cs typeface="Times New Roman" panose="02020603050405020304" pitchFamily="18" charset="0"/>
              </a:rPr>
              <a:t>升</a:t>
            </a:r>
            <a:r>
              <a:rPr lang="en-US" altLang="zh-CN" sz="2800" smtClean="0">
                <a:solidFill>
                  <a:srgbClr val="000000"/>
                </a:solidFill>
                <a:latin typeface="Arial" pitchFamily="34" charset="0"/>
                <a:ea typeface="黑体" panose="02010600030101010101" pitchFamily="49" charset="-122"/>
                <a:cs typeface="Times New Roman" panose="02020603050405020304" pitchFamily="18" charset="0"/>
              </a:rPr>
              <a:t> </a:t>
            </a:r>
            <a:endParaRPr lang="zh-CN" altLang="zh-CN" sz="2800">
              <a:solidFill>
                <a:srgbClr val="000000"/>
              </a:solidFill>
              <a:effectLst/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</p:txBody>
      </p:sp>
      <p:pic>
        <p:nvPicPr>
          <p:cNvPr id="3" name="CDZ2KBX202.eps" descr="id:2147484457;FounderCES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0546" y="1923654"/>
            <a:ext cx="10390909" cy="2425922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334963" y="201442"/>
            <a:ext cx="3754152" cy="38862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r>
              <a:rPr lang="en-US" altLang="zh-CN" sz="3000" b="1" smtClean="0">
                <a:solidFill>
                  <a:srgbClr val="3D7351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  <a:sym typeface="+mn-lt"/>
              </a:rPr>
              <a:t>[</a:t>
            </a:r>
            <a:r>
              <a:rPr lang="zh-CN" altLang="en-US" sz="3000" b="1">
                <a:solidFill>
                  <a:srgbClr val="3D7351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  <a:sym typeface="+mn-lt"/>
              </a:rPr>
              <a:t>易错防</a:t>
            </a:r>
            <a:r>
              <a:rPr lang="zh-CN" altLang="en-US" sz="3000" b="1" smtClean="0">
                <a:solidFill>
                  <a:srgbClr val="3D7351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  <a:sym typeface="+mn-lt"/>
              </a:rPr>
              <a:t>范</a:t>
            </a:r>
            <a:r>
              <a:rPr lang="en-US" altLang="zh-CN" sz="3000" b="1" smtClean="0">
                <a:solidFill>
                  <a:srgbClr val="3D7351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  <a:sym typeface="+mn-lt"/>
              </a:rPr>
              <a:t>·</a:t>
            </a:r>
            <a:r>
              <a:rPr lang="zh-CN" altLang="en-US" sz="3000" b="1" smtClean="0">
                <a:solidFill>
                  <a:srgbClr val="3D7351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  <a:sym typeface="+mn-lt"/>
              </a:rPr>
              <a:t>不</a:t>
            </a:r>
            <a:r>
              <a:rPr lang="zh-CN" altLang="en-US" sz="3000" b="1">
                <a:solidFill>
                  <a:srgbClr val="3D7351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  <a:sym typeface="+mn-lt"/>
              </a:rPr>
              <a:t>失分</a:t>
            </a:r>
            <a:r>
              <a:rPr lang="en-US" altLang="zh-CN" sz="3000" b="1" smtClean="0">
                <a:solidFill>
                  <a:srgbClr val="3D7351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  <a:sym typeface="+mn-lt"/>
              </a:rPr>
              <a:t>]</a:t>
            </a:r>
            <a:endParaRPr lang="zh-CN" altLang="en-US" sz="3000" b="1">
              <a:solidFill>
                <a:srgbClr val="3D7351"/>
              </a:solidFill>
              <a:latin typeface="Times New Roman" panose="02020603050405020304" pitchFamily="18" charset="0"/>
              <a:ea typeface="华文细黑" panose="02010600040101010101" pitchFamily="2" charset="-122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3" name="矩形 2"/>
          <p:cNvSpPr>
            <a:spLocks noChangeAspect="1"/>
          </p:cNvSpPr>
          <p:nvPr/>
        </p:nvSpPr>
        <p:spPr>
          <a:xfrm>
            <a:off x="381000" y="726283"/>
            <a:ext cx="11430000" cy="1486817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zh-CN" altLang="zh-CN" sz="26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煤炭地下气化是集建井、采煤、气化工艺为一体的开发能源与化工原料的新技术</a:t>
            </a:r>
            <a:r>
              <a:rPr lang="en-US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6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其实质是只提取煤炭中含能成分</a:t>
            </a:r>
            <a:r>
              <a:rPr lang="en-US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6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变物理采煤为化学采煤</a:t>
            </a:r>
            <a:r>
              <a:rPr lang="en-US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6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无需工作人员进入地下</a:t>
            </a:r>
            <a:r>
              <a:rPr lang="en-US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6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被称为第二代采煤方法。下图为煤炭地下气化示意图。读图</a:t>
            </a:r>
            <a:r>
              <a:rPr lang="en-US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6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完成</a:t>
            </a:r>
            <a:r>
              <a:rPr lang="en-US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4~5</a:t>
            </a:r>
            <a:r>
              <a:rPr lang="zh-CN" altLang="zh-CN" sz="26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题。</a:t>
            </a:r>
            <a:endParaRPr lang="zh-CN" altLang="zh-CN" sz="2600">
              <a:solidFill>
                <a:srgbClr val="000000"/>
              </a:solidFill>
              <a:effectLst/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</p:txBody>
      </p:sp>
      <p:pic>
        <p:nvPicPr>
          <p:cNvPr id="4" name="CDZ2KBX203.eps" descr="id:2147484464;FounderCES"/>
          <p:cNvPicPr/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47370" y="2202826"/>
            <a:ext cx="5663066" cy="42799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>
            <a:spLocks noChangeAspect="1"/>
          </p:cNvSpPr>
          <p:nvPr/>
        </p:nvSpPr>
        <p:spPr>
          <a:xfrm>
            <a:off x="370726" y="682088"/>
            <a:ext cx="11430000" cy="5073440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我国的下列城市中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最适合建设大型煤炭地下气化工程的是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　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上海市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B.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大庆市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六盘水市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D.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济南市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煤炭地下气化相对于传统采煤方法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　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地面塌陷事故增多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地表土壤污染加剧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不受地质条件的影响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煤炭资源利用率提高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zh-CN" altLang="zh-CN" sz="2800">
                <a:solidFill>
                  <a:srgbClr val="FF0000"/>
                </a:solidFill>
                <a:latin typeface="Arial" pitchFamily="34" charset="0"/>
                <a:ea typeface="黑体" panose="02010600030101010101" pitchFamily="49" charset="-122"/>
                <a:cs typeface="Times New Roman" panose="02020603050405020304" pitchFamily="18" charset="0"/>
              </a:rPr>
              <a:t>答案</a:t>
            </a:r>
            <a:r>
              <a:rPr lang="en-US" altLang="zh-CN" sz="2800">
                <a:solidFill>
                  <a:srgbClr val="FF0000"/>
                </a:solidFill>
                <a:latin typeface="Arial" pitchFamily="34" charset="0"/>
                <a:ea typeface="黑体" panose="02010600030101010101" pitchFamily="49" charset="-122"/>
                <a:cs typeface="Times New Roman" panose="02020603050405020304" pitchFamily="18" charset="0"/>
              </a:rPr>
              <a:t>: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4.C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5.D</a:t>
            </a:r>
            <a:endParaRPr lang="zh-CN" altLang="zh-CN" sz="2800">
              <a:solidFill>
                <a:srgbClr val="000000"/>
              </a:solidFill>
              <a:effectLst/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>
            <a:spLocks noChangeAspect="1"/>
          </p:cNvSpPr>
          <p:nvPr/>
        </p:nvSpPr>
        <p:spPr>
          <a:xfrm>
            <a:off x="381000" y="589620"/>
            <a:ext cx="11430000" cy="5073440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zh-CN" altLang="zh-CN" sz="2800">
                <a:solidFill>
                  <a:srgbClr val="FF0000"/>
                </a:solidFill>
                <a:latin typeface="Arial" pitchFamily="34" charset="0"/>
                <a:ea typeface="黑体" panose="02010600030101010101" pitchFamily="49" charset="-122"/>
                <a:cs typeface="Times New Roman" panose="02020603050405020304" pitchFamily="18" charset="0"/>
              </a:rPr>
              <a:t>解析</a:t>
            </a:r>
            <a:r>
              <a:rPr lang="en-US" altLang="zh-CN" sz="2800">
                <a:solidFill>
                  <a:srgbClr val="FF0000"/>
                </a:solidFill>
                <a:latin typeface="Arial" pitchFamily="34" charset="0"/>
                <a:ea typeface="黑体" panose="02010600030101010101" pitchFamily="49" charset="-122"/>
                <a:cs typeface="Times New Roman" panose="02020603050405020304" pitchFamily="18" charset="0"/>
              </a:rPr>
              <a:t>: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六盘水煤田煤种齐全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煤质优良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埋藏浅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有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西南煤海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”“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江南煤都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之誉。上海市、大庆市、济南市没有大型煤矿。第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根据所学知识和材料可知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相对于传统的方法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煤炭地下气化后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煤炭的利用率明显得到提升。传统方法把煤炭开采上来后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用直接燃烧的方法利用煤炭资源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炉烟会带走大量的热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炉渣中仍有没有燃烧充分的炭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而煤炭气化后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大部分转化成可燃性气体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大大提高了煤炭的利用效率。煤炭地下气化不会导致地面塌陷事故增多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也不会加剧地表土壤污染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但受地质条件的影响。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zh-CN" altLang="zh-CN" sz="2800">
                <a:solidFill>
                  <a:srgbClr val="000000"/>
                </a:solidFill>
                <a:latin typeface="Arial" pitchFamily="34" charset="0"/>
                <a:ea typeface="黑体" panose="02010600030101010101" pitchFamily="49" charset="-122"/>
                <a:cs typeface="Times New Roman" panose="02020603050405020304" pitchFamily="18" charset="0"/>
              </a:rPr>
              <a:t>易错说明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误认为煤炭地下气化不受地质条件的影响。煤炭气化也要进行进气孔、辅助孔、排气孔的作业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也会受到地质条件的影响。</a:t>
            </a:r>
            <a:endParaRPr lang="zh-CN" altLang="zh-CN" sz="2800">
              <a:solidFill>
                <a:srgbClr val="000000"/>
              </a:solidFill>
              <a:effectLst/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1267398" y="285148"/>
            <a:ext cx="10034175" cy="38862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r>
              <a:rPr lang="zh-CN" altLang="en-US" sz="320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核心考点二　耕地资源与粮食安全</a:t>
            </a:r>
            <a:endParaRPr lang="zh-CN" altLang="en-US" sz="3200" b="1">
              <a:solidFill>
                <a:schemeClr val="tx1"/>
              </a:solidFill>
              <a:latin typeface="黑体" panose="02010600030101010101" pitchFamily="49" charset="-122"/>
              <a:ea typeface="黑体" panose="02010600030101010101" pitchFamily="49" charset="-122"/>
              <a:cs typeface="Times New Roman" panose="02020603050405020304" pitchFamily="18" charset="0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81000" y="209677"/>
            <a:ext cx="11430001" cy="577785"/>
            <a:chOff x="381000" y="209677"/>
            <a:chExt cx="11430001" cy="577785"/>
          </a:xfrm>
        </p:grpSpPr>
        <p:grpSp>
          <p:nvGrpSpPr>
            <p:cNvPr id="8" name="组合 7"/>
            <p:cNvGrpSpPr/>
            <p:nvPr userDrawn="1"/>
          </p:nvGrpSpPr>
          <p:grpSpPr>
            <a:xfrm>
              <a:off x="381000" y="209677"/>
              <a:ext cx="771985" cy="577785"/>
              <a:chOff x="7201355" y="2798675"/>
              <a:chExt cx="771985" cy="577785"/>
            </a:xfrm>
          </p:grpSpPr>
          <p:sp>
            <p:nvSpPr>
              <p:cNvPr id="10" name="平行四边形 9"/>
              <p:cNvSpPr/>
              <p:nvPr/>
            </p:nvSpPr>
            <p:spPr>
              <a:xfrm>
                <a:off x="7201355" y="2798675"/>
                <a:ext cx="212302" cy="577785"/>
              </a:xfrm>
              <a:prstGeom prst="parallelogram">
                <a:avLst>
                  <a:gd name="adj" fmla="val 50529"/>
                </a:avLst>
              </a:prstGeom>
              <a:solidFill>
                <a:srgbClr val="3D73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1" name="平行四边形 10"/>
              <p:cNvSpPr/>
              <p:nvPr/>
            </p:nvSpPr>
            <p:spPr>
              <a:xfrm>
                <a:off x="7387916" y="2798675"/>
                <a:ext cx="212302" cy="577785"/>
              </a:xfrm>
              <a:prstGeom prst="parallelogram">
                <a:avLst>
                  <a:gd name="adj" fmla="val 50529"/>
                </a:avLst>
              </a:prstGeom>
              <a:solidFill>
                <a:srgbClr val="3D73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2" name="平行四边形 11"/>
              <p:cNvSpPr/>
              <p:nvPr/>
            </p:nvSpPr>
            <p:spPr>
              <a:xfrm>
                <a:off x="7574477" y="2798675"/>
                <a:ext cx="212302" cy="577785"/>
              </a:xfrm>
              <a:prstGeom prst="parallelogram">
                <a:avLst>
                  <a:gd name="adj" fmla="val 50529"/>
                </a:avLst>
              </a:prstGeom>
              <a:solidFill>
                <a:srgbClr val="3D73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3" name="平行四边形 12"/>
              <p:cNvSpPr/>
              <p:nvPr/>
            </p:nvSpPr>
            <p:spPr>
              <a:xfrm>
                <a:off x="7761038" y="2798675"/>
                <a:ext cx="212302" cy="577785"/>
              </a:xfrm>
              <a:prstGeom prst="parallelogram">
                <a:avLst>
                  <a:gd name="adj" fmla="val 50529"/>
                </a:avLst>
              </a:prstGeom>
              <a:solidFill>
                <a:srgbClr val="3D73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9" name="矩形 8"/>
            <p:cNvSpPr/>
            <p:nvPr userDrawn="1"/>
          </p:nvSpPr>
          <p:spPr>
            <a:xfrm>
              <a:off x="966425" y="741743"/>
              <a:ext cx="10844576" cy="45719"/>
            </a:xfrm>
            <a:prstGeom prst="rect">
              <a:avLst/>
            </a:prstGeom>
            <a:solidFill>
              <a:srgbClr val="3D73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8" name="矩形 17"/>
          <p:cNvSpPr/>
          <p:nvPr/>
        </p:nvSpPr>
        <p:spPr>
          <a:xfrm>
            <a:off x="334963" y="930908"/>
            <a:ext cx="3713055" cy="38862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r>
              <a:rPr lang="en-US" altLang="zh-CN" sz="3000" b="1" smtClean="0">
                <a:solidFill>
                  <a:srgbClr val="3D7351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  <a:sym typeface="+mn-lt"/>
              </a:rPr>
              <a:t>[</a:t>
            </a:r>
            <a:r>
              <a:rPr lang="zh-CN" altLang="en-US" sz="3000" b="1">
                <a:solidFill>
                  <a:srgbClr val="3D7351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  <a:sym typeface="+mn-lt"/>
              </a:rPr>
              <a:t>归纳提</a:t>
            </a:r>
            <a:r>
              <a:rPr lang="zh-CN" altLang="en-US" sz="3000" b="1" smtClean="0">
                <a:solidFill>
                  <a:srgbClr val="3D7351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  <a:sym typeface="+mn-lt"/>
              </a:rPr>
              <a:t>升</a:t>
            </a:r>
            <a:r>
              <a:rPr lang="en-US" altLang="zh-CN" sz="3000" b="1" smtClean="0">
                <a:solidFill>
                  <a:srgbClr val="3D7351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  <a:sym typeface="+mn-lt"/>
              </a:rPr>
              <a:t>·</a:t>
            </a:r>
            <a:r>
              <a:rPr lang="zh-CN" altLang="en-US" sz="3000" b="1" smtClean="0">
                <a:solidFill>
                  <a:srgbClr val="3D7351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  <a:sym typeface="+mn-lt"/>
              </a:rPr>
              <a:t>学</a:t>
            </a:r>
            <a:r>
              <a:rPr lang="zh-CN" altLang="en-US" sz="3000" b="1">
                <a:solidFill>
                  <a:srgbClr val="3D7351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  <a:sym typeface="+mn-lt"/>
              </a:rPr>
              <a:t>技法</a:t>
            </a:r>
            <a:r>
              <a:rPr lang="en-US" altLang="zh-CN" sz="3000" b="1" smtClean="0">
                <a:solidFill>
                  <a:srgbClr val="3D7351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  <a:sym typeface="+mn-lt"/>
              </a:rPr>
              <a:t>]</a:t>
            </a:r>
            <a:endParaRPr lang="zh-CN" altLang="en-US" sz="3000" b="1">
              <a:solidFill>
                <a:srgbClr val="3D7351"/>
              </a:solidFill>
              <a:latin typeface="Times New Roman" panose="02020603050405020304" pitchFamily="18" charset="0"/>
              <a:ea typeface="华文细黑" panose="02010600040101010101" pitchFamily="2" charset="-122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2" name="矩形 1"/>
          <p:cNvSpPr>
            <a:spLocks noChangeAspect="1"/>
          </p:cNvSpPr>
          <p:nvPr/>
        </p:nvSpPr>
        <p:spPr>
          <a:xfrm>
            <a:off x="381000" y="1462974"/>
            <a:ext cx="9530173" cy="65248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2800">
                <a:solidFill>
                  <a:srgbClr val="000000"/>
                </a:solidFill>
                <a:latin typeface="Arial" pitchFamily="34" charset="0"/>
                <a:ea typeface="黑体" panose="02010600030101010101" pitchFamily="49" charset="-122"/>
                <a:cs typeface="Times New Roman" panose="02020603050405020304" pitchFamily="18" charset="0"/>
              </a:rPr>
              <a:t>我国耕地资源与粮食生产能力的特征及对粮食安全的影</a:t>
            </a:r>
            <a:r>
              <a:rPr lang="zh-CN" altLang="zh-CN" sz="2800" smtClean="0">
                <a:solidFill>
                  <a:srgbClr val="000000"/>
                </a:solidFill>
                <a:latin typeface="Arial" pitchFamily="34" charset="0"/>
                <a:ea typeface="黑体" panose="02010600030101010101" pitchFamily="49" charset="-122"/>
                <a:cs typeface="Times New Roman" panose="02020603050405020304" pitchFamily="18" charset="0"/>
              </a:rPr>
              <a:t>响</a:t>
            </a:r>
            <a:r>
              <a:rPr lang="en-US" altLang="zh-CN" sz="2800" smtClean="0">
                <a:solidFill>
                  <a:srgbClr val="000000"/>
                </a:solidFill>
                <a:latin typeface="Arial" pitchFamily="34" charset="0"/>
                <a:ea typeface="黑体" panose="02010600030101010101" pitchFamily="49" charset="-122"/>
                <a:cs typeface="Times New Roman" panose="02020603050405020304" pitchFamily="18" charset="0"/>
              </a:rPr>
              <a:t> </a:t>
            </a:r>
            <a:endParaRPr lang="zh-CN" altLang="zh-CN" sz="2800">
              <a:solidFill>
                <a:srgbClr val="000000"/>
              </a:solidFill>
              <a:effectLst/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3" name="表格 2"/>
          <p:cNvGraphicFramePr>
            <a:graphicFrameLocks noGrp="1" noChangeAspect="1"/>
          </p:cNvGraphicFramePr>
          <p:nvPr/>
        </p:nvGraphicFramePr>
        <p:xfrm>
          <a:off x="381000" y="2105186"/>
          <a:ext cx="11430000" cy="3328416"/>
        </p:xfrm>
        <a:graphic>
          <a:graphicData uri="http://schemas.openxmlformats.org/drawingml/2006/table">
            <a:tbl>
              <a:tblPr firstRow="1" firstCol="1" bandRow="1"/>
              <a:tblGrid>
                <a:gridCol w="6256106"/>
                <a:gridCol w="5173894"/>
              </a:tblGrid>
              <a:tr h="0">
                <a:tc>
                  <a:txBody>
                    <a:bodyPr vert="horz" wrap="square"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ct val="0"/>
                        </a:spcAft>
                        <a:tabLst>
                          <a:tab pos="1188085"/>
                          <a:tab pos="2163445"/>
                          <a:tab pos="3142615"/>
                          <a:tab pos="4190365"/>
                        </a:tabLs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黑体" panose="02010600030101010101" pitchFamily="49" charset="-122"/>
                          <a:cs typeface="Times New Roman" panose="02020603050405020304" pitchFamily="18" charset="0"/>
                        </a:rPr>
                        <a:t>特征</a:t>
                      </a:r>
                      <a:endParaRPr lang="zh-CN" sz="2800">
                        <a:solidFill>
                          <a:srgbClr val="000000"/>
                        </a:solidFill>
                        <a:effectLst/>
                        <a:latin typeface="NEU-BZ-S92"/>
                        <a:ea typeface="方正书宋_GBK" panose="03000509000000000000" pitchFamily="65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ct val="0"/>
                        </a:spcAft>
                        <a:tabLst>
                          <a:tab pos="1188085"/>
                          <a:tab pos="2163445"/>
                          <a:tab pos="3142615"/>
                          <a:tab pos="4190365"/>
                        </a:tabLs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黑体" panose="02010600030101010101" pitchFamily="49" charset="-122"/>
                          <a:cs typeface="Times New Roman" panose="02020603050405020304" pitchFamily="18" charset="0"/>
                        </a:rPr>
                        <a:t>对粮食安全的影响</a:t>
                      </a:r>
                      <a:endParaRPr lang="zh-CN" sz="2800">
                        <a:solidFill>
                          <a:srgbClr val="000000"/>
                        </a:solidFill>
                        <a:effectLst/>
                        <a:latin typeface="NEU-BZ-S92"/>
                        <a:ea typeface="方正书宋_GBK" panose="03000509000000000000" pitchFamily="65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 vert="horz" wrap="square"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ct val="0"/>
                        </a:spcAft>
                        <a:tabLst>
                          <a:tab pos="1188085"/>
                          <a:tab pos="2163445"/>
                          <a:tab pos="3142615"/>
                          <a:tab pos="4190365"/>
                        </a:tabLs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人均耕地少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后备耕地资源有限</a:t>
                      </a:r>
                      <a:endParaRPr lang="zh-CN" sz="2800">
                        <a:solidFill>
                          <a:srgbClr val="000000"/>
                        </a:solidFill>
                        <a:effectLst/>
                        <a:latin typeface="NEU-BZ-S92"/>
                        <a:ea typeface="方正书宋_GBK" panose="03000509000000000000" pitchFamily="65" charset="-122"/>
                        <a:cs typeface="Times New Roman" panose="02020603050405020304" pitchFamily="18" charset="0"/>
                      </a:endParaRPr>
                    </a:p>
                  </a:txBody>
                  <a:tcPr marL="28575" marR="28575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ct val="0"/>
                        </a:spcAft>
                        <a:tabLst>
                          <a:tab pos="1188085"/>
                          <a:tab pos="2163445"/>
                          <a:tab pos="3142615"/>
                          <a:tab pos="4190365"/>
                        </a:tabLs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人均粮食占有量较少、粮食增产难度大</a:t>
                      </a:r>
                      <a:endParaRPr lang="zh-CN" sz="2800">
                        <a:solidFill>
                          <a:srgbClr val="000000"/>
                        </a:solidFill>
                        <a:effectLst/>
                        <a:latin typeface="NEU-BZ-S92"/>
                        <a:ea typeface="方正书宋_GBK" panose="03000509000000000000" pitchFamily="65" charset="-122"/>
                        <a:cs typeface="Times New Roman" panose="02020603050405020304" pitchFamily="18" charset="0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 vert="horz" wrap="square"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ct val="0"/>
                        </a:spcAft>
                        <a:tabLst>
                          <a:tab pos="1188085"/>
                          <a:tab pos="2163445"/>
                          <a:tab pos="3142615"/>
                          <a:tab pos="4190365"/>
                        </a:tabLs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耕地质量总体欠佳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退化和污染问题严重</a:t>
                      </a:r>
                      <a:endParaRPr lang="zh-CN" sz="2800">
                        <a:solidFill>
                          <a:srgbClr val="000000"/>
                        </a:solidFill>
                        <a:effectLst/>
                        <a:latin typeface="NEU-BZ-S92"/>
                        <a:ea typeface="方正书宋_GBK" panose="03000509000000000000" pitchFamily="65" charset="-122"/>
                        <a:cs typeface="Times New Roman" panose="02020603050405020304" pitchFamily="18" charset="0"/>
                      </a:endParaRPr>
                    </a:p>
                  </a:txBody>
                  <a:tcPr marL="28575" marR="28575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ct val="0"/>
                        </a:spcAft>
                        <a:tabLst>
                          <a:tab pos="1188085"/>
                          <a:tab pos="2163445"/>
                          <a:tab pos="3142615"/>
                          <a:tab pos="4190365"/>
                        </a:tabLs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粮食增产难度大</a:t>
                      </a:r>
                      <a:endParaRPr lang="zh-CN" sz="2800">
                        <a:solidFill>
                          <a:srgbClr val="000000"/>
                        </a:solidFill>
                        <a:effectLst/>
                        <a:latin typeface="NEU-BZ-S92"/>
                        <a:ea typeface="方正书宋_GBK" panose="03000509000000000000" pitchFamily="65" charset="-122"/>
                        <a:cs typeface="Times New Roman" panose="02020603050405020304" pitchFamily="18" charset="0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 vert="horz" wrap="square"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ct val="0"/>
                        </a:spcAft>
                        <a:tabLst>
                          <a:tab pos="1188085"/>
                          <a:tab pos="2163445"/>
                          <a:tab pos="3142615"/>
                          <a:tab pos="4190365"/>
                        </a:tabLs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耕地空间分布不均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水土资源配置欠佳</a:t>
                      </a:r>
                      <a:endParaRPr lang="zh-CN" sz="2800">
                        <a:solidFill>
                          <a:srgbClr val="000000"/>
                        </a:solidFill>
                        <a:effectLst/>
                        <a:latin typeface="NEU-BZ-S92"/>
                        <a:ea typeface="方正书宋_GBK" panose="03000509000000000000" pitchFamily="65" charset="-122"/>
                        <a:cs typeface="Times New Roman" panose="02020603050405020304" pitchFamily="18" charset="0"/>
                      </a:endParaRPr>
                    </a:p>
                  </a:txBody>
                  <a:tcPr marL="28575" marR="28575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ct val="0"/>
                        </a:spcAft>
                        <a:tabLst>
                          <a:tab pos="1188085"/>
                          <a:tab pos="2163445"/>
                          <a:tab pos="3142615"/>
                          <a:tab pos="4190365"/>
                        </a:tabLs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粮食供需区域性矛盾</a:t>
                      </a:r>
                      <a:endParaRPr lang="zh-CN" sz="2800">
                        <a:solidFill>
                          <a:srgbClr val="000000"/>
                        </a:solidFill>
                        <a:effectLst/>
                        <a:latin typeface="NEU-BZ-S92"/>
                        <a:ea typeface="方正书宋_GBK" panose="03000509000000000000" pitchFamily="65" charset="-122"/>
                        <a:cs typeface="Times New Roman" panose="02020603050405020304" pitchFamily="18" charset="0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 vert="horz" wrap="square"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ct val="0"/>
                        </a:spcAft>
                        <a:tabLst>
                          <a:tab pos="1188085"/>
                          <a:tab pos="2163445"/>
                          <a:tab pos="3142615"/>
                          <a:tab pos="4190365"/>
                        </a:tabLs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农业</a:t>
                      </a:r>
                      <a:r>
                        <a:rPr lang="zh-CN" sz="2800" u="wavy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FFFF"/>
                            </a:solidFill>
                          </a:u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气象灾害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频发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粮食产量年际波动大</a:t>
                      </a:r>
                      <a:endParaRPr lang="zh-CN" sz="2800">
                        <a:solidFill>
                          <a:srgbClr val="000000"/>
                        </a:solidFill>
                        <a:effectLst/>
                        <a:latin typeface="NEU-BZ-S92"/>
                        <a:ea typeface="方正书宋_GBK" panose="03000509000000000000" pitchFamily="65" charset="-122"/>
                        <a:cs typeface="Times New Roman" panose="02020603050405020304" pitchFamily="18" charset="0"/>
                      </a:endParaRPr>
                    </a:p>
                  </a:txBody>
                  <a:tcPr marL="28575" marR="28575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ct val="0"/>
                        </a:spcAft>
                        <a:tabLst>
                          <a:tab pos="1188085"/>
                          <a:tab pos="2163445"/>
                          <a:tab pos="3142615"/>
                          <a:tab pos="4190365"/>
                        </a:tabLs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粮食供应不够稳定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影响粮食安全</a:t>
                      </a:r>
                      <a:endParaRPr lang="zh-CN" sz="2800">
                        <a:solidFill>
                          <a:srgbClr val="000000"/>
                        </a:solidFill>
                        <a:effectLst/>
                        <a:latin typeface="NEU-BZ-S92"/>
                        <a:ea typeface="方正书宋_GBK" panose="03000509000000000000" pitchFamily="65" charset="-122"/>
                        <a:cs typeface="Times New Roman" panose="02020603050405020304" pitchFamily="18" charset="0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矩形 3"/>
          <p:cNvSpPr>
            <a:spLocks noChangeAspect="1"/>
          </p:cNvSpPr>
          <p:nvPr/>
        </p:nvSpPr>
        <p:spPr>
          <a:xfrm>
            <a:off x="0" y="5503313"/>
            <a:ext cx="8802410" cy="65248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zh-CN" altLang="zh-CN" sz="28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　　　　　</a:t>
            </a:r>
            <a:r>
              <a:rPr lang="zh-CN" altLang="zh-CN" sz="2800">
                <a:solidFill>
                  <a:srgbClr val="00B0F0"/>
                </a:solidFill>
                <a:latin typeface="NEU-BZ-S92"/>
                <a:ea typeface="方正硬笔楷书简体" panose="03000509000000000000" pitchFamily="65" charset="-122"/>
                <a:cs typeface="Times New Roman" panose="02020603050405020304" pitchFamily="18" charset="0"/>
              </a:rPr>
              <a:t> 干旱、洪涝灾害对农业生产的影响最</a:t>
            </a:r>
            <a:r>
              <a:rPr lang="zh-CN" altLang="zh-CN" sz="2800" smtClean="0">
                <a:solidFill>
                  <a:srgbClr val="00B0F0"/>
                </a:solidFill>
                <a:latin typeface="NEU-BZ-S92"/>
                <a:ea typeface="方正硬笔楷书简体" panose="03000509000000000000" pitchFamily="65" charset="-122"/>
                <a:cs typeface="Times New Roman" panose="02020603050405020304" pitchFamily="18" charset="0"/>
              </a:rPr>
              <a:t>大</a:t>
            </a:r>
            <a:r>
              <a:rPr lang="en-US" altLang="zh-CN" sz="2800" smtClean="0">
                <a:solidFill>
                  <a:srgbClr val="00B0F0"/>
                </a:solidFill>
                <a:latin typeface="NEU-BZ-S92"/>
                <a:ea typeface="方正硬笔楷书简体" panose="03000509000000000000" pitchFamily="65" charset="-122"/>
                <a:cs typeface="Times New Roman" panose="02020603050405020304" pitchFamily="18" charset="0"/>
              </a:rPr>
              <a:t> </a:t>
            </a:r>
            <a:endParaRPr lang="zh-CN" altLang="zh-CN" sz="2800">
              <a:solidFill>
                <a:srgbClr val="000000"/>
              </a:solidFill>
              <a:effectLst/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</p:txBody>
      </p:sp>
      <p:pic>
        <p:nvPicPr>
          <p:cNvPr id="14" name="箭头右下1.eps" descr="id:2147491273;FounderCES"/>
          <p:cNvPicPr/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38558" y="5426790"/>
            <a:ext cx="988497" cy="52523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>
            <a:spLocks noChangeAspect="1"/>
          </p:cNvSpPr>
          <p:nvPr/>
        </p:nvSpPr>
        <p:spPr>
          <a:xfrm>
            <a:off x="381000" y="1057306"/>
            <a:ext cx="11430000" cy="3953133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2800">
                <a:solidFill>
                  <a:srgbClr val="000000"/>
                </a:solidFill>
                <a:latin typeface="Arial" pitchFamily="34" charset="0"/>
                <a:ea typeface="黑体" panose="02010600030101010101" pitchFamily="49" charset="-122"/>
                <a:cs typeface="Times New Roman" panose="02020603050405020304" pitchFamily="18" charset="0"/>
              </a:rPr>
              <a:t>实现粮食安全的途径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增加粮食总产量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扩大耕地面积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提高单位面积产量。增加人力、物质和技术投入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提高耕地利用率、养分和水热资源保障能力、作物品种和栽培技术及田间管理水平等。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跨区域调剂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解决粮食生产与消费空间配置不均衡问题。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(3)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充分利用国际粮食市场。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(4)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建立粮食储备。维持我国粮食安全的基本制度。</a:t>
            </a:r>
            <a:endParaRPr lang="zh-CN" altLang="zh-CN" sz="2800">
              <a:solidFill>
                <a:srgbClr val="000000"/>
              </a:solidFill>
              <a:effectLst/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>
            <a:spLocks noChangeAspect="1"/>
          </p:cNvSpPr>
          <p:nvPr/>
        </p:nvSpPr>
        <p:spPr>
          <a:xfrm>
            <a:off x="381000" y="350641"/>
            <a:ext cx="11430000" cy="5633593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2800">
                <a:solidFill>
                  <a:srgbClr val="000000"/>
                </a:solidFill>
                <a:latin typeface="Arial" pitchFamily="34" charset="0"/>
                <a:ea typeface="黑体" panose="02010600030101010101" pitchFamily="49" charset="-122"/>
                <a:cs typeface="Times New Roman" panose="02020603050405020304" pitchFamily="18" charset="0"/>
              </a:rPr>
              <a:t>粮食生产对保障国家粮食安全的重要意义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保证粮食产量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对保障粮食安全具有重要作用。粮食安全始终是关系我国国民经济发展、社会稳定和国家自立的全局性重大战略问题。党的二十大报告指出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全方位夯实粮食安全根基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全面落实粮食安全党政同责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牢牢守住十八亿亩耕地红线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逐步把永久基本农田全部建成高标准农田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深入实施种业振兴行动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强化农业科技和装备支撑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健全种粮农民收益保障机制和主产区利益补偿机制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确保中国人的饭碗牢牢端在自己手中。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经济意义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农业仍然是国民经济的薄弱环节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随着工业化和城镇化的推进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我国粮食安全面临的形势出现了一些新情况和新问题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解决粮食生产问题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就是解决经济发展中的问题。</a:t>
            </a:r>
            <a:endParaRPr lang="zh-CN" altLang="zh-CN" sz="2800">
              <a:solidFill>
                <a:srgbClr val="000000"/>
              </a:solidFill>
              <a:effectLst/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>
            <a:spLocks noChangeAspect="1"/>
          </p:cNvSpPr>
          <p:nvPr/>
        </p:nvSpPr>
        <p:spPr>
          <a:xfrm>
            <a:off x="381000" y="1033327"/>
            <a:ext cx="11430000" cy="3959995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(3)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充分利用地理优势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增加粮食生产产量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维护国家粮食安全。中部地区地处亚热带季风气候区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水热条件好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是历史上重要的粮食主产区。但是改革开放以来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为了推进工业城镇建设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占用了大量耕地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导致中部地区粮食产量和地位逐年下降。因此加强中部地区粮食生产保障国家主要农产品有效供给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对维护国家粮食安全具有十分重要的意义。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zh-CN" altLang="zh-CN" sz="2800" u="dbl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itchFamily="34" charset="0"/>
                <a:ea typeface="黑体" panose="02010600030101010101" pitchFamily="49" charset="-122"/>
                <a:cs typeface="Times New Roman" panose="02020603050405020304" pitchFamily="18" charset="0"/>
              </a:rPr>
              <a:t>析原因</a:t>
            </a:r>
            <a:r>
              <a:rPr lang="zh-CN" altLang="zh-CN" sz="2800">
                <a:solidFill>
                  <a:srgbClr val="000000"/>
                </a:solidFill>
                <a:latin typeface="NEU-BZ-S92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zh-CN" sz="2800">
                <a:solidFill>
                  <a:srgbClr val="000000"/>
                </a:solidFill>
                <a:latin typeface="NEU-BZ-S92"/>
                <a:ea typeface="方正硬笔楷书简体" panose="03000509000000000000" pitchFamily="65" charset="-122"/>
                <a:cs typeface="Times New Roman" panose="02020603050405020304" pitchFamily="18" charset="0"/>
              </a:rPr>
              <a:t>我国耕地面积逐年减少的原因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zh-CN" altLang="zh-CN" sz="2800">
                <a:solidFill>
                  <a:srgbClr val="000000"/>
                </a:solidFill>
                <a:latin typeface="NEU-BZ-S92"/>
                <a:cs typeface="宋体" panose="02010600030101010101" pitchFamily="2" charset="-122"/>
              </a:rPr>
              <a:t>①</a:t>
            </a:r>
            <a:r>
              <a:rPr lang="zh-CN" altLang="zh-CN" sz="2800">
                <a:solidFill>
                  <a:srgbClr val="000000"/>
                </a:solidFill>
                <a:latin typeface="NEU-BZ-S92"/>
                <a:ea typeface="方正硬笔楷书简体" panose="03000509000000000000" pitchFamily="65" charset="-122"/>
                <a:cs typeface="Times New Roman" panose="02020603050405020304" pitchFamily="18" charset="0"/>
              </a:rPr>
              <a:t>城镇化发展占用耕地。</a:t>
            </a:r>
            <a:r>
              <a:rPr lang="zh-CN" altLang="zh-CN" sz="2800">
                <a:solidFill>
                  <a:srgbClr val="000000"/>
                </a:solidFill>
                <a:latin typeface="NEU-BZ-S92"/>
                <a:cs typeface="宋体" panose="02010600030101010101" pitchFamily="2" charset="-122"/>
              </a:rPr>
              <a:t>②</a:t>
            </a:r>
            <a:r>
              <a:rPr lang="zh-CN" altLang="zh-CN" sz="2800">
                <a:solidFill>
                  <a:srgbClr val="000000"/>
                </a:solidFill>
                <a:latin typeface="NEU-BZ-S92"/>
                <a:ea typeface="方正硬笔楷书简体" panose="03000509000000000000" pitchFamily="65" charset="-122"/>
                <a:cs typeface="Times New Roman" panose="02020603050405020304" pitchFamily="18" charset="0"/>
              </a:rPr>
              <a:t>农村宅基地占用耕地。</a:t>
            </a:r>
            <a:r>
              <a:rPr lang="zh-CN" altLang="zh-CN" sz="2800">
                <a:solidFill>
                  <a:srgbClr val="000000"/>
                </a:solidFill>
                <a:latin typeface="NEU-BZ-S92"/>
                <a:cs typeface="宋体" panose="02010600030101010101" pitchFamily="2" charset="-122"/>
              </a:rPr>
              <a:t>③</a:t>
            </a:r>
            <a:r>
              <a:rPr lang="zh-CN" altLang="zh-CN" sz="2800">
                <a:solidFill>
                  <a:srgbClr val="000000"/>
                </a:solidFill>
                <a:latin typeface="NEU-BZ-S92"/>
                <a:ea typeface="方正硬笔楷书简体" panose="03000509000000000000" pitchFamily="65" charset="-122"/>
                <a:cs typeface="Times New Roman" panose="02020603050405020304" pitchFamily="18" charset="0"/>
              </a:rPr>
              <a:t>建设开发区占用耕地。</a:t>
            </a:r>
            <a:r>
              <a:rPr lang="zh-CN" altLang="zh-CN" sz="2800">
                <a:solidFill>
                  <a:srgbClr val="000000"/>
                </a:solidFill>
                <a:latin typeface="NEU-BZ-S92"/>
                <a:cs typeface="宋体" panose="02010600030101010101" pitchFamily="2" charset="-122"/>
              </a:rPr>
              <a:t>④</a:t>
            </a:r>
            <a:r>
              <a:rPr lang="zh-CN" altLang="zh-CN" sz="2800">
                <a:solidFill>
                  <a:srgbClr val="000000"/>
                </a:solidFill>
                <a:latin typeface="NEU-BZ-S92"/>
                <a:ea typeface="方正硬笔楷书简体" panose="03000509000000000000" pitchFamily="65" charset="-122"/>
                <a:cs typeface="Times New Roman" panose="02020603050405020304" pitchFamily="18" charset="0"/>
              </a:rPr>
              <a:t>其他原因导致耕地减少等。</a:t>
            </a:r>
            <a:endParaRPr lang="zh-CN" altLang="zh-CN" sz="2800">
              <a:solidFill>
                <a:srgbClr val="000000"/>
              </a:solidFill>
              <a:effectLst/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334963" y="201442"/>
            <a:ext cx="3754152" cy="38862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r>
              <a:rPr lang="en-US" altLang="zh-CN" sz="3000" b="1" smtClean="0">
                <a:solidFill>
                  <a:srgbClr val="3D7351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  <a:sym typeface="+mn-lt"/>
              </a:rPr>
              <a:t>[</a:t>
            </a:r>
            <a:r>
              <a:rPr lang="zh-CN" altLang="en-US" sz="3000" b="1">
                <a:solidFill>
                  <a:srgbClr val="3D7351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  <a:sym typeface="+mn-lt"/>
              </a:rPr>
              <a:t>典型例</a:t>
            </a:r>
            <a:r>
              <a:rPr lang="zh-CN" altLang="en-US" sz="3000" b="1" smtClean="0">
                <a:solidFill>
                  <a:srgbClr val="3D7351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  <a:sym typeface="+mn-lt"/>
              </a:rPr>
              <a:t>题</a:t>
            </a:r>
            <a:r>
              <a:rPr lang="en-US" altLang="zh-CN" sz="3000" b="1" smtClean="0">
                <a:solidFill>
                  <a:srgbClr val="3D7351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  <a:sym typeface="+mn-lt"/>
              </a:rPr>
              <a:t>·</a:t>
            </a:r>
            <a:r>
              <a:rPr lang="zh-CN" altLang="en-US" sz="3000" b="1" smtClean="0">
                <a:solidFill>
                  <a:srgbClr val="3D7351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  <a:sym typeface="+mn-lt"/>
              </a:rPr>
              <a:t>用</a:t>
            </a:r>
            <a:r>
              <a:rPr lang="zh-CN" altLang="en-US" sz="3000" b="1">
                <a:solidFill>
                  <a:srgbClr val="3D7351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  <a:sym typeface="+mn-lt"/>
              </a:rPr>
              <a:t>技法</a:t>
            </a:r>
            <a:r>
              <a:rPr lang="en-US" altLang="zh-CN" sz="3000" b="1" smtClean="0">
                <a:solidFill>
                  <a:srgbClr val="3D7351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  <a:sym typeface="+mn-lt"/>
              </a:rPr>
              <a:t>]</a:t>
            </a:r>
            <a:endParaRPr lang="zh-CN" altLang="en-US" sz="3000" b="1">
              <a:solidFill>
                <a:srgbClr val="3D7351"/>
              </a:solidFill>
              <a:latin typeface="Times New Roman" panose="02020603050405020304" pitchFamily="18" charset="0"/>
              <a:ea typeface="华文细黑" panose="02010600040101010101" pitchFamily="2" charset="-122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3" name="矩形 2"/>
          <p:cNvSpPr>
            <a:spLocks noChangeAspect="1"/>
          </p:cNvSpPr>
          <p:nvPr/>
        </p:nvSpPr>
        <p:spPr>
          <a:xfrm>
            <a:off x="381000" y="635162"/>
            <a:ext cx="11430000" cy="1152367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我国粮食产量自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2004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年开始连续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年增长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有效保障了国家粮食安全。下图为我国不同区域三个年份粮食产量占比图。读图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完成下列各题。</a:t>
            </a:r>
            <a:endParaRPr lang="zh-CN" altLang="zh-CN" sz="2800">
              <a:solidFill>
                <a:srgbClr val="000000"/>
              </a:solidFill>
              <a:effectLst/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</p:txBody>
      </p:sp>
      <p:pic>
        <p:nvPicPr>
          <p:cNvPr id="4" name="CDZ2KBX204.eps" descr="id:2147484486;FounderCES"/>
          <p:cNvPicPr/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26489" y="1787529"/>
            <a:ext cx="6184511" cy="4646733"/>
          </a:xfrm>
          <a:prstGeom prst="rect">
            <a:avLst/>
          </a:prstGeom>
        </p:spPr>
      </p:pic>
      <p:sp>
        <p:nvSpPr>
          <p:cNvPr id="5" name="矩形 4"/>
          <p:cNvSpPr>
            <a:spLocks noChangeAspect="1"/>
          </p:cNvSpPr>
          <p:nvPr/>
        </p:nvSpPr>
        <p:spPr>
          <a:xfrm>
            <a:off x="381000" y="1742429"/>
            <a:ext cx="5167045" cy="45735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下列区域中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对我国粮食安全贡献不断增大的是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　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华北平原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B.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东北区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西南区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D.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东南沿海区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制约蒙新区粮食生产地位进一步提升的主要因素是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　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土地资源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B.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水资源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经营规模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D.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机械化水平</a:t>
            </a:r>
            <a:endParaRPr lang="zh-CN" altLang="zh-CN" sz="2800">
              <a:solidFill>
                <a:srgbClr val="000000"/>
              </a:solidFill>
              <a:effectLst/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564121" y="2371576"/>
            <a:ext cx="423514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</a:rPr>
              <a:t>B</a:t>
            </a:r>
            <a:endParaRPr lang="zh-CN" altLang="en-US" sz="2800"/>
          </a:p>
        </p:txBody>
      </p:sp>
      <p:sp>
        <p:nvSpPr>
          <p:cNvPr id="7" name="矩形 6"/>
          <p:cNvSpPr/>
          <p:nvPr/>
        </p:nvSpPr>
        <p:spPr>
          <a:xfrm>
            <a:off x="4355232" y="4590794"/>
            <a:ext cx="423514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</a:rPr>
              <a:t>B</a:t>
            </a:r>
            <a:endParaRPr lang="zh-CN" altLang="en-US" sz="2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>
            <a:spLocks noChangeAspect="1"/>
          </p:cNvSpPr>
          <p:nvPr/>
        </p:nvSpPr>
        <p:spPr>
          <a:xfrm>
            <a:off x="381000" y="92970"/>
            <a:ext cx="2948243" cy="65248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zh-CN" altLang="zh-CN" sz="2800">
                <a:solidFill>
                  <a:srgbClr val="000000"/>
                </a:solidFill>
                <a:latin typeface="Arial" pitchFamily="34" charset="0"/>
                <a:ea typeface="黑体" panose="02010600030101010101" pitchFamily="49" charset="-122"/>
                <a:cs typeface="Times New Roman" panose="02020603050405020304" pitchFamily="18" charset="0"/>
              </a:rPr>
              <a:t>思维流程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8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zh-CN" altLang="zh-CN" sz="2800">
              <a:solidFill>
                <a:srgbClr val="000000"/>
              </a:solidFill>
              <a:effectLst/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</p:txBody>
      </p:sp>
      <p:pic>
        <p:nvPicPr>
          <p:cNvPr id="4" name="CDZ2KBX205.eps" descr="id:2147484500;FounderCES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72860" y="655015"/>
            <a:ext cx="9446281" cy="2970010"/>
          </a:xfrm>
          <a:prstGeom prst="rect">
            <a:avLst/>
          </a:prstGeom>
        </p:spPr>
      </p:pic>
      <p:sp>
        <p:nvSpPr>
          <p:cNvPr id="5" name="矩形 4"/>
          <p:cNvSpPr>
            <a:spLocks noChangeAspect="1"/>
          </p:cNvSpPr>
          <p:nvPr/>
        </p:nvSpPr>
        <p:spPr>
          <a:xfrm>
            <a:off x="381000" y="3510301"/>
            <a:ext cx="1511952" cy="65248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8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zh-CN" altLang="zh-CN" sz="2800">
              <a:solidFill>
                <a:srgbClr val="000000"/>
              </a:solidFill>
              <a:effectLst/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</p:txBody>
      </p:sp>
      <p:pic>
        <p:nvPicPr>
          <p:cNvPr id="6" name="CDZ2KBX206.eps" descr="id:2147484507;FounderCES"/>
          <p:cNvPicPr/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70244" y="4052550"/>
            <a:ext cx="7775832" cy="1896544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334963" y="201442"/>
            <a:ext cx="3754152" cy="38862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r>
              <a:rPr lang="en-US" altLang="zh-CN" sz="3000" b="1" smtClean="0">
                <a:solidFill>
                  <a:srgbClr val="3D7351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  <a:sym typeface="+mn-lt"/>
              </a:rPr>
              <a:t>[</a:t>
            </a:r>
            <a:r>
              <a:rPr lang="zh-CN" altLang="en-US" sz="3000" b="1">
                <a:solidFill>
                  <a:srgbClr val="3D7351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  <a:sym typeface="+mn-lt"/>
              </a:rPr>
              <a:t>经典对</a:t>
            </a:r>
            <a:r>
              <a:rPr lang="zh-CN" altLang="en-US" sz="3000" b="1" smtClean="0">
                <a:solidFill>
                  <a:srgbClr val="3D7351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  <a:sym typeface="+mn-lt"/>
              </a:rPr>
              <a:t>练</a:t>
            </a:r>
            <a:r>
              <a:rPr lang="en-US" altLang="zh-CN" sz="3000" b="1" smtClean="0">
                <a:solidFill>
                  <a:srgbClr val="3D7351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  <a:sym typeface="+mn-lt"/>
              </a:rPr>
              <a:t>·</a:t>
            </a:r>
            <a:r>
              <a:rPr lang="zh-CN" altLang="en-US" sz="3000" b="1" smtClean="0">
                <a:solidFill>
                  <a:srgbClr val="3D7351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  <a:sym typeface="+mn-lt"/>
              </a:rPr>
              <a:t>得</a:t>
            </a:r>
            <a:r>
              <a:rPr lang="zh-CN" altLang="en-US" sz="3000" b="1">
                <a:solidFill>
                  <a:srgbClr val="3D7351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  <a:sym typeface="+mn-lt"/>
              </a:rPr>
              <a:t>高分</a:t>
            </a:r>
            <a:r>
              <a:rPr lang="en-US" altLang="zh-CN" sz="3000" b="1" smtClean="0">
                <a:solidFill>
                  <a:srgbClr val="3D7351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  <a:sym typeface="+mn-lt"/>
              </a:rPr>
              <a:t>]</a:t>
            </a:r>
            <a:endParaRPr lang="zh-CN" altLang="en-US" sz="3000" b="1">
              <a:solidFill>
                <a:srgbClr val="3D7351"/>
              </a:solidFill>
              <a:latin typeface="Times New Roman" panose="02020603050405020304" pitchFamily="18" charset="0"/>
              <a:ea typeface="华文细黑" panose="02010600040101010101" pitchFamily="2" charset="-122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3" name="矩形 2"/>
          <p:cNvSpPr>
            <a:spLocks noChangeAspect="1"/>
          </p:cNvSpPr>
          <p:nvPr/>
        </p:nvSpPr>
        <p:spPr>
          <a:xfrm>
            <a:off x="381000" y="715161"/>
            <a:ext cx="11430000" cy="5757987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zh-CN" altLang="zh-CN" sz="26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高标准农田是指土地平整、集中连片、设施完善、农电配套、土壤肥沃、生态良好、抗灾能力强</a:t>
            </a:r>
            <a:r>
              <a:rPr lang="en-US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6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与现代农业生产和经营方式相适应的旱涝保收、高产稳产的永久基本农田。</a:t>
            </a:r>
            <a:r>
              <a:rPr lang="en-US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r>
              <a:rPr lang="zh-CN" altLang="zh-CN" sz="26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年</a:t>
            </a:r>
            <a:r>
              <a:rPr lang="en-US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zh-CN" altLang="zh-CN" sz="26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月</a:t>
            </a:r>
            <a:r>
              <a:rPr lang="en-US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zh-CN" altLang="zh-CN" sz="26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日</a:t>
            </a:r>
            <a:r>
              <a:rPr lang="en-US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6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《全国高标准建设规划</a:t>
            </a:r>
            <a:r>
              <a:rPr lang="en-US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(2021—2030</a:t>
            </a:r>
            <a:r>
              <a:rPr lang="zh-CN" altLang="zh-CN" sz="26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年</a:t>
            </a:r>
            <a:r>
              <a:rPr lang="en-US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zh-CN" sz="26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》</a:t>
            </a:r>
            <a:r>
              <a:rPr lang="en-US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zh-CN" sz="26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以下简称《规划》</a:t>
            </a:r>
            <a:r>
              <a:rPr lang="en-US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zh-CN" sz="26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正式对外公布。《规划》明确</a:t>
            </a:r>
            <a:r>
              <a:rPr lang="en-US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6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到</a:t>
            </a:r>
            <a:r>
              <a:rPr lang="en-US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r>
              <a:rPr lang="zh-CN" altLang="zh-CN" sz="26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年累计建成</a:t>
            </a:r>
            <a:r>
              <a:rPr lang="en-US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10.75</a:t>
            </a:r>
            <a:r>
              <a:rPr lang="zh-CN" altLang="zh-CN" sz="26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亿亩并改造提升</a:t>
            </a:r>
            <a:r>
              <a:rPr lang="en-US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1.05</a:t>
            </a:r>
            <a:r>
              <a:rPr lang="zh-CN" altLang="zh-CN" sz="26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亿亩、</a:t>
            </a:r>
            <a:r>
              <a:rPr lang="en-US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2030</a:t>
            </a:r>
            <a:r>
              <a:rPr lang="zh-CN" altLang="zh-CN" sz="26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年累计建成</a:t>
            </a:r>
            <a:r>
              <a:rPr lang="en-US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zh-CN" altLang="zh-CN" sz="26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亿亩并改造提升</a:t>
            </a:r>
            <a:r>
              <a:rPr lang="en-US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2.8</a:t>
            </a:r>
            <a:r>
              <a:rPr lang="zh-CN" altLang="zh-CN" sz="26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亿亩高标准农田</a:t>
            </a:r>
            <a:r>
              <a:rPr lang="en-US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zh-CN" altLang="zh-CN" sz="26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到</a:t>
            </a:r>
            <a:r>
              <a:rPr lang="en-US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2035</a:t>
            </a:r>
            <a:r>
              <a:rPr lang="zh-CN" altLang="zh-CN" sz="26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年</a:t>
            </a:r>
            <a:r>
              <a:rPr lang="en-US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6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全国高标准农田保有量和质量进一步提高。据此完成</a:t>
            </a:r>
            <a:r>
              <a:rPr lang="en-US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1~3</a:t>
            </a:r>
            <a:r>
              <a:rPr lang="zh-CN" altLang="zh-CN" sz="26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题。</a:t>
            </a:r>
            <a:endParaRPr lang="zh-CN" altLang="zh-CN" sz="26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国家大力推进高标准农田建设的最主要目的是</a:t>
            </a:r>
            <a:r>
              <a:rPr lang="en-US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　</a:t>
            </a:r>
            <a:r>
              <a:rPr lang="en-US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zh-CN" sz="26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zh-CN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扩大耕地面积</a:t>
            </a:r>
            <a:r>
              <a:rPr lang="en-US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增加粮食产量</a:t>
            </a:r>
            <a:endParaRPr lang="zh-CN" altLang="zh-CN" sz="26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</a:t>
            </a:r>
            <a:r>
              <a:rPr lang="zh-CN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改善农田生产条件</a:t>
            </a:r>
            <a:r>
              <a:rPr lang="en-US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提高农业生产效率</a:t>
            </a:r>
            <a:endParaRPr lang="zh-CN" altLang="zh-CN" sz="26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</a:t>
            </a:r>
            <a:r>
              <a:rPr lang="zh-CN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提高农业综合生产能力</a:t>
            </a:r>
            <a:r>
              <a:rPr lang="en-US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保障粮食安全</a:t>
            </a:r>
            <a:endParaRPr lang="zh-CN" altLang="zh-CN" sz="26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</a:t>
            </a:r>
            <a:r>
              <a:rPr lang="zh-CN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提高土壤肥力</a:t>
            </a:r>
            <a:r>
              <a:rPr lang="en-US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生产绿色农产品</a:t>
            </a:r>
            <a:endParaRPr lang="zh-CN" altLang="zh-CN" sz="2600">
              <a:solidFill>
                <a:srgbClr val="000000"/>
              </a:solidFill>
              <a:effectLst/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612921" y="3917040"/>
            <a:ext cx="423514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smtClean="0">
                <a:solidFill>
                  <a:srgbClr val="FF0000"/>
                </a:solidFill>
                <a:latin typeface="Times New Roman" panose="02020603050405020304" pitchFamily="18" charset="0"/>
              </a:rPr>
              <a:t>C</a:t>
            </a:r>
            <a:endParaRPr lang="zh-CN" altLang="en-US" sz="2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>
            <a:spLocks noChangeAspect="1"/>
          </p:cNvSpPr>
          <p:nvPr/>
        </p:nvSpPr>
        <p:spPr>
          <a:xfrm>
            <a:off x="381000" y="869698"/>
            <a:ext cx="11430000" cy="4573560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依据我国自然环境特点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推测高标准农田建设工程中处于优先位置</a:t>
            </a:r>
            <a:r>
              <a:rPr lang="zh-CN" altLang="zh-CN" sz="28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</a:t>
            </a:r>
            <a:endParaRPr lang="en-US" altLang="zh-CN" sz="280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zh-CN" altLang="zh-CN" sz="28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是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　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田间道路交通建设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平整土地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集中成片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农田防护林网建设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农田水利基础设施建设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下列属于高标准农田建设的重点省级行政区的是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　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河南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zh-CN" sz="28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上海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C.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陕</a:t>
            </a:r>
            <a:r>
              <a:rPr lang="zh-CN" altLang="zh-CN" sz="28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西</a:t>
            </a:r>
            <a:r>
              <a:rPr lang="en-US" altLang="zh-CN" sz="28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D.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贵州</a:t>
            </a:r>
            <a:endParaRPr lang="zh-CN" altLang="zh-CN" sz="2800">
              <a:solidFill>
                <a:srgbClr val="000000"/>
              </a:solidFill>
              <a:effectLst/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119654" y="1471790"/>
            <a:ext cx="444352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smtClean="0">
                <a:solidFill>
                  <a:srgbClr val="FF0000"/>
                </a:solidFill>
                <a:latin typeface="Times New Roman" panose="02020603050405020304" pitchFamily="18" charset="0"/>
              </a:rPr>
              <a:t>D</a:t>
            </a:r>
            <a:endParaRPr lang="zh-CN" altLang="en-US" sz="2800"/>
          </a:p>
        </p:txBody>
      </p:sp>
      <p:sp>
        <p:nvSpPr>
          <p:cNvPr id="4" name="矩形 3"/>
          <p:cNvSpPr/>
          <p:nvPr/>
        </p:nvSpPr>
        <p:spPr>
          <a:xfrm>
            <a:off x="8475950" y="4286909"/>
            <a:ext cx="444352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smtClean="0">
                <a:solidFill>
                  <a:srgbClr val="FF0000"/>
                </a:solidFill>
                <a:latin typeface="Times New Roman" panose="02020603050405020304" pitchFamily="18" charset="0"/>
              </a:rPr>
              <a:t>A</a:t>
            </a:r>
            <a:endParaRPr lang="zh-CN" altLang="en-US" sz="2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>
            <a:spLocks noChangeAspect="1"/>
          </p:cNvSpPr>
          <p:nvPr/>
        </p:nvSpPr>
        <p:spPr>
          <a:xfrm>
            <a:off x="381000" y="453383"/>
            <a:ext cx="11430000" cy="5633593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zh-CN" altLang="zh-CN" sz="2800">
                <a:solidFill>
                  <a:srgbClr val="FF0000"/>
                </a:solidFill>
                <a:latin typeface="Arial" pitchFamily="34" charset="0"/>
                <a:ea typeface="黑体" panose="02010600030101010101" pitchFamily="49" charset="-122"/>
                <a:cs typeface="Times New Roman" panose="02020603050405020304" pitchFamily="18" charset="0"/>
              </a:rPr>
              <a:t>解析</a:t>
            </a:r>
            <a:r>
              <a:rPr lang="en-US" altLang="zh-CN" sz="2800">
                <a:solidFill>
                  <a:srgbClr val="FF0000"/>
                </a:solidFill>
                <a:latin typeface="Arial" pitchFamily="34" charset="0"/>
                <a:ea typeface="黑体" panose="02010600030101010101" pitchFamily="49" charset="-122"/>
                <a:cs typeface="Times New Roman" panose="02020603050405020304" pitchFamily="18" charset="0"/>
              </a:rPr>
              <a:t>: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根据材料可知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建设高标准农田是通过科技手段提高农业综合生产能力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增强农作物抵御灾害的能力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旱涝保收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保证粮食稳产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保障粮食安全。第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要抓住两个关键点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zh-CN" altLang="zh-CN" sz="2800">
                <a:solidFill>
                  <a:srgbClr val="000000"/>
                </a:solidFill>
                <a:latin typeface="NEU-BZ-S92"/>
                <a:cs typeface="宋体" panose="02010600030101010101" pitchFamily="2" charset="-122"/>
              </a:rPr>
              <a:t>①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高标准农田要求旱涝保收、高产稳产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zh-CN" altLang="zh-CN" sz="2800">
                <a:solidFill>
                  <a:srgbClr val="000000"/>
                </a:solidFill>
                <a:latin typeface="NEU-BZ-S92"/>
                <a:cs typeface="宋体" panose="02010600030101010101" pitchFamily="2" charset="-122"/>
              </a:rPr>
              <a:t>②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题目要求根据我国的自然环境特点进行分析。我国大部分地区属于季风气候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最显著的特点是雨热同期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同时也容易造成水旱灾害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因此影响农田高产稳产的最主要因素就是旱涝灾害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所以在高标准农田的建设中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首先要实现的是旱涝保收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也就是通过水利基础设施的建设来减少旱涝灾害对农田的影响。第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材料中提到高标准农田的要求是土地平整、集中连片、土壤肥沃、生态良好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而四个选项中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上海、陕西、贵州都无法满足这些要求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只有拥有广阔平原的河南省能够达到这个要求。</a:t>
            </a:r>
            <a:endParaRPr lang="zh-CN" altLang="zh-CN" sz="2800">
              <a:solidFill>
                <a:srgbClr val="000000"/>
              </a:solidFill>
              <a:effectLst/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>
</file>

<file path=ppt/slides/slide3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>
            <a:spLocks noChangeAspect="1"/>
          </p:cNvSpPr>
          <p:nvPr/>
        </p:nvSpPr>
        <p:spPr>
          <a:xfrm>
            <a:off x="381000" y="397053"/>
            <a:ext cx="1720343" cy="65248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zh-CN" altLang="zh-CN" sz="2800">
                <a:solidFill>
                  <a:srgbClr val="000000"/>
                </a:solidFill>
                <a:latin typeface="Arial" pitchFamily="34" charset="0"/>
                <a:ea typeface="黑体" panose="02010600030101010101" pitchFamily="49" charset="-122"/>
                <a:cs typeface="Times New Roman" panose="02020603050405020304" pitchFamily="18" charset="0"/>
              </a:rPr>
              <a:t>素养提</a:t>
            </a:r>
            <a:r>
              <a:rPr lang="zh-CN" altLang="zh-CN" sz="2800" smtClean="0">
                <a:solidFill>
                  <a:srgbClr val="000000"/>
                </a:solidFill>
                <a:latin typeface="Arial" pitchFamily="34" charset="0"/>
                <a:ea typeface="黑体" panose="02010600030101010101" pitchFamily="49" charset="-122"/>
                <a:cs typeface="Times New Roman" panose="02020603050405020304" pitchFamily="18" charset="0"/>
              </a:rPr>
              <a:t>升</a:t>
            </a:r>
            <a:r>
              <a:rPr lang="en-US" altLang="zh-CN" sz="2800" smtClean="0">
                <a:solidFill>
                  <a:srgbClr val="000000"/>
                </a:solidFill>
                <a:latin typeface="Arial" pitchFamily="34" charset="0"/>
                <a:ea typeface="黑体" panose="02010600030101010101" pitchFamily="49" charset="-122"/>
                <a:cs typeface="Times New Roman" panose="02020603050405020304" pitchFamily="18" charset="0"/>
              </a:rPr>
              <a:t> </a:t>
            </a:r>
            <a:endParaRPr lang="zh-CN" altLang="zh-CN" sz="2800">
              <a:solidFill>
                <a:srgbClr val="000000"/>
              </a:solidFill>
              <a:effectLst/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</p:txBody>
      </p:sp>
      <p:pic>
        <p:nvPicPr>
          <p:cNvPr id="3" name="CDZ2KBX207.eps" descr="id:2147484514;FounderCES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16698" y="1049539"/>
            <a:ext cx="9446281" cy="484956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334963" y="88428"/>
            <a:ext cx="3754152" cy="38862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r>
              <a:rPr lang="en-US" altLang="zh-CN" sz="3000" b="1" smtClean="0">
                <a:solidFill>
                  <a:srgbClr val="3D7351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  <a:sym typeface="+mn-lt"/>
              </a:rPr>
              <a:t>[</a:t>
            </a:r>
            <a:r>
              <a:rPr lang="zh-CN" altLang="en-US" sz="3000" b="1">
                <a:solidFill>
                  <a:srgbClr val="3D7351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  <a:sym typeface="+mn-lt"/>
              </a:rPr>
              <a:t>易错防</a:t>
            </a:r>
            <a:r>
              <a:rPr lang="zh-CN" altLang="en-US" sz="3000" b="1" smtClean="0">
                <a:solidFill>
                  <a:srgbClr val="3D7351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  <a:sym typeface="+mn-lt"/>
              </a:rPr>
              <a:t>范</a:t>
            </a:r>
            <a:r>
              <a:rPr lang="en-US" altLang="zh-CN" sz="3000" b="1" smtClean="0">
                <a:solidFill>
                  <a:srgbClr val="3D7351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  <a:sym typeface="+mn-lt"/>
              </a:rPr>
              <a:t>·</a:t>
            </a:r>
            <a:r>
              <a:rPr lang="zh-CN" altLang="en-US" sz="3000" b="1" smtClean="0">
                <a:solidFill>
                  <a:srgbClr val="3D7351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  <a:sym typeface="+mn-lt"/>
              </a:rPr>
              <a:t>不</a:t>
            </a:r>
            <a:r>
              <a:rPr lang="zh-CN" altLang="en-US" sz="3000" b="1">
                <a:solidFill>
                  <a:srgbClr val="3D7351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  <a:sym typeface="+mn-lt"/>
              </a:rPr>
              <a:t>失分</a:t>
            </a:r>
            <a:r>
              <a:rPr lang="en-US" altLang="zh-CN" sz="3000" b="1" smtClean="0">
                <a:solidFill>
                  <a:srgbClr val="3D7351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  <a:sym typeface="+mn-lt"/>
              </a:rPr>
              <a:t>]</a:t>
            </a:r>
            <a:endParaRPr lang="zh-CN" altLang="en-US" sz="3000" b="1">
              <a:solidFill>
                <a:srgbClr val="3D7351"/>
              </a:solidFill>
              <a:latin typeface="Times New Roman" panose="02020603050405020304" pitchFamily="18" charset="0"/>
              <a:ea typeface="华文细黑" panose="02010600040101010101" pitchFamily="2" charset="-122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3" name="矩形 2"/>
          <p:cNvSpPr>
            <a:spLocks noChangeAspect="1"/>
          </p:cNvSpPr>
          <p:nvPr/>
        </p:nvSpPr>
        <p:spPr>
          <a:xfrm>
            <a:off x="381000" y="505603"/>
            <a:ext cx="11430000" cy="1152367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粮食总产量是耕地面积与单位耕地面积粮食产量的乘积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下图示意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1980—2020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年我国粮食作物单产与总产量的变化。读图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完成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4~5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题。</a:t>
            </a:r>
            <a:endParaRPr lang="zh-CN" altLang="zh-CN" sz="2800">
              <a:solidFill>
                <a:srgbClr val="000000"/>
              </a:solidFill>
              <a:effectLst/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</p:txBody>
      </p:sp>
      <p:pic>
        <p:nvPicPr>
          <p:cNvPr id="4" name="CDZ2KBX208.eps" descr="id:2147484521;FounderCES"/>
          <p:cNvPicPr/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28187" y="1799539"/>
            <a:ext cx="6010381" cy="3961763"/>
          </a:xfrm>
          <a:prstGeom prst="rect">
            <a:avLst/>
          </a:prstGeom>
        </p:spPr>
      </p:pic>
      <p:sp>
        <p:nvSpPr>
          <p:cNvPr id="5" name="矩形 4"/>
          <p:cNvSpPr>
            <a:spLocks noChangeAspect="1"/>
          </p:cNvSpPr>
          <p:nvPr/>
        </p:nvSpPr>
        <p:spPr>
          <a:xfrm>
            <a:off x="381000" y="1606600"/>
            <a:ext cx="11430000" cy="4895571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7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sz="2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.1980</a:t>
            </a:r>
            <a:r>
              <a:rPr lang="zh-CN" altLang="zh-CN" sz="2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年以来</a:t>
            </a:r>
            <a:r>
              <a:rPr lang="en-US" altLang="zh-CN" sz="2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我国粮食总产</a:t>
            </a:r>
            <a:r>
              <a:rPr lang="zh-CN" altLang="zh-CN" sz="27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量</a:t>
            </a:r>
            <a:endParaRPr lang="en-US" altLang="zh-CN" sz="270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zh-CN" altLang="zh-CN" sz="27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增</a:t>
            </a:r>
            <a:r>
              <a:rPr lang="zh-CN" altLang="zh-CN" sz="2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加主要依靠</a:t>
            </a:r>
            <a:r>
              <a:rPr lang="en-US" altLang="zh-CN" sz="2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zh-CN" sz="2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　</a:t>
            </a:r>
            <a:r>
              <a:rPr lang="en-US" altLang="zh-CN" sz="2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zh-CN" sz="27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zh-CN" altLang="zh-CN" sz="2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退耕还林还</a:t>
            </a:r>
            <a:r>
              <a:rPr lang="zh-CN" altLang="zh-CN" sz="27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草</a:t>
            </a:r>
            <a:r>
              <a:rPr lang="en-US" altLang="zh-CN" sz="27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</a:t>
            </a:r>
            <a:r>
              <a:rPr lang="en-US" altLang="zh-CN" sz="2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2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扩大耕地面积</a:t>
            </a:r>
            <a:endParaRPr lang="zh-CN" altLang="zh-CN" sz="27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</a:t>
            </a:r>
            <a:r>
              <a:rPr lang="zh-CN" altLang="zh-CN" sz="2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加大科技投</a:t>
            </a:r>
            <a:r>
              <a:rPr lang="zh-CN" altLang="zh-CN" sz="27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入</a:t>
            </a:r>
            <a:r>
              <a:rPr lang="en-US" altLang="zh-CN" sz="27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</a:t>
            </a:r>
            <a:r>
              <a:rPr lang="en-US" altLang="zh-CN" sz="2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2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实施坡改梯工程</a:t>
            </a:r>
            <a:endParaRPr lang="zh-CN" altLang="zh-CN" sz="27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7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zh-CN" sz="2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2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与</a:t>
            </a:r>
            <a:r>
              <a:rPr lang="en-US" altLang="zh-CN" sz="2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2000</a:t>
            </a:r>
            <a:r>
              <a:rPr lang="zh-CN" altLang="zh-CN" sz="2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年相比</a:t>
            </a:r>
            <a:r>
              <a:rPr lang="en-US" altLang="zh-CN" sz="2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,2020</a:t>
            </a:r>
            <a:r>
              <a:rPr lang="zh-CN" altLang="zh-CN" sz="2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年我</a:t>
            </a:r>
            <a:r>
              <a:rPr lang="zh-CN" altLang="zh-CN" sz="27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国</a:t>
            </a:r>
            <a:endParaRPr lang="en-US" altLang="zh-CN" sz="270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zh-CN" altLang="zh-CN" sz="27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耕</a:t>
            </a:r>
            <a:r>
              <a:rPr lang="zh-CN" altLang="zh-CN" sz="2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地面积</a:t>
            </a:r>
            <a:r>
              <a:rPr lang="en-US" altLang="zh-CN" sz="2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zh-CN" sz="2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　</a:t>
            </a:r>
            <a:r>
              <a:rPr lang="en-US" altLang="zh-CN" sz="2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zh-CN" sz="27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zh-CN" altLang="zh-CN" sz="2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有所增加</a:t>
            </a:r>
            <a:r>
              <a:rPr lang="en-US" altLang="zh-CN" sz="2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B.</a:t>
            </a:r>
            <a:r>
              <a:rPr lang="zh-CN" altLang="zh-CN" sz="2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有所减少</a:t>
            </a:r>
            <a:endParaRPr lang="zh-CN" altLang="zh-CN" sz="27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</a:t>
            </a:r>
            <a:r>
              <a:rPr lang="zh-CN" altLang="zh-CN" sz="2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保持一致</a:t>
            </a:r>
            <a:r>
              <a:rPr lang="en-US" altLang="zh-CN" sz="2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D.</a:t>
            </a:r>
            <a:r>
              <a:rPr lang="zh-CN" altLang="zh-CN" sz="2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波动减少</a:t>
            </a:r>
            <a:endParaRPr lang="zh-CN" altLang="zh-CN" sz="27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zh-CN" altLang="zh-CN" sz="2700">
                <a:solidFill>
                  <a:srgbClr val="FF0000"/>
                </a:solidFill>
                <a:latin typeface="Arial" pitchFamily="34" charset="0"/>
                <a:ea typeface="黑体" panose="02010600030101010101" pitchFamily="49" charset="-122"/>
                <a:cs typeface="Times New Roman" panose="02020603050405020304" pitchFamily="18" charset="0"/>
              </a:rPr>
              <a:t>答案</a:t>
            </a:r>
            <a:r>
              <a:rPr lang="en-US" altLang="zh-CN" sz="2700">
                <a:solidFill>
                  <a:srgbClr val="FF0000"/>
                </a:solidFill>
                <a:latin typeface="Arial" pitchFamily="34" charset="0"/>
                <a:ea typeface="黑体" panose="02010600030101010101" pitchFamily="49" charset="-122"/>
                <a:cs typeface="Times New Roman" panose="02020603050405020304" pitchFamily="18" charset="0"/>
              </a:rPr>
              <a:t>:</a:t>
            </a:r>
            <a:r>
              <a:rPr lang="en-US" altLang="zh-CN" sz="2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4.C</a:t>
            </a:r>
            <a:r>
              <a:rPr lang="zh-CN" altLang="zh-CN" sz="2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</a:t>
            </a:r>
            <a:r>
              <a:rPr lang="en-US" altLang="zh-CN" sz="2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5.A</a:t>
            </a:r>
            <a:endParaRPr lang="zh-CN" altLang="zh-CN" sz="2700">
              <a:solidFill>
                <a:srgbClr val="000000"/>
              </a:solidFill>
              <a:effectLst/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>
            <a:spLocks noChangeAspect="1"/>
          </p:cNvSpPr>
          <p:nvPr/>
        </p:nvSpPr>
        <p:spPr>
          <a:xfrm>
            <a:off x="381000" y="610169"/>
            <a:ext cx="11430000" cy="5073440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zh-CN" altLang="zh-CN" sz="2800">
                <a:solidFill>
                  <a:srgbClr val="FF0000"/>
                </a:solidFill>
                <a:latin typeface="Arial" pitchFamily="34" charset="0"/>
                <a:ea typeface="黑体" panose="02010600030101010101" pitchFamily="49" charset="-122"/>
                <a:cs typeface="Times New Roman" panose="02020603050405020304" pitchFamily="18" charset="0"/>
              </a:rPr>
              <a:t>解析</a:t>
            </a:r>
            <a:r>
              <a:rPr lang="en-US" altLang="zh-CN" sz="2800">
                <a:solidFill>
                  <a:srgbClr val="FF0000"/>
                </a:solidFill>
                <a:latin typeface="Arial" pitchFamily="34" charset="0"/>
                <a:ea typeface="黑体" panose="02010600030101010101" pitchFamily="49" charset="-122"/>
                <a:cs typeface="Times New Roman" panose="02020603050405020304" pitchFamily="18" charset="0"/>
              </a:rPr>
              <a:t>: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,1980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年以来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我国粮食总产量增加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主要依靠的是加大科技投入。退耕还林还草会使得耕地面积减少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一定程度上会影响产量的增加。扩大耕地面积、实施坡改梯工程不符合可持续发展的要求。第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据图读出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2000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年和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年粮食总产量和单位耕地面积产量的数值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然后根据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粮食总产量是耕地面积与单位耕地面积产量的乘积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可推知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与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2000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年相比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,2020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年我国耕地面积有所增加。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zh-CN" altLang="zh-CN" sz="2800">
                <a:solidFill>
                  <a:srgbClr val="000000"/>
                </a:solidFill>
                <a:latin typeface="Arial" pitchFamily="34" charset="0"/>
                <a:ea typeface="黑体" panose="02010600030101010101" pitchFamily="49" charset="-122"/>
                <a:cs typeface="Times New Roman" panose="02020603050405020304" pitchFamily="18" charset="0"/>
              </a:rPr>
              <a:t>易错说明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误认为我国粮食总产量的增加主要是靠增加耕地面积实现的。我国后备土地资源不足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能够开垦为耕地的土地有限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我国粮食总产量的增加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主要是通过提高单产实现的。</a:t>
            </a:r>
            <a:endParaRPr lang="zh-CN" altLang="zh-CN" sz="2800">
              <a:solidFill>
                <a:srgbClr val="000000"/>
              </a:solidFill>
              <a:effectLst/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>
</file>

<file path=ppt/slides/slide3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https://d.book118.com/775131234022011124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ID" val="553512"/>
  <p:tag name="MH" val="20160830110146"/>
  <p:tag name="MH_LIBRARY" val="CONTENTS"/>
  <p:tag name="MH_TYPE" val="OTHERS"/>
</p:tagLst>
</file>

<file path=ppt/tags/tag2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139</Paragraphs>
  <Slides>35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baseType="lpstr" size="49">
      <vt:lpstr>Arial</vt:lpstr>
      <vt:lpstr>Calibri</vt:lpstr>
      <vt:lpstr>Calibri Light</vt:lpstr>
      <vt:lpstr>宋体</vt:lpstr>
      <vt:lpstr>黑体</vt:lpstr>
      <vt:lpstr>Times New Roman</vt:lpstr>
      <vt:lpstr>微软雅黑</vt:lpstr>
      <vt:lpstr>Arial Unicode MS</vt:lpstr>
      <vt:lpstr>华文细黑</vt:lpstr>
      <vt:lpstr>NEU-BZ-S92</vt:lpstr>
      <vt:lpstr>方正书宋_GBK</vt:lpstr>
      <vt:lpstr>方正硬笔楷书简体</vt:lpstr>
      <vt:lpstr>楷体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2024-09-28T05:53:24.631</cp:lastPrinted>
  <dcterms:created xsi:type="dcterms:W3CDTF">2024-09-27T21:53:24Z</dcterms:created>
  <dcterms:modified xsi:type="dcterms:W3CDTF">2024-09-27T21:53:26Z</dcterms:modified>
</cp:coreProperties>
</file>