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embeddedFontLst>
    <p:embeddedFont>
      <p:font typeface="GOFDOK+MS-UIGothic"/>
      <p:regular r:id="rId20"/>
    </p:embeddedFont>
    <p:embeddedFont>
      <p:font typeface="DLJGKM+OOAOBA+ArialMT"/>
      <p:regular r:id="rId21"/>
    </p:embeddedFont>
    <p:embeddedFont>
      <p:font typeface="MPUIOM+HBDMOB+Arial-BoldMT"/>
      <p:regular r:id="rId22"/>
    </p:embeddedFont>
    <p:embeddedFont>
      <p:font typeface="FRWOLH+AHUKFQ+MicrosoftYaHei"/>
      <p:regular r:id="rId23"/>
    </p:embeddedFont>
    <p:embeddedFont>
      <p:font typeface="RMSKGC+CSFHBE+MicrosoftYaHei-Bold"/>
      <p:regular r:id="rId24"/>
    </p:embeddedFont>
  </p:embeddedFontLst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font" Target="fonts/font1.fntdata" /><Relationship Id="rId21" Type="http://schemas.openxmlformats.org/officeDocument/2006/relationships/font" Target="fonts/font2.fntdata" /><Relationship Id="rId22" Type="http://schemas.openxmlformats.org/officeDocument/2006/relationships/font" Target="fonts/font3.fntdata" /><Relationship Id="rId23" Type="http://schemas.openxmlformats.org/officeDocument/2006/relationships/font" Target="fonts/font4.fntdata" /><Relationship Id="rId24" Type="http://schemas.openxmlformats.org/officeDocument/2006/relationships/font" Target="fonts/font5.fntdata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EAB246-1835-42EA-A325-EDEDB00DED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27979B-33AA-4359-9ED1-9D9B6107C8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F46290-547A-4CA9-82B6-0BBF3DAC11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6273C3-39C1-4723-BBF4-EA6AB51813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53C8922-DE1E-4C1A-B4A6-BCA1A9FE5A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CB938EC-77B6-40E8-9BBD-D44A599964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5FA1E45-2D78-4C86-A142-3BB23E819B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416CFA-71B9-4C7E-9348-78396A0992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9F8471-2582-4A8C-8C37-951932E252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0EEF6B-D814-41E9-BFDD-C6315052D7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346C99-5F75-43EE-8F68-0F964C18DA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52002202140111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894080" y="1836955"/>
            <a:ext cx="5578392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FFF0DC"/>
                </a:solidFill>
                <a:latin typeface="GOFDOK+MS-UIGothic"/>
                <a:cs typeface="GOFDOK+MS-UIGothic"/>
              </a:rPr>
              <a:t>高等有机合成件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210300" y="1943290"/>
            <a:ext cx="2490509" cy="7840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EACF"/>
                </a:solidFill>
                <a:latin typeface="DLJGKM+OOAOBA+ArialMT"/>
                <a:cs typeface="DLJGKM+OOAOBA+ArialMT"/>
              </a:rPr>
              <a:t>•</a:t>
            </a:r>
            <a:r>
              <a:rPr sz="2450" spc="128">
                <a:solidFill>
                  <a:srgbClr val="FFEAC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EACF"/>
                </a:solidFill>
                <a:latin typeface="GOFDOK+MS-UIGothic"/>
                <a:cs typeface="GOFDOK+MS-UIGothic"/>
              </a:rPr>
              <a:t>有机合成基</a:t>
            </a:r>
            <a:r>
              <a:rPr sz="2400">
                <a:solidFill>
                  <a:srgbClr val="FFEACF"/>
                </a:solidFill>
                <a:latin typeface="SimSun"/>
                <a:cs typeface="SimSun"/>
              </a:rPr>
              <a:t>础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210300" y="2491930"/>
            <a:ext cx="4089341" cy="297835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EACF"/>
                </a:solidFill>
                <a:latin typeface="DLJGKM+OOAOBA+ArialMT"/>
                <a:cs typeface="DLJGKM+OOAOBA+ArialMT"/>
              </a:rPr>
              <a:t>•</a:t>
            </a:r>
            <a:r>
              <a:rPr sz="2450" spc="128">
                <a:solidFill>
                  <a:srgbClr val="FFEAC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EACF"/>
                </a:solidFill>
                <a:latin typeface="GOFDOK+MS-UIGothic"/>
                <a:cs typeface="GOFDOK+MS-UIGothic"/>
              </a:rPr>
              <a:t>有机合成反</a:t>
            </a:r>
            <a:r>
              <a:rPr sz="2400">
                <a:solidFill>
                  <a:srgbClr val="FFEACF"/>
                </a:solidFill>
                <a:latin typeface="SimSun"/>
                <a:cs typeface="SimSun"/>
              </a:rPr>
              <a:t>应</a:t>
            </a:r>
            <a:r>
              <a:rPr sz="2400">
                <a:solidFill>
                  <a:srgbClr val="FFEACF"/>
                </a:solidFill>
                <a:latin typeface="GOFDOK+MS-UIGothic"/>
                <a:cs typeface="GOFDOK+MS-UIGothic"/>
              </a:rPr>
              <a:t>机理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FFEACF"/>
                </a:solidFill>
                <a:latin typeface="DLJGKM+OOAOBA+ArialMT"/>
                <a:cs typeface="DLJGKM+OOAOBA+ArialMT"/>
              </a:rPr>
              <a:t>•</a:t>
            </a:r>
            <a:r>
              <a:rPr sz="2450" spc="128">
                <a:solidFill>
                  <a:srgbClr val="FFEAC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EACF"/>
                </a:solidFill>
                <a:latin typeface="GOFDOK+MS-UIGothic"/>
                <a:cs typeface="GOFDOK+MS-UIGothic"/>
              </a:rPr>
              <a:t>有机合成策略与</a:t>
            </a:r>
            <a:r>
              <a:rPr sz="2400">
                <a:solidFill>
                  <a:srgbClr val="FFEACF"/>
                </a:solidFill>
                <a:latin typeface="SimSun"/>
                <a:cs typeface="SimSun"/>
              </a:rPr>
              <a:t>设计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FFEACF"/>
                </a:solidFill>
                <a:latin typeface="DLJGKM+OOAOBA+ArialMT"/>
                <a:cs typeface="DLJGKM+OOAOBA+ArialMT"/>
              </a:rPr>
              <a:t>•</a:t>
            </a:r>
            <a:r>
              <a:rPr sz="2450" spc="128">
                <a:solidFill>
                  <a:srgbClr val="FFEAC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EACF"/>
                </a:solidFill>
                <a:latin typeface="GOFDOK+MS-UIGothic"/>
                <a:cs typeface="GOFDOK+MS-UIGothic"/>
              </a:rPr>
              <a:t>有机合成</a:t>
            </a:r>
            <a:r>
              <a:rPr sz="2400">
                <a:solidFill>
                  <a:srgbClr val="FFEACF"/>
                </a:solidFill>
                <a:latin typeface="SimSun"/>
                <a:cs typeface="SimSun"/>
              </a:rPr>
              <a:t>实验</a:t>
            </a:r>
            <a:r>
              <a:rPr sz="2400">
                <a:solidFill>
                  <a:srgbClr val="FFEACF"/>
                </a:solidFill>
                <a:latin typeface="GOFDOK+MS-UIGothic"/>
                <a:cs typeface="GOFDOK+MS-UIGothic"/>
              </a:rPr>
              <a:t>技</a:t>
            </a:r>
            <a:r>
              <a:rPr sz="2400">
                <a:solidFill>
                  <a:srgbClr val="FFEACF"/>
                </a:solidFill>
                <a:latin typeface="SimSun"/>
                <a:cs typeface="SimSun"/>
              </a:rPr>
              <a:t>术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FFEACF"/>
                </a:solidFill>
                <a:latin typeface="DLJGKM+OOAOBA+ArialMT"/>
                <a:cs typeface="DLJGKM+OOAOBA+ArialMT"/>
              </a:rPr>
              <a:t>•</a:t>
            </a:r>
            <a:r>
              <a:rPr sz="2450" spc="128">
                <a:solidFill>
                  <a:srgbClr val="FFEAC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EACF"/>
                </a:solidFill>
                <a:latin typeface="GOFDOK+MS-UIGothic"/>
                <a:cs typeface="GOFDOK+MS-UIGothic"/>
              </a:rPr>
              <a:t>有机合成前沿</a:t>
            </a:r>
            <a:r>
              <a:rPr sz="2400">
                <a:solidFill>
                  <a:srgbClr val="FFEACF"/>
                </a:solidFill>
                <a:latin typeface="SimSun"/>
                <a:cs typeface="SimSun"/>
              </a:rPr>
              <a:t>进</a:t>
            </a:r>
            <a:r>
              <a:rPr sz="2400">
                <a:solidFill>
                  <a:srgbClr val="FFEACF"/>
                </a:solidFill>
                <a:latin typeface="GOFDOK+MS-UIGothic"/>
                <a:cs typeface="GOFDOK+MS-UIGothic"/>
              </a:rPr>
              <a:t>展与挑</a:t>
            </a:r>
            <a:r>
              <a:rPr sz="2400">
                <a:solidFill>
                  <a:srgbClr val="FFEACF"/>
                </a:solidFill>
                <a:latin typeface="SimSun"/>
                <a:cs typeface="SimSun"/>
              </a:rPr>
              <a:t>战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FFEACF"/>
                </a:solidFill>
                <a:latin typeface="DLJGKM+OOAOBA+ArialMT"/>
                <a:cs typeface="DLJGKM+OOAOBA+ArialMT"/>
              </a:rPr>
              <a:t>•</a:t>
            </a:r>
            <a:r>
              <a:rPr sz="2450" spc="128">
                <a:solidFill>
                  <a:srgbClr val="FFEAC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EACF"/>
                </a:solidFill>
                <a:latin typeface="GOFDOK+MS-UIGothic"/>
                <a:cs typeface="GOFDOK+MS-UIGothic"/>
              </a:rPr>
              <a:t>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49595" y="2392462"/>
            <a:ext cx="2090104" cy="203384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6564"/>
              </a:lnSpc>
              <a:spcBef>
                <a:spcPct val="0"/>
              </a:spcBef>
              <a:spcAft>
                <a:spcPct val="0"/>
              </a:spcAft>
            </a:pPr>
            <a:r>
              <a:rPr sz="6300">
                <a:solidFill>
                  <a:srgbClr val="FFF0DC"/>
                </a:solidFill>
                <a:latin typeface="MPUIOM+HBDMOB+Arial-BoldMT"/>
                <a:cs typeface="MPUIOM+HBDMOB+Arial-BoldMT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351020" y="4137893"/>
            <a:ext cx="4349476" cy="1444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50"/>
              </a:lnSpc>
              <a:spcBef>
                <a:spcPct val="0"/>
              </a:spcBef>
              <a:spcAft>
                <a:spcPct val="0"/>
              </a:spcAft>
            </a:pPr>
            <a:r>
              <a:rPr sz="4550" spc="25">
                <a:solidFill>
                  <a:srgbClr val="FFEACF"/>
                </a:solidFill>
                <a:latin typeface="GOFDOK+MS-UIGothic"/>
                <a:cs typeface="GOFDOK+MS-UIGothic"/>
              </a:rPr>
              <a:t>有机合成基</a:t>
            </a:r>
            <a:r>
              <a:rPr sz="4550">
                <a:solidFill>
                  <a:srgbClr val="FFEACF"/>
                </a:solidFill>
                <a:latin typeface="SimSun"/>
                <a:cs typeface="SimSun"/>
              </a:rPr>
              <a:t>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GOFDOK+MS-UIGothic"/>
                <a:cs typeface="GOFDOK+MS-UIGothic"/>
              </a:rPr>
              <a:t>有机合成的定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FF960E"/>
                </a:solidFill>
                <a:latin typeface="GOFDOK+MS-UIGothic"/>
                <a:cs typeface="GOFDOK+MS-UIGothic"/>
              </a:rPr>
              <a:t>与重要性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23669" y="1640363"/>
            <a:ext cx="114680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423669" y="2400038"/>
            <a:ext cx="10513888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GOFDOK+MS-UIGothic"/>
                <a:cs typeface="GOFDOK+MS-UIGothic"/>
              </a:rPr>
              <a:t>有机合成是一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门</a:t>
            </a:r>
            <a:r>
              <a:rPr sz="1500">
                <a:solidFill>
                  <a:srgbClr val="FFFFFF"/>
                </a:solidFill>
                <a:latin typeface="GOFDOK+MS-UIGothic"/>
                <a:cs typeface="GOFDOK+MS-UIGothic"/>
              </a:rPr>
              <a:t>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FFF"/>
                </a:solidFill>
                <a:latin typeface="GOFDOK+MS-UIGothic"/>
                <a:cs typeface="GOFDOK+MS-UIGothic"/>
              </a:rPr>
              <a:t>化学反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FFF"/>
                </a:solidFill>
                <a:latin typeface="GOFDOK+MS-UIGothic"/>
                <a:cs typeface="GOFDOK+MS-UIGothic"/>
              </a:rPr>
              <a:t>将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简单</a:t>
            </a:r>
            <a:r>
              <a:rPr sz="1500">
                <a:solidFill>
                  <a:srgbClr val="FFFFFF"/>
                </a:solidFill>
                <a:latin typeface="GOFDOK+MS-UIGothic"/>
                <a:cs typeface="GOFDOK+MS-UIGothic"/>
              </a:rPr>
              <a:t>化合物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转</a:t>
            </a:r>
            <a:r>
              <a:rPr sz="1500">
                <a:solidFill>
                  <a:srgbClr val="FFFFFF"/>
                </a:solidFill>
                <a:latin typeface="GOFDOK+MS-UIGothic"/>
                <a:cs typeface="GOFDOK+MS-UIGothic"/>
              </a:rPr>
              <a:t>化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FFF"/>
                </a:solidFill>
                <a:latin typeface="GOFDOK+MS-UIGothic"/>
                <a:cs typeface="GOFDOK+MS-UIGothic"/>
              </a:rPr>
              <a:t>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杂</a:t>
            </a:r>
            <a:r>
              <a:rPr sz="1500">
                <a:solidFill>
                  <a:srgbClr val="FFFFFF"/>
                </a:solidFill>
                <a:latin typeface="GOFDOK+MS-UIGothic"/>
                <a:cs typeface="GOFDOK+MS-UIGothic"/>
              </a:rPr>
              <a:t>有机化合物的科学，它在化学工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FFFFF"/>
                </a:solidFill>
                <a:latin typeface="GOFDOK+MS-UIGothic"/>
                <a:cs typeface="GOFDOK+MS-UIGothic"/>
              </a:rPr>
              <a:t>、医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药</a:t>
            </a:r>
            <a:r>
              <a:rPr sz="1500">
                <a:solidFill>
                  <a:srgbClr val="FFFFFF"/>
                </a:solidFill>
                <a:latin typeface="GOFDOK+MS-UIGothic"/>
                <a:cs typeface="GOFDOK+MS-UIGothic"/>
              </a:rPr>
              <a:t>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农业</a:t>
            </a:r>
            <a:r>
              <a:rPr sz="1500">
                <a:solidFill>
                  <a:srgbClr val="FFFFFF"/>
                </a:solidFill>
                <a:latin typeface="GOFDOK+MS-UIGothic"/>
                <a:cs typeface="GOFDOK+MS-UIGothic"/>
              </a:rPr>
              <a:t>等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领</a:t>
            </a:r>
            <a:r>
              <a:rPr sz="1500">
                <a:solidFill>
                  <a:srgbClr val="FFFFFF"/>
                </a:solidFill>
                <a:latin typeface="GOFDOK+MS-UIGothic"/>
                <a:cs typeface="GOFDOK+MS-UIGothic"/>
              </a:rPr>
              <a:t>域具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GOFDOK+MS-UIGothic"/>
                <a:cs typeface="GOFDOK+MS-UIGothic"/>
              </a:rPr>
              <a:t>有重要意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义</a:t>
            </a:r>
            <a:r>
              <a:rPr sz="1500">
                <a:solidFill>
                  <a:srgbClr val="FFFFFF"/>
                </a:solidFill>
                <a:latin typeface="GOFDOK+MS-UIGothic"/>
                <a:cs typeface="GOFDOK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411605" y="4359433"/>
            <a:ext cx="140284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960E"/>
                </a:solidFill>
                <a:latin typeface="SimSun"/>
                <a:cs typeface="SimSun"/>
              </a:rPr>
              <a:t>详细</a:t>
            </a:r>
            <a:r>
              <a:rPr sz="2000" spc="15">
                <a:solidFill>
                  <a:srgbClr val="FF960E"/>
                </a:solidFill>
                <a:latin typeface="GOFDOK+MS-UIGothic"/>
                <a:cs typeface="GOFDOK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11605" y="5094343"/>
            <a:ext cx="10661079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864C00"/>
                </a:solidFill>
                <a:latin typeface="GOFDOK+MS-UIGothic"/>
                <a:cs typeface="GOFDOK+MS-UIGothic"/>
              </a:rPr>
              <a:t>有机合成是一</a:t>
            </a:r>
            <a:r>
              <a:rPr sz="1500">
                <a:solidFill>
                  <a:srgbClr val="864C00"/>
                </a:solidFill>
                <a:latin typeface="SimSun"/>
                <a:cs typeface="SimSun"/>
              </a:rPr>
              <a:t>门</a:t>
            </a:r>
            <a:r>
              <a:rPr sz="1500">
                <a:solidFill>
                  <a:srgbClr val="864C00"/>
                </a:solidFill>
                <a:latin typeface="GOFDOK+MS-UIGothic"/>
                <a:cs typeface="GOFDOK+MS-UIGothic"/>
              </a:rPr>
              <a:t>研究如何将</a:t>
            </a:r>
            <a:r>
              <a:rPr sz="1500">
                <a:solidFill>
                  <a:srgbClr val="864C00"/>
                </a:solidFill>
                <a:latin typeface="SimSun"/>
                <a:cs typeface="SimSun"/>
              </a:rPr>
              <a:t>简单</a:t>
            </a:r>
            <a:r>
              <a:rPr sz="1500">
                <a:solidFill>
                  <a:srgbClr val="864C00"/>
                </a:solidFill>
                <a:latin typeface="GOFDOK+MS-UIGothic"/>
                <a:cs typeface="GOFDOK+MS-UIGothic"/>
              </a:rPr>
              <a:t>的原料通</a:t>
            </a:r>
            <a:r>
              <a:rPr sz="1500">
                <a:solidFill>
                  <a:srgbClr val="864C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864C00"/>
                </a:solidFill>
                <a:latin typeface="GOFDOK+MS-UIGothic"/>
                <a:cs typeface="GOFDOK+MS-UIGothic"/>
              </a:rPr>
              <a:t>一系列化学反</a:t>
            </a:r>
            <a:r>
              <a:rPr sz="1500">
                <a:solidFill>
                  <a:srgbClr val="864C00"/>
                </a:solidFill>
                <a:latin typeface="SimSun"/>
                <a:cs typeface="SimSun"/>
              </a:rPr>
              <a:t>应转</a:t>
            </a:r>
            <a:r>
              <a:rPr sz="1500">
                <a:solidFill>
                  <a:srgbClr val="864C00"/>
                </a:solidFill>
                <a:latin typeface="GOFDOK+MS-UIGothic"/>
                <a:cs typeface="GOFDOK+MS-UIGothic"/>
              </a:rPr>
              <a:t>化</a:t>
            </a:r>
            <a:r>
              <a:rPr sz="1500">
                <a:solidFill>
                  <a:srgbClr val="864C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864C00"/>
                </a:solidFill>
                <a:latin typeface="GOFDOK+MS-UIGothic"/>
                <a:cs typeface="GOFDOK+MS-UIGothic"/>
              </a:rPr>
              <a:t>复</a:t>
            </a:r>
            <a:r>
              <a:rPr sz="1500">
                <a:solidFill>
                  <a:srgbClr val="864C00"/>
                </a:solidFill>
                <a:latin typeface="SimSun"/>
                <a:cs typeface="SimSun"/>
              </a:rPr>
              <a:t>杂</a:t>
            </a:r>
            <a:r>
              <a:rPr sz="1500">
                <a:solidFill>
                  <a:srgbClr val="864C00"/>
                </a:solidFill>
                <a:latin typeface="GOFDOK+MS-UIGothic"/>
                <a:cs typeface="GOFDOK+MS-UIGothic"/>
              </a:rPr>
              <a:t>有机化合物的科学。它涉及到</a:t>
            </a:r>
            <a:r>
              <a:rPr sz="1500">
                <a:solidFill>
                  <a:srgbClr val="864C00"/>
                </a:solidFill>
                <a:latin typeface="SimSun"/>
                <a:cs typeface="SimSun"/>
              </a:rPr>
              <a:t>许</a:t>
            </a:r>
            <a:r>
              <a:rPr sz="1500">
                <a:solidFill>
                  <a:srgbClr val="864C00"/>
                </a:solidFill>
                <a:latin typeface="GOFDOK+MS-UIGothic"/>
                <a:cs typeface="GOFDOK+MS-UIGothic"/>
              </a:rPr>
              <a:t>多重要的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864C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864C00"/>
                </a:solidFill>
                <a:latin typeface="GOFDOK+MS-UIGothic"/>
                <a:cs typeface="GOFDOK+MS-UIGothic"/>
              </a:rPr>
              <a:t>用</a:t>
            </a:r>
            <a:r>
              <a:rPr sz="1500">
                <a:solidFill>
                  <a:srgbClr val="864C00"/>
                </a:solidFill>
                <a:latin typeface="SimSun"/>
                <a:cs typeface="SimSun"/>
              </a:rPr>
              <a:t>领</a:t>
            </a:r>
            <a:r>
              <a:rPr sz="1500">
                <a:solidFill>
                  <a:srgbClr val="864C00"/>
                </a:solidFill>
                <a:latin typeface="GOFDOK+MS-UIGothic"/>
                <a:cs typeface="GOFDOK+MS-UIGothic"/>
              </a:rPr>
              <a:t>域，如化学工</a:t>
            </a:r>
            <a:r>
              <a:rPr sz="1500">
                <a:solidFill>
                  <a:srgbClr val="864C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864C00"/>
                </a:solidFill>
                <a:latin typeface="GOFDOK+MS-UIGothic"/>
                <a:cs typeface="GOFDOK+MS-UIGothic"/>
              </a:rPr>
              <a:t>、医</a:t>
            </a:r>
            <a:r>
              <a:rPr sz="1500">
                <a:solidFill>
                  <a:srgbClr val="864C00"/>
                </a:solidFill>
                <a:latin typeface="SimSun"/>
                <a:cs typeface="SimSun"/>
              </a:rPr>
              <a:t>药</a:t>
            </a:r>
            <a:r>
              <a:rPr sz="1500">
                <a:solidFill>
                  <a:srgbClr val="864C00"/>
                </a:solidFill>
                <a:latin typeface="GOFDOK+MS-UIGothic"/>
                <a:cs typeface="GOFDOK+MS-UIGothic"/>
              </a:rPr>
              <a:t>、</a:t>
            </a:r>
            <a:r>
              <a:rPr sz="1500">
                <a:solidFill>
                  <a:srgbClr val="864C00"/>
                </a:solidFill>
                <a:latin typeface="SimSun"/>
                <a:cs typeface="SimSun"/>
              </a:rPr>
              <a:t>农业</a:t>
            </a:r>
            <a:r>
              <a:rPr sz="1500">
                <a:solidFill>
                  <a:srgbClr val="864C00"/>
                </a:solidFill>
                <a:latin typeface="GOFDOK+MS-UIGothic"/>
                <a:cs typeface="GOFDOK+MS-UIGothic"/>
              </a:rPr>
              <a:t>等。通</a:t>
            </a:r>
            <a:r>
              <a:rPr sz="1500">
                <a:solidFill>
                  <a:srgbClr val="864C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864C00"/>
                </a:solidFill>
                <a:latin typeface="GOFDOK+MS-UIGothic"/>
                <a:cs typeface="GOFDOK+MS-UIGothic"/>
              </a:rPr>
              <a:t>有机合成，人</a:t>
            </a:r>
            <a:r>
              <a:rPr sz="1500">
                <a:solidFill>
                  <a:srgbClr val="864C00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864C00"/>
                </a:solidFill>
                <a:latin typeface="GOFDOK+MS-UIGothic"/>
                <a:cs typeface="GOFDOK+MS-UIGothic"/>
              </a:rPr>
              <a:t>可以生</a:t>
            </a:r>
            <a:r>
              <a:rPr sz="1500">
                <a:solidFill>
                  <a:srgbClr val="864C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864C00"/>
                </a:solidFill>
                <a:latin typeface="GOFDOK+MS-UIGothic"/>
                <a:cs typeface="GOFDOK+MS-UIGothic"/>
              </a:rPr>
              <a:t>出</a:t>
            </a:r>
            <a:r>
              <a:rPr sz="1500">
                <a:solidFill>
                  <a:srgbClr val="864C00"/>
                </a:solidFill>
                <a:latin typeface="SimSun"/>
                <a:cs typeface="SimSun"/>
              </a:rPr>
              <a:t>许</a:t>
            </a:r>
            <a:r>
              <a:rPr sz="1500">
                <a:solidFill>
                  <a:srgbClr val="864C00"/>
                </a:solidFill>
                <a:latin typeface="GOFDOK+MS-UIGothic"/>
                <a:cs typeface="GOFDOK+MS-UIGothic"/>
              </a:rPr>
              <a:t>多有用的物</a:t>
            </a:r>
            <a:r>
              <a:rPr sz="1500">
                <a:solidFill>
                  <a:srgbClr val="864C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864C00"/>
                </a:solidFill>
                <a:latin typeface="GOFDOK+MS-UIGothic"/>
                <a:cs typeface="GOFDOK+MS-UIGothic"/>
              </a:rPr>
              <a:t>，如</a:t>
            </a:r>
            <a:r>
              <a:rPr sz="1500">
                <a:solidFill>
                  <a:srgbClr val="864C00"/>
                </a:solidFill>
                <a:latin typeface="SimSun"/>
                <a:cs typeface="SimSun"/>
              </a:rPr>
              <a:t>药</a:t>
            </a:r>
            <a:r>
              <a:rPr sz="1500">
                <a:solidFill>
                  <a:srgbClr val="864C00"/>
                </a:solidFill>
                <a:latin typeface="GOFDOK+MS-UIGothic"/>
                <a:cs typeface="GOFDOK+MS-UIGothic"/>
              </a:rPr>
              <a:t>物、染料、香料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864C00"/>
                </a:solidFill>
                <a:latin typeface="GOFDOK+MS-UIGothic"/>
                <a:cs typeface="GOFDOK+MS-UIGothic"/>
              </a:rPr>
              <a:t>等。因此，有机合成在人</a:t>
            </a:r>
            <a:r>
              <a:rPr sz="1500">
                <a:solidFill>
                  <a:srgbClr val="864C00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864C00"/>
                </a:solidFill>
                <a:latin typeface="GOFDOK+MS-UIGothic"/>
                <a:cs typeface="GOFDOK+MS-UIGothic"/>
              </a:rPr>
              <a:t>社会中具有不可替代的地位。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GOFDOK+MS-UIGothic"/>
                <a:cs typeface="GOFDOK+MS-UIGothic"/>
              </a:rPr>
              <a:t>有机合成的基本原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 则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GOFDOK+MS-UIGothic"/>
                <a:cs typeface="GOFDOK+MS-UIGothic"/>
              </a:rPr>
              <a:t>有机合成的基本反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应类</a:t>
            </a:r>
            <a:r>
              <a:rPr sz="3000">
                <a:solidFill>
                  <a:srgbClr val="FF960E"/>
                </a:solidFill>
                <a:latin typeface="GOFDOK+MS-UIGothic"/>
                <a:cs typeface="GOFDOK+MS-UIGothic"/>
              </a:rPr>
              <a:t>型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49595" y="2392462"/>
            <a:ext cx="2090104" cy="203384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6564"/>
              </a:lnSpc>
              <a:spcBef>
                <a:spcPct val="0"/>
              </a:spcBef>
              <a:spcAft>
                <a:spcPct val="0"/>
              </a:spcAft>
            </a:pPr>
            <a:r>
              <a:rPr sz="6300">
                <a:solidFill>
                  <a:srgbClr val="FFF0DC"/>
                </a:solidFill>
                <a:latin typeface="MPUIOM+HBDMOB+Arial-BoldMT"/>
                <a:cs typeface="MPUIOM+HBDMOB+Arial-BoldMT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769995" y="4137893"/>
            <a:ext cx="5511532" cy="1444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50"/>
              </a:lnSpc>
              <a:spcBef>
                <a:spcPct val="0"/>
              </a:spcBef>
              <a:spcAft>
                <a:spcPct val="0"/>
              </a:spcAft>
            </a:pPr>
            <a:r>
              <a:rPr sz="4550" spc="25">
                <a:solidFill>
                  <a:srgbClr val="FFEACF"/>
                </a:solidFill>
                <a:latin typeface="GOFDOK+MS-UIGothic"/>
                <a:cs typeface="GOFDOK+MS-UIGothic"/>
              </a:rPr>
              <a:t>有机合成反</a:t>
            </a:r>
            <a:r>
              <a:rPr sz="4550" spc="27">
                <a:solidFill>
                  <a:srgbClr val="FFEACF"/>
                </a:solidFill>
                <a:latin typeface="SimSun"/>
                <a:cs typeface="SimSun"/>
              </a:rPr>
              <a:t>应</a:t>
            </a:r>
            <a:r>
              <a:rPr sz="4550" spc="23">
                <a:solidFill>
                  <a:srgbClr val="FFEACF"/>
                </a:solidFill>
                <a:latin typeface="GOFDOK+MS-UIGothic"/>
                <a:cs typeface="GOFDOK+MS-UIGothic"/>
              </a:rPr>
              <a:t>机理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亲</a:t>
            </a:r>
            <a:r>
              <a:rPr sz="3000">
                <a:solidFill>
                  <a:srgbClr val="FF960E"/>
                </a:solidFill>
                <a:latin typeface="GOFDOK+MS-UIGothic"/>
                <a:cs typeface="GOFDOK+MS-UIGothic"/>
              </a:rPr>
              <a:t>核取代反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应</a:t>
            </a:r>
            <a:r>
              <a:rPr sz="3000">
                <a:solidFill>
                  <a:srgbClr val="FF960E"/>
                </a:solidFill>
                <a:latin typeface="GOFDOK+MS-UIGothic"/>
                <a:cs typeface="GOFDOK+MS-UIGothic"/>
              </a:rPr>
              <a:t>机理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13435" y="429176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FF960E"/>
                </a:solidFill>
                <a:latin typeface="GOFDOK+MS-UIGothic"/>
                <a:cs typeface="GOFDOK+MS-UIGothic"/>
              </a:rPr>
              <a:t>描述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亲电</a:t>
            </a:r>
            <a:r>
              <a:rPr sz="3000">
                <a:solidFill>
                  <a:srgbClr val="FF960E"/>
                </a:solidFill>
                <a:latin typeface="GOFDOK+MS-UIGothic"/>
                <a:cs typeface="GOFDOK+MS-UIGothic"/>
              </a:rPr>
              <a:t>取代反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应</a:t>
            </a:r>
            <a:r>
              <a:rPr sz="3000">
                <a:solidFill>
                  <a:srgbClr val="FF960E"/>
                </a:solidFill>
                <a:latin typeface="GOFDOK+MS-UIGothic"/>
                <a:cs typeface="GOFDOK+MS-UIGothic"/>
              </a:rPr>
              <a:t>机理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1984176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2517628"/>
            <a:ext cx="6722819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亲电</a:t>
            </a:r>
            <a:r>
              <a:rPr sz="1350">
                <a:solidFill>
                  <a:srgbClr val="FFFFFF"/>
                </a:solidFill>
                <a:latin typeface="GOFDOK+MS-UIGothic"/>
                <a:cs typeface="GOFDOK+MS-UIGothic"/>
              </a:rPr>
              <a:t>取代反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FFFFFF"/>
                </a:solidFill>
                <a:latin typeface="GOFDOK+MS-UIGothic"/>
                <a:cs typeface="GOFDOK+MS-UIGothic"/>
              </a:rPr>
              <a:t>是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亲电试剂进</a:t>
            </a:r>
            <a:r>
              <a:rPr sz="1350">
                <a:solidFill>
                  <a:srgbClr val="FFFFFF"/>
                </a:solidFill>
                <a:latin typeface="GOFDOK+MS-UIGothic"/>
                <a:cs typeface="GOFDOK+MS-UIGothic"/>
              </a:rPr>
              <a:t>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带</a:t>
            </a:r>
            <a:r>
              <a:rPr sz="1350">
                <a:solidFill>
                  <a:srgbClr val="FFFFFF"/>
                </a:solidFill>
                <a:latin typeface="GOFDOK+MS-UIGothic"/>
                <a:cs typeface="GOFDOK+MS-UIGothic"/>
              </a:rPr>
              <a:t>正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FFFFFF"/>
                </a:solidFill>
                <a:latin typeface="GOFDOK+MS-UIGothic"/>
                <a:cs typeface="GOFDOK+MS-UIGothic"/>
              </a:rPr>
              <a:t>的碳原子，使碳</a:t>
            </a:r>
            <a:r>
              <a:rPr sz="1350">
                <a:solidFill>
                  <a:srgbClr val="FFFFFF"/>
                </a:solidFill>
                <a:latin typeface="FRWOLH+AHUKFQ+MicrosoftYaHei"/>
                <a:cs typeface="FRWOLH+AHUKFQ+MicrosoftYaHei"/>
              </a:rPr>
              <a:t>-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氢键</a:t>
            </a:r>
            <a:r>
              <a:rPr sz="1350">
                <a:solidFill>
                  <a:srgbClr val="FFFFFF"/>
                </a:solidFill>
                <a:latin typeface="GOFDOK+MS-UIGothic"/>
                <a:cs typeface="GOFDOK+MS-UIGothic"/>
              </a:rPr>
              <a:t>断裂并形成新的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键</a:t>
            </a:r>
            <a:r>
              <a:rPr sz="1350">
                <a:solidFill>
                  <a:srgbClr val="FFFFFF"/>
                </a:solidFill>
                <a:latin typeface="GOFDOK+MS-UIGothic"/>
                <a:cs typeface="GOFDOK+MS-UIGothic"/>
              </a:rPr>
              <a:t>合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GOFDOK+MS-UIGothic"/>
                <a:cs typeface="GOFDOK+MS-UIGothic"/>
              </a:rPr>
              <a:t>的一种反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FFFFFF"/>
                </a:solidFill>
                <a:latin typeface="GOFDOK+MS-UIGothic"/>
                <a:cs typeface="GOFDOK+MS-UIGothic"/>
              </a:rPr>
              <a:t>机理。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878704" y="404030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FFFFFF"/>
                </a:solidFill>
                <a:latin typeface="GOFDOK+MS-UIGothic"/>
                <a:cs typeface="GOFDOK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878704" y="4650592"/>
            <a:ext cx="6768390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亲电</a:t>
            </a:r>
            <a:r>
              <a:rPr sz="1350">
                <a:solidFill>
                  <a:srgbClr val="FFFFFF"/>
                </a:solidFill>
                <a:latin typeface="GOFDOK+MS-UIGothic"/>
                <a:cs typeface="GOFDOK+MS-UIGothic"/>
              </a:rPr>
              <a:t>取代反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FFFFFF"/>
                </a:solidFill>
                <a:latin typeface="GOFDOK+MS-UIGothic"/>
                <a:cs typeface="GOFDOK+MS-UIGothic"/>
              </a:rPr>
              <a:t>机理可以分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FFFFFF"/>
                </a:solidFill>
                <a:latin typeface="GOFDOK+MS-UIGothic"/>
                <a:cs typeface="GOFDOK+MS-UIGothic"/>
              </a:rPr>
              <a:t>三步，第一步是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亲电试剂进</a:t>
            </a:r>
            <a:r>
              <a:rPr sz="1350">
                <a:solidFill>
                  <a:srgbClr val="FFFFFF"/>
                </a:solidFill>
                <a:latin typeface="GOFDOK+MS-UIGothic"/>
                <a:cs typeface="GOFDOK+MS-UIGothic"/>
              </a:rPr>
              <a:t>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带</a:t>
            </a:r>
            <a:r>
              <a:rPr sz="1350">
                <a:solidFill>
                  <a:srgbClr val="FFFFFF"/>
                </a:solidFill>
                <a:latin typeface="GOFDOK+MS-UIGothic"/>
                <a:cs typeface="GOFDOK+MS-UIGothic"/>
              </a:rPr>
              <a:t>正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FFFFFF"/>
                </a:solidFill>
                <a:latin typeface="GOFDOK+MS-UIGothic"/>
                <a:cs typeface="GOFDOK+MS-UIGothic"/>
              </a:rPr>
              <a:t>的碳原子，形成</a:t>
            </a:r>
          </a:p>
          <a:p>
            <a:pPr marL="0" marR="0">
              <a:lnSpc>
                <a:spcPts val="1406"/>
              </a:lnSpc>
              <a:spcBef>
                <a:spcPts val="1073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GOFDOK+MS-UIGothic"/>
                <a:cs typeface="GOFDOK+MS-UIGothic"/>
              </a:rPr>
              <a:t>正离子中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间</a:t>
            </a:r>
            <a:r>
              <a:rPr sz="1350">
                <a:solidFill>
                  <a:srgbClr val="FFFFFF"/>
                </a:solidFill>
                <a:latin typeface="GOFDOK+MS-UIGothic"/>
                <a:cs typeface="GOFDOK+MS-UIGothic"/>
              </a:rPr>
              <a:t>体；第二步是碳</a:t>
            </a:r>
            <a:r>
              <a:rPr sz="1350">
                <a:solidFill>
                  <a:srgbClr val="FFFFFF"/>
                </a:solidFill>
                <a:latin typeface="FRWOLH+AHUKFQ+MicrosoftYaHei"/>
                <a:cs typeface="FRWOLH+AHUKFQ+MicrosoftYaHei"/>
              </a:rPr>
              <a:t>-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氢键</a:t>
            </a:r>
            <a:r>
              <a:rPr sz="1350">
                <a:solidFill>
                  <a:srgbClr val="FFFFFF"/>
                </a:solidFill>
                <a:latin typeface="GOFDOK+MS-UIGothic"/>
                <a:cs typeface="GOFDOK+MS-UIGothic"/>
              </a:rPr>
              <a:t>断裂，正离子中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间</a:t>
            </a:r>
            <a:r>
              <a:rPr sz="1350">
                <a:solidFill>
                  <a:srgbClr val="FFFFFF"/>
                </a:solidFill>
                <a:latin typeface="GOFDOK+MS-UIGothic"/>
                <a:cs typeface="GOFDOK+MS-UIGothic"/>
              </a:rPr>
              <a:t>体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FFFFFF"/>
                </a:solidFill>
                <a:latin typeface="GOFDOK+MS-UIGothic"/>
                <a:cs typeface="GOFDOK+MS-UIGothic"/>
              </a:rPr>
              <a:t>生重排；第三步是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释</a:t>
            </a:r>
            <a:r>
              <a:rPr sz="1350">
                <a:solidFill>
                  <a:srgbClr val="FFFFFF"/>
                </a:solidFill>
                <a:latin typeface="GOFDOK+MS-UIGothic"/>
                <a:cs typeface="GOFDOK+MS-UIGothic"/>
              </a:rPr>
              <a:t>放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FFFFFF"/>
                </a:solidFill>
                <a:latin typeface="GOFDOK+MS-UIGothic"/>
                <a:cs typeface="GOFDOK+MS-UIGothic"/>
              </a:rPr>
              <a:t>子，完成整个反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FFFFFF"/>
                </a:solidFill>
                <a:latin typeface="GOFDOK+MS-UIGothic"/>
                <a:cs typeface="GOFDOK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GOFDOK+MS-UIGothic"/>
                <a:cs typeface="GOFDOK+MS-UIGothic"/>
              </a:rPr>
              <a:t>自由基取代反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应</a:t>
            </a:r>
            <a:r>
              <a:rPr sz="3000">
                <a:solidFill>
                  <a:srgbClr val="FF960E"/>
                </a:solidFill>
                <a:latin typeface="GOFDOK+MS-UIGothic"/>
                <a:cs typeface="GOFDOK+MS-UIGothic"/>
              </a:rPr>
              <a:t>机理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91163"/>
            <a:ext cx="114680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960E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4208938"/>
            <a:ext cx="140284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960E"/>
                </a:solidFill>
                <a:latin typeface="SimSun"/>
                <a:cs typeface="SimSun"/>
              </a:rPr>
              <a:t>详细</a:t>
            </a:r>
            <a:r>
              <a:rPr sz="2000" spc="15">
                <a:solidFill>
                  <a:srgbClr val="FF960E"/>
                </a:solidFill>
                <a:latin typeface="GOFDOK+MS-UIGothic"/>
                <a:cs typeface="GOFDOK+MS-UIGothic"/>
              </a:rPr>
              <a:t>描述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785996" cy="97668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GOFDOK+MS-UIGothic"/>
                <a:cs typeface="GOFDOK+MS-UIGothic"/>
              </a:rPr>
              <a:t>碳</a:t>
            </a:r>
            <a:r>
              <a:rPr sz="3000">
                <a:solidFill>
                  <a:srgbClr val="FF960E"/>
                </a:solidFill>
                <a:latin typeface="RMSKGC+CSFHBE+MicrosoftYaHei-Bold"/>
                <a:cs typeface="RMSKGC+CSFHBE+MicrosoftYaHei-Bold"/>
              </a:rPr>
              <a:t>-</a:t>
            </a:r>
            <a:r>
              <a:rPr sz="3000">
                <a:solidFill>
                  <a:srgbClr val="FF960E"/>
                </a:solidFill>
                <a:latin typeface="GOFDOK+MS-UIGothic"/>
                <a:cs typeface="GOFDOK+MS-UIGothic"/>
              </a:rPr>
              <a:t>碳重排反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应</a:t>
            </a:r>
            <a:r>
              <a:rPr sz="3000">
                <a:solidFill>
                  <a:srgbClr val="FF960E"/>
                </a:solidFill>
                <a:latin typeface="GOFDOK+MS-UIGothic"/>
                <a:cs typeface="GOFDOK+MS-UIGothic"/>
              </a:rPr>
              <a:t>机理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698240" y="168001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320800" y="422826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FF960E"/>
                </a:solidFill>
                <a:latin typeface="GOFDOK+MS-UIGothic"/>
                <a:cs typeface="GOFDOK+MS-UIGothic"/>
              </a:rPr>
              <a:t>描述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49595" y="2392462"/>
            <a:ext cx="2090104" cy="203384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6564"/>
              </a:lnSpc>
              <a:spcBef>
                <a:spcPct val="0"/>
              </a:spcBef>
              <a:spcAft>
                <a:spcPct val="0"/>
              </a:spcAft>
            </a:pPr>
            <a:r>
              <a:rPr sz="6300">
                <a:solidFill>
                  <a:srgbClr val="FFF0DC"/>
                </a:solidFill>
                <a:latin typeface="MPUIOM+HBDMOB+Arial-BoldMT"/>
                <a:cs typeface="MPUIOM+HBDMOB+Arial-BoldMT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479165" y="4137893"/>
            <a:ext cx="6092850" cy="1444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50"/>
              </a:lnSpc>
              <a:spcBef>
                <a:spcPct val="0"/>
              </a:spcBef>
              <a:spcAft>
                <a:spcPct val="0"/>
              </a:spcAft>
            </a:pPr>
            <a:r>
              <a:rPr sz="4550" spc="25">
                <a:solidFill>
                  <a:srgbClr val="FFEACF"/>
                </a:solidFill>
                <a:latin typeface="GOFDOK+MS-UIGothic"/>
                <a:cs typeface="GOFDOK+MS-UIGothic"/>
              </a:rPr>
              <a:t>有机合成策略与</a:t>
            </a:r>
            <a:r>
              <a:rPr sz="4550" spc="27">
                <a:solidFill>
                  <a:srgbClr val="FFEACF"/>
                </a:solidFill>
                <a:latin typeface="SimSun"/>
                <a:cs typeface="SimSun"/>
              </a:rPr>
              <a:t>设计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GOFDOK+MS-UIGothic"/>
                <a:cs typeface="GOFDOK+MS-UIGothic"/>
              </a:rPr>
              <a:t>逆合成分析法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073785" y="1820942"/>
            <a:ext cx="1545719" cy="1856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>
                <a:solidFill>
                  <a:srgbClr val="FFFFFF"/>
                </a:solidFill>
                <a:latin typeface="RMSKGC+CSFHBE+MicrosoftYaHei-Bold"/>
                <a:cs typeface="RMSKGC+CSFHBE+MicrosoftYaHei-Bold"/>
              </a:rPr>
              <a:t>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080769" y="3550682"/>
            <a:ext cx="1569214" cy="35619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>
                <a:solidFill>
                  <a:srgbClr val="FFFFFF"/>
                </a:solidFill>
                <a:latin typeface="RMSKGC+CSFHBE+MicrosoftYaHei-Bold"/>
                <a:cs typeface="RMSKGC+CSFHBE+MicrosoftYaHei-Bold"/>
              </a:rPr>
              <a:t>2</a:t>
            </a:r>
          </a:p>
          <a:p>
            <a:pPr marL="23494" marR="0">
              <a:lnSpc>
                <a:spcPts val="5991"/>
              </a:lnSpc>
              <a:spcBef>
                <a:spcPts val="7438"/>
              </a:spcBef>
              <a:spcAft>
                <a:spcPct val="0"/>
              </a:spcAft>
            </a:pPr>
            <a:r>
              <a:rPr sz="5750">
                <a:solidFill>
                  <a:srgbClr val="FFFFFF"/>
                </a:solidFill>
                <a:latin typeface="RMSKGC+CSFHBE+MicrosoftYaHei-Bold"/>
                <a:cs typeface="RMSKGC+CSFHBE+MicrosoftYaHei-Bold"/>
              </a:rPr>
              <a:t>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GOFDOK+MS-UIGothic"/>
                <a:cs typeface="GOFDOK+MS-UIGothic"/>
              </a:rPr>
              <a:t>合成子与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导</a:t>
            </a:r>
            <a:r>
              <a:rPr sz="3000">
                <a:solidFill>
                  <a:srgbClr val="FF960E"/>
                </a:solidFill>
                <a:latin typeface="GOFDOK+MS-UIGothic"/>
                <a:cs typeface="GOFDOK+MS-UIGothic"/>
              </a:rPr>
              <a:t>向基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团</a:t>
            </a:r>
            <a:r>
              <a:rPr sz="3000">
                <a:solidFill>
                  <a:srgbClr val="FF960E"/>
                </a:solidFill>
                <a:latin typeface="GOFDOK+MS-UIGothic"/>
                <a:cs typeface="GOFDOK+MS-UIGothic"/>
              </a:rPr>
              <a:t>策略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93115" y="4348853"/>
            <a:ext cx="3212529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GOFDOK+MS-UIGothic"/>
                <a:cs typeface="GOFDOK+MS-UIGothic"/>
              </a:rPr>
              <a:t>合成子是指具有特定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FFFFFF"/>
                </a:solidFill>
                <a:latin typeface="GOFDOK+MS-UIGothic"/>
                <a:cs typeface="GOFDOK+MS-UIGothic"/>
              </a:rPr>
              <a:t>构的片段，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GOFDOK+MS-UIGothic"/>
                <a:cs typeface="GOFDOK+MS-UIGothic"/>
              </a:rPr>
              <a:t>可以通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FFF"/>
                </a:solidFill>
                <a:latin typeface="GOFDOK+MS-UIGothic"/>
                <a:cs typeface="GOFDOK+MS-UIGothic"/>
              </a:rPr>
              <a:t>多种反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FFF"/>
                </a:solidFill>
                <a:latin typeface="GOFDOK+MS-UIGothic"/>
                <a:cs typeface="GOFDOK+MS-UIGothic"/>
              </a:rPr>
              <a:t>构建目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FFFFFF"/>
                </a:solidFill>
                <a:latin typeface="GOFDOK+MS-UIGothic"/>
                <a:cs typeface="GOFDOK+MS-UIGothic"/>
              </a:rPr>
              <a:t>分子。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13604" y="4348853"/>
            <a:ext cx="30670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FFFFFF"/>
                </a:solidFill>
                <a:latin typeface="GOFDOK+MS-UIGothic"/>
                <a:cs typeface="GOFDOK+MS-UIGothic"/>
              </a:rPr>
              <a:t>向基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团</a:t>
            </a:r>
            <a:r>
              <a:rPr sz="1500">
                <a:solidFill>
                  <a:srgbClr val="FFFFFF"/>
                </a:solidFill>
                <a:latin typeface="GOFDOK+MS-UIGothic"/>
                <a:cs typeface="GOFDOK+MS-UIGothic"/>
              </a:rPr>
              <a:t>策略是指利用具有特定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89315" y="4348853"/>
            <a:ext cx="3067050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GOFDOK+MS-UIGothic"/>
                <a:cs typeface="GOFDOK+MS-UIGothic"/>
              </a:rPr>
              <a:t>合成子和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FFFFFF"/>
                </a:solidFill>
                <a:latin typeface="GOFDOK+MS-UIGothic"/>
                <a:cs typeface="GOFDOK+MS-UIGothic"/>
              </a:rPr>
              <a:t>向基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团</a:t>
            </a:r>
            <a:r>
              <a:rPr sz="1500">
                <a:solidFill>
                  <a:srgbClr val="FFFFFF"/>
                </a:solidFill>
                <a:latin typeface="GOFDOK+MS-UIGothic"/>
                <a:cs typeface="GOFDOK+MS-UIGothic"/>
              </a:rPr>
              <a:t>策略在有机合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GOFDOK+MS-UIGothic"/>
                <a:cs typeface="GOFDOK+MS-UIGothic"/>
              </a:rPr>
              <a:t>成中常用于构建复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杂</a:t>
            </a:r>
            <a:r>
              <a:rPr sz="1500">
                <a:solidFill>
                  <a:srgbClr val="FFFFFF"/>
                </a:solidFill>
                <a:latin typeface="GOFDOK+MS-UIGothic"/>
                <a:cs typeface="GOFDOK+MS-UIGothic"/>
              </a:rPr>
              <a:t>分子和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实现</a:t>
            </a:r>
          </a:p>
          <a:p>
            <a:pPr marL="76200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GOFDOK+MS-UIGothic"/>
                <a:cs typeface="GOFDOK+MS-UIGothic"/>
              </a:rPr>
              <a:t>特定功能化。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713604" y="4623172"/>
            <a:ext cx="2993454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GOFDOK+MS-UIGothic"/>
                <a:cs typeface="GOFDOK+MS-UIGothic"/>
              </a:rPr>
              <a:t>功能的基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团</a:t>
            </a:r>
            <a:r>
              <a:rPr sz="1500">
                <a:solidFill>
                  <a:srgbClr val="FFFFFF"/>
                </a:solidFill>
                <a:latin typeface="GOFDOK+MS-UIGothic"/>
                <a:cs typeface="GOFDOK+MS-UIGothic"/>
              </a:rPr>
              <a:t>，引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FFFFFF"/>
                </a:solidFill>
                <a:latin typeface="GOFDOK+MS-UIGothic"/>
                <a:cs typeface="GOFDOK+MS-UIGothic"/>
              </a:rPr>
              <a:t>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FFF"/>
                </a:solidFill>
                <a:latin typeface="GOFDOK+MS-UIGothic"/>
                <a:cs typeface="GOFDOK+MS-UIGothic"/>
              </a:rPr>
              <a:t>向特定方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GOFDOK+MS-UIGothic"/>
                <a:cs typeface="GOFDOK+MS-UIGothic"/>
              </a:rPr>
              <a:t>向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FFF"/>
                </a:solidFill>
                <a:latin typeface="GOFDOK+MS-UIGothic"/>
                <a:cs typeface="GOFDOK+MS-UIGothic"/>
              </a:rPr>
              <a:t>行，提高反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FFF"/>
                </a:solidFill>
                <a:latin typeface="GOFDOK+MS-UIGothic"/>
                <a:cs typeface="GOFDOK+MS-UIGothic"/>
              </a:rPr>
              <a:t>的效率和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选择</a:t>
            </a:r>
          </a:p>
          <a:p>
            <a:pPr marL="114300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GOFDOK+MS-UIGothic"/>
                <a:cs typeface="GOFDOK+MS-UIGothic"/>
              </a:rPr>
              <a:t>性。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GOFDOK+MS-UIGothic"/>
                <a:cs typeface="GOFDOK+MS-UIGothic"/>
              </a:rPr>
              <a:t>串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联</a:t>
            </a:r>
            <a:r>
              <a:rPr sz="3000">
                <a:solidFill>
                  <a:srgbClr val="FF960E"/>
                </a:solidFill>
                <a:latin typeface="GOFDOK+MS-UIGothic"/>
                <a:cs typeface="GOFDOK+MS-UIGothic"/>
              </a:rPr>
              <a:t>反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应</a:t>
            </a:r>
            <a:r>
              <a:rPr sz="3000">
                <a:solidFill>
                  <a:srgbClr val="FF960E"/>
                </a:solidFill>
                <a:latin typeface="GOFDOK+MS-UIGothic"/>
                <a:cs typeface="GOFDOK+MS-UIGothic"/>
              </a:rPr>
              <a:t>策略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3285" y="4651747"/>
            <a:ext cx="2847975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GOFDOK+MS-UIGothic"/>
                <a:cs typeface="GOFDOK+MS-UIGothic"/>
              </a:rPr>
              <a:t>串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联</a:t>
            </a:r>
            <a:r>
              <a:rPr sz="1500">
                <a:solidFill>
                  <a:srgbClr val="FFFFFF"/>
                </a:solidFill>
                <a:latin typeface="GOFDOK+MS-UIGothic"/>
                <a:cs typeface="GOFDOK+MS-UIGothic"/>
              </a:rPr>
              <a:t>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FFF"/>
                </a:solidFill>
                <a:latin typeface="GOFDOK+MS-UIGothic"/>
                <a:cs typeface="GOFDOK+MS-UIGothic"/>
              </a:rPr>
              <a:t>是指在一个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连续</a:t>
            </a:r>
            <a:r>
              <a:rPr sz="1500">
                <a:solidFill>
                  <a:srgbClr val="FFFFFF"/>
                </a:solidFill>
                <a:latin typeface="GOFDOK+MS-UIGothic"/>
                <a:cs typeface="GOFDOK+MS-UIGothic"/>
              </a:rPr>
              <a:t>的反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应过</a:t>
            </a:r>
            <a:r>
              <a:rPr sz="1500">
                <a:solidFill>
                  <a:srgbClr val="FFFFFF"/>
                </a:solidFill>
                <a:latin typeface="GOFDOK+MS-UIGothic"/>
                <a:cs typeface="GOFDOK+MS-UIGothic"/>
              </a:rPr>
              <a:t>程中，通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FFF"/>
                </a:solidFill>
                <a:latin typeface="GOFDOK+MS-UIGothic"/>
                <a:cs typeface="GOFDOK+MS-UIGothic"/>
              </a:rPr>
              <a:t>多个化学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键</a:t>
            </a:r>
            <a:r>
              <a:rPr sz="1500">
                <a:solidFill>
                  <a:srgbClr val="FFFFFF"/>
                </a:solidFill>
                <a:latin typeface="GOFDOK+MS-UIGothic"/>
                <a:cs typeface="GOFDOK+MS-UIGothic"/>
              </a:rPr>
              <a:t>的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连续</a:t>
            </a:r>
            <a:r>
              <a:rPr sz="1500">
                <a:solidFill>
                  <a:srgbClr val="FFFFFF"/>
                </a:solidFill>
                <a:latin typeface="GOFDOK+MS-UIGothic"/>
                <a:cs typeface="GOFDOK+MS-UIGothic"/>
              </a:rPr>
              <a:t>形成，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实现</a:t>
            </a:r>
            <a:r>
              <a:rPr sz="1500">
                <a:solidFill>
                  <a:srgbClr val="FFFFFF"/>
                </a:solidFill>
                <a:latin typeface="GOFDOK+MS-UIGothic"/>
                <a:cs typeface="GOFDOK+MS-UIGothic"/>
              </a:rPr>
              <a:t>多个化学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转</a:t>
            </a:r>
            <a:r>
              <a:rPr sz="1500">
                <a:solidFill>
                  <a:srgbClr val="FFFFFF"/>
                </a:solidFill>
                <a:latin typeface="GOFDOK+MS-UIGothic"/>
                <a:cs typeface="GOFDOK+MS-UIGothic"/>
              </a:rPr>
              <a:t>化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GOFDOK+MS-UIGothic"/>
                <a:cs typeface="GOFDOK+MS-UIGothic"/>
              </a:rPr>
              <a:t>的一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FFFFFF"/>
                </a:solidFill>
                <a:latin typeface="GOFDOK+MS-UIGothic"/>
                <a:cs typeface="GOFDOK+MS-UIGothic"/>
              </a:rPr>
              <a:t>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FFF"/>
                </a:solidFill>
                <a:latin typeface="GOFDOK+MS-UIGothic"/>
                <a:cs typeface="GOFDOK+MS-UIGothic"/>
              </a:rPr>
              <a:t>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09490" y="4651747"/>
            <a:ext cx="2847975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GOFDOK+MS-UIGothic"/>
                <a:cs typeface="GOFDOK+MS-UIGothic"/>
              </a:rPr>
              <a:t>串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联</a:t>
            </a:r>
            <a:r>
              <a:rPr sz="1500">
                <a:solidFill>
                  <a:srgbClr val="FFFFFF"/>
                </a:solidFill>
                <a:latin typeface="GOFDOK+MS-UIGothic"/>
                <a:cs typeface="GOFDOK+MS-UIGothic"/>
              </a:rPr>
              <a:t>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FFF"/>
                </a:solidFill>
                <a:latin typeface="GOFDOK+MS-UIGothic"/>
                <a:cs typeface="GOFDOK+MS-UIGothic"/>
              </a:rPr>
              <a:t>策略可以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简</a:t>
            </a:r>
            <a:r>
              <a:rPr sz="1500">
                <a:solidFill>
                  <a:srgbClr val="FFFFFF"/>
                </a:solidFill>
                <a:latin typeface="GOFDOK+MS-UIGothic"/>
                <a:cs typeface="GOFDOK+MS-UIGothic"/>
              </a:rPr>
              <a:t>化合成步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骤</a:t>
            </a:r>
            <a:r>
              <a:rPr sz="1500">
                <a:solidFill>
                  <a:srgbClr val="FFFFFF"/>
                </a:solidFill>
                <a:latin typeface="GOFDOK+MS-UIGothic"/>
                <a:cs typeface="GOFDOK+MS-UIGothic"/>
              </a:rPr>
              <a:t>，提高反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FFF"/>
                </a:solidFill>
                <a:latin typeface="GOFDOK+MS-UIGothic"/>
                <a:cs typeface="GOFDOK+MS-UIGothic"/>
              </a:rPr>
              <a:t>效率，减少副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产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GOFDOK+MS-UIGothic"/>
                <a:cs typeface="GOFDOK+MS-UIGothic"/>
              </a:rPr>
              <a:t>物的生成。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733155" y="4651747"/>
            <a:ext cx="2847975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GOFDOK+MS-UIGothic"/>
                <a:cs typeface="GOFDOK+MS-UIGothic"/>
              </a:rPr>
              <a:t>串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联</a:t>
            </a:r>
            <a:r>
              <a:rPr sz="1500">
                <a:solidFill>
                  <a:srgbClr val="FFFFFF"/>
                </a:solidFill>
                <a:latin typeface="GOFDOK+MS-UIGothic"/>
                <a:cs typeface="GOFDOK+MS-UIGothic"/>
              </a:rPr>
              <a:t>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FFF"/>
                </a:solidFill>
                <a:latin typeface="GOFDOK+MS-UIGothic"/>
                <a:cs typeface="GOFDOK+MS-UIGothic"/>
              </a:rPr>
              <a:t>策略在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药</a:t>
            </a:r>
            <a:r>
              <a:rPr sz="1500">
                <a:solidFill>
                  <a:srgbClr val="FFFFFF"/>
                </a:solidFill>
                <a:latin typeface="GOFDOK+MS-UIGothic"/>
                <a:cs typeface="GOFDOK+MS-UIGothic"/>
              </a:rPr>
              <a:t>物研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FFF"/>
                </a:solidFill>
                <a:latin typeface="GOFDOK+MS-UIGothic"/>
                <a:cs typeface="GOFDOK+MS-UIGothic"/>
              </a:rPr>
              <a:t>和复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杂</a:t>
            </a:r>
            <a:r>
              <a:rPr sz="1500">
                <a:solidFill>
                  <a:srgbClr val="FFFFFF"/>
                </a:solidFill>
                <a:latin typeface="GOFDOK+MS-UIGothic"/>
                <a:cs typeface="GOFDOK+MS-UIGothic"/>
              </a:rPr>
              <a:t>有机分子合成中具有广泛的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FFF"/>
                </a:solidFill>
                <a:latin typeface="GOFDOK+MS-UIGothic"/>
                <a:cs typeface="GOFDOK+MS-UIGothic"/>
              </a:rPr>
              <a:t>用。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https://d.book118.com/775200220214011122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6">
      <vt:lpstr>Arial</vt:lpstr>
      <vt:lpstr>Calibri</vt:lpstr>
      <vt:lpstr>GOFDOK+MS-UIGothic</vt:lpstr>
      <vt:lpstr>DLJGKM+OOAOBA+ArialMT</vt:lpstr>
      <vt:lpstr>Times New Roman</vt:lpstr>
      <vt:lpstr>SimSun</vt:lpstr>
      <vt:lpstr>MPUIOM+HBDMOB+Arial-BoldMT</vt:lpstr>
      <vt:lpstr>FRWOLH+AHUKFQ+MicrosoftYaHei</vt:lpstr>
      <vt:lpstr>RMSKGC+CSFHBE+MicrosoftYaHei-Bold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2024-09-26T03:02:09.447</cp:lastPrinted>
  <dcterms:created xsi:type="dcterms:W3CDTF">2024-09-25T19:02:09Z</dcterms:created>
  <dcterms:modified xsi:type="dcterms:W3CDTF">2024-09-25T19:02:10Z</dcterms:modified>
</cp:coreProperties>
</file>