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" ContentType="application/msword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400032" cy="7050024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407A9-3A72-4C8C-BB0E-529338029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58659-BC6C-455A-8385-F56A1FEA6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A9B9E-3B27-49B4-BDD5-0E3381D90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6E936-877E-41DC-B485-3BE297FB8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A7A874-D143-44DE-A80A-75382D579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9562AC-26A9-4472-B68B-AF8B09E31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81F30C-F9EA-4B8D-A33F-575915C6E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2E16D-257C-434A-BB35-3A55602BE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6E8BB-90C3-408E-991D-FF63C9119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EC98D-72C2-447E-BC18-C9B46A080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60025-3160-48B8-A22F-B3485D25D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2050" name=""/>
          <p:cNvGrpSpPr/>
          <p:nvPr/>
        </p:nvGrpSpPr>
        <p:grpSpPr>
          <a:xfrm>
            <a:off x="0" y="0"/>
            <a:ext cx="9396768" cy="7041866"/>
            <a:chExt cx="5919" cy="4436"/>
          </a:xfrm>
        </p:grpSpPr>
        <p:grpSp>
          <p:nvGrpSpPr>
            <p:cNvPr id="2051" name=""/>
            <p:cNvGrpSpPr/>
            <p:nvPr/>
          </p:nvGrpSpPr>
          <p:grpSpPr>
            <a:xfrm>
              <a:off x="1776" y="2292"/>
              <a:ext cx="4140" cy="2143"/>
              <a:chOff x="1776" y="2292"/>
              <a:chExt cx="4140" cy="2143"/>
            </a:xfrm>
          </p:grpSpPr>
          <p:sp>
            <p:nvSpPr>
              <p:cNvPr id="2052" name=""/>
              <p:cNvSpPr/>
              <p:nvPr/>
            </p:nvSpPr>
            <p:spPr bwMode="hidden">
              <a:xfrm>
                <a:off x="1776" y="2718"/>
                <a:ext cx="2963" cy="1718"/>
              </a:xfrm>
              <a:custGeom>
                <a:rect l="l" t="t" r="r" b="b"/>
                <a:pathLst>
                  <a:path w="2882" h="1670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3399"/>
                  </a:gs>
                  <a:gs pos="100000">
                    <a:srgbClr val="002E8B"/>
                  </a:gs>
                </a:gsLst>
                <a:lin ang="0"/>
              </a:gra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 altLang="en-US"/>
                </a:defPPr>
                <a:lvl1pPr marL="0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70002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40003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10005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80006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053" name=""/>
              <p:cNvSpPr/>
              <p:nvPr/>
            </p:nvSpPr>
            <p:spPr bwMode="hidden">
              <a:xfrm>
                <a:off x="4287" y="2746"/>
                <a:ext cx="1294" cy="834"/>
              </a:xfrm>
              <a:custGeom>
                <a:rect l="l" t="t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3399"/>
                  </a:gs>
                  <a:gs pos="100000">
                    <a:srgbClr val="002E8B"/>
                  </a:gs>
                </a:gsLst>
                <a:lin ang="2700000"/>
              </a:gra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 altLang="en-US"/>
                </a:defPPr>
                <a:lvl1pPr marL="0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70002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40003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10005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80006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054" name=""/>
              <p:cNvSpPr/>
              <p:nvPr/>
            </p:nvSpPr>
            <p:spPr bwMode="hidden">
              <a:xfrm>
                <a:off x="2981" y="3440"/>
                <a:ext cx="2929" cy="996"/>
              </a:xfrm>
              <a:custGeom>
                <a:rect l="l" t="t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2A7E"/>
                  </a:gs>
                  <a:gs pos="100000">
                    <a:srgbClr val="003399"/>
                  </a:gs>
                </a:gsLst>
                <a:lin ang="5400000"/>
              </a:gra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 altLang="en-US"/>
                </a:defPPr>
                <a:lvl1pPr marL="0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70002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40003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10005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80006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055" name=""/>
              <p:cNvSpPr/>
              <p:nvPr/>
            </p:nvSpPr>
            <p:spPr bwMode="hidden">
              <a:xfrm>
                <a:off x="2825" y="2292"/>
                <a:ext cx="3091" cy="2143"/>
              </a:xfrm>
              <a:custGeom>
                <a:rect l="l" t="t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rgbClr val="003399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 altLang="en-US"/>
                </a:defPPr>
                <a:lvl1pPr marL="0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70002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40003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10005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80006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056" name=""/>
              <p:cNvSpPr/>
              <p:nvPr/>
            </p:nvSpPr>
            <p:spPr bwMode="hidden">
              <a:xfrm>
                <a:off x="4627" y="2382"/>
                <a:ext cx="1283" cy="554"/>
              </a:xfrm>
              <a:custGeom>
                <a:rect l="l" t="t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2D87"/>
                  </a:gs>
                  <a:gs pos="100000">
                    <a:srgbClr val="003399"/>
                  </a:gs>
                </a:gsLst>
                <a:lin ang="2700000"/>
              </a:gra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 altLang="en-US"/>
                </a:defPPr>
                <a:lvl1pPr marL="0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70002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40003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10005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80006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</p:grpSp>
        <p:sp>
          <p:nvSpPr>
            <p:cNvPr id="2057" name=""/>
            <p:cNvSpPr/>
            <p:nvPr/>
          </p:nvSpPr>
          <p:spPr bwMode="hidden">
            <a:xfrm>
              <a:off x="3415" y="1379"/>
              <a:ext cx="1876" cy="1580"/>
            </a:xfrm>
            <a:custGeom>
              <a:rect l="l" t="t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rgbClr val="002B82"/>
                </a:gs>
                <a:gs pos="100000">
                  <a:srgbClr val="003399"/>
                </a:gs>
              </a:gsLst>
              <a:lin ang="27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 altLang="en-US"/>
              </a:defPPr>
              <a:lvl1pPr marL="0" indent="0" algn="l" defTabSz="94000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50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002" indent="0" algn="l" defTabSz="94000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50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0003" indent="0" algn="l" defTabSz="94000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50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0005" indent="0" algn="l" defTabSz="94000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50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0006" indent="0" algn="l" defTabSz="94000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50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8" name=""/>
            <p:cNvSpPr/>
            <p:nvPr/>
          </p:nvSpPr>
          <p:spPr bwMode="hidden">
            <a:xfrm>
              <a:off x="0" y="0"/>
              <a:ext cx="5919" cy="1826"/>
            </a:xfrm>
            <a:custGeom>
              <a:rect l="l" t="t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514"/>
                </a:gs>
                <a:gs pos="100000">
                  <a:srgbClr val="003399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 altLang="en-US"/>
              </a:defPPr>
              <a:lvl1pPr marL="0" indent="0" algn="l" defTabSz="94000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50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002" indent="0" algn="l" defTabSz="94000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50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0003" indent="0" algn="l" defTabSz="94000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50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0005" indent="0" algn="l" defTabSz="94000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50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0006" indent="0" algn="l" defTabSz="94000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50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59" name=""/>
          <p:cNvSpPr/>
          <p:nvPr>
            <p:ph type="ctrTitle" sz="quarter"/>
          </p:nvPr>
        </p:nvSpPr>
        <p:spPr>
          <a:xfrm>
            <a:off x="705002" y="1785353"/>
            <a:ext cx="7990027" cy="197466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>
            <a:noAutofit/>
          </a:bodyPr>
          <a:lstStyle>
            <a:lvl1pPr marL="0" indent="0" algn="ctr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16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60" name=""/>
          <p:cNvSpPr/>
          <p:nvPr>
            <p:ph type="subTitle" sz="quarter" idx="1"/>
          </p:nvPr>
        </p:nvSpPr>
        <p:spPr>
          <a:xfrm>
            <a:off x="1410005" y="3995014"/>
            <a:ext cx="6580022" cy="180167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0" indent="0" algn="ctr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None/>
              <a:defRPr kumimoji="0" lang="zh-CN" altLang="en-US" sz="329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470002" indent="0" algn="ctr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None/>
              <a:defRPr kumimoji="0" lang="zh-CN" altLang="en-US" sz="287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940003" indent="0" algn="ctr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None/>
              <a:defRPr kumimoji="0" lang="zh-CN" altLang="en-US" sz="2467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410005" indent="0" algn="ctr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None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1880006" indent="0" algn="ctr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None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2061" name=""/>
          <p:cNvSpPr/>
          <p:nvPr>
            <p:ph type="dt" sz="quarter" idx="2"/>
          </p:nvPr>
        </p:nvSpPr>
        <p:spPr>
          <a:xfrm>
            <a:off x="470002" y="6423356"/>
            <a:ext cx="2193341" cy="48958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 altLang="en-US"/>
            </a:defPPr>
            <a:lvl1pPr marL="0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470002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940003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410005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80006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endParaRPr sz="1234"/>
          </a:p>
        </p:txBody>
      </p:sp>
      <p:sp>
        <p:nvSpPr>
          <p:cNvPr id="2062" name=""/>
          <p:cNvSpPr/>
          <p:nvPr>
            <p:ph type="ftr" sz="quarter" idx="3"/>
          </p:nvPr>
        </p:nvSpPr>
        <p:spPr>
          <a:xfrm>
            <a:off x="3211678" y="6426619"/>
            <a:ext cx="2976677" cy="48958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 altLang="en-US"/>
            </a:defPPr>
            <a:lvl1pPr marL="0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470002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940003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410005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80006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algn="ctr"/>
            <a:endParaRPr sz="1234"/>
          </a:p>
        </p:txBody>
      </p:sp>
      <p:sp>
        <p:nvSpPr>
          <p:cNvPr id="2063" name=""/>
          <p:cNvSpPr/>
          <p:nvPr>
            <p:ph type="sldNum" sz="quarter" idx="4"/>
          </p:nvPr>
        </p:nvSpPr>
        <p:spPr>
          <a:xfrm>
            <a:off x="6736690" y="6429884"/>
            <a:ext cx="2193341" cy="48958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 altLang="en-US"/>
            </a:defPPr>
            <a:lvl1pPr marL="0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470002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940003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410005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80006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algn="r"/>
            <a:fld id="{B716C4C2-03B7-45BA-96ED-73976A89E2D3}" type="slidenum">
              <a:rPr sz="1234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234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lvl="0" algn="ctr"/>
            <a:endParaRPr sz="1234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234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dt" sz="half"/>
          </p:nvPr>
        </p:nvSpPr>
        <p:spPr>
          <a:xfrm>
            <a:off x="470002" y="6426619"/>
            <a:ext cx="2193341" cy="48958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 altLang="en-US"/>
            </a:defPPr>
            <a:lvl1pPr marL="0" indent="0" algn="l" defTabSz="94000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002" indent="0" algn="l" defTabSz="94000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0003" indent="0" algn="l" defTabSz="94000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0005" indent="0" algn="l" defTabSz="94000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0006" indent="0" algn="l" defTabSz="94000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sz="1234"/>
          </a:p>
        </p:txBody>
      </p:sp>
      <p:sp>
        <p:nvSpPr>
          <p:cNvPr id="1027" name=""/>
          <p:cNvSpPr/>
          <p:nvPr>
            <p:ph type="sldNum" sz="quarter" idx="1"/>
          </p:nvPr>
        </p:nvSpPr>
        <p:spPr>
          <a:xfrm>
            <a:off x="6736690" y="6423356"/>
            <a:ext cx="2193341" cy="48958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 altLang="en-US"/>
            </a:defPPr>
            <a:lvl1pPr marL="0" indent="0" algn="l" defTabSz="94000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002" indent="0" algn="l" defTabSz="94000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0003" indent="0" algn="l" defTabSz="94000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0005" indent="0" algn="l" defTabSz="94000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0006" indent="0" algn="l" defTabSz="94000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BECB4A50-3B31-46E7-B6A8-E8D80E545BE9}" type="slidenum">
              <a:rPr sz="1234"/>
              <a:t>*</a:t>
            </a:fld>
          </a:p>
        </p:txBody>
      </p:sp>
      <p:grpSp>
        <p:nvGrpSpPr>
          <p:cNvPr id="1028" name=""/>
          <p:cNvGrpSpPr/>
          <p:nvPr/>
        </p:nvGrpSpPr>
        <p:grpSpPr>
          <a:xfrm>
            <a:off x="0" y="0"/>
            <a:ext cx="9396768" cy="7041866"/>
            <a:chExt cx="5919" cy="4436"/>
          </a:xfrm>
        </p:grpSpPr>
        <p:grpSp>
          <p:nvGrpSpPr>
            <p:cNvPr id="1029" name=""/>
            <p:cNvGrpSpPr/>
            <p:nvPr/>
          </p:nvGrpSpPr>
          <p:grpSpPr>
            <a:xfrm>
              <a:off x="1776" y="2292"/>
              <a:ext cx="4140" cy="2143"/>
              <a:chOff x="1776" y="2292"/>
              <a:chExt cx="4140" cy="2143"/>
            </a:xfrm>
          </p:grpSpPr>
          <p:sp>
            <p:nvSpPr>
              <p:cNvPr id="1030" name=""/>
              <p:cNvSpPr/>
              <p:nvPr/>
            </p:nvSpPr>
            <p:spPr bwMode="hidden">
              <a:xfrm>
                <a:off x="1776" y="2718"/>
                <a:ext cx="2963" cy="1718"/>
              </a:xfrm>
              <a:custGeom>
                <a:rect l="l" t="t" r="r" b="b"/>
                <a:pathLst>
                  <a:path w="2882" h="1670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3399"/>
                  </a:gs>
                  <a:gs pos="100000">
                    <a:srgbClr val="002E8B"/>
                  </a:gs>
                </a:gsLst>
                <a:lin ang="0"/>
              </a:gra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 altLang="en-US"/>
                </a:defPPr>
                <a:lvl1pPr marL="0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70002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40003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10005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80006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031" name=""/>
              <p:cNvSpPr/>
              <p:nvPr/>
            </p:nvSpPr>
            <p:spPr bwMode="hidden">
              <a:xfrm>
                <a:off x="4287" y="2746"/>
                <a:ext cx="1294" cy="834"/>
              </a:xfrm>
              <a:custGeom>
                <a:rect l="l" t="t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3399"/>
                  </a:gs>
                  <a:gs pos="100000">
                    <a:srgbClr val="002E8B"/>
                  </a:gs>
                </a:gsLst>
                <a:lin ang="2700000"/>
              </a:gra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 altLang="en-US"/>
                </a:defPPr>
                <a:lvl1pPr marL="0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70002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40003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10005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80006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032" name=""/>
              <p:cNvSpPr/>
              <p:nvPr/>
            </p:nvSpPr>
            <p:spPr bwMode="hidden">
              <a:xfrm>
                <a:off x="2981" y="3440"/>
                <a:ext cx="2929" cy="996"/>
              </a:xfrm>
              <a:custGeom>
                <a:rect l="l" t="t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2A7E"/>
                  </a:gs>
                  <a:gs pos="100000">
                    <a:srgbClr val="003399"/>
                  </a:gs>
                </a:gsLst>
                <a:lin ang="5400000"/>
              </a:gra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 altLang="en-US"/>
                </a:defPPr>
                <a:lvl1pPr marL="0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70002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40003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10005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80006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033" name=""/>
              <p:cNvSpPr/>
              <p:nvPr/>
            </p:nvSpPr>
            <p:spPr bwMode="hidden">
              <a:xfrm>
                <a:off x="2825" y="2292"/>
                <a:ext cx="3091" cy="2143"/>
              </a:xfrm>
              <a:custGeom>
                <a:rect l="l" t="t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rgbClr val="003399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 altLang="en-US"/>
                </a:defPPr>
                <a:lvl1pPr marL="0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70002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40003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10005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80006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034" name=""/>
              <p:cNvSpPr/>
              <p:nvPr/>
            </p:nvSpPr>
            <p:spPr bwMode="hidden">
              <a:xfrm>
                <a:off x="4627" y="2382"/>
                <a:ext cx="1283" cy="554"/>
              </a:xfrm>
              <a:custGeom>
                <a:rect l="l" t="t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2D87"/>
                  </a:gs>
                  <a:gs pos="100000">
                    <a:srgbClr val="003399"/>
                  </a:gs>
                </a:gsLst>
                <a:lin ang="2700000"/>
              </a:gra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 altLang="en-US"/>
                </a:defPPr>
                <a:lvl1pPr marL="0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70002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40003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10005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80006" indent="0" algn="l" defTabSz="940003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0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</p:grpSp>
        <p:sp>
          <p:nvSpPr>
            <p:cNvPr id="1035" name=""/>
            <p:cNvSpPr/>
            <p:nvPr/>
          </p:nvSpPr>
          <p:spPr bwMode="hidden">
            <a:xfrm>
              <a:off x="3415" y="1379"/>
              <a:ext cx="1876" cy="1580"/>
            </a:xfrm>
            <a:custGeom>
              <a:rect l="l" t="t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rgbClr val="002B82"/>
                </a:gs>
                <a:gs pos="100000">
                  <a:srgbClr val="003399"/>
                </a:gs>
              </a:gsLst>
              <a:lin ang="27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 altLang="en-US"/>
              </a:defPPr>
              <a:lvl1pPr marL="0" indent="0" algn="l" defTabSz="94000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50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002" indent="0" algn="l" defTabSz="94000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50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0003" indent="0" algn="l" defTabSz="94000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50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0005" indent="0" algn="l" defTabSz="94000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50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0006" indent="0" algn="l" defTabSz="94000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50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6" name=""/>
            <p:cNvSpPr/>
            <p:nvPr/>
          </p:nvSpPr>
          <p:spPr bwMode="hidden">
            <a:xfrm>
              <a:off x="0" y="0"/>
              <a:ext cx="5919" cy="1826"/>
            </a:xfrm>
            <a:custGeom>
              <a:rect l="l" t="t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514"/>
                </a:gs>
                <a:gs pos="100000">
                  <a:srgbClr val="003399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 altLang="en-US"/>
              </a:defPPr>
              <a:lvl1pPr marL="0" indent="0" algn="l" defTabSz="94000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50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002" indent="0" algn="l" defTabSz="94000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50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0003" indent="0" algn="l" defTabSz="94000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50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0005" indent="0" algn="l" defTabSz="94000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50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0006" indent="0" algn="l" defTabSz="94000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50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37" name=""/>
          <p:cNvSpPr/>
          <p:nvPr>
            <p:ph type="title" idx="2"/>
          </p:nvPr>
        </p:nvSpPr>
        <p:spPr>
          <a:xfrm>
            <a:off x="470002" y="282328"/>
            <a:ext cx="8460029" cy="117500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3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8" name=""/>
          <p:cNvSpPr/>
          <p:nvPr>
            <p:ph type="ftr" sz="quarter" idx="3"/>
          </p:nvPr>
        </p:nvSpPr>
        <p:spPr>
          <a:xfrm>
            <a:off x="3211678" y="6423356"/>
            <a:ext cx="2976677" cy="48958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 altLang="en-US"/>
            </a:defPPr>
            <a:lvl1pPr marL="0" indent="0" algn="l" defTabSz="94000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002" indent="0" algn="l" defTabSz="94000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0003" indent="0" algn="l" defTabSz="94000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0005" indent="0" algn="l" defTabSz="94000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0006" indent="0" algn="l" defTabSz="94000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sz="1234"/>
          </a:p>
        </p:txBody>
      </p:sp>
      <p:sp>
        <p:nvSpPr>
          <p:cNvPr id="1039" name=""/>
          <p:cNvSpPr/>
          <p:nvPr>
            <p:ph type="body" idx="4"/>
          </p:nvPr>
        </p:nvSpPr>
        <p:spPr>
          <a:xfrm>
            <a:off x="470002" y="1645006"/>
            <a:ext cx="8460029" cy="46526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2501" indent="-3525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29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763753" indent="-29375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87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175004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467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645006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115007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hf sldNum="0" hdr="0" dt="0"/>
  <p:txStyles>
    <p:titleStyle>
      <a:lvl1pPr marL="0" indent="0" algn="ctr" defTabSz="940003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23" b="1" i="0" u="none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charset="0"/>
          <a:ea typeface="宋体" charset="-122"/>
        </a:defRPr>
      </a:lvl1pPr>
    </p:titleStyle>
    <p:bodyStyle>
      <a:lvl1pPr marL="352501" indent="-352501" algn="l" defTabSz="940003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charset="2"/>
        <a:buChar char="n"/>
        <a:defRPr kumimoji="0" sz="3290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Garamond" charset="0"/>
          <a:ea typeface="宋体" charset="-122"/>
        </a:defRPr>
      </a:lvl1pPr>
      <a:lvl2pPr marL="763753" indent="-293751" algn="l" defTabSz="940003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charset="2"/>
        <a:buChar char="n"/>
        <a:defRPr kumimoji="0" sz="2878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Garamond" charset="0"/>
          <a:ea typeface="宋体" charset="-122"/>
        </a:defRPr>
      </a:lvl2pPr>
      <a:lvl3pPr marL="1175004" indent="-235001" algn="l" defTabSz="940003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charset="2"/>
        <a:buChar char="n"/>
        <a:defRPr kumimoji="0" sz="2467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Garamond" charset="0"/>
          <a:ea typeface="宋体" charset="-122"/>
        </a:defRPr>
      </a:lvl3pPr>
      <a:lvl4pPr marL="1645006" indent="-235001" algn="l" defTabSz="940003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charset="2"/>
        <a:buChar char="n"/>
        <a:defRPr kumimoji="0" sz="2056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Garamond" charset="0"/>
          <a:ea typeface="宋体" charset="-122"/>
        </a:defRPr>
      </a:lvl4pPr>
      <a:lvl5pPr marL="2115007" indent="-235001" algn="l" defTabSz="940003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charset="2"/>
        <a:buChar char="n"/>
        <a:defRPr kumimoji="0" sz="2056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Garamond" charset="0"/>
          <a:ea typeface="宋体" charset="-122"/>
        </a:defRPr>
      </a:lvl5pPr>
    </p:bodyStyle>
    <p:otherStyle>
      <a:lvl1pPr marL="0" indent="0" algn="l" defTabSz="940003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Garamond" charset="0"/>
        <a:buNone/>
        <a:defRPr kumimoji="0" sz="1850" b="0" i="0" u="none" baseline="0">
          <a:solidFill>
            <a:schemeClr val="tx1"/>
          </a:solidFill>
          <a:effectLst/>
        </a:defRPr>
      </a:lvl1pPr>
      <a:lvl2pPr marL="470002" indent="0" algn="l" defTabSz="940003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Garamond" charset="0"/>
        <a:buNone/>
        <a:defRPr kumimoji="0" sz="1850" b="0" i="0" u="none" baseline="0">
          <a:solidFill>
            <a:schemeClr val="tx1"/>
          </a:solidFill>
          <a:effectLst/>
        </a:defRPr>
      </a:lvl2pPr>
      <a:lvl3pPr marL="940003" indent="0" algn="l" defTabSz="940003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Garamond" charset="0"/>
        <a:buNone/>
        <a:defRPr kumimoji="0" sz="1850" b="0" i="0" u="none" baseline="0">
          <a:solidFill>
            <a:schemeClr val="tx1"/>
          </a:solidFill>
          <a:effectLst/>
        </a:defRPr>
      </a:lvl3pPr>
      <a:lvl4pPr marL="1410005" indent="0" algn="l" defTabSz="940003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Garamond" charset="0"/>
        <a:buNone/>
        <a:defRPr kumimoji="0" sz="1850" b="0" i="0" u="none" baseline="0">
          <a:solidFill>
            <a:schemeClr val="tx1"/>
          </a:solidFill>
          <a:effectLst/>
        </a:defRPr>
      </a:lvl4pPr>
      <a:lvl5pPr marL="1880006" indent="0" algn="l" defTabSz="940003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Garamond" charset="0"/>
        <a:buNone/>
        <a:defRPr kumimoji="0" sz="1850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.doc" TargetMode="Internal" /><Relationship Id="rId3" Type="http://schemas.openxmlformats.org/officeDocument/2006/relationships/image" Target="../media/image1.emf" /><Relationship Id="rId4" Type="http://schemas.openxmlformats.org/officeDocument/2006/relationships/vmlDrawing" Target="../drawings/vmlDrawing1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20024424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6" name=""/>
          <p:cNvSpPr/>
          <p:nvPr>
            <p:ph type="ctrTitle" idx="4294967295"/>
          </p:nvPr>
        </p:nvSpPr>
        <p:spPr>
          <a:xfrm>
            <a:off x="0" y="1785353"/>
            <a:ext cx="9400032" cy="197466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/>
          <a:p>
            <a:pPr lvl="0"/>
            <a:r>
              <a:rPr sz="4734">
                <a:solidFill>
                  <a:srgbClr val="F92856"/>
                </a:solidFill>
                <a:ea typeface="微软雅黑" charset="-122"/>
              </a:rPr>
              <a:t>BIS反响探索人流术中TCI丙泊酚、瑞芬太尼合理配伍的研究</a:t>
            </a:r>
            <a:endParaRPr sz="4934">
              <a:solidFill>
                <a:srgbClr val="F92727"/>
              </a:solidFill>
              <a:ea typeface="微软雅黑" charset="-122"/>
            </a:endParaRPr>
          </a:p>
        </p:txBody>
      </p:sp>
      <p:sp>
        <p:nvSpPr>
          <p:cNvPr id="2067" name=""/>
          <p:cNvSpPr/>
          <p:nvPr>
            <p:ph type="subTitle" idx="4294967295"/>
          </p:nvPr>
        </p:nvSpPr>
        <p:spPr>
          <a:xfrm>
            <a:off x="1410005" y="3995014"/>
            <a:ext cx="6580022" cy="180167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/>
          <a:p/>
        </p:txBody>
      </p:sp>
      <p:sp>
        <p:nvSpPr>
          <p:cNvPr id="2068" name=""/>
          <p:cNvSpPr>
            <a:spLocks noGrp="1"/>
          </p:cNvSpPr>
          <p:nvPr>
            <p:ph type="dt" sz="quarter" idx="2"/>
          </p:nvPr>
        </p:nvSpPr>
        <p:spPr/>
        <p:txBody>
          <a:bodyPr anchor="b" anchorCtr="0"/>
          <a:lstStyle>
            <a:defPPr>
              <a:defRPr lang="zh-CN" altLang="en-US"/>
            </a:defPPr>
            <a:lvl1pPr marL="0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470002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940003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410005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80006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endParaRPr sz="1234"/>
          </a:p>
        </p:txBody>
      </p:sp>
      <p:sp>
        <p:nvSpPr>
          <p:cNvPr id="2070" name="New shape"/>
          <p:cNvSpPr/>
          <p:nvPr/>
        </p:nvSpPr>
        <p:spPr>
          <a:xfrm>
            <a:off x="0" y="6796024"/>
            <a:ext cx="940003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第一页，共二十九页。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0" name=""/>
          <p:cNvSpPr/>
          <p:nvPr>
            <p:ph type="title" idx="4294967295"/>
          </p:nvPr>
        </p:nvSpPr>
        <p:spPr>
          <a:xfrm>
            <a:off x="470002" y="282328"/>
            <a:ext cx="8460029" cy="117500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3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/>
            <a:r>
              <a:rPr sz="5251">
                <a:solidFill>
                  <a:srgbClr val="FFCD2F"/>
                </a:solidFill>
              </a:rPr>
              <a:t>研究目的</a:t>
            </a:r>
            <a:r>
              <a:rPr>
                <a:solidFill>
                  <a:srgbClr val="00012F"/>
                </a:solidFill>
              </a:rPr>
              <a:t> </a:t>
            </a:r>
          </a:p>
        </p:txBody>
      </p:sp>
      <p:sp>
        <p:nvSpPr>
          <p:cNvPr id="2071" name=""/>
          <p:cNvSpPr/>
          <p:nvPr>
            <p:ph type="body" idx="4294967295"/>
          </p:nvPr>
        </p:nvSpPr>
        <p:spPr>
          <a:xfrm>
            <a:off x="470002" y="1645006"/>
            <a:ext cx="8460029" cy="46526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2501" indent="-3525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29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763753" indent="-29375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87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175004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467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645006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115007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/>
            <a:r>
              <a:rPr>
                <a:solidFill>
                  <a:srgbClr val="00012F"/>
                </a:solidFill>
                <a:latin typeface="微软雅黑" charset="-122"/>
                <a:ea typeface="新宋体" charset="-122"/>
              </a:rPr>
              <a:t>评价丙泊酚、瑞芬太尼不同配伍的平安性和有效性，并探讨脑电双频指数〔BIS〕和效应室浓度 〔ECp〕之间的相关性 </a:t>
            </a:r>
            <a:endParaRPr>
              <a:latin typeface="微软雅黑" charset="-122"/>
              <a:ea typeface="新宋体" charset="-122"/>
            </a:endParaRPr>
          </a:p>
          <a:p>
            <a:pPr lvl="0"/>
            <a:endParaRPr>
              <a:latin typeface="微软雅黑" charset="-122"/>
              <a:ea typeface="新宋体" charset="-122"/>
            </a:endParaRPr>
          </a:p>
          <a:p>
            <a:pPr lvl="0"/>
            <a:r>
              <a:rPr>
                <a:solidFill>
                  <a:srgbClr val="00012F"/>
                </a:solidFill>
                <a:latin typeface="微软雅黑" charset="-122"/>
                <a:ea typeface="新宋体" charset="-122"/>
              </a:rPr>
              <a:t>探讨人流全麻时丙泊酚与瑞芬太尼的最适配伍浓度</a:t>
            </a:r>
            <a:endParaRPr>
              <a:latin typeface="微软雅黑" charset="-122"/>
              <a:ea typeface="新宋体" charset="-122"/>
            </a:endParaRPr>
          </a:p>
          <a:p>
            <a:pPr lvl="0"/>
            <a:endParaRPr>
              <a:latin typeface="微软雅黑" charset="-122"/>
              <a:ea typeface="新宋体" charset="-122"/>
            </a:endParaRPr>
          </a:p>
          <a:p>
            <a:pPr lvl="0"/>
            <a:r>
              <a:rPr>
                <a:solidFill>
                  <a:srgbClr val="00012F"/>
                </a:solidFill>
                <a:latin typeface="微软雅黑" charset="-122"/>
                <a:ea typeface="新宋体" charset="-122"/>
              </a:rPr>
              <a:t>寻求理想的人工流产全麻方式 </a:t>
            </a:r>
            <a:endParaRPr>
              <a:latin typeface="微软雅黑" charset="-122"/>
              <a:ea typeface="新宋体" charset="-122"/>
            </a:endParaRPr>
          </a:p>
        </p:txBody>
      </p:sp>
      <p:sp>
        <p:nvSpPr>
          <p:cNvPr id="207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234"/>
          </a:p>
        </p:txBody>
      </p:sp>
      <p:sp>
        <p:nvSpPr>
          <p:cNvPr id="2074" name="New shape"/>
          <p:cNvSpPr/>
          <p:nvPr/>
        </p:nvSpPr>
        <p:spPr>
          <a:xfrm>
            <a:off x="0" y="6796024"/>
            <a:ext cx="940003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第二页，共二十九页。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4" name=""/>
          <p:cNvSpPr/>
          <p:nvPr>
            <p:ph type="title" idx="4294967295"/>
          </p:nvPr>
        </p:nvSpPr>
        <p:spPr>
          <a:xfrm>
            <a:off x="470002" y="282328"/>
            <a:ext cx="8460029" cy="117500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3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FFCD2F"/>
                </a:solidFill>
              </a:rPr>
              <a:t>研究路径</a:t>
            </a:r>
            <a:endParaRPr>
              <a:solidFill>
                <a:schemeClr val="hlink"/>
              </a:solidFill>
            </a:endParaRPr>
          </a:p>
        </p:txBody>
      </p:sp>
      <p:sp>
        <p:nvSpPr>
          <p:cNvPr id="2075" name=""/>
          <p:cNvSpPr/>
          <p:nvPr>
            <p:ph type="body" idx="4294967295"/>
          </p:nvPr>
        </p:nvSpPr>
        <p:spPr>
          <a:xfrm>
            <a:off x="184411" y="1452436"/>
            <a:ext cx="9031212" cy="532994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2501" indent="-3525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29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763753" indent="-29375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87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175004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467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645006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115007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/>
            <a:r>
              <a:rPr sz="2678">
                <a:solidFill>
                  <a:srgbClr val="00012F"/>
                </a:solidFill>
                <a:ea typeface="新宋体" charset="-122"/>
              </a:rPr>
              <a:t>以改进序贯法测定丙泊酚单独靶控输注用于人流术能使50％患者满足手术要求的效应室浓度〔ECp50〕</a:t>
            </a:r>
            <a:endParaRPr sz="2878">
              <a:ea typeface="新宋体" charset="-122"/>
            </a:endParaRPr>
          </a:p>
          <a:p>
            <a:pPr lvl="0"/>
            <a:endParaRPr sz="2878">
              <a:ea typeface="新宋体" charset="-122"/>
            </a:endParaRPr>
          </a:p>
          <a:p>
            <a:pPr lvl="0"/>
            <a:r>
              <a:rPr sz="2578">
                <a:solidFill>
                  <a:srgbClr val="00012F"/>
                </a:solidFill>
                <a:ea typeface="新宋体" charset="-122"/>
              </a:rPr>
              <a:t>和分别伍用1.3、1.5或1.6倍ECLoc50丙泊酚时，瑞芬太尼满足50％手术需求的效应室浓度〔ECr50〕及50％患者发生呼吸抑制的效应室浓度〔RCr50〕、治疗指数TI〔RCr50/ ECr50〕</a:t>
            </a:r>
            <a:endParaRPr sz="2878">
              <a:ea typeface="新宋体" charset="-122"/>
            </a:endParaRPr>
          </a:p>
          <a:p>
            <a:pPr lvl="0"/>
            <a:endParaRPr sz="2878">
              <a:ea typeface="新宋体" charset="-122"/>
            </a:endParaRPr>
          </a:p>
          <a:p>
            <a:pPr lvl="0"/>
            <a:r>
              <a:rPr sz="2678">
                <a:solidFill>
                  <a:srgbClr val="00012F"/>
                </a:solidFill>
                <a:ea typeface="新宋体" charset="-122"/>
              </a:rPr>
              <a:t>评价两种麻醉药物不同配伍的平安性和有效性</a:t>
            </a:r>
            <a:endParaRPr sz="2878">
              <a:ea typeface="新宋体" charset="-122"/>
            </a:endParaRPr>
          </a:p>
          <a:p>
            <a:pPr lvl="0"/>
            <a:endParaRPr sz="2878">
              <a:ea typeface="新宋体" charset="-122"/>
            </a:endParaRPr>
          </a:p>
          <a:p>
            <a:pPr lvl="0"/>
            <a:r>
              <a:rPr sz="2578">
                <a:solidFill>
                  <a:srgbClr val="00012F"/>
                </a:solidFill>
                <a:ea typeface="新宋体" charset="-122"/>
              </a:rPr>
              <a:t>并探讨脑电双频指数〔BIS〕和ECp之间的相关性 </a:t>
            </a:r>
            <a:endParaRPr sz="2878">
              <a:ea typeface="新宋体" charset="-122"/>
            </a:endParaRPr>
          </a:p>
        </p:txBody>
      </p:sp>
      <p:sp>
        <p:nvSpPr>
          <p:cNvPr id="207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234"/>
          </a:p>
        </p:txBody>
      </p:sp>
      <p:sp>
        <p:nvSpPr>
          <p:cNvPr id="2078" name="New shape"/>
          <p:cNvSpPr/>
          <p:nvPr/>
        </p:nvSpPr>
        <p:spPr>
          <a:xfrm>
            <a:off x="0" y="6796024"/>
            <a:ext cx="940003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第三页，共二十九页。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8" name=""/>
          <p:cNvSpPr/>
          <p:nvPr>
            <p:ph type="title" idx="4294967295"/>
          </p:nvPr>
        </p:nvSpPr>
        <p:spPr>
          <a:xfrm>
            <a:off x="481426" y="267640"/>
            <a:ext cx="8460029" cy="74090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3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FFCD2F"/>
                </a:solidFill>
              </a:rPr>
              <a:t>创新之处</a:t>
            </a:r>
            <a:endParaRPr>
              <a:solidFill>
                <a:schemeClr val="hlink"/>
              </a:solidFill>
            </a:endParaRPr>
          </a:p>
        </p:txBody>
      </p:sp>
      <p:sp>
        <p:nvSpPr>
          <p:cNvPr id="2079" name=""/>
          <p:cNvSpPr/>
          <p:nvPr>
            <p:ph type="body" idx="4294967295"/>
          </p:nvPr>
        </p:nvSpPr>
        <p:spPr>
          <a:xfrm>
            <a:off x="470002" y="1452435"/>
            <a:ext cx="8745620" cy="510800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2501" indent="-3525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29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763753" indent="-29375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87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175004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467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645006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115007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/>
            <a:r>
              <a:rPr sz="2778">
                <a:solidFill>
                  <a:srgbClr val="00012F"/>
                </a:solidFill>
                <a:ea typeface="新宋体" charset="-122"/>
              </a:rPr>
              <a:t>能明确国人人流手术病人的丙泊酚使50%患者意识消失的效应室浓度〔ECLoc50〕和使50%患者满足手术要求的效应室浓度〔ECp50〕参考值</a:t>
            </a:r>
            <a:endParaRPr sz="2878">
              <a:ea typeface="新宋体" charset="-122"/>
            </a:endParaRPr>
          </a:p>
          <a:p>
            <a:pPr lvl="0"/>
            <a:endParaRPr sz="2878">
              <a:ea typeface="新宋体" charset="-122"/>
            </a:endParaRPr>
          </a:p>
          <a:p>
            <a:pPr lvl="0"/>
            <a:r>
              <a:rPr sz="2478">
                <a:solidFill>
                  <a:srgbClr val="00012F"/>
                </a:solidFill>
                <a:ea typeface="新宋体" charset="-122"/>
              </a:rPr>
              <a:t>联合应用丙泊酚、瑞芬太尼的有效性和平安性可能优于单独应用丙泊酚</a:t>
            </a:r>
            <a:endParaRPr sz="2878">
              <a:ea typeface="新宋体" charset="-122"/>
            </a:endParaRPr>
          </a:p>
          <a:p>
            <a:pPr lvl="0"/>
            <a:endParaRPr sz="2878">
              <a:ea typeface="新宋体" charset="-122"/>
            </a:endParaRPr>
          </a:p>
          <a:p>
            <a:pPr lvl="0"/>
            <a:r>
              <a:rPr sz="2578">
                <a:solidFill>
                  <a:srgbClr val="00012F"/>
                </a:solidFill>
                <a:ea typeface="新宋体" charset="-122"/>
              </a:rPr>
              <a:t>能得出丙泊酚、瑞芬太尼联合应用的合理配伍浓度，可能以高浓度丙泊酚辅以低浓度瑞芬太尼为优</a:t>
            </a:r>
            <a:endParaRPr sz="2878">
              <a:ea typeface="新宋体" charset="-122"/>
            </a:endParaRPr>
          </a:p>
          <a:p>
            <a:pPr lvl="0"/>
            <a:endParaRPr sz="2878">
              <a:ea typeface="新宋体" charset="-122"/>
            </a:endParaRPr>
          </a:p>
          <a:p>
            <a:pPr lvl="0"/>
            <a:r>
              <a:rPr sz="2678">
                <a:solidFill>
                  <a:srgbClr val="00012F"/>
                </a:solidFill>
                <a:ea typeface="新宋体" charset="-122"/>
              </a:rPr>
              <a:t>BIS监测值与丙泊酚靶控输注的镇静深度和人流手术的麻醉深度、苏醒时间具有相关性和指导意义 </a:t>
            </a:r>
            <a:endParaRPr sz="2878">
              <a:ea typeface="新宋体" charset="-122"/>
            </a:endParaRPr>
          </a:p>
        </p:txBody>
      </p:sp>
      <p:sp>
        <p:nvSpPr>
          <p:cNvPr id="208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234"/>
          </a:p>
        </p:txBody>
      </p:sp>
      <p:sp>
        <p:nvSpPr>
          <p:cNvPr id="2082" name="New shape"/>
          <p:cNvSpPr/>
          <p:nvPr/>
        </p:nvSpPr>
        <p:spPr>
          <a:xfrm>
            <a:off x="0" y="6796024"/>
            <a:ext cx="940003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第四页，共二十九页。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2" name=""/>
          <p:cNvSpPr/>
          <p:nvPr>
            <p:ph type="ctrTitle" idx="4294967295"/>
          </p:nvPr>
        </p:nvSpPr>
        <p:spPr>
          <a:xfrm>
            <a:off x="705002" y="1785353"/>
            <a:ext cx="7990027" cy="197466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/>
          <a:p>
            <a:pPr lvl="0"/>
            <a:r>
              <a:rPr sz="5351">
                <a:solidFill>
                  <a:srgbClr val="FFCD2F"/>
                </a:solidFill>
              </a:rPr>
              <a:t>研究1</a:t>
            </a:r>
            <a:br>
              <a:rPr sz="5251">
                <a:solidFill>
                  <a:srgbClr val="F92856"/>
                </a:solidFill>
              </a:rPr>
            </a:br>
            <a:r>
              <a:rPr sz="4123">
                <a:solidFill>
                  <a:srgbClr val="F92856"/>
                </a:solidFill>
                <a:ea typeface="新宋体" charset="-122"/>
              </a:rPr>
              <a:t>靶控输注丙泊酚、瑞芬太尼用于人工流产术的合理配伍研究</a:t>
            </a:r>
            <a:r>
              <a:rPr sz="5451">
                <a:solidFill>
                  <a:srgbClr val="00012F"/>
                </a:solidFill>
              </a:rPr>
              <a:t> </a:t>
            </a:r>
            <a:endParaRPr sz="5551"/>
          </a:p>
        </p:txBody>
      </p:sp>
      <p:sp>
        <p:nvSpPr>
          <p:cNvPr id="2083" name=""/>
          <p:cNvSpPr>
            <a:spLocks noGrp="1"/>
          </p:cNvSpPr>
          <p:nvPr>
            <p:ph type="dt" sz="quarter" idx="2"/>
          </p:nvPr>
        </p:nvSpPr>
        <p:spPr/>
        <p:txBody>
          <a:bodyPr anchor="b" anchorCtr="0"/>
          <a:lstStyle>
            <a:defPPr>
              <a:defRPr lang="zh-CN" altLang="en-US"/>
            </a:defPPr>
            <a:lvl1pPr marL="0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470002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940003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410005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80006" indent="0" algn="l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endParaRPr sz="1234"/>
          </a:p>
        </p:txBody>
      </p:sp>
      <p:sp>
        <p:nvSpPr>
          <p:cNvPr id="2085" name="New shape"/>
          <p:cNvSpPr/>
          <p:nvPr/>
        </p:nvSpPr>
        <p:spPr>
          <a:xfrm>
            <a:off x="0" y="6796024"/>
            <a:ext cx="940003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第五页，共二十九页。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5" name=""/>
          <p:cNvSpPr/>
          <p:nvPr>
            <p:ph type="title" idx="4294967295"/>
          </p:nvPr>
        </p:nvSpPr>
        <p:spPr>
          <a:xfrm>
            <a:off x="470002" y="282328"/>
            <a:ext cx="8460029" cy="117500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3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/>
            <a:r>
              <a:rPr sz="5151">
                <a:solidFill>
                  <a:srgbClr val="FFCD2F"/>
                </a:solidFill>
              </a:rPr>
              <a:t>研究目的</a:t>
            </a:r>
            <a:endParaRPr sz="5551">
              <a:solidFill>
                <a:schemeClr val="hlink"/>
              </a:solidFill>
            </a:endParaRPr>
          </a:p>
        </p:txBody>
      </p:sp>
      <p:sp>
        <p:nvSpPr>
          <p:cNvPr id="2086" name=""/>
          <p:cNvSpPr/>
          <p:nvPr>
            <p:ph type="body" idx="4294967295"/>
          </p:nvPr>
        </p:nvSpPr>
        <p:spPr>
          <a:xfrm>
            <a:off x="332918" y="1645006"/>
            <a:ext cx="8597112" cy="46526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2501" indent="-3525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29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763753" indent="-29375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87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175004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467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645006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115007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/>
            <a:r>
              <a:rPr sz="3501">
                <a:solidFill>
                  <a:srgbClr val="00012F"/>
                </a:solidFill>
                <a:ea typeface="新宋体" charset="-122"/>
              </a:rPr>
              <a:t>评价丙泊酚和瑞芬太尼不同配伍的有效性和平安性，以寻求人流全麻时靶控输注〔TCI〕丙泊酚与瑞芬太尼的最适配伍浓度 </a:t>
            </a:r>
            <a:endParaRPr sz="3701">
              <a:ea typeface="新宋体" charset="-122"/>
            </a:endParaRPr>
          </a:p>
        </p:txBody>
      </p:sp>
      <p:sp>
        <p:nvSpPr>
          <p:cNvPr id="208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234"/>
          </a:p>
        </p:txBody>
      </p:sp>
      <p:sp>
        <p:nvSpPr>
          <p:cNvPr id="2089" name="New shape"/>
          <p:cNvSpPr/>
          <p:nvPr/>
        </p:nvSpPr>
        <p:spPr>
          <a:xfrm>
            <a:off x="0" y="6796024"/>
            <a:ext cx="940003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第六页，共二十九页。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9" name=""/>
          <p:cNvSpPr/>
          <p:nvPr>
            <p:ph type="title" idx="4294967295"/>
          </p:nvPr>
        </p:nvSpPr>
        <p:spPr>
          <a:xfrm>
            <a:off x="470002" y="282328"/>
            <a:ext cx="8460029" cy="87472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3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FFCD2F"/>
                </a:solidFill>
              </a:rPr>
              <a:t>方法</a:t>
            </a:r>
            <a:endParaRPr>
              <a:solidFill>
                <a:schemeClr val="hlink"/>
              </a:solidFill>
            </a:endParaRPr>
          </a:p>
        </p:txBody>
      </p:sp>
      <p:sp>
        <p:nvSpPr>
          <p:cNvPr id="2090" name=""/>
          <p:cNvSpPr/>
          <p:nvPr>
            <p:ph type="body" idx="4294967295"/>
          </p:nvPr>
        </p:nvSpPr>
        <p:spPr>
          <a:xfrm>
            <a:off x="0" y="1378998"/>
            <a:ext cx="9400032" cy="547682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2501" indent="-3525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29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763753" indent="-29375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87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175004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467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645006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115007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sz="2678">
                <a:solidFill>
                  <a:srgbClr val="00012F"/>
                </a:solidFill>
                <a:ea typeface="新宋体" charset="-122"/>
              </a:rPr>
              <a:t>270例病人随机分为9组,每组30例。1~3组丙泊酚浓度均为3ug/ml，瑞芬分别为0.6、1.2、2.4ng/ml；4~6组丙泊酚浓度均为4ug/ml，瑞芬分别为0.6、1.2、2.4ng/ml；7~9组丙泊酚浓度均为5ug/ml，瑞芬分别为0.6、1.2、2.4ng/ml</a:t>
            </a:r>
            <a:endParaRPr sz="2878">
              <a:ea typeface="新宋体" charset="-122"/>
            </a:endParaRPr>
          </a:p>
          <a:p>
            <a:pPr lvl="0">
              <a:lnSpc>
                <a:spcPct val="80000"/>
              </a:lnSpc>
            </a:pPr>
            <a:endParaRPr sz="2878">
              <a:ea typeface="新宋体" charset="-122"/>
            </a:endParaRPr>
          </a:p>
          <a:p>
            <a:pPr lvl="0">
              <a:lnSpc>
                <a:spcPct val="80000"/>
              </a:lnSpc>
            </a:pPr>
            <a:r>
              <a:rPr sz="2778">
                <a:solidFill>
                  <a:srgbClr val="00012F"/>
                </a:solidFill>
                <a:ea typeface="新宋体" charset="-122"/>
              </a:rPr>
              <a:t>分别于麻醉前(T1)、诱导入睡后(T2)、扩宫时(T3)、及麻醉苏醒时(T4)时记录NIBP、HR、ECG、SPO2及每组麻醉失败和发生呼吸抑制、循环抑制的例数</a:t>
            </a:r>
            <a:endParaRPr sz="2878">
              <a:ea typeface="新宋体" charset="-122"/>
            </a:endParaRPr>
          </a:p>
          <a:p>
            <a:pPr lvl="0">
              <a:lnSpc>
                <a:spcPct val="80000"/>
              </a:lnSpc>
            </a:pPr>
            <a:endParaRPr sz="2878">
              <a:ea typeface="新宋体" charset="-122"/>
            </a:endParaRPr>
          </a:p>
          <a:p>
            <a:pPr lvl="0">
              <a:lnSpc>
                <a:spcPct val="80000"/>
              </a:lnSpc>
            </a:pPr>
            <a:r>
              <a:rPr sz="2578">
                <a:solidFill>
                  <a:srgbClr val="00012F"/>
                </a:solidFill>
                <a:ea typeface="新宋体" charset="-122"/>
              </a:rPr>
              <a:t>测定分别伍用三种不同浓度的丙泊酚时，瑞芬太尼满足50％手术需求的效应室浓度〔ECr50〕及50％患者发生呼吸抑制的效应室浓度〔RCr50〕、治疗指数TI〔RCr50/ ECr50〕 </a:t>
            </a:r>
            <a:endParaRPr sz="2878">
              <a:ea typeface="新宋体" charset="-122"/>
            </a:endParaRPr>
          </a:p>
        </p:txBody>
      </p:sp>
      <p:sp>
        <p:nvSpPr>
          <p:cNvPr id="20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234"/>
          </a:p>
        </p:txBody>
      </p:sp>
      <p:sp>
        <p:nvSpPr>
          <p:cNvPr id="2093" name="New shape"/>
          <p:cNvSpPr/>
          <p:nvPr/>
        </p:nvSpPr>
        <p:spPr>
          <a:xfrm>
            <a:off x="0" y="6796024"/>
            <a:ext cx="940003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第七页，共二十九页。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3" name=""/>
          <p:cNvSpPr/>
          <p:nvPr>
            <p:ph type="title" idx="4294967295"/>
          </p:nvPr>
        </p:nvSpPr>
        <p:spPr>
          <a:xfrm>
            <a:off x="481426" y="119133"/>
            <a:ext cx="8460029" cy="81434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3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12F"/>
                </a:solidFill>
              </a:rPr>
              <a:t> </a:t>
            </a:r>
            <a:r>
              <a:rPr>
                <a:solidFill>
                  <a:srgbClr val="FFCD2F"/>
                </a:solidFill>
              </a:rPr>
              <a:t>麻醉方法</a:t>
            </a:r>
            <a:r>
              <a:rPr>
                <a:solidFill>
                  <a:srgbClr val="00012F"/>
                </a:solidFill>
              </a:rPr>
              <a:t> </a:t>
            </a:r>
          </a:p>
        </p:txBody>
      </p:sp>
      <p:sp>
        <p:nvSpPr>
          <p:cNvPr id="2094" name=""/>
          <p:cNvSpPr/>
          <p:nvPr>
            <p:ph type="body" idx="4294967295"/>
          </p:nvPr>
        </p:nvSpPr>
        <p:spPr>
          <a:xfrm>
            <a:off x="110973" y="1157053"/>
            <a:ext cx="9289059" cy="577220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2501" indent="-3525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29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763753" indent="-29375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87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175004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467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645006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115007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067">
                <a:solidFill>
                  <a:srgbClr val="00012F"/>
                </a:solidFill>
                <a:ea typeface="新宋体" charset="-122"/>
              </a:rPr>
              <a:t>丙泊酚达预设效应部位浓度后开始输注瑞芬太尼，两药均到达靶浓度后开始手术</a:t>
            </a:r>
            <a:endParaRPr sz="2467">
              <a:ea typeface="新宋体" charset="-122"/>
            </a:endParaRPr>
          </a:p>
          <a:p>
            <a:pPr lvl="0">
              <a:lnSpc>
                <a:spcPct val="90000"/>
              </a:lnSpc>
            </a:pPr>
            <a:endParaRPr sz="2467">
              <a:ea typeface="新宋体" charset="-122"/>
            </a:endParaRPr>
          </a:p>
          <a:p>
            <a:pPr lvl="0">
              <a:lnSpc>
                <a:spcPct val="90000"/>
              </a:lnSpc>
            </a:pPr>
            <a:r>
              <a:rPr sz="2167">
                <a:solidFill>
                  <a:srgbClr val="00012F"/>
                </a:solidFill>
                <a:ea typeface="新宋体" charset="-122"/>
              </a:rPr>
              <a:t>监测PetCO2，根据波形判断是否呼吸暂停，当呼吸停止超过30秒或SPO2&lt;95%判定为呼吸抑制，给予辅助通气。假设MAP&lt;55 mmHg或HR&lt;50bpm，那么判定为循环抑制，静脉给麻黄素6mg或阿托品0.25mg</a:t>
            </a:r>
            <a:endParaRPr sz="2467">
              <a:ea typeface="新宋体" charset="-122"/>
            </a:endParaRPr>
          </a:p>
          <a:p>
            <a:pPr lvl="0">
              <a:lnSpc>
                <a:spcPct val="90000"/>
              </a:lnSpc>
            </a:pPr>
            <a:endParaRPr sz="2467">
              <a:ea typeface="新宋体" charset="-122"/>
            </a:endParaRPr>
          </a:p>
          <a:p>
            <a:pPr lvl="0">
              <a:lnSpc>
                <a:spcPct val="90000"/>
              </a:lnSpc>
            </a:pPr>
            <a:r>
              <a:rPr sz="2367">
                <a:solidFill>
                  <a:srgbClr val="00012F"/>
                </a:solidFill>
                <a:ea typeface="新宋体" charset="-122"/>
              </a:rPr>
              <a:t>麻醉成功是指患者不仅入睡且无体动，或仅有轻微肢动但不影响手术进行，假设出现体动且影响手术进行或未入睡者视为麻醉失败</a:t>
            </a:r>
            <a:endParaRPr sz="2467">
              <a:ea typeface="新宋体" charset="-122"/>
            </a:endParaRPr>
          </a:p>
          <a:p>
            <a:pPr lvl="0">
              <a:lnSpc>
                <a:spcPct val="90000"/>
              </a:lnSpc>
            </a:pPr>
            <a:endParaRPr sz="2467">
              <a:ea typeface="新宋体" charset="-122"/>
            </a:endParaRPr>
          </a:p>
          <a:p>
            <a:pPr lvl="0">
              <a:lnSpc>
                <a:spcPct val="90000"/>
              </a:lnSpc>
            </a:pPr>
            <a:r>
              <a:rPr sz="2267">
                <a:solidFill>
                  <a:srgbClr val="00012F"/>
                </a:solidFill>
                <a:ea typeface="新宋体" charset="-122"/>
              </a:rPr>
              <a:t>失败者逐次增加瑞芬太尼浓度〔0.6 ng/ml/次〕以完成手术</a:t>
            </a:r>
            <a:endParaRPr sz="2467">
              <a:ea typeface="新宋体" charset="-122"/>
            </a:endParaRPr>
          </a:p>
          <a:p>
            <a:pPr lvl="0">
              <a:lnSpc>
                <a:spcPct val="90000"/>
              </a:lnSpc>
            </a:pPr>
            <a:endParaRPr sz="2467">
              <a:ea typeface="新宋体" charset="-122"/>
            </a:endParaRPr>
          </a:p>
          <a:p>
            <a:pPr lvl="0">
              <a:lnSpc>
                <a:spcPct val="90000"/>
              </a:lnSpc>
            </a:pPr>
            <a:r>
              <a:rPr sz="2267">
                <a:solidFill>
                  <a:srgbClr val="00012F"/>
                </a:solidFill>
                <a:ea typeface="新宋体" charset="-122"/>
              </a:rPr>
              <a:t>所有手术均由一位熟练的妇科医师实施，手术方式为真空负压吸引法。吸宫开始时停止丙泊酚，手术结束时停止瑞芬太尼 </a:t>
            </a:r>
            <a:endParaRPr sz="2467">
              <a:ea typeface="新宋体" charset="-122"/>
            </a:endParaRPr>
          </a:p>
        </p:txBody>
      </p:sp>
      <p:sp>
        <p:nvSpPr>
          <p:cNvPr id="2095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234"/>
          </a:p>
        </p:txBody>
      </p:sp>
      <p:sp>
        <p:nvSpPr>
          <p:cNvPr id="2097" name="New shape"/>
          <p:cNvSpPr/>
          <p:nvPr/>
        </p:nvSpPr>
        <p:spPr>
          <a:xfrm>
            <a:off x="0" y="6796024"/>
            <a:ext cx="940003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第八页，共二十九页。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7" name=""/>
          <p:cNvSpPr/>
          <p:nvPr>
            <p:ph type="title" idx="4294967295"/>
          </p:nvPr>
        </p:nvSpPr>
        <p:spPr>
          <a:xfrm>
            <a:off x="470002" y="282328"/>
            <a:ext cx="8460029" cy="117500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3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12F"/>
                </a:solidFill>
              </a:rPr>
              <a:t> </a:t>
            </a:r>
            <a:r>
              <a:rPr>
                <a:solidFill>
                  <a:srgbClr val="FFCD2F"/>
                </a:solidFill>
              </a:rPr>
              <a:t>观察指标</a:t>
            </a:r>
            <a:r>
              <a:rPr>
                <a:solidFill>
                  <a:srgbClr val="00012F"/>
                </a:solidFill>
              </a:rPr>
              <a:t> </a:t>
            </a:r>
          </a:p>
        </p:txBody>
      </p:sp>
      <p:sp>
        <p:nvSpPr>
          <p:cNvPr id="2098" name=""/>
          <p:cNvSpPr/>
          <p:nvPr>
            <p:ph type="body" idx="4294967295"/>
          </p:nvPr>
        </p:nvSpPr>
        <p:spPr>
          <a:xfrm>
            <a:off x="470002" y="1645006"/>
            <a:ext cx="8460029" cy="46526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2501" indent="-3525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29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763753" indent="-29375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87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175004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467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645006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115007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/>
            <a:r>
              <a:rPr>
                <a:solidFill>
                  <a:srgbClr val="00012F"/>
                </a:solidFill>
                <a:ea typeface="新宋体" charset="-122"/>
              </a:rPr>
              <a:t>于麻醉前(T1)、诱导入睡后(T2)、手术扩宫颈时(T3)、及麻醉苏醒时(T4)4个时点同步记录NIBP、HR、ECG、SPO2</a:t>
            </a:r>
            <a:endParaRPr>
              <a:ea typeface="新宋体" charset="-122"/>
            </a:endParaRPr>
          </a:p>
          <a:p>
            <a:pPr lvl="0"/>
            <a:endParaRPr>
              <a:ea typeface="新宋体" charset="-122"/>
            </a:endParaRPr>
          </a:p>
          <a:p>
            <a:pPr lvl="0"/>
            <a:r>
              <a:rPr>
                <a:solidFill>
                  <a:srgbClr val="00012F"/>
                </a:solidFill>
                <a:ea typeface="新宋体" charset="-122"/>
              </a:rPr>
              <a:t>记录每组麻醉失败和发生呼吸抑制、循环抑制的例数</a:t>
            </a:r>
            <a:endParaRPr>
              <a:ea typeface="新宋体" charset="-122"/>
            </a:endParaRPr>
          </a:p>
          <a:p>
            <a:pPr lvl="0"/>
            <a:endParaRPr>
              <a:ea typeface="新宋体" charset="-122"/>
            </a:endParaRPr>
          </a:p>
          <a:p>
            <a:pPr lvl="0"/>
            <a:r>
              <a:rPr>
                <a:solidFill>
                  <a:srgbClr val="00012F"/>
                </a:solidFill>
                <a:ea typeface="新宋体" charset="-122"/>
              </a:rPr>
              <a:t>记录苏醒时间、术后宫缩痛视觉模拟评分(Visual Analogue Seale，VAS)和不良反响 </a:t>
            </a:r>
            <a:endParaRPr>
              <a:ea typeface="新宋体" charset="-122"/>
            </a:endParaRPr>
          </a:p>
        </p:txBody>
      </p:sp>
      <p:sp>
        <p:nvSpPr>
          <p:cNvPr id="209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234"/>
          </a:p>
        </p:txBody>
      </p:sp>
      <p:sp>
        <p:nvSpPr>
          <p:cNvPr id="2101" name="New shape"/>
          <p:cNvSpPr/>
          <p:nvPr/>
        </p:nvSpPr>
        <p:spPr>
          <a:xfrm>
            <a:off x="0" y="6796024"/>
            <a:ext cx="940003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第九页，共二十九页。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1" name=""/>
          <p:cNvSpPr/>
          <p:nvPr>
            <p:ph type="title" idx="4294967295"/>
          </p:nvPr>
        </p:nvSpPr>
        <p:spPr>
          <a:xfrm>
            <a:off x="470002" y="282328"/>
            <a:ext cx="8460029" cy="117500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3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FFCD2F"/>
                </a:solidFill>
              </a:rPr>
              <a:t>治疗指数计算</a:t>
            </a:r>
            <a:r>
              <a:rPr>
                <a:solidFill>
                  <a:srgbClr val="00012F"/>
                </a:solidFill>
              </a:rPr>
              <a:t> </a:t>
            </a:r>
          </a:p>
        </p:txBody>
      </p:sp>
      <p:sp>
        <p:nvSpPr>
          <p:cNvPr id="2102" name=""/>
          <p:cNvSpPr/>
          <p:nvPr>
            <p:ph type="body" idx="4294967295"/>
          </p:nvPr>
        </p:nvSpPr>
        <p:spPr>
          <a:xfrm>
            <a:off x="470002" y="1645006"/>
            <a:ext cx="8460029" cy="46526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2501" indent="-3525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29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763753" indent="-29375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87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175004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467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645006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115007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/>
            <a:r>
              <a:rPr sz="2478">
                <a:solidFill>
                  <a:srgbClr val="00012F"/>
                </a:solidFill>
                <a:ea typeface="新宋体" charset="-122"/>
              </a:rPr>
              <a:t>瑞芬满足50%人流病人需要的效应室浓度，称为瑞芬太尼半数有效浓度(ECr50)</a:t>
            </a:r>
            <a:endParaRPr sz="2878">
              <a:ea typeface="新宋体" charset="-122"/>
            </a:endParaRPr>
          </a:p>
          <a:p>
            <a:pPr lvl="0"/>
            <a:endParaRPr sz="2878">
              <a:ea typeface="新宋体" charset="-122"/>
            </a:endParaRPr>
          </a:p>
          <a:p>
            <a:pPr lvl="0"/>
            <a:r>
              <a:rPr sz="2778">
                <a:solidFill>
                  <a:srgbClr val="00012F"/>
                </a:solidFill>
                <a:ea typeface="新宋体" charset="-122"/>
              </a:rPr>
              <a:t>50%病人出现呼吸抑制的效应室浓度称为瑞芬半数呼吸抑制浓度〔RCr50〕，RCr50/ ECr50称之为治疗指数〔treat index,TI〕</a:t>
            </a:r>
            <a:endParaRPr sz="2878">
              <a:ea typeface="新宋体" charset="-122"/>
            </a:endParaRPr>
          </a:p>
          <a:p>
            <a:pPr lvl="0"/>
            <a:endParaRPr sz="2878">
              <a:ea typeface="新宋体" charset="-122"/>
            </a:endParaRPr>
          </a:p>
          <a:p>
            <a:pPr lvl="0"/>
            <a:r>
              <a:rPr sz="2778">
                <a:solidFill>
                  <a:srgbClr val="00012F"/>
                </a:solidFill>
                <a:ea typeface="新宋体" charset="-122"/>
              </a:rPr>
              <a:t>TI越大，麻醉的有效性/平安性就越大，依此分别计算求证三种丙泊酚预设浓度的瑞芬太尼TI值 </a:t>
            </a:r>
            <a:endParaRPr sz="2878">
              <a:ea typeface="新宋体" charset="-122"/>
            </a:endParaRPr>
          </a:p>
        </p:txBody>
      </p:sp>
      <p:sp>
        <p:nvSpPr>
          <p:cNvPr id="210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234"/>
          </a:p>
        </p:txBody>
      </p:sp>
      <p:sp>
        <p:nvSpPr>
          <p:cNvPr id="2105" name="New shape"/>
          <p:cNvSpPr/>
          <p:nvPr/>
        </p:nvSpPr>
        <p:spPr>
          <a:xfrm>
            <a:off x="0" y="6796024"/>
            <a:ext cx="940003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第十页，共二十九页。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5" name=""/>
          <p:cNvSpPr/>
          <p:nvPr>
            <p:ph type="title" idx="4294967295"/>
          </p:nvPr>
        </p:nvSpPr>
        <p:spPr>
          <a:xfrm>
            <a:off x="470002" y="282328"/>
            <a:ext cx="8460029" cy="117500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3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FFCD2F"/>
                </a:solidFill>
              </a:rPr>
              <a:t>数据分析</a:t>
            </a:r>
            <a:r>
              <a:rPr>
                <a:solidFill>
                  <a:srgbClr val="00012F"/>
                </a:solidFill>
              </a:rPr>
              <a:t> </a:t>
            </a:r>
          </a:p>
        </p:txBody>
      </p:sp>
      <p:sp>
        <p:nvSpPr>
          <p:cNvPr id="2106" name=""/>
          <p:cNvSpPr/>
          <p:nvPr>
            <p:ph type="body" idx="4294967295"/>
          </p:nvPr>
        </p:nvSpPr>
        <p:spPr>
          <a:xfrm>
            <a:off x="470002" y="1645006"/>
            <a:ext cx="8460029" cy="46526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2501" indent="-3525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29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763753" indent="-29375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87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175004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467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645006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115007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478">
                <a:solidFill>
                  <a:srgbClr val="00012F"/>
                </a:solidFill>
                <a:ea typeface="新宋体" charset="-122"/>
              </a:rPr>
              <a:t>数据采用SPSS13.0统计分析软件包处理，计量资料采用均数±标准差表示</a:t>
            </a:r>
            <a:endParaRPr sz="2878">
              <a:ea typeface="新宋体" charset="-122"/>
            </a:endParaRPr>
          </a:p>
          <a:p>
            <a:pPr lvl="0">
              <a:lnSpc>
                <a:spcPct val="90000"/>
              </a:lnSpc>
            </a:pPr>
            <a:endParaRPr sz="2878">
              <a:ea typeface="新宋体" charset="-122"/>
            </a:endParaRPr>
          </a:p>
          <a:p>
            <a:pPr lvl="0">
              <a:lnSpc>
                <a:spcPct val="90000"/>
              </a:lnSpc>
            </a:pPr>
            <a:r>
              <a:rPr sz="2578">
                <a:solidFill>
                  <a:srgbClr val="00012F"/>
                </a:solidFill>
                <a:ea typeface="新宋体" charset="-122"/>
              </a:rPr>
              <a:t>单因素方差分析比较各组的一般资料、各组不同时间点的生命体征及VAS评分</a:t>
            </a:r>
            <a:endParaRPr sz="2878">
              <a:ea typeface="新宋体" charset="-122"/>
            </a:endParaRPr>
          </a:p>
          <a:p>
            <a:pPr lvl="0">
              <a:lnSpc>
                <a:spcPct val="90000"/>
              </a:lnSpc>
            </a:pPr>
            <a:endParaRPr sz="2878">
              <a:ea typeface="新宋体" charset="-122"/>
            </a:endParaRPr>
          </a:p>
          <a:p>
            <a:pPr lvl="0">
              <a:lnSpc>
                <a:spcPct val="90000"/>
              </a:lnSpc>
            </a:pPr>
            <a:r>
              <a:rPr sz="2778">
                <a:solidFill>
                  <a:srgbClr val="00012F"/>
                </a:solidFill>
                <a:ea typeface="新宋体" charset="-122"/>
              </a:rPr>
              <a:t>Pearson相关分析法分析与苏醒时间有关的指标，p&lt;0.05为差异有统计学意义，P&lt;0.01为差异有显著统计学意义</a:t>
            </a:r>
            <a:endParaRPr sz="2878">
              <a:ea typeface="新宋体" charset="-122"/>
            </a:endParaRPr>
          </a:p>
          <a:p>
            <a:pPr lvl="0">
              <a:lnSpc>
                <a:spcPct val="90000"/>
              </a:lnSpc>
            </a:pPr>
            <a:endParaRPr sz="2878">
              <a:ea typeface="新宋体" charset="-122"/>
            </a:endParaRPr>
          </a:p>
          <a:p>
            <a:pPr lvl="0">
              <a:lnSpc>
                <a:spcPct val="90000"/>
              </a:lnSpc>
            </a:pPr>
            <a:r>
              <a:rPr sz="2678">
                <a:solidFill>
                  <a:srgbClr val="00012F"/>
                </a:solidFill>
                <a:ea typeface="新宋体" charset="-122"/>
              </a:rPr>
              <a:t>瑞芬太尼的ECR50和RCR50，以及各自95%可信区间(CI)，采用概率单位回归分析法 求出 </a:t>
            </a:r>
            <a:endParaRPr sz="2878">
              <a:ea typeface="新宋体" charset="-122"/>
            </a:endParaRPr>
          </a:p>
        </p:txBody>
      </p:sp>
      <p:sp>
        <p:nvSpPr>
          <p:cNvPr id="210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234"/>
          </a:p>
        </p:txBody>
      </p:sp>
      <p:sp>
        <p:nvSpPr>
          <p:cNvPr id="2109" name="New shape"/>
          <p:cNvSpPr/>
          <p:nvPr/>
        </p:nvSpPr>
        <p:spPr>
          <a:xfrm>
            <a:off x="0" y="6796024"/>
            <a:ext cx="940003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第十一页，共二十九页。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9" name=""/>
          <p:cNvSpPr/>
          <p:nvPr>
            <p:ph type="title" idx="4294967295"/>
          </p:nvPr>
        </p:nvSpPr>
        <p:spPr>
          <a:xfrm>
            <a:off x="470002" y="282328"/>
            <a:ext cx="8460029" cy="117500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3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FFCD2F"/>
                </a:solidFill>
              </a:rPr>
              <a:t>结果</a:t>
            </a:r>
            <a:r>
              <a:rPr>
                <a:solidFill>
                  <a:srgbClr val="00012F"/>
                </a:solidFill>
              </a:rPr>
              <a:t> </a:t>
            </a:r>
          </a:p>
        </p:txBody>
      </p:sp>
      <p:sp>
        <p:nvSpPr>
          <p:cNvPr id="2110" name=""/>
          <p:cNvSpPr/>
          <p:nvPr>
            <p:ph type="body" idx="4294967295"/>
          </p:nvPr>
        </p:nvSpPr>
        <p:spPr>
          <a:xfrm>
            <a:off x="470002" y="1645006"/>
            <a:ext cx="8460029" cy="46526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2501" indent="-3525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29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763753" indent="-29375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87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175004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467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645006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115007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>
                <a:solidFill>
                  <a:srgbClr val="00012F"/>
                </a:solidFill>
                <a:ea typeface="新宋体" charset="-122"/>
              </a:rPr>
              <a:t>患者年龄、体重、妊娠、手术时间、苏醒时间及VAS值组间无明显差异</a:t>
            </a:r>
            <a:endParaRPr>
              <a:ea typeface="新宋体" charset="-122"/>
            </a:endParaRPr>
          </a:p>
          <a:p>
            <a:pPr lvl="0">
              <a:lnSpc>
                <a:spcPct val="90000"/>
              </a:lnSpc>
            </a:pPr>
            <a:endParaRPr>
              <a:ea typeface="新宋体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12F"/>
                </a:solidFill>
                <a:ea typeface="新宋体" charset="-122"/>
              </a:rPr>
              <a:t>各组麻醉诱导后HR、MAP较麻醉前有所下降，其中MAP降幅在20mmHg左右，T2~T3间降幅达最大值，然后缓慢上升</a:t>
            </a:r>
            <a:endParaRPr>
              <a:ea typeface="新宋体" charset="-122"/>
            </a:endParaRPr>
          </a:p>
          <a:p>
            <a:pPr lvl="0">
              <a:lnSpc>
                <a:spcPct val="90000"/>
              </a:lnSpc>
            </a:pPr>
            <a:endParaRPr>
              <a:ea typeface="新宋体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12F"/>
                </a:solidFill>
                <a:ea typeface="新宋体" charset="-122"/>
              </a:rPr>
              <a:t>SPO2各时间点间无统计学差异，共有4例病人SPO2降至95%，经加大吸入氧浓度后，自行上升 </a:t>
            </a:r>
            <a:endParaRPr>
              <a:ea typeface="新宋体" charset="-122"/>
            </a:endParaRPr>
          </a:p>
        </p:txBody>
      </p:sp>
      <p:sp>
        <p:nvSpPr>
          <p:cNvPr id="211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234"/>
          </a:p>
        </p:txBody>
      </p:sp>
      <p:sp>
        <p:nvSpPr>
          <p:cNvPr id="2113" name="New shape"/>
          <p:cNvSpPr/>
          <p:nvPr/>
        </p:nvSpPr>
        <p:spPr>
          <a:xfrm>
            <a:off x="0" y="6796024"/>
            <a:ext cx="940003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第十二页，共二十九页。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3" name=""/>
          <p:cNvSpPr/>
          <p:nvPr>
            <p:ph type="body" idx="4294967295"/>
          </p:nvPr>
        </p:nvSpPr>
        <p:spPr>
          <a:xfrm>
            <a:off x="110973" y="860038"/>
            <a:ext cx="9104650" cy="543765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2501" indent="-3525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29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763753" indent="-29375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87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175004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467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645006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115007" indent="-235001" algn="l" defTabSz="940003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05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578">
                <a:solidFill>
                  <a:srgbClr val="00012F"/>
                </a:solidFill>
                <a:ea typeface="新宋体" charset="-122"/>
              </a:rPr>
              <a:t>216例病人麻醉成功，伍用相同浓度的丙泊酚时，随瑞芬太尼浓度增加，麻醉成功呈整体递增趋势。共有32人发生呼吸抑制，23人发生循环抑制，随瑞芬太尼浓度增加呈递增趋势，尤其在伍用高浓度丙泊酚时表现更为明显 </a:t>
            </a:r>
            <a:endParaRPr sz="2878">
              <a:ea typeface="新宋体" charset="-122"/>
            </a:endParaRPr>
          </a:p>
          <a:p>
            <a:pPr lvl="0">
              <a:lnSpc>
                <a:spcPct val="90000"/>
              </a:lnSpc>
            </a:pPr>
            <a:endParaRPr sz="2878">
              <a:ea typeface="新宋体" charset="-122"/>
            </a:endParaRPr>
          </a:p>
          <a:p>
            <a:pPr lvl="0">
              <a:lnSpc>
                <a:spcPct val="90000"/>
              </a:lnSpc>
            </a:pPr>
            <a:r>
              <a:rPr sz="2778">
                <a:solidFill>
                  <a:srgbClr val="00012F"/>
                </a:solidFill>
                <a:ea typeface="新宋体" charset="-122"/>
              </a:rPr>
              <a:t>伍用</a:t>
            </a:r>
            <a:r>
              <a:rPr lang="pt-BR" altLang="zh-CN" sz="2778">
                <a:solidFill>
                  <a:srgbClr val="00012F"/>
                </a:solidFill>
                <a:ea typeface="新宋体" charset="-122"/>
              </a:rPr>
              <a:t>3ug/ml丙泊酚时</a:t>
            </a:r>
            <a:r>
              <a:rPr lang="zh-CN" altLang="pt-BR" sz="2478">
                <a:solidFill>
                  <a:srgbClr val="00012F"/>
                </a:solidFill>
                <a:ea typeface="新宋体" charset="-122"/>
              </a:rPr>
              <a:t>，瑞芬的</a:t>
            </a:r>
            <a:r>
              <a:rPr lang="pt-BR" altLang="zh-CN" sz="2478">
                <a:solidFill>
                  <a:srgbClr val="00012F"/>
                </a:solidFill>
                <a:ea typeface="新宋体" charset="-122"/>
              </a:rPr>
              <a:t>ECR50为2.68ng/ml</a:t>
            </a:r>
            <a:r>
              <a:rPr lang="zh-CN" altLang="pt-BR" sz="2778">
                <a:solidFill>
                  <a:srgbClr val="00012F"/>
                </a:solidFill>
                <a:ea typeface="新宋体" charset="-122"/>
              </a:rPr>
              <a:t>，</a:t>
            </a:r>
            <a:r>
              <a:rPr lang="pt-BR" altLang="zh-CN" sz="2478">
                <a:solidFill>
                  <a:srgbClr val="00012F"/>
                </a:solidFill>
                <a:ea typeface="新宋体" charset="-122"/>
              </a:rPr>
              <a:t>RCR50为3.24ng/ml</a:t>
            </a:r>
            <a:r>
              <a:rPr lang="zh-CN" altLang="pt-BR" sz="2478">
                <a:solidFill>
                  <a:srgbClr val="00012F"/>
                </a:solidFill>
                <a:ea typeface="新宋体" charset="-122"/>
              </a:rPr>
              <a:t>，治疗指数 为</a:t>
            </a:r>
            <a:r>
              <a:rPr lang="pt-BR" altLang="zh-CN" sz="2778">
                <a:solidFill>
                  <a:srgbClr val="00012F"/>
                </a:solidFill>
                <a:ea typeface="新宋体" charset="-122"/>
              </a:rPr>
              <a:t>1.21</a:t>
            </a:r>
            <a:r>
              <a:rPr lang="zh-CN" altLang="pt-BR" sz="2778">
                <a:solidFill>
                  <a:srgbClr val="00012F"/>
                </a:solidFill>
                <a:ea typeface="新宋体" charset="-122"/>
              </a:rPr>
              <a:t>；伍用</a:t>
            </a:r>
            <a:r>
              <a:rPr lang="pt-BR" altLang="zh-CN" sz="2778">
                <a:solidFill>
                  <a:srgbClr val="00012F"/>
                </a:solidFill>
                <a:ea typeface="新宋体" charset="-122"/>
              </a:rPr>
              <a:t>4ug/ml丙泊酚时</a:t>
            </a:r>
            <a:r>
              <a:rPr lang="zh-CN" altLang="pt-BR" sz="2678">
                <a:solidFill>
                  <a:srgbClr val="00012F"/>
                </a:solidFill>
                <a:ea typeface="新宋体" charset="-122"/>
              </a:rPr>
              <a:t>，瑞芬太尼的</a:t>
            </a:r>
            <a:r>
              <a:rPr lang="pt-BR" altLang="zh-CN" sz="2478">
                <a:solidFill>
                  <a:srgbClr val="00012F"/>
                </a:solidFill>
                <a:ea typeface="新宋体" charset="-122"/>
              </a:rPr>
              <a:t>ECR50为1.45ng/ml</a:t>
            </a:r>
            <a:r>
              <a:rPr lang="zh-CN" altLang="pt-BR" sz="2478">
                <a:solidFill>
                  <a:srgbClr val="00012F"/>
                </a:solidFill>
                <a:ea typeface="新宋体" charset="-122"/>
              </a:rPr>
              <a:t>，</a:t>
            </a:r>
            <a:r>
              <a:rPr lang="pt-BR" altLang="zh-CN" sz="2678">
                <a:solidFill>
                  <a:srgbClr val="00012F"/>
                </a:solidFill>
                <a:ea typeface="新宋体" charset="-122"/>
              </a:rPr>
              <a:t>RCR50为1.98ng/ml</a:t>
            </a:r>
            <a:r>
              <a:rPr lang="zh-CN" altLang="pt-BR" sz="2678">
                <a:solidFill>
                  <a:srgbClr val="00012F"/>
                </a:solidFill>
                <a:ea typeface="新宋体" charset="-122"/>
              </a:rPr>
              <a:t>，</a:t>
            </a:r>
            <a:r>
              <a:rPr lang="pt-BR" altLang="zh-CN" sz="2678">
                <a:solidFill>
                  <a:srgbClr val="00012F"/>
                </a:solidFill>
                <a:ea typeface="新宋体" charset="-122"/>
              </a:rPr>
              <a:t>TI为1.37</a:t>
            </a:r>
            <a:r>
              <a:rPr lang="zh-CN" altLang="pt-BR" sz="2678">
                <a:solidFill>
                  <a:srgbClr val="00012F"/>
                </a:solidFill>
                <a:ea typeface="新宋体" charset="-122"/>
              </a:rPr>
              <a:t>；伍用</a:t>
            </a:r>
            <a:r>
              <a:rPr lang="pt-BR" altLang="zh-CN" sz="2478">
                <a:solidFill>
                  <a:srgbClr val="00012F"/>
                </a:solidFill>
                <a:ea typeface="新宋体" charset="-122"/>
              </a:rPr>
              <a:t>5ug/ml丙泊酚时</a:t>
            </a:r>
            <a:r>
              <a:rPr lang="zh-CN" altLang="pt-BR" sz="2778">
                <a:solidFill>
                  <a:srgbClr val="00012F"/>
                </a:solidFill>
                <a:ea typeface="新宋体" charset="-122"/>
              </a:rPr>
              <a:t>，瑞芬太尼的</a:t>
            </a:r>
            <a:r>
              <a:rPr lang="pt-BR" altLang="zh-CN" sz="2578">
                <a:solidFill>
                  <a:srgbClr val="00012F"/>
                </a:solidFill>
                <a:ea typeface="新宋体" charset="-122"/>
              </a:rPr>
              <a:t>ECR50为0.97ng/ml</a:t>
            </a:r>
            <a:r>
              <a:rPr lang="zh-CN" altLang="pt-BR" sz="2678">
                <a:solidFill>
                  <a:srgbClr val="00012F"/>
                </a:solidFill>
                <a:ea typeface="新宋体" charset="-122"/>
              </a:rPr>
              <a:t>，</a:t>
            </a:r>
            <a:r>
              <a:rPr lang="pt-BR" altLang="zh-CN" sz="2478">
                <a:solidFill>
                  <a:srgbClr val="00012F"/>
                </a:solidFill>
                <a:ea typeface="新宋体" charset="-122"/>
              </a:rPr>
              <a:t>RCR50为2.45ng/ml</a:t>
            </a:r>
            <a:r>
              <a:rPr lang="zh-CN" altLang="pt-BR" sz="2478">
                <a:solidFill>
                  <a:srgbClr val="00012F"/>
                </a:solidFill>
                <a:ea typeface="新宋体" charset="-122"/>
              </a:rPr>
              <a:t>，</a:t>
            </a:r>
            <a:r>
              <a:rPr lang="pt-BR" altLang="zh-CN" sz="2678">
                <a:solidFill>
                  <a:srgbClr val="00012F"/>
                </a:solidFill>
                <a:ea typeface="新宋体" charset="-122"/>
              </a:rPr>
              <a:t>TI为2.53</a:t>
            </a:r>
            <a:endParaRPr lang="pt-BR" altLang="zh-CN" sz="2878">
              <a:ea typeface="新宋体" charset="-122"/>
            </a:endParaRPr>
          </a:p>
        </p:txBody>
      </p:sp>
      <p:sp>
        <p:nvSpPr>
          <p:cNvPr id="211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234"/>
          </a:p>
        </p:txBody>
      </p:sp>
      <p:sp>
        <p:nvSpPr>
          <p:cNvPr id="2116" name="New shape"/>
          <p:cNvSpPr/>
          <p:nvPr/>
        </p:nvSpPr>
        <p:spPr>
          <a:xfrm>
            <a:off x="0" y="6796024"/>
            <a:ext cx="940003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第十三页，共二十九页。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6" name=""/>
          <p:cNvSpPr/>
          <p:nvPr>
            <p:ph type="title" idx="4294967295"/>
          </p:nvPr>
        </p:nvSpPr>
        <p:spPr>
          <a:xfrm>
            <a:off x="470002" y="282328"/>
            <a:ext cx="8460029" cy="117500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4000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3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/>
            <a:r>
              <a:rPr lang="zh-CN" altLang="pt-BR" sz="3912">
                <a:solidFill>
                  <a:srgbClr val="FFCD2F"/>
                </a:solidFill>
              </a:rPr>
              <a:t>不同丙泊酚背景浓度下的瑞芬太尼 </a:t>
            </a:r>
            <a:r>
              <a:rPr lang="pt-BR" altLang="zh-CN" sz="3912">
                <a:solidFill>
                  <a:srgbClr val="FFCD2F"/>
                </a:solidFill>
              </a:rPr>
              <a:t>ECr50、RCr50及其</a:t>
            </a:r>
            <a:r>
              <a:rPr lang="zh-CN" altLang="pt-BR" sz="3712">
                <a:solidFill>
                  <a:srgbClr val="FFCD2F"/>
                </a:solidFill>
              </a:rPr>
              <a:t> </a:t>
            </a:r>
            <a:r>
              <a:rPr lang="pt-BR" altLang="zh-CN" sz="3912">
                <a:solidFill>
                  <a:srgbClr val="FFCD2F"/>
                </a:solidFill>
              </a:rPr>
              <a:t>95</a:t>
            </a:r>
            <a:r>
              <a:rPr lang="zh-CN" altLang="pt-BR" sz="4012">
                <a:solidFill>
                  <a:srgbClr val="FFCD2F"/>
                </a:solidFill>
              </a:rPr>
              <a:t>％的可信区间</a:t>
            </a:r>
            <a:r>
              <a:rPr sz="3912">
                <a:solidFill>
                  <a:srgbClr val="00012F"/>
                </a:solidFill>
              </a:rPr>
              <a:t> </a:t>
            </a:r>
            <a:endParaRPr sz="4112"/>
          </a:p>
        </p:txBody>
      </p:sp>
      <p:graphicFrame>
        <p:nvGraphicFramePr>
          <p:cNvPr id="2117" name=""/>
          <p:cNvGraphicFramePr>
            <a:graphicFrameLocks noChangeAspect="1"/>
          </p:cNvGraphicFramePr>
          <p:nvPr>
            <p:ph sz="half" idx="4"/>
          </p:nvPr>
        </p:nvGraphicFramePr>
        <p:xfrm>
          <a:off x="0" y="1008545"/>
          <a:ext cx="9218886" cy="602842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progId="Word.Document.8">
                  <p:embed/>
                </p:oleObj>
              </mc:Choice>
              <mc:Fallback>
                <p:oleObj name="文档" r:id="rId2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1008545"/>
                        <a:ext cx="9218886" cy="6028423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  <a:prstDash val="solid"/>
                        <a:miter lim="800000"/>
                        <a:headEnd type="none" w="med" len="med"/>
                        <a:tailEnd type="none" w="med" len="med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1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234"/>
          </a:p>
        </p:txBody>
      </p:sp>
      <p:sp>
        <p:nvSpPr>
          <p:cNvPr id="2120" name="New shape"/>
          <p:cNvSpPr/>
          <p:nvPr/>
        </p:nvSpPr>
        <p:spPr>
          <a:xfrm>
            <a:off x="0" y="6796024"/>
            <a:ext cx="940003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第十四页，共二十九页。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130032" cy="5780024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https://d.book118.com/775200244243011111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2母版">
  <a:themeElements>
    <a:clrScheme name=" overriden 1">
      <a:dk1>
        <a:srgbClr val="FFFFFF"/>
      </a:dk1>
      <a:lt1>
        <a:srgbClr val="003399"/>
      </a:lt1>
      <a:dk2>
        <a:srgbClr val="E5E5FF"/>
      </a:dk2>
      <a:lt2>
        <a:srgbClr val="000514"/>
      </a:lt2>
      <a:accent1>
        <a:srgbClr val="0099CC"/>
      </a:accent1>
      <a:accent2>
        <a:srgbClr val="A886E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CC00"/>
      </a:hlink>
      <a:folHlink>
        <a:srgbClr val="FFFFCC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FFFFFF"/>
        </a:dk1>
        <a:lt1>
          <a:srgbClr val="003399"/>
        </a:lt1>
        <a:dk2>
          <a:srgbClr val="E5E5FF"/>
        </a:dk2>
        <a:lt2>
          <a:srgbClr val="000514"/>
        </a:lt2>
        <a:accent1>
          <a:srgbClr val="0099CC"/>
        </a:accent1>
        <a:accent2>
          <a:srgbClr val="A886E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3E3E5C"/>
        </a:dk1>
        <a:lt1>
          <a:srgbClr val="FFFFFF"/>
        </a:lt1>
        <a:dk2>
          <a:srgbClr val="666699"/>
        </a:dk2>
        <a:lt2>
          <a:srgbClr val="DFDFE9"/>
        </a:lt2>
        <a:accent1>
          <a:srgbClr val="CC66FF"/>
        </a:accent1>
        <a:accent2>
          <a:srgbClr val="679ACD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E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">
        <a:dk1>
          <a:srgbClr val="2A5400"/>
        </a:dk1>
        <a:lt1>
          <a:srgbClr val="FFFFFF"/>
        </a:lt1>
        <a:dk2>
          <a:srgbClr val="4A9400"/>
        </a:dk2>
        <a:lt2>
          <a:srgbClr val="BAE8BA"/>
        </a:lt2>
        <a:accent1>
          <a:srgbClr val="33CC33"/>
        </a:accent1>
        <a:accent2>
          <a:srgbClr val="99CC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FF33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FFFFFF"/>
        </a:lt1>
        <a:dk2>
          <a:srgbClr val="51596D"/>
        </a:dk2>
        <a:lt2>
          <a:srgbClr val="DDDDDD"/>
        </a:lt2>
        <a:accent1>
          <a:srgbClr val="787E8A"/>
        </a:accent1>
        <a:accent2>
          <a:srgbClr val="33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74B6D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">
        <a:dk1>
          <a:srgbClr val="5C1F00"/>
        </a:dk1>
        <a:lt1>
          <a:srgbClr val="FFFFFF"/>
        </a:lt1>
        <a:dk2>
          <a:srgbClr val="8C0000"/>
        </a:dk2>
        <a:lt2>
          <a:srgbClr val="DFD293"/>
        </a:lt2>
        <a:accent1>
          <a:srgbClr val="FF6845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">
        <a:dk1>
          <a:srgbClr val="5E4444"/>
        </a:dk1>
        <a:lt1>
          <a:srgbClr val="F7F3F3"/>
        </a:lt1>
        <a:dk2>
          <a:srgbClr val="8A6362"/>
        </a:dk2>
        <a:lt2>
          <a:srgbClr val="D8C1BA"/>
        </a:lt2>
        <a:accent1>
          <a:srgbClr val="CC6600"/>
        </a:accent1>
        <a:accent2>
          <a:srgbClr val="C1605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CBB55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">
        <a:dk1>
          <a:srgbClr val="7F6737"/>
        </a:dk1>
        <a:lt1>
          <a:srgbClr val="FFFFFF"/>
        </a:lt1>
        <a:dk2>
          <a:srgbClr val="BFA673"/>
        </a:dk2>
        <a:lt2>
          <a:srgbClr val="E6E3AA"/>
        </a:lt2>
        <a:accent1>
          <a:srgbClr val="FFCC00"/>
        </a:accent1>
        <a:accent2>
          <a:srgbClr val="8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784700"/>
        </a:hlink>
        <a:folHlink>
          <a:srgbClr val="9A7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">
        <a:dk1>
          <a:srgbClr val="4B2500"/>
        </a:dk1>
        <a:lt1>
          <a:srgbClr val="F9F0D3"/>
        </a:lt1>
        <a:dk2>
          <a:srgbClr val="A69564"/>
        </a:dk2>
        <a:lt2>
          <a:srgbClr val="EFDEAF"/>
        </a:lt2>
        <a:accent1>
          <a:srgbClr val="FFFFE3"/>
        </a:accent1>
        <a:accent2>
          <a:srgbClr val="BFBFA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7B6D47"/>
        </a:hlink>
        <a:folHlink>
          <a:srgbClr val="A99D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ECFF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00FF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宋体</vt:lpstr>
      <vt:lpstr>Garamond</vt:lpstr>
      <vt:lpstr>Wingdings</vt:lpstr>
      <vt:lpstr>微软雅黑</vt:lpstr>
      <vt:lpstr>新宋体</vt:lpstr>
      <vt:lpstr>Office Theme</vt:lpstr>
      <vt:lpstr>BIS反响探索人流术中TCI丙泊酚、瑞芬太尼合理配伍的研究</vt:lpstr>
      <vt:lpstr>研究目的 </vt:lpstr>
      <vt:lpstr>研究路径</vt:lpstr>
      <vt:lpstr>创新之处</vt:lpstr>
      <vt:lpstr>研究1靶控输注丙泊酚、瑞芬太尼用于人工流产术的合理配伍研究 </vt:lpstr>
      <vt:lpstr>研究目的</vt:lpstr>
      <vt:lpstr>方法</vt:lpstr>
      <vt:lpstr> 麻醉方法 </vt:lpstr>
      <vt:lpstr> 观察指标 </vt:lpstr>
      <vt:lpstr>治疗指数计算 </vt:lpstr>
      <vt:lpstr>数据分析 </vt:lpstr>
      <vt:lpstr>结果 </vt:lpstr>
      <vt:lpstr>PowerPoint Presentation</vt:lpstr>
      <vt:lpstr>不同丙泊酚背景浓度下的瑞芬太尼 ECr50、RCr50及其 95％的可信区间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2024-09-17T15:40:56.870</cp:lastPrinted>
  <dcterms:created xsi:type="dcterms:W3CDTF">2024-09-17T07:40:56Z</dcterms:created>
  <dcterms:modified xsi:type="dcterms:W3CDTF">2024-09-17T07:40:58Z</dcterms:modified>
</cp:coreProperties>
</file>