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DAA6C688-601B-42FF-8773-53517DA16D4E}"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8" name="PlaceHolder 1"/>
          <p:cNvSpPr>
            <a:spLocks noGrp="1"/>
          </p:cNvSpPr>
          <p:nvPr>
            <p:ph type="sldImg"/>
          </p:nvPr>
        </p:nvSpPr>
        <p:spPr>
          <a:xfrm>
            <a:off x="685800" y="1143000"/>
            <a:ext cx="5486040" cy="3085920"/>
          </a:xfrm>
          <a:prstGeom prst="rect">
            <a:avLst/>
          </a:prstGeom>
          <a:ln w="0">
            <a:noFill/>
          </a:ln>
        </p:spPr>
      </p:sp>
      <p:sp>
        <p:nvSpPr>
          <p:cNvPr id="32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1" name="PlaceHolder 1"/>
          <p:cNvSpPr>
            <a:spLocks noGrp="1"/>
          </p:cNvSpPr>
          <p:nvPr>
            <p:ph type="sldImg"/>
          </p:nvPr>
        </p:nvSpPr>
        <p:spPr>
          <a:xfrm>
            <a:off x="685800" y="1143000"/>
            <a:ext cx="5486040" cy="3085920"/>
          </a:xfrm>
          <a:prstGeom prst="rect">
            <a:avLst/>
          </a:prstGeom>
          <a:ln w="0">
            <a:noFill/>
          </a:ln>
        </p:spPr>
      </p:sp>
      <p:sp>
        <p:nvSpPr>
          <p:cNvPr id="33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4" name="PlaceHolder 1"/>
          <p:cNvSpPr>
            <a:spLocks noGrp="1"/>
          </p:cNvSpPr>
          <p:nvPr>
            <p:ph type="sldImg"/>
          </p:nvPr>
        </p:nvSpPr>
        <p:spPr>
          <a:xfrm>
            <a:off x="685800" y="1143000"/>
            <a:ext cx="5486040" cy="3085920"/>
          </a:xfrm>
          <a:prstGeom prst="rect">
            <a:avLst/>
          </a:prstGeom>
          <a:ln w="0">
            <a:noFill/>
          </a:ln>
        </p:spPr>
      </p:sp>
      <p:sp>
        <p:nvSpPr>
          <p:cNvPr id="33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7" name="PlaceHolder 1"/>
          <p:cNvSpPr>
            <a:spLocks noGrp="1"/>
          </p:cNvSpPr>
          <p:nvPr>
            <p:ph type="sldImg"/>
          </p:nvPr>
        </p:nvSpPr>
        <p:spPr>
          <a:xfrm>
            <a:off x="685800" y="1143000"/>
            <a:ext cx="5486040" cy="3085920"/>
          </a:xfrm>
          <a:prstGeom prst="rect">
            <a:avLst/>
          </a:prstGeom>
          <a:ln w="0">
            <a:noFill/>
          </a:ln>
        </p:spPr>
      </p:sp>
      <p:sp>
        <p:nvSpPr>
          <p:cNvPr id="33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058687-A2EC-48F0-BB1D-39DECD42D2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989500-6039-4EEF-9A78-79C56C1773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7CCCE7E-519A-4647-A5DD-18E15929A5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48EEBF-C3DF-4AD5-B374-F8E36138ED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670FFDF-0FB1-4182-98B4-FC6496728C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FE0545E-68C1-4784-AF30-B7D180CD07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D1F296-A3B1-4C3B-8573-BE8679FC7BD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6B1730-0F20-47EA-9A0D-86F9B94343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044AF03-8DEC-402F-A584-615A74938A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E28C17-1568-4123-9BD1-2AFFBC1BC1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C9C73D-8E2B-41ED-A2FE-98C5A2FC5D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D39FC9F-8112-4C10-90C1-9CAEBE9DBA68}"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E7F7486-FBA5-4183-A717-51E28837BB1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5201231013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教学培训业务的新动能人工智能</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引言</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人工智能在教学培训业务中的关键技术</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人工智能在在线教育中的实践案例</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人工智能对教育培训行业的影响</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人工智能在教学培训中的挑战与应对策略</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结语</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引言</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人工智能在教学培训业务中的应用范围</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人工智能技术的发展背景使得其在教学培训业务中具有广泛的应用空间。其优势包括提高教学效率、个性化学习、智能评估和反馈等。这些优势将对教学培训业务产生深远的影响。</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人工智能在教学培训业务中的主要应用领域</a:t>
            </a:r>
            <a:endParaRPr lang="en-US" sz="3600" b="0" strike="noStrike" spc="-1">
              <a:solidFill>
                <a:schemeClr val="dk1"/>
              </a:solidFill>
              <a:latin typeface="Arial"/>
            </a:endParaRPr>
          </a:p>
        </p:txBody>
      </p:sp>
      <p:sp>
        <p:nvSpPr>
          <p:cNvPr id="8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提供个性化学习支持</a:t>
            </a:r>
            <a:endParaRPr lang="en-US" sz="2000" b="0" strike="noStrike" spc="-1">
              <a:solidFill>
                <a:srgbClr val="000000"/>
              </a:solidFill>
              <a:latin typeface="Arial"/>
            </a:endParaRPr>
          </a:p>
        </p:txBody>
      </p:sp>
      <p:sp>
        <p:nvSpPr>
          <p:cNvPr id="8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智能教学辅助系统</a:t>
            </a:r>
            <a:endParaRPr lang="en-US" sz="3000" b="0" strike="noStrike" spc="-1">
              <a:solidFill>
                <a:srgbClr val="000000"/>
              </a:solidFill>
              <a:latin typeface="Arial"/>
            </a:endParaRPr>
          </a:p>
        </p:txBody>
      </p:sp>
      <p:sp>
        <p:nvSpPr>
          <p:cNvPr id="8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8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简化教务工作流程</a:t>
            </a:r>
            <a:endParaRPr lang="en-US" sz="2000" b="0" strike="noStrike" spc="-1">
              <a:solidFill>
                <a:srgbClr val="000000"/>
              </a:solidFill>
              <a:latin typeface="Arial"/>
            </a:endParaRPr>
          </a:p>
        </p:txBody>
      </p:sp>
      <p:sp>
        <p:nvSpPr>
          <p:cNvPr id="8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智能教务管理系统</a:t>
            </a:r>
            <a:endParaRPr lang="en-US" sz="3000" b="0" strike="noStrike" spc="-1">
              <a:solidFill>
                <a:srgbClr val="000000"/>
              </a:solidFill>
              <a:latin typeface="Arial"/>
            </a:endParaRPr>
          </a:p>
        </p:txBody>
      </p:sp>
      <p:sp>
        <p:nvSpPr>
          <p:cNvPr id="9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根据学生情况推荐教材和课程</a:t>
            </a:r>
            <a:endParaRPr lang="en-US" sz="2000" b="0" strike="noStrike" spc="-1">
              <a:solidFill>
                <a:srgbClr val="000000"/>
              </a:solidFill>
              <a:latin typeface="Arial"/>
            </a:endParaRPr>
          </a:p>
        </p:txBody>
      </p:sp>
      <p:sp>
        <p:nvSpPr>
          <p:cNvPr id="9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个性化学习推荐</a:t>
            </a:r>
            <a:endParaRPr lang="en-US" sz="3000" b="0" strike="noStrike" spc="-1">
              <a:solidFill>
                <a:srgbClr val="000000"/>
              </a:solidFill>
              <a:latin typeface="Arial"/>
            </a:endParaRPr>
          </a:p>
        </p:txBody>
      </p:sp>
      <p:sp>
        <p:nvSpPr>
          <p:cNvPr id="9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人工智能技术在提升教学效果和效率方面的作用</a:t>
            </a:r>
            <a:endParaRPr lang="en-US" sz="3600" b="0" strike="noStrike" spc="-1">
              <a:solidFill>
                <a:schemeClr val="dk1"/>
              </a:solidFill>
              <a:latin typeface="Arial"/>
            </a:endParaRPr>
          </a:p>
        </p:txBody>
      </p:sp>
      <p:sp>
        <p:nvSpPr>
          <p:cNvPr id="9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根据学生个体差异进行教学</a:t>
            </a:r>
            <a:endParaRPr lang="en-US" sz="1500" b="0" strike="noStrike" spc="-1">
              <a:solidFill>
                <a:srgbClr val="000000"/>
              </a:solidFill>
              <a:latin typeface="Arial"/>
            </a:endParaRPr>
          </a:p>
        </p:txBody>
      </p:sp>
      <p:sp>
        <p:nvSpPr>
          <p:cNvPr id="9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个性化学习</a:t>
            </a:r>
            <a:endParaRPr lang="en-US" sz="2200" b="0" strike="noStrike" spc="-1">
              <a:solidFill>
                <a:srgbClr val="000000"/>
              </a:solidFill>
              <a:latin typeface="Arial"/>
            </a:endParaRPr>
          </a:p>
        </p:txBody>
      </p:sp>
      <p:sp>
        <p:nvSpPr>
          <p:cNvPr id="9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实时评估学生学习情况</a:t>
            </a:r>
            <a:endParaRPr lang="en-US" sz="1500" b="0" strike="noStrike" spc="-1">
              <a:solidFill>
                <a:srgbClr val="000000"/>
              </a:solidFill>
              <a:latin typeface="Arial"/>
            </a:endParaRPr>
          </a:p>
        </p:txBody>
      </p:sp>
      <p:sp>
        <p:nvSpPr>
          <p:cNvPr id="9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智能评估和反馈</a:t>
            </a:r>
            <a:endParaRPr lang="en-US" sz="2200" b="0" strike="noStrike" spc="-1">
              <a:solidFill>
                <a:srgbClr val="000000"/>
              </a:solidFill>
              <a:latin typeface="Arial"/>
            </a:endParaRPr>
          </a:p>
        </p:txBody>
      </p:sp>
      <p:sp>
        <p:nvSpPr>
          <p:cNvPr id="9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优化教学资源配置</a:t>
            </a:r>
            <a:endParaRPr lang="en-US" sz="1500" b="0" strike="noStrike" spc="-1">
              <a:solidFill>
                <a:srgbClr val="000000"/>
              </a:solidFill>
              <a:latin typeface="Arial"/>
            </a:endParaRPr>
          </a:p>
        </p:txBody>
      </p:sp>
      <p:sp>
        <p:nvSpPr>
          <p:cNvPr id="10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教学资源智能化管理</a:t>
            </a:r>
            <a:endParaRPr lang="en-US" sz="2200" b="0" strike="noStrike" spc="-1">
              <a:solidFill>
                <a:srgbClr val="000000"/>
              </a:solidFill>
              <a:latin typeface="Arial"/>
            </a:endParaRPr>
          </a:p>
        </p:txBody>
      </p:sp>
      <p:sp>
        <p:nvSpPr>
          <p:cNvPr id="10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教师与人工智能技术的互补性</a:t>
            </a:r>
            <a:endParaRPr lang="en-US" sz="2200" b="0" strike="noStrike" spc="-1">
              <a:solidFill>
                <a:srgbClr val="000000"/>
              </a:solidFill>
              <a:latin typeface="Arial"/>
            </a:endParaRPr>
          </a:p>
        </p:txBody>
      </p:sp>
      <p:sp>
        <p:nvSpPr>
          <p:cNvPr id="10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人工智能技术辅助教师提高教学质量</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教师可以更专注于人际交往和情感教育</a:t>
            </a:r>
            <a:endParaRPr lang="en-US" sz="15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未来教师的发展趋势</a:t>
            </a:r>
            <a:endParaRPr lang="en-US" sz="2200" b="0" strike="noStrike" spc="-1">
              <a:solidFill>
                <a:srgbClr val="000000"/>
              </a:solidFill>
              <a:latin typeface="Arial"/>
            </a:endParaRPr>
          </a:p>
        </p:txBody>
      </p:sp>
      <p:sp>
        <p:nvSpPr>
          <p:cNvPr id="10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教师将更加重视个性化教学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采用跨学科教学模式</a:t>
            </a:r>
            <a:endParaRPr lang="en-US" sz="15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1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1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人工智能技术对教师角色的影响</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教师角色的转变</a:t>
            </a:r>
            <a:endParaRPr lang="en-US" sz="2200" b="0" strike="noStrike" spc="-1">
              <a:solidFill>
                <a:srgbClr val="000000"/>
              </a:solidFill>
              <a:latin typeface="Arial"/>
            </a:endParaRPr>
          </a:p>
        </p:txBody>
      </p:sp>
      <p:sp>
        <p:nvSpPr>
          <p:cNvPr id="11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从知识传授者转变为学习导师</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关注学生个体差异和需求</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人工智能技术的发展背景</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人工智能技术的快速发展得益于大数据、云计算和深度学习等技术的不断进步。这些技术的发展为人工智能在教学培训业务中的广泛应用奠定了基础。</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人工智能在教学培训业务中的关键技术</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机器学习在教学培训中的应用</a:t>
            </a:r>
            <a:endParaRPr lang="en-US" sz="3600" b="0" strike="noStrike" spc="-1">
              <a:solidFill>
                <a:schemeClr val="dk1"/>
              </a:solidFill>
              <a:latin typeface="Arial"/>
            </a:endParaRPr>
          </a:p>
        </p:txBody>
      </p:sp>
      <p:sp>
        <p:nvSpPr>
          <p:cNvPr id="12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机器学习在教学领域扮演着重要的角色，其中监督学习通过给算法提供标记数据来训练模型，无监督学习则通过未标记数据进行学习，强化学习则是通过试错不断优化模型。</a:t>
            </a:r>
            <a:endParaRPr lang="en-US" sz="25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语义分析</a:t>
            </a:r>
            <a:endParaRPr lang="en-US" sz="2200" b="0" strike="noStrike" spc="-1">
              <a:solidFill>
                <a:srgbClr val="000000"/>
              </a:solidFill>
              <a:latin typeface="Arial"/>
            </a:endParaRPr>
          </a:p>
        </p:txBody>
      </p:sp>
      <p:sp>
        <p:nvSpPr>
          <p:cNvPr id="12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分析文本语义，理解语言中的含义</a:t>
            </a:r>
            <a:endParaRPr lang="en-US" sz="1500" b="0" strike="noStrike" spc="-1">
              <a:solidFill>
                <a:srgbClr val="000000"/>
              </a:solidFill>
              <a:latin typeface="Arial"/>
            </a:endParaRPr>
          </a:p>
        </p:txBody>
      </p:sp>
      <p:sp>
        <p:nvSpPr>
          <p:cNvPr id="12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机器翻译</a:t>
            </a:r>
            <a:endParaRPr lang="en-US" sz="2200" b="0" strike="noStrike" spc="-1">
              <a:solidFill>
                <a:srgbClr val="000000"/>
              </a:solidFill>
              <a:latin typeface="Arial"/>
            </a:endParaRPr>
          </a:p>
        </p:txBody>
      </p:sp>
      <p:sp>
        <p:nvSpPr>
          <p:cNvPr id="12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实现不同语言间的翻译，促进跨文化交流</a:t>
            </a:r>
            <a:endParaRPr lang="en-US" sz="1500" b="0" strike="noStrike" spc="-1">
              <a:solidFill>
                <a:srgbClr val="000000"/>
              </a:solidFill>
              <a:latin typeface="Arial"/>
            </a:endParaRPr>
          </a:p>
        </p:txBody>
      </p:sp>
      <p:sp>
        <p:nvSpPr>
          <p:cNvPr id="12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自然语言处理技术在教学中的作用</a:t>
            </a:r>
            <a:endParaRPr lang="en-US" sz="3600" b="0" strike="noStrike" spc="-1">
              <a:solidFill>
                <a:schemeClr val="dk1"/>
              </a:solidFill>
              <a:latin typeface="Arial"/>
            </a:endParaRPr>
          </a:p>
        </p:txBody>
      </p:sp>
      <p:sp>
        <p:nvSpPr>
          <p:cNvPr id="13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文本分类</a:t>
            </a:r>
            <a:endParaRPr lang="en-US" sz="2200" b="0" strike="noStrike" spc="-1">
              <a:solidFill>
                <a:srgbClr val="000000"/>
              </a:solidFill>
              <a:latin typeface="Arial"/>
            </a:endParaRPr>
          </a:p>
        </p:txBody>
      </p:sp>
      <p:sp>
        <p:nvSpPr>
          <p:cNvPr id="13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将文本进行分类，提取其中的主要信息</a:t>
            </a:r>
            <a:endParaRPr lang="en-US" sz="1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7"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计算机视觉技术在教学中的应用</a:t>
            </a:r>
            <a:endParaRPr lang="en-US" sz="3500" b="0" strike="noStrike" spc="-1">
              <a:solidFill>
                <a:srgbClr val="000000"/>
              </a:solidFill>
              <a:latin typeface="Arial"/>
            </a:endParaRPr>
          </a:p>
        </p:txBody>
      </p:sp>
      <p:sp>
        <p:nvSpPr>
          <p:cNvPr id="138"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计算机视觉技术可以帮助识别图像内容，分析视频内容以及应用于人脸识别技术，为教学提供更直观的场景展示和个性化学习体验。</a:t>
            </a:r>
            <a:endParaRPr lang="en-US" sz="2500" b="0" strike="noStrike" spc="-1">
              <a:solidFill>
                <a:srgbClr val="000000"/>
              </a:solidFill>
              <a:latin typeface="Arial"/>
            </a:endParaRPr>
          </a:p>
        </p:txBody>
      </p:sp>
      <p:sp>
        <p:nvSpPr>
          <p:cNvPr id="13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语音识别技术在教学场景中的应用</a:t>
            </a:r>
            <a:endParaRPr lang="en-US" sz="3600" b="0" strike="noStrike" spc="-1">
              <a:solidFill>
                <a:schemeClr val="dk1"/>
              </a:solidFill>
              <a:latin typeface="Arial"/>
            </a:endParaRPr>
          </a:p>
        </p:txBody>
      </p:sp>
      <p:sp>
        <p:nvSpPr>
          <p:cNvPr id="14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通过语音命令控制教学设备</a:t>
            </a:r>
            <a:endParaRPr lang="en-US" sz="1500" b="0" strike="noStrike" spc="-1">
              <a:solidFill>
                <a:srgbClr val="000000"/>
              </a:solidFill>
              <a:latin typeface="Arial"/>
            </a:endParaRPr>
          </a:p>
        </p:txBody>
      </p:sp>
      <p:sp>
        <p:nvSpPr>
          <p:cNvPr id="14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语音命令控制</a:t>
            </a:r>
            <a:endParaRPr lang="en-US" sz="2200" b="0" strike="noStrike" spc="-1">
              <a:solidFill>
                <a:srgbClr val="000000"/>
              </a:solidFill>
              <a:latin typeface="Arial"/>
            </a:endParaRPr>
          </a:p>
        </p:txBody>
      </p:sp>
      <p:sp>
        <p:nvSpPr>
          <p:cNvPr id="14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评估学生语音学习效果</a:t>
            </a:r>
            <a:endParaRPr lang="en-US" sz="1500" b="0" strike="noStrike" spc="-1">
              <a:solidFill>
                <a:srgbClr val="000000"/>
              </a:solidFill>
              <a:latin typeface="Arial"/>
            </a:endParaRPr>
          </a:p>
        </p:txBody>
      </p:sp>
      <p:sp>
        <p:nvSpPr>
          <p:cNvPr id="14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语音识别测评</a:t>
            </a:r>
            <a:endParaRPr lang="en-US" sz="2200" b="0" strike="noStrike" spc="-1">
              <a:solidFill>
                <a:srgbClr val="000000"/>
              </a:solidFill>
              <a:latin typeface="Arial"/>
            </a:endParaRPr>
          </a:p>
        </p:txBody>
      </p:sp>
      <p:sp>
        <p:nvSpPr>
          <p:cNvPr id="14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提供个性化的语音交互学习体验</a:t>
            </a:r>
            <a:endParaRPr lang="en-US" sz="1500" b="0" strike="noStrike" spc="-1">
              <a:solidFill>
                <a:srgbClr val="000000"/>
              </a:solidFill>
              <a:latin typeface="Arial"/>
            </a:endParaRPr>
          </a:p>
        </p:txBody>
      </p:sp>
      <p:sp>
        <p:nvSpPr>
          <p:cNvPr id="14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语音交互式学习系统</a:t>
            </a:r>
            <a:endParaRPr lang="en-US" sz="2200" b="0" strike="noStrike" spc="-1">
              <a:solidFill>
                <a:srgbClr val="000000"/>
              </a:solidFill>
              <a:latin typeface="Arial"/>
            </a:endParaRPr>
          </a:p>
        </p:txBody>
      </p:sp>
      <p:sp>
        <p:nvSpPr>
          <p:cNvPr id="14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机器学习技术的应用领域</a:t>
            </a:r>
            <a:endParaRPr lang="en-US" sz="3600" b="0" strike="noStrike" spc="-1">
              <a:solidFill>
                <a:schemeClr val="dk1"/>
              </a:solidFill>
              <a:latin typeface="Arial"/>
            </a:endParaRPr>
          </a:p>
        </p:txBody>
      </p:sp>
      <p:sp>
        <p:nvSpPr>
          <p:cNvPr id="15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根据学生需求提供个性化学习建议</a:t>
            </a:r>
            <a:endParaRPr lang="en-US" sz="2000" b="0" strike="noStrike" spc="-1">
              <a:solidFill>
                <a:srgbClr val="000000"/>
              </a:solidFill>
              <a:latin typeface="Arial"/>
            </a:endParaRPr>
          </a:p>
        </p:txBody>
      </p:sp>
      <p:sp>
        <p:nvSpPr>
          <p:cNvPr id="15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个性化学习</a:t>
            </a:r>
            <a:endParaRPr lang="en-US" sz="3000" b="0" strike="noStrike" spc="-1">
              <a:solidFill>
                <a:srgbClr val="000000"/>
              </a:solidFill>
              <a:latin typeface="Arial"/>
            </a:endParaRPr>
          </a:p>
        </p:txBody>
      </p:sp>
      <p:sp>
        <p:nvSpPr>
          <p:cNvPr id="15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利用机器学习生成个性化试题</a:t>
            </a:r>
            <a:endParaRPr lang="en-US" sz="2000" b="0" strike="noStrike" spc="-1">
              <a:solidFill>
                <a:srgbClr val="000000"/>
              </a:solidFill>
              <a:latin typeface="Arial"/>
            </a:endParaRPr>
          </a:p>
        </p:txBody>
      </p:sp>
      <p:sp>
        <p:nvSpPr>
          <p:cNvPr id="15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智能题库生成</a:t>
            </a:r>
            <a:endParaRPr lang="en-US" sz="3000" b="0" strike="noStrike" spc="-1">
              <a:solidFill>
                <a:srgbClr val="000000"/>
              </a:solidFill>
              <a:latin typeface="Arial"/>
            </a:endParaRPr>
          </a:p>
        </p:txBody>
      </p:sp>
      <p:sp>
        <p:nvSpPr>
          <p:cNvPr id="15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辅助教师提供教学建议和资源</a:t>
            </a:r>
            <a:endParaRPr lang="en-US" sz="2000" b="0" strike="noStrike" spc="-1">
              <a:solidFill>
                <a:srgbClr val="000000"/>
              </a:solidFill>
              <a:latin typeface="Arial"/>
            </a:endParaRPr>
          </a:p>
        </p:txBody>
      </p:sp>
      <p:sp>
        <p:nvSpPr>
          <p:cNvPr id="15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智能教学助手</a:t>
            </a:r>
            <a:endParaRPr lang="en-US" sz="3000" b="0" strike="noStrike" spc="-1">
              <a:solidFill>
                <a:srgbClr val="000000"/>
              </a:solidFill>
              <a:latin typeface="Arial"/>
            </a:endParaRPr>
          </a:p>
        </p:txBody>
      </p:sp>
      <p:sp>
        <p:nvSpPr>
          <p:cNvPr id="158"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人工智能在在线教育中的实践案例</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3"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3500" b="1" strike="noStrike" spc="299">
                <a:solidFill>
                  <a:schemeClr val="dk1"/>
                </a:solidFill>
                <a:latin typeface="Arial"/>
                <a:ea typeface="微软雅黑"/>
              </a:rPr>
              <a:t>Coursera</a:t>
            </a:r>
            <a:r>
              <a:rPr lang="zh-CN" sz="3500" b="1" strike="noStrike" spc="299">
                <a:solidFill>
                  <a:schemeClr val="dk1"/>
                </a:solidFill>
                <a:latin typeface="Arial"/>
                <a:ea typeface="微软雅黑"/>
              </a:rPr>
              <a:t>的个性化推荐系统</a:t>
            </a:r>
            <a:endParaRPr lang="en-US" sz="3500" b="0" strike="noStrike" spc="-1">
              <a:solidFill>
                <a:srgbClr val="000000"/>
              </a:solidFill>
              <a:latin typeface="Arial"/>
            </a:endParaRPr>
          </a:p>
        </p:txBody>
      </p:sp>
      <p:sp>
        <p:nvSpPr>
          <p:cNvPr id="164"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2500" b="0" strike="noStrike" spc="148">
                <a:solidFill>
                  <a:schemeClr val="dk1"/>
                </a:solidFill>
                <a:latin typeface="Arial"/>
                <a:ea typeface="微软雅黑"/>
              </a:rPr>
              <a:t>Coursera</a:t>
            </a:r>
            <a:r>
              <a:rPr lang="zh-CN" sz="2500" b="0" strike="noStrike" spc="148">
                <a:solidFill>
                  <a:schemeClr val="dk1"/>
                </a:solidFill>
                <a:latin typeface="Arial"/>
                <a:ea typeface="微软雅黑"/>
              </a:rPr>
              <a:t>利用先进的算法原理，为用户提供个性化的课程推荐，从而提高用户的学习体验效果。该系统在实际应用场景中表现出色，为学习者提供了更加有效和个性化的教育服务。</a:t>
            </a:r>
            <a:endParaRPr lang="en-US" sz="2500" b="0" strike="noStrike" spc="-1">
              <a:solidFill>
                <a:srgbClr val="000000"/>
              </a:solidFill>
              <a:latin typeface="Arial"/>
            </a:endParaRPr>
          </a:p>
        </p:txBody>
      </p:sp>
      <p:sp>
        <p:nvSpPr>
          <p:cNvPr id="16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中国</a:t>
            </a:r>
            <a:r>
              <a:rPr lang="en-US" sz="3600" b="1" strike="noStrike" spc="299">
                <a:solidFill>
                  <a:schemeClr val="dk1">
                    <a:lumMod val="85000"/>
                    <a:lumOff val="15000"/>
                  </a:schemeClr>
                </a:solidFill>
                <a:latin typeface="Arial"/>
                <a:ea typeface="微软雅黑"/>
              </a:rPr>
              <a:t>MOOC</a:t>
            </a:r>
            <a:r>
              <a:rPr lang="zh-CN" sz="3600" b="1" strike="noStrike" spc="299">
                <a:solidFill>
                  <a:schemeClr val="dk1">
                    <a:lumMod val="85000"/>
                    <a:lumOff val="15000"/>
                  </a:schemeClr>
                </a:solidFill>
                <a:latin typeface="Arial"/>
                <a:ea typeface="微软雅黑"/>
              </a:rPr>
              <a:t>平台的智能教学辅助系统</a:t>
            </a:r>
            <a:endParaRPr lang="en-US" sz="3600" b="0" strike="noStrike" spc="-1">
              <a:solidFill>
                <a:schemeClr val="dk1"/>
              </a:solidFill>
              <a:latin typeface="Arial"/>
            </a:endParaRPr>
          </a:p>
        </p:txBody>
      </p:sp>
      <p:sp>
        <p:nvSpPr>
          <p:cNvPr id="16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减轻教师负担</a:t>
            </a:r>
            <a:endParaRPr lang="en-US" sz="2000" b="0" strike="noStrike" spc="-1">
              <a:solidFill>
                <a:srgbClr val="000000"/>
              </a:solidFill>
              <a:latin typeface="Arial"/>
            </a:endParaRPr>
          </a:p>
        </p:txBody>
      </p:sp>
      <p:sp>
        <p:nvSpPr>
          <p:cNvPr id="16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在线作业智能批改</a:t>
            </a:r>
            <a:endParaRPr lang="en-US" sz="3000" b="0" strike="noStrike" spc="-1">
              <a:solidFill>
                <a:srgbClr val="000000"/>
              </a:solidFill>
              <a:latin typeface="Arial"/>
            </a:endParaRPr>
          </a:p>
        </p:txBody>
      </p:sp>
      <p:sp>
        <p:nvSpPr>
          <p:cNvPr id="16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提高学习效率</a:t>
            </a:r>
            <a:endParaRPr lang="en-US" sz="2000" b="0" strike="noStrike" spc="-1">
              <a:solidFill>
                <a:srgbClr val="000000"/>
              </a:solidFill>
              <a:latin typeface="Arial"/>
            </a:endParaRPr>
          </a:p>
        </p:txBody>
      </p:sp>
      <p:sp>
        <p:nvSpPr>
          <p:cNvPr id="17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学习内容推荐</a:t>
            </a:r>
            <a:endParaRPr lang="en-US" sz="3000" b="0" strike="noStrike" spc="-1">
              <a:solidFill>
                <a:srgbClr val="000000"/>
              </a:solidFill>
              <a:latin typeface="Arial"/>
            </a:endParaRPr>
          </a:p>
        </p:txBody>
      </p:sp>
      <p:sp>
        <p:nvSpPr>
          <p:cNvPr id="17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个性化学习</a:t>
            </a:r>
            <a:endParaRPr lang="en-US" sz="2000" b="0" strike="noStrike" spc="-1">
              <a:solidFill>
                <a:srgbClr val="000000"/>
              </a:solidFill>
              <a:latin typeface="Arial"/>
            </a:endParaRPr>
          </a:p>
        </p:txBody>
      </p:sp>
      <p:sp>
        <p:nvSpPr>
          <p:cNvPr id="17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学习轨迹分析</a:t>
            </a:r>
            <a:endParaRPr lang="en-US" sz="3000" b="0" strike="noStrike" spc="-1">
              <a:solidFill>
                <a:srgbClr val="000000"/>
              </a:solidFill>
              <a:latin typeface="Arial"/>
            </a:endParaRPr>
          </a:p>
        </p:txBody>
      </p:sp>
      <p:sp>
        <p:nvSpPr>
          <p:cNvPr id="17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6"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知识点提取与总结</a:t>
            </a:r>
            <a:endParaRPr lang="en-US" sz="2200" b="0" strike="noStrike" spc="-1">
              <a:solidFill>
                <a:srgbClr val="000000"/>
              </a:solidFill>
              <a:latin typeface="Arial"/>
            </a:endParaRPr>
          </a:p>
        </p:txBody>
      </p:sp>
      <p:sp>
        <p:nvSpPr>
          <p:cNvPr id="178"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自动生成摘要</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重点突出</a:t>
            </a:r>
            <a:endParaRPr lang="en-US" sz="1500" b="0" strike="noStrike" spc="-1">
              <a:solidFill>
                <a:srgbClr val="000000"/>
              </a:solidFill>
              <a:latin typeface="Arial"/>
            </a:endParaRPr>
          </a:p>
        </p:txBody>
      </p:sp>
      <p:sp>
        <p:nvSpPr>
          <p:cNvPr id="179"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学习过程数据记录与分析</a:t>
            </a:r>
            <a:endParaRPr lang="en-US" sz="2200" b="0" strike="noStrike" spc="-1">
              <a:solidFill>
                <a:srgbClr val="000000"/>
              </a:solidFill>
              <a:latin typeface="Arial"/>
            </a:endParaRPr>
          </a:p>
        </p:txBody>
      </p:sp>
      <p:sp>
        <p:nvSpPr>
          <p:cNvPr id="181"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学习行为分析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学习效果评估</a:t>
            </a:r>
            <a:endParaRPr lang="en-US" sz="1500" b="0" strike="noStrike" spc="-1">
              <a:solidFill>
                <a:srgbClr val="000000"/>
              </a:solidFill>
              <a:latin typeface="Arial"/>
            </a:endParaRPr>
          </a:p>
        </p:txBody>
      </p:sp>
      <p:sp>
        <p:nvSpPr>
          <p:cNvPr id="182"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4"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5"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智能笔记本应用在教学场景中的实践</a:t>
            </a:r>
            <a:endParaRPr lang="en-US" sz="3600" b="0" strike="noStrike" spc="-1">
              <a:solidFill>
                <a:schemeClr val="dk1"/>
              </a:solidFill>
              <a:latin typeface="Arial"/>
            </a:endParaRPr>
          </a:p>
        </p:txBody>
      </p:sp>
      <p:sp>
        <p:nvSpPr>
          <p:cNvPr id="186"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学习笔记智能整理</a:t>
            </a:r>
            <a:endParaRPr lang="en-US" sz="2200" b="0" strike="noStrike" spc="-1">
              <a:solidFill>
                <a:srgbClr val="000000"/>
              </a:solidFill>
              <a:latin typeface="Arial"/>
            </a:endParaRPr>
          </a:p>
        </p:txBody>
      </p:sp>
      <p:sp>
        <p:nvSpPr>
          <p:cNvPr id="188"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自动分类笔记</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关键词标记</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智能虚拟实验室在科学教学中的应用</a:t>
            </a:r>
            <a:endParaRPr lang="en-US" sz="3600" b="0" strike="noStrike" spc="-1">
              <a:solidFill>
                <a:schemeClr val="dk1"/>
              </a:solidFill>
              <a:latin typeface="Arial"/>
            </a:endParaRPr>
          </a:p>
        </p:txBody>
      </p:sp>
      <p:sp>
        <p:nvSpPr>
          <p:cNvPr id="190"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体验真实实验</a:t>
            </a:r>
            <a:endParaRPr lang="en-US" sz="1500" b="0" strike="noStrike" spc="-1">
              <a:solidFill>
                <a:srgbClr val="000000"/>
              </a:solidFill>
              <a:latin typeface="Arial"/>
            </a:endParaRPr>
          </a:p>
        </p:txBody>
      </p:sp>
      <p:sp>
        <p:nvSpPr>
          <p:cNvPr id="191"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虚拟实验操作</a:t>
            </a:r>
            <a:endParaRPr lang="en-US" sz="2200" b="0" strike="noStrike" spc="-1">
              <a:solidFill>
                <a:srgbClr val="000000"/>
              </a:solidFill>
              <a:latin typeface="Arial"/>
            </a:endParaRPr>
          </a:p>
        </p:txBody>
      </p:sp>
      <p:sp>
        <p:nvSpPr>
          <p:cNvPr id="192"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数据图表展示</a:t>
            </a:r>
            <a:endParaRPr lang="en-US" sz="1500" b="0" strike="noStrike" spc="-1">
              <a:solidFill>
                <a:srgbClr val="000000"/>
              </a:solidFill>
              <a:latin typeface="Arial"/>
            </a:endParaRPr>
          </a:p>
        </p:txBody>
      </p:sp>
      <p:sp>
        <p:nvSpPr>
          <p:cNvPr id="193"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实验数据分析</a:t>
            </a:r>
            <a:endParaRPr lang="en-US" sz="2200" b="0" strike="noStrike" spc="-1">
              <a:solidFill>
                <a:srgbClr val="000000"/>
              </a:solidFill>
              <a:latin typeface="Arial"/>
            </a:endParaRPr>
          </a:p>
        </p:txBody>
      </p:sp>
      <p:sp>
        <p:nvSpPr>
          <p:cNvPr id="194"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节省时间成本</a:t>
            </a:r>
            <a:endParaRPr lang="en-US" sz="1500" b="0" strike="noStrike" spc="-1">
              <a:solidFill>
                <a:srgbClr val="000000"/>
              </a:solidFill>
              <a:latin typeface="Arial"/>
            </a:endParaRPr>
          </a:p>
        </p:txBody>
      </p:sp>
      <p:sp>
        <p:nvSpPr>
          <p:cNvPr id="195"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实验报告自动生成</a:t>
            </a:r>
            <a:endParaRPr lang="en-US" sz="2200" b="0" strike="noStrike" spc="-1">
              <a:solidFill>
                <a:srgbClr val="000000"/>
              </a:solidFill>
              <a:latin typeface="Arial"/>
            </a:endParaRPr>
          </a:p>
        </p:txBody>
      </p:sp>
      <p:sp>
        <p:nvSpPr>
          <p:cNvPr id="196"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7"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https://d.book118.com/775201231013011130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124</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教学培训业务的新动能人工智能</vt:lpstr>
      <vt:lpstr>目录</vt:lpstr>
      <vt:lpstr>第一章 引言</vt:lpstr>
      <vt:lpstr> </vt:lpstr>
      <vt:lpstr>人工智能在教学培训业务中的主要应用领域</vt:lpstr>
      <vt:lpstr>人工智能技术在提升教学效果和效率方面的作用</vt:lpstr>
      <vt:lpstr>人工智能技术对教师角色的影响</vt:lpstr>
      <vt:lpstr>人工智能技术的发展背景</vt:lpstr>
      <vt:lpstr>第二章 人工智能在教学培训业务中的关键技术</vt:lpstr>
      <vt:lpstr>机器学习在教学培训中的应用</vt:lpstr>
      <vt:lpstr>自然语言处理技术在教学中的作用</vt:lpstr>
      <vt:lpstr> </vt:lpstr>
      <vt:lpstr>语音识别技术在教学场景中的应用</vt:lpstr>
      <vt:lpstr>机器学习技术的应用领域</vt:lpstr>
      <vt:lpstr>第3章 人工智能在在线教育中的实践案例</vt:lpstr>
      <vt:lpstr> </vt:lpstr>
      <vt:lpstr>中国MOOC平台的智能教学辅助系统</vt:lpstr>
      <vt:lpstr>智能笔记本应用在教学场景中的实践</vt:lpstr>
      <vt:lpstr>智能虚拟实验室在科学教学中的应用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2024-09-29T14:16:13.807</cp:lastPrinted>
  <dcterms:created xsi:type="dcterms:W3CDTF">2024-09-29T06:16:13Z</dcterms:created>
  <dcterms:modified xsi:type="dcterms:W3CDTF">2024-09-29T06:16:15Z</dcterms:modified>
</cp:coreProperties>
</file>