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5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4892B-EF77-460C-8E9C-D1B3FAA1D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15C47-975B-42DB-BD71-2EACE95DD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97B6D-C218-4199-8D10-053820E13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E80BC-5C4C-42B5-B773-A7E9DE068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D5A479-92C6-469F-BA65-9F26AC7DF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504AD-88C1-4554-9928-DE1D4360D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235003-D69B-4412-96AC-7E04AB8CE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A64A7-3835-4621-872A-0EED27DE0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E8665-E6D6-4D19-BD21-E56B3133F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C7A36-8A7C-49F3-9121-560E640AB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05D1D-3FAD-4E31-B63B-4F655F7F5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 preserve="1">
  <p:cSld name="标题和图示或组织结构图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SmartArt 占位符 2"/>
          <p:cNvSpPr>
            <a:spLocks noGrp="1"/>
          </p:cNvSpPr>
          <p:nvPr>
            <p:ph type="pic" idx="1"/>
          </p:nvPr>
        </p:nvSpPr>
        <p:spPr>
          <a:xfrm>
            <a:off x="609600" y="1600200"/>
            <a:ext cx="10972800" cy="45259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 preserve="1">
  <p:cSld name="标题和图示或组织结构图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SmartArt 占位符 2"/>
          <p:cNvSpPr>
            <a:spLocks noGrp="1"/>
          </p:cNvSpPr>
          <p:nvPr>
            <p:ph type="pic" idx="1"/>
          </p:nvPr>
        </p:nvSpPr>
        <p:spPr>
          <a:xfrm>
            <a:off x="609600" y="1600200"/>
            <a:ext cx="10972800" cy="45259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5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074" name="Rectang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075" name="Rectangle 3"/>
          <p:cNvSpPr>
            <a:spLocks noGrp="1"/>
          </p:cNvSpPr>
          <p:nvPr>
            <p:ph type="body" idx="5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0302021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框 5"/>
          <p:cNvSpPr txBox="1"/>
          <p:nvPr/>
        </p:nvSpPr>
        <p:spPr>
          <a:xfrm>
            <a:off x="2286000" y="2459990"/>
            <a:ext cx="7205345" cy="101473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000" b="0">
                <a:solidFill>
                  <a:srgbClr val="0C4472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书写</a:t>
            </a:r>
            <a:r>
              <a:rPr lang="en-US" altLang="zh-CN" sz="6000" b="0">
                <a:solidFill>
                  <a:srgbClr val="0C4472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“</a:t>
            </a:r>
            <a:r>
              <a:rPr lang="zh-CN" altLang="en-US" sz="6000" b="0">
                <a:solidFill>
                  <a:srgbClr val="0C4472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大</a:t>
            </a:r>
            <a:r>
              <a:rPr lang="en-US" altLang="zh-CN" sz="6000" b="0">
                <a:solidFill>
                  <a:srgbClr val="0C4472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”</a:t>
            </a:r>
            <a:r>
              <a:rPr lang="zh-CN" altLang="en-US" sz="6000" b="0">
                <a:solidFill>
                  <a:srgbClr val="0C4472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赏</a:t>
            </a:r>
            <a:endParaRPr lang="zh-CN" altLang="en-US" sz="6000" b="0">
              <a:solidFill>
                <a:srgbClr val="0C4472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EE54EF5A-9A54-11EE-B8E5-448A5B529FC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CAB339C3-9A53-11EE-B8E5-448A5B529FC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4AE775B0-9A54-11EE-B8E5-448A5B529FC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3E4877C9-9A54-11EE-B8E5-448A5B529FC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7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33840" cy="67760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圆角矩形 1"/>
          <p:cNvSpPr/>
          <p:nvPr/>
        </p:nvSpPr>
        <p:spPr>
          <a:xfrm>
            <a:off x="9448800" y="76200"/>
            <a:ext cx="1219200" cy="6781800"/>
          </a:xfrm>
          <a:prstGeom prst="round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标注 2"/>
          <p:cNvSpPr/>
          <p:nvPr/>
        </p:nvSpPr>
        <p:spPr>
          <a:xfrm>
            <a:off x="3657600" y="4648200"/>
            <a:ext cx="4800600" cy="1219200"/>
          </a:xfrm>
          <a:prstGeom prst="wedgeRectCallout">
            <a:avLst>
              <a:gd name="adj1" fmla="val 68862"/>
              <a:gd name="adj2" fmla="val -88177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rgbClr val="FF0000"/>
                </a:solidFill>
              </a:rPr>
              <a:t>结论：作文得分与书写分成正比！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文本框 5"/>
          <p:cNvSpPr txBox="1"/>
          <p:nvPr/>
        </p:nvSpPr>
        <p:spPr>
          <a:xfrm>
            <a:off x="3574892" y="1628775"/>
            <a:ext cx="5135880" cy="101473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000" b="0">
                <a:solidFill>
                  <a:srgbClr val="0C4472"/>
                </a:solidFill>
                <a:latin typeface="方正姚体" panose="02010601030101010101" pitchFamily="2" charset="-122"/>
                <a:ea typeface="方正姚体" panose="02010601030101010101" pitchFamily="2" charset="-122"/>
                <a:sym typeface="Wingdings" panose="05000000000000000000" pitchFamily="2" charset="2"/>
              </a:rPr>
              <a:t>让卷面      起来</a:t>
            </a:r>
            <a:endParaRPr lang="en-US" altLang="zh-CN" sz="6000" b="0">
              <a:solidFill>
                <a:srgbClr val="0C4472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20483" name="文本框 1"/>
          <p:cNvSpPr txBox="1"/>
          <p:nvPr/>
        </p:nvSpPr>
        <p:spPr>
          <a:xfrm>
            <a:off x="5880100" y="1484313"/>
            <a:ext cx="936625" cy="15684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b="0">
                <a:solidFill>
                  <a:srgbClr val="FF6363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美</a:t>
            </a:r>
            <a:endParaRPr lang="zh-CN" altLang="en-US" sz="9600" b="0">
              <a:solidFill>
                <a:srgbClr val="FF6363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375275" y="3140075"/>
            <a:ext cx="6011863" cy="15684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0">
                <a:latin typeface="隶书" panose="02010509060101010101" pitchFamily="49" charset="-122"/>
                <a:ea typeface="隶书" panose="02010509060101010101" pitchFamily="49" charset="-122"/>
              </a:rPr>
              <a:t>1.</a:t>
            </a:r>
            <a:r>
              <a:rPr lang="zh-CN" altLang="en-US" sz="3200" b="0">
                <a:latin typeface="隶书" panose="02010509060101010101" pitchFamily="49" charset="-122"/>
                <a:ea typeface="隶书" panose="02010509060101010101" pitchFamily="49" charset="-122"/>
              </a:rPr>
              <a:t>字形匀称、偏大</a:t>
            </a:r>
            <a:endParaRPr lang="zh-CN" altLang="en-US" sz="3200" b="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r>
              <a:rPr lang="en-US" altLang="zh-CN" sz="3200" b="0">
                <a:latin typeface="隶书" panose="02010509060101010101" pitchFamily="49" charset="-122"/>
                <a:ea typeface="隶书" panose="02010509060101010101" pitchFamily="49" charset="-122"/>
              </a:rPr>
              <a:t>2.</a:t>
            </a:r>
            <a:r>
              <a:rPr lang="zh-CN" altLang="en-US" sz="3200" b="0">
                <a:latin typeface="隶书" panose="02010509060101010101" pitchFamily="49" charset="-122"/>
                <a:ea typeface="隶书" panose="02010509060101010101" pitchFamily="49" charset="-122"/>
              </a:rPr>
              <a:t>减少涂改，规范涂改</a:t>
            </a:r>
            <a:endParaRPr lang="zh-CN" altLang="en-US" sz="3200" b="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r>
              <a:rPr lang="en-US" altLang="zh-CN" sz="3200" b="0">
                <a:latin typeface="隶书" panose="02010509060101010101" pitchFamily="49" charset="-122"/>
                <a:ea typeface="隶书" panose="02010509060101010101" pitchFamily="49" charset="-122"/>
              </a:rPr>
              <a:t>3.</a:t>
            </a:r>
            <a:r>
              <a:rPr lang="zh-CN" altLang="en-US" sz="3200" b="0">
                <a:latin typeface="隶书" panose="02010509060101010101" pitchFamily="49" charset="-122"/>
                <a:ea typeface="隶书" panose="02010509060101010101" pitchFamily="49" charset="-122"/>
              </a:rPr>
              <a:t>书写端正</a:t>
            </a:r>
            <a:endParaRPr lang="zh-CN" altLang="en-US" sz="3200" b="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071813" y="3500438"/>
            <a:ext cx="1449387" cy="768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0">
                <a:solidFill>
                  <a:srgbClr val="0C447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书写：</a:t>
            </a:r>
            <a:endParaRPr lang="zh-CN" altLang="en-US" sz="4400" b="0">
              <a:solidFill>
                <a:srgbClr val="0C4472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287713" y="4652963"/>
            <a:ext cx="6130925" cy="14452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0">
                <a:solidFill>
                  <a:srgbClr val="0C447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规范使用标点</a:t>
            </a:r>
            <a:endParaRPr lang="zh-CN" altLang="en-US" sz="4400" b="0">
              <a:solidFill>
                <a:srgbClr val="0C4472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r>
              <a:rPr lang="zh-CN" altLang="en-US" sz="4400" b="0">
                <a:solidFill>
                  <a:srgbClr val="0C447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杜绝错字病句</a:t>
            </a:r>
            <a:endParaRPr lang="zh-CN" altLang="en-US" sz="4400" b="0">
              <a:solidFill>
                <a:srgbClr val="0C4472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cxnSp>
        <p:nvCxnSpPr>
          <p:cNvPr id="7" name="直接箭头连接符 6"/>
          <p:cNvCxnSpPr/>
          <p:nvPr/>
        </p:nvCxnSpPr>
        <p:spPr>
          <a:xfrm>
            <a:off x="1487488" y="2852738"/>
            <a:ext cx="9280525" cy="0"/>
          </a:xfrm>
          <a:prstGeom prst="straightConnector1">
            <a:avLst/>
          </a:prstGeom>
          <a:ln>
            <a:solidFill>
              <a:srgbClr val="0C4472"/>
            </a:solidFill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直接箭头连接符 7"/>
          <p:cNvCxnSpPr/>
          <p:nvPr/>
        </p:nvCxnSpPr>
        <p:spPr>
          <a:xfrm>
            <a:off x="4584700" y="3932238"/>
            <a:ext cx="719138" cy="360363"/>
          </a:xfrm>
          <a:prstGeom prst="straightConnector1">
            <a:avLst/>
          </a:prstGeom>
          <a:ln>
            <a:solidFill>
              <a:srgbClr val="0C4472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箭头连接符 8"/>
          <p:cNvCxnSpPr/>
          <p:nvPr/>
        </p:nvCxnSpPr>
        <p:spPr>
          <a:xfrm>
            <a:off x="4656138" y="3932238"/>
            <a:ext cx="719138" cy="0"/>
          </a:xfrm>
          <a:prstGeom prst="straightConnector1">
            <a:avLst/>
          </a:prstGeom>
          <a:ln>
            <a:solidFill>
              <a:srgbClr val="0C4472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箭头连接符 9"/>
          <p:cNvCxnSpPr/>
          <p:nvPr/>
        </p:nvCxnSpPr>
        <p:spPr>
          <a:xfrm flipV="1">
            <a:off x="4584700" y="3500438"/>
            <a:ext cx="719138" cy="433388"/>
          </a:xfrm>
          <a:prstGeom prst="straightConnector1">
            <a:avLst/>
          </a:prstGeom>
          <a:ln>
            <a:solidFill>
              <a:srgbClr val="0C4472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746" name="图片 1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5800" y="4953000"/>
            <a:ext cx="1828800" cy="17605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1747" name="图片 1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600" y="0"/>
            <a:ext cx="2581275" cy="20304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600200" y="2667000"/>
            <a:ext cx="912558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7200"/>
              <a:t>材料作文审题与立意</a:t>
            </a:r>
            <a:endParaRPr lang="zh-CN" altLang="en-US" sz="7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3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72639 -0.005" pathEditMode="relative" rAng="0" ptsTypes="">
                                      <p:cBhvr>
                                        <p:cTn id="6" dur="30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25 0.055 L 0.029306 0.090926" pathEditMode="relative" rAng="0" ptsTypes="">
                                      <p:cBhvr>
                                        <p:cTn id="8" dur="2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A1656D11-9A56-11EE-B8E5-448A5B529FCE"/>
          <p:cNvPicPr>
            <a:picLocks noChangeAspect="1"/>
          </p:cNvPicPr>
          <p:nvPr/>
        </p:nvPicPr>
        <p:blipFill>
          <a:blip r:embed="rId2"/>
          <a:srcRect r="11542" b="479"/>
          <a:stretch>
            <a:fillRect/>
          </a:stretch>
        </p:blipFill>
        <p:spPr>
          <a:xfrm>
            <a:off x="0" y="838200"/>
            <a:ext cx="12232005" cy="382524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702945" y="5009515"/>
            <a:ext cx="1049845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rgbClr val="FF0000"/>
                </a:solidFill>
              </a:rPr>
              <a:t>思考：我该抓住什么来立意？</a:t>
            </a:r>
            <a:endParaRPr lang="zh-CN" altLang="en-US" sz="36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77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781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https://d.book118.com/775203020210011114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2_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宋体</vt:lpstr>
      <vt:lpstr>方正姚体</vt:lpstr>
      <vt:lpstr>Wingdings</vt:lpstr>
      <vt:lpstr>华文行楷</vt:lpstr>
      <vt:lpstr>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2024-09-21T16:11:00.094</cp:lastPrinted>
  <dcterms:created xsi:type="dcterms:W3CDTF">2024-09-21T08:11:00Z</dcterms:created>
  <dcterms:modified xsi:type="dcterms:W3CDTF">2024-09-21T08:11:01Z</dcterms:modified>
</cp:coreProperties>
</file>