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F46DD4F-BB75-4035-BB96-9D382167119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2164446-A3DC-46D8-A99E-8941E91345E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45DB183-4707-4468-A516-AC9CF1E091A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104E8F0-4207-41F5-9F54-444217432BA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33FEB99-3A6F-46B5-AE05-2E57EEC9B25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618A6B1-74CA-4DF6-90E3-CC4CBD3A44B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2448956-1D24-45FC-B30F-6C862F1210A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C2CC810-B8C4-4DBA-B1F3-4D0CC6FED3B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872981B-E3B1-4357-ACF5-6CBAE6174B7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9E449C7-0911-4268-95A4-18709882129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CC6F8F3-F9C9-4E2D-B130-F71439B86A0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4.jpeg" /><Relationship Id="rId4" Type="http://schemas.openxmlformats.org/officeDocument/2006/relationships/image" Target="../media/image5.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7521432201201110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249023" y="2622666"/>
            <a:ext cx="7693954" cy="929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950" b="1">
                <a:solidFill>
                  <a:schemeClr val="accent3">
                    <a:alpha val="100000"/>
                  </a:schemeClr>
                </a:solidFill>
                <a:latin typeface="Microsoft Yahei"/>
                <a:ea typeface="Microsoft Yahei"/>
                <a:cs typeface="Microsoft Yahei"/>
              </a:rPr>
              <a:t>2023年中国及部分省市空调行业相关政策汇总全面提升制冷系统能效水平</a:t>
            </a:r>
          </a:p>
        </p:txBody>
      </p:sp>
      <p:sp>
        <p:nvSpPr>
          <p:cNvPr id="3" name="TextBox 3"/>
          <p:cNvSpPr txBox="1"/>
          <p:nvPr/>
        </p:nvSpPr>
        <p:spPr>
          <a:xfrm>
            <a:off x="4490085" y="5357665"/>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alpha val="100000"/>
                  </a:schemeClr>
                </a:solidFill>
                <a:latin typeface="Microsoft Yahei"/>
                <a:ea typeface="Microsoft Yahei"/>
                <a:cs typeface="Microsoft Yahei"/>
              </a:rPr>
              <a:t>汇报人：AA</a:t>
            </a:r>
          </a:p>
        </p:txBody>
      </p:sp>
      <p:sp>
        <p:nvSpPr>
          <p:cNvPr id="4" name="TextBox 4"/>
          <p:cNvSpPr txBox="1"/>
          <p:nvPr/>
        </p:nvSpPr>
        <p:spPr>
          <a:xfrm>
            <a:off x="4490085" y="5886341"/>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alpha val="100000"/>
                  </a:schemeClr>
                </a:solidFill>
                <a:latin typeface="Microsoft Yahei"/>
                <a:ea typeface="Microsoft Yahei"/>
                <a:cs typeface="Microsoft Yahei"/>
              </a:rPr>
              <a:t>2024-01-17</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cxnSp>
        <p:nvCxnSpPr>
          <p:cNvPr id="3" name="Connector 3"/>
          <p:cNvCxnSpPr/>
          <p:nvPr/>
        </p:nvCxnSpPr>
        <p:spPr>
          <a:xfrm>
            <a:off x="4764564" y="833217"/>
            <a:ext cx="5248275" cy="0"/>
          </a:xfrm>
          <a:prstGeom prst="line">
            <a:avLst/>
          </a:prstGeom>
          <a:ln w="6350">
            <a:solidFill>
              <a:schemeClr val="accent3"/>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AutoShape 4"/>
          <p:cNvSpPr/>
          <p:nvPr/>
        </p:nvSpPr>
        <p:spPr>
          <a:xfrm>
            <a:off x="887096" y="833217"/>
            <a:ext cx="1851660" cy="76835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5700" b="1">
                <a:solidFill>
                  <a:schemeClr val="accent3">
                    <a:alpha val="100000"/>
                  </a:schemeClr>
                </a:solidFill>
                <a:latin typeface="微软雅黑"/>
                <a:ea typeface="微软雅黑"/>
                <a:cs typeface="微软雅黑"/>
              </a:rPr>
              <a:t>目录</a:t>
            </a:r>
            <a:endParaRPr lang="en-US" sz="1100"/>
          </a:p>
        </p:txBody>
      </p:sp>
      <p:sp>
        <p:nvSpPr>
          <p:cNvPr id="5" name="AutoShape 5"/>
          <p:cNvSpPr/>
          <p:nvPr/>
        </p:nvSpPr>
        <p:spPr>
          <a:xfrm>
            <a:off x="887095" y="1677767"/>
            <a:ext cx="1851660" cy="36830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800">
                <a:solidFill>
                  <a:schemeClr val="accent3">
                    <a:alpha val="58999"/>
                  </a:schemeClr>
                </a:solidFill>
                <a:latin typeface="Arial"/>
                <a:ea typeface="Arial"/>
                <a:cs typeface="Arial"/>
              </a:rPr>
              <a:t>CONTENTS</a:t>
            </a:r>
            <a:endParaRPr lang="en-US" sz="1100"/>
          </a:p>
        </p:txBody>
      </p:sp>
      <p:sp>
        <p:nvSpPr>
          <p:cNvPr id="6" name="AutoShape 6"/>
          <p:cNvSpPr/>
          <p:nvPr/>
        </p:nvSpPr>
        <p:spPr>
          <a:xfrm>
            <a:off x="2897505" y="955137"/>
            <a:ext cx="76200" cy="922655"/>
          </a:xfrm>
          <a:prstGeom prst="rect">
            <a:avLst/>
          </a:prstGeom>
          <a:solidFill>
            <a:schemeClr val="dk1">
              <a:lumMod val="75000"/>
              <a:lumOff val="2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2933375" y="964933"/>
            <a:ext cx="13178" cy="922438"/>
          </a:xfrm>
          <a:prstGeom prst="line">
            <a:avLst/>
          </a:prstGeom>
          <a:ln w="76200">
            <a:solidFill>
              <a:schemeClr val="accent3">
                <a:lumMod val="75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8" name="TextBox 8"/>
          <p:cNvSpPr txBox="1"/>
          <p:nvPr/>
        </p:nvSpPr>
        <p:spPr>
          <a:xfrm>
            <a:off x="4701326" y="1027968"/>
            <a:ext cx="6840855" cy="49968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政策背景与意义</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中国及部分省市政策汇总</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制冷系统能效标准与评价体系</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技术创新与产品研发进展</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产业链协同发展与优化布局</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政策支持与市场激励机制设计</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3">
                    <a:alpha val="100000"/>
                  </a:schemeClr>
                </a:solidFill>
                <a:latin typeface="Microsoft Yahei"/>
                <a:ea typeface="Microsoft Yahei"/>
                <a:cs typeface="Microsoft Yahei"/>
              </a:rPr>
              <a:t>01</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政策背景与意义</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41" r="23841"/>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1543" r="31543"/>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46" r="32546"/>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中国政府致力于减少温室气体排放，以应对全球气候变化挑战，提升制冷系统能效水平是实现减排目标的关键措施之一。</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应对气候变化</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推动绿色低碳发展是中国经济转型升级的必然要求，提高空调行业能效水平有助于降低能源消耗和环境污染。</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促进绿色发展</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国家节能减排战略</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空调行业现状及挑战</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市场规模庞大</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中国空调市场规模巨大，但存在着产品能效水平参差不齐、部分产品能效较低的问题，亟需通过政策引导提升行业整体能效水平。</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技术创新不足</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当前空调行业在技术创新方面相对滞后，难以满足日益增长的节能环保需求，需要加强技术研发和产业升级。</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TextBox 2"/>
          <p:cNvSpPr txBox="1"/>
          <p:nvPr/>
        </p:nvSpPr>
        <p:spPr>
          <a:xfrm>
            <a:off x="624819"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节能环保</a:t>
            </a:r>
          </a:p>
        </p:txBody>
      </p:sp>
      <p:sp>
        <p:nvSpPr>
          <p:cNvPr id="3" name="TextBox 3"/>
          <p:cNvSpPr txBox="1"/>
          <p:nvPr/>
        </p:nvSpPr>
        <p:spPr>
          <a:xfrm>
            <a:off x="434816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推动产业升级</a:t>
            </a:r>
          </a:p>
        </p:txBody>
      </p:sp>
      <p:sp>
        <p:nvSpPr>
          <p:cNvPr id="4" name="TextBox 4"/>
          <p:cNvSpPr txBox="1"/>
          <p:nvPr/>
        </p:nvSpPr>
        <p:spPr>
          <a:xfrm>
            <a:off x="810777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保障居民生活质量</a:t>
            </a:r>
          </a:p>
        </p:txBody>
      </p:sp>
      <p:pic>
        <p:nvPicPr>
          <p:cNvPr id="5" name="Picture 5"/>
          <p:cNvPicPr>
            <a:picLocks noChangeAspect="1"/>
          </p:cNvPicPr>
          <p:nvPr/>
        </p:nvPicPr>
        <p:blipFill>
          <a:blip r:embed="rId2"/>
          <a:srcRect l="7167" r="7167"/>
          <a:stretch>
            <a:fillRect/>
          </a:stretch>
        </p:blipFill>
        <p:spPr>
          <a:xfrm>
            <a:off x="624819" y="1389220"/>
            <a:ext cx="3505200" cy="2628900"/>
          </a:xfrm>
          <a:prstGeom prst="rect">
            <a:avLst/>
          </a:prstGeom>
        </p:spPr>
      </p:pic>
      <p:pic>
        <p:nvPicPr>
          <p:cNvPr id="6" name="Picture 6"/>
          <p:cNvPicPr>
            <a:picLocks noChangeAspect="1"/>
          </p:cNvPicPr>
          <p:nvPr/>
        </p:nvPicPr>
        <p:blipFill>
          <a:blip r:embed="rId3"/>
          <a:srcRect l="9778" r="9778"/>
          <a:stretch>
            <a:fillRect/>
          </a:stretch>
        </p:blipFill>
        <p:spPr>
          <a:xfrm>
            <a:off x="4343400" y="1390333"/>
            <a:ext cx="3505200" cy="2628900"/>
          </a:xfrm>
          <a:prstGeom prst="rect">
            <a:avLst/>
          </a:prstGeom>
        </p:spPr>
      </p:pic>
      <p:pic>
        <p:nvPicPr>
          <p:cNvPr id="7" name="Picture 7"/>
          <p:cNvPicPr>
            <a:picLocks noChangeAspect="1"/>
          </p:cNvPicPr>
          <p:nvPr/>
        </p:nvPicPr>
        <p:blipFill>
          <a:blip r:embed="rId4"/>
          <a:srcRect l="1556" r="1556"/>
          <a:stretch>
            <a:fillRect/>
          </a:stretch>
        </p:blipFill>
        <p:spPr>
          <a:xfrm>
            <a:off x="8079695" y="1390333"/>
            <a:ext cx="3505200" cy="2628900"/>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提升制冷系统能效水平重要性</a:t>
              </a:r>
            </a:p>
          </p:txBody>
        </p:sp>
      </p:grpSp>
      <p:sp>
        <p:nvSpPr>
          <p:cNvPr id="30" name="TextBox 30"/>
          <p:cNvSpPr txBox="1"/>
          <p:nvPr/>
        </p:nvSpPr>
        <p:spPr>
          <a:xfrm>
            <a:off x="586719"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提高制冷系统能效水平可以显著降低空调运行过程中的能源消耗和温室气体排放，有助于实现节能环保目标。</a:t>
            </a:r>
          </a:p>
        </p:txBody>
      </p:sp>
      <p:sp>
        <p:nvSpPr>
          <p:cNvPr id="31" name="TextBox 31"/>
          <p:cNvSpPr txBox="1"/>
          <p:nvPr/>
        </p:nvSpPr>
        <p:spPr>
          <a:xfrm>
            <a:off x="4336552"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通过政策引导和市场机制，推动空调行业进行技术创新和产业升级，提升产品竞争力和附加值。</a:t>
            </a:r>
          </a:p>
        </p:txBody>
      </p:sp>
      <p:sp>
        <p:nvSpPr>
          <p:cNvPr id="32" name="TextBox 32"/>
          <p:cNvSpPr txBox="1"/>
          <p:nvPr/>
        </p:nvSpPr>
        <p:spPr>
          <a:xfrm>
            <a:off x="8069673"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高效节能的空调产品能够提供更舒适的室内环境，同时降低居民用电成本，提升居民生活质量。</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3">
                    <a:alpha val="100000"/>
                  </a:schemeClr>
                </a:solidFill>
                <a:latin typeface="Microsoft Yahei"/>
                <a:ea typeface="Microsoft Yahei"/>
                <a:cs typeface="Microsoft Yahei"/>
              </a:rPr>
              <a:t>02</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中国及部分省市政策汇总</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提出到2023年，制冷产品市场能效水平提升25%以上，绿色高效制冷产品市场占有率提高20%，实现年节电约1000亿千瓦时。</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《绿色高效制冷行动方案》</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推动制冷空调行业技术创新、绿色发展、智能制造、品牌建设等方面的发展，提升行业整体竞争力。</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《关于促进制冷空调行业高质量发展的指导意见》</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国家层面政策</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北京市政策</a:t>
              </a:r>
            </a:p>
          </p:txBody>
        </p:sp>
      </p:grpSp>
      <p:sp>
        <p:nvSpPr>
          <p:cNvPr id="24" name="TextBox 24"/>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要求到2025年，全市制冷产品能效水平提升30%，绿色高效制冷产品市场占有率达到30%以上。</a:t>
            </a:r>
          </a:p>
        </p:txBody>
      </p:sp>
      <p:sp>
        <p:nvSpPr>
          <p:cNvPr id="25" name="TextBox 25"/>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《北京市“十四五”时期绿色制冷行动方案》</a:t>
            </a:r>
          </a:p>
        </p:txBody>
      </p:sp>
      <p:sp>
        <p:nvSpPr>
          <p:cNvPr id="26" name="TextBox 26"/>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从技术创新、绿色发展、智能制造等方面提出具体支持措施，推动制冷空调行业高质量发展。</a:t>
            </a:r>
          </a:p>
        </p:txBody>
      </p:sp>
      <p:sp>
        <p:nvSpPr>
          <p:cNvPr id="27" name="TextBox 27"/>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《北京市促进制冷空调行业高质量发展的若干措施》</a:t>
            </a:r>
          </a:p>
        </p:txBody>
      </p:sp>
      <p:sp>
        <p:nvSpPr>
          <p:cNvPr id="28" name="AutoShape 28"/>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4844" r="24844"/>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《上海市绿色高效制冷行动实施方案》</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提出到2023年，全市制冷产品能效水平提升25%以上，绿色高效制冷产品市场占有率达到25%以上。</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《上海市制冷空调行业发展规划》</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明确未来五年制冷空调行业的发展目标、重点任务和保障措施，推动行业持续健康发展。</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上海市政策</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《广东省绿色高效制冷行动实施方案》</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要求到2023年，全省制冷产品能效水平提升25%以上，绿色高效制冷产品市场占有率达到25%以上。</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《广东省制冷空调产业发展规划》</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提出加快技术创新、推动绿色发展、加强品牌建设等方面的具体举措，促进制冷空调产业高质量发展。</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广东省政策</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3">
                    <a:alpha val="100000"/>
                  </a:schemeClr>
                </a:solidFill>
                <a:latin typeface="Microsoft Yahei"/>
                <a:ea typeface="Microsoft Yahei"/>
                <a:cs typeface="Microsoft Yahei"/>
              </a:rPr>
              <a:t>03</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制冷系统能效标准与评价体系</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44212" y="1238585"/>
            <a:ext cx="83343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能效等级</a:t>
            </a:r>
          </a:p>
        </p:txBody>
      </p:sp>
      <p:sp>
        <p:nvSpPr>
          <p:cNvPr id="3" name="TextBox 3"/>
          <p:cNvSpPr txBox="1"/>
          <p:nvPr/>
        </p:nvSpPr>
        <p:spPr>
          <a:xfrm>
            <a:off x="1844212" y="3550787"/>
            <a:ext cx="83343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标识制度</a:t>
            </a:r>
          </a:p>
        </p:txBody>
      </p:sp>
      <p:grpSp>
        <p:nvGrpSpPr>
          <p:cNvPr id="4" name="Group 4"/>
          <p:cNvGrpSpPr/>
          <p:nvPr/>
        </p:nvGrpSpPr>
        <p:grpSpPr>
          <a:xfrm>
            <a:off x="454963" y="93878"/>
            <a:ext cx="10641129" cy="914400"/>
            <a:chOff x="454963" y="93878"/>
            <a:chExt cx="10641129" cy="914400"/>
          </a:xfrm>
        </p:grpSpPr>
        <p:sp>
          <p:nvSpPr>
            <p:cNvPr id="5" name="AutoShape 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能效等级划分及标识制度</a:t>
              </a:r>
            </a:p>
          </p:txBody>
        </p:sp>
      </p:grpSp>
      <p:sp>
        <p:nvSpPr>
          <p:cNvPr id="26" name="TextBox 26"/>
          <p:cNvSpPr txBox="1"/>
          <p:nvPr/>
        </p:nvSpPr>
        <p:spPr>
          <a:xfrm>
            <a:off x="1844212" y="3897132"/>
            <a:ext cx="8503576" cy="1682853"/>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采用统一的能效标识，标明设备的能效等级、制冷量、制热量、适用面积等信息，方便消费者识别和选购高效节能产品。</a:t>
            </a:r>
          </a:p>
        </p:txBody>
      </p:sp>
      <p:sp>
        <p:nvSpPr>
          <p:cNvPr id="27" name="TextBox 27"/>
          <p:cNvSpPr txBox="1"/>
          <p:nvPr/>
        </p:nvSpPr>
        <p:spPr>
          <a:xfrm>
            <a:off x="1844212" y="1585278"/>
            <a:ext cx="8503576" cy="1682853"/>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根据制冷系统的能效比（EER）或综合部分负荷性能系数（IPLV）等指标，将空调设备划分为不同能效等级，如一级、二级、三级等。</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711" b="271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综合考虑制冷系统的能效、噪音、舒适性、可靠性等多方面因素，制定科学合理的评价标准。</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采用实测、模拟计算、对比分析等方法，对制冷系统的各项性能指标进行评价，确保评价结果客观公正。</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评价标准与方法</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评价方法</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评价标准</a:t>
            </a:r>
            <a:endParaRPr lang="en-US" sz="1100"/>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由国家认可的权威机构或国际组织对制冷系统的能效进行认证，确保认证结果的权威性和公信力。</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认证程序</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包括申请、受理、测试、评价、审核、发证等步骤，确保认证过程的规范性和严谨性。同时，认证机构还需对获证产品进行定期监督检查，确保产品持续符合认证要求。</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第三方认证机构</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第三方认证机构及程序</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3">
                    <a:alpha val="100000"/>
                  </a:schemeClr>
                </a:solidFill>
                <a:latin typeface="Microsoft Yahei"/>
                <a:ea typeface="Microsoft Yahei"/>
                <a:cs typeface="Microsoft Yahei"/>
              </a:rPr>
              <a:t>04</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技术创新与产品研发进展</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https://d.book118.com/775214322012011101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74</Paragraphs>
  <Slides>17</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17</vt:i4>
      </vt:variant>
    </vt:vector>
  </HeadingPairs>
  <TitlesOfParts>
    <vt:vector baseType="lpstr" size="22">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2024-09-09T06:30:51.438</cp:lastPrinted>
  <dcterms:created xsi:type="dcterms:W3CDTF">2024-09-08T22:30:51Z</dcterms:created>
  <dcterms:modified xsi:type="dcterms:W3CDTF">2024-09-08T22:30:53Z</dcterms:modified>
</cp:coreProperties>
</file>