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DF7CBAE-EB13-4F05-8D89-1D4C8F58D6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4801DB-E269-4A11-AFAD-45F5995BC8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934B752-F978-45F1-ACCE-998C3D52B5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567848C-E462-4AD6-9EDD-16F5182586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B0A5EF1-BA87-437A-AD11-357DF9927CB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9701A2A-4C07-4541-A19F-E3537BB41FF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11B92FF-FBE2-4C71-87BF-244B85A604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53BBF0-1DC2-43E8-8F11-CC72AA44DE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32FF0B6-DB18-4F4F-86B9-640B69A10F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C62FCB-2285-4355-BEC1-B141ED0916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0661C52-9EF9-4F2A-89FA-1565A67F39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5221320222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汇报人：XX</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智能垃圾分类系统的社会投资回报分析</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2024-01-18</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智能垃圾分类系统概述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社会投资回报分析方法</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智能垃圾分类系统社会投资回报分析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智能垃圾分类系统社会投资回报案例研究</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结论与建议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引言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8228" b="822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智能垃圾分类系统应运而生</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基于人工智能、物联网等技术的智能垃圾分类系统为城市垃圾处理提供了新的解决方案。</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城市化进程加速</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随着全球城市化进程不断加快，城市垃圾产生量急剧增加，传统垃圾处理方式已无法满足需求。</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环境问题日益严重</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垃圾不当处理导致资源浪费、环境污染和生态破坏等问题愈发严重。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发达国家在智能垃圾分类系统研究方面起步较早，技术相对成熟，已广泛应用于城市垃圾处理领域。</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近年来，我国政府对垃圾分类工作高度重视，智能垃圾分类系统研究与应用逐渐兴起，但仍处于初级阶段。</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国外研究现状</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国内研究现状</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为政府决策提供参考</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本研究结果可为政府在智能垃圾分类系统推广和应用方面的决策提供科学依据。</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促进智能垃圾分类系统的发展与应用</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通过对比分析不同智能垃圾分类系统的优缺点，提出改进意见和建议，推动其更好地发展与应用。</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评估智能垃圾分类系统的社会投资回报</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通过对智能垃圾分类系统的投资成本、运行效益等方面进行分析，评估其社会投资回报情况。</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智能垃圾分类系统概述</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硬件设备</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包括智能垃圾桶、传感器、摄像头等，用于收集垃圾并进行初步分类。</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软件系统</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通过图像识别、深度学习等技术对垃圾进行精准分类，同时提供数据分析、用户管理等功能。</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云服务</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提供数据存储、处理和分析服务，支持多用户同时使用和远程管理。</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系统组成与功能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16129" y="1918692"/>
            <a:ext cx="2109431" cy="3312038"/>
          </a:xfrm>
          <a:prstGeom prst="roundRect">
            <a:avLst>
              <a:gd name="adj" fmla="val 2657"/>
            </a:avLst>
          </a:prstGeom>
          <a:noFill/>
          <a:ln w="23812">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8772777" y="1918692"/>
            <a:ext cx="2109431" cy="3312038"/>
          </a:xfrm>
          <a:prstGeom prst="roundRect">
            <a:avLst>
              <a:gd name="adj" fmla="val 2657"/>
            </a:avLst>
          </a:prstGeom>
          <a:noFill/>
          <a:ln w="23812">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AutoShape 4"/>
          <p:cNvSpPr/>
          <p:nvPr/>
        </p:nvSpPr>
        <p:spPr>
          <a:xfrm>
            <a:off x="6287228" y="1918692"/>
            <a:ext cx="2109431" cy="3312038"/>
          </a:xfrm>
          <a:prstGeom prst="roundRect">
            <a:avLst>
              <a:gd name="adj" fmla="val 2657"/>
            </a:avLst>
          </a:prstGeom>
          <a:noFill/>
          <a:ln w="23812">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AutoShape 5"/>
          <p:cNvSpPr/>
          <p:nvPr/>
        </p:nvSpPr>
        <p:spPr>
          <a:xfrm>
            <a:off x="3801679" y="1918692"/>
            <a:ext cx="2109431" cy="3312038"/>
          </a:xfrm>
          <a:prstGeom prst="roundRect">
            <a:avLst>
              <a:gd name="adj" fmla="val 2657"/>
            </a:avLst>
          </a:prstGeom>
          <a:noFill/>
          <a:ln w="23812">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6" name="Freeform 6"/>
          <p:cNvSpPr/>
          <p:nvPr/>
        </p:nvSpPr>
        <p:spPr>
          <a:xfrm>
            <a:off x="1316129" y="1918692"/>
            <a:ext cx="2109431" cy="1073582"/>
          </a:xfrm>
          <a:custGeom>
            <a:rect l="l" t="t" r="r" b="b"/>
            <a:pathLst>
              <a:path w="2200939" h="1119815">
                <a:moveTo>
                  <a:pt x="58479" y="0"/>
                </a:moveTo>
                <a:lnTo>
                  <a:pt x="2142460" y="0"/>
                </a:lnTo>
                <a:cubicBezTo>
                  <a:pt x="2174757" y="0"/>
                  <a:pt x="2200939" y="26182"/>
                  <a:pt x="2200939" y="58479"/>
                </a:cubicBezTo>
                <a:lnTo>
                  <a:pt x="2200939" y="935665"/>
                </a:lnTo>
                <a:lnTo>
                  <a:pt x="532651" y="935665"/>
                </a:lnTo>
                <a:lnTo>
                  <a:pt x="240413" y="1119815"/>
                </a:lnTo>
                <a:lnTo>
                  <a:pt x="240413" y="935665"/>
                </a:lnTo>
                <a:lnTo>
                  <a:pt x="0" y="935665"/>
                </a:lnTo>
                <a:lnTo>
                  <a:pt x="0" y="58479"/>
                </a:lnTo>
                <a:cubicBezTo>
                  <a:pt x="0" y="26182"/>
                  <a:pt x="26182" y="0"/>
                  <a:pt x="58479"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801679" y="1918692"/>
            <a:ext cx="2109431" cy="1073582"/>
          </a:xfrm>
          <a:custGeom>
            <a:rect l="l" t="t" r="r" b="b"/>
            <a:pathLst>
              <a:path w="2200939" h="1119815">
                <a:moveTo>
                  <a:pt x="58479" y="0"/>
                </a:moveTo>
                <a:lnTo>
                  <a:pt x="2142460" y="0"/>
                </a:lnTo>
                <a:cubicBezTo>
                  <a:pt x="2174757" y="0"/>
                  <a:pt x="2200939" y="26182"/>
                  <a:pt x="2200939" y="58479"/>
                </a:cubicBezTo>
                <a:lnTo>
                  <a:pt x="2200939" y="935665"/>
                </a:lnTo>
                <a:lnTo>
                  <a:pt x="532651" y="935665"/>
                </a:lnTo>
                <a:lnTo>
                  <a:pt x="240413" y="1119815"/>
                </a:lnTo>
                <a:lnTo>
                  <a:pt x="240413" y="935665"/>
                </a:lnTo>
                <a:lnTo>
                  <a:pt x="0" y="935665"/>
                </a:lnTo>
                <a:lnTo>
                  <a:pt x="0" y="58479"/>
                </a:lnTo>
                <a:cubicBezTo>
                  <a:pt x="0" y="26182"/>
                  <a:pt x="26182" y="0"/>
                  <a:pt x="5847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287228" y="1918692"/>
            <a:ext cx="2109431" cy="1073582"/>
          </a:xfrm>
          <a:custGeom>
            <a:rect l="l" t="t" r="r" b="b"/>
            <a:pathLst>
              <a:path w="2200939" h="1119815">
                <a:moveTo>
                  <a:pt x="58479" y="0"/>
                </a:moveTo>
                <a:lnTo>
                  <a:pt x="2142460" y="0"/>
                </a:lnTo>
                <a:cubicBezTo>
                  <a:pt x="2174757" y="0"/>
                  <a:pt x="2200939" y="26182"/>
                  <a:pt x="2200939" y="58479"/>
                </a:cubicBezTo>
                <a:lnTo>
                  <a:pt x="2200939" y="935665"/>
                </a:lnTo>
                <a:lnTo>
                  <a:pt x="532651" y="935665"/>
                </a:lnTo>
                <a:lnTo>
                  <a:pt x="240413" y="1119815"/>
                </a:lnTo>
                <a:lnTo>
                  <a:pt x="240413" y="935665"/>
                </a:lnTo>
                <a:lnTo>
                  <a:pt x="0" y="935665"/>
                </a:lnTo>
                <a:lnTo>
                  <a:pt x="0" y="58479"/>
                </a:lnTo>
                <a:cubicBezTo>
                  <a:pt x="0" y="26182"/>
                  <a:pt x="26182" y="0"/>
                  <a:pt x="58479"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772777" y="1918692"/>
            <a:ext cx="2109431" cy="1073582"/>
          </a:xfrm>
          <a:custGeom>
            <a:rect l="l" t="t" r="r" b="b"/>
            <a:pathLst>
              <a:path w="2200939" h="1119815">
                <a:moveTo>
                  <a:pt x="58479" y="0"/>
                </a:moveTo>
                <a:lnTo>
                  <a:pt x="2142460" y="0"/>
                </a:lnTo>
                <a:cubicBezTo>
                  <a:pt x="2174757" y="0"/>
                  <a:pt x="2200939" y="26182"/>
                  <a:pt x="2200939" y="58479"/>
                </a:cubicBezTo>
                <a:lnTo>
                  <a:pt x="2200939" y="935665"/>
                </a:lnTo>
                <a:lnTo>
                  <a:pt x="532651" y="935665"/>
                </a:lnTo>
                <a:lnTo>
                  <a:pt x="240413" y="1119815"/>
                </a:lnTo>
                <a:lnTo>
                  <a:pt x="240413" y="935665"/>
                </a:lnTo>
                <a:lnTo>
                  <a:pt x="0" y="935665"/>
                </a:lnTo>
                <a:lnTo>
                  <a:pt x="0" y="58479"/>
                </a:lnTo>
                <a:cubicBezTo>
                  <a:pt x="0" y="26182"/>
                  <a:pt x="26182" y="0"/>
                  <a:pt x="5847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314687" y="2010008"/>
            <a:ext cx="2110874" cy="732795"/>
          </a:xfrm>
          <a:prstGeom prst="rect">
            <a:avLst/>
          </a:prstGeom>
          <a:noFill/>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4050" b="1">
                <a:solidFill>
                  <a:srgbClr val="FFFFFF">
                    <a:alpha val="100000"/>
                  </a:srgbClr>
                </a:solidFill>
                <a:latin typeface="Microsoft Yahei"/>
                <a:ea typeface="Microsoft Yahei"/>
                <a:cs typeface="Microsoft Yahei"/>
              </a:rPr>
              <a:t>01</a:t>
            </a:r>
            <a:endParaRPr lang="en-US" sz="1100"/>
          </a:p>
        </p:txBody>
      </p:sp>
      <p:sp>
        <p:nvSpPr>
          <p:cNvPr id="11" name="AutoShape 11"/>
          <p:cNvSpPr/>
          <p:nvPr/>
        </p:nvSpPr>
        <p:spPr>
          <a:xfrm>
            <a:off x="3801679" y="2039805"/>
            <a:ext cx="2110874" cy="732795"/>
          </a:xfrm>
          <a:prstGeom prst="rect">
            <a:avLst/>
          </a:prstGeom>
          <a:noFill/>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4050" b="1">
                <a:solidFill>
                  <a:srgbClr val="FFFFFF">
                    <a:alpha val="100000"/>
                  </a:srgbClr>
                </a:solidFill>
                <a:latin typeface="Microsoft Yahei"/>
                <a:ea typeface="Microsoft Yahei"/>
                <a:cs typeface="Microsoft Yahei"/>
              </a:rPr>
              <a:t>02</a:t>
            </a:r>
            <a:endParaRPr lang="en-US" sz="1100"/>
          </a:p>
        </p:txBody>
      </p:sp>
      <p:sp>
        <p:nvSpPr>
          <p:cNvPr id="12" name="AutoShape 12"/>
          <p:cNvSpPr/>
          <p:nvPr/>
        </p:nvSpPr>
        <p:spPr>
          <a:xfrm>
            <a:off x="6276655" y="2039805"/>
            <a:ext cx="2110874" cy="732795"/>
          </a:xfrm>
          <a:prstGeom prst="rect">
            <a:avLst/>
          </a:prstGeom>
          <a:noFill/>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4050" b="1">
                <a:solidFill>
                  <a:srgbClr val="FFFFFF">
                    <a:alpha val="100000"/>
                  </a:srgbClr>
                </a:solidFill>
                <a:latin typeface="Microsoft Yahei"/>
                <a:ea typeface="Microsoft Yahei"/>
                <a:cs typeface="Microsoft Yahei"/>
              </a:rPr>
              <a:t>03</a:t>
            </a:r>
            <a:endParaRPr lang="en-US" sz="1100"/>
          </a:p>
        </p:txBody>
      </p:sp>
      <p:sp>
        <p:nvSpPr>
          <p:cNvPr id="13" name="AutoShape 13"/>
          <p:cNvSpPr/>
          <p:nvPr/>
        </p:nvSpPr>
        <p:spPr>
          <a:xfrm>
            <a:off x="8772777" y="2039805"/>
            <a:ext cx="2110874" cy="732795"/>
          </a:xfrm>
          <a:prstGeom prst="rect">
            <a:avLst/>
          </a:prstGeom>
          <a:noFill/>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4050" b="1">
                <a:solidFill>
                  <a:srgbClr val="FFFFFF">
                    <a:alpha val="100000"/>
                  </a:srgbClr>
                </a:solidFill>
                <a:latin typeface="Microsoft Yahei"/>
                <a:ea typeface="Microsoft Yahei"/>
                <a:cs typeface="Microsoft Yahei"/>
              </a:rPr>
              <a:t>04</a:t>
            </a:r>
            <a:endParaRPr lang="en-US" sz="1100"/>
          </a:p>
        </p:txBody>
      </p:sp>
      <p:sp>
        <p:nvSpPr>
          <p:cNvPr id="14" name="AutoShape 14"/>
          <p:cNvSpPr/>
          <p:nvPr/>
        </p:nvSpPr>
        <p:spPr>
          <a:xfrm>
            <a:off x="1396520" y="3463569"/>
            <a:ext cx="1950720" cy="16581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用户将垃圾投放至智能垃圾桶中。</a:t>
            </a:r>
            <a:endParaRPr lang="en-US" sz="1100"/>
          </a:p>
        </p:txBody>
      </p:sp>
      <p:sp>
        <p:nvSpPr>
          <p:cNvPr id="15" name="AutoShape 15"/>
          <p:cNvSpPr/>
          <p:nvPr/>
        </p:nvSpPr>
        <p:spPr>
          <a:xfrm>
            <a:off x="1316129" y="3011285"/>
            <a:ext cx="210943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垃圾投放</a:t>
            </a:r>
            <a:endParaRPr lang="en-US" sz="1100"/>
          </a:p>
        </p:txBody>
      </p:sp>
      <p:sp>
        <p:nvSpPr>
          <p:cNvPr id="16" name="AutoShape 16"/>
          <p:cNvSpPr/>
          <p:nvPr/>
        </p:nvSpPr>
        <p:spPr>
          <a:xfrm>
            <a:off x="3882070" y="3444558"/>
            <a:ext cx="1950720" cy="16581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通过传感器和摄像头等设备对垃圾进行识别和分类。</a:t>
            </a:r>
            <a:endParaRPr lang="en-US" sz="1100"/>
          </a:p>
        </p:txBody>
      </p:sp>
      <p:sp>
        <p:nvSpPr>
          <p:cNvPr id="17" name="AutoShape 17"/>
          <p:cNvSpPr/>
          <p:nvPr/>
        </p:nvSpPr>
        <p:spPr>
          <a:xfrm>
            <a:off x="3801679" y="2992274"/>
            <a:ext cx="2110874"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垃圾识别</a:t>
            </a:r>
            <a:endParaRPr lang="en-US" sz="1100"/>
          </a:p>
        </p:txBody>
      </p:sp>
      <p:sp>
        <p:nvSpPr>
          <p:cNvPr id="18" name="AutoShape 18"/>
          <p:cNvSpPr/>
          <p:nvPr/>
        </p:nvSpPr>
        <p:spPr>
          <a:xfrm>
            <a:off x="6358113" y="3444558"/>
            <a:ext cx="1950720" cy="16581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将识别结果传输至云服务器进行处理和分析。</a:t>
            </a:r>
            <a:endParaRPr lang="en-US" sz="1100"/>
          </a:p>
        </p:txBody>
      </p:sp>
      <p:sp>
        <p:nvSpPr>
          <p:cNvPr id="19" name="AutoShape 19"/>
          <p:cNvSpPr/>
          <p:nvPr/>
        </p:nvSpPr>
        <p:spPr>
          <a:xfrm>
            <a:off x="6287228" y="2992274"/>
            <a:ext cx="210943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数据处理</a:t>
            </a:r>
            <a:endParaRPr lang="en-US" sz="1100"/>
          </a:p>
        </p:txBody>
      </p:sp>
      <p:sp>
        <p:nvSpPr>
          <p:cNvPr id="20" name="AutoShape 20"/>
          <p:cNvSpPr/>
          <p:nvPr/>
        </p:nvSpPr>
        <p:spPr>
          <a:xfrm>
            <a:off x="8843662" y="3444558"/>
            <a:ext cx="1950720" cy="16581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将分类结果反馈给用户，并提供相应的积分或奖励。</a:t>
            </a:r>
            <a:endParaRPr lang="en-US" sz="1100"/>
          </a:p>
        </p:txBody>
      </p:sp>
      <p:sp>
        <p:nvSpPr>
          <p:cNvPr id="21" name="AutoShape 21"/>
          <p:cNvSpPr/>
          <p:nvPr/>
        </p:nvSpPr>
        <p:spPr>
          <a:xfrm>
            <a:off x="8772777" y="2992274"/>
            <a:ext cx="210943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结果反馈</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工作原理与流程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411224" y="4511544"/>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提供简洁易用的界面设计和操作流程，方便用户使用和参与垃圾分类。</a:t>
            </a:r>
            <a:endParaRPr lang="en-US" sz="1100"/>
          </a:p>
        </p:txBody>
      </p:sp>
      <p:sp>
        <p:nvSpPr>
          <p:cNvPr id="10" name="AutoShape 10"/>
          <p:cNvSpPr/>
          <p:nvPr/>
        </p:nvSpPr>
        <p:spPr>
          <a:xfrm>
            <a:off x="1411224" y="2644137"/>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通过深度学习模型对垃圾图像进行特征提取和分类，提高分类准确率。</a:t>
            </a:r>
            <a:endParaRPr lang="en-US" sz="1100"/>
          </a:p>
        </p:txBody>
      </p:sp>
      <p:sp>
        <p:nvSpPr>
          <p:cNvPr id="11" name="AutoShape 11"/>
          <p:cNvSpPr/>
          <p:nvPr/>
        </p:nvSpPr>
        <p:spPr>
          <a:xfrm>
            <a:off x="7965938" y="1476145"/>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采用先进的图像识别算法，对垃圾进行快速准确的分类。</a:t>
            </a:r>
            <a:endParaRPr lang="en-US" sz="1100"/>
          </a:p>
        </p:txBody>
      </p:sp>
      <p:sp>
        <p:nvSpPr>
          <p:cNvPr id="12" name="AutoShape 12"/>
          <p:cNvSpPr/>
          <p:nvPr/>
        </p:nvSpPr>
        <p:spPr>
          <a:xfrm>
            <a:off x="8078669" y="3640986"/>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对垃圾分类数据进行分析和挖掘，为政府和企业提供决策支持。</a:t>
            </a:r>
            <a:endParaRPr lang="en-US" sz="1100"/>
          </a:p>
        </p:txBody>
      </p:sp>
      <p:sp>
        <p:nvSpPr>
          <p:cNvPr id="13" name="AutoShape 13"/>
          <p:cNvSpPr/>
          <p:nvPr/>
        </p:nvSpPr>
        <p:spPr>
          <a:xfrm>
            <a:off x="5078274" y="2850712"/>
            <a:ext cx="2048256"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深度学习技术</a:t>
            </a:r>
            <a:endParaRPr lang="en-US" sz="1100"/>
          </a:p>
        </p:txBody>
      </p:sp>
      <p:sp>
        <p:nvSpPr>
          <p:cNvPr id="14" name="AutoShape 14"/>
          <p:cNvSpPr/>
          <p:nvPr/>
        </p:nvSpPr>
        <p:spPr>
          <a:xfrm>
            <a:off x="4799914" y="1872460"/>
            <a:ext cx="2253828"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图像识别技术</a:t>
            </a:r>
            <a:endParaRPr lang="en-US" sz="1100"/>
          </a:p>
        </p:txBody>
      </p:sp>
      <p:sp>
        <p:nvSpPr>
          <p:cNvPr id="15" name="AutoShape 15"/>
          <p:cNvSpPr/>
          <p:nvPr/>
        </p:nvSpPr>
        <p:spPr>
          <a:xfrm>
            <a:off x="5070960" y="3831676"/>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大数据分析</a:t>
            </a:r>
            <a:endParaRPr lang="en-US" sz="1100"/>
          </a:p>
        </p:txBody>
      </p:sp>
      <p:sp>
        <p:nvSpPr>
          <p:cNvPr id="16" name="AutoShape 16"/>
          <p:cNvSpPr/>
          <p:nvPr/>
        </p:nvSpPr>
        <p:spPr>
          <a:xfrm>
            <a:off x="5070960" y="4817092"/>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用户体验优化</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技术创新与优势</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社会投资回报分析方法</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包括研发、设备购置、安装调试等费用。</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初始投资成本</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包括人力、维护、升级等费用。</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运营成本</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根据垃圾分类效率、资源回收价值等计算。</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收益估算</a:t>
            </a:r>
          </a:p>
        </p:txBody>
      </p:sp>
      <p:pic>
        <p:nvPicPr>
          <p:cNvPr id="9" name="Picture 9"/>
          <p:cNvPicPr>
            <a:picLocks noChangeAspect="1"/>
          </p:cNvPicPr>
          <p:nvPr/>
        </p:nvPicPr>
        <p:blipFill>
          <a:blip r:embed="rId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成本效益分析法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3800" r="380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407" b="407"/>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8318" b="831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社会效益评估法</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提高垃圾处理效率</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减少人工分类成本，提高分类准确性。</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促进资源回收利用</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通过智能分类，实现资源的最大化回收利用。</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改善环境质量</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减少垃圾对环境的污染，提升城市形象。</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https://d.book118.com/775221320222011100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2024-09-08T14:14:18.161</cp:lastPrinted>
  <dcterms:created xsi:type="dcterms:W3CDTF">2024-09-08T06:14:18Z</dcterms:created>
  <dcterms:modified xsi:type="dcterms:W3CDTF">2024-09-08T06:14:20Z</dcterms:modified>
</cp:coreProperties>
</file>