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4AA7DB2-7C31-4FAE-BB93-A1EE8BDBDBC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1E423E-B86A-425A-8750-47DD66993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951F00-AA1F-408A-91C0-D58313D0D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7F1CE7-2F50-4A2D-B0EF-0DB64211F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F51975-FAEE-46E0-B8B5-C83EFDA630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3EBDD4-E73F-4FB9-9DAF-7B299ED179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9A5B21-A455-4E9B-9BCF-A6BB22DAD2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76F71F-80B5-42A4-9B76-5D0322A938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CB5D64-8B68-43FF-B1FE-BDFDF3D24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7A8F42-2CA1-4C02-A46E-1F29A4EF6B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E900C3-7883-455C-8BD9-24E0C69E2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1A6394-FB20-44FC-8FEB-2FBD66859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664C0EB-6FC7-4998-BACD-5C19F0503E1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19762E0-B3A1-4255-8C91-75157CA2FAC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24010232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58544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以问题为导向的教学设计方法</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0404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50000"/>
              </a:lnSpc>
            </a:pPr>
            <a:r>
              <a:rPr lang="zh-CN" sz="2000" b="1" strike="noStrike" spc="-1">
                <a:solidFill>
                  <a:schemeClr val="dk1"/>
                </a:solidFill>
                <a:latin typeface="微软雅黑"/>
                <a:ea typeface="微软雅黑"/>
              </a:rPr>
              <a:t>制作人：</a:t>
            </a:r>
            <a:r>
              <a:rPr lang="en-US" sz="2000" b="1" strike="noStrike" spc="-1">
                <a:solidFill>
                  <a:schemeClr val="dk1"/>
                </a:solidFill>
                <a:latin typeface="微软雅黑"/>
                <a:ea typeface="微软雅黑"/>
              </a:rPr>
              <a:t>XX </a:t>
            </a:r>
            <a:endParaRPr lang="en-US" sz="2000" b="0" strike="noStrike" spc="-1">
              <a:solidFill>
                <a:srgbClr val="000000"/>
              </a:solidFill>
              <a:latin typeface="Arial"/>
            </a:endParaRPr>
          </a:p>
          <a:p>
            <a:pPr defTabSz="914400">
              <a:lnSpc>
                <a:spcPct val="150000"/>
              </a:lnSpc>
            </a:pPr>
            <a:r>
              <a:rPr lang="zh-CN" sz="2000" b="1" strike="noStrike" spc="-1">
                <a:solidFill>
                  <a:schemeClr val="dk1"/>
                </a:solidFill>
                <a:latin typeface="微软雅黑"/>
                <a:ea typeface="微软雅黑"/>
              </a:rPr>
              <a:t>时间：</a:t>
            </a:r>
            <a:r>
              <a:rPr lang="en-US" sz="2000" b="1" strike="noStrike" spc="-1">
                <a:solidFill>
                  <a:schemeClr val="dk1"/>
                </a:solidFill>
                <a:latin typeface="微软雅黑"/>
                <a:ea typeface="微软雅黑"/>
              </a:rPr>
              <a:t>2024</a:t>
            </a:r>
            <a:r>
              <a:rPr lang="zh-CN" sz="2000" b="1" strike="noStrike" spc="-1">
                <a:solidFill>
                  <a:schemeClr val="dk1"/>
                </a:solidFill>
                <a:latin typeface="微软雅黑"/>
                <a:ea typeface="微软雅黑"/>
              </a:rPr>
              <a:t>年</a:t>
            </a:r>
            <a:r>
              <a:rPr lang="en-US" sz="2000" b="1" strike="noStrike" spc="-1">
                <a:solidFill>
                  <a:schemeClr val="dk1"/>
                </a:solidFill>
                <a:latin typeface="微软雅黑"/>
                <a:ea typeface="微软雅黑"/>
              </a:rPr>
              <a:t>X</a:t>
            </a:r>
            <a:r>
              <a:rPr lang="zh-CN" sz="2000" b="1" strike="noStrike" spc="-1">
                <a:solidFill>
                  <a:schemeClr val="dk1"/>
                </a:solidFill>
                <a:latin typeface="微软雅黑"/>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63120" y="5047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1</a:t>
            </a:r>
            <a:r>
              <a:rPr lang="zh-CN" sz="2400" b="1" strike="noStrike" spc="-1">
                <a:solidFill>
                  <a:schemeClr val="lt2">
                    <a:lumMod val="25000"/>
                  </a:schemeClr>
                </a:solidFill>
                <a:latin typeface="微软雅黑"/>
                <a:ea typeface="微软雅黑"/>
              </a:rPr>
              <a:t>章  简介</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2</a:t>
            </a:r>
            <a:r>
              <a:rPr lang="zh-CN" sz="2400" b="1" strike="noStrike" spc="-1">
                <a:solidFill>
                  <a:schemeClr val="lt2">
                    <a:lumMod val="25000"/>
                  </a:schemeClr>
                </a:solidFill>
                <a:latin typeface="微软雅黑"/>
                <a:ea typeface="微软雅黑"/>
              </a:rPr>
              <a:t>章  问题导向学习的实践</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3</a:t>
            </a:r>
            <a:r>
              <a:rPr lang="zh-CN" sz="2400" b="1" strike="noStrike" spc="-1">
                <a:solidFill>
                  <a:schemeClr val="lt2">
                    <a:lumMod val="25000"/>
                  </a:schemeClr>
                </a:solidFill>
                <a:latin typeface="微软雅黑"/>
                <a:ea typeface="微软雅黑"/>
              </a:rPr>
              <a:t>章  问题驱动下的教学评估</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4</a:t>
            </a:r>
            <a:r>
              <a:rPr lang="zh-CN" sz="2400" b="1" strike="noStrike" spc="-1">
                <a:solidFill>
                  <a:schemeClr val="lt2">
                    <a:lumMod val="25000"/>
                  </a:schemeClr>
                </a:solidFill>
                <a:latin typeface="微软雅黑"/>
                <a:ea typeface="微软雅黑"/>
              </a:rPr>
              <a:t>章  问题导向的教学案例研究</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5</a:t>
            </a:r>
            <a:r>
              <a:rPr lang="zh-CN" sz="2400" b="1" strike="noStrike" spc="-1">
                <a:solidFill>
                  <a:schemeClr val="lt2">
                    <a:lumMod val="25000"/>
                  </a:schemeClr>
                </a:solidFill>
                <a:latin typeface="微软雅黑"/>
                <a:ea typeface="微软雅黑"/>
              </a:rPr>
              <a:t>章  问题导向的教学资源整合</a:t>
            </a:r>
            <a:endParaRPr lang="en-US" sz="2400" b="0" strike="noStrike" spc="-1">
              <a:solidFill>
                <a:srgbClr val="000000"/>
              </a:solidFill>
              <a:latin typeface="Arial"/>
            </a:endParaRPr>
          </a:p>
          <a:p>
            <a:pPr defTabSz="914400">
              <a:lnSpc>
                <a:spcPct val="100000"/>
              </a:lnSpc>
            </a:pPr>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6</a:t>
            </a:r>
            <a:r>
              <a:rPr lang="zh-CN" sz="2400" b="1" strike="noStrike" spc="-1">
                <a:solidFill>
                  <a:schemeClr val="lt2">
                    <a:lumMod val="25000"/>
                  </a:schemeClr>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01</a:t>
            </a:r>
            <a:endParaRPr lang="en-US" sz="40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1</a:t>
            </a:r>
            <a:r>
              <a:rPr lang="zh-CN" sz="4000" b="1" strike="noStrike" spc="299">
                <a:solidFill>
                  <a:schemeClr val="dk1">
                    <a:lumMod val="85000"/>
                    <a:lumOff val="15000"/>
                  </a:schemeClr>
                </a:solidFill>
                <a:latin typeface="Arial"/>
                <a:ea typeface="微软雅黑"/>
              </a:rPr>
              <a:t>章 简介</a:t>
            </a:r>
            <a:endParaRPr lang="en-US" sz="40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65555"/>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什么是以问题为导向的教学设计方法</a:t>
            </a:r>
            <a:endParaRPr lang="en-US" sz="3600" b="0" strike="noStrike" spc="-1">
              <a:solidFill>
                <a:schemeClr val="dk1"/>
              </a:solidFill>
              <a:latin typeface="Arial"/>
            </a:endParaRPr>
          </a:p>
        </p:txBody>
      </p:sp>
      <p:sp>
        <p:nvSpPr>
          <p:cNvPr id="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以问题为导向的教学设计方法是一种教育方式，通过设计引人入胜的问题情境，激发学生的学习兴趣和思考欲望，从而引导他们主动深入学习。教育者在设计问题时需要考虑学生的认知水平和学习目标，使问题具有启发性和引导性。这种方法能够促进学生的自主学习和发展批判性思维。</a:t>
            </a:r>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问题驱动学习的优势</a:t>
            </a:r>
            <a:endParaRPr lang="en-US" sz="3600" b="0" strike="noStrike" spc="-1">
              <a:solidFill>
                <a:srgbClr val="000000"/>
              </a:solidFill>
              <a:latin typeface="Arial"/>
            </a:endParaRPr>
          </a:p>
        </p:txBody>
      </p:sp>
      <p:sp>
        <p:nvSpPr>
          <p:cNvPr id="83"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激发学生学习欲望</a:t>
            </a:r>
            <a:endParaRPr lang="en-US" sz="1600" b="0" strike="noStrike" spc="-1">
              <a:solidFill>
                <a:srgbClr val="000000"/>
              </a:solidFill>
              <a:latin typeface="Arial"/>
            </a:endParaRPr>
          </a:p>
        </p:txBody>
      </p:sp>
      <p:sp>
        <p:nvSpPr>
          <p:cNvPr id="84"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提高学生的学习兴趣和参与度</a:t>
            </a:r>
            <a:endParaRPr lang="en-US" sz="2000" b="0" strike="noStrike" spc="-1">
              <a:solidFill>
                <a:srgbClr val="000000"/>
              </a:solidFill>
              <a:latin typeface="Arial"/>
            </a:endParaRPr>
          </a:p>
        </p:txBody>
      </p:sp>
      <p:sp>
        <p:nvSpPr>
          <p:cNvPr id="85"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培养学生自主学习意识</a:t>
            </a:r>
            <a:endParaRPr lang="en-US" sz="1600" b="0" strike="noStrike" spc="-1">
              <a:solidFill>
                <a:srgbClr val="000000"/>
              </a:solidFill>
              <a:latin typeface="Arial"/>
            </a:endParaRPr>
          </a:p>
        </p:txBody>
      </p:sp>
      <p:sp>
        <p:nvSpPr>
          <p:cNvPr id="86"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增强学生的自主学习能力</a:t>
            </a:r>
            <a:endParaRPr lang="en-US" sz="2000" b="0" strike="noStrike" spc="-1">
              <a:solidFill>
                <a:srgbClr val="000000"/>
              </a:solidFill>
              <a:latin typeface="Arial"/>
            </a:endParaRPr>
          </a:p>
        </p:txBody>
      </p:sp>
      <p:sp>
        <p:nvSpPr>
          <p:cNvPr id="87"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促进学生思辨能力的培养</a:t>
            </a:r>
            <a:endParaRPr lang="en-US" sz="1600" b="0" strike="noStrike" spc="-1">
              <a:solidFill>
                <a:srgbClr val="000000"/>
              </a:solidFill>
              <a:latin typeface="Arial"/>
            </a:endParaRPr>
          </a:p>
        </p:txBody>
      </p:sp>
      <p:sp>
        <p:nvSpPr>
          <p:cNvPr id="88"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培养学生的批判性思维和解决问题的能力</a:t>
            </a:r>
            <a:endParaRPr lang="en-US" sz="2000" b="0" strike="noStrike" spc="-1">
              <a:solidFill>
                <a:srgbClr val="000000"/>
              </a:solidFill>
              <a:latin typeface="Arial"/>
            </a:endParaRPr>
          </a:p>
        </p:txBody>
      </p:sp>
      <p:sp>
        <p:nvSpPr>
          <p:cNvPr id="89"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培养学生创新能力</a:t>
            </a:r>
            <a:endParaRPr lang="en-US" sz="1600" b="0" strike="noStrike" spc="-1">
              <a:solidFill>
                <a:srgbClr val="000000"/>
              </a:solidFill>
              <a:latin typeface="Arial"/>
            </a:endParaRPr>
          </a:p>
        </p:txBody>
      </p:sp>
      <p:sp>
        <p:nvSpPr>
          <p:cNvPr id="90"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激发学生的创造力和创新思维</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1"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如何设计有效的问题</a:t>
            </a:r>
            <a:endParaRPr lang="en-US" sz="3600" b="0" strike="noStrike" spc="-1">
              <a:solidFill>
                <a:srgbClr val="000000"/>
              </a:solidFill>
              <a:latin typeface="Arial"/>
            </a:endParaRPr>
          </a:p>
        </p:txBody>
      </p:sp>
      <p:sp>
        <p:nvSpPr>
          <p:cNvPr id="92"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93"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考虑问题引出的背景和环境</a:t>
            </a:r>
            <a:endParaRPr lang="en-US" sz="1800" b="0" strike="noStrike" spc="-1">
              <a:solidFill>
                <a:srgbClr val="000000"/>
              </a:solidFill>
              <a:latin typeface="Arial"/>
            </a:endParaRPr>
          </a:p>
        </p:txBody>
      </p:sp>
      <p:sp>
        <p:nvSpPr>
          <p:cNvPr id="94"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确定问题背景和情境</a:t>
            </a:r>
            <a:endParaRPr lang="en-US" sz="2400" b="0" strike="noStrike" spc="-1">
              <a:solidFill>
                <a:srgbClr val="000000"/>
              </a:solidFill>
              <a:latin typeface="Arial"/>
            </a:endParaRPr>
          </a:p>
        </p:txBody>
      </p:sp>
      <p:sp>
        <p:nvSpPr>
          <p:cNvPr id="95"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6"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7"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设计能够引导实际行动的问题</a:t>
            </a:r>
            <a:endParaRPr lang="en-US" sz="1400" b="0" strike="noStrike" spc="-1">
              <a:solidFill>
                <a:srgbClr val="000000"/>
              </a:solidFill>
              <a:latin typeface="Arial"/>
            </a:endParaRPr>
          </a:p>
        </p:txBody>
      </p:sp>
      <p:sp>
        <p:nvSpPr>
          <p:cNvPr id="98"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制定具体操作性问题促进学习实践</a:t>
            </a:r>
            <a:endParaRPr lang="en-US" sz="2400" b="0" strike="noStrike" spc="-1">
              <a:solidFill>
                <a:srgbClr val="000000"/>
              </a:solidFill>
              <a:latin typeface="Arial"/>
            </a:endParaRPr>
          </a:p>
        </p:txBody>
      </p:sp>
      <p:sp>
        <p:nvSpPr>
          <p:cNvPr id="99"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提出引人深思的问题</a:t>
            </a:r>
            <a:endParaRPr lang="en-US" sz="1800" b="0" strike="noStrike" spc="-1">
              <a:solidFill>
                <a:srgbClr val="000000"/>
              </a:solidFill>
              <a:latin typeface="Arial"/>
            </a:endParaRPr>
          </a:p>
        </p:txBody>
      </p:sp>
      <p:sp>
        <p:nvSpPr>
          <p:cNvPr id="101"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设计开放性问题激发学生思考</a:t>
            </a:r>
            <a:endParaRPr lang="en-US" sz="2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4"/>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设计问题场景和情境</a:t>
            </a:r>
            <a:endParaRPr lang="en-US" sz="2000" b="0" strike="noStrike" spc="-1">
              <a:solidFill>
                <a:srgbClr val="000000"/>
              </a:solidFill>
              <a:latin typeface="Arial"/>
            </a:endParaRPr>
          </a:p>
        </p:txBody>
      </p:sp>
      <p:sp>
        <p:nvSpPr>
          <p:cNvPr id="104"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创设能够引发学生思考的教学情境</a:t>
            </a:r>
            <a:endParaRPr lang="en-US" sz="1800" b="0" strike="noStrike" spc="-1">
              <a:solidFill>
                <a:srgbClr val="000000"/>
              </a:solidFill>
              <a:latin typeface="Arial"/>
            </a:endParaRPr>
          </a:p>
        </p:txBody>
      </p:sp>
      <p:sp>
        <p:nvSpPr>
          <p:cNvPr id="105" name="矩形 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制定问题</a:t>
            </a:r>
            <a:endParaRPr lang="en-US" sz="2000" b="0" strike="noStrike" spc="-1">
              <a:solidFill>
                <a:srgbClr val="000000"/>
              </a:solidFill>
              <a:latin typeface="Arial"/>
            </a:endParaRPr>
          </a:p>
        </p:txBody>
      </p:sp>
      <p:sp>
        <p:nvSpPr>
          <p:cNvPr id="107"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设计具有启发性和引导性的问题</a:t>
            </a:r>
            <a:endParaRPr lang="en-US" sz="1800" b="0" strike="noStrike" spc="-1">
              <a:solidFill>
                <a:srgbClr val="000000"/>
              </a:solidFill>
              <a:latin typeface="Arial"/>
            </a:endParaRPr>
          </a:p>
        </p:txBody>
      </p:sp>
      <p:sp>
        <p:nvSpPr>
          <p:cNvPr id="108" name="矩形 1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设计学习活动和评估方式</a:t>
            </a:r>
            <a:endParaRPr lang="en-US" sz="2000" b="0" strike="noStrike" spc="-1">
              <a:solidFill>
                <a:srgbClr val="000000"/>
              </a:solidFill>
              <a:latin typeface="Arial"/>
            </a:endParaRPr>
          </a:p>
        </p:txBody>
      </p:sp>
      <p:sp>
        <p:nvSpPr>
          <p:cNvPr id="110"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安排多样化的学习任务和评估方式</a:t>
            </a:r>
            <a:endParaRPr lang="en-US" sz="1800" b="0" strike="noStrike" spc="-1">
              <a:solidFill>
                <a:srgbClr val="000000"/>
              </a:solidFill>
              <a:latin typeface="Arial"/>
            </a:endParaRPr>
          </a:p>
        </p:txBody>
      </p:sp>
      <p:sp>
        <p:nvSpPr>
          <p:cNvPr id="111"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以问题为导向的教学设计流程</a:t>
            </a:r>
            <a:endParaRPr lang="en-US" sz="3600" b="0" strike="noStrike" spc="-1">
              <a:solidFill>
                <a:srgbClr val="000000"/>
              </a:solidFill>
              <a:latin typeface="Arial"/>
            </a:endParaRPr>
          </a:p>
        </p:txBody>
      </p:sp>
      <p:sp>
        <p:nvSpPr>
          <p:cNvPr id="112" name="矩形 1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确定学习目标</a:t>
            </a:r>
            <a:endParaRPr lang="en-US" sz="2000" b="0" strike="noStrike" spc="-1">
              <a:solidFill>
                <a:srgbClr val="000000"/>
              </a:solidFill>
              <a:latin typeface="Arial"/>
            </a:endParaRPr>
          </a:p>
        </p:txBody>
      </p:sp>
      <p:sp>
        <p:nvSpPr>
          <p:cNvPr id="114"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明确教学目的和学生预期能力</a:t>
            </a:r>
            <a:endParaRPr lang="en-US" sz="1800" b="0" strike="noStrike" spc="-1">
              <a:solidFill>
                <a:srgbClr val="000000"/>
              </a:solidFill>
              <a:latin typeface="Arial"/>
            </a:endParaRPr>
          </a:p>
        </p:txBody>
      </p:sp>
      <p:sp>
        <p:nvSpPr>
          <p:cNvPr id="115" name="流程图: 联系 1"/>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116" name="流程图: 联系 2"/>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117" name="流程图: 联系 3"/>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118" name="流程图: 联系 17"/>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以问题为导向的教学设计方法</a:t>
            </a:r>
            <a:endParaRPr lang="en-US" sz="2200" b="0" strike="noStrike" spc="-1">
              <a:solidFill>
                <a:srgbClr val="000000"/>
              </a:solidFill>
              <a:latin typeface="Arial"/>
            </a:endParaRPr>
          </a:p>
        </p:txBody>
      </p:sp>
      <p:sp>
        <p:nvSpPr>
          <p:cNvPr id="121"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以问题为导向的教学设计方法注重促进学生主动学习和批判性思维发展，通过构建引人入胜的问题场景，激发学生的学习兴趣和思考能力。这种教学设计方法能够培养学生的团队合作能力，提高学生的自主学习意识，为其未来发展打下坚实基础。</a:t>
            </a:r>
            <a:endParaRPr lang="en-US" sz="18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23"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02</a:t>
            </a:r>
            <a:endParaRPr lang="en-US" sz="40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2</a:t>
            </a:r>
            <a:r>
              <a:rPr lang="zh-CN" sz="4000" b="1" strike="noStrike" spc="299">
                <a:solidFill>
                  <a:schemeClr val="dk1">
                    <a:lumMod val="85000"/>
                    <a:lumOff val="15000"/>
                  </a:schemeClr>
                </a:solidFill>
                <a:latin typeface="Arial"/>
                <a:ea typeface="微软雅黑"/>
              </a:rPr>
              <a:t>章 问题导向学习的实践</a:t>
            </a:r>
            <a:endParaRPr lang="en-US" sz="40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以问题为导向的科学教育实践</a:t>
            </a:r>
            <a:endParaRPr lang="en-US" sz="3600" b="0" strike="noStrike" spc="-1">
              <a:solidFill>
                <a:srgbClr val="000000"/>
              </a:solidFill>
              <a:latin typeface="Arial"/>
            </a:endParaRPr>
          </a:p>
        </p:txBody>
      </p:sp>
      <p:sp>
        <p:nvSpPr>
          <p:cNvPr id="128"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案例分析</a:t>
            </a:r>
            <a:endParaRPr lang="en-US" sz="1600" b="0" strike="noStrike" spc="-1">
              <a:solidFill>
                <a:srgbClr val="000000"/>
              </a:solidFill>
              <a:latin typeface="Arial"/>
            </a:endParaRPr>
          </a:p>
        </p:txBody>
      </p:sp>
      <p:sp>
        <p:nvSpPr>
          <p:cNvPr id="129"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利用实际案例引导学生探究科学问题</a:t>
            </a:r>
            <a:endParaRPr lang="en-US" sz="2000" b="0" strike="noStrike" spc="-1">
              <a:solidFill>
                <a:srgbClr val="000000"/>
              </a:solidFill>
              <a:latin typeface="Arial"/>
            </a:endParaRPr>
          </a:p>
        </p:txBody>
      </p:sp>
      <p:sp>
        <p:nvSpPr>
          <p:cNvPr id="130"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实践能力培养</a:t>
            </a:r>
            <a:endParaRPr lang="en-US" sz="1600" b="0" strike="noStrike" spc="-1">
              <a:solidFill>
                <a:srgbClr val="000000"/>
              </a:solidFill>
              <a:latin typeface="Arial"/>
            </a:endParaRPr>
          </a:p>
        </p:txBody>
      </p:sp>
      <p:sp>
        <p:nvSpPr>
          <p:cNvPr id="131"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开展实验和模拟实验培养学生实践能力</a:t>
            </a:r>
            <a:endParaRPr lang="en-US" sz="2000" b="0" strike="noStrike" spc="-1">
              <a:solidFill>
                <a:srgbClr val="000000"/>
              </a:solidFill>
              <a:latin typeface="Arial"/>
            </a:endParaRPr>
          </a:p>
        </p:txBody>
      </p:sp>
      <p:sp>
        <p:nvSpPr>
          <p:cNvPr id="132"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科技应用</a:t>
            </a:r>
            <a:endParaRPr lang="en-US" sz="1600" b="0" strike="noStrike" spc="-1">
              <a:solidFill>
                <a:srgbClr val="000000"/>
              </a:solidFill>
              <a:latin typeface="Arial"/>
            </a:endParaRPr>
          </a:p>
        </p:txBody>
      </p:sp>
      <p:sp>
        <p:nvSpPr>
          <p:cNvPr id="133"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借助科技手段设计问题驱动型学习活动</a:t>
            </a:r>
            <a:endParaRPr lang="en-US" sz="2000" b="0" strike="noStrike" spc="-1">
              <a:solidFill>
                <a:srgbClr val="000000"/>
              </a:solidFill>
              <a:latin typeface="Arial"/>
            </a:endParaRPr>
          </a:p>
        </p:txBody>
      </p:sp>
      <p:sp>
        <p:nvSpPr>
          <p:cNvPr id="134"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35"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6"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fontScale="65555"/>
          </a:bodyPr>
          <a:lstStyle/>
          <a:p>
            <a:pPr defTabSz="914400">
              <a:lnSpc>
                <a:spcPct val="100000"/>
              </a:lnSpc>
            </a:pPr>
            <a:r>
              <a:rPr lang="zh-CN" sz="3600" b="1" strike="noStrike" spc="299">
                <a:solidFill>
                  <a:schemeClr val="dk1">
                    <a:lumMod val="85000"/>
                    <a:lumOff val="15000"/>
                  </a:schemeClr>
                </a:solidFill>
                <a:latin typeface="Arial"/>
                <a:ea typeface="微软雅黑"/>
              </a:rPr>
              <a:t>以问题为导向的跨学科教学实践</a:t>
            </a:r>
            <a:endParaRPr lang="en-US" sz="3600" b="0" strike="noStrike" spc="-1">
              <a:solidFill>
                <a:srgbClr val="000000"/>
              </a:solidFill>
              <a:latin typeface="Arial"/>
            </a:endParaRPr>
          </a:p>
        </p:txBody>
      </p:sp>
      <p:sp>
        <p:nvSpPr>
          <p:cNvPr id="137"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8"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学科整合</a:t>
            </a:r>
            <a:endParaRPr lang="en-US" sz="1800" b="0" strike="noStrike" spc="-1">
              <a:solidFill>
                <a:srgbClr val="000000"/>
              </a:solidFill>
              <a:latin typeface="Arial"/>
            </a:endParaRPr>
          </a:p>
        </p:txBody>
      </p:sp>
      <p:sp>
        <p:nvSpPr>
          <p:cNvPr id="139"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整合不同学科知识设计跨学科问题</a:t>
            </a:r>
            <a:endParaRPr lang="en-US" sz="2400" b="0" strike="noStrike" spc="-1">
              <a:solidFill>
                <a:srgbClr val="000000"/>
              </a:solidFill>
              <a:latin typeface="Arial"/>
            </a:endParaRPr>
          </a:p>
        </p:txBody>
      </p:sp>
      <p:sp>
        <p:nvSpPr>
          <p:cNvPr id="140"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1"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2"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应用能力提升</a:t>
            </a:r>
            <a:endParaRPr lang="en-US" sz="1400" b="0" strike="noStrike" spc="-1">
              <a:solidFill>
                <a:srgbClr val="000000"/>
              </a:solidFill>
              <a:latin typeface="Arial"/>
            </a:endParaRPr>
          </a:p>
        </p:txBody>
      </p:sp>
      <p:sp>
        <p:nvSpPr>
          <p:cNvPr id="143"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提升学生综合应用能力和问题解决能力</a:t>
            </a:r>
            <a:endParaRPr lang="en-US" sz="2400" b="0" strike="noStrike" spc="-1">
              <a:solidFill>
                <a:srgbClr val="000000"/>
              </a:solidFill>
              <a:latin typeface="Arial"/>
            </a:endParaRPr>
          </a:p>
        </p:txBody>
      </p:sp>
      <p:sp>
        <p:nvSpPr>
          <p:cNvPr id="144"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5"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综合能力培养</a:t>
            </a:r>
            <a:endParaRPr lang="en-US" sz="1800" b="0" strike="noStrike" spc="-1">
              <a:solidFill>
                <a:srgbClr val="000000"/>
              </a:solidFill>
              <a:latin typeface="Arial"/>
            </a:endParaRPr>
          </a:p>
        </p:txBody>
      </p:sp>
      <p:sp>
        <p:nvSpPr>
          <p:cNvPr id="146"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鼓励学生运用多学科知识解决问题</a:t>
            </a:r>
            <a:endParaRPr lang="en-US" sz="24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4"/>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激发学生对时事和社会问题的关注</a:t>
            </a:r>
            <a:endParaRPr lang="en-US" sz="2000" b="0" strike="noStrike" spc="-1">
              <a:solidFill>
                <a:srgbClr val="000000"/>
              </a:solidFill>
              <a:latin typeface="Arial"/>
            </a:endParaRPr>
          </a:p>
        </p:txBody>
      </p:sp>
      <p:sp>
        <p:nvSpPr>
          <p:cNvPr id="149"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关注社会热点问题</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培养社会责任感</a:t>
            </a:r>
            <a:endParaRPr lang="en-US" sz="1800" b="0" strike="noStrike" spc="-1">
              <a:solidFill>
                <a:srgbClr val="000000"/>
              </a:solidFill>
              <a:latin typeface="Arial"/>
            </a:endParaRPr>
          </a:p>
        </p:txBody>
      </p:sp>
      <p:sp>
        <p:nvSpPr>
          <p:cNvPr id="150" name="矩形 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培养学生的社会责任感和批判性思考能力</a:t>
            </a:r>
            <a:endParaRPr lang="en-US" sz="2000" b="0" strike="noStrike" spc="-1">
              <a:solidFill>
                <a:srgbClr val="000000"/>
              </a:solidFill>
              <a:latin typeface="Arial"/>
            </a:endParaRPr>
          </a:p>
        </p:txBody>
      </p:sp>
      <p:sp>
        <p:nvSpPr>
          <p:cNvPr id="152"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提高社会参与意识</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培养批判性思维</a:t>
            </a:r>
            <a:endParaRPr lang="en-US" sz="1800" b="0" strike="noStrike" spc="-1">
              <a:solidFill>
                <a:srgbClr val="000000"/>
              </a:solidFill>
              <a:latin typeface="Arial"/>
            </a:endParaRPr>
          </a:p>
        </p:txBody>
      </p:sp>
      <p:sp>
        <p:nvSpPr>
          <p:cNvPr id="153" name="矩形 1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5"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56"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以问题为导向的社会科学教育实践</a:t>
            </a:r>
            <a:endParaRPr lang="en-US" sz="3600" b="0" strike="noStrike" spc="-1">
              <a:solidFill>
                <a:srgbClr val="000000"/>
              </a:solidFill>
              <a:latin typeface="Arial"/>
            </a:endParaRPr>
          </a:p>
        </p:txBody>
      </p:sp>
      <p:sp>
        <p:nvSpPr>
          <p:cNvPr id="157" name="矩形 1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利用社会事件引发学生思考和讨论</a:t>
            </a:r>
            <a:endParaRPr lang="en-US" sz="2000" b="0" strike="noStrike" spc="-1">
              <a:solidFill>
                <a:srgbClr val="000000"/>
              </a:solidFill>
              <a:latin typeface="Arial"/>
            </a:endParaRPr>
          </a:p>
        </p:txBody>
      </p:sp>
      <p:sp>
        <p:nvSpPr>
          <p:cNvPr id="159"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引导学生思考社会问题</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激发学生独立思考能力</a:t>
            </a:r>
            <a:endParaRPr lang="en-US" sz="1800" b="0" strike="noStrike" spc="-1">
              <a:solidFill>
                <a:srgbClr val="000000"/>
              </a:solidFill>
              <a:latin typeface="Arial"/>
            </a:endParaRPr>
          </a:p>
        </p:txBody>
      </p:sp>
      <p:sp>
        <p:nvSpPr>
          <p:cNvPr id="160" name="流程图: 联系 1"/>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161" name="流程图: 联系 2"/>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162" name="流程图: 联系 3"/>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163" name="流程图: 联系 17"/>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以问题为导向的艺术教育实践</a:t>
            </a:r>
            <a:endParaRPr lang="en-US" sz="2200" b="0" strike="noStrike" spc="-1">
              <a:solidFill>
                <a:srgbClr val="000000"/>
              </a:solidFill>
              <a:latin typeface="Arial"/>
            </a:endParaRPr>
          </a:p>
        </p:txBody>
      </p:sp>
      <p:sp>
        <p:nvSpPr>
          <p:cNvPr id="166"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艺术教育注重学生的感知与表达能力，通过引导学生探索艺术问题和创作主题，培养学生审美情感和艺术创作能力。鼓励学生多角度审美与表达，使其在艺术实践中提升自身的艺术修养。</a:t>
            </a:r>
            <a:endParaRPr lang="en-US" sz="18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8"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以问题为导向的艺术教育实践</a:t>
            </a:r>
            <a:endParaRPr lang="en-US" sz="3600" b="0" strike="noStrike" spc="-1">
              <a:solidFill>
                <a:srgbClr val="000000"/>
              </a:solidFill>
              <a:latin typeface="Arial"/>
            </a:endParaRPr>
          </a:p>
        </p:txBody>
      </p:sp>
      <p:sp>
        <p:nvSpPr>
          <p:cNvPr id="170"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问题探索</a:t>
            </a:r>
            <a:endParaRPr lang="en-US" sz="1600" b="0" strike="noStrike" spc="-1">
              <a:solidFill>
                <a:srgbClr val="000000"/>
              </a:solidFill>
              <a:latin typeface="Arial"/>
            </a:endParaRPr>
          </a:p>
        </p:txBody>
      </p:sp>
      <p:sp>
        <p:nvSpPr>
          <p:cNvPr id="171"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引导学生探索艺术问题和创作主题</a:t>
            </a:r>
            <a:endParaRPr lang="en-US" sz="2000" b="0" strike="noStrike" spc="-1">
              <a:solidFill>
                <a:srgbClr val="000000"/>
              </a:solidFill>
              <a:latin typeface="Arial"/>
            </a:endParaRPr>
          </a:p>
        </p:txBody>
      </p:sp>
      <p:sp>
        <p:nvSpPr>
          <p:cNvPr id="172"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审美与表达</a:t>
            </a:r>
            <a:endParaRPr lang="en-US" sz="1600" b="0" strike="noStrike" spc="-1">
              <a:solidFill>
                <a:srgbClr val="000000"/>
              </a:solidFill>
              <a:latin typeface="Arial"/>
            </a:endParaRPr>
          </a:p>
        </p:txBody>
      </p:sp>
      <p:sp>
        <p:nvSpPr>
          <p:cNvPr id="173"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鼓励学生多角度审美与表达</a:t>
            </a:r>
            <a:endParaRPr lang="en-US" sz="2000" b="0" strike="noStrike" spc="-1">
              <a:solidFill>
                <a:srgbClr val="000000"/>
              </a:solidFill>
              <a:latin typeface="Arial"/>
            </a:endParaRPr>
          </a:p>
        </p:txBody>
      </p:sp>
      <p:sp>
        <p:nvSpPr>
          <p:cNvPr id="174"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创作能力培养</a:t>
            </a:r>
            <a:endParaRPr lang="en-US" sz="1600" b="0" strike="noStrike" spc="-1">
              <a:solidFill>
                <a:srgbClr val="000000"/>
              </a:solidFill>
              <a:latin typeface="Arial"/>
            </a:endParaRPr>
          </a:p>
        </p:txBody>
      </p:sp>
      <p:sp>
        <p:nvSpPr>
          <p:cNvPr id="175"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培养学生审美情感和艺术创作能力</a:t>
            </a:r>
            <a:endParaRPr lang="en-US" sz="2000" b="0" strike="noStrike" spc="-1">
              <a:solidFill>
                <a:srgbClr val="000000"/>
              </a:solidFill>
              <a:latin typeface="Arial"/>
            </a:endParaRPr>
          </a:p>
        </p:txBody>
      </p:sp>
      <p:sp>
        <p:nvSpPr>
          <p:cNvPr id="176"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77"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8"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03</a:t>
            </a:r>
            <a:endParaRPr lang="en-US" sz="4000" b="0" strike="noStrike" spc="148">
              <a:solidFill>
                <a:schemeClr val="dk1">
                  <a:lumMod val="65000"/>
                  <a:lumOff val="35000"/>
                </a:schemeClr>
              </a:solidFill>
              <a:latin typeface="Arial"/>
            </a:endParaRPr>
          </a:p>
        </p:txBody>
      </p:sp>
      <p:sp>
        <p:nvSpPr>
          <p:cNvPr id="179"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3</a:t>
            </a:r>
            <a:r>
              <a:rPr lang="zh-CN" sz="4000" b="1" strike="noStrike" spc="299">
                <a:solidFill>
                  <a:schemeClr val="dk1">
                    <a:lumMod val="85000"/>
                    <a:lumOff val="15000"/>
                  </a:schemeClr>
                </a:solidFill>
                <a:latin typeface="Arial"/>
                <a:ea typeface="微软雅黑"/>
              </a:rPr>
              <a:t>章 问题驱动下的教学评估</a:t>
            </a:r>
            <a:endParaRPr lang="en-US" sz="4000" b="0" strike="noStrike" spc="-1">
              <a:solidFill>
                <a:schemeClr val="dk1"/>
              </a:solidFill>
              <a:latin typeface="Arial"/>
            </a:endParaRPr>
          </a:p>
        </p:txBody>
      </p:sp>
      <p:sp>
        <p:nvSpPr>
          <p:cNvPr id="18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问题驱动学习的评估原则</a:t>
            </a:r>
            <a:endParaRPr lang="en-US" sz="2200" b="0" strike="noStrike" spc="-1">
              <a:solidFill>
                <a:srgbClr val="000000"/>
              </a:solidFill>
              <a:latin typeface="Arial"/>
            </a:endParaRPr>
          </a:p>
        </p:txBody>
      </p:sp>
      <p:sp>
        <p:nvSpPr>
          <p:cNvPr id="183"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问题驱动学习中，评估学生对问题的理解和分析能力是至关重要的。同时，也需要评估学生解决问题的思路和方法，以及其合作与交流能力。这些评估原则可以帮助教师更全面地了解学生的学习情况，为后续教学提供指导。</a:t>
            </a:r>
            <a:endParaRPr lang="en-US" sz="1800" b="0" strike="noStrike" spc="-1">
              <a:solidFill>
                <a:srgbClr val="000000"/>
              </a:solidFill>
              <a:latin typeface="Arial"/>
            </a:endParaRPr>
          </a:p>
        </p:txBody>
      </p:sp>
      <p:sp>
        <p:nvSpPr>
          <p:cNvPr id="1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85"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fontScale="84166"/>
          </a:bodyPr>
          <a:lstStyle/>
          <a:p>
            <a:pPr defTabSz="914400">
              <a:lnSpc>
                <a:spcPct val="100000"/>
              </a:lnSpc>
            </a:pPr>
            <a:r>
              <a:rPr lang="zh-CN" sz="3600" b="1" strike="noStrike" spc="299">
                <a:solidFill>
                  <a:schemeClr val="dk1">
                    <a:lumMod val="85000"/>
                    <a:lumOff val="15000"/>
                  </a:schemeClr>
                </a:solidFill>
                <a:latin typeface="Arial"/>
                <a:ea typeface="微软雅黑"/>
              </a:rPr>
              <a:t>以问题为导向的评估工具</a:t>
            </a:r>
            <a:endParaRPr lang="en-US" sz="3600" b="0" strike="noStrike" spc="-1">
              <a:solidFill>
                <a:srgbClr val="000000"/>
              </a:solidFill>
              <a:latin typeface="Arial"/>
            </a:endParaRPr>
          </a:p>
        </p:txBody>
      </p:sp>
      <p:sp>
        <p:nvSpPr>
          <p:cNvPr id="187"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8"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确保评分公平准确</a:t>
            </a:r>
            <a:endParaRPr lang="en-US" sz="1800" b="0" strike="noStrike" spc="-1">
              <a:solidFill>
                <a:srgbClr val="000000"/>
              </a:solidFill>
              <a:latin typeface="Arial"/>
            </a:endParaRPr>
          </a:p>
        </p:txBody>
      </p:sp>
      <p:sp>
        <p:nvSpPr>
          <p:cNvPr id="189"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制定开放性问题答案评分标准</a:t>
            </a:r>
            <a:endParaRPr lang="en-US" sz="2400" b="0" strike="noStrike" spc="-1">
              <a:solidFill>
                <a:srgbClr val="000000"/>
              </a:solidFill>
              <a:latin typeface="Arial"/>
            </a:endParaRPr>
          </a:p>
        </p:txBody>
      </p:sp>
      <p:sp>
        <p:nvSpPr>
          <p:cNvPr id="190"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1"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2"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通过实际表现了解学生学习情况</a:t>
            </a:r>
            <a:endParaRPr lang="en-US" sz="1400" b="0" strike="noStrike" spc="-1">
              <a:solidFill>
                <a:srgbClr val="000000"/>
              </a:solidFill>
              <a:latin typeface="Arial"/>
            </a:endParaRPr>
          </a:p>
        </p:txBody>
      </p:sp>
      <p:sp>
        <p:nvSpPr>
          <p:cNvPr id="193"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利用学生作品和表现评估学习效果</a:t>
            </a:r>
            <a:endParaRPr lang="en-US" sz="2400" b="0" strike="noStrike" spc="-1">
              <a:solidFill>
                <a:srgbClr val="000000"/>
              </a:solidFill>
              <a:latin typeface="Arial"/>
            </a:endParaRPr>
          </a:p>
        </p:txBody>
      </p:sp>
      <p:sp>
        <p:nvSpPr>
          <p:cNvPr id="194"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促进学生思维能力的提升</a:t>
            </a:r>
            <a:endParaRPr lang="en-US" sz="1800" b="0" strike="noStrike" spc="-1">
              <a:solidFill>
                <a:srgbClr val="000000"/>
              </a:solidFill>
              <a:latin typeface="Arial"/>
            </a:endParaRPr>
          </a:p>
        </p:txBody>
      </p:sp>
      <p:sp>
        <p:nvSpPr>
          <p:cNvPr id="196"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设计问题解决能力评估任务</a:t>
            </a:r>
            <a:endParaRPr lang="en-US" sz="24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矩形 4"/>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鼓励学生相互交流和探讨</a:t>
            </a:r>
            <a:endParaRPr lang="en-US" sz="2000" b="0" strike="noStrike" spc="-1">
              <a:solidFill>
                <a:srgbClr val="000000"/>
              </a:solidFill>
              <a:latin typeface="Arial"/>
            </a:endParaRPr>
          </a:p>
        </p:txBody>
      </p:sp>
      <p:sp>
        <p:nvSpPr>
          <p:cNvPr id="199"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营造良好的学习氛围，让学生之间互相学习。</a:t>
            </a:r>
            <a:endParaRPr lang="en-US" sz="1800" b="0" strike="noStrike" spc="-1">
              <a:solidFill>
                <a:srgbClr val="000000"/>
              </a:solidFill>
              <a:latin typeface="Arial"/>
            </a:endParaRPr>
          </a:p>
        </p:txBody>
      </p:sp>
      <p:sp>
        <p:nvSpPr>
          <p:cNvPr id="200" name="矩形 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帮助学生查漏补缺和持续改进</a:t>
            </a:r>
            <a:endParaRPr lang="en-US" sz="2000" b="0" strike="noStrike" spc="-1">
              <a:solidFill>
                <a:srgbClr val="000000"/>
              </a:solidFill>
              <a:latin typeface="Arial"/>
            </a:endParaRPr>
          </a:p>
        </p:txBody>
      </p:sp>
      <p:sp>
        <p:nvSpPr>
          <p:cNvPr id="202"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教师应当帮助学生找到自身学习存在的问题，并引导其改进。</a:t>
            </a:r>
            <a:endParaRPr lang="en-US" sz="1800" b="0" strike="noStrike" spc="-1">
              <a:solidFill>
                <a:srgbClr val="000000"/>
              </a:solidFill>
              <a:latin typeface="Arial"/>
            </a:endParaRPr>
          </a:p>
        </p:txBody>
      </p:sp>
      <p:sp>
        <p:nvSpPr>
          <p:cNvPr id="203" name="矩形 1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5"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206"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问题驱动学习的反馈机制</a:t>
            </a:r>
            <a:endParaRPr lang="en-US" sz="3600" b="0" strike="noStrike" spc="-1">
              <a:solidFill>
                <a:srgbClr val="000000"/>
              </a:solidFill>
              <a:latin typeface="Arial"/>
            </a:endParaRPr>
          </a:p>
        </p:txBody>
      </p:sp>
      <p:sp>
        <p:nvSpPr>
          <p:cNvPr id="207" name="矩形 1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提供及时有效的问题解答与指导</a:t>
            </a:r>
            <a:endParaRPr lang="en-US" sz="2000" b="0" strike="noStrike" spc="-1">
              <a:solidFill>
                <a:srgbClr val="000000"/>
              </a:solidFill>
              <a:latin typeface="Arial"/>
            </a:endParaRPr>
          </a:p>
        </p:txBody>
      </p:sp>
      <p:sp>
        <p:nvSpPr>
          <p:cNvPr id="209"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教师应当及时为学生解惑，指导其解决问题。</a:t>
            </a:r>
            <a:endParaRPr lang="en-US" sz="1800" b="0" strike="noStrike" spc="-1">
              <a:solidFill>
                <a:srgbClr val="000000"/>
              </a:solidFill>
              <a:latin typeface="Arial"/>
            </a:endParaRPr>
          </a:p>
        </p:txBody>
      </p:sp>
      <p:sp>
        <p:nvSpPr>
          <p:cNvPr id="210" name="流程图: 联系 1"/>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211" name="流程图: 联系 2"/>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212" name="流程图: 联系 3"/>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213" name="流程图: 联系 17"/>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4"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问题导向评估的挑战与解决策略</a:t>
            </a:r>
            <a:endParaRPr lang="en-US" sz="3600" b="0" strike="noStrike" spc="-1">
              <a:solidFill>
                <a:srgbClr val="000000"/>
              </a:solidFill>
              <a:latin typeface="Arial"/>
            </a:endParaRPr>
          </a:p>
        </p:txBody>
      </p:sp>
      <p:sp>
        <p:nvSpPr>
          <p:cNvPr id="215"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建立客观的评估标准和流程，确保评分公正</a:t>
            </a:r>
            <a:endParaRPr lang="en-US" sz="1600" b="0" strike="noStrike" spc="-1">
              <a:solidFill>
                <a:srgbClr val="000000"/>
              </a:solidFill>
              <a:latin typeface="Arial"/>
            </a:endParaRPr>
          </a:p>
        </p:txBody>
      </p:sp>
      <p:sp>
        <p:nvSpPr>
          <p:cNvPr id="216"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如何保证评估公平与客观性</a:t>
            </a:r>
            <a:endParaRPr lang="en-US" sz="2000" b="0" strike="noStrike" spc="-1">
              <a:solidFill>
                <a:srgbClr val="000000"/>
              </a:solidFill>
              <a:latin typeface="Arial"/>
            </a:endParaRPr>
          </a:p>
        </p:txBody>
      </p:sp>
      <p:sp>
        <p:nvSpPr>
          <p:cNvPr id="217"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评估过程中应考虑学生的思考过程和表现结果</a:t>
            </a:r>
            <a:endParaRPr lang="en-US" sz="1600" b="0" strike="noStrike" spc="-1">
              <a:solidFill>
                <a:srgbClr val="000000"/>
              </a:solidFill>
              <a:latin typeface="Arial"/>
            </a:endParaRPr>
          </a:p>
        </p:txBody>
      </p:sp>
      <p:sp>
        <p:nvSpPr>
          <p:cNvPr id="218"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如何兼顾思维过程和结果的评估</a:t>
            </a:r>
            <a:endParaRPr lang="en-US" sz="2000" b="0" strike="noStrike" spc="-1">
              <a:solidFill>
                <a:srgbClr val="000000"/>
              </a:solidFill>
              <a:latin typeface="Arial"/>
            </a:endParaRPr>
          </a:p>
        </p:txBody>
      </p:sp>
      <p:sp>
        <p:nvSpPr>
          <p:cNvPr id="219"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综合评估学生的动手能力、合作能力等方面</a:t>
            </a:r>
            <a:endParaRPr lang="en-US" sz="1600" b="0" strike="noStrike" spc="-1">
              <a:solidFill>
                <a:srgbClr val="000000"/>
              </a:solidFill>
              <a:latin typeface="Arial"/>
            </a:endParaRPr>
          </a:p>
        </p:txBody>
      </p:sp>
      <p:sp>
        <p:nvSpPr>
          <p:cNvPr id="220"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如何综合考量学生综合能力和解决问题的过程</a:t>
            </a:r>
            <a:endParaRPr lang="en-US" sz="2000" b="0" strike="noStrike" spc="-1">
              <a:solidFill>
                <a:srgbClr val="000000"/>
              </a:solidFill>
              <a:latin typeface="Arial"/>
            </a:endParaRPr>
          </a:p>
        </p:txBody>
      </p:sp>
      <p:sp>
        <p:nvSpPr>
          <p:cNvPr id="221"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22"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2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问题驱动教学评估方法是一种注重培养学生问题解决能力和综合能力的教学方法。通过评估学生对问题的理解、解决问题的思路和方法等方面，可以更全面地了解学生的学习情况。针对评估中可能遇到的挑战，教师需要采取相应的解决策略，确保评估工作的顺利进行。</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https://d.book118.com/775240102321011121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以问题为导向的教学设计方法</vt:lpstr>
      <vt:lpstr>目录</vt:lpstr>
      <vt:lpstr>第1章 简介</vt:lpstr>
      <vt:lpstr>什么是以问题为导向的教学设计方法</vt:lpstr>
      <vt:lpstr>PowerPoint Presentation</vt:lpstr>
      <vt:lpstr>PowerPoint Presentation</vt:lpstr>
      <vt:lpstr>PowerPoint Presentation</vt:lpstr>
      <vt:lpstr> </vt:lpstr>
      <vt:lpstr>第2章 问题导向学习的实践</vt:lpstr>
      <vt:lpstr>PowerPoint Presentation</vt:lpstr>
      <vt:lpstr>PowerPoint Presentation</vt:lpstr>
      <vt:lpstr>PowerPoint Presentation</vt:lpstr>
      <vt:lpstr> </vt:lpstr>
      <vt:lpstr>PowerPoint Presentation</vt:lpstr>
      <vt:lpstr>第3章 问题驱动下的教学评估</vt:lpstr>
      <vt:lpstr> </vt:lpstr>
      <vt:lpstr>PowerPoint Presentation</vt:lpstr>
      <vt:lpstr>PowerPoint Presentation</vt:lpstr>
      <vt:lpstr>PowerPoint Presentation</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2024-09-25T03:00:07.365</cp:lastPrinted>
  <dcterms:created xsi:type="dcterms:W3CDTF">2024-09-24T19:00:07Z</dcterms:created>
  <dcterms:modified xsi:type="dcterms:W3CDTF">2024-09-24T19:00:09Z</dcterms:modified>
</cp:coreProperties>
</file>