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4E8F10-15E2-4F58-BDF2-7E1C720376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9032AC-3581-4394-BB8C-8530A12ABD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B418CF-CB19-42E9-BF0C-EE0E698662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BC960C4-7329-479D-9560-7CE6F04C24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0624787-888C-4356-A5D3-4262D980BF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6A47352-FFA5-4CD1-95D1-5354157F35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FBFE344-BF99-4425-BACE-9327129B6D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549E99E-5218-449C-91CA-E598C1D04E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4577595-1104-419A-8A1B-4A335C1F4B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3FD4CB-17ED-4B12-9970-C67302367A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427FD3-BBC4-467D-989D-B48106130E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75242122102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089" y="1082040"/>
            <a:ext cx="6643794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一侧肾切除护理查房</a:t>
            </a:r>
          </a:p>
        </p:txBody>
      </p:sp>
      <p:sp>
        <p:nvSpPr>
          <p:cNvPr id="4" name="AutoShape 4"/>
          <p:cNvSpPr/>
          <p:nvPr/>
        </p:nvSpPr>
        <p:spPr>
          <a:xfrm>
            <a:off x="958956" y="4948612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58956" y="5502858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病例介绍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术前护理准备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术后护理重点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并发症的预防与处理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出院指导与随访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病例介绍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45936" y="260197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3788" y="4992370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14621" y="4992370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52079" y="300540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82069" y="298040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90610" y="451003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84214" y="528619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38684" y="454436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71891" y="3318396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年龄：55岁</a:t>
            </a:r>
          </a:p>
        </p:txBody>
      </p:sp>
      <p:sp>
        <p:nvSpPr>
          <p:cNvPr id="11" name="Freeform 11"/>
          <p:cNvSpPr/>
          <p:nvPr/>
        </p:nvSpPr>
        <p:spPr>
          <a:xfrm>
            <a:off x="5821069" y="286491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973593" y="3379295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66066" y="365957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116258" y="3379295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418097" y="366894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34007" y="5314781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589033" y="5255782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79518" y="4987861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性别：男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3186" y="3304902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职业：退休工人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082466" y="4987747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籍贯：中国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8661" y="1252888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患者姓名：张三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患者基本信息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左侧腰部疼痛伴血尿2周，加重1天。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主诉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2周前无明显诱因出现左侧腰部疼痛，呈持续性钝痛，伴肉眼血尿，无发热、恶心、呕吐等症状。就诊于当地医院，行B超检查提示左肾占位性病变，考虑肾癌可能。为进一步治疗，患者转诊至我院。入院后完善相关检查，行左肾根治性切除术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病史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病情概述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091113" y="1349255"/>
            <a:ext cx="1102900" cy="11029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846826" y="1336491"/>
            <a:ext cx="347186" cy="34928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15621" y="1171423"/>
            <a:ext cx="158782" cy="15878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" name="Group 5"/>
          <p:cNvGrpSpPr/>
          <p:nvPr/>
        </p:nvGrpSpPr>
        <p:grpSpPr>
          <a:xfrm>
            <a:off x="5257991" y="1574521"/>
            <a:ext cx="859155" cy="624840"/>
            <a:chOff x="5257991" y="1574521"/>
            <a:chExt cx="859155" cy="624840"/>
          </a:xfrm>
        </p:grpSpPr>
        <p:sp>
          <p:nvSpPr>
            <p:cNvPr id="6" name="TextBox 6"/>
            <p:cNvSpPr txBox="1"/>
            <p:nvPr/>
          </p:nvSpPr>
          <p:spPr>
            <a:xfrm>
              <a:off x="5257991" y="1574521"/>
              <a:ext cx="859155" cy="62484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01</a:t>
              </a:r>
            </a:p>
          </p:txBody>
        </p:sp>
      </p:grpSp>
      <p:sp>
        <p:nvSpPr>
          <p:cNvPr id="7" name="AutoShape 7"/>
          <p:cNvSpPr/>
          <p:nvPr/>
        </p:nvSpPr>
        <p:spPr>
          <a:xfrm>
            <a:off x="5091113" y="3060668"/>
            <a:ext cx="1102900" cy="110499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846826" y="3048000"/>
            <a:ext cx="347186" cy="34928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115621" y="2882837"/>
            <a:ext cx="158782" cy="160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5257991" y="3286601"/>
            <a:ext cx="935355" cy="624840"/>
            <a:chOff x="5257991" y="3286601"/>
            <a:chExt cx="935355" cy="624840"/>
          </a:xfrm>
        </p:grpSpPr>
        <p:sp>
          <p:nvSpPr>
            <p:cNvPr id="11" name="TextBox 11"/>
            <p:cNvSpPr txBox="1"/>
            <p:nvPr/>
          </p:nvSpPr>
          <p:spPr>
            <a:xfrm>
              <a:off x="5257991" y="3286601"/>
              <a:ext cx="935355" cy="62484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02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5091113" y="4780407"/>
            <a:ext cx="1102900" cy="11029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846826" y="4767644"/>
            <a:ext cx="347186" cy="349282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115621" y="4602575"/>
            <a:ext cx="158782" cy="158782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5257991" y="5005674"/>
            <a:ext cx="935355" cy="624840"/>
            <a:chOff x="5257991" y="5005674"/>
            <a:chExt cx="935355" cy="624840"/>
          </a:xfrm>
        </p:grpSpPr>
        <p:sp>
          <p:nvSpPr>
            <p:cNvPr id="16" name="TextBox 16"/>
            <p:cNvSpPr txBox="1"/>
            <p:nvPr/>
          </p:nvSpPr>
          <p:spPr>
            <a:xfrm>
              <a:off x="5257991" y="5005674"/>
              <a:ext cx="935355" cy="62484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03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1353066" y="1349255"/>
            <a:ext cx="1968722" cy="4629531"/>
            <a:chOff x="1353066" y="1349255"/>
            <a:chExt cx="1968722" cy="4629531"/>
          </a:xfrm>
        </p:grpSpPr>
        <p:sp>
          <p:nvSpPr>
            <p:cNvPr id="18" name="Freeform 18"/>
            <p:cNvSpPr/>
            <p:nvPr/>
          </p:nvSpPr>
          <p:spPr>
            <a:xfrm>
              <a:off x="1956379" y="4609281"/>
              <a:ext cx="827723" cy="1223582"/>
            </a:xfrm>
            <a:custGeom>
              <a:rect l="l" t="t" r="r" b="b"/>
              <a:pathLst>
                <a:path w="277" h="410">
                  <a:moveTo>
                    <a:pt x="277" y="410"/>
                  </a:moveTo>
                  <a:lnTo>
                    <a:pt x="167" y="410"/>
                  </a:lnTo>
                  <a:lnTo>
                    <a:pt x="139" y="105"/>
                  </a:lnTo>
                  <a:lnTo>
                    <a:pt x="110" y="410"/>
                  </a:lnTo>
                  <a:lnTo>
                    <a:pt x="0" y="410"/>
                  </a:lnTo>
                  <a:lnTo>
                    <a:pt x="0" y="0"/>
                  </a:lnTo>
                  <a:lnTo>
                    <a:pt x="277" y="0"/>
                  </a:lnTo>
                  <a:lnTo>
                    <a:pt x="277" y="410"/>
                  </a:lnTo>
                  <a:close/>
                </a:path>
              </a:pathLst>
            </a:custGeom>
            <a:solidFill>
              <a:srgbClr val="38373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725684" y="5635886"/>
              <a:ext cx="609695" cy="342900"/>
            </a:xfrm>
            <a:custGeom>
              <a:rect l="l" t="t" r="r" b="b"/>
              <a:pathLst>
                <a:path w="141" h="79">
                  <a:moveTo>
                    <a:pt x="112" y="17"/>
                  </a:moveTo>
                  <a:cubicBezTo>
                    <a:pt x="130" y="36"/>
                    <a:pt x="141" y="57"/>
                    <a:pt x="109" y="61"/>
                  </a:cubicBezTo>
                  <a:cubicBezTo>
                    <a:pt x="80" y="65"/>
                    <a:pt x="0" y="79"/>
                    <a:pt x="20" y="40"/>
                  </a:cubicBezTo>
                  <a:cubicBezTo>
                    <a:pt x="39" y="3"/>
                    <a:pt x="61" y="0"/>
                    <a:pt x="74" y="0"/>
                  </a:cubicBezTo>
                  <a:cubicBezTo>
                    <a:pt x="86" y="0"/>
                    <a:pt x="102" y="7"/>
                    <a:pt x="112" y="17"/>
                  </a:cubicBezTo>
                  <a:close/>
                </a:path>
              </a:pathLst>
            </a:custGeom>
            <a:solidFill>
              <a:srgbClr val="563A28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2407293" y="5635886"/>
              <a:ext cx="607504" cy="342900"/>
            </a:xfrm>
            <a:custGeom>
              <a:rect l="l" t="t" r="r" b="b"/>
              <a:pathLst>
                <a:path w="140" h="79">
                  <a:moveTo>
                    <a:pt x="29" y="17"/>
                  </a:moveTo>
                  <a:cubicBezTo>
                    <a:pt x="10" y="36"/>
                    <a:pt x="0" y="57"/>
                    <a:pt x="31" y="61"/>
                  </a:cubicBezTo>
                  <a:cubicBezTo>
                    <a:pt x="60" y="65"/>
                    <a:pt x="140" y="79"/>
                    <a:pt x="120" y="40"/>
                  </a:cubicBezTo>
                  <a:cubicBezTo>
                    <a:pt x="101" y="3"/>
                    <a:pt x="79" y="0"/>
                    <a:pt x="67" y="0"/>
                  </a:cubicBezTo>
                  <a:cubicBezTo>
                    <a:pt x="54" y="0"/>
                    <a:pt x="38" y="7"/>
                    <a:pt x="29" y="17"/>
                  </a:cubicBezTo>
                  <a:close/>
                </a:path>
              </a:pathLst>
            </a:custGeom>
            <a:solidFill>
              <a:srgbClr val="563A28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2123638" y="3523241"/>
              <a:ext cx="495395" cy="1115568"/>
            </a:xfrm>
            <a:prstGeom prst="rect">
              <a:avLst/>
            </a:prstGeom>
            <a:solidFill>
              <a:srgbClr val="F4EFE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2314138" y="3546577"/>
              <a:ext cx="97346" cy="110109"/>
            </a:xfrm>
            <a:prstGeom prst="rect">
              <a:avLst/>
            </a:prstGeom>
            <a:solidFill>
              <a:srgbClr val="3A332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2233652" y="3643923"/>
              <a:ext cx="281559" cy="965263"/>
            </a:xfrm>
            <a:custGeom>
              <a:rect l="l" t="t" r="r" b="b"/>
              <a:pathLst>
                <a:path w="94" h="323">
                  <a:moveTo>
                    <a:pt x="34" y="0"/>
                  </a:moveTo>
                  <a:lnTo>
                    <a:pt x="0" y="268"/>
                  </a:lnTo>
                  <a:lnTo>
                    <a:pt x="48" y="323"/>
                  </a:lnTo>
                  <a:lnTo>
                    <a:pt x="94" y="267"/>
                  </a:lnTo>
                  <a:lnTo>
                    <a:pt x="52" y="0"/>
                  </a:lnTo>
                  <a:lnTo>
                    <a:pt x="34" y="0"/>
                  </a:lnTo>
                  <a:close/>
                </a:path>
              </a:pathLst>
            </a:custGeom>
            <a:solidFill>
              <a:srgbClr val="3A332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1442029" y="4422972"/>
              <a:ext cx="556736" cy="535591"/>
            </a:xfrm>
            <a:custGeom>
              <a:rect l="l" t="t" r="r" b="b"/>
              <a:pathLst>
                <a:path w="128" h="123">
                  <a:moveTo>
                    <a:pt x="48" y="0"/>
                  </a:moveTo>
                  <a:cubicBezTo>
                    <a:pt x="48" y="0"/>
                    <a:pt x="39" y="21"/>
                    <a:pt x="26" y="44"/>
                  </a:cubicBezTo>
                  <a:cubicBezTo>
                    <a:pt x="13" y="66"/>
                    <a:pt x="0" y="89"/>
                    <a:pt x="9" y="94"/>
                  </a:cubicBezTo>
                  <a:cubicBezTo>
                    <a:pt x="18" y="100"/>
                    <a:pt x="35" y="72"/>
                    <a:pt x="35" y="72"/>
                  </a:cubicBezTo>
                  <a:cubicBezTo>
                    <a:pt x="35" y="72"/>
                    <a:pt x="22" y="112"/>
                    <a:pt x="39" y="114"/>
                  </a:cubicBezTo>
                  <a:cubicBezTo>
                    <a:pt x="57" y="117"/>
                    <a:pt x="64" y="81"/>
                    <a:pt x="64" y="81"/>
                  </a:cubicBezTo>
                  <a:cubicBezTo>
                    <a:pt x="64" y="81"/>
                    <a:pt x="60" y="120"/>
                    <a:pt x="78" y="121"/>
                  </a:cubicBezTo>
                  <a:cubicBezTo>
                    <a:pt x="96" y="123"/>
                    <a:pt x="88" y="77"/>
                    <a:pt x="88" y="77"/>
                  </a:cubicBezTo>
                  <a:cubicBezTo>
                    <a:pt x="88" y="77"/>
                    <a:pt x="100" y="100"/>
                    <a:pt x="114" y="90"/>
                  </a:cubicBezTo>
                  <a:cubicBezTo>
                    <a:pt x="128" y="80"/>
                    <a:pt x="93" y="55"/>
                    <a:pt x="99" y="29"/>
                  </a:cubicBezTo>
                  <a:lnTo>
                    <a:pt x="48" y="0"/>
                  </a:lnTo>
                  <a:close/>
                </a:path>
              </a:pathLst>
            </a:custGeom>
            <a:solidFill>
              <a:srgbClr val="F9DAB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1598620" y="3538100"/>
              <a:ext cx="582168" cy="1030891"/>
            </a:xfrm>
            <a:custGeom>
              <a:rect l="l" t="t" r="r" b="b"/>
              <a:pathLst>
                <a:path w="134" h="238">
                  <a:moveTo>
                    <a:pt x="119" y="0"/>
                  </a:moveTo>
                  <a:cubicBezTo>
                    <a:pt x="119" y="0"/>
                    <a:pt x="22" y="34"/>
                    <a:pt x="0" y="213"/>
                  </a:cubicBezTo>
                  <a:cubicBezTo>
                    <a:pt x="0" y="213"/>
                    <a:pt x="28" y="236"/>
                    <a:pt x="68" y="238"/>
                  </a:cubicBezTo>
                  <a:cubicBezTo>
                    <a:pt x="68" y="238"/>
                    <a:pt x="84" y="189"/>
                    <a:pt x="102" y="183"/>
                  </a:cubicBezTo>
                  <a:cubicBezTo>
                    <a:pt x="134" y="2"/>
                    <a:pt x="134" y="2"/>
                    <a:pt x="134" y="2"/>
                  </a:cubicBezTo>
                  <a:lnTo>
                    <a:pt x="119" y="0"/>
                  </a:lnTo>
                  <a:close/>
                </a:path>
              </a:pathLst>
            </a:custGeom>
            <a:solidFill>
              <a:srgbClr val="38373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2197743" y="3538100"/>
              <a:ext cx="165164" cy="135446"/>
            </a:xfrm>
            <a:custGeom>
              <a:rect l="l" t="t" r="r" b="b"/>
              <a:pathLst>
                <a:path w="55" h="46">
                  <a:moveTo>
                    <a:pt x="55" y="5"/>
                  </a:moveTo>
                  <a:lnTo>
                    <a:pt x="23" y="46"/>
                  </a:lnTo>
                  <a:lnTo>
                    <a:pt x="0" y="0"/>
                  </a:lnTo>
                  <a:lnTo>
                    <a:pt x="55" y="5"/>
                  </a:lnTo>
                  <a:close/>
                </a:path>
              </a:pathLst>
            </a:custGeom>
            <a:solidFill>
              <a:srgbClr val="E2DCD9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1920375" y="3489427"/>
              <a:ext cx="326041" cy="1166431"/>
            </a:xfrm>
            <a:custGeom>
              <a:rect l="l" t="t" r="r" b="b"/>
              <a:pathLst>
                <a:path w="75" h="269">
                  <a:moveTo>
                    <a:pt x="52" y="0"/>
                  </a:moveTo>
                  <a:cubicBezTo>
                    <a:pt x="52" y="0"/>
                    <a:pt x="0" y="62"/>
                    <a:pt x="6" y="259"/>
                  </a:cubicBezTo>
                  <a:cubicBezTo>
                    <a:pt x="6" y="259"/>
                    <a:pt x="24" y="269"/>
                    <a:pt x="50" y="264"/>
                  </a:cubicBezTo>
                  <a:cubicBezTo>
                    <a:pt x="50" y="264"/>
                    <a:pt x="57" y="102"/>
                    <a:pt x="75" y="0"/>
                  </a:cubicBezTo>
                  <a:lnTo>
                    <a:pt x="52" y="0"/>
                  </a:lnTo>
                  <a:close/>
                </a:path>
              </a:pathLst>
            </a:custGeom>
            <a:solidFill>
              <a:srgbClr val="3F3E3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2735429" y="4422972"/>
              <a:ext cx="563118" cy="535591"/>
            </a:xfrm>
            <a:custGeom>
              <a:rect l="l" t="t" r="r" b="b"/>
              <a:pathLst>
                <a:path w="129" h="123">
                  <a:moveTo>
                    <a:pt x="81" y="0"/>
                  </a:moveTo>
                  <a:cubicBezTo>
                    <a:pt x="81" y="0"/>
                    <a:pt x="90" y="21"/>
                    <a:pt x="103" y="44"/>
                  </a:cubicBezTo>
                  <a:cubicBezTo>
                    <a:pt x="116" y="66"/>
                    <a:pt x="129" y="89"/>
                    <a:pt x="120" y="94"/>
                  </a:cubicBezTo>
                  <a:cubicBezTo>
                    <a:pt x="111" y="100"/>
                    <a:pt x="93" y="72"/>
                    <a:pt x="93" y="72"/>
                  </a:cubicBezTo>
                  <a:cubicBezTo>
                    <a:pt x="93" y="72"/>
                    <a:pt x="107" y="112"/>
                    <a:pt x="89" y="114"/>
                  </a:cubicBezTo>
                  <a:cubicBezTo>
                    <a:pt x="72" y="117"/>
                    <a:pt x="65" y="81"/>
                    <a:pt x="65" y="81"/>
                  </a:cubicBezTo>
                  <a:cubicBezTo>
                    <a:pt x="65" y="81"/>
                    <a:pt x="69" y="120"/>
                    <a:pt x="51" y="121"/>
                  </a:cubicBezTo>
                  <a:cubicBezTo>
                    <a:pt x="33" y="123"/>
                    <a:pt x="40" y="77"/>
                    <a:pt x="40" y="77"/>
                  </a:cubicBezTo>
                  <a:cubicBezTo>
                    <a:pt x="40" y="77"/>
                    <a:pt x="29" y="100"/>
                    <a:pt x="15" y="90"/>
                  </a:cubicBezTo>
                  <a:cubicBezTo>
                    <a:pt x="0" y="80"/>
                    <a:pt x="35" y="55"/>
                    <a:pt x="29" y="29"/>
                  </a:cubicBezTo>
                  <a:lnTo>
                    <a:pt x="81" y="0"/>
                  </a:lnTo>
                  <a:close/>
                </a:path>
              </a:pathLst>
            </a:custGeom>
            <a:solidFill>
              <a:srgbClr val="F9DAB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2553311" y="3538100"/>
              <a:ext cx="586359" cy="1030891"/>
            </a:xfrm>
            <a:custGeom>
              <a:rect l="l" t="t" r="r" b="b"/>
              <a:pathLst>
                <a:path w="135" h="238">
                  <a:moveTo>
                    <a:pt x="16" y="0"/>
                  </a:moveTo>
                  <a:cubicBezTo>
                    <a:pt x="16" y="0"/>
                    <a:pt x="112" y="34"/>
                    <a:pt x="135" y="213"/>
                  </a:cubicBezTo>
                  <a:cubicBezTo>
                    <a:pt x="135" y="213"/>
                    <a:pt x="106" y="236"/>
                    <a:pt x="67" y="238"/>
                  </a:cubicBezTo>
                  <a:cubicBezTo>
                    <a:pt x="67" y="238"/>
                    <a:pt x="51" y="189"/>
                    <a:pt x="33" y="183"/>
                  </a:cubicBezTo>
                  <a:cubicBezTo>
                    <a:pt x="0" y="2"/>
                    <a:pt x="0" y="2"/>
                    <a:pt x="0" y="2"/>
                  </a:cubicBezTo>
                  <a:lnTo>
                    <a:pt x="16" y="0"/>
                  </a:lnTo>
                  <a:close/>
                </a:path>
              </a:pathLst>
            </a:custGeom>
            <a:solidFill>
              <a:srgbClr val="38373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2377670" y="3538100"/>
              <a:ext cx="165164" cy="135446"/>
            </a:xfrm>
            <a:custGeom>
              <a:rect l="l" t="t" r="r" b="b"/>
              <a:pathLst>
                <a:path w="55" h="46">
                  <a:moveTo>
                    <a:pt x="0" y="5"/>
                  </a:moveTo>
                  <a:lnTo>
                    <a:pt x="32" y="46"/>
                  </a:lnTo>
                  <a:lnTo>
                    <a:pt x="55" y="0"/>
                  </a:lnTo>
                  <a:lnTo>
                    <a:pt x="0" y="5"/>
                  </a:lnTo>
                  <a:close/>
                </a:path>
              </a:pathLst>
            </a:custGeom>
            <a:solidFill>
              <a:srgbClr val="E2DCD9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2494065" y="3489427"/>
              <a:ext cx="326041" cy="1166431"/>
            </a:xfrm>
            <a:custGeom>
              <a:rect l="l" t="t" r="r" b="b"/>
              <a:pathLst>
                <a:path w="75" h="269">
                  <a:moveTo>
                    <a:pt x="23" y="0"/>
                  </a:moveTo>
                  <a:cubicBezTo>
                    <a:pt x="23" y="0"/>
                    <a:pt x="75" y="62"/>
                    <a:pt x="68" y="259"/>
                  </a:cubicBezTo>
                  <a:cubicBezTo>
                    <a:pt x="68" y="259"/>
                    <a:pt x="51" y="269"/>
                    <a:pt x="25" y="264"/>
                  </a:cubicBezTo>
                  <a:cubicBezTo>
                    <a:pt x="25" y="264"/>
                    <a:pt x="18" y="102"/>
                    <a:pt x="0" y="0"/>
                  </a:cubicBezTo>
                  <a:lnTo>
                    <a:pt x="23" y="0"/>
                  </a:lnTo>
                  <a:close/>
                </a:path>
              </a:pathLst>
            </a:custGeom>
            <a:solidFill>
              <a:srgbClr val="3F3E3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1420788" y="1349255"/>
              <a:ext cx="1901000" cy="1293400"/>
            </a:xfrm>
            <a:custGeom>
              <a:rect l="l" t="t" r="r" b="b"/>
              <a:pathLst>
                <a:path w="438" h="297">
                  <a:moveTo>
                    <a:pt x="14" y="295"/>
                  </a:moveTo>
                  <a:cubicBezTo>
                    <a:pt x="14" y="295"/>
                    <a:pt x="0" y="238"/>
                    <a:pt x="10" y="192"/>
                  </a:cubicBezTo>
                  <a:cubicBezTo>
                    <a:pt x="20" y="145"/>
                    <a:pt x="23" y="154"/>
                    <a:pt x="22" y="134"/>
                  </a:cubicBezTo>
                  <a:cubicBezTo>
                    <a:pt x="22" y="134"/>
                    <a:pt x="31" y="139"/>
                    <a:pt x="31" y="145"/>
                  </a:cubicBezTo>
                  <a:cubicBezTo>
                    <a:pt x="31" y="145"/>
                    <a:pt x="56" y="67"/>
                    <a:pt x="119" y="52"/>
                  </a:cubicBezTo>
                  <a:cubicBezTo>
                    <a:pt x="119" y="52"/>
                    <a:pt x="114" y="62"/>
                    <a:pt x="116" y="73"/>
                  </a:cubicBezTo>
                  <a:cubicBezTo>
                    <a:pt x="116" y="73"/>
                    <a:pt x="173" y="0"/>
                    <a:pt x="296" y="15"/>
                  </a:cubicBezTo>
                  <a:cubicBezTo>
                    <a:pt x="296" y="15"/>
                    <a:pt x="281" y="31"/>
                    <a:pt x="285" y="40"/>
                  </a:cubicBezTo>
                  <a:cubicBezTo>
                    <a:pt x="285" y="40"/>
                    <a:pt x="342" y="31"/>
                    <a:pt x="363" y="48"/>
                  </a:cubicBezTo>
                  <a:cubicBezTo>
                    <a:pt x="363" y="48"/>
                    <a:pt x="347" y="61"/>
                    <a:pt x="348" y="69"/>
                  </a:cubicBezTo>
                  <a:cubicBezTo>
                    <a:pt x="348" y="69"/>
                    <a:pt x="393" y="67"/>
                    <a:pt x="422" y="115"/>
                  </a:cubicBezTo>
                  <a:cubicBezTo>
                    <a:pt x="422" y="115"/>
                    <a:pt x="405" y="128"/>
                    <a:pt x="407" y="137"/>
                  </a:cubicBezTo>
                  <a:cubicBezTo>
                    <a:pt x="407" y="137"/>
                    <a:pt x="432" y="147"/>
                    <a:pt x="438" y="171"/>
                  </a:cubicBezTo>
                  <a:cubicBezTo>
                    <a:pt x="438" y="171"/>
                    <a:pt x="413" y="195"/>
                    <a:pt x="412" y="229"/>
                  </a:cubicBezTo>
                  <a:cubicBezTo>
                    <a:pt x="411" y="262"/>
                    <a:pt x="401" y="295"/>
                    <a:pt x="399" y="297"/>
                  </a:cubicBezTo>
                  <a:lnTo>
                    <a:pt x="14" y="295"/>
                  </a:lnTo>
                  <a:close/>
                </a:path>
              </a:pathLst>
            </a:custGeom>
            <a:solidFill>
              <a:srgbClr val="4C453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2197743" y="1901800"/>
              <a:ext cx="751523" cy="683704"/>
            </a:xfrm>
            <a:custGeom>
              <a:rect l="l" t="t" r="r" b="b"/>
              <a:pathLst>
                <a:path w="173" h="157">
                  <a:moveTo>
                    <a:pt x="2" y="103"/>
                  </a:moveTo>
                  <a:cubicBezTo>
                    <a:pt x="2" y="103"/>
                    <a:pt x="0" y="14"/>
                    <a:pt x="70" y="0"/>
                  </a:cubicBezTo>
                  <a:cubicBezTo>
                    <a:pt x="70" y="0"/>
                    <a:pt x="53" y="29"/>
                    <a:pt x="56" y="36"/>
                  </a:cubicBezTo>
                  <a:cubicBezTo>
                    <a:pt x="56" y="36"/>
                    <a:pt x="84" y="4"/>
                    <a:pt x="131" y="19"/>
                  </a:cubicBezTo>
                  <a:cubicBezTo>
                    <a:pt x="131" y="19"/>
                    <a:pt x="110" y="24"/>
                    <a:pt x="108" y="35"/>
                  </a:cubicBezTo>
                  <a:cubicBezTo>
                    <a:pt x="108" y="35"/>
                    <a:pt x="169" y="26"/>
                    <a:pt x="173" y="109"/>
                  </a:cubicBezTo>
                  <a:cubicBezTo>
                    <a:pt x="173" y="109"/>
                    <a:pt x="51" y="157"/>
                    <a:pt x="2" y="103"/>
                  </a:cubicBezTo>
                  <a:close/>
                </a:path>
              </a:pathLst>
            </a:custGeom>
            <a:solidFill>
              <a:srgbClr val="3A332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1353066" y="2541023"/>
              <a:ext cx="281559" cy="419100"/>
            </a:xfrm>
            <a:custGeom>
              <a:rect l="l" t="t" r="r" b="b"/>
              <a:pathLst>
                <a:path w="65" h="97">
                  <a:moveTo>
                    <a:pt x="65" y="21"/>
                  </a:moveTo>
                  <a:cubicBezTo>
                    <a:pt x="65" y="21"/>
                    <a:pt x="30" y="0"/>
                    <a:pt x="15" y="21"/>
                  </a:cubicBezTo>
                  <a:cubicBezTo>
                    <a:pt x="0" y="43"/>
                    <a:pt x="28" y="82"/>
                    <a:pt x="65" y="97"/>
                  </a:cubicBezTo>
                  <a:lnTo>
                    <a:pt x="65" y="21"/>
                  </a:lnTo>
                  <a:close/>
                </a:path>
              </a:pathLst>
            </a:custGeom>
            <a:solidFill>
              <a:srgbClr val="F4D3B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3014797" y="2541023"/>
              <a:ext cx="283655" cy="419100"/>
            </a:xfrm>
            <a:custGeom>
              <a:rect l="l" t="t" r="r" b="b"/>
              <a:pathLst>
                <a:path w="65" h="97">
                  <a:moveTo>
                    <a:pt x="0" y="21"/>
                  </a:moveTo>
                  <a:cubicBezTo>
                    <a:pt x="0" y="21"/>
                    <a:pt x="36" y="0"/>
                    <a:pt x="51" y="21"/>
                  </a:cubicBezTo>
                  <a:cubicBezTo>
                    <a:pt x="65" y="43"/>
                    <a:pt x="38" y="82"/>
                    <a:pt x="0" y="97"/>
                  </a:cubicBezTo>
                  <a:lnTo>
                    <a:pt x="0" y="21"/>
                  </a:lnTo>
                  <a:close/>
                </a:path>
              </a:pathLst>
            </a:custGeom>
            <a:solidFill>
              <a:srgbClr val="F4D3B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1439838" y="2111350"/>
              <a:ext cx="1771841" cy="1458563"/>
            </a:xfrm>
            <a:custGeom>
              <a:rect l="l" t="t" r="r" b="b"/>
              <a:pathLst>
                <a:path w="408" h="336">
                  <a:moveTo>
                    <a:pt x="389" y="194"/>
                  </a:moveTo>
                  <a:cubicBezTo>
                    <a:pt x="379" y="175"/>
                    <a:pt x="371" y="170"/>
                    <a:pt x="371" y="118"/>
                  </a:cubicBezTo>
                  <a:cubicBezTo>
                    <a:pt x="371" y="66"/>
                    <a:pt x="346" y="44"/>
                    <a:pt x="346" y="44"/>
                  </a:cubicBezTo>
                  <a:cubicBezTo>
                    <a:pt x="287" y="0"/>
                    <a:pt x="204" y="61"/>
                    <a:pt x="204" y="61"/>
                  </a:cubicBezTo>
                  <a:cubicBezTo>
                    <a:pt x="204" y="61"/>
                    <a:pt x="121" y="0"/>
                    <a:pt x="62" y="44"/>
                  </a:cubicBezTo>
                  <a:cubicBezTo>
                    <a:pt x="62" y="44"/>
                    <a:pt x="37" y="66"/>
                    <a:pt x="37" y="118"/>
                  </a:cubicBezTo>
                  <a:cubicBezTo>
                    <a:pt x="37" y="170"/>
                    <a:pt x="29" y="175"/>
                    <a:pt x="19" y="194"/>
                  </a:cubicBezTo>
                  <a:cubicBezTo>
                    <a:pt x="10" y="214"/>
                    <a:pt x="0" y="336"/>
                    <a:pt x="204" y="336"/>
                  </a:cubicBezTo>
                  <a:cubicBezTo>
                    <a:pt x="408" y="336"/>
                    <a:pt x="399" y="214"/>
                    <a:pt x="389" y="194"/>
                  </a:cubicBezTo>
                  <a:close/>
                </a:path>
              </a:pathLst>
            </a:custGeom>
            <a:solidFill>
              <a:srgbClr val="F9DAB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1837888" y="2761241"/>
              <a:ext cx="171450" cy="175736"/>
            </a:xfrm>
            <a:prstGeom prst="ellipse">
              <a:avLst/>
            </a:prstGeom>
            <a:solidFill>
              <a:srgbClr val="3A332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1873797" y="2769718"/>
              <a:ext cx="82582" cy="55055"/>
            </a:xfrm>
            <a:custGeom>
              <a:rect l="l" t="t" r="r" b="b"/>
              <a:pathLst>
                <a:path w="19" h="12">
                  <a:moveTo>
                    <a:pt x="18" y="4"/>
                  </a:moveTo>
                  <a:cubicBezTo>
                    <a:pt x="19" y="7"/>
                    <a:pt x="15" y="10"/>
                    <a:pt x="10" y="11"/>
                  </a:cubicBezTo>
                  <a:cubicBezTo>
                    <a:pt x="5" y="12"/>
                    <a:pt x="1" y="11"/>
                    <a:pt x="0" y="8"/>
                  </a:cubicBezTo>
                  <a:cubicBezTo>
                    <a:pt x="0" y="5"/>
                    <a:pt x="3" y="2"/>
                    <a:pt x="8" y="1"/>
                  </a:cubicBezTo>
                  <a:cubicBezTo>
                    <a:pt x="13" y="0"/>
                    <a:pt x="18" y="2"/>
                    <a:pt x="18" y="4"/>
                  </a:cubicBezTo>
                  <a:close/>
                </a:path>
              </a:pathLst>
            </a:custGeom>
            <a:solidFill>
              <a:srgbClr val="E8DFD9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1757402" y="2549500"/>
              <a:ext cx="334423" cy="112204"/>
            </a:xfrm>
            <a:custGeom>
              <a:rect l="l" t="t" r="r" b="b"/>
              <a:pathLst>
                <a:path w="112" h="38">
                  <a:moveTo>
                    <a:pt x="0" y="9"/>
                  </a:moveTo>
                  <a:lnTo>
                    <a:pt x="0" y="38"/>
                  </a:lnTo>
                  <a:lnTo>
                    <a:pt x="112" y="32"/>
                  </a:lnTo>
                  <a:lnTo>
                    <a:pt x="112" y="0"/>
                  </a:lnTo>
                  <a:lnTo>
                    <a:pt x="0" y="9"/>
                  </a:lnTo>
                  <a:close/>
                </a:path>
              </a:pathLst>
            </a:custGeom>
            <a:solidFill>
              <a:srgbClr val="3A332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2608365" y="2761241"/>
              <a:ext cx="175736" cy="175736"/>
            </a:xfrm>
            <a:prstGeom prst="ellipse">
              <a:avLst/>
            </a:prstGeom>
            <a:solidFill>
              <a:srgbClr val="3A332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2640179" y="2769718"/>
              <a:ext cx="84677" cy="55055"/>
            </a:xfrm>
            <a:custGeom>
              <a:rect l="l" t="t" r="r" b="b"/>
              <a:pathLst>
                <a:path w="19" h="12">
                  <a:moveTo>
                    <a:pt x="19" y="4"/>
                  </a:moveTo>
                  <a:cubicBezTo>
                    <a:pt x="19" y="7"/>
                    <a:pt x="16" y="10"/>
                    <a:pt x="11" y="11"/>
                  </a:cubicBezTo>
                  <a:cubicBezTo>
                    <a:pt x="6" y="12"/>
                    <a:pt x="1" y="11"/>
                    <a:pt x="1" y="8"/>
                  </a:cubicBezTo>
                  <a:cubicBezTo>
                    <a:pt x="0" y="5"/>
                    <a:pt x="4" y="2"/>
                    <a:pt x="9" y="1"/>
                  </a:cubicBezTo>
                  <a:cubicBezTo>
                    <a:pt x="13" y="0"/>
                    <a:pt x="18" y="2"/>
                    <a:pt x="19" y="4"/>
                  </a:cubicBezTo>
                  <a:close/>
                </a:path>
              </a:pathLst>
            </a:custGeom>
            <a:solidFill>
              <a:srgbClr val="E8DFD9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2527974" y="2549500"/>
              <a:ext cx="338709" cy="112204"/>
            </a:xfrm>
            <a:custGeom>
              <a:rect l="l" t="t" r="r" b="b"/>
              <a:pathLst>
                <a:path w="114" h="38">
                  <a:moveTo>
                    <a:pt x="114" y="9"/>
                  </a:moveTo>
                  <a:lnTo>
                    <a:pt x="114" y="38"/>
                  </a:lnTo>
                  <a:lnTo>
                    <a:pt x="0" y="32"/>
                  </a:lnTo>
                  <a:lnTo>
                    <a:pt x="0" y="0"/>
                  </a:lnTo>
                  <a:lnTo>
                    <a:pt x="114" y="9"/>
                  </a:lnTo>
                  <a:close/>
                </a:path>
              </a:pathLst>
            </a:custGeom>
            <a:solidFill>
              <a:srgbClr val="3A332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2227365" y="2979268"/>
              <a:ext cx="230695" cy="131254"/>
            </a:xfrm>
            <a:custGeom>
              <a:rect l="l" t="t" r="r" b="b"/>
              <a:pathLst>
                <a:path w="52" h="30">
                  <a:moveTo>
                    <a:pt x="0" y="30"/>
                  </a:moveTo>
                  <a:cubicBezTo>
                    <a:pt x="0" y="30"/>
                    <a:pt x="1" y="4"/>
                    <a:pt x="22" y="2"/>
                  </a:cubicBezTo>
                  <a:cubicBezTo>
                    <a:pt x="43" y="0"/>
                    <a:pt x="53" y="27"/>
                    <a:pt x="53" y="27"/>
                  </a:cubicBezTo>
                  <a:cubicBezTo>
                    <a:pt x="53" y="27"/>
                    <a:pt x="39" y="9"/>
                    <a:pt x="23" y="11"/>
                  </a:cubicBezTo>
                  <a:cubicBezTo>
                    <a:pt x="7" y="12"/>
                    <a:pt x="0" y="30"/>
                    <a:pt x="0" y="30"/>
                  </a:cubicBezTo>
                  <a:close/>
                </a:path>
              </a:pathLst>
            </a:custGeom>
            <a:solidFill>
              <a:srgbClr val="EFC4A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2055915" y="3102045"/>
              <a:ext cx="694373" cy="359854"/>
            </a:xfrm>
            <a:custGeom>
              <a:rect l="l" t="t" r="r" b="b"/>
              <a:pathLst>
                <a:path w="160" h="83">
                  <a:moveTo>
                    <a:pt x="0" y="32"/>
                  </a:moveTo>
                  <a:cubicBezTo>
                    <a:pt x="0" y="32"/>
                    <a:pt x="118" y="44"/>
                    <a:pt x="150" y="0"/>
                  </a:cubicBezTo>
                  <a:cubicBezTo>
                    <a:pt x="150" y="0"/>
                    <a:pt x="160" y="83"/>
                    <a:pt x="29" y="68"/>
                  </a:cubicBezTo>
                  <a:cubicBezTo>
                    <a:pt x="29" y="68"/>
                    <a:pt x="30" y="50"/>
                    <a:pt x="0" y="32"/>
                  </a:cubicBezTo>
                  <a:close/>
                </a:path>
              </a:pathLst>
            </a:custGeom>
            <a:solidFill>
              <a:srgbClr val="49202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2240034" y="3298927"/>
              <a:ext cx="349282" cy="116396"/>
            </a:xfrm>
            <a:custGeom>
              <a:rect l="l" t="t" r="r" b="b"/>
              <a:pathLst>
                <a:path w="80" h="27">
                  <a:moveTo>
                    <a:pt x="80" y="10"/>
                  </a:moveTo>
                  <a:cubicBezTo>
                    <a:pt x="63" y="1"/>
                    <a:pt x="47" y="0"/>
                    <a:pt x="27" y="1"/>
                  </a:cubicBezTo>
                  <a:cubicBezTo>
                    <a:pt x="3" y="2"/>
                    <a:pt x="0" y="13"/>
                    <a:pt x="1" y="24"/>
                  </a:cubicBezTo>
                  <a:cubicBezTo>
                    <a:pt x="40" y="27"/>
                    <a:pt x="64" y="20"/>
                    <a:pt x="80" y="10"/>
                  </a:cubicBezTo>
                  <a:close/>
                </a:path>
              </a:pathLst>
            </a:custGeom>
            <a:solidFill>
              <a:srgbClr val="C6504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6" name="TextBox 46"/>
          <p:cNvSpPr txBox="1"/>
          <p:nvPr/>
        </p:nvSpPr>
        <p:spPr>
          <a:xfrm>
            <a:off x="6542983" y="1171423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手术日期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6542983" y="1511132"/>
            <a:ext cx="4495800" cy="11049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XXXX年XX月XX日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6542983" y="2934249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手术方式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6542983" y="3273958"/>
            <a:ext cx="4495800" cy="13811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左肾根治性切除术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6542983" y="4626808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手术过程</a:t>
            </a:r>
          </a:p>
        </p:txBody>
      </p:sp>
      <p:sp>
        <p:nvSpPr>
          <p:cNvPr id="51" name="TextBox 51"/>
          <p:cNvSpPr txBox="1"/>
          <p:nvPr/>
        </p:nvSpPr>
        <p:spPr>
          <a:xfrm>
            <a:off x="6542983" y="4966517"/>
            <a:ext cx="4499225" cy="13811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取左侧卧位，常规消毒铺巾，取左腰部切口，长约20cm，逐层切开皮肤、皮下组织、腰背筋膜，钝性分离肌肉，打开肾周筋膜，见左肾肿瘤约4cm×3cm×3cm大小，与周围组织界限不清，遂行左肾根治性切除术。手术过程顺利，患者生命体征平稳，术毕安返病房。</a:t>
            </a:r>
          </a:p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手术过程简述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术前护理准备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了解患者对手术的担忧、焦虑等情绪，并给予适当的心理疏导。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评估患者心理状态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解释手术必要性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92" r="1679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提供心理支持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向患者及家属解释手术的必要性、手术过程及预期效果，以增强患者的信心和配合度。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鼓励患者表达自己的感受，给予安慰和支持，帮助患者缓解紧张情绪。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了解患者的病史、用药情况、营养状况等，为手术做好充分准备。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评估患者身体状况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协助完善相关术前检查，如心电图、血常规、尿常规、肝肾功能等。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术前检查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指导患者术前注意事项，如禁食、禁水时间、备皮等。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术前指导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身体准备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961" r="3296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确保手术室环境清洁、消毒合格，准备好手术所需器械和物品。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手术室准备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协助患者更换手术衣、备好病历资料等，确保患者安全进入手术室。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患者准备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环境准备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术后护理重点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保持伤口周围清洁，定期更换敷料，避免感染。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伤口清洁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评估患者的疼痛程度，遵医嘱给予适当的止痛药，缓解伤口疼痛。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疼痛管理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留意伤口愈合情况，如出现红肿、渗出等异常情况，及时报告医生。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观察伤口情况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伤口护理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https://d.book118.com/775242122102011104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2024-09-13T23:21:18.162</cp:lastPrinted>
  <dcterms:created xsi:type="dcterms:W3CDTF">2024-09-13T15:21:18Z</dcterms:created>
  <dcterms:modified xsi:type="dcterms:W3CDTF">2024-09-13T15:21:20Z</dcterms:modified>
</cp:coreProperties>
</file>