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46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5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ACF59-3051-48D3-B8D0-51175D0FD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925EC-D56F-4448-B083-1B56E81C7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8BF2C-7DFE-4CDC-A725-471A32CDB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18F0A-B6C7-4E49-B130-B3451DFD6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B3229D-DF73-43B6-BD86-E3DE53094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366201-ED38-4F52-8679-7CFA7BF2D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5E8901-6FED-4423-BCC7-F2ABAF6C7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308C0-31C2-49F8-8C7F-9C80120BC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939D6C-DFA6-403D-AEE5-A67096B2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136C5-FD61-44E0-BF7C-057F1981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F0EB1-0440-4200-834A-21BFA329A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2459" r:id="rId2"/>
    <p:sldLayoutId id="2147512460" r:id="rId3"/>
    <p:sldLayoutId id="2147512461" r:id="rId4"/>
    <p:sldLayoutId id="2147512462" r:id="rId5"/>
    <p:sldLayoutId id="2147512463" r:id="rId6"/>
    <p:sldLayoutId id="2147512464" r:id="rId7"/>
    <p:sldLayoutId id="2147512465" r:id="rId8"/>
    <p:sldLayoutId id="2147512466" r:id="rId9"/>
    <p:sldLayoutId id="2147512467" r:id="rId10"/>
    <p:sldLayoutId id="214751246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ags" Target="../tags/tag129.xml" /><Relationship Id="rId25" Type="http://schemas.openxmlformats.org/officeDocument/2006/relationships/tags" Target="../tags/tag130.xml" /><Relationship Id="rId26" Type="http://schemas.openxmlformats.org/officeDocument/2006/relationships/tags" Target="../tags/tag131.xml" /><Relationship Id="rId27" Type="http://schemas.openxmlformats.org/officeDocument/2006/relationships/tags" Target="../tags/tag132.xml" /><Relationship Id="rId28" Type="http://schemas.openxmlformats.org/officeDocument/2006/relationships/tags" Target="../tags/tag133.xml" /><Relationship Id="rId29" Type="http://schemas.openxmlformats.org/officeDocument/2006/relationships/tags" Target="../tags/tag134.xml" /><Relationship Id="rId3" Type="http://schemas.openxmlformats.org/officeDocument/2006/relationships/tags" Target="../tags/tag108.xml" /><Relationship Id="rId30" Type="http://schemas.openxmlformats.org/officeDocument/2006/relationships/tags" Target="../tags/tag135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14" Type="http://schemas.openxmlformats.org/officeDocument/2006/relationships/tags" Target="../tags/tag148.xml" /><Relationship Id="rId15" Type="http://schemas.openxmlformats.org/officeDocument/2006/relationships/tags" Target="../tags/tag149.xml" /><Relationship Id="rId16" Type="http://schemas.openxmlformats.org/officeDocument/2006/relationships/tags" Target="../tags/tag150.xml" /><Relationship Id="rId17" Type="http://schemas.openxmlformats.org/officeDocument/2006/relationships/tags" Target="../tags/tag151.xml" /><Relationship Id="rId18" Type="http://schemas.openxmlformats.org/officeDocument/2006/relationships/tags" Target="../tags/tag152.xml" /><Relationship Id="rId19" Type="http://schemas.openxmlformats.org/officeDocument/2006/relationships/tags" Target="../tags/tag153.xml" /><Relationship Id="rId2" Type="http://schemas.openxmlformats.org/officeDocument/2006/relationships/tags" Target="../tags/tag136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4323211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高等教育与社会经济发展的关系与互动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高等教育与社会经济的关系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高等教育与科技创新的互动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高等教育质量与社会认可度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高等教育国际化与合作交流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高等教育资源分配与社会公平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高等教育与社会经济的关系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高等教育对经济增长的贡献</a:t>
            </a:r>
            <a:endParaRPr lang="zh-CN" altLang="en-US"/>
          </a:p>
        </p:txBody>
      </p:sp>
      <p:sp>
        <p:nvSpPr>
          <p:cNvPr id="1048940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4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2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6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2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4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6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培养高素质人才，推动技术创新和产业升级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创造更多就业机会和收入来源，推动社会经济发展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提升国民素质和人力资本，增强国家竞争力和创新能力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促进知识和技术转移，优化资源配置和提高生产效率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社会经济发展对高等教育的需求</a:t>
            </a:r>
            <a:endParaRPr lang="zh-CN" altLang="en-US"/>
          </a:p>
        </p:txBody>
      </p:sp>
      <p:sp>
        <p:nvSpPr>
          <p:cNvPr id="10490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培养高素质人才：满足社会经济发展对高技能人才的需求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促进就业与创业：提供更多就业机会和创新创业的源泉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提高国民素质：提升整个社会的文化素养和综合国力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科技创新与研发：推动社会经济的技术进步和产业升级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高等教育与社会就业的关系</a:t>
            </a:r>
            <a:endParaRPr lang="zh-CN" altLang="en-US"/>
          </a:p>
        </p:txBody>
      </p:sp>
      <p:sp>
        <p:nvSpPr>
          <p:cNvPr id="1049092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高等教育的发展与社会经济发展相互影响，高等教育的质量和规模需要与社会经济发展相适应，以促进就业市场的稳定发展。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02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高等教育通过提高学生的综合素质和专业技能，增强其就业竞争力，促进个人职业发展。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高等教育培养的人才类型与社会经济发展需求相匹配，促进就业结构的优化。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14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高等教育水平与就业率呈正相关关系，高学历者更容易获得就业机会。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1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高等教育与科技创新的互动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高等教育在科技创新中的作用</a:t>
            </a:r>
            <a:endParaRPr lang="zh-CN" altLang="en-US"/>
          </a:p>
        </p:txBody>
      </p:sp>
      <p:sp>
        <p:nvSpPr>
          <p:cNvPr id="1049220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矩形: 圆角 32"/>
          <p:cNvSpPr/>
          <p:nvPr>
            <p:custDataLst>
              <p:tags r:id="rId3"/>
            </p:custDataLst>
          </p:nvPr>
        </p:nvSpPr>
        <p:spPr>
          <a:xfrm flipH="1">
            <a:off x="822764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26" name="正文"/>
          <p:cNvSpPr txBox="1"/>
          <p:nvPr>
            <p:custDataLst>
              <p:tags r:id="rId5"/>
            </p:custDataLst>
          </p:nvPr>
        </p:nvSpPr>
        <p:spPr>
          <a:xfrm>
            <a:off x="955820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培养创新人才：高等教育为科技创新提供人才支持，培养具备创新思维和实践能力的人才。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28" name="标题"/>
          <p:cNvSpPr txBox="1"/>
          <p:nvPr>
            <p:custDataLst>
              <p:tags r:id="rId6"/>
            </p:custDataLst>
          </p:nvPr>
        </p:nvSpPr>
        <p:spPr>
          <a:xfrm>
            <a:off x="763557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30" name="Freeform 27"/>
          <p:cNvSpPr/>
          <p:nvPr>
            <p:custDataLst>
              <p:tags r:id="rId7"/>
            </p:custDataLst>
          </p:nvPr>
        </p:nvSpPr>
        <p:spPr bwMode="auto">
          <a:xfrm>
            <a:off x="3515091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2" name="矩形: 圆角 38"/>
          <p:cNvSpPr/>
          <p:nvPr>
            <p:custDataLst>
              <p:tags r:id="rId8"/>
            </p:custDataLst>
          </p:nvPr>
        </p:nvSpPr>
        <p:spPr>
          <a:xfrm flipH="1">
            <a:off x="364305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34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5091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36" name="正文"/>
          <p:cNvSpPr txBox="1"/>
          <p:nvPr>
            <p:custDataLst>
              <p:tags r:id="rId10"/>
            </p:custDataLst>
          </p:nvPr>
        </p:nvSpPr>
        <p:spPr>
          <a:xfrm>
            <a:off x="3776112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推动科研成果转化：高等教育通过科研活动，将理论知识转化为实际应用，推动科技创新成果的转化和产业化。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38" name="标题"/>
          <p:cNvSpPr txBox="1"/>
          <p:nvPr>
            <p:custDataLst>
              <p:tags r:id="rId11"/>
            </p:custDataLst>
          </p:nvPr>
        </p:nvSpPr>
        <p:spPr>
          <a:xfrm>
            <a:off x="358384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40" name="Freeform 27"/>
          <p:cNvSpPr/>
          <p:nvPr>
            <p:custDataLst>
              <p:tags r:id="rId12"/>
            </p:custDataLst>
          </p:nvPr>
        </p:nvSpPr>
        <p:spPr bwMode="auto">
          <a:xfrm>
            <a:off x="6335383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矩形: 圆角 68"/>
          <p:cNvSpPr/>
          <p:nvPr>
            <p:custDataLst>
              <p:tags r:id="rId13"/>
            </p:custDataLst>
          </p:nvPr>
        </p:nvSpPr>
        <p:spPr>
          <a:xfrm flipH="1">
            <a:off x="6463347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383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46" name="正文"/>
          <p:cNvSpPr txBox="1"/>
          <p:nvPr>
            <p:custDataLst>
              <p:tags r:id="rId15"/>
            </p:custDataLst>
          </p:nvPr>
        </p:nvSpPr>
        <p:spPr>
          <a:xfrm>
            <a:off x="6596403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促进产学研合作：高等教育与企业、科研机构等开展合作，共同开展科技创新活动，加速科技创新进程。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48" name="标题"/>
          <p:cNvSpPr txBox="1"/>
          <p:nvPr>
            <p:custDataLst>
              <p:tags r:id="rId16"/>
            </p:custDataLst>
          </p:nvPr>
        </p:nvSpPr>
        <p:spPr>
          <a:xfrm>
            <a:off x="6404139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50" name="Freeform 27"/>
          <p:cNvSpPr/>
          <p:nvPr>
            <p:custDataLst>
              <p:tags r:id="rId17"/>
            </p:custDataLst>
          </p:nvPr>
        </p:nvSpPr>
        <p:spPr bwMode="auto">
          <a:xfrm>
            <a:off x="9155674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矩形: 圆角 74"/>
          <p:cNvSpPr/>
          <p:nvPr>
            <p:custDataLst>
              <p:tags r:id="rId18"/>
            </p:custDataLst>
          </p:nvPr>
        </p:nvSpPr>
        <p:spPr>
          <a:xfrm flipH="1">
            <a:off x="928427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5674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256" name="正文"/>
          <p:cNvSpPr txBox="1"/>
          <p:nvPr>
            <p:custDataLst>
              <p:tags r:id="rId20"/>
            </p:custDataLst>
          </p:nvPr>
        </p:nvSpPr>
        <p:spPr>
          <a:xfrm>
            <a:off x="9416695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引领社会文化进步：高等教育在科技创新过程中，不仅关注技术层面的创新，还注重文化层面的引领和推动，促进社会文化的进步和发展。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58" name="标题"/>
          <p:cNvSpPr txBox="1"/>
          <p:nvPr>
            <p:custDataLst>
              <p:tags r:id="rId21"/>
            </p:custDataLst>
          </p:nvPr>
        </p:nvSpPr>
        <p:spPr>
          <a:xfrm>
            <a:off x="922506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科技创新对高等教育的影响</a:t>
            </a:r>
            <a:endParaRPr lang="zh-CN" altLang="en-US"/>
          </a:p>
        </p:txBody>
      </p:sp>
      <p:sp>
        <p:nvSpPr>
          <p:cNvPr id="1049294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6" name="矩形: 圆角 32"/>
          <p:cNvSpPr/>
          <p:nvPr>
            <p:custDataLst>
              <p:tags r:id="rId3"/>
            </p:custDataLst>
          </p:nvPr>
        </p:nvSpPr>
        <p:spPr>
          <a:xfrm flipH="1">
            <a:off x="822764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9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00" name="正文"/>
          <p:cNvSpPr txBox="1"/>
          <p:nvPr>
            <p:custDataLst>
              <p:tags r:id="rId5"/>
            </p:custDataLst>
          </p:nvPr>
        </p:nvSpPr>
        <p:spPr>
          <a:xfrm>
            <a:off x="955820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科技创新推动高等教育改革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02" name="标题"/>
          <p:cNvSpPr txBox="1"/>
          <p:nvPr>
            <p:custDataLst>
              <p:tags r:id="rId6"/>
            </p:custDataLst>
          </p:nvPr>
        </p:nvSpPr>
        <p:spPr>
          <a:xfrm>
            <a:off x="763557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04" name="Freeform 27"/>
          <p:cNvSpPr/>
          <p:nvPr>
            <p:custDataLst>
              <p:tags r:id="rId7"/>
            </p:custDataLst>
          </p:nvPr>
        </p:nvSpPr>
        <p:spPr bwMode="auto">
          <a:xfrm>
            <a:off x="3515091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矩形: 圆角 38"/>
          <p:cNvSpPr/>
          <p:nvPr>
            <p:custDataLst>
              <p:tags r:id="rId8"/>
            </p:custDataLst>
          </p:nvPr>
        </p:nvSpPr>
        <p:spPr>
          <a:xfrm flipH="1">
            <a:off x="364305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5091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10" name="正文"/>
          <p:cNvSpPr txBox="1"/>
          <p:nvPr>
            <p:custDataLst>
              <p:tags r:id="rId10"/>
            </p:custDataLst>
          </p:nvPr>
        </p:nvSpPr>
        <p:spPr>
          <a:xfrm>
            <a:off x="3776112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高等教育培养创新人才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2" name="标题"/>
          <p:cNvSpPr txBox="1"/>
          <p:nvPr>
            <p:custDataLst>
              <p:tags r:id="rId11"/>
            </p:custDataLst>
          </p:nvPr>
        </p:nvSpPr>
        <p:spPr>
          <a:xfrm>
            <a:off x="358384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4" name="Freeform 27"/>
          <p:cNvSpPr/>
          <p:nvPr>
            <p:custDataLst>
              <p:tags r:id="rId12"/>
            </p:custDataLst>
          </p:nvPr>
        </p:nvSpPr>
        <p:spPr bwMode="auto">
          <a:xfrm>
            <a:off x="6335383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矩形: 圆角 68"/>
          <p:cNvSpPr/>
          <p:nvPr>
            <p:custDataLst>
              <p:tags r:id="rId13"/>
            </p:custDataLst>
          </p:nvPr>
        </p:nvSpPr>
        <p:spPr>
          <a:xfrm flipH="1">
            <a:off x="6463347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5383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20" name="正文"/>
          <p:cNvSpPr txBox="1"/>
          <p:nvPr>
            <p:custDataLst>
              <p:tags r:id="rId15"/>
            </p:custDataLst>
          </p:nvPr>
        </p:nvSpPr>
        <p:spPr>
          <a:xfrm>
            <a:off x="6596403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高等教育促进科技成果转化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2" name="标题"/>
          <p:cNvSpPr txBox="1"/>
          <p:nvPr>
            <p:custDataLst>
              <p:tags r:id="rId16"/>
            </p:custDataLst>
          </p:nvPr>
        </p:nvSpPr>
        <p:spPr>
          <a:xfrm>
            <a:off x="6404139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4" name="Freeform 27"/>
          <p:cNvSpPr/>
          <p:nvPr>
            <p:custDataLst>
              <p:tags r:id="rId17"/>
            </p:custDataLst>
          </p:nvPr>
        </p:nvSpPr>
        <p:spPr bwMode="auto">
          <a:xfrm>
            <a:off x="9155674" y="5853784"/>
            <a:ext cx="186818" cy="171708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矩形: 圆角 74"/>
          <p:cNvSpPr/>
          <p:nvPr>
            <p:custDataLst>
              <p:tags r:id="rId18"/>
            </p:custDataLst>
          </p:nvPr>
        </p:nvSpPr>
        <p:spPr>
          <a:xfrm flipH="1">
            <a:off x="9284275" y="1359780"/>
            <a:ext cx="2206455" cy="475535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5674" y="5055444"/>
            <a:ext cx="2182217" cy="90317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330" name="正文"/>
          <p:cNvSpPr txBox="1"/>
          <p:nvPr>
            <p:custDataLst>
              <p:tags r:id="rId20"/>
            </p:custDataLst>
          </p:nvPr>
        </p:nvSpPr>
        <p:spPr>
          <a:xfrm>
            <a:off x="9416695" y="1449545"/>
            <a:ext cx="1940544" cy="3586418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高等教育与科技创新相互促进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2" name="标题"/>
          <p:cNvSpPr txBox="1"/>
          <p:nvPr>
            <p:custDataLst>
              <p:tags r:id="rId21"/>
            </p:custDataLst>
          </p:nvPr>
        </p:nvSpPr>
        <p:spPr>
          <a:xfrm>
            <a:off x="9225068" y="5104465"/>
            <a:ext cx="2086311" cy="65822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高等教育与科技创新的融合发展</a:t>
            </a:r>
            <a:endParaRPr lang="zh-CN" altLang="en-US"/>
          </a:p>
        </p:txBody>
      </p:sp>
      <p:sp>
        <p:nvSpPr>
          <p:cNvPr id="1049368" name="弧形 58"/>
          <p:cNvSpPr/>
          <p:nvPr>
            <p:custDataLst>
              <p:tags r:id="rId2"/>
            </p:custDataLst>
          </p:nvPr>
        </p:nvSpPr>
        <p:spPr>
          <a:xfrm>
            <a:off x="8075745" y="2030057"/>
            <a:ext cx="3415896" cy="3415896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弧形 57"/>
          <p:cNvSpPr/>
          <p:nvPr>
            <p:custDataLst>
              <p:tags r:id="rId3"/>
            </p:custDataLst>
          </p:nvPr>
        </p:nvSpPr>
        <p:spPr>
          <a:xfrm>
            <a:off x="694800" y="2030057"/>
            <a:ext cx="3415896" cy="3415896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22"/>
          <p:cNvSpPr/>
          <p:nvPr>
            <p:custDataLst>
              <p:tags r:id="rId4"/>
            </p:custDataLst>
          </p:nvPr>
        </p:nvSpPr>
        <p:spPr>
          <a:xfrm>
            <a:off x="841153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椭圆 23"/>
          <p:cNvSpPr/>
          <p:nvPr>
            <p:custDataLst>
              <p:tags r:id="rId5"/>
            </p:custDataLst>
          </p:nvPr>
        </p:nvSpPr>
        <p:spPr>
          <a:xfrm>
            <a:off x="8791607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正文"/>
          <p:cNvSpPr txBox="1"/>
          <p:nvPr>
            <p:custDataLst>
              <p:tags r:id="rId6"/>
            </p:custDataLst>
          </p:nvPr>
        </p:nvSpPr>
        <p:spPr>
          <a:xfrm>
            <a:off x="885710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高等教育与政府合作，推动国家科技创新战略的实施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8" name="椭圆 24"/>
          <p:cNvSpPr/>
          <p:nvPr>
            <p:custDataLst>
              <p:tags r:id="rId7"/>
            </p:custDataLst>
          </p:nvPr>
        </p:nvSpPr>
        <p:spPr>
          <a:xfrm>
            <a:off x="6017641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椭圆 25"/>
          <p:cNvSpPr/>
          <p:nvPr>
            <p:custDataLst>
              <p:tags r:id="rId8"/>
            </p:custDataLst>
          </p:nvPr>
        </p:nvSpPr>
        <p:spPr>
          <a:xfrm>
            <a:off x="6396790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9"/>
            </p:custDataLst>
          </p:nvPr>
        </p:nvSpPr>
        <p:spPr>
          <a:xfrm>
            <a:off x="6463210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高等教育与企业合作，共同推进科技创新和产业升级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椭圆 7"/>
          <p:cNvSpPr/>
          <p:nvPr>
            <p:custDataLst>
              <p:tags r:id="rId10"/>
            </p:custDataLst>
          </p:nvPr>
        </p:nvSpPr>
        <p:spPr>
          <a:xfrm>
            <a:off x="3623746" y="2301273"/>
            <a:ext cx="2872674" cy="287267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椭圆 9"/>
          <p:cNvSpPr/>
          <p:nvPr>
            <p:custDataLst>
              <p:tags r:id="rId11"/>
            </p:custDataLst>
          </p:nvPr>
        </p:nvSpPr>
        <p:spPr>
          <a:xfrm>
            <a:off x="4002895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正文"/>
          <p:cNvSpPr txBox="1"/>
          <p:nvPr>
            <p:custDataLst>
              <p:tags r:id="rId12"/>
            </p:custDataLst>
          </p:nvPr>
        </p:nvSpPr>
        <p:spPr>
          <a:xfrm>
            <a:off x="4069315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高等教育推动科研成果转化，促进科技创新与经济发展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0" name="椭圆 5"/>
          <p:cNvSpPr/>
          <p:nvPr>
            <p:custDataLst>
              <p:tags r:id="rId13"/>
            </p:custDataLst>
          </p:nvPr>
        </p:nvSpPr>
        <p:spPr>
          <a:xfrm>
            <a:off x="957713" y="2301273"/>
            <a:ext cx="2872674" cy="287267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椭圆 4"/>
          <p:cNvSpPr/>
          <p:nvPr>
            <p:custDataLst>
              <p:tags r:id="rId14"/>
            </p:custDataLst>
          </p:nvPr>
        </p:nvSpPr>
        <p:spPr>
          <a:xfrm>
            <a:off x="1336862" y="2358468"/>
            <a:ext cx="387804" cy="38780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正文"/>
          <p:cNvSpPr txBox="1"/>
          <p:nvPr>
            <p:custDataLst>
              <p:tags r:id="rId15"/>
            </p:custDataLst>
          </p:nvPr>
        </p:nvSpPr>
        <p:spPr>
          <a:xfrm>
            <a:off x="1403282" y="3130603"/>
            <a:ext cx="1981363" cy="13628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高等教育培养创新人才，为科技创新提供智力支持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>
                <a:solidFill>
                  <a:srgbClr val="FFFFFF"/>
                </a:solidFill>
              </a:rPr>
              <a:t>高等教育质量与社会认可度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高等教育质量评价标准</a:t>
            </a:r>
            <a:endParaRPr lang="zh-CN" altLang="en-US"/>
          </a:p>
        </p:txBody>
      </p:sp>
      <p:sp>
        <p:nvSpPr>
          <p:cNvPr id="1049496" name="对角圆角矩形 15"/>
          <p:cNvSpPr/>
          <p:nvPr>
            <p:custDataLst>
              <p:tags r:id="rId2"/>
            </p:custDataLst>
          </p:nvPr>
        </p:nvSpPr>
        <p:spPr>
          <a:xfrm>
            <a:off x="1243712" y="4079452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对角圆角矩形 16"/>
          <p:cNvSpPr/>
          <p:nvPr>
            <p:custDataLst>
              <p:tags r:id="rId3"/>
            </p:custDataLst>
          </p:nvPr>
        </p:nvSpPr>
        <p:spPr>
          <a:xfrm>
            <a:off x="1243712" y="3931003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直角三角形 17"/>
          <p:cNvSpPr/>
          <p:nvPr>
            <p:custDataLst>
              <p:tags r:id="rId4"/>
            </p:custDataLst>
          </p:nvPr>
        </p:nvSpPr>
        <p:spPr>
          <a:xfrm>
            <a:off x="1834104" y="3931684"/>
            <a:ext cx="88932" cy="14822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文本框 27"/>
          <p:cNvSpPr txBox="1"/>
          <p:nvPr>
            <p:custDataLst>
              <p:tags r:id="rId5"/>
            </p:custDataLst>
          </p:nvPr>
        </p:nvSpPr>
        <p:spPr>
          <a:xfrm>
            <a:off x="1872237" y="4091028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学术研究：教师的学术成果和学术期刊的发表情况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对角圆角矩形 52"/>
          <p:cNvSpPr/>
          <p:nvPr>
            <p:custDataLst>
              <p:tags r:id="rId6"/>
            </p:custDataLst>
          </p:nvPr>
        </p:nvSpPr>
        <p:spPr>
          <a:xfrm>
            <a:off x="1243712" y="1374680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53"/>
          <p:cNvSpPr/>
          <p:nvPr>
            <p:custDataLst>
              <p:tags r:id="rId7"/>
            </p:custDataLst>
          </p:nvPr>
        </p:nvSpPr>
        <p:spPr>
          <a:xfrm>
            <a:off x="1243712" y="1225550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54"/>
          <p:cNvSpPr/>
          <p:nvPr>
            <p:custDataLst>
              <p:tags r:id="rId8"/>
            </p:custDataLst>
          </p:nvPr>
        </p:nvSpPr>
        <p:spPr>
          <a:xfrm>
            <a:off x="1834104" y="1226231"/>
            <a:ext cx="88932" cy="14822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56"/>
          <p:cNvSpPr txBox="1"/>
          <p:nvPr>
            <p:custDataLst>
              <p:tags r:id="rId9"/>
            </p:custDataLst>
          </p:nvPr>
        </p:nvSpPr>
        <p:spPr>
          <a:xfrm>
            <a:off x="1872237" y="1378085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教学质量：教师的专业水平、教学方法和课程设计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对角圆角矩形 5"/>
          <p:cNvSpPr/>
          <p:nvPr>
            <p:custDataLst>
              <p:tags r:id="rId10"/>
            </p:custDataLst>
          </p:nvPr>
        </p:nvSpPr>
        <p:spPr>
          <a:xfrm>
            <a:off x="1243712" y="2727066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对角圆角矩形 6"/>
          <p:cNvSpPr/>
          <p:nvPr>
            <p:custDataLst>
              <p:tags r:id="rId11"/>
            </p:custDataLst>
          </p:nvPr>
        </p:nvSpPr>
        <p:spPr>
          <a:xfrm>
            <a:off x="1243712" y="2577936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直角三角形 7"/>
          <p:cNvSpPr/>
          <p:nvPr>
            <p:custDataLst>
              <p:tags r:id="rId12"/>
            </p:custDataLst>
          </p:nvPr>
        </p:nvSpPr>
        <p:spPr>
          <a:xfrm>
            <a:off x="1834104" y="2579298"/>
            <a:ext cx="88932" cy="14822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文本框 8"/>
          <p:cNvSpPr txBox="1"/>
          <p:nvPr>
            <p:custDataLst>
              <p:tags r:id="rId13"/>
            </p:custDataLst>
          </p:nvPr>
        </p:nvSpPr>
        <p:spPr>
          <a:xfrm>
            <a:off x="1872237" y="2738642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学生满意度：学生对教师和课程的评价与反馈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对角圆角矩形 9"/>
          <p:cNvSpPr/>
          <p:nvPr>
            <p:custDataLst>
              <p:tags r:id="rId14"/>
            </p:custDataLst>
          </p:nvPr>
        </p:nvSpPr>
        <p:spPr>
          <a:xfrm>
            <a:off x="1243712" y="5432519"/>
            <a:ext cx="9698385" cy="817434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10"/>
          <p:cNvSpPr/>
          <p:nvPr>
            <p:custDataLst>
              <p:tags r:id="rId15"/>
            </p:custDataLst>
          </p:nvPr>
        </p:nvSpPr>
        <p:spPr>
          <a:xfrm>
            <a:off x="1243712" y="5283388"/>
            <a:ext cx="590260" cy="56323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11"/>
          <p:cNvSpPr/>
          <p:nvPr>
            <p:custDataLst>
              <p:tags r:id="rId16"/>
            </p:custDataLst>
          </p:nvPr>
        </p:nvSpPr>
        <p:spPr>
          <a:xfrm>
            <a:off x="1834104" y="5284069"/>
            <a:ext cx="88932" cy="14822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12"/>
          <p:cNvSpPr txBox="1"/>
          <p:nvPr>
            <p:custDataLst>
              <p:tags r:id="rId17"/>
            </p:custDataLst>
          </p:nvPr>
        </p:nvSpPr>
        <p:spPr>
          <a:xfrm>
            <a:off x="1872237" y="5443414"/>
            <a:ext cx="8762771" cy="8033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社会认可度：毕业生在社会上的就业率和声誉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社会对高等教育质量的认可度</a:t>
            </a:r>
            <a:endParaRPr lang="zh-CN" altLang="en-US"/>
          </a:p>
        </p:txBody>
      </p:sp>
      <p:sp>
        <p:nvSpPr>
          <p:cNvPr id="10495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093172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64" name="矩形 65"/>
          <p:cNvSpPr/>
          <p:nvPr>
            <p:custDataLst>
              <p:tags r:id="rId3"/>
            </p:custDataLst>
          </p:nvPr>
        </p:nvSpPr>
        <p:spPr>
          <a:xfrm>
            <a:off x="973853" y="1605627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文本框 66"/>
          <p:cNvSpPr txBox="1"/>
          <p:nvPr>
            <p:custDataLst>
              <p:tags r:id="rId4"/>
            </p:custDataLst>
          </p:nvPr>
        </p:nvSpPr>
        <p:spPr>
          <a:xfrm>
            <a:off x="1372700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高等教育质量评价标准：学术水平、教学质量、科研成果等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8204" y="1225550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69"/>
          <p:cNvSpPr/>
          <p:nvPr>
            <p:custDataLst>
              <p:tags r:id="rId6"/>
            </p:custDataLst>
          </p:nvPr>
        </p:nvSpPr>
        <p:spPr>
          <a:xfrm>
            <a:off x="6408215" y="1605627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70"/>
          <p:cNvSpPr txBox="1"/>
          <p:nvPr>
            <p:custDataLst>
              <p:tags r:id="rId7"/>
            </p:custDataLst>
          </p:nvPr>
        </p:nvSpPr>
        <p:spPr>
          <a:xfrm>
            <a:off x="6807732" y="1501726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社会对高等教育质量的期望：培养高素质人才、服务社会经济发展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093172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76" name="文本框 74"/>
          <p:cNvSpPr txBox="1"/>
          <p:nvPr>
            <p:custDataLst>
              <p:tags r:id="rId9"/>
            </p:custDataLst>
          </p:nvPr>
        </p:nvSpPr>
        <p:spPr>
          <a:xfrm>
            <a:off x="1372700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高等教育质量对社会认可度的影响：提高毕业生就业竞争力、增强高校声誉和影响力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78" name="矩形 73"/>
          <p:cNvSpPr/>
          <p:nvPr>
            <p:custDataLst>
              <p:tags r:id="rId10"/>
            </p:custDataLst>
          </p:nvPr>
        </p:nvSpPr>
        <p:spPr>
          <a:xfrm>
            <a:off x="973853" y="4274209"/>
            <a:ext cx="228018" cy="22801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9204" y="3894132"/>
            <a:ext cx="4623091" cy="2355730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84"/>
          <p:cNvSpPr/>
          <p:nvPr>
            <p:custDataLst>
              <p:tags r:id="rId12"/>
            </p:custDataLst>
          </p:nvPr>
        </p:nvSpPr>
        <p:spPr>
          <a:xfrm>
            <a:off x="6469886" y="4274209"/>
            <a:ext cx="228018" cy="22801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85"/>
          <p:cNvSpPr txBox="1"/>
          <p:nvPr>
            <p:custDataLst>
              <p:tags r:id="rId13"/>
            </p:custDataLst>
          </p:nvPr>
        </p:nvSpPr>
        <p:spPr>
          <a:xfrm>
            <a:off x="6868732" y="4169637"/>
            <a:ext cx="4064047" cy="133220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提高高等教育质量的方法：加强师资队伍建设、优化课程设置、推进产学研合作等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https://d.book118.com/775243232113011113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29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高等教育与社会经济发展的关系与互动</vt:lpstr>
      <vt:lpstr>目录</vt:lpstr>
      <vt:lpstr>添加章节标题</vt:lpstr>
      <vt:lpstr>高等教育与社会经济的关系</vt:lpstr>
      <vt:lpstr>PowerPoint Presentation</vt:lpstr>
      <vt:lpstr>高等教育对经济增长的贡献</vt:lpstr>
      <vt:lpstr>社会经济发展对高等教育的需求</vt:lpstr>
      <vt:lpstr>高等教育与社会就业的关系</vt:lpstr>
      <vt:lpstr>高等教育与科技创新的互动</vt:lpstr>
      <vt:lpstr>PowerPoint Presentation</vt:lpstr>
      <vt:lpstr>高等教育在科技创新中的作用</vt:lpstr>
      <vt:lpstr>科技创新对高等教育的影响</vt:lpstr>
      <vt:lpstr>高等教育与科技创新的融合发展</vt:lpstr>
      <vt:lpstr>高等教育质量与社会认可度</vt:lpstr>
      <vt:lpstr>PowerPoint Presentation</vt:lpstr>
      <vt:lpstr>高等教育质量评价标准</vt:lpstr>
      <vt:lpstr>社会对高等教育质量的认可度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2024-09-20T00:23:26.730</cp:lastPrinted>
  <dcterms:created xsi:type="dcterms:W3CDTF">2024-09-19T16:23:26Z</dcterms:created>
  <dcterms:modified xsi:type="dcterms:W3CDTF">2024-09-19T16:23:29Z</dcterms:modified>
</cp:coreProperties>
</file>