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DVUGQD+VPEILB+ArialMT"/>
      <p:regular r:id="rId15"/>
    </p:embeddedFont>
    <p:embeddedFont>
      <p:font typeface="TECQHK+MS-UIGothic"/>
      <p:regular r:id="rId16"/>
    </p:embeddedFont>
    <p:embeddedFont>
      <p:font typeface="TNCVKU+SVLCWL+MicrosoftYaHei-Bold"/>
      <p:regular r:id="rId17"/>
    </p:embeddedFont>
    <p:embeddedFont>
      <p:font typeface="PAHFMN+SKPAJH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D76C9-247E-43AC-904F-E16EDA9B9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1F565-F243-42ED-AF9A-F947CF6FE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E84FB-A5D3-4E62-9087-9AB4719AC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D1D50-1CA4-4CE7-9E1B-F55A095ED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D3527C-0A43-4CF1-9863-FF5846870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B195C8-D0F0-43BC-A9DD-7844C16C7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26A3A2-4CFA-4E2E-8CA6-4CFE38D91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99DC2-93CB-4A86-B6A0-C853D9FE1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877924-29C0-4468-AAAC-4723E1E49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A02EB-2610-4068-9738-AF04B80D6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2DE4F-123A-4BF9-814D-09ACFA150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2010104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185936" cy="784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安达信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5316161" cy="29781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体系概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览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体系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详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解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安达信的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评实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践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案例分析：五百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强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企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VUGQD+VPEILB+ArialMT"/>
                <a:cs typeface="DVUGQD+VPEILB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TECQHK+MS-UIGothic"/>
                <a:cs typeface="TECQHK+MS-UIGothic"/>
              </a:rPr>
              <a:t>未来展望与建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TECQHK+MS-UIGothic"/>
                <a:cs typeface="TECQHK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TNCVKU+SVLCWL+MicrosoftYaHei-Bold"/>
                <a:cs typeface="TNCVKU+SVLCWL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公司背景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NCVKU+SVLCWL+MicrosoftYaHei-Bold"/>
                <a:cs typeface="TNCVKU+SVLCW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NCVKU+SVLCWL+MicrosoftYaHei-Bold"/>
                <a:cs typeface="TNCVKU+SVLCWL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NCVKU+SVLCWL+MicrosoftYaHei-Bold"/>
                <a:cs typeface="TNCVKU+SVLCWL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成立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时间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总</a:t>
            </a: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部地点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展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2000">
                <a:solidFill>
                  <a:srgbClr val="00B6FF"/>
                </a:solidFill>
                <a:latin typeface="TECQHK+MS-UIGothic"/>
                <a:cs typeface="TECQHK+MS-UIGothic"/>
              </a:rPr>
              <a:t>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公司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业务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审计</a:t>
            </a:r>
            <a:r>
              <a:rPr sz="2300" spc="25">
                <a:solidFill>
                  <a:srgbClr val="00B6FF"/>
                </a:solidFill>
                <a:latin typeface="TECQHK+MS-UIGothic"/>
                <a:cs typeface="TECQHK+MS-UIGothic"/>
              </a:rPr>
              <a:t>服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TECQHK+MS-UIGothic"/>
                <a:cs typeface="TECQHK+MS-UIGothic"/>
              </a:rPr>
              <a:t>税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务</a:t>
            </a:r>
            <a:r>
              <a:rPr sz="2300" spc="25">
                <a:solidFill>
                  <a:srgbClr val="00B6FF"/>
                </a:solidFill>
                <a:latin typeface="TECQHK+MS-UIGothic"/>
                <a:cs typeface="TECQHK+MS-UIGothic"/>
              </a:rPr>
              <a:t>服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TECQHK+MS-UIGothic"/>
                <a:cs typeface="TECQHK+MS-UIGothic"/>
              </a:rPr>
              <a:t>咨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询</a:t>
            </a:r>
            <a:r>
              <a:rPr sz="2300" spc="25">
                <a:solidFill>
                  <a:srgbClr val="00B6FF"/>
                </a:solidFill>
                <a:latin typeface="TECQHK+MS-UIGothic"/>
                <a:cs typeface="TECQHK+MS-UIGothic"/>
              </a:rPr>
              <a:t>服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公司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模与地位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工数量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TECQHK+MS-UIGothic"/>
                <a:cs typeface="TECQHK+MS-UIGothic"/>
              </a:rPr>
              <a:t>客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户</a:t>
            </a: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群体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TECQHK+MS-UIGothic"/>
                <a:cs typeface="TECQHK+MS-UIGothic"/>
              </a:rPr>
              <a:t>行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00B6FF"/>
                </a:solidFill>
                <a:latin typeface="TECQHK+MS-UIGothic"/>
                <a:cs typeface="TECQHK+MS-UIGothic"/>
              </a:rPr>
              <a:t>地位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安达信在全球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有数万名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工，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备强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大的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专业团队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源。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安达信的客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涵盖了全球知名企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、政府机构和公共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安达信在会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审计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、税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域享有盛誉，是全球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先的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专业</a:t>
            </a:r>
          </a:p>
          <a:p>
            <a:pPr marL="666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TECQHK+MS-UIGothic"/>
                <a:cs typeface="TECQHK+MS-UIGothic"/>
              </a:rPr>
              <a:t>机构之一。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2094" y="170995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提升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工工作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积</a:t>
            </a: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极性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提高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工能力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工可以明确自己的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工作目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，了解自己的工作表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而提升工作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极性。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工可以了解自己的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不足之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，从而有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性地提高自己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的能力。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16804" y="385371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TECQHK+MS-UIGothic"/>
                <a:cs typeface="TECQHK+MS-UIGothic"/>
              </a:rPr>
              <a:t>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进组织</a:t>
            </a:r>
            <a:r>
              <a:rPr sz="2000" spc="25">
                <a:solidFill>
                  <a:srgbClr val="FFFDFD"/>
                </a:solidFill>
                <a:latin typeface="TECQHK+MS-UIGothic"/>
                <a:cs typeface="TECQHK+MS-UIGothic"/>
              </a:rPr>
              <a:t>目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2000" spc="23">
                <a:solidFill>
                  <a:srgbClr val="FFFDFD"/>
                </a:solidFill>
                <a:latin typeface="TECQHK+MS-UIGothic"/>
                <a:cs typeface="TECQHK+MS-UIGothic"/>
              </a:rPr>
              <a:t>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实现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09134" y="4597138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略目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标紧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密相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可以促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进组织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的原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AHFMN+SKPAJH+MicrosoftYaHei"/>
                <a:cs typeface="PAHFMN+SKPAJH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AHFMN+SKPAJH+MicrosoftYaHei"/>
                <a:cs typeface="PAHFMN+SKPAJH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AHFMN+SKPAJH+MicrosoftYaHei"/>
                <a:cs typeface="PAHFMN+SKPAJH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AHFMN+SKPAJH+MicrosoftYaHei"/>
                <a:cs typeface="PAHFMN+SKPAJH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公平公正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307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客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观</a:t>
            </a: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可衡量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及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时</a:t>
            </a: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反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馈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34500" y="4788530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激励与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约</a:t>
            </a:r>
            <a:r>
              <a:rPr sz="1550" spc="25">
                <a:solidFill>
                  <a:srgbClr val="00B6FF"/>
                </a:solidFill>
                <a:latin typeface="TECQHK+MS-UIGothic"/>
                <a:cs typeface="TECQHK+MS-UIGothic"/>
              </a:rPr>
              <a:t>束相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结</a:t>
            </a:r>
            <a:r>
              <a:rPr sz="1550">
                <a:solidFill>
                  <a:srgbClr val="00B6FF"/>
                </a:solidFill>
                <a:latin typeface="TECQHK+MS-UIGothic"/>
                <a:cs typeface="TECQHK+MS-UIGothic"/>
              </a:rPr>
              <a:t>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绩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效考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TECQHK+MS-UIGothic"/>
                <a:cs typeface="TECQHK+MS-UIGothic"/>
              </a:rPr>
              <a:t>的流程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069" y="372036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TECQHK+MS-UIGothic"/>
                <a:cs typeface="TECQHK+MS-UIGothic"/>
              </a:rPr>
              <a:t>制定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绩</a:t>
            </a:r>
            <a:r>
              <a:rPr sz="2000" spc="23">
                <a:solidFill>
                  <a:srgbClr val="FFFFFF"/>
                </a:solidFill>
                <a:latin typeface="TECQHK+MS-UIGothic"/>
                <a:cs typeface="TECQHK+MS-UIGothic"/>
              </a:rPr>
              <a:t>效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2000">
                <a:solidFill>
                  <a:srgbClr val="FFFFFF"/>
                </a:solidFill>
                <a:latin typeface="TECQHK+MS-UIGothic"/>
                <a:cs typeface="TECQHK+MS-UIGothic"/>
              </a:rPr>
              <a:t>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0975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2000" spc="25">
                <a:solidFill>
                  <a:srgbClr val="FFFFFF"/>
                </a:solidFill>
                <a:latin typeface="TECQHK+MS-UIGothic"/>
                <a:cs typeface="TECQHK+MS-UIGothic"/>
              </a:rPr>
              <a:t>施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绩</a:t>
            </a:r>
            <a:r>
              <a:rPr sz="2000" spc="23">
                <a:solidFill>
                  <a:srgbClr val="FFFFFF"/>
                </a:solidFill>
                <a:latin typeface="TECQHK+MS-UIGothic"/>
                <a:cs typeface="TECQHK+MS-UIGothic"/>
              </a:rPr>
              <a:t>效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2000">
                <a:solidFill>
                  <a:srgbClr val="FFFFFF"/>
                </a:solidFill>
                <a:latin typeface="TECQHK+MS-UIGothic"/>
                <a:cs typeface="TECQHK+MS-UIGothic"/>
              </a:rPr>
              <a:t>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957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2000" spc="25">
                <a:solidFill>
                  <a:srgbClr val="FFFFFF"/>
                </a:solidFill>
                <a:latin typeface="TECQHK+MS-UIGothic"/>
                <a:cs typeface="TECQHK+MS-UIGothic"/>
              </a:rPr>
              <a:t>行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绩</a:t>
            </a:r>
            <a:r>
              <a:rPr sz="2000" spc="23">
                <a:solidFill>
                  <a:srgbClr val="FFFFFF"/>
                </a:solidFill>
                <a:latin typeface="TECQHK+MS-UIGothic"/>
                <a:cs typeface="TECQHK+MS-UIGothic"/>
              </a:rPr>
              <a:t>效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FFFFFF"/>
                </a:solidFill>
                <a:latin typeface="TECQHK+MS-UIGothic"/>
                <a:cs typeface="TECQHK+MS-UIGothic"/>
              </a:rPr>
              <a:t>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56140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TECQHK+MS-UIGothic"/>
                <a:cs typeface="TECQHK+MS-UIGothic"/>
              </a:rPr>
              <a:t>反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馈</a:t>
            </a:r>
            <a:r>
              <a:rPr sz="2000" spc="25">
                <a:solidFill>
                  <a:srgbClr val="FFFFFF"/>
                </a:solidFill>
                <a:latin typeface="TECQHK+MS-UIGothic"/>
                <a:cs typeface="TECQHK+MS-UIGothic"/>
              </a:rPr>
              <a:t>与改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根据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略目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工的工作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职责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，制定</a:t>
            </a:r>
          </a:p>
          <a:p>
            <a:pPr marL="190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具体的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划。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工的工作表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现进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实时监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控，收集相关数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据和信息。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根据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划和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果，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工的工作表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估。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果及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馈给员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工，并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不足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7665" y="552550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提出改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和建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FFFDFD"/>
                </a:solidFill>
                <a:latin typeface="TECQHK+MS-UIGothic"/>
                <a:cs typeface="TECQH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https://d.book118.com/775320101041011123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DVUGQD+VPEILB+ArialMT</vt:lpstr>
      <vt:lpstr>Times New Roman</vt:lpstr>
      <vt:lpstr>TECQHK+MS-UIGothic</vt:lpstr>
      <vt:lpstr>SimSun</vt:lpstr>
      <vt:lpstr>TNCVKU+SVLCWL+MicrosoftYaHei-Bold</vt:lpstr>
      <vt:lpstr>PAHFMN+SKPAJH+MicrosoftYaHei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2024-09-26T23:24:45.723</cp:lastPrinted>
  <dcterms:created xsi:type="dcterms:W3CDTF">2024-09-26T15:24:45Z</dcterms:created>
  <dcterms:modified xsi:type="dcterms:W3CDTF">2024-09-26T15:24:46Z</dcterms:modified>
</cp:coreProperties>
</file>