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3" r:id="rId31"/>
    <p:sldId id="346" r:id="rId32"/>
    <p:sldId id="349" r:id="rId33"/>
    <p:sldId id="352" r:id="rId34"/>
    <p:sldId id="355" r:id="rId35"/>
    <p:sldId id="357" r:id="rId36"/>
  </p:sldIdLst>
  <p:sldSz cx="10693400" cy="7556500"/>
  <p:notesSz cx="6858000" cy="91440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slide" Target="slides/slide34.xml" /><Relationship Id="rId37" Type="http://schemas.openxmlformats.org/officeDocument/2006/relationships/tags" Target="tags/tag1.xml" /><Relationship Id="rId38" Type="http://schemas.openxmlformats.org/officeDocument/2006/relationships/presProps" Target="presProps.xml" /><Relationship Id="rId39" Type="http://schemas.openxmlformats.org/officeDocument/2006/relationships/viewProps" Target="viewProps.xml" /><Relationship Id="rId4" Type="http://schemas.openxmlformats.org/officeDocument/2006/relationships/slide" Target="slides/slide2.xml" /><Relationship Id="rId40" Type="http://schemas.openxmlformats.org/officeDocument/2006/relationships/theme" Target="theme/theme1.xml" /><Relationship Id="rId41" Type="http://schemas.openxmlformats.org/officeDocument/2006/relationships/tableStyles" Target="tableStyles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C422D3-C00E-4D43-A4C3-F255350135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B5BD53-57FB-48C8-A8CF-00E1205AC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0DBF25-CE14-42B5-851B-D79AD8E21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5279EA-6634-45A3-A60E-4C9F52466D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C2F9FB-AA7B-4C51-AD60-E70FE7D8B6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813CBC-6AFB-4E49-A71F-395FB76C80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B4DB3A-6C5D-4A3B-93CC-268F3C702F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226CBE-70FB-4DB5-BD70-C9B4C6C766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AEEE0F-22B5-45A2-AAB1-0717E998D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439618-E08D-471C-ACB0-C79F57006D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3E1356-27AA-4ACD-829B-E0946E906E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华文细黑"/>
                <a:cs typeface="华文细黑"/>
              </a:defRPr>
            </a:lvl1pPr>
          </a:lstStyle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pc="-5">
                <a:latin typeface="Calibri"/>
                <a:cs typeface="Calibri"/>
              </a:rPr>
              <a:t>©</a:t>
            </a:r>
            <a:r>
              <a:rPr spc="-4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2023</a:t>
            </a:r>
            <a:r>
              <a:rPr spc="-5"/>
              <a:t>。欲了解更多信息，请联系德勤中国。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4290" algn="ctr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z="550" spc="10">
                <a:solidFill>
                  <a:srgbClr val="FFFFFF"/>
                </a:solidFill>
              </a:rPr>
              <a:t>#</a:t>
            </a:fld>
            <a:endParaRPr sz="550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华文细黑"/>
                <a:cs typeface="华文细黑"/>
              </a:defRPr>
            </a:lvl1pPr>
          </a:lstStyle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pc="-5">
                <a:latin typeface="Calibri"/>
                <a:cs typeface="Calibri"/>
              </a:rPr>
              <a:t>©</a:t>
            </a:r>
            <a:r>
              <a:rPr spc="-4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2023</a:t>
            </a:r>
            <a:r>
              <a:rPr spc="-5"/>
              <a:t>。欲了解更多信息，请联系德勤中国。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4290" algn="ctr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z="550" spc="10">
                <a:solidFill>
                  <a:srgbClr val="FFFFFF"/>
                </a:solidFill>
              </a:rPr>
              <a:t>#</a:t>
            </a:fld>
            <a:endParaRPr sz="550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华文细黑"/>
                <a:cs typeface="华文细黑"/>
              </a:defRPr>
            </a:lvl1pPr>
          </a:lstStyle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pc="-5">
                <a:latin typeface="Calibri"/>
                <a:cs typeface="Calibri"/>
              </a:rPr>
              <a:t>©</a:t>
            </a:r>
            <a:r>
              <a:rPr spc="-4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2023</a:t>
            </a:r>
            <a:r>
              <a:rPr spc="-5"/>
              <a:t>。欲了解更多信息，请联系德勤中国。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4290" algn="ctr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z="550" spc="10">
                <a:solidFill>
                  <a:srgbClr val="FFFFFF"/>
                </a:solidFill>
              </a:rPr>
              <a:t>#</a:t>
            </a:fld>
            <a:endParaRPr sz="550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k object 16"/>
          <p:cNvSpPr/>
          <p:nvPr/>
        </p:nvSpPr>
        <p:spPr>
          <a:xfrm>
            <a:off x="0" y="771651"/>
            <a:ext cx="10692765" cy="6014085"/>
          </a:xfrm>
          <a:custGeom>
            <a:rect l="l" t="t" r="r" b="b"/>
            <a:pathLst>
              <a:path w="10692765" h="6014084">
                <a:moveTo>
                  <a:pt x="0" y="6013704"/>
                </a:moveTo>
                <a:lnTo>
                  <a:pt x="10692384" y="6013704"/>
                </a:lnTo>
                <a:lnTo>
                  <a:pt x="10692384" y="0"/>
                </a:lnTo>
                <a:lnTo>
                  <a:pt x="0" y="0"/>
                </a:lnTo>
                <a:lnTo>
                  <a:pt x="0" y="6013704"/>
                </a:lnTo>
                <a:close/>
              </a:path>
            </a:pathLst>
          </a:custGeom>
          <a:solidFill>
            <a:srgbClr val="2588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华文细黑"/>
                <a:cs typeface="华文细黑"/>
              </a:defRPr>
            </a:lvl1pPr>
          </a:lstStyle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pc="-5">
                <a:latin typeface="Calibri"/>
                <a:cs typeface="Calibri"/>
              </a:rPr>
              <a:t>©</a:t>
            </a:r>
            <a:r>
              <a:rPr spc="-4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2023</a:t>
            </a:r>
            <a:r>
              <a:rPr spc="-5"/>
              <a:t>。欲了解更多信息，请联系德勤中国。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4290" algn="ctr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z="550" spc="10">
                <a:solidFill>
                  <a:srgbClr val="FFFFFF"/>
                </a:solidFill>
              </a:rPr>
              <a:t>#</a:t>
            </a:fld>
            <a:endParaRPr sz="550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华文细黑"/>
                <a:cs typeface="华文细黑"/>
              </a:defRPr>
            </a:lvl1pPr>
          </a:lstStyle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pc="-5">
                <a:latin typeface="Calibri"/>
                <a:cs typeface="Calibri"/>
              </a:rPr>
              <a:t>©</a:t>
            </a:r>
            <a:r>
              <a:rPr spc="-4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2023</a:t>
            </a:r>
            <a:r>
              <a:rPr spc="-5"/>
              <a:t>。欲了解更多信息，请联系德勤中国。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4290" algn="ctr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z="550" spc="10">
                <a:solidFill>
                  <a:srgbClr val="FFFFFF"/>
                </a:solidFill>
              </a:rPr>
              <a:t>#</a:t>
            </a:fld>
            <a:endParaRPr sz="550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8883" y="1018031"/>
            <a:ext cx="3777615" cy="347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8931" y="1862835"/>
            <a:ext cx="9642475" cy="4430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29259" y="6431188"/>
            <a:ext cx="1805939" cy="147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chemeClr val="tx1"/>
                </a:solidFill>
                <a:latin typeface="华文细黑"/>
                <a:cs typeface="华文细黑"/>
              </a:defRPr>
            </a:lvl1pPr>
          </a:lstStyle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pc="-5">
                <a:latin typeface="Calibri"/>
                <a:cs typeface="Calibri"/>
              </a:rPr>
              <a:t>©</a:t>
            </a:r>
            <a:r>
              <a:rPr spc="-4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2023</a:t>
            </a:r>
            <a:r>
              <a:rPr spc="-5"/>
              <a:t>。欲了解更多信息，请联系德勤中国。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142219" y="6437828"/>
            <a:ext cx="152400" cy="1149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4290" algn="ctr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z="550" spc="10">
                <a:solidFill>
                  <a:srgbClr val="FFFFFF"/>
                </a:solidFill>
              </a:rPr>
              <a:t>#</a:t>
            </a:fld>
            <a:endParaRPr sz="5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10" Type="http://schemas.openxmlformats.org/officeDocument/2006/relationships/image" Target="../media/image8.jpeg" /><Relationship Id="rId2" Type="http://schemas.openxmlformats.org/officeDocument/2006/relationships/image" Target="../media/image1.jpe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Relationship Id="rId8" Type="http://schemas.openxmlformats.org/officeDocument/2006/relationships/image" Target="../media/image7.png" /><Relationship Id="rId9" Type="http://schemas.openxmlformats.org/officeDocument/2006/relationships/hyperlink" Target="https://www.baogaoting.com/" TargetMode="Externa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10" Type="http://schemas.openxmlformats.org/officeDocument/2006/relationships/image" Target="../media/image19.png" /><Relationship Id="rId11" Type="http://schemas.openxmlformats.org/officeDocument/2006/relationships/image" Target="../media/image20.png" /><Relationship Id="rId12" Type="http://schemas.openxmlformats.org/officeDocument/2006/relationships/image" Target="../media/image21.png" /><Relationship Id="rId13" Type="http://schemas.openxmlformats.org/officeDocument/2006/relationships/image" Target="../media/image22.png" /><Relationship Id="rId14" Type="http://schemas.openxmlformats.org/officeDocument/2006/relationships/image" Target="../media/image23.png" /><Relationship Id="rId15" Type="http://schemas.openxmlformats.org/officeDocument/2006/relationships/image" Target="../media/image24.png" /><Relationship Id="rId16" Type="http://schemas.openxmlformats.org/officeDocument/2006/relationships/image" Target="../media/image25.png" /><Relationship Id="rId17" Type="http://schemas.openxmlformats.org/officeDocument/2006/relationships/image" Target="../media/image26.png" /><Relationship Id="rId18" Type="http://schemas.openxmlformats.org/officeDocument/2006/relationships/image" Target="../media/image27.png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14.png" /><Relationship Id="rId6" Type="http://schemas.openxmlformats.org/officeDocument/2006/relationships/image" Target="../media/image15.png" /><Relationship Id="rId7" Type="http://schemas.openxmlformats.org/officeDocument/2006/relationships/image" Target="../media/image16.png" /><Relationship Id="rId8" Type="http://schemas.openxmlformats.org/officeDocument/2006/relationships/image" Target="../media/image17.png" /><Relationship Id="rId9" Type="http://schemas.openxmlformats.org/officeDocument/2006/relationships/image" Target="../media/image18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8.png" /><Relationship Id="rId3" Type="http://schemas.openxmlformats.org/officeDocument/2006/relationships/image" Target="../media/image29.png" /><Relationship Id="rId4" Type="http://schemas.openxmlformats.org/officeDocument/2006/relationships/image" Target="../media/image30.png" /><Relationship Id="rId5" Type="http://schemas.openxmlformats.org/officeDocument/2006/relationships/image" Target="../media/image31.png" /><Relationship Id="rId6" Type="http://schemas.openxmlformats.org/officeDocument/2006/relationships/image" Target="../media/image32.png" /><Relationship Id="rId7" Type="http://schemas.openxmlformats.org/officeDocument/2006/relationships/image" Target="../media/image33.png" /><Relationship Id="rId8" Type="http://schemas.openxmlformats.org/officeDocument/2006/relationships/image" Target="../media/image34.png" /><Relationship Id="rId9" Type="http://schemas.openxmlformats.org/officeDocument/2006/relationships/image" Target="../media/image3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7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46.png" /><Relationship Id="rId2" Type="http://schemas.openxmlformats.org/officeDocument/2006/relationships/image" Target="../media/image38.jpeg" /><Relationship Id="rId3" Type="http://schemas.openxmlformats.org/officeDocument/2006/relationships/image" Target="../media/image39.png" /><Relationship Id="rId4" Type="http://schemas.openxmlformats.org/officeDocument/2006/relationships/image" Target="../media/image40.png" /><Relationship Id="rId5" Type="http://schemas.openxmlformats.org/officeDocument/2006/relationships/image" Target="../media/image41.jpeg" /><Relationship Id="rId6" Type="http://schemas.openxmlformats.org/officeDocument/2006/relationships/image" Target="../media/image42.jpeg" /><Relationship Id="rId7" Type="http://schemas.openxmlformats.org/officeDocument/2006/relationships/image" Target="../media/image43.jpeg" /><Relationship Id="rId8" Type="http://schemas.openxmlformats.org/officeDocument/2006/relationships/image" Target="../media/image44.png" /><Relationship Id="rId9" Type="http://schemas.openxmlformats.org/officeDocument/2006/relationships/image" Target="../media/image4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55.png" /><Relationship Id="rId11" Type="http://schemas.openxmlformats.org/officeDocument/2006/relationships/image" Target="../media/image56.png" /><Relationship Id="rId12" Type="http://schemas.openxmlformats.org/officeDocument/2006/relationships/image" Target="../media/image57.jpeg" /><Relationship Id="rId13" Type="http://schemas.openxmlformats.org/officeDocument/2006/relationships/image" Target="../media/image58.png" /><Relationship Id="rId2" Type="http://schemas.openxmlformats.org/officeDocument/2006/relationships/image" Target="../media/image47.jpeg" /><Relationship Id="rId3" Type="http://schemas.openxmlformats.org/officeDocument/2006/relationships/image" Target="../media/image48.png" /><Relationship Id="rId4" Type="http://schemas.openxmlformats.org/officeDocument/2006/relationships/image" Target="../media/image49.png" /><Relationship Id="rId5" Type="http://schemas.openxmlformats.org/officeDocument/2006/relationships/image" Target="../media/image50.png" /><Relationship Id="rId6" Type="http://schemas.openxmlformats.org/officeDocument/2006/relationships/image" Target="../media/image51.png" /><Relationship Id="rId7" Type="http://schemas.openxmlformats.org/officeDocument/2006/relationships/image" Target="../media/image52.png" /><Relationship Id="rId8" Type="http://schemas.openxmlformats.org/officeDocument/2006/relationships/image" Target="../media/image53.jpeg" /><Relationship Id="rId9" Type="http://schemas.openxmlformats.org/officeDocument/2006/relationships/image" Target="../media/image5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67.jpeg" /><Relationship Id="rId11" Type="http://schemas.openxmlformats.org/officeDocument/2006/relationships/image" Target="../media/image68.png" /><Relationship Id="rId12" Type="http://schemas.openxmlformats.org/officeDocument/2006/relationships/image" Target="../media/image69.png" /><Relationship Id="rId2" Type="http://schemas.openxmlformats.org/officeDocument/2006/relationships/image" Target="../media/image59.jpeg" /><Relationship Id="rId3" Type="http://schemas.openxmlformats.org/officeDocument/2006/relationships/image" Target="../media/image60.png" /><Relationship Id="rId4" Type="http://schemas.openxmlformats.org/officeDocument/2006/relationships/image" Target="../media/image61.png" /><Relationship Id="rId5" Type="http://schemas.openxmlformats.org/officeDocument/2006/relationships/image" Target="../media/image62.png" /><Relationship Id="rId6" Type="http://schemas.openxmlformats.org/officeDocument/2006/relationships/image" Target="../media/image63.png" /><Relationship Id="rId7" Type="http://schemas.openxmlformats.org/officeDocument/2006/relationships/image" Target="../media/image64.png" /><Relationship Id="rId8" Type="http://schemas.openxmlformats.org/officeDocument/2006/relationships/image" Target="../media/image65.png" /><Relationship Id="rId9" Type="http://schemas.openxmlformats.org/officeDocument/2006/relationships/image" Target="../media/image66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0.png" /><Relationship Id="rId3" Type="http://schemas.openxmlformats.org/officeDocument/2006/relationships/image" Target="../media/image71.png" /><Relationship Id="rId4" Type="http://schemas.openxmlformats.org/officeDocument/2006/relationships/image" Target="../media/image72.png" /><Relationship Id="rId5" Type="http://schemas.openxmlformats.org/officeDocument/2006/relationships/image" Target="../media/image7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82.jpeg" /><Relationship Id="rId2" Type="http://schemas.openxmlformats.org/officeDocument/2006/relationships/image" Target="../media/image74.jpeg" /><Relationship Id="rId3" Type="http://schemas.openxmlformats.org/officeDocument/2006/relationships/image" Target="../media/image75.png" /><Relationship Id="rId4" Type="http://schemas.openxmlformats.org/officeDocument/2006/relationships/image" Target="../media/image76.png" /><Relationship Id="rId5" Type="http://schemas.openxmlformats.org/officeDocument/2006/relationships/image" Target="../media/image77.png" /><Relationship Id="rId6" Type="http://schemas.openxmlformats.org/officeDocument/2006/relationships/image" Target="../media/image78.png" /><Relationship Id="rId7" Type="http://schemas.openxmlformats.org/officeDocument/2006/relationships/image" Target="../media/image79.png" /><Relationship Id="rId8" Type="http://schemas.openxmlformats.org/officeDocument/2006/relationships/image" Target="../media/image80.png" /><Relationship Id="rId9" Type="http://schemas.openxmlformats.org/officeDocument/2006/relationships/image" Target="../media/image8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91.jpeg" /><Relationship Id="rId11" Type="http://schemas.openxmlformats.org/officeDocument/2006/relationships/image" Target="../media/image92.png" /><Relationship Id="rId12" Type="http://schemas.openxmlformats.org/officeDocument/2006/relationships/image" Target="../media/image93.png" /><Relationship Id="rId13" Type="http://schemas.openxmlformats.org/officeDocument/2006/relationships/image" Target="../media/image94.png" /><Relationship Id="rId2" Type="http://schemas.openxmlformats.org/officeDocument/2006/relationships/image" Target="../media/image83.jpeg" /><Relationship Id="rId3" Type="http://schemas.openxmlformats.org/officeDocument/2006/relationships/image" Target="../media/image84.png" /><Relationship Id="rId4" Type="http://schemas.openxmlformats.org/officeDocument/2006/relationships/image" Target="../media/image85.png" /><Relationship Id="rId5" Type="http://schemas.openxmlformats.org/officeDocument/2006/relationships/image" Target="../media/image86.png" /><Relationship Id="rId6" Type="http://schemas.openxmlformats.org/officeDocument/2006/relationships/image" Target="../media/image87.png" /><Relationship Id="rId7" Type="http://schemas.openxmlformats.org/officeDocument/2006/relationships/image" Target="../media/image88.png" /><Relationship Id="rId8" Type="http://schemas.openxmlformats.org/officeDocument/2006/relationships/image" Target="../media/image89.png" /><Relationship Id="rId9" Type="http://schemas.openxmlformats.org/officeDocument/2006/relationships/image" Target="../media/image90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5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96.png" /><Relationship Id="rId3" Type="http://schemas.openxmlformats.org/officeDocument/2006/relationships/image" Target="../media/image97.png" /><Relationship Id="rId4" Type="http://schemas.openxmlformats.org/officeDocument/2006/relationships/image" Target="../media/image98.png" /><Relationship Id="rId5" Type="http://schemas.openxmlformats.org/officeDocument/2006/relationships/image" Target="../media/image99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0.png" /><Relationship Id="rId3" Type="http://schemas.openxmlformats.org/officeDocument/2006/relationships/image" Target="../media/image101.png" /><Relationship Id="rId4" Type="http://schemas.openxmlformats.org/officeDocument/2006/relationships/image" Target="../media/image102.png" /><Relationship Id="rId5" Type="http://schemas.openxmlformats.org/officeDocument/2006/relationships/image" Target="../media/image103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image" Target="../media/image112.png" /><Relationship Id="rId11" Type="http://schemas.openxmlformats.org/officeDocument/2006/relationships/image" Target="../media/image113.jpeg" /><Relationship Id="rId12" Type="http://schemas.openxmlformats.org/officeDocument/2006/relationships/image" Target="../media/image114.png" /><Relationship Id="rId13" Type="http://schemas.openxmlformats.org/officeDocument/2006/relationships/image" Target="../media/image115.png" /><Relationship Id="rId14" Type="http://schemas.openxmlformats.org/officeDocument/2006/relationships/image" Target="../media/image116.png" /><Relationship Id="rId15" Type="http://schemas.openxmlformats.org/officeDocument/2006/relationships/image" Target="../media/image117.png" /><Relationship Id="rId2" Type="http://schemas.openxmlformats.org/officeDocument/2006/relationships/image" Target="../media/image104.jpeg" /><Relationship Id="rId3" Type="http://schemas.openxmlformats.org/officeDocument/2006/relationships/image" Target="../media/image105.png" /><Relationship Id="rId4" Type="http://schemas.openxmlformats.org/officeDocument/2006/relationships/image" Target="../media/image106.png" /><Relationship Id="rId5" Type="http://schemas.openxmlformats.org/officeDocument/2006/relationships/image" Target="../media/image107.png" /><Relationship Id="rId6" Type="http://schemas.openxmlformats.org/officeDocument/2006/relationships/image" Target="../media/image108.png" /><Relationship Id="rId7" Type="http://schemas.openxmlformats.org/officeDocument/2006/relationships/image" Target="../media/image109.png" /><Relationship Id="rId8" Type="http://schemas.openxmlformats.org/officeDocument/2006/relationships/image" Target="../media/image110.png" /><Relationship Id="rId9" Type="http://schemas.openxmlformats.org/officeDocument/2006/relationships/image" Target="../media/image111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26.png" /><Relationship Id="rId11" Type="http://schemas.openxmlformats.org/officeDocument/2006/relationships/image" Target="../media/image127.png" /><Relationship Id="rId12" Type="http://schemas.openxmlformats.org/officeDocument/2006/relationships/image" Target="../media/image128.png" /><Relationship Id="rId13" Type="http://schemas.openxmlformats.org/officeDocument/2006/relationships/image" Target="../media/image129.png" /><Relationship Id="rId2" Type="http://schemas.openxmlformats.org/officeDocument/2006/relationships/image" Target="../media/image118.jpeg" /><Relationship Id="rId3" Type="http://schemas.openxmlformats.org/officeDocument/2006/relationships/image" Target="../media/image119.png" /><Relationship Id="rId4" Type="http://schemas.openxmlformats.org/officeDocument/2006/relationships/image" Target="../media/image120.png" /><Relationship Id="rId5" Type="http://schemas.openxmlformats.org/officeDocument/2006/relationships/image" Target="../media/image121.png" /><Relationship Id="rId6" Type="http://schemas.openxmlformats.org/officeDocument/2006/relationships/image" Target="../media/image122.png" /><Relationship Id="rId7" Type="http://schemas.openxmlformats.org/officeDocument/2006/relationships/image" Target="../media/image123.png" /><Relationship Id="rId8" Type="http://schemas.openxmlformats.org/officeDocument/2006/relationships/image" Target="../media/image124.png" /><Relationship Id="rId9" Type="http://schemas.openxmlformats.org/officeDocument/2006/relationships/image" Target="../media/image125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30.png" /><Relationship Id="rId3" Type="http://schemas.openxmlformats.org/officeDocument/2006/relationships/image" Target="../media/image131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32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41.png" /><Relationship Id="rId11" Type="http://schemas.openxmlformats.org/officeDocument/2006/relationships/image" Target="../media/image142.png" /><Relationship Id="rId2" Type="http://schemas.openxmlformats.org/officeDocument/2006/relationships/image" Target="../media/image133.jpeg" /><Relationship Id="rId3" Type="http://schemas.openxmlformats.org/officeDocument/2006/relationships/image" Target="../media/image134.jpeg" /><Relationship Id="rId4" Type="http://schemas.openxmlformats.org/officeDocument/2006/relationships/image" Target="../media/image135.png" /><Relationship Id="rId5" Type="http://schemas.openxmlformats.org/officeDocument/2006/relationships/image" Target="../media/image136.png" /><Relationship Id="rId6" Type="http://schemas.openxmlformats.org/officeDocument/2006/relationships/image" Target="../media/image137.png" /><Relationship Id="rId7" Type="http://schemas.openxmlformats.org/officeDocument/2006/relationships/image" Target="../media/image138.png" /><Relationship Id="rId8" Type="http://schemas.openxmlformats.org/officeDocument/2006/relationships/image" Target="../media/image139.png" /><Relationship Id="rId9" Type="http://schemas.openxmlformats.org/officeDocument/2006/relationships/image" Target="../media/image140.pn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43.pn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320343021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771651"/>
            <a:ext cx="10692765" cy="6014085"/>
          </a:xfrm>
          <a:custGeom>
            <a:rect l="l" t="t" r="r" b="b"/>
            <a:pathLst>
              <a:path w="10692765" h="6014084">
                <a:moveTo>
                  <a:pt x="0" y="6013704"/>
                </a:moveTo>
                <a:lnTo>
                  <a:pt x="10692384" y="6013704"/>
                </a:lnTo>
                <a:lnTo>
                  <a:pt x="10692384" y="0"/>
                </a:lnTo>
                <a:lnTo>
                  <a:pt x="0" y="0"/>
                </a:lnTo>
                <a:lnTo>
                  <a:pt x="0" y="60137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086088" y="5206491"/>
            <a:ext cx="1417320" cy="142341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649968" y="1173988"/>
            <a:ext cx="323215" cy="323215"/>
          </a:xfrm>
          <a:custGeom>
            <a:rect l="l" t="t" r="r" b="b"/>
            <a:pathLst>
              <a:path w="323215" h="323215">
                <a:moveTo>
                  <a:pt x="70103" y="158496"/>
                </a:moveTo>
                <a:lnTo>
                  <a:pt x="42672" y="158496"/>
                </a:lnTo>
                <a:lnTo>
                  <a:pt x="42672" y="320039"/>
                </a:lnTo>
                <a:lnTo>
                  <a:pt x="48767" y="323088"/>
                </a:lnTo>
                <a:lnTo>
                  <a:pt x="64007" y="323088"/>
                </a:lnTo>
                <a:lnTo>
                  <a:pt x="70103" y="316991"/>
                </a:lnTo>
                <a:lnTo>
                  <a:pt x="70103" y="158496"/>
                </a:lnTo>
                <a:close/>
              </a:path>
              <a:path w="323215" h="323215">
                <a:moveTo>
                  <a:pt x="118872" y="216408"/>
                </a:moveTo>
                <a:lnTo>
                  <a:pt x="100583" y="216408"/>
                </a:lnTo>
                <a:lnTo>
                  <a:pt x="97535" y="222503"/>
                </a:lnTo>
                <a:lnTo>
                  <a:pt x="97535" y="231648"/>
                </a:lnTo>
                <a:lnTo>
                  <a:pt x="95297" y="244173"/>
                </a:lnTo>
                <a:lnTo>
                  <a:pt x="91963" y="261223"/>
                </a:lnTo>
                <a:lnTo>
                  <a:pt x="91439" y="265175"/>
                </a:lnTo>
                <a:lnTo>
                  <a:pt x="91439" y="271272"/>
                </a:lnTo>
                <a:lnTo>
                  <a:pt x="88391" y="277367"/>
                </a:lnTo>
                <a:lnTo>
                  <a:pt x="85343" y="286512"/>
                </a:lnTo>
                <a:lnTo>
                  <a:pt x="79248" y="295656"/>
                </a:lnTo>
                <a:lnTo>
                  <a:pt x="79248" y="307848"/>
                </a:lnTo>
                <a:lnTo>
                  <a:pt x="82296" y="310896"/>
                </a:lnTo>
                <a:lnTo>
                  <a:pt x="85343" y="310896"/>
                </a:lnTo>
                <a:lnTo>
                  <a:pt x="88391" y="313944"/>
                </a:lnTo>
                <a:lnTo>
                  <a:pt x="91439" y="313944"/>
                </a:lnTo>
                <a:lnTo>
                  <a:pt x="96488" y="311753"/>
                </a:lnTo>
                <a:lnTo>
                  <a:pt x="116776" y="268081"/>
                </a:lnTo>
                <a:lnTo>
                  <a:pt x="121920" y="231648"/>
                </a:lnTo>
                <a:lnTo>
                  <a:pt x="121920" y="222503"/>
                </a:lnTo>
                <a:lnTo>
                  <a:pt x="118872" y="216408"/>
                </a:lnTo>
                <a:close/>
              </a:path>
              <a:path w="323215" h="323215">
                <a:moveTo>
                  <a:pt x="164591" y="210312"/>
                </a:moveTo>
                <a:lnTo>
                  <a:pt x="146303" y="210312"/>
                </a:lnTo>
                <a:lnTo>
                  <a:pt x="140207" y="216408"/>
                </a:lnTo>
                <a:lnTo>
                  <a:pt x="140207" y="283463"/>
                </a:lnTo>
                <a:lnTo>
                  <a:pt x="143255" y="289560"/>
                </a:lnTo>
                <a:lnTo>
                  <a:pt x="149351" y="295656"/>
                </a:lnTo>
                <a:lnTo>
                  <a:pt x="152400" y="301751"/>
                </a:lnTo>
                <a:lnTo>
                  <a:pt x="164591" y="307848"/>
                </a:lnTo>
                <a:lnTo>
                  <a:pt x="169830" y="308324"/>
                </a:lnTo>
                <a:lnTo>
                  <a:pt x="176783" y="309372"/>
                </a:lnTo>
                <a:lnTo>
                  <a:pt x="186023" y="310419"/>
                </a:lnTo>
                <a:lnTo>
                  <a:pt x="198120" y="310896"/>
                </a:lnTo>
                <a:lnTo>
                  <a:pt x="210311" y="310896"/>
                </a:lnTo>
                <a:lnTo>
                  <a:pt x="221599" y="310419"/>
                </a:lnTo>
                <a:lnTo>
                  <a:pt x="232028" y="309372"/>
                </a:lnTo>
                <a:lnTo>
                  <a:pt x="240744" y="308324"/>
                </a:lnTo>
                <a:lnTo>
                  <a:pt x="246887" y="307848"/>
                </a:lnTo>
                <a:lnTo>
                  <a:pt x="256031" y="304800"/>
                </a:lnTo>
                <a:lnTo>
                  <a:pt x="262127" y="301751"/>
                </a:lnTo>
                <a:lnTo>
                  <a:pt x="265175" y="292608"/>
                </a:lnTo>
                <a:lnTo>
                  <a:pt x="269176" y="287369"/>
                </a:lnTo>
                <a:lnTo>
                  <a:pt x="270781" y="283463"/>
                </a:lnTo>
                <a:lnTo>
                  <a:pt x="207263" y="283463"/>
                </a:lnTo>
                <a:lnTo>
                  <a:pt x="190785" y="282320"/>
                </a:lnTo>
                <a:lnTo>
                  <a:pt x="178307" y="278891"/>
                </a:lnTo>
                <a:lnTo>
                  <a:pt x="170402" y="273176"/>
                </a:lnTo>
                <a:lnTo>
                  <a:pt x="167755" y="265509"/>
                </a:lnTo>
                <a:lnTo>
                  <a:pt x="167639" y="216408"/>
                </a:lnTo>
                <a:lnTo>
                  <a:pt x="164591" y="210312"/>
                </a:lnTo>
                <a:close/>
              </a:path>
              <a:path w="323215" h="323215">
                <a:moveTo>
                  <a:pt x="292607" y="213360"/>
                </a:moveTo>
                <a:lnTo>
                  <a:pt x="277367" y="213360"/>
                </a:lnTo>
                <a:lnTo>
                  <a:pt x="271272" y="219456"/>
                </a:lnTo>
                <a:lnTo>
                  <a:pt x="271272" y="228600"/>
                </a:lnTo>
                <a:lnTo>
                  <a:pt x="274320" y="234696"/>
                </a:lnTo>
                <a:lnTo>
                  <a:pt x="277367" y="243839"/>
                </a:lnTo>
                <a:lnTo>
                  <a:pt x="281939" y="251840"/>
                </a:lnTo>
                <a:lnTo>
                  <a:pt x="286511" y="262127"/>
                </a:lnTo>
                <a:lnTo>
                  <a:pt x="291083" y="274700"/>
                </a:lnTo>
                <a:lnTo>
                  <a:pt x="295655" y="289560"/>
                </a:lnTo>
                <a:lnTo>
                  <a:pt x="298703" y="298703"/>
                </a:lnTo>
                <a:lnTo>
                  <a:pt x="301751" y="301751"/>
                </a:lnTo>
                <a:lnTo>
                  <a:pt x="313943" y="301751"/>
                </a:lnTo>
                <a:lnTo>
                  <a:pt x="323087" y="292608"/>
                </a:lnTo>
                <a:lnTo>
                  <a:pt x="323087" y="286512"/>
                </a:lnTo>
                <a:lnTo>
                  <a:pt x="322040" y="282559"/>
                </a:lnTo>
                <a:lnTo>
                  <a:pt x="315253" y="265175"/>
                </a:lnTo>
                <a:lnTo>
                  <a:pt x="310896" y="252984"/>
                </a:lnTo>
                <a:lnTo>
                  <a:pt x="305085" y="239125"/>
                </a:lnTo>
                <a:lnTo>
                  <a:pt x="298037" y="221694"/>
                </a:lnTo>
                <a:lnTo>
                  <a:pt x="295655" y="216408"/>
                </a:lnTo>
                <a:lnTo>
                  <a:pt x="292607" y="213360"/>
                </a:lnTo>
                <a:close/>
              </a:path>
              <a:path w="323215" h="323215">
                <a:moveTo>
                  <a:pt x="268224" y="243839"/>
                </a:moveTo>
                <a:lnTo>
                  <a:pt x="259079" y="243839"/>
                </a:lnTo>
                <a:lnTo>
                  <a:pt x="256270" y="245602"/>
                </a:lnTo>
                <a:lnTo>
                  <a:pt x="252602" y="251078"/>
                </a:lnTo>
                <a:lnTo>
                  <a:pt x="248364" y="260556"/>
                </a:lnTo>
                <a:lnTo>
                  <a:pt x="243839" y="274320"/>
                </a:lnTo>
                <a:lnTo>
                  <a:pt x="239839" y="278320"/>
                </a:lnTo>
                <a:lnTo>
                  <a:pt x="232409" y="281177"/>
                </a:lnTo>
                <a:lnTo>
                  <a:pt x="221551" y="282892"/>
                </a:lnTo>
                <a:lnTo>
                  <a:pt x="207263" y="283463"/>
                </a:lnTo>
                <a:lnTo>
                  <a:pt x="270781" y="283463"/>
                </a:lnTo>
                <a:lnTo>
                  <a:pt x="272034" y="280415"/>
                </a:lnTo>
                <a:lnTo>
                  <a:pt x="273748" y="271176"/>
                </a:lnTo>
                <a:lnTo>
                  <a:pt x="274250" y="260556"/>
                </a:lnTo>
                <a:lnTo>
                  <a:pt x="274320" y="249936"/>
                </a:lnTo>
                <a:lnTo>
                  <a:pt x="268224" y="243839"/>
                </a:lnTo>
                <a:close/>
              </a:path>
              <a:path w="323215" h="323215">
                <a:moveTo>
                  <a:pt x="198120" y="207263"/>
                </a:moveTo>
                <a:lnTo>
                  <a:pt x="195072" y="207263"/>
                </a:lnTo>
                <a:lnTo>
                  <a:pt x="188975" y="213360"/>
                </a:lnTo>
                <a:lnTo>
                  <a:pt x="188975" y="222503"/>
                </a:lnTo>
                <a:lnTo>
                  <a:pt x="192024" y="228600"/>
                </a:lnTo>
                <a:lnTo>
                  <a:pt x="195072" y="237744"/>
                </a:lnTo>
                <a:lnTo>
                  <a:pt x="207263" y="262127"/>
                </a:lnTo>
                <a:lnTo>
                  <a:pt x="210311" y="265175"/>
                </a:lnTo>
                <a:lnTo>
                  <a:pt x="222503" y="265175"/>
                </a:lnTo>
                <a:lnTo>
                  <a:pt x="228600" y="259079"/>
                </a:lnTo>
                <a:lnTo>
                  <a:pt x="228600" y="252984"/>
                </a:lnTo>
                <a:lnTo>
                  <a:pt x="209930" y="212216"/>
                </a:lnTo>
                <a:lnTo>
                  <a:pt x="204454" y="208454"/>
                </a:lnTo>
                <a:lnTo>
                  <a:pt x="198120" y="207263"/>
                </a:lnTo>
                <a:close/>
              </a:path>
              <a:path w="323215" h="323215">
                <a:moveTo>
                  <a:pt x="304800" y="173736"/>
                </a:moveTo>
                <a:lnTo>
                  <a:pt x="97535" y="173736"/>
                </a:lnTo>
                <a:lnTo>
                  <a:pt x="91439" y="176784"/>
                </a:lnTo>
                <a:lnTo>
                  <a:pt x="91439" y="195072"/>
                </a:lnTo>
                <a:lnTo>
                  <a:pt x="97535" y="201167"/>
                </a:lnTo>
                <a:lnTo>
                  <a:pt x="301751" y="201167"/>
                </a:lnTo>
                <a:lnTo>
                  <a:pt x="304800" y="198120"/>
                </a:lnTo>
                <a:lnTo>
                  <a:pt x="307848" y="198120"/>
                </a:lnTo>
                <a:lnTo>
                  <a:pt x="307848" y="195072"/>
                </a:lnTo>
                <a:lnTo>
                  <a:pt x="310896" y="192024"/>
                </a:lnTo>
                <a:lnTo>
                  <a:pt x="310896" y="176784"/>
                </a:lnTo>
                <a:lnTo>
                  <a:pt x="304800" y="173736"/>
                </a:lnTo>
                <a:close/>
              </a:path>
              <a:path w="323215" h="323215">
                <a:moveTo>
                  <a:pt x="91439" y="73151"/>
                </a:moveTo>
                <a:lnTo>
                  <a:pt x="82296" y="73151"/>
                </a:lnTo>
                <a:lnTo>
                  <a:pt x="73151" y="82296"/>
                </a:lnTo>
                <a:lnTo>
                  <a:pt x="58347" y="104012"/>
                </a:lnTo>
                <a:lnTo>
                  <a:pt x="41909" y="123062"/>
                </a:lnTo>
                <a:lnTo>
                  <a:pt x="24288" y="139303"/>
                </a:lnTo>
                <a:lnTo>
                  <a:pt x="6096" y="152400"/>
                </a:lnTo>
                <a:lnTo>
                  <a:pt x="0" y="155448"/>
                </a:lnTo>
                <a:lnTo>
                  <a:pt x="0" y="170687"/>
                </a:lnTo>
                <a:lnTo>
                  <a:pt x="3048" y="173736"/>
                </a:lnTo>
                <a:lnTo>
                  <a:pt x="3048" y="176784"/>
                </a:lnTo>
                <a:lnTo>
                  <a:pt x="6096" y="179832"/>
                </a:lnTo>
                <a:lnTo>
                  <a:pt x="12191" y="179832"/>
                </a:lnTo>
                <a:lnTo>
                  <a:pt x="16097" y="178641"/>
                </a:lnTo>
                <a:lnTo>
                  <a:pt x="22859" y="174879"/>
                </a:lnTo>
                <a:lnTo>
                  <a:pt x="31908" y="168259"/>
                </a:lnTo>
                <a:lnTo>
                  <a:pt x="42672" y="158496"/>
                </a:lnTo>
                <a:lnTo>
                  <a:pt x="70103" y="158496"/>
                </a:lnTo>
                <a:lnTo>
                  <a:pt x="70103" y="134112"/>
                </a:lnTo>
                <a:lnTo>
                  <a:pt x="83867" y="117490"/>
                </a:lnTo>
                <a:lnTo>
                  <a:pt x="93369" y="103965"/>
                </a:lnTo>
                <a:lnTo>
                  <a:pt x="98821" y="93392"/>
                </a:lnTo>
                <a:lnTo>
                  <a:pt x="100583" y="85344"/>
                </a:lnTo>
                <a:lnTo>
                  <a:pt x="100583" y="82296"/>
                </a:lnTo>
                <a:lnTo>
                  <a:pt x="94487" y="76200"/>
                </a:lnTo>
                <a:lnTo>
                  <a:pt x="91439" y="76200"/>
                </a:lnTo>
                <a:lnTo>
                  <a:pt x="91439" y="73151"/>
                </a:lnTo>
                <a:close/>
              </a:path>
              <a:path w="323215" h="323215">
                <a:moveTo>
                  <a:pt x="289559" y="73151"/>
                </a:moveTo>
                <a:lnTo>
                  <a:pt x="137159" y="73151"/>
                </a:lnTo>
                <a:lnTo>
                  <a:pt x="122920" y="74295"/>
                </a:lnTo>
                <a:lnTo>
                  <a:pt x="112394" y="77724"/>
                </a:lnTo>
                <a:lnTo>
                  <a:pt x="105870" y="83438"/>
                </a:lnTo>
                <a:lnTo>
                  <a:pt x="103631" y="91439"/>
                </a:lnTo>
                <a:lnTo>
                  <a:pt x="103631" y="143256"/>
                </a:lnTo>
                <a:lnTo>
                  <a:pt x="106679" y="149351"/>
                </a:lnTo>
                <a:lnTo>
                  <a:pt x="115824" y="158496"/>
                </a:lnTo>
                <a:lnTo>
                  <a:pt x="283463" y="158496"/>
                </a:lnTo>
                <a:lnTo>
                  <a:pt x="286511" y="155448"/>
                </a:lnTo>
                <a:lnTo>
                  <a:pt x="292607" y="152400"/>
                </a:lnTo>
                <a:lnTo>
                  <a:pt x="295655" y="149351"/>
                </a:lnTo>
                <a:lnTo>
                  <a:pt x="298703" y="143256"/>
                </a:lnTo>
                <a:lnTo>
                  <a:pt x="298703" y="134112"/>
                </a:lnTo>
                <a:lnTo>
                  <a:pt x="134111" y="134112"/>
                </a:lnTo>
                <a:lnTo>
                  <a:pt x="131063" y="131063"/>
                </a:lnTo>
                <a:lnTo>
                  <a:pt x="131063" y="100584"/>
                </a:lnTo>
                <a:lnTo>
                  <a:pt x="134111" y="97536"/>
                </a:lnTo>
                <a:lnTo>
                  <a:pt x="298703" y="97536"/>
                </a:lnTo>
                <a:lnTo>
                  <a:pt x="298703" y="85344"/>
                </a:lnTo>
                <a:lnTo>
                  <a:pt x="295655" y="79248"/>
                </a:lnTo>
                <a:lnTo>
                  <a:pt x="289559" y="73151"/>
                </a:lnTo>
                <a:close/>
              </a:path>
              <a:path w="323215" h="323215">
                <a:moveTo>
                  <a:pt x="185927" y="97536"/>
                </a:moveTo>
                <a:lnTo>
                  <a:pt x="161543" y="97536"/>
                </a:lnTo>
                <a:lnTo>
                  <a:pt x="161543" y="134112"/>
                </a:lnTo>
                <a:lnTo>
                  <a:pt x="185927" y="134112"/>
                </a:lnTo>
                <a:lnTo>
                  <a:pt x="185927" y="97536"/>
                </a:lnTo>
                <a:close/>
              </a:path>
              <a:path w="323215" h="323215">
                <a:moveTo>
                  <a:pt x="240791" y="97536"/>
                </a:moveTo>
                <a:lnTo>
                  <a:pt x="213359" y="97536"/>
                </a:lnTo>
                <a:lnTo>
                  <a:pt x="213359" y="134112"/>
                </a:lnTo>
                <a:lnTo>
                  <a:pt x="240791" y="134112"/>
                </a:lnTo>
                <a:lnTo>
                  <a:pt x="240791" y="97536"/>
                </a:lnTo>
                <a:close/>
              </a:path>
              <a:path w="323215" h="323215">
                <a:moveTo>
                  <a:pt x="298703" y="97536"/>
                </a:moveTo>
                <a:lnTo>
                  <a:pt x="271272" y="97536"/>
                </a:lnTo>
                <a:lnTo>
                  <a:pt x="271272" y="134112"/>
                </a:lnTo>
                <a:lnTo>
                  <a:pt x="298703" y="134112"/>
                </a:lnTo>
                <a:lnTo>
                  <a:pt x="298703" y="97536"/>
                </a:lnTo>
                <a:close/>
              </a:path>
              <a:path w="323215" h="323215">
                <a:moveTo>
                  <a:pt x="76200" y="3048"/>
                </a:moveTo>
                <a:lnTo>
                  <a:pt x="64007" y="3048"/>
                </a:lnTo>
                <a:lnTo>
                  <a:pt x="60959" y="6096"/>
                </a:lnTo>
                <a:lnTo>
                  <a:pt x="57911" y="12191"/>
                </a:lnTo>
                <a:lnTo>
                  <a:pt x="46386" y="28146"/>
                </a:lnTo>
                <a:lnTo>
                  <a:pt x="34290" y="43814"/>
                </a:lnTo>
                <a:lnTo>
                  <a:pt x="21050" y="58912"/>
                </a:lnTo>
                <a:lnTo>
                  <a:pt x="6096" y="73151"/>
                </a:lnTo>
                <a:lnTo>
                  <a:pt x="0" y="76200"/>
                </a:lnTo>
                <a:lnTo>
                  <a:pt x="0" y="91439"/>
                </a:lnTo>
                <a:lnTo>
                  <a:pt x="3048" y="94487"/>
                </a:lnTo>
                <a:lnTo>
                  <a:pt x="3048" y="97536"/>
                </a:lnTo>
                <a:lnTo>
                  <a:pt x="12191" y="97536"/>
                </a:lnTo>
                <a:lnTo>
                  <a:pt x="54863" y="64008"/>
                </a:lnTo>
                <a:lnTo>
                  <a:pt x="83581" y="23288"/>
                </a:lnTo>
                <a:lnTo>
                  <a:pt x="85343" y="15239"/>
                </a:lnTo>
                <a:lnTo>
                  <a:pt x="85343" y="12191"/>
                </a:lnTo>
                <a:lnTo>
                  <a:pt x="76200" y="3048"/>
                </a:lnTo>
                <a:close/>
              </a:path>
              <a:path w="323215" h="323215">
                <a:moveTo>
                  <a:pt x="210311" y="51815"/>
                </a:moveTo>
                <a:lnTo>
                  <a:pt x="182879" y="51815"/>
                </a:lnTo>
                <a:lnTo>
                  <a:pt x="182879" y="73151"/>
                </a:lnTo>
                <a:lnTo>
                  <a:pt x="210311" y="73151"/>
                </a:lnTo>
                <a:lnTo>
                  <a:pt x="210311" y="51815"/>
                </a:lnTo>
                <a:close/>
              </a:path>
              <a:path w="323215" h="323215">
                <a:moveTo>
                  <a:pt x="304800" y="24384"/>
                </a:moveTo>
                <a:lnTo>
                  <a:pt x="97535" y="24384"/>
                </a:lnTo>
                <a:lnTo>
                  <a:pt x="94487" y="27432"/>
                </a:lnTo>
                <a:lnTo>
                  <a:pt x="94487" y="45720"/>
                </a:lnTo>
                <a:lnTo>
                  <a:pt x="97535" y="51815"/>
                </a:lnTo>
                <a:lnTo>
                  <a:pt x="301751" y="51815"/>
                </a:lnTo>
                <a:lnTo>
                  <a:pt x="307848" y="45720"/>
                </a:lnTo>
                <a:lnTo>
                  <a:pt x="310896" y="39624"/>
                </a:lnTo>
                <a:lnTo>
                  <a:pt x="310896" y="27432"/>
                </a:lnTo>
                <a:lnTo>
                  <a:pt x="304800" y="24384"/>
                </a:lnTo>
                <a:close/>
              </a:path>
              <a:path w="323215" h="323215">
                <a:moveTo>
                  <a:pt x="198120" y="0"/>
                </a:moveTo>
                <a:lnTo>
                  <a:pt x="191881" y="1666"/>
                </a:lnTo>
                <a:lnTo>
                  <a:pt x="187070" y="6477"/>
                </a:lnTo>
                <a:lnTo>
                  <a:pt x="183975" y="14144"/>
                </a:lnTo>
                <a:lnTo>
                  <a:pt x="182879" y="24384"/>
                </a:lnTo>
                <a:lnTo>
                  <a:pt x="210311" y="24384"/>
                </a:lnTo>
                <a:lnTo>
                  <a:pt x="209692" y="14144"/>
                </a:lnTo>
                <a:lnTo>
                  <a:pt x="207644" y="6477"/>
                </a:lnTo>
                <a:lnTo>
                  <a:pt x="203882" y="1666"/>
                </a:lnTo>
                <a:lnTo>
                  <a:pt x="1981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000488" y="1173988"/>
            <a:ext cx="307975" cy="323215"/>
          </a:xfrm>
          <a:custGeom>
            <a:rect l="l" t="t" r="r" b="b"/>
            <a:pathLst>
              <a:path w="307975" h="323215">
                <a:moveTo>
                  <a:pt x="190744" y="304800"/>
                </a:moveTo>
                <a:lnTo>
                  <a:pt x="155447" y="304800"/>
                </a:lnTo>
                <a:lnTo>
                  <a:pt x="155447" y="313944"/>
                </a:lnTo>
                <a:lnTo>
                  <a:pt x="164591" y="323088"/>
                </a:lnTo>
                <a:lnTo>
                  <a:pt x="167639" y="323088"/>
                </a:lnTo>
                <a:lnTo>
                  <a:pt x="177784" y="319087"/>
                </a:lnTo>
                <a:lnTo>
                  <a:pt x="189356" y="307085"/>
                </a:lnTo>
                <a:lnTo>
                  <a:pt x="190744" y="304800"/>
                </a:lnTo>
                <a:close/>
              </a:path>
              <a:path w="307975" h="323215">
                <a:moveTo>
                  <a:pt x="231647" y="283463"/>
                </a:moveTo>
                <a:lnTo>
                  <a:pt x="222503" y="283463"/>
                </a:lnTo>
                <a:lnTo>
                  <a:pt x="213359" y="292608"/>
                </a:lnTo>
                <a:lnTo>
                  <a:pt x="213359" y="298703"/>
                </a:lnTo>
                <a:lnTo>
                  <a:pt x="215122" y="306705"/>
                </a:lnTo>
                <a:lnTo>
                  <a:pt x="220598" y="312420"/>
                </a:lnTo>
                <a:lnTo>
                  <a:pt x="230076" y="315849"/>
                </a:lnTo>
                <a:lnTo>
                  <a:pt x="243839" y="316991"/>
                </a:lnTo>
                <a:lnTo>
                  <a:pt x="255984" y="316372"/>
                </a:lnTo>
                <a:lnTo>
                  <a:pt x="290322" y="290702"/>
                </a:lnTo>
                <a:lnTo>
                  <a:pt x="290756" y="289560"/>
                </a:lnTo>
                <a:lnTo>
                  <a:pt x="243839" y="289560"/>
                </a:lnTo>
                <a:lnTo>
                  <a:pt x="240791" y="286512"/>
                </a:lnTo>
                <a:lnTo>
                  <a:pt x="237743" y="286512"/>
                </a:lnTo>
                <a:lnTo>
                  <a:pt x="231647" y="283463"/>
                </a:lnTo>
                <a:close/>
              </a:path>
              <a:path w="307975" h="323215">
                <a:moveTo>
                  <a:pt x="100583" y="265175"/>
                </a:moveTo>
                <a:lnTo>
                  <a:pt x="73151" y="265175"/>
                </a:lnTo>
                <a:lnTo>
                  <a:pt x="73151" y="280415"/>
                </a:lnTo>
                <a:lnTo>
                  <a:pt x="15239" y="283463"/>
                </a:lnTo>
                <a:lnTo>
                  <a:pt x="6095" y="283463"/>
                </a:lnTo>
                <a:lnTo>
                  <a:pt x="0" y="286512"/>
                </a:lnTo>
                <a:lnTo>
                  <a:pt x="0" y="304800"/>
                </a:lnTo>
                <a:lnTo>
                  <a:pt x="6095" y="307848"/>
                </a:lnTo>
                <a:lnTo>
                  <a:pt x="15239" y="307848"/>
                </a:lnTo>
                <a:lnTo>
                  <a:pt x="155447" y="304800"/>
                </a:lnTo>
                <a:lnTo>
                  <a:pt x="190744" y="304800"/>
                </a:lnTo>
                <a:lnTo>
                  <a:pt x="201501" y="287083"/>
                </a:lnTo>
                <a:lnTo>
                  <a:pt x="201743" y="286512"/>
                </a:lnTo>
                <a:lnTo>
                  <a:pt x="164591" y="286512"/>
                </a:lnTo>
                <a:lnTo>
                  <a:pt x="164591" y="280415"/>
                </a:lnTo>
                <a:lnTo>
                  <a:pt x="100583" y="280415"/>
                </a:lnTo>
                <a:lnTo>
                  <a:pt x="100583" y="265175"/>
                </a:lnTo>
                <a:close/>
              </a:path>
              <a:path w="307975" h="323215">
                <a:moveTo>
                  <a:pt x="306371" y="91439"/>
                </a:moveTo>
                <a:lnTo>
                  <a:pt x="268223" y="91439"/>
                </a:lnTo>
                <a:lnTo>
                  <a:pt x="274319" y="94487"/>
                </a:lnTo>
                <a:lnTo>
                  <a:pt x="274319" y="97536"/>
                </a:lnTo>
                <a:lnTo>
                  <a:pt x="276082" y="102012"/>
                </a:lnTo>
                <a:lnTo>
                  <a:pt x="276986" y="110489"/>
                </a:lnTo>
                <a:lnTo>
                  <a:pt x="277253" y="120014"/>
                </a:lnTo>
                <a:lnTo>
                  <a:pt x="277297" y="159639"/>
                </a:lnTo>
                <a:lnTo>
                  <a:pt x="276986" y="179450"/>
                </a:lnTo>
                <a:lnTo>
                  <a:pt x="274319" y="219456"/>
                </a:lnTo>
                <a:lnTo>
                  <a:pt x="267461" y="265747"/>
                </a:lnTo>
                <a:lnTo>
                  <a:pt x="256031" y="289560"/>
                </a:lnTo>
                <a:lnTo>
                  <a:pt x="290756" y="289560"/>
                </a:lnTo>
                <a:lnTo>
                  <a:pt x="299847" y="248792"/>
                </a:lnTo>
                <a:lnTo>
                  <a:pt x="301751" y="207263"/>
                </a:lnTo>
                <a:lnTo>
                  <a:pt x="304040" y="183261"/>
                </a:lnTo>
                <a:lnTo>
                  <a:pt x="305942" y="159639"/>
                </a:lnTo>
                <a:lnTo>
                  <a:pt x="307324" y="134826"/>
                </a:lnTo>
                <a:lnTo>
                  <a:pt x="307847" y="109727"/>
                </a:lnTo>
                <a:lnTo>
                  <a:pt x="307371" y="99393"/>
                </a:lnTo>
                <a:lnTo>
                  <a:pt x="306371" y="91439"/>
                </a:lnTo>
                <a:close/>
              </a:path>
              <a:path w="307975" h="323215">
                <a:moveTo>
                  <a:pt x="289559" y="64008"/>
                </a:moveTo>
                <a:lnTo>
                  <a:pt x="176783" y="64008"/>
                </a:lnTo>
                <a:lnTo>
                  <a:pt x="170687" y="67056"/>
                </a:lnTo>
                <a:lnTo>
                  <a:pt x="170687" y="76200"/>
                </a:lnTo>
                <a:lnTo>
                  <a:pt x="173450" y="82438"/>
                </a:lnTo>
                <a:lnTo>
                  <a:pt x="181355" y="87249"/>
                </a:lnTo>
                <a:lnTo>
                  <a:pt x="193833" y="90344"/>
                </a:lnTo>
                <a:lnTo>
                  <a:pt x="210311" y="91439"/>
                </a:lnTo>
                <a:lnTo>
                  <a:pt x="210220" y="99393"/>
                </a:lnTo>
                <a:lnTo>
                  <a:pt x="207454" y="155781"/>
                </a:lnTo>
                <a:lnTo>
                  <a:pt x="198881" y="206883"/>
                </a:lnTo>
                <a:lnTo>
                  <a:pt x="184594" y="250555"/>
                </a:lnTo>
                <a:lnTo>
                  <a:pt x="164591" y="286512"/>
                </a:lnTo>
                <a:lnTo>
                  <a:pt x="201743" y="286512"/>
                </a:lnTo>
                <a:lnTo>
                  <a:pt x="225361" y="223027"/>
                </a:lnTo>
                <a:lnTo>
                  <a:pt x="233933" y="183261"/>
                </a:lnTo>
                <a:lnTo>
                  <a:pt x="239077" y="139493"/>
                </a:lnTo>
                <a:lnTo>
                  <a:pt x="240791" y="91439"/>
                </a:lnTo>
                <a:lnTo>
                  <a:pt x="306371" y="91439"/>
                </a:lnTo>
                <a:lnTo>
                  <a:pt x="305276" y="84439"/>
                </a:lnTo>
                <a:lnTo>
                  <a:pt x="304800" y="79248"/>
                </a:lnTo>
                <a:lnTo>
                  <a:pt x="304800" y="76200"/>
                </a:lnTo>
                <a:lnTo>
                  <a:pt x="301751" y="70103"/>
                </a:lnTo>
                <a:lnTo>
                  <a:pt x="289559" y="64008"/>
                </a:lnTo>
                <a:close/>
              </a:path>
              <a:path w="307975" h="323215">
                <a:moveTo>
                  <a:pt x="161543" y="277367"/>
                </a:moveTo>
                <a:lnTo>
                  <a:pt x="152400" y="277367"/>
                </a:lnTo>
                <a:lnTo>
                  <a:pt x="100583" y="280415"/>
                </a:lnTo>
                <a:lnTo>
                  <a:pt x="164591" y="280415"/>
                </a:lnTo>
                <a:lnTo>
                  <a:pt x="161543" y="277367"/>
                </a:lnTo>
                <a:close/>
              </a:path>
              <a:path w="307975" h="323215">
                <a:moveTo>
                  <a:pt x="155447" y="240791"/>
                </a:moveTo>
                <a:lnTo>
                  <a:pt x="18287" y="240791"/>
                </a:lnTo>
                <a:lnTo>
                  <a:pt x="12191" y="243839"/>
                </a:lnTo>
                <a:lnTo>
                  <a:pt x="12191" y="262127"/>
                </a:lnTo>
                <a:lnTo>
                  <a:pt x="18287" y="265175"/>
                </a:lnTo>
                <a:lnTo>
                  <a:pt x="155447" y="265175"/>
                </a:lnTo>
                <a:lnTo>
                  <a:pt x="155447" y="262127"/>
                </a:lnTo>
                <a:lnTo>
                  <a:pt x="161543" y="256032"/>
                </a:lnTo>
                <a:lnTo>
                  <a:pt x="161543" y="243839"/>
                </a:lnTo>
                <a:lnTo>
                  <a:pt x="155447" y="240791"/>
                </a:lnTo>
                <a:close/>
              </a:path>
              <a:path w="307975" h="323215">
                <a:moveTo>
                  <a:pt x="100583" y="219456"/>
                </a:moveTo>
                <a:lnTo>
                  <a:pt x="73151" y="219456"/>
                </a:lnTo>
                <a:lnTo>
                  <a:pt x="73151" y="240791"/>
                </a:lnTo>
                <a:lnTo>
                  <a:pt x="100583" y="240791"/>
                </a:lnTo>
                <a:lnTo>
                  <a:pt x="100583" y="219456"/>
                </a:lnTo>
                <a:close/>
              </a:path>
              <a:path w="307975" h="323215">
                <a:moveTo>
                  <a:pt x="161543" y="192024"/>
                </a:moveTo>
                <a:lnTo>
                  <a:pt x="9143" y="192024"/>
                </a:lnTo>
                <a:lnTo>
                  <a:pt x="6095" y="198120"/>
                </a:lnTo>
                <a:lnTo>
                  <a:pt x="6095" y="216408"/>
                </a:lnTo>
                <a:lnTo>
                  <a:pt x="9143" y="219456"/>
                </a:lnTo>
                <a:lnTo>
                  <a:pt x="161543" y="219456"/>
                </a:lnTo>
                <a:lnTo>
                  <a:pt x="161543" y="216408"/>
                </a:lnTo>
                <a:lnTo>
                  <a:pt x="164591" y="213360"/>
                </a:lnTo>
                <a:lnTo>
                  <a:pt x="164591" y="198120"/>
                </a:lnTo>
                <a:lnTo>
                  <a:pt x="161543" y="192024"/>
                </a:lnTo>
                <a:close/>
              </a:path>
              <a:path w="307975" h="323215">
                <a:moveTo>
                  <a:pt x="100583" y="173736"/>
                </a:moveTo>
                <a:lnTo>
                  <a:pt x="73151" y="173736"/>
                </a:lnTo>
                <a:lnTo>
                  <a:pt x="73151" y="192024"/>
                </a:lnTo>
                <a:lnTo>
                  <a:pt x="100583" y="192024"/>
                </a:lnTo>
                <a:lnTo>
                  <a:pt x="100583" y="173736"/>
                </a:lnTo>
                <a:close/>
              </a:path>
              <a:path w="307975" h="323215">
                <a:moveTo>
                  <a:pt x="152400" y="109727"/>
                </a:moveTo>
                <a:lnTo>
                  <a:pt x="39623" y="109727"/>
                </a:lnTo>
                <a:lnTo>
                  <a:pt x="25384" y="110871"/>
                </a:lnTo>
                <a:lnTo>
                  <a:pt x="14858" y="114300"/>
                </a:lnTo>
                <a:lnTo>
                  <a:pt x="8334" y="120014"/>
                </a:lnTo>
                <a:lnTo>
                  <a:pt x="6095" y="128015"/>
                </a:lnTo>
                <a:lnTo>
                  <a:pt x="6095" y="158496"/>
                </a:lnTo>
                <a:lnTo>
                  <a:pt x="9143" y="164591"/>
                </a:lnTo>
                <a:lnTo>
                  <a:pt x="12191" y="167639"/>
                </a:lnTo>
                <a:lnTo>
                  <a:pt x="15239" y="173736"/>
                </a:lnTo>
                <a:lnTo>
                  <a:pt x="158495" y="173736"/>
                </a:lnTo>
                <a:lnTo>
                  <a:pt x="161543" y="167639"/>
                </a:lnTo>
                <a:lnTo>
                  <a:pt x="164591" y="164591"/>
                </a:lnTo>
                <a:lnTo>
                  <a:pt x="167639" y="158496"/>
                </a:lnTo>
                <a:lnTo>
                  <a:pt x="167639" y="152400"/>
                </a:lnTo>
                <a:lnTo>
                  <a:pt x="33527" y="152400"/>
                </a:lnTo>
                <a:lnTo>
                  <a:pt x="33527" y="134112"/>
                </a:lnTo>
                <a:lnTo>
                  <a:pt x="167639" y="134112"/>
                </a:lnTo>
                <a:lnTo>
                  <a:pt x="167639" y="121920"/>
                </a:lnTo>
                <a:lnTo>
                  <a:pt x="158495" y="112775"/>
                </a:lnTo>
                <a:lnTo>
                  <a:pt x="152400" y="109727"/>
                </a:lnTo>
                <a:close/>
              </a:path>
              <a:path w="307975" h="323215">
                <a:moveTo>
                  <a:pt x="100583" y="134112"/>
                </a:moveTo>
                <a:lnTo>
                  <a:pt x="73151" y="134112"/>
                </a:lnTo>
                <a:lnTo>
                  <a:pt x="73151" y="152400"/>
                </a:lnTo>
                <a:lnTo>
                  <a:pt x="100583" y="152400"/>
                </a:lnTo>
                <a:lnTo>
                  <a:pt x="100583" y="134112"/>
                </a:lnTo>
                <a:close/>
              </a:path>
              <a:path w="307975" h="323215">
                <a:moveTo>
                  <a:pt x="167639" y="134112"/>
                </a:moveTo>
                <a:lnTo>
                  <a:pt x="140207" y="134112"/>
                </a:lnTo>
                <a:lnTo>
                  <a:pt x="140207" y="152400"/>
                </a:lnTo>
                <a:lnTo>
                  <a:pt x="167639" y="152400"/>
                </a:lnTo>
                <a:lnTo>
                  <a:pt x="167639" y="134112"/>
                </a:lnTo>
                <a:close/>
              </a:path>
              <a:path w="307975" h="323215">
                <a:moveTo>
                  <a:pt x="48767" y="0"/>
                </a:moveTo>
                <a:lnTo>
                  <a:pt x="43005" y="1238"/>
                </a:lnTo>
                <a:lnTo>
                  <a:pt x="39243" y="5334"/>
                </a:lnTo>
                <a:lnTo>
                  <a:pt x="37195" y="12858"/>
                </a:lnTo>
                <a:lnTo>
                  <a:pt x="36575" y="24384"/>
                </a:lnTo>
                <a:lnTo>
                  <a:pt x="20573" y="25003"/>
                </a:lnTo>
                <a:lnTo>
                  <a:pt x="9143" y="27051"/>
                </a:lnTo>
                <a:lnTo>
                  <a:pt x="2285" y="30813"/>
                </a:lnTo>
                <a:lnTo>
                  <a:pt x="0" y="36575"/>
                </a:lnTo>
                <a:lnTo>
                  <a:pt x="2286" y="42338"/>
                </a:lnTo>
                <a:lnTo>
                  <a:pt x="9144" y="46100"/>
                </a:lnTo>
                <a:lnTo>
                  <a:pt x="20574" y="48148"/>
                </a:lnTo>
                <a:lnTo>
                  <a:pt x="36575" y="48767"/>
                </a:lnTo>
                <a:lnTo>
                  <a:pt x="37098" y="63055"/>
                </a:lnTo>
                <a:lnTo>
                  <a:pt x="62388" y="93964"/>
                </a:lnTo>
                <a:lnTo>
                  <a:pt x="73151" y="94487"/>
                </a:lnTo>
                <a:lnTo>
                  <a:pt x="73151" y="109727"/>
                </a:lnTo>
                <a:lnTo>
                  <a:pt x="100583" y="109727"/>
                </a:lnTo>
                <a:lnTo>
                  <a:pt x="100583" y="94487"/>
                </a:lnTo>
                <a:lnTo>
                  <a:pt x="112633" y="93916"/>
                </a:lnTo>
                <a:lnTo>
                  <a:pt x="136127" y="67056"/>
                </a:lnTo>
                <a:lnTo>
                  <a:pt x="64007" y="67056"/>
                </a:lnTo>
                <a:lnTo>
                  <a:pt x="60959" y="64008"/>
                </a:lnTo>
                <a:lnTo>
                  <a:pt x="60959" y="48767"/>
                </a:lnTo>
                <a:lnTo>
                  <a:pt x="137159" y="48767"/>
                </a:lnTo>
                <a:lnTo>
                  <a:pt x="150923" y="48148"/>
                </a:lnTo>
                <a:lnTo>
                  <a:pt x="160400" y="46100"/>
                </a:lnTo>
                <a:lnTo>
                  <a:pt x="165877" y="42338"/>
                </a:lnTo>
                <a:lnTo>
                  <a:pt x="167639" y="36575"/>
                </a:lnTo>
                <a:lnTo>
                  <a:pt x="165877" y="30813"/>
                </a:lnTo>
                <a:lnTo>
                  <a:pt x="160401" y="27051"/>
                </a:lnTo>
                <a:lnTo>
                  <a:pt x="150923" y="25003"/>
                </a:lnTo>
                <a:lnTo>
                  <a:pt x="137159" y="24384"/>
                </a:lnTo>
                <a:lnTo>
                  <a:pt x="60959" y="24384"/>
                </a:lnTo>
                <a:lnTo>
                  <a:pt x="60340" y="12858"/>
                </a:lnTo>
                <a:lnTo>
                  <a:pt x="58292" y="5334"/>
                </a:lnTo>
                <a:lnTo>
                  <a:pt x="54530" y="1238"/>
                </a:lnTo>
                <a:lnTo>
                  <a:pt x="48767" y="0"/>
                </a:lnTo>
                <a:close/>
              </a:path>
              <a:path w="307975" h="323215">
                <a:moveTo>
                  <a:pt x="137159" y="48767"/>
                </a:moveTo>
                <a:lnTo>
                  <a:pt x="109727" y="48767"/>
                </a:lnTo>
                <a:lnTo>
                  <a:pt x="109727" y="64008"/>
                </a:lnTo>
                <a:lnTo>
                  <a:pt x="106679" y="67056"/>
                </a:lnTo>
                <a:lnTo>
                  <a:pt x="136127" y="67056"/>
                </a:lnTo>
                <a:lnTo>
                  <a:pt x="136636" y="63055"/>
                </a:lnTo>
                <a:lnTo>
                  <a:pt x="137159" y="48767"/>
                </a:lnTo>
                <a:close/>
              </a:path>
              <a:path w="307975" h="323215">
                <a:moveTo>
                  <a:pt x="234695" y="0"/>
                </a:moveTo>
                <a:lnTo>
                  <a:pt x="216407" y="0"/>
                </a:lnTo>
                <a:lnTo>
                  <a:pt x="210311" y="3048"/>
                </a:lnTo>
                <a:lnTo>
                  <a:pt x="210311" y="64008"/>
                </a:lnTo>
                <a:lnTo>
                  <a:pt x="240791" y="64008"/>
                </a:lnTo>
                <a:lnTo>
                  <a:pt x="240791" y="3048"/>
                </a:lnTo>
                <a:lnTo>
                  <a:pt x="234695" y="0"/>
                </a:lnTo>
                <a:close/>
              </a:path>
              <a:path w="307975" h="323215">
                <a:moveTo>
                  <a:pt x="121919" y="0"/>
                </a:moveTo>
                <a:lnTo>
                  <a:pt x="117443" y="1666"/>
                </a:lnTo>
                <a:lnTo>
                  <a:pt x="113537" y="6477"/>
                </a:lnTo>
                <a:lnTo>
                  <a:pt x="110775" y="14144"/>
                </a:lnTo>
                <a:lnTo>
                  <a:pt x="109727" y="24384"/>
                </a:lnTo>
                <a:lnTo>
                  <a:pt x="137159" y="24384"/>
                </a:lnTo>
                <a:lnTo>
                  <a:pt x="136064" y="14144"/>
                </a:lnTo>
                <a:lnTo>
                  <a:pt x="132968" y="6477"/>
                </a:lnTo>
                <a:lnTo>
                  <a:pt x="128158" y="1666"/>
                </a:lnTo>
                <a:lnTo>
                  <a:pt x="1219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25751" y="1253236"/>
            <a:ext cx="341375" cy="24993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636776" y="1180083"/>
            <a:ext cx="170815" cy="320040"/>
          </a:xfrm>
          <a:custGeom>
            <a:rect l="l" t="t" r="r" b="b"/>
            <a:pathLst>
              <a:path w="170814" h="320040">
                <a:moveTo>
                  <a:pt x="109728" y="140207"/>
                </a:moveTo>
                <a:lnTo>
                  <a:pt x="30480" y="140207"/>
                </a:lnTo>
                <a:lnTo>
                  <a:pt x="30480" y="237743"/>
                </a:lnTo>
                <a:lnTo>
                  <a:pt x="38195" y="289178"/>
                </a:lnTo>
                <a:lnTo>
                  <a:pt x="70485" y="315468"/>
                </a:lnTo>
                <a:lnTo>
                  <a:pt x="106680" y="320039"/>
                </a:lnTo>
                <a:lnTo>
                  <a:pt x="115776" y="319992"/>
                </a:lnTo>
                <a:lnTo>
                  <a:pt x="124587" y="319659"/>
                </a:lnTo>
                <a:lnTo>
                  <a:pt x="132826" y="318754"/>
                </a:lnTo>
                <a:lnTo>
                  <a:pt x="140207" y="316991"/>
                </a:lnTo>
                <a:lnTo>
                  <a:pt x="147542" y="316420"/>
                </a:lnTo>
                <a:lnTo>
                  <a:pt x="155448" y="314705"/>
                </a:lnTo>
                <a:lnTo>
                  <a:pt x="163353" y="311848"/>
                </a:lnTo>
                <a:lnTo>
                  <a:pt x="170687" y="307848"/>
                </a:lnTo>
                <a:lnTo>
                  <a:pt x="170687" y="256031"/>
                </a:lnTo>
                <a:lnTo>
                  <a:pt x="134112" y="256031"/>
                </a:lnTo>
                <a:lnTo>
                  <a:pt x="123872" y="254793"/>
                </a:lnTo>
                <a:lnTo>
                  <a:pt x="116205" y="250697"/>
                </a:lnTo>
                <a:lnTo>
                  <a:pt x="111394" y="243173"/>
                </a:lnTo>
                <a:lnTo>
                  <a:pt x="109728" y="231648"/>
                </a:lnTo>
                <a:lnTo>
                  <a:pt x="109728" y="140207"/>
                </a:lnTo>
                <a:close/>
              </a:path>
              <a:path w="170814" h="320040">
                <a:moveTo>
                  <a:pt x="170687" y="246887"/>
                </a:moveTo>
                <a:lnTo>
                  <a:pt x="159829" y="250888"/>
                </a:lnTo>
                <a:lnTo>
                  <a:pt x="150114" y="253745"/>
                </a:lnTo>
                <a:lnTo>
                  <a:pt x="141541" y="255460"/>
                </a:lnTo>
                <a:lnTo>
                  <a:pt x="134112" y="256031"/>
                </a:lnTo>
                <a:lnTo>
                  <a:pt x="170687" y="256031"/>
                </a:lnTo>
                <a:lnTo>
                  <a:pt x="170687" y="246887"/>
                </a:lnTo>
                <a:close/>
              </a:path>
              <a:path w="170814" h="320040">
                <a:moveTo>
                  <a:pt x="161544" y="76200"/>
                </a:moveTo>
                <a:lnTo>
                  <a:pt x="0" y="76200"/>
                </a:lnTo>
                <a:lnTo>
                  <a:pt x="0" y="140207"/>
                </a:lnTo>
                <a:lnTo>
                  <a:pt x="161544" y="140207"/>
                </a:lnTo>
                <a:lnTo>
                  <a:pt x="161544" y="76200"/>
                </a:lnTo>
                <a:close/>
              </a:path>
              <a:path w="170814" h="320040">
                <a:moveTo>
                  <a:pt x="109728" y="0"/>
                </a:moveTo>
                <a:lnTo>
                  <a:pt x="30480" y="15239"/>
                </a:lnTo>
                <a:lnTo>
                  <a:pt x="30480" y="76200"/>
                </a:lnTo>
                <a:lnTo>
                  <a:pt x="109728" y="76200"/>
                </a:lnTo>
                <a:lnTo>
                  <a:pt x="1097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450847" y="1180083"/>
            <a:ext cx="170815" cy="320040"/>
          </a:xfrm>
          <a:custGeom>
            <a:rect l="l" t="t" r="r" b="b"/>
            <a:pathLst>
              <a:path w="170815" h="320040">
                <a:moveTo>
                  <a:pt x="109728" y="140207"/>
                </a:moveTo>
                <a:lnTo>
                  <a:pt x="27432" y="140207"/>
                </a:lnTo>
                <a:lnTo>
                  <a:pt x="27432" y="237743"/>
                </a:lnTo>
                <a:lnTo>
                  <a:pt x="37718" y="289178"/>
                </a:lnTo>
                <a:lnTo>
                  <a:pt x="70484" y="315468"/>
                </a:lnTo>
                <a:lnTo>
                  <a:pt x="106680" y="320039"/>
                </a:lnTo>
                <a:lnTo>
                  <a:pt x="115776" y="319992"/>
                </a:lnTo>
                <a:lnTo>
                  <a:pt x="124587" y="319659"/>
                </a:lnTo>
                <a:lnTo>
                  <a:pt x="132826" y="318754"/>
                </a:lnTo>
                <a:lnTo>
                  <a:pt x="140208" y="316991"/>
                </a:lnTo>
                <a:lnTo>
                  <a:pt x="147542" y="316420"/>
                </a:lnTo>
                <a:lnTo>
                  <a:pt x="155448" y="314705"/>
                </a:lnTo>
                <a:lnTo>
                  <a:pt x="163353" y="311848"/>
                </a:lnTo>
                <a:lnTo>
                  <a:pt x="170688" y="307848"/>
                </a:lnTo>
                <a:lnTo>
                  <a:pt x="170688" y="256031"/>
                </a:lnTo>
                <a:lnTo>
                  <a:pt x="131064" y="256031"/>
                </a:lnTo>
                <a:lnTo>
                  <a:pt x="121300" y="254793"/>
                </a:lnTo>
                <a:lnTo>
                  <a:pt x="114681" y="250697"/>
                </a:lnTo>
                <a:lnTo>
                  <a:pt x="110918" y="243173"/>
                </a:lnTo>
                <a:lnTo>
                  <a:pt x="109728" y="231648"/>
                </a:lnTo>
                <a:lnTo>
                  <a:pt x="109728" y="140207"/>
                </a:lnTo>
                <a:close/>
              </a:path>
              <a:path w="170815" h="320040">
                <a:moveTo>
                  <a:pt x="170688" y="246887"/>
                </a:moveTo>
                <a:lnTo>
                  <a:pt x="159781" y="250888"/>
                </a:lnTo>
                <a:lnTo>
                  <a:pt x="149733" y="253745"/>
                </a:lnTo>
                <a:lnTo>
                  <a:pt x="140255" y="255460"/>
                </a:lnTo>
                <a:lnTo>
                  <a:pt x="131064" y="256031"/>
                </a:lnTo>
                <a:lnTo>
                  <a:pt x="170688" y="256031"/>
                </a:lnTo>
                <a:lnTo>
                  <a:pt x="170688" y="246887"/>
                </a:lnTo>
                <a:close/>
              </a:path>
              <a:path w="170815" h="320040">
                <a:moveTo>
                  <a:pt x="161544" y="76200"/>
                </a:moveTo>
                <a:lnTo>
                  <a:pt x="0" y="76200"/>
                </a:lnTo>
                <a:lnTo>
                  <a:pt x="0" y="140207"/>
                </a:lnTo>
                <a:lnTo>
                  <a:pt x="161544" y="140207"/>
                </a:lnTo>
                <a:lnTo>
                  <a:pt x="161544" y="76200"/>
                </a:lnTo>
                <a:close/>
              </a:path>
              <a:path w="170815" h="320040">
                <a:moveTo>
                  <a:pt x="109728" y="0"/>
                </a:moveTo>
                <a:lnTo>
                  <a:pt x="27432" y="15239"/>
                </a:lnTo>
                <a:lnTo>
                  <a:pt x="27432" y="76200"/>
                </a:lnTo>
                <a:lnTo>
                  <a:pt x="109728" y="76200"/>
                </a:lnTo>
                <a:lnTo>
                  <a:pt x="1097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72896" y="1253236"/>
            <a:ext cx="231647" cy="24688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04087" y="1253236"/>
            <a:ext cx="225552" cy="24688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14527" y="1177036"/>
            <a:ext cx="265430" cy="320040"/>
          </a:xfrm>
          <a:custGeom>
            <a:rect l="l" t="t" r="r" b="b"/>
            <a:pathLst>
              <a:path w="265430" h="320040">
                <a:moveTo>
                  <a:pt x="106679" y="0"/>
                </a:moveTo>
                <a:lnTo>
                  <a:pt x="0" y="0"/>
                </a:lnTo>
                <a:lnTo>
                  <a:pt x="0" y="320039"/>
                </a:lnTo>
                <a:lnTo>
                  <a:pt x="100584" y="320039"/>
                </a:lnTo>
                <a:lnTo>
                  <a:pt x="137207" y="317230"/>
                </a:lnTo>
                <a:lnTo>
                  <a:pt x="197881" y="295608"/>
                </a:lnTo>
                <a:lnTo>
                  <a:pt x="240744" y="253984"/>
                </a:lnTo>
                <a:lnTo>
                  <a:pt x="242624" y="249936"/>
                </a:lnTo>
                <a:lnTo>
                  <a:pt x="82295" y="249936"/>
                </a:lnTo>
                <a:lnTo>
                  <a:pt x="82295" y="70103"/>
                </a:lnTo>
                <a:lnTo>
                  <a:pt x="247172" y="70103"/>
                </a:lnTo>
                <a:lnTo>
                  <a:pt x="243316" y="61960"/>
                </a:lnTo>
                <a:lnTo>
                  <a:pt x="225551" y="39624"/>
                </a:lnTo>
                <a:lnTo>
                  <a:pt x="202692" y="21859"/>
                </a:lnTo>
                <a:lnTo>
                  <a:pt x="175260" y="9524"/>
                </a:lnTo>
                <a:lnTo>
                  <a:pt x="143256" y="2333"/>
                </a:lnTo>
                <a:lnTo>
                  <a:pt x="106679" y="0"/>
                </a:lnTo>
                <a:close/>
              </a:path>
              <a:path w="265430" h="320040">
                <a:moveTo>
                  <a:pt x="247172" y="70103"/>
                </a:moveTo>
                <a:lnTo>
                  <a:pt x="109728" y="70103"/>
                </a:lnTo>
                <a:lnTo>
                  <a:pt x="125110" y="71294"/>
                </a:lnTo>
                <a:lnTo>
                  <a:pt x="139065" y="75056"/>
                </a:lnTo>
                <a:lnTo>
                  <a:pt x="167782" y="102727"/>
                </a:lnTo>
                <a:lnTo>
                  <a:pt x="176784" y="155448"/>
                </a:lnTo>
                <a:lnTo>
                  <a:pt x="175641" y="178403"/>
                </a:lnTo>
                <a:lnTo>
                  <a:pt x="158495" y="225551"/>
                </a:lnTo>
                <a:lnTo>
                  <a:pt x="120776" y="248269"/>
                </a:lnTo>
                <a:lnTo>
                  <a:pt x="103631" y="249936"/>
                </a:lnTo>
                <a:lnTo>
                  <a:pt x="242624" y="249936"/>
                </a:lnTo>
                <a:lnTo>
                  <a:pt x="254127" y="225170"/>
                </a:lnTo>
                <a:lnTo>
                  <a:pt x="262366" y="191214"/>
                </a:lnTo>
                <a:lnTo>
                  <a:pt x="265176" y="152400"/>
                </a:lnTo>
                <a:lnTo>
                  <a:pt x="262842" y="118062"/>
                </a:lnTo>
                <a:lnTo>
                  <a:pt x="255651" y="88010"/>
                </a:lnTo>
                <a:lnTo>
                  <a:pt x="247172" y="701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771651"/>
            <a:ext cx="10692384" cy="6013704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072639" y="1408683"/>
            <a:ext cx="94487" cy="9448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14527" y="1177036"/>
            <a:ext cx="265430" cy="320040"/>
          </a:xfrm>
          <a:custGeom>
            <a:rect l="l" t="t" r="r" b="b"/>
            <a:pathLst>
              <a:path w="265430" h="320040">
                <a:moveTo>
                  <a:pt x="106679" y="0"/>
                </a:moveTo>
                <a:lnTo>
                  <a:pt x="0" y="0"/>
                </a:lnTo>
                <a:lnTo>
                  <a:pt x="0" y="320039"/>
                </a:lnTo>
                <a:lnTo>
                  <a:pt x="100584" y="320039"/>
                </a:lnTo>
                <a:lnTo>
                  <a:pt x="137207" y="317230"/>
                </a:lnTo>
                <a:lnTo>
                  <a:pt x="197881" y="295608"/>
                </a:lnTo>
                <a:lnTo>
                  <a:pt x="240744" y="253984"/>
                </a:lnTo>
                <a:lnTo>
                  <a:pt x="242624" y="249936"/>
                </a:lnTo>
                <a:lnTo>
                  <a:pt x="82295" y="249936"/>
                </a:lnTo>
                <a:lnTo>
                  <a:pt x="82295" y="70103"/>
                </a:lnTo>
                <a:lnTo>
                  <a:pt x="247172" y="70103"/>
                </a:lnTo>
                <a:lnTo>
                  <a:pt x="243316" y="61960"/>
                </a:lnTo>
                <a:lnTo>
                  <a:pt x="225551" y="39624"/>
                </a:lnTo>
                <a:lnTo>
                  <a:pt x="202692" y="21859"/>
                </a:lnTo>
                <a:lnTo>
                  <a:pt x="175260" y="9524"/>
                </a:lnTo>
                <a:lnTo>
                  <a:pt x="143256" y="2333"/>
                </a:lnTo>
                <a:lnTo>
                  <a:pt x="106679" y="0"/>
                </a:lnTo>
                <a:close/>
              </a:path>
              <a:path w="265430" h="320040">
                <a:moveTo>
                  <a:pt x="247172" y="70103"/>
                </a:moveTo>
                <a:lnTo>
                  <a:pt x="109728" y="70103"/>
                </a:lnTo>
                <a:lnTo>
                  <a:pt x="125110" y="71294"/>
                </a:lnTo>
                <a:lnTo>
                  <a:pt x="139065" y="75056"/>
                </a:lnTo>
                <a:lnTo>
                  <a:pt x="167782" y="102727"/>
                </a:lnTo>
                <a:lnTo>
                  <a:pt x="176784" y="155448"/>
                </a:lnTo>
                <a:lnTo>
                  <a:pt x="175641" y="178403"/>
                </a:lnTo>
                <a:lnTo>
                  <a:pt x="158495" y="225551"/>
                </a:lnTo>
                <a:lnTo>
                  <a:pt x="120776" y="248269"/>
                </a:lnTo>
                <a:lnTo>
                  <a:pt x="103631" y="249936"/>
                </a:lnTo>
                <a:lnTo>
                  <a:pt x="242624" y="249936"/>
                </a:lnTo>
                <a:lnTo>
                  <a:pt x="254127" y="225170"/>
                </a:lnTo>
                <a:lnTo>
                  <a:pt x="262366" y="191214"/>
                </a:lnTo>
                <a:lnTo>
                  <a:pt x="265176" y="152400"/>
                </a:lnTo>
                <a:lnTo>
                  <a:pt x="262842" y="118062"/>
                </a:lnTo>
                <a:lnTo>
                  <a:pt x="255651" y="88010"/>
                </a:lnTo>
                <a:lnTo>
                  <a:pt x="247172" y="701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 flipH="1">
            <a:off x="999744" y="1173988"/>
            <a:ext cx="0" cy="323215"/>
          </a:xfrm>
          <a:custGeom>
            <a:rect l="l" t="t" r="r" b="b"/>
            <a:pathLst>
              <a:path h="323215">
                <a:moveTo>
                  <a:pt x="0" y="0"/>
                </a:moveTo>
                <a:lnTo>
                  <a:pt x="0" y="323088"/>
                </a:lnTo>
              </a:path>
            </a:pathLst>
          </a:custGeom>
          <a:ln w="7924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72896" y="1253236"/>
            <a:ext cx="231647" cy="24688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 flipH="1">
            <a:off x="1377696" y="1256283"/>
            <a:ext cx="0" cy="241300"/>
          </a:xfrm>
          <a:custGeom>
            <a:rect l="l" t="t" r="r" b="b"/>
            <a:pathLst>
              <a:path h="241300">
                <a:moveTo>
                  <a:pt x="0" y="0"/>
                </a:moveTo>
                <a:lnTo>
                  <a:pt x="0" y="240791"/>
                </a:lnTo>
              </a:path>
            </a:pathLst>
          </a:custGeom>
          <a:ln w="7924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338072" y="1173988"/>
            <a:ext cx="79375" cy="55244"/>
          </a:xfrm>
          <a:custGeom>
            <a:rect l="l" t="t" r="r" b="b"/>
            <a:pathLst>
              <a:path w="79375" h="55244">
                <a:moveTo>
                  <a:pt x="0" y="54863"/>
                </a:moveTo>
                <a:lnTo>
                  <a:pt x="79247" y="54863"/>
                </a:lnTo>
                <a:lnTo>
                  <a:pt x="79247" y="0"/>
                </a:lnTo>
                <a:lnTo>
                  <a:pt x="0" y="0"/>
                </a:lnTo>
                <a:lnTo>
                  <a:pt x="0" y="548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450847" y="1180083"/>
            <a:ext cx="170815" cy="320040"/>
          </a:xfrm>
          <a:custGeom>
            <a:rect l="l" t="t" r="r" b="b"/>
            <a:pathLst>
              <a:path w="170815" h="320040">
                <a:moveTo>
                  <a:pt x="109728" y="140207"/>
                </a:moveTo>
                <a:lnTo>
                  <a:pt x="27432" y="140207"/>
                </a:lnTo>
                <a:lnTo>
                  <a:pt x="27432" y="237743"/>
                </a:lnTo>
                <a:lnTo>
                  <a:pt x="37718" y="289178"/>
                </a:lnTo>
                <a:lnTo>
                  <a:pt x="70484" y="315468"/>
                </a:lnTo>
                <a:lnTo>
                  <a:pt x="106680" y="320039"/>
                </a:lnTo>
                <a:lnTo>
                  <a:pt x="115776" y="319992"/>
                </a:lnTo>
                <a:lnTo>
                  <a:pt x="124587" y="319659"/>
                </a:lnTo>
                <a:lnTo>
                  <a:pt x="132826" y="318754"/>
                </a:lnTo>
                <a:lnTo>
                  <a:pt x="140208" y="316991"/>
                </a:lnTo>
                <a:lnTo>
                  <a:pt x="147542" y="316420"/>
                </a:lnTo>
                <a:lnTo>
                  <a:pt x="155448" y="314705"/>
                </a:lnTo>
                <a:lnTo>
                  <a:pt x="163353" y="311848"/>
                </a:lnTo>
                <a:lnTo>
                  <a:pt x="170688" y="307848"/>
                </a:lnTo>
                <a:lnTo>
                  <a:pt x="170688" y="256031"/>
                </a:lnTo>
                <a:lnTo>
                  <a:pt x="131064" y="256031"/>
                </a:lnTo>
                <a:lnTo>
                  <a:pt x="121300" y="254793"/>
                </a:lnTo>
                <a:lnTo>
                  <a:pt x="114681" y="250697"/>
                </a:lnTo>
                <a:lnTo>
                  <a:pt x="110918" y="243173"/>
                </a:lnTo>
                <a:lnTo>
                  <a:pt x="109728" y="231648"/>
                </a:lnTo>
                <a:lnTo>
                  <a:pt x="109728" y="140207"/>
                </a:lnTo>
                <a:close/>
              </a:path>
              <a:path w="170815" h="320040">
                <a:moveTo>
                  <a:pt x="170688" y="246887"/>
                </a:moveTo>
                <a:lnTo>
                  <a:pt x="159781" y="250888"/>
                </a:lnTo>
                <a:lnTo>
                  <a:pt x="149733" y="253745"/>
                </a:lnTo>
                <a:lnTo>
                  <a:pt x="140255" y="255460"/>
                </a:lnTo>
                <a:lnTo>
                  <a:pt x="131064" y="256031"/>
                </a:lnTo>
                <a:lnTo>
                  <a:pt x="170688" y="256031"/>
                </a:lnTo>
                <a:lnTo>
                  <a:pt x="170688" y="246887"/>
                </a:lnTo>
                <a:close/>
              </a:path>
              <a:path w="170815" h="320040">
                <a:moveTo>
                  <a:pt x="161544" y="76200"/>
                </a:moveTo>
                <a:lnTo>
                  <a:pt x="0" y="76200"/>
                </a:lnTo>
                <a:lnTo>
                  <a:pt x="0" y="140207"/>
                </a:lnTo>
                <a:lnTo>
                  <a:pt x="161544" y="140207"/>
                </a:lnTo>
                <a:lnTo>
                  <a:pt x="161544" y="76200"/>
                </a:lnTo>
                <a:close/>
              </a:path>
              <a:path w="170815" h="320040">
                <a:moveTo>
                  <a:pt x="109728" y="0"/>
                </a:moveTo>
                <a:lnTo>
                  <a:pt x="27432" y="15239"/>
                </a:lnTo>
                <a:lnTo>
                  <a:pt x="27432" y="76200"/>
                </a:lnTo>
                <a:lnTo>
                  <a:pt x="109728" y="76200"/>
                </a:lnTo>
                <a:lnTo>
                  <a:pt x="1097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636776" y="1180083"/>
            <a:ext cx="170815" cy="320040"/>
          </a:xfrm>
          <a:custGeom>
            <a:rect l="l" t="t" r="r" b="b"/>
            <a:pathLst>
              <a:path w="170814" h="320040">
                <a:moveTo>
                  <a:pt x="109728" y="140207"/>
                </a:moveTo>
                <a:lnTo>
                  <a:pt x="30480" y="140207"/>
                </a:lnTo>
                <a:lnTo>
                  <a:pt x="30480" y="237743"/>
                </a:lnTo>
                <a:lnTo>
                  <a:pt x="38195" y="289178"/>
                </a:lnTo>
                <a:lnTo>
                  <a:pt x="70485" y="315468"/>
                </a:lnTo>
                <a:lnTo>
                  <a:pt x="106680" y="320039"/>
                </a:lnTo>
                <a:lnTo>
                  <a:pt x="115776" y="319992"/>
                </a:lnTo>
                <a:lnTo>
                  <a:pt x="124587" y="319659"/>
                </a:lnTo>
                <a:lnTo>
                  <a:pt x="132826" y="318754"/>
                </a:lnTo>
                <a:lnTo>
                  <a:pt x="140207" y="316991"/>
                </a:lnTo>
                <a:lnTo>
                  <a:pt x="147542" y="316420"/>
                </a:lnTo>
                <a:lnTo>
                  <a:pt x="155448" y="314705"/>
                </a:lnTo>
                <a:lnTo>
                  <a:pt x="163353" y="311848"/>
                </a:lnTo>
                <a:lnTo>
                  <a:pt x="170687" y="307848"/>
                </a:lnTo>
                <a:lnTo>
                  <a:pt x="170687" y="256031"/>
                </a:lnTo>
                <a:lnTo>
                  <a:pt x="134112" y="256031"/>
                </a:lnTo>
                <a:lnTo>
                  <a:pt x="123872" y="254793"/>
                </a:lnTo>
                <a:lnTo>
                  <a:pt x="116205" y="250697"/>
                </a:lnTo>
                <a:lnTo>
                  <a:pt x="111394" y="243173"/>
                </a:lnTo>
                <a:lnTo>
                  <a:pt x="109728" y="231648"/>
                </a:lnTo>
                <a:lnTo>
                  <a:pt x="109728" y="140207"/>
                </a:lnTo>
                <a:close/>
              </a:path>
              <a:path w="170814" h="320040">
                <a:moveTo>
                  <a:pt x="170687" y="246887"/>
                </a:moveTo>
                <a:lnTo>
                  <a:pt x="159829" y="250888"/>
                </a:lnTo>
                <a:lnTo>
                  <a:pt x="150114" y="253745"/>
                </a:lnTo>
                <a:lnTo>
                  <a:pt x="141541" y="255460"/>
                </a:lnTo>
                <a:lnTo>
                  <a:pt x="134112" y="256031"/>
                </a:lnTo>
                <a:lnTo>
                  <a:pt x="170687" y="256031"/>
                </a:lnTo>
                <a:lnTo>
                  <a:pt x="170687" y="246887"/>
                </a:lnTo>
                <a:close/>
              </a:path>
              <a:path w="170814" h="320040">
                <a:moveTo>
                  <a:pt x="161544" y="76200"/>
                </a:moveTo>
                <a:lnTo>
                  <a:pt x="0" y="76200"/>
                </a:lnTo>
                <a:lnTo>
                  <a:pt x="0" y="140207"/>
                </a:lnTo>
                <a:lnTo>
                  <a:pt x="161544" y="140207"/>
                </a:lnTo>
                <a:lnTo>
                  <a:pt x="161544" y="76200"/>
                </a:lnTo>
                <a:close/>
              </a:path>
              <a:path w="170814" h="320040">
                <a:moveTo>
                  <a:pt x="109728" y="0"/>
                </a:moveTo>
                <a:lnTo>
                  <a:pt x="30480" y="15239"/>
                </a:lnTo>
                <a:lnTo>
                  <a:pt x="30480" y="76200"/>
                </a:lnTo>
                <a:lnTo>
                  <a:pt x="109728" y="76200"/>
                </a:lnTo>
                <a:lnTo>
                  <a:pt x="1097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825751" y="1253236"/>
            <a:ext cx="228600" cy="24688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04087" y="1253236"/>
            <a:ext cx="225552" cy="24688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649968" y="1173988"/>
            <a:ext cx="323215" cy="323215"/>
          </a:xfrm>
          <a:custGeom>
            <a:rect l="l" t="t" r="r" b="b"/>
            <a:pathLst>
              <a:path w="323215" h="323215">
                <a:moveTo>
                  <a:pt x="70103" y="158496"/>
                </a:moveTo>
                <a:lnTo>
                  <a:pt x="42672" y="158496"/>
                </a:lnTo>
                <a:lnTo>
                  <a:pt x="42672" y="320039"/>
                </a:lnTo>
                <a:lnTo>
                  <a:pt x="48767" y="323088"/>
                </a:lnTo>
                <a:lnTo>
                  <a:pt x="64007" y="323088"/>
                </a:lnTo>
                <a:lnTo>
                  <a:pt x="70103" y="316991"/>
                </a:lnTo>
                <a:lnTo>
                  <a:pt x="70103" y="158496"/>
                </a:lnTo>
                <a:close/>
              </a:path>
              <a:path w="323215" h="323215">
                <a:moveTo>
                  <a:pt x="118872" y="216408"/>
                </a:moveTo>
                <a:lnTo>
                  <a:pt x="100583" y="216408"/>
                </a:lnTo>
                <a:lnTo>
                  <a:pt x="97535" y="222503"/>
                </a:lnTo>
                <a:lnTo>
                  <a:pt x="97535" y="231648"/>
                </a:lnTo>
                <a:lnTo>
                  <a:pt x="95297" y="244173"/>
                </a:lnTo>
                <a:lnTo>
                  <a:pt x="91963" y="261223"/>
                </a:lnTo>
                <a:lnTo>
                  <a:pt x="91439" y="265175"/>
                </a:lnTo>
                <a:lnTo>
                  <a:pt x="91439" y="271272"/>
                </a:lnTo>
                <a:lnTo>
                  <a:pt x="88391" y="277367"/>
                </a:lnTo>
                <a:lnTo>
                  <a:pt x="85343" y="286512"/>
                </a:lnTo>
                <a:lnTo>
                  <a:pt x="79248" y="295656"/>
                </a:lnTo>
                <a:lnTo>
                  <a:pt x="79248" y="307848"/>
                </a:lnTo>
                <a:lnTo>
                  <a:pt x="82296" y="310896"/>
                </a:lnTo>
                <a:lnTo>
                  <a:pt x="85343" y="310896"/>
                </a:lnTo>
                <a:lnTo>
                  <a:pt x="88391" y="313944"/>
                </a:lnTo>
                <a:lnTo>
                  <a:pt x="91439" y="313944"/>
                </a:lnTo>
                <a:lnTo>
                  <a:pt x="96488" y="311753"/>
                </a:lnTo>
                <a:lnTo>
                  <a:pt x="116776" y="268081"/>
                </a:lnTo>
                <a:lnTo>
                  <a:pt x="121920" y="231648"/>
                </a:lnTo>
                <a:lnTo>
                  <a:pt x="121920" y="222503"/>
                </a:lnTo>
                <a:lnTo>
                  <a:pt x="118872" y="216408"/>
                </a:lnTo>
                <a:close/>
              </a:path>
              <a:path w="323215" h="323215">
                <a:moveTo>
                  <a:pt x="164591" y="210312"/>
                </a:moveTo>
                <a:lnTo>
                  <a:pt x="146303" y="210312"/>
                </a:lnTo>
                <a:lnTo>
                  <a:pt x="140207" y="216408"/>
                </a:lnTo>
                <a:lnTo>
                  <a:pt x="140207" y="283463"/>
                </a:lnTo>
                <a:lnTo>
                  <a:pt x="143255" y="289560"/>
                </a:lnTo>
                <a:lnTo>
                  <a:pt x="149351" y="295656"/>
                </a:lnTo>
                <a:lnTo>
                  <a:pt x="152400" y="301751"/>
                </a:lnTo>
                <a:lnTo>
                  <a:pt x="164591" y="307848"/>
                </a:lnTo>
                <a:lnTo>
                  <a:pt x="169830" y="308324"/>
                </a:lnTo>
                <a:lnTo>
                  <a:pt x="176783" y="309372"/>
                </a:lnTo>
                <a:lnTo>
                  <a:pt x="186023" y="310419"/>
                </a:lnTo>
                <a:lnTo>
                  <a:pt x="198120" y="310896"/>
                </a:lnTo>
                <a:lnTo>
                  <a:pt x="210311" y="310896"/>
                </a:lnTo>
                <a:lnTo>
                  <a:pt x="221599" y="310419"/>
                </a:lnTo>
                <a:lnTo>
                  <a:pt x="232028" y="309372"/>
                </a:lnTo>
                <a:lnTo>
                  <a:pt x="240744" y="308324"/>
                </a:lnTo>
                <a:lnTo>
                  <a:pt x="246887" y="307848"/>
                </a:lnTo>
                <a:lnTo>
                  <a:pt x="256031" y="304800"/>
                </a:lnTo>
                <a:lnTo>
                  <a:pt x="262127" y="301751"/>
                </a:lnTo>
                <a:lnTo>
                  <a:pt x="265175" y="292608"/>
                </a:lnTo>
                <a:lnTo>
                  <a:pt x="269176" y="287369"/>
                </a:lnTo>
                <a:lnTo>
                  <a:pt x="270781" y="283463"/>
                </a:lnTo>
                <a:lnTo>
                  <a:pt x="207263" y="283463"/>
                </a:lnTo>
                <a:lnTo>
                  <a:pt x="190785" y="282320"/>
                </a:lnTo>
                <a:lnTo>
                  <a:pt x="178307" y="278891"/>
                </a:lnTo>
                <a:lnTo>
                  <a:pt x="170402" y="273176"/>
                </a:lnTo>
                <a:lnTo>
                  <a:pt x="167755" y="265509"/>
                </a:lnTo>
                <a:lnTo>
                  <a:pt x="167639" y="216408"/>
                </a:lnTo>
                <a:lnTo>
                  <a:pt x="164591" y="210312"/>
                </a:lnTo>
                <a:close/>
              </a:path>
              <a:path w="323215" h="323215">
                <a:moveTo>
                  <a:pt x="292607" y="213360"/>
                </a:moveTo>
                <a:lnTo>
                  <a:pt x="277367" y="213360"/>
                </a:lnTo>
                <a:lnTo>
                  <a:pt x="271272" y="219456"/>
                </a:lnTo>
                <a:lnTo>
                  <a:pt x="271272" y="228600"/>
                </a:lnTo>
                <a:lnTo>
                  <a:pt x="274320" y="234696"/>
                </a:lnTo>
                <a:lnTo>
                  <a:pt x="277367" y="243839"/>
                </a:lnTo>
                <a:lnTo>
                  <a:pt x="281939" y="251840"/>
                </a:lnTo>
                <a:lnTo>
                  <a:pt x="286511" y="262127"/>
                </a:lnTo>
                <a:lnTo>
                  <a:pt x="291083" y="274700"/>
                </a:lnTo>
                <a:lnTo>
                  <a:pt x="295655" y="289560"/>
                </a:lnTo>
                <a:lnTo>
                  <a:pt x="298703" y="298703"/>
                </a:lnTo>
                <a:lnTo>
                  <a:pt x="301751" y="301751"/>
                </a:lnTo>
                <a:lnTo>
                  <a:pt x="313943" y="301751"/>
                </a:lnTo>
                <a:lnTo>
                  <a:pt x="323087" y="292608"/>
                </a:lnTo>
                <a:lnTo>
                  <a:pt x="323087" y="286512"/>
                </a:lnTo>
                <a:lnTo>
                  <a:pt x="322040" y="282559"/>
                </a:lnTo>
                <a:lnTo>
                  <a:pt x="315253" y="265175"/>
                </a:lnTo>
                <a:lnTo>
                  <a:pt x="310896" y="252984"/>
                </a:lnTo>
                <a:lnTo>
                  <a:pt x="305085" y="239125"/>
                </a:lnTo>
                <a:lnTo>
                  <a:pt x="298037" y="221694"/>
                </a:lnTo>
                <a:lnTo>
                  <a:pt x="295655" y="216408"/>
                </a:lnTo>
                <a:lnTo>
                  <a:pt x="292607" y="213360"/>
                </a:lnTo>
                <a:close/>
              </a:path>
              <a:path w="323215" h="323215">
                <a:moveTo>
                  <a:pt x="268224" y="243839"/>
                </a:moveTo>
                <a:lnTo>
                  <a:pt x="259079" y="243839"/>
                </a:lnTo>
                <a:lnTo>
                  <a:pt x="256270" y="245602"/>
                </a:lnTo>
                <a:lnTo>
                  <a:pt x="252602" y="251078"/>
                </a:lnTo>
                <a:lnTo>
                  <a:pt x="248364" y="260556"/>
                </a:lnTo>
                <a:lnTo>
                  <a:pt x="243839" y="274320"/>
                </a:lnTo>
                <a:lnTo>
                  <a:pt x="239839" y="278320"/>
                </a:lnTo>
                <a:lnTo>
                  <a:pt x="232409" y="281177"/>
                </a:lnTo>
                <a:lnTo>
                  <a:pt x="221551" y="282892"/>
                </a:lnTo>
                <a:lnTo>
                  <a:pt x="207263" y="283463"/>
                </a:lnTo>
                <a:lnTo>
                  <a:pt x="270781" y="283463"/>
                </a:lnTo>
                <a:lnTo>
                  <a:pt x="272034" y="280415"/>
                </a:lnTo>
                <a:lnTo>
                  <a:pt x="273748" y="271176"/>
                </a:lnTo>
                <a:lnTo>
                  <a:pt x="274250" y="260556"/>
                </a:lnTo>
                <a:lnTo>
                  <a:pt x="274320" y="249936"/>
                </a:lnTo>
                <a:lnTo>
                  <a:pt x="268224" y="243839"/>
                </a:lnTo>
                <a:close/>
              </a:path>
              <a:path w="323215" h="323215">
                <a:moveTo>
                  <a:pt x="198120" y="207263"/>
                </a:moveTo>
                <a:lnTo>
                  <a:pt x="195072" y="207263"/>
                </a:lnTo>
                <a:lnTo>
                  <a:pt x="188975" y="213360"/>
                </a:lnTo>
                <a:lnTo>
                  <a:pt x="188975" y="222503"/>
                </a:lnTo>
                <a:lnTo>
                  <a:pt x="192024" y="228600"/>
                </a:lnTo>
                <a:lnTo>
                  <a:pt x="195072" y="237744"/>
                </a:lnTo>
                <a:lnTo>
                  <a:pt x="207263" y="262127"/>
                </a:lnTo>
                <a:lnTo>
                  <a:pt x="210311" y="265175"/>
                </a:lnTo>
                <a:lnTo>
                  <a:pt x="222503" y="265175"/>
                </a:lnTo>
                <a:lnTo>
                  <a:pt x="228600" y="259079"/>
                </a:lnTo>
                <a:lnTo>
                  <a:pt x="228600" y="252984"/>
                </a:lnTo>
                <a:lnTo>
                  <a:pt x="209930" y="212216"/>
                </a:lnTo>
                <a:lnTo>
                  <a:pt x="204454" y="208454"/>
                </a:lnTo>
                <a:lnTo>
                  <a:pt x="198120" y="207263"/>
                </a:lnTo>
                <a:close/>
              </a:path>
              <a:path w="323215" h="323215">
                <a:moveTo>
                  <a:pt x="304800" y="173736"/>
                </a:moveTo>
                <a:lnTo>
                  <a:pt x="97535" y="173736"/>
                </a:lnTo>
                <a:lnTo>
                  <a:pt x="91439" y="176784"/>
                </a:lnTo>
                <a:lnTo>
                  <a:pt x="91439" y="195072"/>
                </a:lnTo>
                <a:lnTo>
                  <a:pt x="97535" y="201167"/>
                </a:lnTo>
                <a:lnTo>
                  <a:pt x="301751" y="201167"/>
                </a:lnTo>
                <a:lnTo>
                  <a:pt x="304800" y="198120"/>
                </a:lnTo>
                <a:lnTo>
                  <a:pt x="307848" y="198120"/>
                </a:lnTo>
                <a:lnTo>
                  <a:pt x="307848" y="195072"/>
                </a:lnTo>
                <a:lnTo>
                  <a:pt x="310896" y="192024"/>
                </a:lnTo>
                <a:lnTo>
                  <a:pt x="310896" y="176784"/>
                </a:lnTo>
                <a:lnTo>
                  <a:pt x="304800" y="173736"/>
                </a:lnTo>
                <a:close/>
              </a:path>
              <a:path w="323215" h="323215">
                <a:moveTo>
                  <a:pt x="91439" y="73151"/>
                </a:moveTo>
                <a:lnTo>
                  <a:pt x="82296" y="73151"/>
                </a:lnTo>
                <a:lnTo>
                  <a:pt x="73151" y="82296"/>
                </a:lnTo>
                <a:lnTo>
                  <a:pt x="58347" y="104012"/>
                </a:lnTo>
                <a:lnTo>
                  <a:pt x="41909" y="123062"/>
                </a:lnTo>
                <a:lnTo>
                  <a:pt x="24288" y="139303"/>
                </a:lnTo>
                <a:lnTo>
                  <a:pt x="6096" y="152400"/>
                </a:lnTo>
                <a:lnTo>
                  <a:pt x="0" y="155448"/>
                </a:lnTo>
                <a:lnTo>
                  <a:pt x="0" y="170687"/>
                </a:lnTo>
                <a:lnTo>
                  <a:pt x="3048" y="173736"/>
                </a:lnTo>
                <a:lnTo>
                  <a:pt x="3048" y="176784"/>
                </a:lnTo>
                <a:lnTo>
                  <a:pt x="6096" y="179832"/>
                </a:lnTo>
                <a:lnTo>
                  <a:pt x="12191" y="179832"/>
                </a:lnTo>
                <a:lnTo>
                  <a:pt x="16097" y="178641"/>
                </a:lnTo>
                <a:lnTo>
                  <a:pt x="22859" y="174879"/>
                </a:lnTo>
                <a:lnTo>
                  <a:pt x="31908" y="168259"/>
                </a:lnTo>
                <a:lnTo>
                  <a:pt x="42672" y="158496"/>
                </a:lnTo>
                <a:lnTo>
                  <a:pt x="70103" y="158496"/>
                </a:lnTo>
                <a:lnTo>
                  <a:pt x="70103" y="134112"/>
                </a:lnTo>
                <a:lnTo>
                  <a:pt x="83867" y="117490"/>
                </a:lnTo>
                <a:lnTo>
                  <a:pt x="93369" y="103965"/>
                </a:lnTo>
                <a:lnTo>
                  <a:pt x="98821" y="93392"/>
                </a:lnTo>
                <a:lnTo>
                  <a:pt x="100583" y="85344"/>
                </a:lnTo>
                <a:lnTo>
                  <a:pt x="100583" y="82296"/>
                </a:lnTo>
                <a:lnTo>
                  <a:pt x="94487" y="76200"/>
                </a:lnTo>
                <a:lnTo>
                  <a:pt x="91439" y="76200"/>
                </a:lnTo>
                <a:lnTo>
                  <a:pt x="91439" y="73151"/>
                </a:lnTo>
                <a:close/>
              </a:path>
              <a:path w="323215" h="323215">
                <a:moveTo>
                  <a:pt x="289559" y="73151"/>
                </a:moveTo>
                <a:lnTo>
                  <a:pt x="137159" y="73151"/>
                </a:lnTo>
                <a:lnTo>
                  <a:pt x="122920" y="74295"/>
                </a:lnTo>
                <a:lnTo>
                  <a:pt x="112394" y="77724"/>
                </a:lnTo>
                <a:lnTo>
                  <a:pt x="105870" y="83438"/>
                </a:lnTo>
                <a:lnTo>
                  <a:pt x="103631" y="91439"/>
                </a:lnTo>
                <a:lnTo>
                  <a:pt x="103631" y="143256"/>
                </a:lnTo>
                <a:lnTo>
                  <a:pt x="106679" y="149351"/>
                </a:lnTo>
                <a:lnTo>
                  <a:pt x="115824" y="158496"/>
                </a:lnTo>
                <a:lnTo>
                  <a:pt x="283463" y="158496"/>
                </a:lnTo>
                <a:lnTo>
                  <a:pt x="286511" y="155448"/>
                </a:lnTo>
                <a:lnTo>
                  <a:pt x="292607" y="152400"/>
                </a:lnTo>
                <a:lnTo>
                  <a:pt x="295655" y="149351"/>
                </a:lnTo>
                <a:lnTo>
                  <a:pt x="298703" y="143256"/>
                </a:lnTo>
                <a:lnTo>
                  <a:pt x="298703" y="134112"/>
                </a:lnTo>
                <a:lnTo>
                  <a:pt x="134111" y="134112"/>
                </a:lnTo>
                <a:lnTo>
                  <a:pt x="131063" y="131063"/>
                </a:lnTo>
                <a:lnTo>
                  <a:pt x="131063" y="100584"/>
                </a:lnTo>
                <a:lnTo>
                  <a:pt x="134111" y="97536"/>
                </a:lnTo>
                <a:lnTo>
                  <a:pt x="298703" y="97536"/>
                </a:lnTo>
                <a:lnTo>
                  <a:pt x="298703" y="85344"/>
                </a:lnTo>
                <a:lnTo>
                  <a:pt x="295655" y="79248"/>
                </a:lnTo>
                <a:lnTo>
                  <a:pt x="289559" y="73151"/>
                </a:lnTo>
                <a:close/>
              </a:path>
              <a:path w="323215" h="323215">
                <a:moveTo>
                  <a:pt x="185927" y="97536"/>
                </a:moveTo>
                <a:lnTo>
                  <a:pt x="161543" y="97536"/>
                </a:lnTo>
                <a:lnTo>
                  <a:pt x="161543" y="134112"/>
                </a:lnTo>
                <a:lnTo>
                  <a:pt x="185927" y="134112"/>
                </a:lnTo>
                <a:lnTo>
                  <a:pt x="185927" y="97536"/>
                </a:lnTo>
                <a:close/>
              </a:path>
              <a:path w="323215" h="323215">
                <a:moveTo>
                  <a:pt x="240791" y="97536"/>
                </a:moveTo>
                <a:lnTo>
                  <a:pt x="213359" y="97536"/>
                </a:lnTo>
                <a:lnTo>
                  <a:pt x="213359" y="134112"/>
                </a:lnTo>
                <a:lnTo>
                  <a:pt x="240791" y="134112"/>
                </a:lnTo>
                <a:lnTo>
                  <a:pt x="240791" y="97536"/>
                </a:lnTo>
                <a:close/>
              </a:path>
              <a:path w="323215" h="323215">
                <a:moveTo>
                  <a:pt x="298703" y="97536"/>
                </a:moveTo>
                <a:lnTo>
                  <a:pt x="271272" y="97536"/>
                </a:lnTo>
                <a:lnTo>
                  <a:pt x="271272" y="134112"/>
                </a:lnTo>
                <a:lnTo>
                  <a:pt x="298703" y="134112"/>
                </a:lnTo>
                <a:lnTo>
                  <a:pt x="298703" y="97536"/>
                </a:lnTo>
                <a:close/>
              </a:path>
              <a:path w="323215" h="323215">
                <a:moveTo>
                  <a:pt x="76200" y="3048"/>
                </a:moveTo>
                <a:lnTo>
                  <a:pt x="64007" y="3048"/>
                </a:lnTo>
                <a:lnTo>
                  <a:pt x="60959" y="6096"/>
                </a:lnTo>
                <a:lnTo>
                  <a:pt x="57911" y="12191"/>
                </a:lnTo>
                <a:lnTo>
                  <a:pt x="46386" y="28146"/>
                </a:lnTo>
                <a:lnTo>
                  <a:pt x="34290" y="43814"/>
                </a:lnTo>
                <a:lnTo>
                  <a:pt x="21050" y="58912"/>
                </a:lnTo>
                <a:lnTo>
                  <a:pt x="6096" y="73151"/>
                </a:lnTo>
                <a:lnTo>
                  <a:pt x="0" y="76200"/>
                </a:lnTo>
                <a:lnTo>
                  <a:pt x="0" y="91439"/>
                </a:lnTo>
                <a:lnTo>
                  <a:pt x="3048" y="94487"/>
                </a:lnTo>
                <a:lnTo>
                  <a:pt x="3048" y="97536"/>
                </a:lnTo>
                <a:lnTo>
                  <a:pt x="12191" y="97536"/>
                </a:lnTo>
                <a:lnTo>
                  <a:pt x="54863" y="64008"/>
                </a:lnTo>
                <a:lnTo>
                  <a:pt x="83581" y="23288"/>
                </a:lnTo>
                <a:lnTo>
                  <a:pt x="85343" y="15239"/>
                </a:lnTo>
                <a:lnTo>
                  <a:pt x="85343" y="12191"/>
                </a:lnTo>
                <a:lnTo>
                  <a:pt x="76200" y="3048"/>
                </a:lnTo>
                <a:close/>
              </a:path>
              <a:path w="323215" h="323215">
                <a:moveTo>
                  <a:pt x="210311" y="51815"/>
                </a:moveTo>
                <a:lnTo>
                  <a:pt x="182879" y="51815"/>
                </a:lnTo>
                <a:lnTo>
                  <a:pt x="182879" y="73151"/>
                </a:lnTo>
                <a:lnTo>
                  <a:pt x="210311" y="73151"/>
                </a:lnTo>
                <a:lnTo>
                  <a:pt x="210311" y="51815"/>
                </a:lnTo>
                <a:close/>
              </a:path>
              <a:path w="323215" h="323215">
                <a:moveTo>
                  <a:pt x="304800" y="24384"/>
                </a:moveTo>
                <a:lnTo>
                  <a:pt x="97535" y="24384"/>
                </a:lnTo>
                <a:lnTo>
                  <a:pt x="94487" y="27432"/>
                </a:lnTo>
                <a:lnTo>
                  <a:pt x="94487" y="45720"/>
                </a:lnTo>
                <a:lnTo>
                  <a:pt x="97535" y="51815"/>
                </a:lnTo>
                <a:lnTo>
                  <a:pt x="301751" y="51815"/>
                </a:lnTo>
                <a:lnTo>
                  <a:pt x="307848" y="45720"/>
                </a:lnTo>
                <a:lnTo>
                  <a:pt x="310896" y="39624"/>
                </a:lnTo>
                <a:lnTo>
                  <a:pt x="310896" y="27432"/>
                </a:lnTo>
                <a:lnTo>
                  <a:pt x="304800" y="24384"/>
                </a:lnTo>
                <a:close/>
              </a:path>
              <a:path w="323215" h="323215">
                <a:moveTo>
                  <a:pt x="198120" y="0"/>
                </a:moveTo>
                <a:lnTo>
                  <a:pt x="191881" y="1666"/>
                </a:lnTo>
                <a:lnTo>
                  <a:pt x="187070" y="6477"/>
                </a:lnTo>
                <a:lnTo>
                  <a:pt x="183975" y="14144"/>
                </a:lnTo>
                <a:lnTo>
                  <a:pt x="182879" y="24384"/>
                </a:lnTo>
                <a:lnTo>
                  <a:pt x="210311" y="24384"/>
                </a:lnTo>
                <a:lnTo>
                  <a:pt x="209692" y="14144"/>
                </a:lnTo>
                <a:lnTo>
                  <a:pt x="207644" y="6477"/>
                </a:lnTo>
                <a:lnTo>
                  <a:pt x="203882" y="1666"/>
                </a:lnTo>
                <a:lnTo>
                  <a:pt x="1981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0000488" y="1173988"/>
            <a:ext cx="307975" cy="323215"/>
          </a:xfrm>
          <a:custGeom>
            <a:rect l="l" t="t" r="r" b="b"/>
            <a:pathLst>
              <a:path w="307975" h="323215">
                <a:moveTo>
                  <a:pt x="190744" y="304800"/>
                </a:moveTo>
                <a:lnTo>
                  <a:pt x="155447" y="304800"/>
                </a:lnTo>
                <a:lnTo>
                  <a:pt x="155447" y="313944"/>
                </a:lnTo>
                <a:lnTo>
                  <a:pt x="164591" y="323088"/>
                </a:lnTo>
                <a:lnTo>
                  <a:pt x="167639" y="323088"/>
                </a:lnTo>
                <a:lnTo>
                  <a:pt x="177784" y="319087"/>
                </a:lnTo>
                <a:lnTo>
                  <a:pt x="189356" y="307085"/>
                </a:lnTo>
                <a:lnTo>
                  <a:pt x="190744" y="304800"/>
                </a:lnTo>
                <a:close/>
              </a:path>
              <a:path w="307975" h="323215">
                <a:moveTo>
                  <a:pt x="231647" y="283463"/>
                </a:moveTo>
                <a:lnTo>
                  <a:pt x="222503" y="283463"/>
                </a:lnTo>
                <a:lnTo>
                  <a:pt x="213359" y="292608"/>
                </a:lnTo>
                <a:lnTo>
                  <a:pt x="213359" y="298703"/>
                </a:lnTo>
                <a:lnTo>
                  <a:pt x="215122" y="306705"/>
                </a:lnTo>
                <a:lnTo>
                  <a:pt x="220598" y="312420"/>
                </a:lnTo>
                <a:lnTo>
                  <a:pt x="230076" y="315849"/>
                </a:lnTo>
                <a:lnTo>
                  <a:pt x="243839" y="316991"/>
                </a:lnTo>
                <a:lnTo>
                  <a:pt x="255984" y="316372"/>
                </a:lnTo>
                <a:lnTo>
                  <a:pt x="290322" y="290702"/>
                </a:lnTo>
                <a:lnTo>
                  <a:pt x="290756" y="289560"/>
                </a:lnTo>
                <a:lnTo>
                  <a:pt x="243839" y="289560"/>
                </a:lnTo>
                <a:lnTo>
                  <a:pt x="240791" y="286512"/>
                </a:lnTo>
                <a:lnTo>
                  <a:pt x="237743" y="286512"/>
                </a:lnTo>
                <a:lnTo>
                  <a:pt x="231647" y="283463"/>
                </a:lnTo>
                <a:close/>
              </a:path>
              <a:path w="307975" h="323215">
                <a:moveTo>
                  <a:pt x="100583" y="265175"/>
                </a:moveTo>
                <a:lnTo>
                  <a:pt x="73151" y="265175"/>
                </a:lnTo>
                <a:lnTo>
                  <a:pt x="73151" y="280415"/>
                </a:lnTo>
                <a:lnTo>
                  <a:pt x="15239" y="283463"/>
                </a:lnTo>
                <a:lnTo>
                  <a:pt x="6095" y="283463"/>
                </a:lnTo>
                <a:lnTo>
                  <a:pt x="0" y="286512"/>
                </a:lnTo>
                <a:lnTo>
                  <a:pt x="0" y="304800"/>
                </a:lnTo>
                <a:lnTo>
                  <a:pt x="6095" y="307848"/>
                </a:lnTo>
                <a:lnTo>
                  <a:pt x="15239" y="307848"/>
                </a:lnTo>
                <a:lnTo>
                  <a:pt x="155447" y="304800"/>
                </a:lnTo>
                <a:lnTo>
                  <a:pt x="190744" y="304800"/>
                </a:lnTo>
                <a:lnTo>
                  <a:pt x="201501" y="287083"/>
                </a:lnTo>
                <a:lnTo>
                  <a:pt x="201743" y="286512"/>
                </a:lnTo>
                <a:lnTo>
                  <a:pt x="164591" y="286512"/>
                </a:lnTo>
                <a:lnTo>
                  <a:pt x="164591" y="280415"/>
                </a:lnTo>
                <a:lnTo>
                  <a:pt x="100583" y="280415"/>
                </a:lnTo>
                <a:lnTo>
                  <a:pt x="100583" y="265175"/>
                </a:lnTo>
                <a:close/>
              </a:path>
              <a:path w="307975" h="323215">
                <a:moveTo>
                  <a:pt x="306371" y="91439"/>
                </a:moveTo>
                <a:lnTo>
                  <a:pt x="268223" y="91439"/>
                </a:lnTo>
                <a:lnTo>
                  <a:pt x="274319" y="94487"/>
                </a:lnTo>
                <a:lnTo>
                  <a:pt x="274319" y="97536"/>
                </a:lnTo>
                <a:lnTo>
                  <a:pt x="276082" y="102012"/>
                </a:lnTo>
                <a:lnTo>
                  <a:pt x="276986" y="110489"/>
                </a:lnTo>
                <a:lnTo>
                  <a:pt x="277253" y="120014"/>
                </a:lnTo>
                <a:lnTo>
                  <a:pt x="277297" y="159639"/>
                </a:lnTo>
                <a:lnTo>
                  <a:pt x="276986" y="179450"/>
                </a:lnTo>
                <a:lnTo>
                  <a:pt x="274319" y="219456"/>
                </a:lnTo>
                <a:lnTo>
                  <a:pt x="267461" y="265747"/>
                </a:lnTo>
                <a:lnTo>
                  <a:pt x="256031" y="289560"/>
                </a:lnTo>
                <a:lnTo>
                  <a:pt x="290756" y="289560"/>
                </a:lnTo>
                <a:lnTo>
                  <a:pt x="299847" y="248792"/>
                </a:lnTo>
                <a:lnTo>
                  <a:pt x="301751" y="207263"/>
                </a:lnTo>
                <a:lnTo>
                  <a:pt x="304040" y="183261"/>
                </a:lnTo>
                <a:lnTo>
                  <a:pt x="305942" y="159639"/>
                </a:lnTo>
                <a:lnTo>
                  <a:pt x="307324" y="134826"/>
                </a:lnTo>
                <a:lnTo>
                  <a:pt x="307847" y="109727"/>
                </a:lnTo>
                <a:lnTo>
                  <a:pt x="307371" y="99393"/>
                </a:lnTo>
                <a:lnTo>
                  <a:pt x="306371" y="91439"/>
                </a:lnTo>
                <a:close/>
              </a:path>
              <a:path w="307975" h="323215">
                <a:moveTo>
                  <a:pt x="289559" y="64008"/>
                </a:moveTo>
                <a:lnTo>
                  <a:pt x="176783" y="64008"/>
                </a:lnTo>
                <a:lnTo>
                  <a:pt x="170687" y="67056"/>
                </a:lnTo>
                <a:lnTo>
                  <a:pt x="170687" y="76200"/>
                </a:lnTo>
                <a:lnTo>
                  <a:pt x="173450" y="82438"/>
                </a:lnTo>
                <a:lnTo>
                  <a:pt x="181355" y="87249"/>
                </a:lnTo>
                <a:lnTo>
                  <a:pt x="193833" y="90344"/>
                </a:lnTo>
                <a:lnTo>
                  <a:pt x="210311" y="91439"/>
                </a:lnTo>
                <a:lnTo>
                  <a:pt x="210220" y="99393"/>
                </a:lnTo>
                <a:lnTo>
                  <a:pt x="207454" y="155781"/>
                </a:lnTo>
                <a:lnTo>
                  <a:pt x="198881" y="206883"/>
                </a:lnTo>
                <a:lnTo>
                  <a:pt x="184594" y="250555"/>
                </a:lnTo>
                <a:lnTo>
                  <a:pt x="164591" y="286512"/>
                </a:lnTo>
                <a:lnTo>
                  <a:pt x="201743" y="286512"/>
                </a:lnTo>
                <a:lnTo>
                  <a:pt x="225361" y="223027"/>
                </a:lnTo>
                <a:lnTo>
                  <a:pt x="233933" y="183261"/>
                </a:lnTo>
                <a:lnTo>
                  <a:pt x="239077" y="139493"/>
                </a:lnTo>
                <a:lnTo>
                  <a:pt x="240791" y="91439"/>
                </a:lnTo>
                <a:lnTo>
                  <a:pt x="306371" y="91439"/>
                </a:lnTo>
                <a:lnTo>
                  <a:pt x="305276" y="84439"/>
                </a:lnTo>
                <a:lnTo>
                  <a:pt x="304800" y="79248"/>
                </a:lnTo>
                <a:lnTo>
                  <a:pt x="304800" y="76200"/>
                </a:lnTo>
                <a:lnTo>
                  <a:pt x="301751" y="70103"/>
                </a:lnTo>
                <a:lnTo>
                  <a:pt x="289559" y="64008"/>
                </a:lnTo>
                <a:close/>
              </a:path>
              <a:path w="307975" h="323215">
                <a:moveTo>
                  <a:pt x="161543" y="277367"/>
                </a:moveTo>
                <a:lnTo>
                  <a:pt x="152400" y="277367"/>
                </a:lnTo>
                <a:lnTo>
                  <a:pt x="100583" y="280415"/>
                </a:lnTo>
                <a:lnTo>
                  <a:pt x="164591" y="280415"/>
                </a:lnTo>
                <a:lnTo>
                  <a:pt x="161543" y="277367"/>
                </a:lnTo>
                <a:close/>
              </a:path>
              <a:path w="307975" h="323215">
                <a:moveTo>
                  <a:pt x="155447" y="240791"/>
                </a:moveTo>
                <a:lnTo>
                  <a:pt x="18287" y="240791"/>
                </a:lnTo>
                <a:lnTo>
                  <a:pt x="12191" y="243839"/>
                </a:lnTo>
                <a:lnTo>
                  <a:pt x="12191" y="262127"/>
                </a:lnTo>
                <a:lnTo>
                  <a:pt x="18287" y="265175"/>
                </a:lnTo>
                <a:lnTo>
                  <a:pt x="155447" y="265175"/>
                </a:lnTo>
                <a:lnTo>
                  <a:pt x="155447" y="262127"/>
                </a:lnTo>
                <a:lnTo>
                  <a:pt x="161543" y="256032"/>
                </a:lnTo>
                <a:lnTo>
                  <a:pt x="161543" y="243839"/>
                </a:lnTo>
                <a:lnTo>
                  <a:pt x="155447" y="240791"/>
                </a:lnTo>
                <a:close/>
              </a:path>
              <a:path w="307975" h="323215">
                <a:moveTo>
                  <a:pt x="100583" y="219456"/>
                </a:moveTo>
                <a:lnTo>
                  <a:pt x="73151" y="219456"/>
                </a:lnTo>
                <a:lnTo>
                  <a:pt x="73151" y="240791"/>
                </a:lnTo>
                <a:lnTo>
                  <a:pt x="100583" y="240791"/>
                </a:lnTo>
                <a:lnTo>
                  <a:pt x="100583" y="219456"/>
                </a:lnTo>
                <a:close/>
              </a:path>
              <a:path w="307975" h="323215">
                <a:moveTo>
                  <a:pt x="161543" y="192024"/>
                </a:moveTo>
                <a:lnTo>
                  <a:pt x="9143" y="192024"/>
                </a:lnTo>
                <a:lnTo>
                  <a:pt x="6095" y="198120"/>
                </a:lnTo>
                <a:lnTo>
                  <a:pt x="6095" y="216408"/>
                </a:lnTo>
                <a:lnTo>
                  <a:pt x="9143" y="219456"/>
                </a:lnTo>
                <a:lnTo>
                  <a:pt x="161543" y="219456"/>
                </a:lnTo>
                <a:lnTo>
                  <a:pt x="161543" y="216408"/>
                </a:lnTo>
                <a:lnTo>
                  <a:pt x="164591" y="213360"/>
                </a:lnTo>
                <a:lnTo>
                  <a:pt x="164591" y="198120"/>
                </a:lnTo>
                <a:lnTo>
                  <a:pt x="161543" y="192024"/>
                </a:lnTo>
                <a:close/>
              </a:path>
              <a:path w="307975" h="323215">
                <a:moveTo>
                  <a:pt x="100583" y="173736"/>
                </a:moveTo>
                <a:lnTo>
                  <a:pt x="73151" y="173736"/>
                </a:lnTo>
                <a:lnTo>
                  <a:pt x="73151" y="192024"/>
                </a:lnTo>
                <a:lnTo>
                  <a:pt x="100583" y="192024"/>
                </a:lnTo>
                <a:lnTo>
                  <a:pt x="100583" y="173736"/>
                </a:lnTo>
                <a:close/>
              </a:path>
              <a:path w="307975" h="323215">
                <a:moveTo>
                  <a:pt x="152400" y="109727"/>
                </a:moveTo>
                <a:lnTo>
                  <a:pt x="39623" y="109727"/>
                </a:lnTo>
                <a:lnTo>
                  <a:pt x="25384" y="110871"/>
                </a:lnTo>
                <a:lnTo>
                  <a:pt x="14858" y="114300"/>
                </a:lnTo>
                <a:lnTo>
                  <a:pt x="8334" y="120014"/>
                </a:lnTo>
                <a:lnTo>
                  <a:pt x="6095" y="128015"/>
                </a:lnTo>
                <a:lnTo>
                  <a:pt x="6095" y="158496"/>
                </a:lnTo>
                <a:lnTo>
                  <a:pt x="9143" y="164591"/>
                </a:lnTo>
                <a:lnTo>
                  <a:pt x="12191" y="167639"/>
                </a:lnTo>
                <a:lnTo>
                  <a:pt x="15239" y="173736"/>
                </a:lnTo>
                <a:lnTo>
                  <a:pt x="158495" y="173736"/>
                </a:lnTo>
                <a:lnTo>
                  <a:pt x="161543" y="167639"/>
                </a:lnTo>
                <a:lnTo>
                  <a:pt x="164591" y="164591"/>
                </a:lnTo>
                <a:lnTo>
                  <a:pt x="167639" y="158496"/>
                </a:lnTo>
                <a:lnTo>
                  <a:pt x="167639" y="152400"/>
                </a:lnTo>
                <a:lnTo>
                  <a:pt x="33527" y="152400"/>
                </a:lnTo>
                <a:lnTo>
                  <a:pt x="33527" y="134112"/>
                </a:lnTo>
                <a:lnTo>
                  <a:pt x="167639" y="134112"/>
                </a:lnTo>
                <a:lnTo>
                  <a:pt x="167639" y="121920"/>
                </a:lnTo>
                <a:lnTo>
                  <a:pt x="158495" y="112775"/>
                </a:lnTo>
                <a:lnTo>
                  <a:pt x="152400" y="109727"/>
                </a:lnTo>
                <a:close/>
              </a:path>
              <a:path w="307975" h="323215">
                <a:moveTo>
                  <a:pt x="100583" y="134112"/>
                </a:moveTo>
                <a:lnTo>
                  <a:pt x="73151" y="134112"/>
                </a:lnTo>
                <a:lnTo>
                  <a:pt x="73151" y="152400"/>
                </a:lnTo>
                <a:lnTo>
                  <a:pt x="100583" y="152400"/>
                </a:lnTo>
                <a:lnTo>
                  <a:pt x="100583" y="134112"/>
                </a:lnTo>
                <a:close/>
              </a:path>
              <a:path w="307975" h="323215">
                <a:moveTo>
                  <a:pt x="167639" y="134112"/>
                </a:moveTo>
                <a:lnTo>
                  <a:pt x="140207" y="134112"/>
                </a:lnTo>
                <a:lnTo>
                  <a:pt x="140207" y="152400"/>
                </a:lnTo>
                <a:lnTo>
                  <a:pt x="167639" y="152400"/>
                </a:lnTo>
                <a:lnTo>
                  <a:pt x="167639" y="134112"/>
                </a:lnTo>
                <a:close/>
              </a:path>
              <a:path w="307975" h="323215">
                <a:moveTo>
                  <a:pt x="48767" y="0"/>
                </a:moveTo>
                <a:lnTo>
                  <a:pt x="43005" y="1238"/>
                </a:lnTo>
                <a:lnTo>
                  <a:pt x="39243" y="5334"/>
                </a:lnTo>
                <a:lnTo>
                  <a:pt x="37195" y="12858"/>
                </a:lnTo>
                <a:lnTo>
                  <a:pt x="36575" y="24384"/>
                </a:lnTo>
                <a:lnTo>
                  <a:pt x="20573" y="25003"/>
                </a:lnTo>
                <a:lnTo>
                  <a:pt x="9143" y="27051"/>
                </a:lnTo>
                <a:lnTo>
                  <a:pt x="2285" y="30813"/>
                </a:lnTo>
                <a:lnTo>
                  <a:pt x="0" y="36575"/>
                </a:lnTo>
                <a:lnTo>
                  <a:pt x="2286" y="42338"/>
                </a:lnTo>
                <a:lnTo>
                  <a:pt x="9144" y="46100"/>
                </a:lnTo>
                <a:lnTo>
                  <a:pt x="20574" y="48148"/>
                </a:lnTo>
                <a:lnTo>
                  <a:pt x="36575" y="48767"/>
                </a:lnTo>
                <a:lnTo>
                  <a:pt x="37098" y="63055"/>
                </a:lnTo>
                <a:lnTo>
                  <a:pt x="62388" y="93964"/>
                </a:lnTo>
                <a:lnTo>
                  <a:pt x="73151" y="94487"/>
                </a:lnTo>
                <a:lnTo>
                  <a:pt x="73151" y="109727"/>
                </a:lnTo>
                <a:lnTo>
                  <a:pt x="100583" y="109727"/>
                </a:lnTo>
                <a:lnTo>
                  <a:pt x="100583" y="94487"/>
                </a:lnTo>
                <a:lnTo>
                  <a:pt x="112633" y="93916"/>
                </a:lnTo>
                <a:lnTo>
                  <a:pt x="136127" y="67056"/>
                </a:lnTo>
                <a:lnTo>
                  <a:pt x="64007" y="67056"/>
                </a:lnTo>
                <a:lnTo>
                  <a:pt x="60959" y="64008"/>
                </a:lnTo>
                <a:lnTo>
                  <a:pt x="60959" y="48767"/>
                </a:lnTo>
                <a:lnTo>
                  <a:pt x="137159" y="48767"/>
                </a:lnTo>
                <a:lnTo>
                  <a:pt x="150923" y="48148"/>
                </a:lnTo>
                <a:lnTo>
                  <a:pt x="160400" y="46100"/>
                </a:lnTo>
                <a:lnTo>
                  <a:pt x="165877" y="42338"/>
                </a:lnTo>
                <a:lnTo>
                  <a:pt x="167639" y="36575"/>
                </a:lnTo>
                <a:lnTo>
                  <a:pt x="165877" y="30813"/>
                </a:lnTo>
                <a:lnTo>
                  <a:pt x="160401" y="27051"/>
                </a:lnTo>
                <a:lnTo>
                  <a:pt x="150923" y="25003"/>
                </a:lnTo>
                <a:lnTo>
                  <a:pt x="137159" y="24384"/>
                </a:lnTo>
                <a:lnTo>
                  <a:pt x="60959" y="24384"/>
                </a:lnTo>
                <a:lnTo>
                  <a:pt x="60340" y="12858"/>
                </a:lnTo>
                <a:lnTo>
                  <a:pt x="58292" y="5334"/>
                </a:lnTo>
                <a:lnTo>
                  <a:pt x="54530" y="1238"/>
                </a:lnTo>
                <a:lnTo>
                  <a:pt x="48767" y="0"/>
                </a:lnTo>
                <a:close/>
              </a:path>
              <a:path w="307975" h="323215">
                <a:moveTo>
                  <a:pt x="137159" y="48767"/>
                </a:moveTo>
                <a:lnTo>
                  <a:pt x="109727" y="48767"/>
                </a:lnTo>
                <a:lnTo>
                  <a:pt x="109727" y="64008"/>
                </a:lnTo>
                <a:lnTo>
                  <a:pt x="106679" y="67056"/>
                </a:lnTo>
                <a:lnTo>
                  <a:pt x="136127" y="67056"/>
                </a:lnTo>
                <a:lnTo>
                  <a:pt x="136636" y="63055"/>
                </a:lnTo>
                <a:lnTo>
                  <a:pt x="137159" y="48767"/>
                </a:lnTo>
                <a:close/>
              </a:path>
              <a:path w="307975" h="323215">
                <a:moveTo>
                  <a:pt x="234695" y="0"/>
                </a:moveTo>
                <a:lnTo>
                  <a:pt x="216407" y="0"/>
                </a:lnTo>
                <a:lnTo>
                  <a:pt x="210311" y="3048"/>
                </a:lnTo>
                <a:lnTo>
                  <a:pt x="210311" y="64008"/>
                </a:lnTo>
                <a:lnTo>
                  <a:pt x="240791" y="64008"/>
                </a:lnTo>
                <a:lnTo>
                  <a:pt x="240791" y="3048"/>
                </a:lnTo>
                <a:lnTo>
                  <a:pt x="234695" y="0"/>
                </a:lnTo>
                <a:close/>
              </a:path>
              <a:path w="307975" h="323215">
                <a:moveTo>
                  <a:pt x="121919" y="0"/>
                </a:moveTo>
                <a:lnTo>
                  <a:pt x="117443" y="1666"/>
                </a:lnTo>
                <a:lnTo>
                  <a:pt x="113537" y="6477"/>
                </a:lnTo>
                <a:lnTo>
                  <a:pt x="110775" y="14144"/>
                </a:lnTo>
                <a:lnTo>
                  <a:pt x="109727" y="24384"/>
                </a:lnTo>
                <a:lnTo>
                  <a:pt x="137159" y="24384"/>
                </a:lnTo>
                <a:lnTo>
                  <a:pt x="136064" y="14144"/>
                </a:lnTo>
                <a:lnTo>
                  <a:pt x="132968" y="6477"/>
                </a:lnTo>
                <a:lnTo>
                  <a:pt x="128158" y="1666"/>
                </a:lnTo>
                <a:lnTo>
                  <a:pt x="1219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9086088" y="5206491"/>
            <a:ext cx="1417320" cy="142341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429259" y="5405091"/>
            <a:ext cx="2354580" cy="89471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1750">
                <a:solidFill>
                  <a:srgbClr val="FFFFFF"/>
                </a:solidFill>
                <a:latin typeface="华文细黑"/>
                <a:cs typeface="华文细黑"/>
                <a:hlinkClick r:id="rId9"/>
              </a:rPr>
              <a:t>中国内地及香港</a:t>
            </a:r>
            <a:r>
              <a:rPr sz="1750" spc="-1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I</a:t>
            </a:r>
            <a:r>
              <a:rPr sz="1750" spc="5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P</a:t>
            </a:r>
            <a:r>
              <a:rPr sz="1750" spc="-1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O</a:t>
            </a:r>
            <a:r>
              <a:rPr sz="1750">
                <a:solidFill>
                  <a:srgbClr val="FFFFFF"/>
                </a:solidFill>
                <a:latin typeface="华文细黑"/>
                <a:cs typeface="华文细黑"/>
                <a:hlinkClick r:id="rId9"/>
              </a:rPr>
              <a:t>市场</a:t>
            </a:r>
            <a:endParaRPr sz="1750">
              <a:latin typeface="华文细黑"/>
              <a:cs typeface="华文细黑"/>
            </a:endParaRPr>
          </a:p>
          <a:p>
            <a:pPr marL="30480">
              <a:lnSpc>
                <a:spcPct val="100000"/>
              </a:lnSpc>
              <a:spcBef>
                <a:spcPts val="484"/>
              </a:spcBef>
            </a:pPr>
            <a:r>
              <a:rPr sz="1400" spc="-15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2023</a:t>
            </a:r>
            <a:r>
              <a:rPr sz="1400" spc="-10">
                <a:solidFill>
                  <a:srgbClr val="FFFFFF"/>
                </a:solidFill>
                <a:latin typeface="华文细黑"/>
                <a:cs typeface="华文细黑"/>
                <a:hlinkClick r:id="rId9"/>
              </a:rPr>
              <a:t>年回顾与</a:t>
            </a:r>
            <a:r>
              <a:rPr sz="1400" spc="5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20</a:t>
            </a:r>
            <a:r>
              <a:rPr sz="1400" spc="-15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2</a:t>
            </a:r>
            <a:r>
              <a:rPr sz="1400" spc="5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4</a:t>
            </a:r>
            <a:r>
              <a:rPr sz="1400" spc="-10">
                <a:solidFill>
                  <a:srgbClr val="FFFFFF"/>
                </a:solidFill>
                <a:latin typeface="华文细黑"/>
                <a:cs typeface="华文细黑"/>
                <a:hlinkClick r:id="rId9"/>
              </a:rPr>
              <a:t>年</a:t>
            </a:r>
            <a:r>
              <a:rPr sz="1400" spc="10">
                <a:solidFill>
                  <a:srgbClr val="FFFFFF"/>
                </a:solidFill>
                <a:latin typeface="华文细黑"/>
                <a:cs typeface="华文细黑"/>
                <a:hlinkClick r:id="rId9"/>
              </a:rPr>
              <a:t>前</a:t>
            </a:r>
            <a:r>
              <a:rPr sz="1400" spc="-10">
                <a:solidFill>
                  <a:srgbClr val="FFFFFF"/>
                </a:solidFill>
                <a:latin typeface="华文细黑"/>
                <a:cs typeface="华文细黑"/>
                <a:hlinkClick r:id="rId9"/>
              </a:rPr>
              <a:t>景展望</a:t>
            </a:r>
            <a:endParaRPr sz="1400">
              <a:latin typeface="华文细黑"/>
              <a:cs typeface="华文细黑"/>
            </a:endParaRPr>
          </a:p>
          <a:p>
            <a:pPr marL="30480">
              <a:lnSpc>
                <a:spcPct val="100000"/>
              </a:lnSpc>
              <a:spcBef>
                <a:spcPts val="935"/>
              </a:spcBef>
            </a:pPr>
            <a:r>
              <a:rPr sz="850" spc="35">
                <a:solidFill>
                  <a:srgbClr val="FFFFFF"/>
                </a:solidFill>
                <a:latin typeface="华文细黑"/>
                <a:cs typeface="华文细黑"/>
                <a:hlinkClick r:id="rId9"/>
              </a:rPr>
              <a:t>资本市场服务</a:t>
            </a:r>
            <a:r>
              <a:rPr sz="850" spc="10">
                <a:solidFill>
                  <a:srgbClr val="FFFFFF"/>
                </a:solidFill>
                <a:latin typeface="华文细黑"/>
                <a:cs typeface="华文细黑"/>
                <a:hlinkClick r:id="rId9"/>
              </a:rPr>
              <a:t>部</a:t>
            </a:r>
            <a:r>
              <a:rPr sz="850" b="1" spc="20">
                <a:solidFill>
                  <a:srgbClr val="FFFFFF"/>
                </a:solidFill>
                <a:latin typeface="Microsoft JhengHei"/>
                <a:cs typeface="Microsoft JhengHei"/>
                <a:hlinkClick r:id="rId9"/>
              </a:rPr>
              <a:t>，</a:t>
            </a:r>
            <a:r>
              <a:rPr sz="850" spc="2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2023</a:t>
            </a:r>
            <a:r>
              <a:rPr sz="850" spc="35">
                <a:solidFill>
                  <a:srgbClr val="FFFFFF"/>
                </a:solidFill>
                <a:latin typeface="微软雅黑"/>
                <a:cs typeface="微软雅黑"/>
                <a:hlinkClick r:id="rId9"/>
              </a:rPr>
              <a:t>年</a:t>
            </a:r>
            <a:r>
              <a:rPr sz="850" spc="1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12</a:t>
            </a:r>
            <a:r>
              <a:rPr sz="850" spc="35">
                <a:solidFill>
                  <a:srgbClr val="FFFFFF"/>
                </a:solidFill>
                <a:latin typeface="微软雅黑"/>
                <a:cs typeface="微软雅黑"/>
                <a:hlinkClick r:id="rId9"/>
              </a:rPr>
              <a:t>月</a:t>
            </a:r>
            <a:r>
              <a:rPr sz="850" spc="1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11</a:t>
            </a:r>
            <a:r>
              <a:rPr sz="850" spc="35">
                <a:solidFill>
                  <a:srgbClr val="FFFFFF"/>
                </a:solidFill>
                <a:latin typeface="微软雅黑"/>
                <a:cs typeface="微软雅黑"/>
                <a:hlinkClick r:id="rId9"/>
              </a:rPr>
              <a:t>日</a:t>
            </a:r>
            <a:endParaRPr sz="850">
              <a:latin typeface="微软雅黑"/>
              <a:cs typeface="微软雅黑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38912" y="5044947"/>
            <a:ext cx="1502664" cy="399288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972" y="1030224"/>
            <a:ext cx="9961880" cy="8680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500"/>
              </a:lnSpc>
              <a:spcBef>
                <a:spcPts val="110"/>
              </a:spcBef>
            </a:pPr>
            <a:r>
              <a:rPr sz="1850" spc="-5"/>
              <a:t>今年全球地</a:t>
            </a:r>
            <a:r>
              <a:rPr sz="1850" spc="-30"/>
              <a:t>缘</a:t>
            </a:r>
            <a:r>
              <a:rPr sz="1850" spc="-5"/>
              <a:t>政治</a:t>
            </a:r>
            <a:r>
              <a:rPr sz="1850" spc="-30"/>
              <a:t>局</a:t>
            </a:r>
            <a:r>
              <a:rPr sz="1850" spc="-5"/>
              <a:t>势受</a:t>
            </a:r>
            <a:r>
              <a:rPr sz="1850" spc="-30"/>
              <a:t>到</a:t>
            </a:r>
            <a:r>
              <a:rPr sz="1850" spc="-5"/>
              <a:t>俄乌冲</a:t>
            </a:r>
            <a:r>
              <a:rPr sz="1850" spc="-30"/>
              <a:t>突</a:t>
            </a:r>
            <a:r>
              <a:rPr sz="1850" spc="-5"/>
              <a:t>持续</a:t>
            </a:r>
            <a:r>
              <a:rPr sz="1850" spc="-30"/>
              <a:t>、</a:t>
            </a:r>
            <a:r>
              <a:rPr sz="1850" spc="-5"/>
              <a:t>以色列</a:t>
            </a:r>
            <a:r>
              <a:rPr sz="1850" spc="-20">
                <a:latin typeface="Calibri"/>
                <a:cs typeface="Calibri"/>
              </a:rPr>
              <a:t>─</a:t>
            </a:r>
            <a:r>
              <a:rPr sz="1850" spc="-5"/>
              <a:t>哈</a:t>
            </a:r>
            <a:r>
              <a:rPr sz="1850" spc="-30"/>
              <a:t>玛</a:t>
            </a:r>
            <a:r>
              <a:rPr sz="1850" spc="-5"/>
              <a:t>斯战</a:t>
            </a:r>
            <a:r>
              <a:rPr sz="1850" spc="-30"/>
              <a:t>争</a:t>
            </a:r>
            <a:r>
              <a:rPr sz="1850" spc="-5"/>
              <a:t>影响而</a:t>
            </a:r>
            <a:r>
              <a:rPr sz="1850" spc="-30"/>
              <a:t>变</a:t>
            </a:r>
            <a:r>
              <a:rPr sz="1850" spc="-5"/>
              <a:t>得紧</a:t>
            </a:r>
            <a:r>
              <a:rPr sz="1850" spc="-30"/>
              <a:t>张</a:t>
            </a:r>
            <a:r>
              <a:rPr sz="1850" spc="-5"/>
              <a:t>，美国</a:t>
            </a:r>
            <a:r>
              <a:rPr sz="1850" spc="-30"/>
              <a:t>和</a:t>
            </a:r>
            <a:r>
              <a:rPr sz="1850" spc="-5"/>
              <a:t>多国</a:t>
            </a:r>
            <a:r>
              <a:rPr sz="1850" spc="-30"/>
              <a:t>央行 </a:t>
            </a:r>
            <a:r>
              <a:rPr sz="1850" spc="15"/>
              <a:t>持续</a:t>
            </a:r>
            <a:r>
              <a:rPr sz="1850" spc="-5"/>
              <a:t>加息、</a:t>
            </a:r>
            <a:r>
              <a:rPr sz="1850" spc="-30"/>
              <a:t>内</a:t>
            </a:r>
            <a:r>
              <a:rPr sz="1850" spc="-5"/>
              <a:t>地经</a:t>
            </a:r>
            <a:r>
              <a:rPr sz="1850" spc="-30"/>
              <a:t>济</a:t>
            </a:r>
            <a:r>
              <a:rPr sz="1850" spc="-5"/>
              <a:t>复苏</a:t>
            </a:r>
            <a:r>
              <a:rPr sz="1850" spc="-30"/>
              <a:t>速</a:t>
            </a:r>
            <a:r>
              <a:rPr sz="1850" spc="-5"/>
              <a:t>度低于</a:t>
            </a:r>
            <a:r>
              <a:rPr sz="1850" spc="-30"/>
              <a:t>市</a:t>
            </a:r>
            <a:r>
              <a:rPr sz="1850" spc="-5"/>
              <a:t>场预</a:t>
            </a:r>
            <a:r>
              <a:rPr sz="1850" spc="-30"/>
              <a:t>期</a:t>
            </a:r>
            <a:r>
              <a:rPr sz="1850" spc="-5"/>
              <a:t>，虽然</a:t>
            </a:r>
            <a:r>
              <a:rPr sz="1850" spc="-30"/>
              <a:t>中</a:t>
            </a:r>
            <a:r>
              <a:rPr sz="1850" spc="-5"/>
              <a:t>美关</a:t>
            </a:r>
            <a:r>
              <a:rPr sz="1850" spc="-30"/>
              <a:t>系</a:t>
            </a:r>
            <a:r>
              <a:rPr sz="1850" spc="-5"/>
              <a:t>稍有缓</a:t>
            </a:r>
            <a:r>
              <a:rPr sz="1850" spc="-30"/>
              <a:t>和</a:t>
            </a:r>
            <a:r>
              <a:rPr sz="1850" spc="-5"/>
              <a:t>，但</a:t>
            </a:r>
            <a:r>
              <a:rPr sz="1850" spc="-30"/>
              <a:t>仍</a:t>
            </a:r>
            <a:r>
              <a:rPr sz="1850" spc="-5"/>
              <a:t>影响了</a:t>
            </a:r>
            <a:r>
              <a:rPr sz="1850" spc="-30"/>
              <a:t>全</a:t>
            </a:r>
            <a:r>
              <a:rPr sz="1850" spc="-5"/>
              <a:t>球资</a:t>
            </a:r>
            <a:r>
              <a:rPr sz="1850" spc="-30"/>
              <a:t>本</a:t>
            </a:r>
            <a:r>
              <a:rPr sz="1850" spc="-5"/>
              <a:t>市场 </a:t>
            </a:r>
            <a:r>
              <a:rPr sz="1850" spc="15"/>
              <a:t>的流</a:t>
            </a:r>
            <a:r>
              <a:rPr sz="1850" spc="-5"/>
              <a:t>动性与</a:t>
            </a:r>
            <a:r>
              <a:rPr sz="1850" spc="-30"/>
              <a:t>资</a:t>
            </a:r>
            <a:r>
              <a:rPr sz="1850" spc="-5"/>
              <a:t>金流向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14364" y="2578607"/>
            <a:ext cx="3445510" cy="245872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67640" marR="81280" indent="-155575">
              <a:lnSpc>
                <a:spcPct val="103299"/>
              </a:lnSpc>
              <a:spcBef>
                <a:spcPts val="75"/>
              </a:spcBef>
              <a:buFont typeface="Symbol"/>
              <a:buChar char=""/>
              <a:tabLst>
                <a:tab pos="168275"/>
              </a:tabLst>
            </a:pPr>
            <a:r>
              <a:rPr sz="1200" spc="20">
                <a:latin typeface="华文细黑"/>
                <a:cs typeface="华文细黑"/>
              </a:rPr>
              <a:t>包括硅谷银行在内美国</a:t>
            </a:r>
            <a:r>
              <a:rPr sz="1200" spc="10">
                <a:latin typeface="Calibri"/>
                <a:cs typeface="Calibri"/>
              </a:rPr>
              <a:t>5</a:t>
            </a:r>
            <a:r>
              <a:rPr sz="1200" spc="20">
                <a:latin typeface="华文细黑"/>
                <a:cs typeface="华文细黑"/>
              </a:rPr>
              <a:t>家银行破产，瑞信银行 被收购等事件令欧美金融市场承受流动性压力</a:t>
            </a:r>
            <a:endParaRPr sz="1200">
              <a:latin typeface="华文细黑"/>
              <a:cs typeface="华文细黑"/>
            </a:endParaRPr>
          </a:p>
          <a:p>
            <a:pPr marL="167640" marR="78105" indent="-155575">
              <a:lnSpc>
                <a:spcPct val="101699"/>
              </a:lnSpc>
              <a:buFont typeface="Symbol"/>
              <a:buChar char=""/>
              <a:tabLst>
                <a:tab pos="168275"/>
              </a:tabLst>
            </a:pPr>
            <a:r>
              <a:rPr sz="1200" spc="10">
                <a:latin typeface="Calibri"/>
                <a:cs typeface="Calibri"/>
              </a:rPr>
              <a:t>10</a:t>
            </a:r>
            <a:r>
              <a:rPr sz="1200" spc="20">
                <a:latin typeface="华文细黑"/>
                <a:cs typeface="华文细黑"/>
              </a:rPr>
              <a:t>月</a:t>
            </a:r>
            <a:r>
              <a:rPr sz="1200" spc="10">
                <a:latin typeface="Calibri"/>
                <a:cs typeface="Calibri"/>
              </a:rPr>
              <a:t>7</a:t>
            </a:r>
            <a:r>
              <a:rPr sz="1200" spc="20">
                <a:latin typeface="华文细黑"/>
                <a:cs typeface="华文细黑"/>
              </a:rPr>
              <a:t>日，哈玛斯攻击以色列，开始进入战争，  令到中东局势紧张</a:t>
            </a:r>
            <a:endParaRPr sz="1200">
              <a:latin typeface="华文细黑"/>
              <a:cs typeface="华文细黑"/>
            </a:endParaRPr>
          </a:p>
          <a:p>
            <a:pPr marL="167640" marR="5080" indent="-155575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168275"/>
              </a:tabLst>
            </a:pPr>
            <a:r>
              <a:rPr sz="1200" spc="20">
                <a:latin typeface="华文细黑"/>
                <a:cs typeface="华文细黑"/>
              </a:rPr>
              <a:t>俄乌冲突持续，一度曾价格急飙的商品已经回落 至冲突前水平</a:t>
            </a:r>
            <a:endParaRPr sz="1200">
              <a:latin typeface="华文细黑"/>
              <a:cs typeface="华文细黑"/>
            </a:endParaRPr>
          </a:p>
          <a:p>
            <a:pPr marL="167640" indent="-155575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168275"/>
              </a:tabLst>
            </a:pPr>
            <a:r>
              <a:rPr sz="1200" spc="20">
                <a:latin typeface="华文细黑"/>
                <a:cs typeface="华文细黑"/>
              </a:rPr>
              <a:t>世界气象组织警告，全球燃油供应受到威胁</a:t>
            </a:r>
            <a:endParaRPr sz="1200">
              <a:latin typeface="华文细黑"/>
              <a:cs typeface="华文细黑"/>
            </a:endParaRPr>
          </a:p>
          <a:p>
            <a:pPr marL="167640" marR="5080" indent="-155575" algn="just">
              <a:lnSpc>
                <a:spcPct val="101699"/>
              </a:lnSpc>
              <a:spcBef>
                <a:spcPts val="50"/>
              </a:spcBef>
              <a:buFont typeface="Symbol"/>
              <a:buChar char=""/>
              <a:tabLst>
                <a:tab pos="168275"/>
              </a:tabLst>
            </a:pPr>
            <a:r>
              <a:rPr sz="1200" spc="20">
                <a:latin typeface="华文细黑"/>
                <a:cs typeface="华文细黑"/>
              </a:rPr>
              <a:t>世界最主要大米出口国印度实施籼稻精米出口禁 令后，一度令到联合国粮农组织大米价格指数创  </a:t>
            </a:r>
            <a:r>
              <a:rPr sz="1200" spc="10">
                <a:latin typeface="Calibri"/>
                <a:cs typeface="Calibri"/>
              </a:rPr>
              <a:t>15</a:t>
            </a:r>
            <a:r>
              <a:rPr sz="1200" spc="20">
                <a:latin typeface="华文细黑"/>
                <a:cs typeface="华文细黑"/>
              </a:rPr>
              <a:t>年来高点</a:t>
            </a:r>
            <a:endParaRPr sz="1200">
              <a:latin typeface="华文细黑"/>
              <a:cs typeface="华文细黑"/>
            </a:endParaRPr>
          </a:p>
          <a:p>
            <a:pPr marL="167640" indent="-155575">
              <a:lnSpc>
                <a:spcPct val="100000"/>
              </a:lnSpc>
              <a:spcBef>
                <a:spcPts val="20"/>
              </a:spcBef>
              <a:buFont typeface="Symbol"/>
              <a:buChar char=""/>
              <a:tabLst>
                <a:tab pos="168275"/>
              </a:tabLst>
            </a:pPr>
            <a:r>
              <a:rPr sz="1200" spc="10">
                <a:latin typeface="Calibri"/>
                <a:cs typeface="Calibri"/>
              </a:rPr>
              <a:t>11</a:t>
            </a:r>
            <a:r>
              <a:rPr sz="1200" spc="20">
                <a:latin typeface="华文细黑"/>
                <a:cs typeface="华文细黑"/>
              </a:rPr>
              <a:t>月</a:t>
            </a:r>
            <a:r>
              <a:rPr sz="1200" spc="10">
                <a:latin typeface="Calibri"/>
                <a:cs typeface="Calibri"/>
              </a:rPr>
              <a:t>29</a:t>
            </a:r>
            <a:r>
              <a:rPr sz="1200" spc="20">
                <a:latin typeface="华文细黑"/>
                <a:cs typeface="华文细黑"/>
              </a:rPr>
              <a:t>日，经合组织</a:t>
            </a:r>
            <a:r>
              <a:rPr sz="1200">
                <a:latin typeface="Calibri"/>
                <a:cs typeface="Calibri"/>
              </a:rPr>
              <a:t>(OECD)</a:t>
            </a:r>
            <a:r>
              <a:rPr sz="1200" spc="20">
                <a:latin typeface="华文细黑"/>
                <a:cs typeface="华文细黑"/>
              </a:rPr>
              <a:t>预测</a:t>
            </a:r>
            <a:r>
              <a:rPr sz="1200" spc="10">
                <a:latin typeface="Calibri"/>
                <a:cs typeface="Calibri"/>
              </a:rPr>
              <a:t>2023</a:t>
            </a:r>
            <a:r>
              <a:rPr sz="1200" spc="20">
                <a:latin typeface="华文细黑"/>
                <a:cs typeface="华文细黑"/>
              </a:rPr>
              <a:t>年全球国内</a:t>
            </a:r>
            <a:endParaRPr sz="1200">
              <a:latin typeface="华文细黑"/>
              <a:cs typeface="华文细黑"/>
            </a:endParaRPr>
          </a:p>
          <a:p>
            <a:pPr marL="167640" marR="47625">
              <a:lnSpc>
                <a:spcPts val="1490"/>
              </a:lnSpc>
              <a:spcBef>
                <a:spcPts val="35"/>
              </a:spcBef>
            </a:pPr>
            <a:r>
              <a:rPr sz="1200" spc="20">
                <a:latin typeface="华文细黑"/>
                <a:cs typeface="华文细黑"/>
              </a:rPr>
              <a:t>生产总值</a:t>
            </a:r>
            <a:r>
              <a:rPr sz="1200" spc="10">
                <a:latin typeface="华文细黑"/>
                <a:cs typeface="华文细黑"/>
              </a:rPr>
              <a:t>（</a:t>
            </a:r>
            <a:r>
              <a:rPr sz="1200" spc="10">
                <a:latin typeface="Calibri"/>
                <a:cs typeface="Calibri"/>
              </a:rPr>
              <a:t>GDP</a:t>
            </a:r>
            <a:r>
              <a:rPr sz="1200" spc="10">
                <a:latin typeface="华文细黑"/>
                <a:cs typeface="华文细黑"/>
              </a:rPr>
              <a:t>）</a:t>
            </a:r>
            <a:r>
              <a:rPr sz="1200" spc="20">
                <a:latin typeface="华文细黑"/>
                <a:cs typeface="华文细黑"/>
              </a:rPr>
              <a:t>增长率为</a:t>
            </a:r>
            <a:r>
              <a:rPr sz="1200" spc="10">
                <a:latin typeface="Calibri"/>
                <a:cs typeface="Calibri"/>
              </a:rPr>
              <a:t>2.9%</a:t>
            </a:r>
            <a:r>
              <a:rPr sz="1200" spc="10">
                <a:latin typeface="华文细黑"/>
                <a:cs typeface="华文细黑"/>
              </a:rPr>
              <a:t>，</a:t>
            </a:r>
            <a:r>
              <a:rPr sz="1200" spc="20">
                <a:latin typeface="华文细黑"/>
                <a:cs typeface="华文细黑"/>
              </a:rPr>
              <a:t>低于上次预测 的</a:t>
            </a:r>
            <a:r>
              <a:rPr sz="1200" spc="10">
                <a:latin typeface="Calibri"/>
                <a:cs typeface="Calibri"/>
              </a:rPr>
              <a:t>3.0%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85416" y="2106676"/>
            <a:ext cx="7927975" cy="683260"/>
          </a:xfrm>
          <a:custGeom>
            <a:rect l="l" t="t" r="r" b="b"/>
            <a:pathLst>
              <a:path w="7927975" h="683260">
                <a:moveTo>
                  <a:pt x="0" y="0"/>
                </a:moveTo>
                <a:lnTo>
                  <a:pt x="7476743" y="0"/>
                </a:lnTo>
                <a:lnTo>
                  <a:pt x="7550109" y="1335"/>
                </a:lnTo>
                <a:lnTo>
                  <a:pt x="7619634" y="5193"/>
                </a:lnTo>
                <a:lnTo>
                  <a:pt x="7684404" y="11356"/>
                </a:lnTo>
                <a:lnTo>
                  <a:pt x="7743504" y="19604"/>
                </a:lnTo>
                <a:lnTo>
                  <a:pt x="7796022" y="29717"/>
                </a:lnTo>
                <a:lnTo>
                  <a:pt x="7841040" y="41477"/>
                </a:lnTo>
                <a:lnTo>
                  <a:pt x="7877647" y="54662"/>
                </a:lnTo>
                <a:lnTo>
                  <a:pt x="7921965" y="84435"/>
                </a:lnTo>
                <a:lnTo>
                  <a:pt x="7927848" y="100584"/>
                </a:lnTo>
                <a:lnTo>
                  <a:pt x="7927848" y="682751"/>
                </a:lnTo>
              </a:path>
            </a:pathLst>
          </a:custGeom>
          <a:ln w="310896">
            <a:solidFill>
              <a:srgbClr val="01206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85416" y="2313939"/>
            <a:ext cx="3691254" cy="448309"/>
          </a:xfrm>
          <a:custGeom>
            <a:rect l="l" t="t" r="r" b="b"/>
            <a:pathLst>
              <a:path w="3691254" h="448309">
                <a:moveTo>
                  <a:pt x="0" y="0"/>
                </a:moveTo>
                <a:lnTo>
                  <a:pt x="3477768" y="0"/>
                </a:lnTo>
                <a:lnTo>
                  <a:pt x="3545604" y="3462"/>
                </a:lnTo>
                <a:lnTo>
                  <a:pt x="3604223" y="13069"/>
                </a:lnTo>
                <a:lnTo>
                  <a:pt x="3650260" y="27651"/>
                </a:lnTo>
                <a:lnTo>
                  <a:pt x="3680350" y="46036"/>
                </a:lnTo>
                <a:lnTo>
                  <a:pt x="3691128" y="67056"/>
                </a:lnTo>
                <a:lnTo>
                  <a:pt x="3691128" y="448056"/>
                </a:lnTo>
              </a:path>
            </a:pathLst>
          </a:custGeom>
          <a:ln w="310896">
            <a:solidFill>
              <a:srgbClr val="0096A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905000" y="2179827"/>
            <a:ext cx="304800" cy="1188720"/>
          </a:xfrm>
          <a:custGeom>
            <a:rect l="l" t="t" r="r" b="b"/>
            <a:pathLst>
              <a:path w="304800" h="1188720">
                <a:moveTo>
                  <a:pt x="304800" y="0"/>
                </a:moveTo>
                <a:lnTo>
                  <a:pt x="0" y="588263"/>
                </a:lnTo>
                <a:lnTo>
                  <a:pt x="0" y="1188720"/>
                </a:lnTo>
                <a:lnTo>
                  <a:pt x="301751" y="265175"/>
                </a:lnTo>
                <a:lnTo>
                  <a:pt x="304800" y="256032"/>
                </a:lnTo>
                <a:lnTo>
                  <a:pt x="304800" y="0"/>
                </a:lnTo>
                <a:close/>
              </a:path>
            </a:pathLst>
          </a:custGeom>
          <a:solidFill>
            <a:srgbClr val="0070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905000" y="1951227"/>
            <a:ext cx="304800" cy="835660"/>
          </a:xfrm>
          <a:custGeom>
            <a:rect l="l" t="t" r="r" b="b"/>
            <a:pathLst>
              <a:path w="304800" h="835660">
                <a:moveTo>
                  <a:pt x="304800" y="0"/>
                </a:moveTo>
                <a:lnTo>
                  <a:pt x="298704" y="12192"/>
                </a:lnTo>
                <a:lnTo>
                  <a:pt x="0" y="219456"/>
                </a:lnTo>
                <a:lnTo>
                  <a:pt x="0" y="835151"/>
                </a:lnTo>
                <a:lnTo>
                  <a:pt x="304800" y="237744"/>
                </a:lnTo>
                <a:lnTo>
                  <a:pt x="304800" y="0"/>
                </a:lnTo>
                <a:close/>
              </a:path>
            </a:pathLst>
          </a:custGeom>
          <a:solidFill>
            <a:srgbClr val="0118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402336" y="2158492"/>
            <a:ext cx="1508760" cy="600710"/>
          </a:xfrm>
          <a:prstGeom prst="rect">
            <a:avLst/>
          </a:prstGeom>
          <a:solidFill>
            <a:srgbClr val="012068"/>
          </a:solidFill>
        </p:spPr>
        <p:txBody>
          <a:bodyPr vert="horz" wrap="square" lIns="0" tIns="114300" rIns="0" bIns="0" rtlCol="0">
            <a:spAutoFit/>
          </a:bodyPr>
          <a:lstStyle/>
          <a:p>
            <a:pPr marR="130175" algn="ctr">
              <a:lnSpc>
                <a:spcPct val="100000"/>
              </a:lnSpc>
              <a:spcBef>
                <a:spcPts val="900"/>
              </a:spcBef>
            </a:pPr>
            <a:r>
              <a:rPr sz="1400" b="1" spc="10">
                <a:solidFill>
                  <a:srgbClr val="FFFFFF"/>
                </a:solidFill>
                <a:latin typeface="Microsoft JhengHei"/>
                <a:cs typeface="Microsoft JhengHei"/>
              </a:rPr>
              <a:t>全球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2336" y="2758948"/>
            <a:ext cx="1508760" cy="597535"/>
          </a:xfrm>
          <a:prstGeom prst="rect">
            <a:avLst/>
          </a:prstGeom>
          <a:solidFill>
            <a:srgbClr val="0096A8"/>
          </a:solidFill>
        </p:spPr>
        <p:txBody>
          <a:bodyPr vert="horz" wrap="square" lIns="0" tIns="166370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1310"/>
              </a:spcBef>
            </a:pPr>
            <a:r>
              <a:rPr sz="1400" b="1" spc="10">
                <a:solidFill>
                  <a:srgbClr val="FFFFFF"/>
                </a:solidFill>
                <a:latin typeface="Microsoft JhengHei"/>
                <a:cs typeface="Microsoft JhengHei"/>
              </a:rPr>
              <a:t>中美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39772" y="2627375"/>
            <a:ext cx="3296285" cy="3574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640" marR="5080" indent="-155575">
              <a:lnSpc>
                <a:spcPct val="101699"/>
              </a:lnSpc>
              <a:spcBef>
                <a:spcPts val="100"/>
              </a:spcBef>
              <a:buFont typeface="Symbol"/>
              <a:buChar char=""/>
              <a:tabLst>
                <a:tab pos="168275"/>
              </a:tabLst>
            </a:pPr>
            <a:r>
              <a:rPr sz="1200" spc="20">
                <a:latin typeface="华文细黑"/>
                <a:cs typeface="华文细黑"/>
              </a:rPr>
              <a:t>美国总统拜登上任后</a:t>
            </a:r>
            <a:r>
              <a:rPr sz="1200" spc="40">
                <a:latin typeface="华文细黑"/>
                <a:cs typeface="华文细黑"/>
              </a:rPr>
              <a:t>，</a:t>
            </a:r>
            <a:r>
              <a:rPr sz="1200" spc="20">
                <a:latin typeface="华文细黑"/>
                <a:cs typeface="华文细黑"/>
              </a:rPr>
              <a:t>多次与国家主席</a:t>
            </a:r>
            <a:r>
              <a:rPr sz="1200" spc="40">
                <a:latin typeface="华文细黑"/>
                <a:cs typeface="华文细黑"/>
              </a:rPr>
              <a:t>会</a:t>
            </a:r>
            <a:r>
              <a:rPr sz="1200" spc="15">
                <a:latin typeface="华文细黑"/>
                <a:cs typeface="华文细黑"/>
              </a:rPr>
              <a:t>面、 </a:t>
            </a:r>
            <a:r>
              <a:rPr sz="1200" spc="20">
                <a:latin typeface="华文细黑"/>
                <a:cs typeface="华文细黑"/>
              </a:rPr>
              <a:t>进行电话或视讯通话，但两国元首沟通受到 气球事件所影响有待恢复正常化，而自</a:t>
            </a:r>
            <a:r>
              <a:rPr sz="1200" spc="10">
                <a:latin typeface="Calibri"/>
                <a:cs typeface="Calibri"/>
              </a:rPr>
              <a:t>6</a:t>
            </a:r>
            <a:r>
              <a:rPr sz="1200" spc="20">
                <a:latin typeface="华文细黑"/>
                <a:cs typeface="华文细黑"/>
              </a:rPr>
              <a:t>月中 后，多位美国政府官员访华，包括国务卿、 财政部部长、总统气候问题特使等。两国元 首于</a:t>
            </a:r>
            <a:r>
              <a:rPr sz="1200" spc="10">
                <a:latin typeface="Calibri"/>
                <a:cs typeface="Calibri"/>
              </a:rPr>
              <a:t>11</a:t>
            </a:r>
            <a:r>
              <a:rPr sz="1200" spc="20">
                <a:latin typeface="华文细黑"/>
                <a:cs typeface="华文细黑"/>
              </a:rPr>
              <a:t>月中在美国会晤，深入交换意见</a:t>
            </a:r>
            <a:endParaRPr sz="1200">
              <a:latin typeface="华文细黑"/>
              <a:cs typeface="华文细黑"/>
            </a:endParaRPr>
          </a:p>
          <a:p>
            <a:pPr marL="167640" indent="-155575">
              <a:lnSpc>
                <a:spcPct val="100000"/>
              </a:lnSpc>
              <a:spcBef>
                <a:spcPts val="20"/>
              </a:spcBef>
              <a:buFont typeface="Symbol"/>
              <a:buChar char=""/>
              <a:tabLst>
                <a:tab pos="168275"/>
              </a:tabLst>
            </a:pPr>
            <a:r>
              <a:rPr sz="1200" spc="10">
                <a:latin typeface="Calibri"/>
                <a:cs typeface="Calibri"/>
              </a:rPr>
              <a:t>9</a:t>
            </a:r>
            <a:r>
              <a:rPr sz="1200" spc="20">
                <a:latin typeface="华文细黑"/>
                <a:cs typeface="华文细黑"/>
              </a:rPr>
              <a:t>月初，美元升至</a:t>
            </a:r>
            <a:r>
              <a:rPr sz="1200" spc="10">
                <a:latin typeface="Calibri"/>
                <a:cs typeface="Calibri"/>
              </a:rPr>
              <a:t>3</a:t>
            </a:r>
            <a:r>
              <a:rPr sz="1200" spc="20">
                <a:latin typeface="华文细黑"/>
                <a:cs typeface="华文细黑"/>
              </a:rPr>
              <a:t>月以来高点，带动人民币</a:t>
            </a:r>
            <a:endParaRPr sz="1200">
              <a:latin typeface="华文细黑"/>
              <a:cs typeface="华文细黑"/>
            </a:endParaRPr>
          </a:p>
          <a:p>
            <a:pPr marL="167640" marR="160020" algn="just">
              <a:lnSpc>
                <a:spcPct val="102499"/>
              </a:lnSpc>
              <a:spcBef>
                <a:spcPts val="15"/>
              </a:spcBef>
            </a:pPr>
            <a:r>
              <a:rPr sz="1200" spc="20">
                <a:latin typeface="华文细黑"/>
                <a:cs typeface="华文细黑"/>
              </a:rPr>
              <a:t>兑美元汇率创下阶段性新低；然而</a:t>
            </a:r>
            <a:r>
              <a:rPr sz="1200" spc="10">
                <a:latin typeface="Calibri"/>
                <a:cs typeface="Calibri"/>
              </a:rPr>
              <a:t>11</a:t>
            </a:r>
            <a:r>
              <a:rPr sz="1200" spc="20">
                <a:latin typeface="华文细黑"/>
                <a:cs typeface="华文细黑"/>
              </a:rPr>
              <a:t>月美元 指数回落带来的外部环境改善，使得</a:t>
            </a:r>
            <a:r>
              <a:rPr sz="1200" spc="10">
                <a:latin typeface="Calibri"/>
                <a:cs typeface="Calibri"/>
              </a:rPr>
              <a:t>11</a:t>
            </a:r>
            <a:r>
              <a:rPr sz="1200" spc="20">
                <a:latin typeface="华文细黑"/>
                <a:cs typeface="华文细黑"/>
              </a:rPr>
              <a:t>月</a:t>
            </a:r>
            <a:r>
              <a:rPr sz="1200" spc="10">
                <a:latin typeface="Calibri"/>
                <a:cs typeface="Calibri"/>
              </a:rPr>
              <a:t>30  </a:t>
            </a:r>
            <a:r>
              <a:rPr sz="1200" spc="20">
                <a:latin typeface="华文细黑"/>
                <a:cs typeface="华文细黑"/>
              </a:rPr>
              <a:t>日人民币兑美元中间价报创</a:t>
            </a:r>
            <a:r>
              <a:rPr sz="1200" spc="10">
                <a:latin typeface="Calibri"/>
                <a:cs typeface="Calibri"/>
              </a:rPr>
              <a:t>5</a:t>
            </a:r>
            <a:r>
              <a:rPr sz="1200" spc="20">
                <a:latin typeface="华文细黑"/>
                <a:cs typeface="华文细黑"/>
              </a:rPr>
              <a:t>个多月新高</a:t>
            </a:r>
            <a:endParaRPr sz="1200">
              <a:latin typeface="华文细黑"/>
              <a:cs typeface="华文细黑"/>
            </a:endParaRPr>
          </a:p>
          <a:p>
            <a:pPr marL="167640" marR="83820" indent="-155575">
              <a:lnSpc>
                <a:spcPct val="101699"/>
              </a:lnSpc>
              <a:buFont typeface="Symbol"/>
              <a:buChar char=""/>
              <a:tabLst>
                <a:tab pos="168275"/>
              </a:tabLst>
            </a:pPr>
            <a:r>
              <a:rPr sz="1200" spc="10">
                <a:latin typeface="Calibri"/>
                <a:cs typeface="Calibri"/>
              </a:rPr>
              <a:t>9</a:t>
            </a:r>
            <a:r>
              <a:rPr sz="1200" spc="20">
                <a:latin typeface="华文细黑"/>
                <a:cs typeface="华文细黑"/>
              </a:rPr>
              <a:t>月</a:t>
            </a:r>
            <a:r>
              <a:rPr sz="1200" spc="10">
                <a:latin typeface="Calibri"/>
                <a:cs typeface="Calibri"/>
              </a:rPr>
              <a:t>15</a:t>
            </a:r>
            <a:r>
              <a:rPr sz="1200" spc="20">
                <a:latin typeface="华文细黑"/>
                <a:cs typeface="华文细黑"/>
              </a:rPr>
              <a:t>日，央行下调外汇存款准备金率，人民 币汇率指数较</a:t>
            </a:r>
            <a:r>
              <a:rPr sz="1200" spc="10">
                <a:latin typeface="Calibri"/>
                <a:cs typeface="Calibri"/>
              </a:rPr>
              <a:t>6</a:t>
            </a:r>
            <a:r>
              <a:rPr sz="1200" spc="20">
                <a:latin typeface="华文细黑"/>
                <a:cs typeface="华文细黑"/>
              </a:rPr>
              <a:t>月末上涨，基本上保持稳定</a:t>
            </a:r>
            <a:endParaRPr sz="1200">
              <a:latin typeface="华文细黑"/>
              <a:cs typeface="华文细黑"/>
            </a:endParaRPr>
          </a:p>
          <a:p>
            <a:pPr marL="167640" marR="86995" indent="-155575">
              <a:lnSpc>
                <a:spcPct val="102099"/>
              </a:lnSpc>
              <a:spcBef>
                <a:spcPts val="15"/>
              </a:spcBef>
              <a:buFont typeface="Symbol"/>
              <a:buChar char=""/>
              <a:tabLst>
                <a:tab pos="168275"/>
              </a:tabLst>
            </a:pPr>
            <a:r>
              <a:rPr sz="1200" spc="10">
                <a:latin typeface="Calibri"/>
                <a:cs typeface="Calibri"/>
              </a:rPr>
              <a:t>8</a:t>
            </a:r>
            <a:r>
              <a:rPr sz="1200" spc="20">
                <a:latin typeface="华文细黑"/>
                <a:cs typeface="华文细黑"/>
              </a:rPr>
              <a:t>月，美国总统签署行政命令限制美国公司投 资中国敏感科技，包括中国内地和香港的半 导体、量子科技和部分人工智能，并要求投 资其他技术时要向美国政府申报，该行政令 预计</a:t>
            </a:r>
            <a:r>
              <a:rPr sz="1200" spc="10">
                <a:latin typeface="Calibri"/>
                <a:cs typeface="Calibri"/>
              </a:rPr>
              <a:t>2024</a:t>
            </a:r>
            <a:r>
              <a:rPr sz="1200" spc="20">
                <a:latin typeface="华文细黑"/>
                <a:cs typeface="华文细黑"/>
              </a:rPr>
              <a:t>年</a:t>
            </a:r>
            <a:r>
              <a:rPr sz="1200" spc="10">
                <a:latin typeface="Calibri"/>
                <a:cs typeface="Calibri"/>
              </a:rPr>
              <a:t>8</a:t>
            </a:r>
            <a:r>
              <a:rPr sz="1200" spc="20">
                <a:latin typeface="华文细黑"/>
                <a:cs typeface="华文细黑"/>
              </a:rPr>
              <a:t>月生效</a:t>
            </a:r>
            <a:endParaRPr sz="1200">
              <a:latin typeface="华文细黑"/>
              <a:cs typeface="华文细黑"/>
            </a:endParaRPr>
          </a:p>
          <a:p>
            <a:pPr marL="167640" indent="-155575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168275"/>
              </a:tabLst>
            </a:pPr>
            <a:r>
              <a:rPr sz="1200" spc="20">
                <a:latin typeface="华文细黑"/>
                <a:cs typeface="华文细黑"/>
              </a:rPr>
              <a:t>中国</a:t>
            </a:r>
            <a:r>
              <a:rPr sz="1200" spc="10">
                <a:latin typeface="Calibri"/>
                <a:cs typeface="Calibri"/>
              </a:rPr>
              <a:t>9</a:t>
            </a:r>
            <a:r>
              <a:rPr sz="1200" spc="20">
                <a:latin typeface="华文细黑"/>
                <a:cs typeface="华文细黑"/>
              </a:rPr>
              <a:t>月减持美国国债规模</a:t>
            </a:r>
            <a:r>
              <a:rPr sz="1200" spc="10">
                <a:latin typeface="Calibri"/>
                <a:cs typeface="Calibri"/>
              </a:rPr>
              <a:t>273</a:t>
            </a:r>
            <a:r>
              <a:rPr sz="1200" spc="20">
                <a:latin typeface="华文细黑"/>
                <a:cs typeface="华文细黑"/>
              </a:rPr>
              <a:t>亿美元，持仓</a:t>
            </a:r>
            <a:endParaRPr sz="1200">
              <a:latin typeface="华文细黑"/>
              <a:cs typeface="华文细黑"/>
            </a:endParaRPr>
          </a:p>
          <a:p>
            <a:pPr marL="167640">
              <a:lnSpc>
                <a:spcPct val="100000"/>
              </a:lnSpc>
              <a:spcBef>
                <a:spcPts val="50"/>
              </a:spcBef>
            </a:pPr>
            <a:r>
              <a:rPr sz="1200" spc="20">
                <a:latin typeface="华文细黑"/>
                <a:cs typeface="华文细黑"/>
              </a:rPr>
              <a:t>创</a:t>
            </a:r>
            <a:r>
              <a:rPr sz="1200" spc="10">
                <a:latin typeface="Calibri"/>
                <a:cs typeface="Calibri"/>
              </a:rPr>
              <a:t>2009</a:t>
            </a:r>
            <a:r>
              <a:rPr sz="1200" spc="20">
                <a:latin typeface="华文细黑"/>
                <a:cs typeface="华文细黑"/>
              </a:rPr>
              <a:t>年</a:t>
            </a:r>
            <a:r>
              <a:rPr sz="1200" spc="10">
                <a:latin typeface="Calibri"/>
                <a:cs typeface="Calibri"/>
              </a:rPr>
              <a:t>5</a:t>
            </a:r>
            <a:r>
              <a:rPr sz="1200" spc="20">
                <a:latin typeface="华文细黑"/>
                <a:cs typeface="华文细黑"/>
              </a:rPr>
              <a:t>月以来新低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811511" y="2704083"/>
            <a:ext cx="603885" cy="603885"/>
          </a:xfrm>
          <a:custGeom>
            <a:rect l="l" t="t" r="r" b="b"/>
            <a:pathLst>
              <a:path w="603884" h="603885">
                <a:moveTo>
                  <a:pt x="301752" y="0"/>
                </a:moveTo>
                <a:lnTo>
                  <a:pt x="253307" y="4005"/>
                </a:lnTo>
                <a:lnTo>
                  <a:pt x="207166" y="15581"/>
                </a:lnTo>
                <a:lnTo>
                  <a:pt x="163988" y="34070"/>
                </a:lnTo>
                <a:lnTo>
                  <a:pt x="124431" y="58814"/>
                </a:lnTo>
                <a:lnTo>
                  <a:pt x="89153" y="89154"/>
                </a:lnTo>
                <a:lnTo>
                  <a:pt x="58814" y="124431"/>
                </a:lnTo>
                <a:lnTo>
                  <a:pt x="34070" y="163988"/>
                </a:lnTo>
                <a:lnTo>
                  <a:pt x="15581" y="207166"/>
                </a:lnTo>
                <a:lnTo>
                  <a:pt x="4005" y="253307"/>
                </a:lnTo>
                <a:lnTo>
                  <a:pt x="0" y="301751"/>
                </a:lnTo>
                <a:lnTo>
                  <a:pt x="4005" y="350937"/>
                </a:lnTo>
                <a:lnTo>
                  <a:pt x="15581" y="397507"/>
                </a:lnTo>
                <a:lnTo>
                  <a:pt x="34070" y="440859"/>
                </a:lnTo>
                <a:lnTo>
                  <a:pt x="58814" y="480389"/>
                </a:lnTo>
                <a:lnTo>
                  <a:pt x="89153" y="515492"/>
                </a:lnTo>
                <a:lnTo>
                  <a:pt x="124431" y="545567"/>
                </a:lnTo>
                <a:lnTo>
                  <a:pt x="163988" y="570009"/>
                </a:lnTo>
                <a:lnTo>
                  <a:pt x="207166" y="588215"/>
                </a:lnTo>
                <a:lnTo>
                  <a:pt x="253307" y="599581"/>
                </a:lnTo>
                <a:lnTo>
                  <a:pt x="301752" y="603503"/>
                </a:lnTo>
                <a:lnTo>
                  <a:pt x="350937" y="599581"/>
                </a:lnTo>
                <a:lnTo>
                  <a:pt x="397507" y="588215"/>
                </a:lnTo>
                <a:lnTo>
                  <a:pt x="440859" y="570009"/>
                </a:lnTo>
                <a:lnTo>
                  <a:pt x="480389" y="545567"/>
                </a:lnTo>
                <a:lnTo>
                  <a:pt x="515493" y="515492"/>
                </a:lnTo>
                <a:lnTo>
                  <a:pt x="545567" y="480389"/>
                </a:lnTo>
                <a:lnTo>
                  <a:pt x="570009" y="440859"/>
                </a:lnTo>
                <a:lnTo>
                  <a:pt x="588215" y="397507"/>
                </a:lnTo>
                <a:lnTo>
                  <a:pt x="599581" y="350937"/>
                </a:lnTo>
                <a:lnTo>
                  <a:pt x="603504" y="301751"/>
                </a:lnTo>
                <a:lnTo>
                  <a:pt x="599581" y="253307"/>
                </a:lnTo>
                <a:lnTo>
                  <a:pt x="588215" y="207166"/>
                </a:lnTo>
                <a:lnTo>
                  <a:pt x="570009" y="163988"/>
                </a:lnTo>
                <a:lnTo>
                  <a:pt x="545567" y="124431"/>
                </a:lnTo>
                <a:lnTo>
                  <a:pt x="515493" y="89154"/>
                </a:lnTo>
                <a:lnTo>
                  <a:pt x="480389" y="58814"/>
                </a:lnTo>
                <a:lnTo>
                  <a:pt x="440859" y="34070"/>
                </a:lnTo>
                <a:lnTo>
                  <a:pt x="397507" y="15581"/>
                </a:lnTo>
                <a:lnTo>
                  <a:pt x="350937" y="4005"/>
                </a:lnTo>
                <a:lnTo>
                  <a:pt x="301752" y="0"/>
                </a:lnTo>
                <a:close/>
              </a:path>
            </a:pathLst>
          </a:custGeom>
          <a:solidFill>
            <a:srgbClr val="0120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848088" y="2786379"/>
            <a:ext cx="533400" cy="472440"/>
          </a:xfrm>
          <a:custGeom>
            <a:rect l="l" t="t" r="r" b="b"/>
            <a:pathLst>
              <a:path w="533400" h="472439">
                <a:moveTo>
                  <a:pt x="265175" y="0"/>
                </a:moveTo>
                <a:lnTo>
                  <a:pt x="217549" y="3733"/>
                </a:lnTo>
                <a:lnTo>
                  <a:pt x="172707" y="14516"/>
                </a:lnTo>
                <a:lnTo>
                  <a:pt x="131402" y="31721"/>
                </a:lnTo>
                <a:lnTo>
                  <a:pt x="94387" y="54721"/>
                </a:lnTo>
                <a:lnTo>
                  <a:pt x="62415" y="82889"/>
                </a:lnTo>
                <a:lnTo>
                  <a:pt x="36237" y="115598"/>
                </a:lnTo>
                <a:lnTo>
                  <a:pt x="16607" y="152220"/>
                </a:lnTo>
                <a:lnTo>
                  <a:pt x="4277" y="192128"/>
                </a:lnTo>
                <a:lnTo>
                  <a:pt x="0" y="234696"/>
                </a:lnTo>
                <a:lnTo>
                  <a:pt x="4277" y="277368"/>
                </a:lnTo>
                <a:lnTo>
                  <a:pt x="16607" y="317556"/>
                </a:lnTo>
                <a:lnTo>
                  <a:pt x="36237" y="354584"/>
                </a:lnTo>
                <a:lnTo>
                  <a:pt x="62415" y="387773"/>
                </a:lnTo>
                <a:lnTo>
                  <a:pt x="94387" y="416447"/>
                </a:lnTo>
                <a:lnTo>
                  <a:pt x="131402" y="439928"/>
                </a:lnTo>
                <a:lnTo>
                  <a:pt x="172707" y="457538"/>
                </a:lnTo>
                <a:lnTo>
                  <a:pt x="217549" y="468601"/>
                </a:lnTo>
                <a:lnTo>
                  <a:pt x="265175" y="472440"/>
                </a:lnTo>
                <a:lnTo>
                  <a:pt x="312907" y="468601"/>
                </a:lnTo>
                <a:lnTo>
                  <a:pt x="358029" y="457538"/>
                </a:lnTo>
                <a:lnTo>
                  <a:pt x="399739" y="439928"/>
                </a:lnTo>
                <a:lnTo>
                  <a:pt x="437235" y="416447"/>
                </a:lnTo>
                <a:lnTo>
                  <a:pt x="469713" y="387773"/>
                </a:lnTo>
                <a:lnTo>
                  <a:pt x="496372" y="354584"/>
                </a:lnTo>
                <a:lnTo>
                  <a:pt x="516408" y="317556"/>
                </a:lnTo>
                <a:lnTo>
                  <a:pt x="529018" y="277368"/>
                </a:lnTo>
                <a:lnTo>
                  <a:pt x="533400" y="234696"/>
                </a:lnTo>
                <a:lnTo>
                  <a:pt x="529018" y="192128"/>
                </a:lnTo>
                <a:lnTo>
                  <a:pt x="516408" y="152220"/>
                </a:lnTo>
                <a:lnTo>
                  <a:pt x="496372" y="115598"/>
                </a:lnTo>
                <a:lnTo>
                  <a:pt x="469713" y="82889"/>
                </a:lnTo>
                <a:lnTo>
                  <a:pt x="437235" y="54721"/>
                </a:lnTo>
                <a:lnTo>
                  <a:pt x="399739" y="31721"/>
                </a:lnTo>
                <a:lnTo>
                  <a:pt x="358029" y="14516"/>
                </a:lnTo>
                <a:lnTo>
                  <a:pt x="312907" y="3733"/>
                </a:lnTo>
                <a:lnTo>
                  <a:pt x="2651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957816" y="2868676"/>
            <a:ext cx="335280" cy="320040"/>
          </a:xfrm>
          <a:custGeom>
            <a:rect l="l" t="t" r="r" b="b"/>
            <a:pathLst>
              <a:path w="335279" h="320039">
                <a:moveTo>
                  <a:pt x="167639" y="0"/>
                </a:moveTo>
                <a:lnTo>
                  <a:pt x="123472" y="5616"/>
                </a:lnTo>
                <a:lnTo>
                  <a:pt x="83537" y="21561"/>
                </a:lnTo>
                <a:lnTo>
                  <a:pt x="49529" y="46482"/>
                </a:lnTo>
                <a:lnTo>
                  <a:pt x="23142" y="79022"/>
                </a:lnTo>
                <a:lnTo>
                  <a:pt x="6067" y="117827"/>
                </a:lnTo>
                <a:lnTo>
                  <a:pt x="0" y="161544"/>
                </a:lnTo>
                <a:lnTo>
                  <a:pt x="6067" y="203976"/>
                </a:lnTo>
                <a:lnTo>
                  <a:pt x="23142" y="241920"/>
                </a:lnTo>
                <a:lnTo>
                  <a:pt x="49529" y="273938"/>
                </a:lnTo>
                <a:lnTo>
                  <a:pt x="83537" y="298591"/>
                </a:lnTo>
                <a:lnTo>
                  <a:pt x="123472" y="314437"/>
                </a:lnTo>
                <a:lnTo>
                  <a:pt x="167639" y="320039"/>
                </a:lnTo>
                <a:lnTo>
                  <a:pt x="211807" y="314437"/>
                </a:lnTo>
                <a:lnTo>
                  <a:pt x="236095" y="304800"/>
                </a:lnTo>
                <a:lnTo>
                  <a:pt x="167639" y="304800"/>
                </a:lnTo>
                <a:lnTo>
                  <a:pt x="160980" y="301751"/>
                </a:lnTo>
                <a:lnTo>
                  <a:pt x="134111" y="301751"/>
                </a:lnTo>
                <a:lnTo>
                  <a:pt x="109632" y="292703"/>
                </a:lnTo>
                <a:lnTo>
                  <a:pt x="86867" y="279654"/>
                </a:lnTo>
                <a:lnTo>
                  <a:pt x="66389" y="263175"/>
                </a:lnTo>
                <a:lnTo>
                  <a:pt x="48767" y="243839"/>
                </a:lnTo>
                <a:lnTo>
                  <a:pt x="310556" y="243839"/>
                </a:lnTo>
                <a:lnTo>
                  <a:pt x="312137" y="241920"/>
                </a:lnTo>
                <a:lnTo>
                  <a:pt x="318131" y="228600"/>
                </a:lnTo>
                <a:lnTo>
                  <a:pt x="36575" y="228600"/>
                </a:lnTo>
                <a:lnTo>
                  <a:pt x="30337" y="214360"/>
                </a:lnTo>
                <a:lnTo>
                  <a:pt x="25526" y="199262"/>
                </a:lnTo>
                <a:lnTo>
                  <a:pt x="22431" y="183594"/>
                </a:lnTo>
                <a:lnTo>
                  <a:pt x="21335" y="167639"/>
                </a:lnTo>
                <a:lnTo>
                  <a:pt x="334408" y="167639"/>
                </a:lnTo>
                <a:lnTo>
                  <a:pt x="335279" y="161544"/>
                </a:lnTo>
                <a:lnTo>
                  <a:pt x="334010" y="152400"/>
                </a:lnTo>
                <a:lnTo>
                  <a:pt x="21335" y="152400"/>
                </a:lnTo>
                <a:lnTo>
                  <a:pt x="22431" y="136493"/>
                </a:lnTo>
                <a:lnTo>
                  <a:pt x="25526" y="121158"/>
                </a:lnTo>
                <a:lnTo>
                  <a:pt x="30337" y="106965"/>
                </a:lnTo>
                <a:lnTo>
                  <a:pt x="36575" y="94487"/>
                </a:lnTo>
                <a:lnTo>
                  <a:pt x="318942" y="94487"/>
                </a:lnTo>
                <a:lnTo>
                  <a:pt x="312137" y="79022"/>
                </a:lnTo>
                <a:lnTo>
                  <a:pt x="309849" y="76200"/>
                </a:lnTo>
                <a:lnTo>
                  <a:pt x="48767" y="76200"/>
                </a:lnTo>
                <a:lnTo>
                  <a:pt x="66389" y="56911"/>
                </a:lnTo>
                <a:lnTo>
                  <a:pt x="86867" y="40767"/>
                </a:lnTo>
                <a:lnTo>
                  <a:pt x="109632" y="28622"/>
                </a:lnTo>
                <a:lnTo>
                  <a:pt x="134111" y="21336"/>
                </a:lnTo>
                <a:lnTo>
                  <a:pt x="160168" y="21336"/>
                </a:lnTo>
                <a:lnTo>
                  <a:pt x="167639" y="18287"/>
                </a:lnTo>
                <a:lnTo>
                  <a:pt x="243543" y="18287"/>
                </a:lnTo>
                <a:lnTo>
                  <a:pt x="211807" y="5616"/>
                </a:lnTo>
                <a:lnTo>
                  <a:pt x="167639" y="0"/>
                </a:lnTo>
                <a:close/>
              </a:path>
              <a:path w="335279" h="320039">
                <a:moveTo>
                  <a:pt x="222503" y="243839"/>
                </a:moveTo>
                <a:lnTo>
                  <a:pt x="207263" y="243839"/>
                </a:lnTo>
                <a:lnTo>
                  <a:pt x="197643" y="268795"/>
                </a:lnTo>
                <a:lnTo>
                  <a:pt x="187451" y="288035"/>
                </a:lnTo>
                <a:lnTo>
                  <a:pt x="177260" y="300418"/>
                </a:lnTo>
                <a:lnTo>
                  <a:pt x="167639" y="304800"/>
                </a:lnTo>
                <a:lnTo>
                  <a:pt x="236095" y="304800"/>
                </a:lnTo>
                <a:lnTo>
                  <a:pt x="243776" y="301751"/>
                </a:lnTo>
                <a:lnTo>
                  <a:pt x="201167" y="301751"/>
                </a:lnTo>
                <a:lnTo>
                  <a:pt x="209216" y="287988"/>
                </a:lnTo>
                <a:lnTo>
                  <a:pt x="215265" y="273938"/>
                </a:lnTo>
                <a:lnTo>
                  <a:pt x="219598" y="259318"/>
                </a:lnTo>
                <a:lnTo>
                  <a:pt x="222503" y="243839"/>
                </a:lnTo>
                <a:close/>
              </a:path>
              <a:path w="335279" h="320039">
                <a:moveTo>
                  <a:pt x="131063" y="243839"/>
                </a:moveTo>
                <a:lnTo>
                  <a:pt x="112775" y="243839"/>
                </a:lnTo>
                <a:lnTo>
                  <a:pt x="116109" y="259318"/>
                </a:lnTo>
                <a:lnTo>
                  <a:pt x="121157" y="273938"/>
                </a:lnTo>
                <a:lnTo>
                  <a:pt x="127372" y="288035"/>
                </a:lnTo>
                <a:lnTo>
                  <a:pt x="134111" y="301751"/>
                </a:lnTo>
                <a:lnTo>
                  <a:pt x="160980" y="301751"/>
                </a:lnTo>
                <a:lnTo>
                  <a:pt x="158067" y="300418"/>
                </a:lnTo>
                <a:lnTo>
                  <a:pt x="148186" y="287988"/>
                </a:lnTo>
                <a:lnTo>
                  <a:pt x="138922" y="268795"/>
                </a:lnTo>
                <a:lnTo>
                  <a:pt x="131063" y="243839"/>
                </a:lnTo>
                <a:close/>
              </a:path>
              <a:path w="335279" h="320039">
                <a:moveTo>
                  <a:pt x="310556" y="243839"/>
                </a:moveTo>
                <a:lnTo>
                  <a:pt x="286511" y="243839"/>
                </a:lnTo>
                <a:lnTo>
                  <a:pt x="268890" y="263175"/>
                </a:lnTo>
                <a:lnTo>
                  <a:pt x="248411" y="279654"/>
                </a:lnTo>
                <a:lnTo>
                  <a:pt x="225647" y="292703"/>
                </a:lnTo>
                <a:lnTo>
                  <a:pt x="201167" y="301751"/>
                </a:lnTo>
                <a:lnTo>
                  <a:pt x="243776" y="301751"/>
                </a:lnTo>
                <a:lnTo>
                  <a:pt x="251742" y="298591"/>
                </a:lnTo>
                <a:lnTo>
                  <a:pt x="285749" y="273938"/>
                </a:lnTo>
                <a:lnTo>
                  <a:pt x="310556" y="243839"/>
                </a:lnTo>
                <a:close/>
              </a:path>
              <a:path w="335279" h="320039">
                <a:moveTo>
                  <a:pt x="118872" y="167639"/>
                </a:moveTo>
                <a:lnTo>
                  <a:pt x="103631" y="167639"/>
                </a:lnTo>
                <a:lnTo>
                  <a:pt x="104155" y="183165"/>
                </a:lnTo>
                <a:lnTo>
                  <a:pt x="105536" y="198120"/>
                </a:lnTo>
                <a:lnTo>
                  <a:pt x="107489" y="213074"/>
                </a:lnTo>
                <a:lnTo>
                  <a:pt x="109727" y="228600"/>
                </a:lnTo>
                <a:lnTo>
                  <a:pt x="124967" y="228600"/>
                </a:lnTo>
                <a:lnTo>
                  <a:pt x="123158" y="213074"/>
                </a:lnTo>
                <a:lnTo>
                  <a:pt x="120681" y="183165"/>
                </a:lnTo>
                <a:lnTo>
                  <a:pt x="118872" y="167639"/>
                </a:lnTo>
                <a:close/>
              </a:path>
              <a:path w="335279" h="320039">
                <a:moveTo>
                  <a:pt x="231648" y="167639"/>
                </a:moveTo>
                <a:lnTo>
                  <a:pt x="213359" y="167639"/>
                </a:lnTo>
                <a:lnTo>
                  <a:pt x="213245" y="183594"/>
                </a:lnTo>
                <a:lnTo>
                  <a:pt x="212597" y="198120"/>
                </a:lnTo>
                <a:lnTo>
                  <a:pt x="210788" y="213074"/>
                </a:lnTo>
                <a:lnTo>
                  <a:pt x="207263" y="228600"/>
                </a:lnTo>
                <a:lnTo>
                  <a:pt x="228600" y="228600"/>
                </a:lnTo>
                <a:lnTo>
                  <a:pt x="230362" y="213074"/>
                </a:lnTo>
                <a:lnTo>
                  <a:pt x="231266" y="198120"/>
                </a:lnTo>
                <a:lnTo>
                  <a:pt x="231590" y="183594"/>
                </a:lnTo>
                <a:lnTo>
                  <a:pt x="231648" y="167639"/>
                </a:lnTo>
                <a:close/>
              </a:path>
              <a:path w="335279" h="320039">
                <a:moveTo>
                  <a:pt x="334408" y="167639"/>
                </a:moveTo>
                <a:lnTo>
                  <a:pt x="316991" y="167639"/>
                </a:lnTo>
                <a:lnTo>
                  <a:pt x="314134" y="183594"/>
                </a:lnTo>
                <a:lnTo>
                  <a:pt x="310133" y="199262"/>
                </a:lnTo>
                <a:lnTo>
                  <a:pt x="304990" y="214360"/>
                </a:lnTo>
                <a:lnTo>
                  <a:pt x="298703" y="228600"/>
                </a:lnTo>
                <a:lnTo>
                  <a:pt x="318131" y="228600"/>
                </a:lnTo>
                <a:lnTo>
                  <a:pt x="329212" y="203976"/>
                </a:lnTo>
                <a:lnTo>
                  <a:pt x="334408" y="167639"/>
                </a:lnTo>
                <a:close/>
              </a:path>
              <a:path w="335279" h="320039">
                <a:moveTo>
                  <a:pt x="128015" y="94487"/>
                </a:moveTo>
                <a:lnTo>
                  <a:pt x="109727" y="94487"/>
                </a:lnTo>
                <a:lnTo>
                  <a:pt x="106203" y="108251"/>
                </a:lnTo>
                <a:lnTo>
                  <a:pt x="104393" y="122300"/>
                </a:lnTo>
                <a:lnTo>
                  <a:pt x="103746" y="136493"/>
                </a:lnTo>
                <a:lnTo>
                  <a:pt x="103631" y="152400"/>
                </a:lnTo>
                <a:lnTo>
                  <a:pt x="121919" y="152400"/>
                </a:lnTo>
                <a:lnTo>
                  <a:pt x="122443" y="136921"/>
                </a:lnTo>
                <a:lnTo>
                  <a:pt x="123824" y="122300"/>
                </a:lnTo>
                <a:lnTo>
                  <a:pt x="125777" y="108251"/>
                </a:lnTo>
                <a:lnTo>
                  <a:pt x="128015" y="94487"/>
                </a:lnTo>
                <a:close/>
              </a:path>
              <a:path w="335279" h="320039">
                <a:moveTo>
                  <a:pt x="228600" y="94487"/>
                </a:moveTo>
                <a:lnTo>
                  <a:pt x="210311" y="94487"/>
                </a:lnTo>
                <a:lnTo>
                  <a:pt x="212121" y="108251"/>
                </a:lnTo>
                <a:lnTo>
                  <a:pt x="213359" y="122300"/>
                </a:lnTo>
                <a:lnTo>
                  <a:pt x="214598" y="136921"/>
                </a:lnTo>
                <a:lnTo>
                  <a:pt x="216407" y="152400"/>
                </a:lnTo>
                <a:lnTo>
                  <a:pt x="231648" y="152400"/>
                </a:lnTo>
                <a:lnTo>
                  <a:pt x="231171" y="136921"/>
                </a:lnTo>
                <a:lnTo>
                  <a:pt x="230038" y="121158"/>
                </a:lnTo>
                <a:lnTo>
                  <a:pt x="229076" y="108251"/>
                </a:lnTo>
                <a:lnTo>
                  <a:pt x="228600" y="94487"/>
                </a:lnTo>
                <a:close/>
              </a:path>
              <a:path w="335279" h="320039">
                <a:moveTo>
                  <a:pt x="318942" y="94487"/>
                </a:moveTo>
                <a:lnTo>
                  <a:pt x="298703" y="94487"/>
                </a:lnTo>
                <a:lnTo>
                  <a:pt x="304990" y="106965"/>
                </a:lnTo>
                <a:lnTo>
                  <a:pt x="310133" y="121158"/>
                </a:lnTo>
                <a:lnTo>
                  <a:pt x="314134" y="136493"/>
                </a:lnTo>
                <a:lnTo>
                  <a:pt x="316991" y="152400"/>
                </a:lnTo>
                <a:lnTo>
                  <a:pt x="334010" y="152400"/>
                </a:lnTo>
                <a:lnTo>
                  <a:pt x="329212" y="117827"/>
                </a:lnTo>
                <a:lnTo>
                  <a:pt x="318942" y="94487"/>
                </a:lnTo>
                <a:close/>
              </a:path>
              <a:path w="335279" h="320039">
                <a:moveTo>
                  <a:pt x="160168" y="21336"/>
                </a:moveTo>
                <a:lnTo>
                  <a:pt x="134111" y="21336"/>
                </a:lnTo>
                <a:lnTo>
                  <a:pt x="127349" y="33337"/>
                </a:lnTo>
                <a:lnTo>
                  <a:pt x="121157" y="46482"/>
                </a:lnTo>
                <a:lnTo>
                  <a:pt x="116109" y="60769"/>
                </a:lnTo>
                <a:lnTo>
                  <a:pt x="112775" y="76200"/>
                </a:lnTo>
                <a:lnTo>
                  <a:pt x="131063" y="76200"/>
                </a:lnTo>
                <a:lnTo>
                  <a:pt x="138922" y="51720"/>
                </a:lnTo>
                <a:lnTo>
                  <a:pt x="148208" y="33527"/>
                </a:lnTo>
                <a:lnTo>
                  <a:pt x="158067" y="22193"/>
                </a:lnTo>
                <a:lnTo>
                  <a:pt x="160168" y="21336"/>
                </a:lnTo>
                <a:close/>
              </a:path>
              <a:path w="335279" h="320039">
                <a:moveTo>
                  <a:pt x="243543" y="18287"/>
                </a:moveTo>
                <a:lnTo>
                  <a:pt x="167639" y="18287"/>
                </a:lnTo>
                <a:lnTo>
                  <a:pt x="177212" y="22193"/>
                </a:lnTo>
                <a:lnTo>
                  <a:pt x="187071" y="33527"/>
                </a:lnTo>
                <a:lnTo>
                  <a:pt x="196357" y="51720"/>
                </a:lnTo>
                <a:lnTo>
                  <a:pt x="204215" y="76200"/>
                </a:lnTo>
                <a:lnTo>
                  <a:pt x="222503" y="76200"/>
                </a:lnTo>
                <a:lnTo>
                  <a:pt x="219598" y="60769"/>
                </a:lnTo>
                <a:lnTo>
                  <a:pt x="215264" y="46482"/>
                </a:lnTo>
                <a:lnTo>
                  <a:pt x="209216" y="33337"/>
                </a:lnTo>
                <a:lnTo>
                  <a:pt x="201167" y="21336"/>
                </a:lnTo>
                <a:lnTo>
                  <a:pt x="251176" y="21336"/>
                </a:lnTo>
                <a:lnTo>
                  <a:pt x="243543" y="18287"/>
                </a:lnTo>
                <a:close/>
              </a:path>
              <a:path w="335279" h="320039">
                <a:moveTo>
                  <a:pt x="251176" y="21336"/>
                </a:moveTo>
                <a:lnTo>
                  <a:pt x="201167" y="21336"/>
                </a:lnTo>
                <a:lnTo>
                  <a:pt x="225647" y="28622"/>
                </a:lnTo>
                <a:lnTo>
                  <a:pt x="248411" y="40767"/>
                </a:lnTo>
                <a:lnTo>
                  <a:pt x="268890" y="56911"/>
                </a:lnTo>
                <a:lnTo>
                  <a:pt x="286511" y="76200"/>
                </a:lnTo>
                <a:lnTo>
                  <a:pt x="309849" y="76200"/>
                </a:lnTo>
                <a:lnTo>
                  <a:pt x="285750" y="46482"/>
                </a:lnTo>
                <a:lnTo>
                  <a:pt x="251742" y="21561"/>
                </a:lnTo>
                <a:lnTo>
                  <a:pt x="251176" y="21336"/>
                </a:lnTo>
                <a:close/>
              </a:path>
            </a:pathLst>
          </a:custGeom>
          <a:solidFill>
            <a:srgbClr val="0120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547359" y="2646172"/>
            <a:ext cx="600710" cy="600710"/>
          </a:xfrm>
          <a:custGeom>
            <a:rect l="l" t="t" r="r" b="b"/>
            <a:pathLst>
              <a:path w="600710" h="600710">
                <a:moveTo>
                  <a:pt x="298703" y="0"/>
                </a:moveTo>
                <a:lnTo>
                  <a:pt x="250344" y="3919"/>
                </a:lnTo>
                <a:lnTo>
                  <a:pt x="204435" y="15264"/>
                </a:lnTo>
                <a:lnTo>
                  <a:pt x="161598" y="33412"/>
                </a:lnTo>
                <a:lnTo>
                  <a:pt x="122456" y="57741"/>
                </a:lnTo>
                <a:lnTo>
                  <a:pt x="87630" y="87630"/>
                </a:lnTo>
                <a:lnTo>
                  <a:pt x="57741" y="122456"/>
                </a:lnTo>
                <a:lnTo>
                  <a:pt x="33412" y="161598"/>
                </a:lnTo>
                <a:lnTo>
                  <a:pt x="15264" y="204435"/>
                </a:lnTo>
                <a:lnTo>
                  <a:pt x="3919" y="250344"/>
                </a:lnTo>
                <a:lnTo>
                  <a:pt x="0" y="298703"/>
                </a:lnTo>
                <a:lnTo>
                  <a:pt x="3919" y="347889"/>
                </a:lnTo>
                <a:lnTo>
                  <a:pt x="15264" y="394459"/>
                </a:lnTo>
                <a:lnTo>
                  <a:pt x="33412" y="437811"/>
                </a:lnTo>
                <a:lnTo>
                  <a:pt x="57741" y="477341"/>
                </a:lnTo>
                <a:lnTo>
                  <a:pt x="87630" y="512444"/>
                </a:lnTo>
                <a:lnTo>
                  <a:pt x="122456" y="542519"/>
                </a:lnTo>
                <a:lnTo>
                  <a:pt x="161598" y="566961"/>
                </a:lnTo>
                <a:lnTo>
                  <a:pt x="204435" y="585167"/>
                </a:lnTo>
                <a:lnTo>
                  <a:pt x="250344" y="596533"/>
                </a:lnTo>
                <a:lnTo>
                  <a:pt x="298703" y="600455"/>
                </a:lnTo>
                <a:lnTo>
                  <a:pt x="347889" y="596533"/>
                </a:lnTo>
                <a:lnTo>
                  <a:pt x="394459" y="585167"/>
                </a:lnTo>
                <a:lnTo>
                  <a:pt x="437811" y="566961"/>
                </a:lnTo>
                <a:lnTo>
                  <a:pt x="477341" y="542519"/>
                </a:lnTo>
                <a:lnTo>
                  <a:pt x="512444" y="512444"/>
                </a:lnTo>
                <a:lnTo>
                  <a:pt x="542519" y="477341"/>
                </a:lnTo>
                <a:lnTo>
                  <a:pt x="566961" y="437811"/>
                </a:lnTo>
                <a:lnTo>
                  <a:pt x="585167" y="394459"/>
                </a:lnTo>
                <a:lnTo>
                  <a:pt x="596533" y="347889"/>
                </a:lnTo>
                <a:lnTo>
                  <a:pt x="600455" y="298703"/>
                </a:lnTo>
                <a:lnTo>
                  <a:pt x="596533" y="250344"/>
                </a:lnTo>
                <a:lnTo>
                  <a:pt x="585167" y="204435"/>
                </a:lnTo>
                <a:lnTo>
                  <a:pt x="566961" y="161598"/>
                </a:lnTo>
                <a:lnTo>
                  <a:pt x="542519" y="122456"/>
                </a:lnTo>
                <a:lnTo>
                  <a:pt x="512444" y="87630"/>
                </a:lnTo>
                <a:lnTo>
                  <a:pt x="477341" y="57741"/>
                </a:lnTo>
                <a:lnTo>
                  <a:pt x="437811" y="33412"/>
                </a:lnTo>
                <a:lnTo>
                  <a:pt x="394459" y="15264"/>
                </a:lnTo>
                <a:lnTo>
                  <a:pt x="347889" y="3919"/>
                </a:lnTo>
                <a:lnTo>
                  <a:pt x="298703" y="0"/>
                </a:lnTo>
                <a:close/>
              </a:path>
            </a:pathLst>
          </a:custGeom>
          <a:solidFill>
            <a:srgbClr val="0096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7464" y="2719323"/>
            <a:ext cx="466725" cy="460375"/>
          </a:xfrm>
          <a:custGeom>
            <a:rect l="l" t="t" r="r" b="b"/>
            <a:pathLst>
              <a:path w="466725" h="460375">
                <a:moveTo>
                  <a:pt x="234696" y="0"/>
                </a:moveTo>
                <a:lnTo>
                  <a:pt x="187856" y="4702"/>
                </a:lnTo>
                <a:lnTo>
                  <a:pt x="144018" y="18192"/>
                </a:lnTo>
                <a:lnTo>
                  <a:pt x="104179" y="39540"/>
                </a:lnTo>
                <a:lnTo>
                  <a:pt x="69342" y="67817"/>
                </a:lnTo>
                <a:lnTo>
                  <a:pt x="40505" y="102096"/>
                </a:lnTo>
                <a:lnTo>
                  <a:pt x="18669" y="141446"/>
                </a:lnTo>
                <a:lnTo>
                  <a:pt x="4833" y="184939"/>
                </a:lnTo>
                <a:lnTo>
                  <a:pt x="0" y="231648"/>
                </a:lnTo>
                <a:lnTo>
                  <a:pt x="4833" y="277350"/>
                </a:lnTo>
                <a:lnTo>
                  <a:pt x="18669" y="320087"/>
                </a:lnTo>
                <a:lnTo>
                  <a:pt x="40505" y="358896"/>
                </a:lnTo>
                <a:lnTo>
                  <a:pt x="69342" y="392811"/>
                </a:lnTo>
                <a:lnTo>
                  <a:pt x="104179" y="420868"/>
                </a:lnTo>
                <a:lnTo>
                  <a:pt x="144018" y="442102"/>
                </a:lnTo>
                <a:lnTo>
                  <a:pt x="187856" y="455550"/>
                </a:lnTo>
                <a:lnTo>
                  <a:pt x="234696" y="460248"/>
                </a:lnTo>
                <a:lnTo>
                  <a:pt x="281404" y="455550"/>
                </a:lnTo>
                <a:lnTo>
                  <a:pt x="324897" y="442102"/>
                </a:lnTo>
                <a:lnTo>
                  <a:pt x="364247" y="420868"/>
                </a:lnTo>
                <a:lnTo>
                  <a:pt x="398525" y="392811"/>
                </a:lnTo>
                <a:lnTo>
                  <a:pt x="426803" y="358896"/>
                </a:lnTo>
                <a:lnTo>
                  <a:pt x="448151" y="320087"/>
                </a:lnTo>
                <a:lnTo>
                  <a:pt x="461641" y="277350"/>
                </a:lnTo>
                <a:lnTo>
                  <a:pt x="466344" y="231648"/>
                </a:lnTo>
                <a:lnTo>
                  <a:pt x="461641" y="184939"/>
                </a:lnTo>
                <a:lnTo>
                  <a:pt x="448151" y="141446"/>
                </a:lnTo>
                <a:lnTo>
                  <a:pt x="426803" y="102096"/>
                </a:lnTo>
                <a:lnTo>
                  <a:pt x="398526" y="67817"/>
                </a:lnTo>
                <a:lnTo>
                  <a:pt x="364247" y="39540"/>
                </a:lnTo>
                <a:lnTo>
                  <a:pt x="324897" y="18192"/>
                </a:lnTo>
                <a:lnTo>
                  <a:pt x="281404" y="4702"/>
                </a:lnTo>
                <a:lnTo>
                  <a:pt x="2346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699759" y="2841244"/>
            <a:ext cx="341630" cy="253365"/>
          </a:xfrm>
          <a:custGeom>
            <a:rect l="l" t="t" r="r" b="b"/>
            <a:pathLst>
              <a:path w="341629" h="253364">
                <a:moveTo>
                  <a:pt x="27431" y="0"/>
                </a:moveTo>
                <a:lnTo>
                  <a:pt x="3048" y="0"/>
                </a:lnTo>
                <a:lnTo>
                  <a:pt x="0" y="6095"/>
                </a:lnTo>
                <a:lnTo>
                  <a:pt x="0" y="18287"/>
                </a:lnTo>
                <a:lnTo>
                  <a:pt x="3048" y="24383"/>
                </a:lnTo>
                <a:lnTo>
                  <a:pt x="9143" y="24383"/>
                </a:lnTo>
                <a:lnTo>
                  <a:pt x="9143" y="182879"/>
                </a:lnTo>
                <a:lnTo>
                  <a:pt x="48767" y="182879"/>
                </a:lnTo>
                <a:lnTo>
                  <a:pt x="79248" y="234695"/>
                </a:lnTo>
                <a:lnTo>
                  <a:pt x="86629" y="242696"/>
                </a:lnTo>
                <a:lnTo>
                  <a:pt x="94869" y="248411"/>
                </a:lnTo>
                <a:lnTo>
                  <a:pt x="103679" y="251840"/>
                </a:lnTo>
                <a:lnTo>
                  <a:pt x="112775" y="252983"/>
                </a:lnTo>
                <a:lnTo>
                  <a:pt x="121919" y="252983"/>
                </a:lnTo>
                <a:lnTo>
                  <a:pt x="134112" y="246887"/>
                </a:lnTo>
                <a:lnTo>
                  <a:pt x="137160" y="243839"/>
                </a:lnTo>
                <a:lnTo>
                  <a:pt x="137160" y="240791"/>
                </a:lnTo>
                <a:lnTo>
                  <a:pt x="188975" y="240791"/>
                </a:lnTo>
                <a:lnTo>
                  <a:pt x="192024" y="237743"/>
                </a:lnTo>
                <a:lnTo>
                  <a:pt x="245872" y="237743"/>
                </a:lnTo>
                <a:lnTo>
                  <a:pt x="247903" y="234695"/>
                </a:lnTo>
                <a:lnTo>
                  <a:pt x="112775" y="234695"/>
                </a:lnTo>
                <a:lnTo>
                  <a:pt x="103631" y="228600"/>
                </a:lnTo>
                <a:lnTo>
                  <a:pt x="100584" y="222503"/>
                </a:lnTo>
                <a:lnTo>
                  <a:pt x="67055" y="167639"/>
                </a:lnTo>
                <a:lnTo>
                  <a:pt x="64007" y="161543"/>
                </a:lnTo>
                <a:lnTo>
                  <a:pt x="33527" y="161543"/>
                </a:lnTo>
                <a:lnTo>
                  <a:pt x="33527" y="57911"/>
                </a:lnTo>
                <a:lnTo>
                  <a:pt x="141630" y="57911"/>
                </a:lnTo>
                <a:lnTo>
                  <a:pt x="182879" y="36575"/>
                </a:lnTo>
                <a:lnTo>
                  <a:pt x="33527" y="36575"/>
                </a:lnTo>
                <a:lnTo>
                  <a:pt x="33527" y="6095"/>
                </a:lnTo>
                <a:lnTo>
                  <a:pt x="27431" y="0"/>
                </a:lnTo>
                <a:close/>
              </a:path>
              <a:path w="341629" h="253364">
                <a:moveTo>
                  <a:pt x="188975" y="240791"/>
                </a:moveTo>
                <a:lnTo>
                  <a:pt x="137160" y="240791"/>
                </a:lnTo>
                <a:lnTo>
                  <a:pt x="142732" y="246554"/>
                </a:lnTo>
                <a:lnTo>
                  <a:pt x="149732" y="250316"/>
                </a:lnTo>
                <a:lnTo>
                  <a:pt x="157305" y="252364"/>
                </a:lnTo>
                <a:lnTo>
                  <a:pt x="164591" y="252983"/>
                </a:lnTo>
                <a:lnTo>
                  <a:pt x="170687" y="252983"/>
                </a:lnTo>
                <a:lnTo>
                  <a:pt x="182879" y="246887"/>
                </a:lnTo>
                <a:lnTo>
                  <a:pt x="188975" y="240791"/>
                </a:lnTo>
                <a:close/>
              </a:path>
              <a:path w="341629" h="253364">
                <a:moveTo>
                  <a:pt x="245872" y="237743"/>
                </a:moveTo>
                <a:lnTo>
                  <a:pt x="192024" y="237743"/>
                </a:lnTo>
                <a:lnTo>
                  <a:pt x="197167" y="242220"/>
                </a:lnTo>
                <a:lnTo>
                  <a:pt x="203453" y="246125"/>
                </a:lnTo>
                <a:lnTo>
                  <a:pt x="210883" y="248888"/>
                </a:lnTo>
                <a:lnTo>
                  <a:pt x="219455" y="249935"/>
                </a:lnTo>
                <a:lnTo>
                  <a:pt x="231648" y="249935"/>
                </a:lnTo>
                <a:lnTo>
                  <a:pt x="237743" y="243839"/>
                </a:lnTo>
                <a:lnTo>
                  <a:pt x="243839" y="240791"/>
                </a:lnTo>
                <a:lnTo>
                  <a:pt x="245872" y="237743"/>
                </a:lnTo>
                <a:close/>
              </a:path>
              <a:path w="341629" h="253364">
                <a:moveTo>
                  <a:pt x="128015" y="182879"/>
                </a:moveTo>
                <a:lnTo>
                  <a:pt x="121919" y="182879"/>
                </a:lnTo>
                <a:lnTo>
                  <a:pt x="115824" y="185927"/>
                </a:lnTo>
                <a:lnTo>
                  <a:pt x="112775" y="188975"/>
                </a:lnTo>
                <a:lnTo>
                  <a:pt x="109727" y="198119"/>
                </a:lnTo>
                <a:lnTo>
                  <a:pt x="112775" y="201167"/>
                </a:lnTo>
                <a:lnTo>
                  <a:pt x="121919" y="213359"/>
                </a:lnTo>
                <a:lnTo>
                  <a:pt x="121919" y="216407"/>
                </a:lnTo>
                <a:lnTo>
                  <a:pt x="124967" y="225551"/>
                </a:lnTo>
                <a:lnTo>
                  <a:pt x="118872" y="231647"/>
                </a:lnTo>
                <a:lnTo>
                  <a:pt x="112775" y="234695"/>
                </a:lnTo>
                <a:lnTo>
                  <a:pt x="247903" y="234695"/>
                </a:lnTo>
                <a:lnTo>
                  <a:pt x="249936" y="231647"/>
                </a:lnTo>
                <a:lnTo>
                  <a:pt x="164591" y="231647"/>
                </a:lnTo>
                <a:lnTo>
                  <a:pt x="155448" y="228600"/>
                </a:lnTo>
                <a:lnTo>
                  <a:pt x="152400" y="222503"/>
                </a:lnTo>
                <a:lnTo>
                  <a:pt x="140207" y="201167"/>
                </a:lnTo>
                <a:lnTo>
                  <a:pt x="131063" y="188975"/>
                </a:lnTo>
                <a:lnTo>
                  <a:pt x="128015" y="182879"/>
                </a:lnTo>
                <a:close/>
              </a:path>
              <a:path w="341629" h="253364">
                <a:moveTo>
                  <a:pt x="161543" y="155447"/>
                </a:moveTo>
                <a:lnTo>
                  <a:pt x="155448" y="158495"/>
                </a:lnTo>
                <a:lnTo>
                  <a:pt x="152400" y="161543"/>
                </a:lnTo>
                <a:lnTo>
                  <a:pt x="149351" y="167639"/>
                </a:lnTo>
                <a:lnTo>
                  <a:pt x="152400" y="173735"/>
                </a:lnTo>
                <a:lnTo>
                  <a:pt x="173736" y="210311"/>
                </a:lnTo>
                <a:lnTo>
                  <a:pt x="176784" y="213359"/>
                </a:lnTo>
                <a:lnTo>
                  <a:pt x="176784" y="222503"/>
                </a:lnTo>
                <a:lnTo>
                  <a:pt x="170687" y="228600"/>
                </a:lnTo>
                <a:lnTo>
                  <a:pt x="164591" y="231647"/>
                </a:lnTo>
                <a:lnTo>
                  <a:pt x="249936" y="231647"/>
                </a:lnTo>
                <a:lnTo>
                  <a:pt x="249936" y="228600"/>
                </a:lnTo>
                <a:lnTo>
                  <a:pt x="219455" y="228600"/>
                </a:lnTo>
                <a:lnTo>
                  <a:pt x="210312" y="225551"/>
                </a:lnTo>
                <a:lnTo>
                  <a:pt x="207263" y="219455"/>
                </a:lnTo>
                <a:lnTo>
                  <a:pt x="173736" y="161543"/>
                </a:lnTo>
                <a:lnTo>
                  <a:pt x="170687" y="158495"/>
                </a:lnTo>
                <a:lnTo>
                  <a:pt x="161543" y="155447"/>
                </a:lnTo>
                <a:close/>
              </a:path>
              <a:path w="341629" h="253364">
                <a:moveTo>
                  <a:pt x="207263" y="128015"/>
                </a:moveTo>
                <a:lnTo>
                  <a:pt x="201167" y="128015"/>
                </a:lnTo>
                <a:lnTo>
                  <a:pt x="188975" y="134111"/>
                </a:lnTo>
                <a:lnTo>
                  <a:pt x="185927" y="140207"/>
                </a:lnTo>
                <a:lnTo>
                  <a:pt x="192024" y="146303"/>
                </a:lnTo>
                <a:lnTo>
                  <a:pt x="228600" y="210311"/>
                </a:lnTo>
                <a:lnTo>
                  <a:pt x="231648" y="213359"/>
                </a:lnTo>
                <a:lnTo>
                  <a:pt x="231648" y="222503"/>
                </a:lnTo>
                <a:lnTo>
                  <a:pt x="219455" y="228600"/>
                </a:lnTo>
                <a:lnTo>
                  <a:pt x="249936" y="228600"/>
                </a:lnTo>
                <a:lnTo>
                  <a:pt x="249936" y="225551"/>
                </a:lnTo>
                <a:lnTo>
                  <a:pt x="265175" y="225551"/>
                </a:lnTo>
                <a:lnTo>
                  <a:pt x="277367" y="219455"/>
                </a:lnTo>
                <a:lnTo>
                  <a:pt x="281892" y="216122"/>
                </a:lnTo>
                <a:lnTo>
                  <a:pt x="286130" y="211074"/>
                </a:lnTo>
                <a:lnTo>
                  <a:pt x="289798" y="204882"/>
                </a:lnTo>
                <a:lnTo>
                  <a:pt x="290075" y="204215"/>
                </a:lnTo>
                <a:lnTo>
                  <a:pt x="259079" y="204215"/>
                </a:lnTo>
                <a:lnTo>
                  <a:pt x="256031" y="201167"/>
                </a:lnTo>
                <a:lnTo>
                  <a:pt x="249936" y="201167"/>
                </a:lnTo>
                <a:lnTo>
                  <a:pt x="249936" y="198119"/>
                </a:lnTo>
                <a:lnTo>
                  <a:pt x="246887" y="198119"/>
                </a:lnTo>
                <a:lnTo>
                  <a:pt x="246887" y="195071"/>
                </a:lnTo>
                <a:lnTo>
                  <a:pt x="210312" y="134111"/>
                </a:lnTo>
                <a:lnTo>
                  <a:pt x="207263" y="128015"/>
                </a:lnTo>
                <a:close/>
              </a:path>
              <a:path w="341629" h="253364">
                <a:moveTo>
                  <a:pt x="33527" y="182879"/>
                </a:moveTo>
                <a:lnTo>
                  <a:pt x="3048" y="182879"/>
                </a:lnTo>
                <a:lnTo>
                  <a:pt x="0" y="188975"/>
                </a:lnTo>
                <a:lnTo>
                  <a:pt x="0" y="201167"/>
                </a:lnTo>
                <a:lnTo>
                  <a:pt x="3048" y="207263"/>
                </a:lnTo>
                <a:lnTo>
                  <a:pt x="27431" y="207263"/>
                </a:lnTo>
                <a:lnTo>
                  <a:pt x="33527" y="201167"/>
                </a:lnTo>
                <a:lnTo>
                  <a:pt x="33527" y="182879"/>
                </a:lnTo>
                <a:close/>
              </a:path>
              <a:path w="341629" h="253364">
                <a:moveTo>
                  <a:pt x="335279" y="182879"/>
                </a:moveTo>
                <a:lnTo>
                  <a:pt x="307848" y="182879"/>
                </a:lnTo>
                <a:lnTo>
                  <a:pt x="307848" y="201167"/>
                </a:lnTo>
                <a:lnTo>
                  <a:pt x="310895" y="207263"/>
                </a:lnTo>
                <a:lnTo>
                  <a:pt x="335279" y="207263"/>
                </a:lnTo>
                <a:lnTo>
                  <a:pt x="341375" y="201167"/>
                </a:lnTo>
                <a:lnTo>
                  <a:pt x="341375" y="188975"/>
                </a:lnTo>
                <a:lnTo>
                  <a:pt x="335279" y="182879"/>
                </a:lnTo>
                <a:close/>
              </a:path>
              <a:path w="341629" h="253364">
                <a:moveTo>
                  <a:pt x="251460" y="106679"/>
                </a:moveTo>
                <a:lnTo>
                  <a:pt x="225551" y="106679"/>
                </a:lnTo>
                <a:lnTo>
                  <a:pt x="268224" y="182879"/>
                </a:lnTo>
                <a:lnTo>
                  <a:pt x="271272" y="185927"/>
                </a:lnTo>
                <a:lnTo>
                  <a:pt x="271272" y="192023"/>
                </a:lnTo>
                <a:lnTo>
                  <a:pt x="268224" y="198119"/>
                </a:lnTo>
                <a:lnTo>
                  <a:pt x="265175" y="201167"/>
                </a:lnTo>
                <a:lnTo>
                  <a:pt x="262127" y="201167"/>
                </a:lnTo>
                <a:lnTo>
                  <a:pt x="259079" y="204215"/>
                </a:lnTo>
                <a:lnTo>
                  <a:pt x="290075" y="204215"/>
                </a:lnTo>
                <a:lnTo>
                  <a:pt x="292607" y="198119"/>
                </a:lnTo>
                <a:lnTo>
                  <a:pt x="292607" y="182879"/>
                </a:lnTo>
                <a:lnTo>
                  <a:pt x="329184" y="182879"/>
                </a:lnTo>
                <a:lnTo>
                  <a:pt x="329184" y="161543"/>
                </a:lnTo>
                <a:lnTo>
                  <a:pt x="283463" y="161543"/>
                </a:lnTo>
                <a:lnTo>
                  <a:pt x="251460" y="106679"/>
                </a:lnTo>
                <a:close/>
              </a:path>
              <a:path w="341629" h="253364">
                <a:moveTo>
                  <a:pt x="335279" y="0"/>
                </a:moveTo>
                <a:lnTo>
                  <a:pt x="310895" y="0"/>
                </a:lnTo>
                <a:lnTo>
                  <a:pt x="307848" y="6095"/>
                </a:lnTo>
                <a:lnTo>
                  <a:pt x="307848" y="36575"/>
                </a:lnTo>
                <a:lnTo>
                  <a:pt x="182879" y="36575"/>
                </a:lnTo>
                <a:lnTo>
                  <a:pt x="259079" y="57911"/>
                </a:lnTo>
                <a:lnTo>
                  <a:pt x="307848" y="57911"/>
                </a:lnTo>
                <a:lnTo>
                  <a:pt x="307848" y="161543"/>
                </a:lnTo>
                <a:lnTo>
                  <a:pt x="329184" y="161543"/>
                </a:lnTo>
                <a:lnTo>
                  <a:pt x="329184" y="24383"/>
                </a:lnTo>
                <a:lnTo>
                  <a:pt x="335279" y="24383"/>
                </a:lnTo>
                <a:lnTo>
                  <a:pt x="341375" y="18287"/>
                </a:lnTo>
                <a:lnTo>
                  <a:pt x="341375" y="6095"/>
                </a:lnTo>
                <a:lnTo>
                  <a:pt x="335279" y="0"/>
                </a:lnTo>
                <a:close/>
              </a:path>
              <a:path w="341629" h="253364">
                <a:moveTo>
                  <a:pt x="141630" y="57911"/>
                </a:moveTo>
                <a:lnTo>
                  <a:pt x="94487" y="57911"/>
                </a:lnTo>
                <a:lnTo>
                  <a:pt x="85343" y="64007"/>
                </a:lnTo>
                <a:lnTo>
                  <a:pt x="77342" y="69151"/>
                </a:lnTo>
                <a:lnTo>
                  <a:pt x="71627" y="75437"/>
                </a:lnTo>
                <a:lnTo>
                  <a:pt x="68199" y="82867"/>
                </a:lnTo>
                <a:lnTo>
                  <a:pt x="67055" y="91439"/>
                </a:lnTo>
                <a:lnTo>
                  <a:pt x="68103" y="100012"/>
                </a:lnTo>
                <a:lnTo>
                  <a:pt x="96821" y="126158"/>
                </a:lnTo>
                <a:lnTo>
                  <a:pt x="103631" y="124967"/>
                </a:lnTo>
                <a:lnTo>
                  <a:pt x="225551" y="106679"/>
                </a:lnTo>
                <a:lnTo>
                  <a:pt x="251460" y="106679"/>
                </a:lnTo>
                <a:lnTo>
                  <a:pt x="249681" y="103631"/>
                </a:lnTo>
                <a:lnTo>
                  <a:pt x="94487" y="103631"/>
                </a:lnTo>
                <a:lnTo>
                  <a:pt x="91439" y="100583"/>
                </a:lnTo>
                <a:lnTo>
                  <a:pt x="91439" y="85343"/>
                </a:lnTo>
                <a:lnTo>
                  <a:pt x="94487" y="85343"/>
                </a:lnTo>
                <a:lnTo>
                  <a:pt x="94487" y="82295"/>
                </a:lnTo>
                <a:lnTo>
                  <a:pt x="141630" y="57911"/>
                </a:lnTo>
                <a:close/>
              </a:path>
              <a:path w="341629" h="253364">
                <a:moveTo>
                  <a:pt x="237743" y="82295"/>
                </a:moveTo>
                <a:lnTo>
                  <a:pt x="228600" y="82295"/>
                </a:lnTo>
                <a:lnTo>
                  <a:pt x="100584" y="103631"/>
                </a:lnTo>
                <a:lnTo>
                  <a:pt x="249681" y="103631"/>
                </a:lnTo>
                <a:lnTo>
                  <a:pt x="240791" y="88391"/>
                </a:lnTo>
                <a:lnTo>
                  <a:pt x="237743" y="82295"/>
                </a:lnTo>
                <a:close/>
              </a:path>
              <a:path w="341629" h="253364">
                <a:moveTo>
                  <a:pt x="182879" y="12191"/>
                </a:moveTo>
                <a:lnTo>
                  <a:pt x="179831" y="12191"/>
                </a:lnTo>
                <a:lnTo>
                  <a:pt x="176784" y="15239"/>
                </a:lnTo>
                <a:lnTo>
                  <a:pt x="137160" y="36575"/>
                </a:lnTo>
                <a:lnTo>
                  <a:pt x="262127" y="36575"/>
                </a:lnTo>
                <a:lnTo>
                  <a:pt x="182879" y="12191"/>
                </a:lnTo>
                <a:close/>
              </a:path>
            </a:pathLst>
          </a:custGeom>
          <a:solidFill>
            <a:srgbClr val="0096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6212" y="6431188"/>
            <a:ext cx="1784350" cy="1473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spc="-10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69652" y="6438557"/>
            <a:ext cx="121285" cy="13335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0"/>
              </a:spcBef>
            </a:pPr>
            <a:r>
              <a:rPr sz="700" spc="-5">
                <a:latin typeface="Calibri"/>
                <a:cs typeface="Calibri"/>
              </a:rPr>
              <a:t>3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670559" y="2042667"/>
            <a:ext cx="7922259" cy="856615"/>
          </a:xfrm>
          <a:custGeom>
            <a:rect l="l" t="t" r="r" b="b"/>
            <a:pathLst>
              <a:path w="7922259" h="856614">
                <a:moveTo>
                  <a:pt x="7921752" y="0"/>
                </a:moveTo>
                <a:lnTo>
                  <a:pt x="451103" y="0"/>
                </a:lnTo>
                <a:lnTo>
                  <a:pt x="378479" y="1606"/>
                </a:lnTo>
                <a:lnTo>
                  <a:pt x="309384" y="6266"/>
                </a:lnTo>
                <a:lnTo>
                  <a:pt x="244787" y="13743"/>
                </a:lnTo>
                <a:lnTo>
                  <a:pt x="185659" y="23798"/>
                </a:lnTo>
                <a:lnTo>
                  <a:pt x="132968" y="36195"/>
                </a:lnTo>
                <a:lnTo>
                  <a:pt x="87684" y="50694"/>
                </a:lnTo>
                <a:lnTo>
                  <a:pt x="50776" y="67059"/>
                </a:lnTo>
                <a:lnTo>
                  <a:pt x="5964" y="104433"/>
                </a:lnTo>
                <a:lnTo>
                  <a:pt x="0" y="124968"/>
                </a:lnTo>
                <a:lnTo>
                  <a:pt x="0" y="856488"/>
                </a:lnTo>
              </a:path>
            </a:pathLst>
          </a:custGeom>
          <a:ln w="310896">
            <a:solidFill>
              <a:srgbClr val="00A2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714231" y="1719579"/>
            <a:ext cx="1594485" cy="646430"/>
          </a:xfrm>
          <a:custGeom>
            <a:rect l="l" t="t" r="r" b="b"/>
            <a:pathLst>
              <a:path w="1594484" h="646430">
                <a:moveTo>
                  <a:pt x="0" y="646176"/>
                </a:moveTo>
                <a:lnTo>
                  <a:pt x="1594103" y="646176"/>
                </a:lnTo>
                <a:lnTo>
                  <a:pt x="1594103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solidFill>
            <a:srgbClr val="00A2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67343" y="1704339"/>
            <a:ext cx="247015" cy="661670"/>
          </a:xfrm>
          <a:custGeom>
            <a:rect l="l" t="t" r="r" b="b"/>
            <a:pathLst>
              <a:path w="247015" h="661669">
                <a:moveTo>
                  <a:pt x="246887" y="445008"/>
                </a:moveTo>
                <a:lnTo>
                  <a:pt x="12191" y="445008"/>
                </a:lnTo>
                <a:lnTo>
                  <a:pt x="246887" y="661415"/>
                </a:lnTo>
                <a:lnTo>
                  <a:pt x="246887" y="445008"/>
                </a:lnTo>
                <a:close/>
              </a:path>
              <a:path w="247015" h="661669">
                <a:moveTo>
                  <a:pt x="246887" y="0"/>
                </a:moveTo>
                <a:lnTo>
                  <a:pt x="0" y="201168"/>
                </a:lnTo>
                <a:lnTo>
                  <a:pt x="0" y="454151"/>
                </a:lnTo>
                <a:lnTo>
                  <a:pt x="12191" y="445008"/>
                </a:lnTo>
                <a:lnTo>
                  <a:pt x="246887" y="445008"/>
                </a:lnTo>
                <a:lnTo>
                  <a:pt x="246887" y="0"/>
                </a:lnTo>
                <a:close/>
              </a:path>
            </a:pathLst>
          </a:custGeom>
          <a:solidFill>
            <a:srgbClr val="0079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0972" y="987551"/>
            <a:ext cx="996188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/>
              <a:t>今年全球地</a:t>
            </a:r>
            <a:r>
              <a:rPr sz="1850" spc="-30"/>
              <a:t>缘</a:t>
            </a:r>
            <a:r>
              <a:rPr sz="1850" spc="-5"/>
              <a:t>政治</a:t>
            </a:r>
            <a:r>
              <a:rPr sz="1850" spc="-30"/>
              <a:t>局</a:t>
            </a:r>
            <a:r>
              <a:rPr sz="1850" spc="-5"/>
              <a:t>势受</a:t>
            </a:r>
            <a:r>
              <a:rPr sz="1850" spc="-30"/>
              <a:t>到</a:t>
            </a:r>
            <a:r>
              <a:rPr sz="1850" spc="-5"/>
              <a:t>俄乌冲</a:t>
            </a:r>
            <a:r>
              <a:rPr sz="1850" spc="-30"/>
              <a:t>突</a:t>
            </a:r>
            <a:r>
              <a:rPr sz="1850" spc="-5"/>
              <a:t>持续</a:t>
            </a:r>
            <a:r>
              <a:rPr sz="1850" spc="-30"/>
              <a:t>、</a:t>
            </a:r>
            <a:r>
              <a:rPr sz="1850" spc="-5"/>
              <a:t>以色列</a:t>
            </a:r>
            <a:r>
              <a:rPr sz="1850" spc="-20">
                <a:latin typeface="Calibri"/>
                <a:cs typeface="Calibri"/>
              </a:rPr>
              <a:t>─</a:t>
            </a:r>
            <a:r>
              <a:rPr sz="1850" spc="-5"/>
              <a:t>哈</a:t>
            </a:r>
            <a:r>
              <a:rPr sz="1850" spc="-30"/>
              <a:t>玛</a:t>
            </a:r>
            <a:r>
              <a:rPr sz="1850" spc="-5"/>
              <a:t>斯战</a:t>
            </a:r>
            <a:r>
              <a:rPr sz="1850" spc="-30"/>
              <a:t>争</a:t>
            </a:r>
            <a:r>
              <a:rPr sz="1850" spc="-5"/>
              <a:t>影响而</a:t>
            </a:r>
            <a:r>
              <a:rPr sz="1850" spc="-30"/>
              <a:t>变</a:t>
            </a:r>
            <a:r>
              <a:rPr sz="1850" spc="-5"/>
              <a:t>得紧</a:t>
            </a:r>
            <a:r>
              <a:rPr sz="1850" spc="-30"/>
              <a:t>张</a:t>
            </a:r>
            <a:r>
              <a:rPr sz="1850" spc="-5"/>
              <a:t>，美国</a:t>
            </a:r>
            <a:r>
              <a:rPr sz="1850" spc="-30"/>
              <a:t>和</a:t>
            </a:r>
            <a:r>
              <a:rPr sz="1850" spc="-5"/>
              <a:t>多国</a:t>
            </a:r>
            <a:r>
              <a:rPr sz="1850" spc="-30"/>
              <a:t>央行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0972" y="1274063"/>
            <a:ext cx="985520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b="1" spc="15">
                <a:latin typeface="Microsoft JhengHei"/>
                <a:cs typeface="Microsoft JhengHei"/>
              </a:rPr>
              <a:t>持续</a:t>
            </a:r>
            <a:r>
              <a:rPr sz="1850" b="1" spc="-5">
                <a:latin typeface="Microsoft JhengHei"/>
                <a:cs typeface="Microsoft JhengHei"/>
              </a:rPr>
              <a:t>加息、</a:t>
            </a:r>
            <a:r>
              <a:rPr sz="1850" b="1" spc="-30">
                <a:latin typeface="Microsoft JhengHei"/>
                <a:cs typeface="Microsoft JhengHei"/>
              </a:rPr>
              <a:t>内</a:t>
            </a:r>
            <a:r>
              <a:rPr sz="1850" b="1" spc="-5">
                <a:latin typeface="Microsoft JhengHei"/>
                <a:cs typeface="Microsoft JhengHei"/>
              </a:rPr>
              <a:t>地经</a:t>
            </a:r>
            <a:r>
              <a:rPr sz="1850" b="1" spc="-30">
                <a:latin typeface="Microsoft JhengHei"/>
                <a:cs typeface="Microsoft JhengHei"/>
              </a:rPr>
              <a:t>济</a:t>
            </a:r>
            <a:r>
              <a:rPr sz="1850" b="1" spc="-5">
                <a:latin typeface="Microsoft JhengHei"/>
                <a:cs typeface="Microsoft JhengHei"/>
              </a:rPr>
              <a:t>复苏</a:t>
            </a:r>
            <a:r>
              <a:rPr sz="1850" b="1" spc="-30">
                <a:latin typeface="Microsoft JhengHei"/>
                <a:cs typeface="Microsoft JhengHei"/>
              </a:rPr>
              <a:t>速</a:t>
            </a:r>
            <a:r>
              <a:rPr sz="1850" b="1" spc="-5">
                <a:latin typeface="Microsoft JhengHei"/>
                <a:cs typeface="Microsoft JhengHei"/>
              </a:rPr>
              <a:t>度低于</a:t>
            </a:r>
            <a:r>
              <a:rPr sz="1850" b="1" spc="-30">
                <a:latin typeface="Microsoft JhengHei"/>
                <a:cs typeface="Microsoft JhengHei"/>
              </a:rPr>
              <a:t>市</a:t>
            </a:r>
            <a:r>
              <a:rPr sz="1850" b="1" spc="-5">
                <a:latin typeface="Microsoft JhengHei"/>
                <a:cs typeface="Microsoft JhengHei"/>
              </a:rPr>
              <a:t>场预</a:t>
            </a:r>
            <a:r>
              <a:rPr sz="1850" b="1" spc="-30">
                <a:latin typeface="Microsoft JhengHei"/>
                <a:cs typeface="Microsoft JhengHei"/>
              </a:rPr>
              <a:t>期</a:t>
            </a:r>
            <a:r>
              <a:rPr sz="1850" b="1" spc="-5">
                <a:latin typeface="Microsoft JhengHei"/>
                <a:cs typeface="Microsoft JhengHei"/>
              </a:rPr>
              <a:t>，虽然</a:t>
            </a:r>
            <a:r>
              <a:rPr sz="1850" b="1" spc="-30">
                <a:latin typeface="Microsoft JhengHei"/>
                <a:cs typeface="Microsoft JhengHei"/>
              </a:rPr>
              <a:t>中</a:t>
            </a:r>
            <a:r>
              <a:rPr sz="1850" b="1" spc="-5">
                <a:latin typeface="Microsoft JhengHei"/>
                <a:cs typeface="Microsoft JhengHei"/>
              </a:rPr>
              <a:t>美关</a:t>
            </a:r>
            <a:r>
              <a:rPr sz="1850" b="1" spc="-30">
                <a:latin typeface="Microsoft JhengHei"/>
                <a:cs typeface="Microsoft JhengHei"/>
              </a:rPr>
              <a:t>系</a:t>
            </a:r>
            <a:r>
              <a:rPr sz="1850" b="1" spc="-5">
                <a:latin typeface="Microsoft JhengHei"/>
                <a:cs typeface="Microsoft JhengHei"/>
              </a:rPr>
              <a:t>稍有缓</a:t>
            </a:r>
            <a:r>
              <a:rPr sz="1850" b="1" spc="-30">
                <a:latin typeface="Microsoft JhengHei"/>
                <a:cs typeface="Microsoft JhengHei"/>
              </a:rPr>
              <a:t>和</a:t>
            </a:r>
            <a:r>
              <a:rPr sz="1850" b="1" spc="-5">
                <a:latin typeface="Microsoft JhengHei"/>
                <a:cs typeface="Microsoft JhengHei"/>
              </a:rPr>
              <a:t>，但</a:t>
            </a:r>
            <a:r>
              <a:rPr sz="1850" b="1" spc="-30">
                <a:latin typeface="Microsoft JhengHei"/>
                <a:cs typeface="Microsoft JhengHei"/>
              </a:rPr>
              <a:t>仍</a:t>
            </a:r>
            <a:r>
              <a:rPr sz="1850" b="1" spc="-5">
                <a:latin typeface="Microsoft JhengHei"/>
                <a:cs typeface="Microsoft JhengHei"/>
              </a:rPr>
              <a:t>影响了</a:t>
            </a:r>
            <a:r>
              <a:rPr sz="1850" b="1" spc="-30">
                <a:latin typeface="Microsoft JhengHei"/>
                <a:cs typeface="Microsoft JhengHei"/>
              </a:rPr>
              <a:t>全</a:t>
            </a:r>
            <a:r>
              <a:rPr sz="1850" b="1" spc="-5">
                <a:latin typeface="Microsoft JhengHei"/>
                <a:cs typeface="Microsoft JhengHei"/>
              </a:rPr>
              <a:t>球资</a:t>
            </a:r>
            <a:r>
              <a:rPr sz="1850" b="1" spc="-30">
                <a:latin typeface="Microsoft JhengHei"/>
                <a:cs typeface="Microsoft JhengHei"/>
              </a:rPr>
              <a:t>本</a:t>
            </a:r>
            <a:r>
              <a:rPr sz="1850" b="1" spc="-5">
                <a:latin typeface="Microsoft JhengHei"/>
                <a:cs typeface="Microsoft JhengHei"/>
              </a:rPr>
              <a:t>市场</a:t>
            </a:r>
            <a:endParaRPr sz="1850">
              <a:latin typeface="Microsoft JhengHei"/>
              <a:cs typeface="Microsoft JhengHe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0972" y="1548383"/>
            <a:ext cx="251904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b="1" spc="15">
                <a:latin typeface="Microsoft JhengHei"/>
                <a:cs typeface="Microsoft JhengHei"/>
              </a:rPr>
              <a:t>的流</a:t>
            </a:r>
            <a:r>
              <a:rPr sz="1850" b="1" spc="-5">
                <a:latin typeface="Microsoft JhengHei"/>
                <a:cs typeface="Microsoft JhengHei"/>
              </a:rPr>
              <a:t>动性与</a:t>
            </a:r>
            <a:r>
              <a:rPr sz="1850" b="1" spc="-30">
                <a:latin typeface="Microsoft JhengHei"/>
                <a:cs typeface="Microsoft JhengHei"/>
              </a:rPr>
              <a:t>资</a:t>
            </a:r>
            <a:r>
              <a:rPr sz="1850" b="1" spc="-5">
                <a:latin typeface="Microsoft JhengHei"/>
                <a:cs typeface="Microsoft JhengHei"/>
              </a:rPr>
              <a:t>金流</a:t>
            </a:r>
            <a:r>
              <a:rPr sz="1850" b="1" spc="-30">
                <a:latin typeface="Microsoft JhengHei"/>
                <a:cs typeface="Microsoft JhengHei"/>
              </a:rPr>
              <a:t>向</a:t>
            </a:r>
            <a:r>
              <a:rPr sz="1850" b="1" spc="-5">
                <a:latin typeface="Calibri"/>
                <a:cs typeface="Calibri"/>
              </a:rPr>
              <a:t>(</a:t>
            </a:r>
            <a:r>
              <a:rPr sz="1850" b="1" spc="-5">
                <a:latin typeface="Microsoft JhengHei"/>
                <a:cs typeface="Microsoft JhengHei"/>
              </a:rPr>
              <a:t>续</a:t>
            </a:r>
            <a:r>
              <a:rPr sz="1850" b="1" spc="-5">
                <a:latin typeface="Calibri"/>
                <a:cs typeface="Calibri"/>
              </a:rPr>
              <a:t>)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14231" y="1719579"/>
            <a:ext cx="1594485" cy="673735"/>
          </a:xfrm>
          <a:prstGeom prst="rect">
            <a:avLst/>
          </a:prstGeom>
        </p:spPr>
        <p:txBody>
          <a:bodyPr vert="horz" wrap="square" lIns="0" tIns="215265" rIns="0" bIns="0" rtlCol="0">
            <a:spAutoFit/>
          </a:bodyPr>
          <a:lstStyle/>
          <a:p>
            <a:pPr marR="99695" algn="ctr">
              <a:lnSpc>
                <a:spcPct val="100000"/>
              </a:lnSpc>
              <a:spcBef>
                <a:spcPts val="1695"/>
              </a:spcBef>
            </a:pPr>
            <a:r>
              <a:rPr sz="1400" b="1" spc="10">
                <a:solidFill>
                  <a:srgbClr val="FFFFFF"/>
                </a:solidFill>
                <a:latin typeface="Microsoft JhengHei"/>
                <a:cs typeface="Microsoft JhengHei"/>
              </a:rPr>
              <a:t>中国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80947" y="2270760"/>
            <a:ext cx="424688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67640" indent="-155575">
              <a:lnSpc>
                <a:spcPct val="100000"/>
              </a:lnSpc>
              <a:spcBef>
                <a:spcPts val="125"/>
              </a:spcBef>
              <a:buFont typeface="Symbol"/>
              <a:buChar char=""/>
              <a:tabLst>
                <a:tab pos="168275"/>
              </a:tabLst>
            </a:pPr>
            <a:r>
              <a:rPr sz="1200" spc="20">
                <a:latin typeface="华文细黑"/>
                <a:cs typeface="华文细黑"/>
              </a:rPr>
              <a:t>新冠疫情防控措施全面放松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80947" y="2459736"/>
            <a:ext cx="368300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67640" indent="-155575">
              <a:lnSpc>
                <a:spcPct val="100000"/>
              </a:lnSpc>
              <a:spcBef>
                <a:spcPts val="125"/>
              </a:spcBef>
              <a:buFont typeface="Symbol"/>
              <a:buChar char=""/>
              <a:tabLst>
                <a:tab pos="168275"/>
              </a:tabLst>
            </a:pPr>
            <a:r>
              <a:rPr sz="1200" spc="20">
                <a:latin typeface="华文细黑"/>
                <a:cs typeface="华文细黑"/>
              </a:rPr>
              <a:t>中国人民银行继于</a:t>
            </a:r>
            <a:r>
              <a:rPr sz="1200" spc="10">
                <a:latin typeface="Calibri"/>
                <a:cs typeface="Calibri"/>
              </a:rPr>
              <a:t>3</a:t>
            </a:r>
            <a:r>
              <a:rPr sz="1200" spc="20">
                <a:latin typeface="华文细黑"/>
                <a:cs typeface="华文细黑"/>
              </a:rPr>
              <a:t>月</a:t>
            </a:r>
            <a:r>
              <a:rPr sz="1200" spc="10">
                <a:latin typeface="Calibri"/>
                <a:cs typeface="Calibri"/>
              </a:rPr>
              <a:t>27</a:t>
            </a:r>
            <a:r>
              <a:rPr sz="1200" spc="20">
                <a:latin typeface="华文细黑"/>
                <a:cs typeface="华文细黑"/>
              </a:rPr>
              <a:t>日降低金融机构存款准备金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36396" y="2645663"/>
            <a:ext cx="3494404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spc="20">
                <a:latin typeface="华文细黑"/>
                <a:cs typeface="华文细黑"/>
              </a:rPr>
              <a:t>率</a:t>
            </a:r>
            <a:r>
              <a:rPr sz="1200" spc="10">
                <a:latin typeface="Calibri"/>
                <a:cs typeface="Calibri"/>
              </a:rPr>
              <a:t>0.25</a:t>
            </a:r>
            <a:r>
              <a:rPr sz="1200" spc="20">
                <a:latin typeface="华文细黑"/>
                <a:cs typeface="华文细黑"/>
              </a:rPr>
              <a:t>个百分点，再于</a:t>
            </a:r>
            <a:r>
              <a:rPr sz="1200" spc="10">
                <a:latin typeface="Calibri"/>
                <a:cs typeface="Calibri"/>
              </a:rPr>
              <a:t>9</a:t>
            </a:r>
            <a:r>
              <a:rPr sz="1200" spc="20">
                <a:latin typeface="华文细黑"/>
                <a:cs typeface="华文细黑"/>
              </a:rPr>
              <a:t>月</a:t>
            </a:r>
            <a:r>
              <a:rPr sz="1200" spc="10">
                <a:latin typeface="Calibri"/>
                <a:cs typeface="Calibri"/>
              </a:rPr>
              <a:t>15</a:t>
            </a:r>
            <a:r>
              <a:rPr sz="1200" spc="20">
                <a:latin typeface="华文细黑"/>
                <a:cs typeface="华文细黑"/>
              </a:rPr>
              <a:t>日进行年内第二次全面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36396" y="2831592"/>
            <a:ext cx="3567429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spc="20">
                <a:latin typeface="华文细黑"/>
                <a:cs typeface="华文细黑"/>
              </a:rPr>
              <a:t>降准，全面调降金融机构存款准备金率</a:t>
            </a:r>
            <a:r>
              <a:rPr sz="1200" spc="10">
                <a:latin typeface="Calibri"/>
                <a:cs typeface="Calibri"/>
              </a:rPr>
              <a:t>0.25</a:t>
            </a:r>
            <a:r>
              <a:rPr sz="1200" spc="20">
                <a:latin typeface="华文细黑"/>
                <a:cs typeface="华文细黑"/>
              </a:rPr>
              <a:t>个百分点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0947" y="3020567"/>
            <a:ext cx="376237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67640" indent="-155575">
              <a:lnSpc>
                <a:spcPct val="100000"/>
              </a:lnSpc>
              <a:spcBef>
                <a:spcPts val="125"/>
              </a:spcBef>
              <a:buFont typeface="Symbol"/>
              <a:buChar char=""/>
              <a:tabLst>
                <a:tab pos="168275"/>
              </a:tabLst>
            </a:pPr>
            <a:r>
              <a:rPr sz="1200" spc="20">
                <a:latin typeface="华文细黑"/>
                <a:cs typeface="华文细黑"/>
              </a:rPr>
              <a:t>央行在</a:t>
            </a:r>
            <a:r>
              <a:rPr sz="1200" spc="10">
                <a:latin typeface="Calibri"/>
                <a:cs typeface="Calibri"/>
              </a:rPr>
              <a:t>6</a:t>
            </a:r>
            <a:r>
              <a:rPr sz="1200" spc="20">
                <a:latin typeface="华文细黑"/>
                <a:cs typeface="华文细黑"/>
              </a:rPr>
              <a:t>月</a:t>
            </a:r>
            <a:r>
              <a:rPr sz="1200" spc="10">
                <a:latin typeface="Calibri"/>
                <a:cs typeface="Calibri"/>
              </a:rPr>
              <a:t>13</a:t>
            </a:r>
            <a:r>
              <a:rPr sz="1200" spc="20">
                <a:latin typeface="华文细黑"/>
                <a:cs typeface="华文细黑"/>
              </a:rPr>
              <a:t>日，调降短期利率，将</a:t>
            </a:r>
            <a:r>
              <a:rPr sz="1200" spc="10">
                <a:latin typeface="Calibri"/>
                <a:cs typeface="Calibri"/>
              </a:rPr>
              <a:t>7</a:t>
            </a:r>
            <a:r>
              <a:rPr sz="1200" spc="20">
                <a:latin typeface="华文细黑"/>
                <a:cs typeface="华文细黑"/>
              </a:rPr>
              <a:t>天期逆回购利率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0947" y="3206495"/>
            <a:ext cx="3850640" cy="32054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67640">
              <a:lnSpc>
                <a:spcPct val="100000"/>
              </a:lnSpc>
              <a:spcBef>
                <a:spcPts val="125"/>
              </a:spcBef>
            </a:pPr>
            <a:r>
              <a:rPr sz="1200" spc="20">
                <a:latin typeface="华文细黑"/>
                <a:cs typeface="华文细黑"/>
              </a:rPr>
              <a:t>调降</a:t>
            </a:r>
            <a:r>
              <a:rPr sz="1200" spc="10">
                <a:latin typeface="Calibri"/>
                <a:cs typeface="Calibri"/>
              </a:rPr>
              <a:t>10</a:t>
            </a:r>
            <a:r>
              <a:rPr sz="1200" spc="20">
                <a:latin typeface="华文细黑"/>
                <a:cs typeface="华文细黑"/>
              </a:rPr>
              <a:t>个基点，也是自去年</a:t>
            </a:r>
            <a:r>
              <a:rPr sz="1200" spc="10">
                <a:latin typeface="Calibri"/>
                <a:cs typeface="Calibri"/>
              </a:rPr>
              <a:t>8</a:t>
            </a:r>
            <a:r>
              <a:rPr sz="1200" spc="20">
                <a:latin typeface="华文细黑"/>
                <a:cs typeface="华文细黑"/>
              </a:rPr>
              <a:t>月以来首度降息；</a:t>
            </a:r>
            <a:r>
              <a:rPr sz="1200" spc="30">
                <a:latin typeface="华文细黑"/>
                <a:cs typeface="华文细黑"/>
              </a:rPr>
              <a:t> </a:t>
            </a:r>
            <a:r>
              <a:rPr sz="1200" spc="10">
                <a:latin typeface="Calibri"/>
                <a:cs typeface="Calibri"/>
              </a:rPr>
              <a:t>8</a:t>
            </a:r>
            <a:r>
              <a:rPr sz="1200" spc="20">
                <a:latin typeface="华文细黑"/>
                <a:cs typeface="华文细黑"/>
              </a:rPr>
              <a:t>月</a:t>
            </a:r>
            <a:endParaRPr sz="1200">
              <a:latin typeface="华文细黑"/>
              <a:cs typeface="华文细黑"/>
            </a:endParaRPr>
          </a:p>
          <a:p>
            <a:pPr marL="167640" marR="5080">
              <a:lnSpc>
                <a:spcPts val="1490"/>
              </a:lnSpc>
              <a:spcBef>
                <a:spcPts val="30"/>
              </a:spcBef>
            </a:pPr>
            <a:r>
              <a:rPr sz="1200" spc="20">
                <a:latin typeface="华文细黑"/>
                <a:cs typeface="华文细黑"/>
              </a:rPr>
              <a:t>份下调</a:t>
            </a:r>
            <a:r>
              <a:rPr sz="1200" spc="5">
                <a:latin typeface="Calibri"/>
                <a:cs typeface="Calibri"/>
              </a:rPr>
              <a:t>MLF</a:t>
            </a:r>
            <a:r>
              <a:rPr sz="1200" spc="20">
                <a:latin typeface="华文细黑"/>
                <a:cs typeface="华文细黑"/>
              </a:rPr>
              <a:t>利率</a:t>
            </a:r>
            <a:r>
              <a:rPr sz="1200" spc="10">
                <a:latin typeface="Calibri"/>
                <a:cs typeface="Calibri"/>
              </a:rPr>
              <a:t>15</a:t>
            </a:r>
            <a:r>
              <a:rPr sz="1200" spc="20">
                <a:latin typeface="华文细黑"/>
                <a:cs typeface="华文细黑"/>
              </a:rPr>
              <a:t>个基点，为</a:t>
            </a:r>
            <a:r>
              <a:rPr sz="1200" spc="10">
                <a:latin typeface="Calibri"/>
                <a:cs typeface="Calibri"/>
              </a:rPr>
              <a:t>2020</a:t>
            </a:r>
            <a:r>
              <a:rPr sz="1200" spc="20">
                <a:latin typeface="华文细黑"/>
                <a:cs typeface="华文细黑"/>
              </a:rPr>
              <a:t>年初以来的最大降 幅</a:t>
            </a:r>
            <a:r>
              <a:rPr sz="1200" spc="15">
                <a:latin typeface="华文细黑"/>
                <a:cs typeface="华文细黑"/>
              </a:rPr>
              <a:t>；</a:t>
            </a:r>
            <a:r>
              <a:rPr sz="1200" spc="15">
                <a:latin typeface="Calibri"/>
                <a:cs typeface="Calibri"/>
              </a:rPr>
              <a:t>11</a:t>
            </a:r>
            <a:r>
              <a:rPr sz="1200" spc="20">
                <a:latin typeface="华文细黑"/>
                <a:cs typeface="华文细黑"/>
              </a:rPr>
              <a:t>月</a:t>
            </a:r>
            <a:r>
              <a:rPr sz="1200" spc="10">
                <a:latin typeface="Calibri"/>
                <a:cs typeface="Calibri"/>
              </a:rPr>
              <a:t>15</a:t>
            </a:r>
            <a:r>
              <a:rPr sz="1200" spc="20">
                <a:latin typeface="华文细黑"/>
                <a:cs typeface="华文细黑"/>
              </a:rPr>
              <a:t>日，人民银行</a:t>
            </a:r>
            <a:r>
              <a:rPr sz="1200" spc="40">
                <a:latin typeface="华文细黑"/>
                <a:cs typeface="华文细黑"/>
              </a:rPr>
              <a:t>在</a:t>
            </a:r>
            <a:r>
              <a:rPr sz="1200" spc="20">
                <a:latin typeface="华文细黑"/>
                <a:cs typeface="华文细黑"/>
              </a:rPr>
              <a:t>公开市场净投放</a:t>
            </a:r>
            <a:r>
              <a:rPr sz="1200" spc="20">
                <a:latin typeface="Calibri"/>
                <a:cs typeface="Calibri"/>
              </a:rPr>
              <a:t>210</a:t>
            </a:r>
            <a:r>
              <a:rPr sz="1200" spc="20">
                <a:latin typeface="华文细黑"/>
                <a:cs typeface="华文细黑"/>
              </a:rPr>
              <a:t>亿元，</a:t>
            </a:r>
            <a:endParaRPr sz="1200">
              <a:latin typeface="华文细黑"/>
              <a:cs typeface="华文细黑"/>
            </a:endParaRPr>
          </a:p>
          <a:p>
            <a:pPr marL="167640">
              <a:lnSpc>
                <a:spcPts val="1405"/>
              </a:lnSpc>
            </a:pPr>
            <a:r>
              <a:rPr sz="1200" spc="5">
                <a:latin typeface="Calibri"/>
                <a:cs typeface="Calibri"/>
              </a:rPr>
              <a:t>MLF</a:t>
            </a:r>
            <a:r>
              <a:rPr sz="1200" spc="20">
                <a:latin typeface="华文细黑"/>
                <a:cs typeface="华文细黑"/>
              </a:rPr>
              <a:t>净投放</a:t>
            </a:r>
            <a:r>
              <a:rPr sz="1200" spc="10">
                <a:latin typeface="Calibri"/>
                <a:cs typeface="Calibri"/>
              </a:rPr>
              <a:t>6,000</a:t>
            </a:r>
            <a:r>
              <a:rPr sz="1200" spc="20">
                <a:latin typeface="华文细黑"/>
                <a:cs typeface="华文细黑"/>
              </a:rPr>
              <a:t>亿元</a:t>
            </a:r>
            <a:r>
              <a:rPr sz="1200" spc="10">
                <a:latin typeface="华文细黑"/>
                <a:cs typeface="华文细黑"/>
              </a:rPr>
              <a:t>，</a:t>
            </a:r>
            <a:r>
              <a:rPr sz="1200" spc="10">
                <a:latin typeface="Calibri"/>
                <a:cs typeface="Calibri"/>
              </a:rPr>
              <a:t>MLF</a:t>
            </a:r>
            <a:r>
              <a:rPr sz="1200" spc="20">
                <a:latin typeface="华文细黑"/>
                <a:cs typeface="华文细黑"/>
              </a:rPr>
              <a:t>净投放规模创自</a:t>
            </a:r>
            <a:r>
              <a:rPr sz="1200" spc="10">
                <a:latin typeface="Calibri"/>
                <a:cs typeface="Calibri"/>
              </a:rPr>
              <a:t>2016</a:t>
            </a:r>
            <a:r>
              <a:rPr sz="1200" spc="20">
                <a:latin typeface="华文细黑"/>
                <a:cs typeface="华文细黑"/>
              </a:rPr>
              <a:t>年</a:t>
            </a:r>
            <a:r>
              <a:rPr sz="1200" spc="10">
                <a:latin typeface="Calibri"/>
                <a:cs typeface="Calibri"/>
              </a:rPr>
              <a:t>12</a:t>
            </a:r>
            <a:endParaRPr sz="1200">
              <a:latin typeface="Calibri"/>
              <a:cs typeface="Calibri"/>
            </a:endParaRPr>
          </a:p>
          <a:p>
            <a:pPr marL="167640">
              <a:lnSpc>
                <a:spcPct val="100000"/>
              </a:lnSpc>
              <a:spcBef>
                <a:spcPts val="45"/>
              </a:spcBef>
            </a:pPr>
            <a:r>
              <a:rPr sz="1200" spc="20">
                <a:latin typeface="华文细黑"/>
                <a:cs typeface="华文细黑"/>
              </a:rPr>
              <a:t>月以来新高。</a:t>
            </a:r>
            <a:endParaRPr sz="1200">
              <a:latin typeface="华文细黑"/>
              <a:cs typeface="华文细黑"/>
            </a:endParaRPr>
          </a:p>
          <a:p>
            <a:pPr marL="167640" indent="-155575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168275"/>
              </a:tabLst>
            </a:pPr>
            <a:r>
              <a:rPr sz="1200" spc="20">
                <a:latin typeface="华文细黑"/>
                <a:cs typeface="华文细黑"/>
              </a:rPr>
              <a:t>今年上半年</a:t>
            </a:r>
            <a:r>
              <a:rPr sz="1200" spc="10">
                <a:latin typeface="Calibri"/>
                <a:cs typeface="Calibri"/>
              </a:rPr>
              <a:t>PMI</a:t>
            </a:r>
            <a:r>
              <a:rPr sz="1200" spc="20">
                <a:latin typeface="华文细黑"/>
                <a:cs typeface="华文细黑"/>
              </a:rPr>
              <a:t>继续下行，下半年以来连续扩张</a:t>
            </a:r>
            <a:r>
              <a:rPr sz="1200" spc="10">
                <a:latin typeface="Calibri"/>
                <a:cs typeface="Calibri"/>
              </a:rPr>
              <a:t>4</a:t>
            </a:r>
            <a:r>
              <a:rPr sz="1200" spc="20">
                <a:latin typeface="华文细黑"/>
                <a:cs typeface="华文细黑"/>
              </a:rPr>
              <a:t>个</a:t>
            </a:r>
            <a:endParaRPr sz="1200">
              <a:latin typeface="华文细黑"/>
              <a:cs typeface="华文细黑"/>
            </a:endParaRPr>
          </a:p>
          <a:p>
            <a:pPr marL="167640">
              <a:lnSpc>
                <a:spcPct val="100000"/>
              </a:lnSpc>
              <a:spcBef>
                <a:spcPts val="25"/>
              </a:spcBef>
            </a:pPr>
            <a:r>
              <a:rPr sz="1200" spc="20">
                <a:latin typeface="华文细黑"/>
                <a:cs typeface="华文细黑"/>
              </a:rPr>
              <a:t>月后使得</a:t>
            </a:r>
            <a:r>
              <a:rPr sz="1200" spc="10">
                <a:latin typeface="Calibri"/>
                <a:cs typeface="Calibri"/>
              </a:rPr>
              <a:t>9</a:t>
            </a:r>
            <a:r>
              <a:rPr sz="1200" spc="20">
                <a:latin typeface="华文细黑"/>
                <a:cs typeface="华文细黑"/>
              </a:rPr>
              <a:t>月</a:t>
            </a:r>
            <a:r>
              <a:rPr sz="1200" spc="10">
                <a:latin typeface="Calibri"/>
                <a:cs typeface="Calibri"/>
              </a:rPr>
              <a:t>PMI</a:t>
            </a:r>
            <a:r>
              <a:rPr sz="1200" spc="20">
                <a:latin typeface="华文细黑"/>
                <a:cs typeface="华文细黑"/>
              </a:rPr>
              <a:t>到达</a:t>
            </a:r>
            <a:r>
              <a:rPr sz="1200" spc="5">
                <a:latin typeface="Calibri"/>
                <a:cs typeface="Calibri"/>
              </a:rPr>
              <a:t>50%</a:t>
            </a:r>
            <a:r>
              <a:rPr sz="1200" spc="20">
                <a:latin typeface="华文细黑"/>
                <a:cs typeface="华文细黑"/>
              </a:rPr>
              <a:t>以上，但</a:t>
            </a:r>
            <a:r>
              <a:rPr sz="1200" spc="10">
                <a:latin typeface="Calibri"/>
                <a:cs typeface="Calibri"/>
              </a:rPr>
              <a:t>10</a:t>
            </a:r>
            <a:r>
              <a:rPr sz="1200" spc="20">
                <a:latin typeface="华文细黑"/>
                <a:cs typeface="华文细黑"/>
              </a:rPr>
              <a:t>月和</a:t>
            </a:r>
            <a:r>
              <a:rPr sz="1200" spc="10">
                <a:latin typeface="Calibri"/>
                <a:cs typeface="Calibri"/>
              </a:rPr>
              <a:t>11</a:t>
            </a:r>
            <a:r>
              <a:rPr sz="1200" spc="20">
                <a:latin typeface="华文细黑"/>
                <a:cs typeface="华文细黑"/>
              </a:rPr>
              <a:t>月连续</a:t>
            </a:r>
            <a:r>
              <a:rPr sz="1200" spc="1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marL="167640">
              <a:lnSpc>
                <a:spcPct val="100000"/>
              </a:lnSpc>
              <a:spcBef>
                <a:spcPts val="50"/>
              </a:spcBef>
            </a:pPr>
            <a:r>
              <a:rPr sz="1200" spc="20">
                <a:latin typeface="华文细黑"/>
                <a:cs typeface="华文细黑"/>
              </a:rPr>
              <a:t>个月低于</a:t>
            </a:r>
            <a:r>
              <a:rPr sz="1200" spc="10">
                <a:latin typeface="Calibri"/>
                <a:cs typeface="Calibri"/>
              </a:rPr>
              <a:t>50%</a:t>
            </a:r>
            <a:endParaRPr sz="1200">
              <a:latin typeface="Calibri"/>
              <a:cs typeface="Calibri"/>
            </a:endParaRPr>
          </a:p>
          <a:p>
            <a:pPr marL="167640" marR="93345" indent="-155575" algn="just">
              <a:lnSpc>
                <a:spcPct val="101699"/>
              </a:lnSpc>
              <a:spcBef>
                <a:spcPts val="20"/>
              </a:spcBef>
              <a:buFont typeface="Symbol"/>
              <a:buChar char=""/>
              <a:tabLst>
                <a:tab pos="168275"/>
              </a:tabLst>
            </a:pPr>
            <a:r>
              <a:rPr sz="1200" spc="20">
                <a:latin typeface="华文细黑"/>
                <a:cs typeface="华文细黑"/>
              </a:rPr>
              <a:t>中共中央政治局会议要求加强地方政府债务管理，严 控新增隐性债务。截至</a:t>
            </a:r>
            <a:r>
              <a:rPr sz="1200" spc="10">
                <a:latin typeface="Calibri"/>
                <a:cs typeface="Calibri"/>
              </a:rPr>
              <a:t>11</a:t>
            </a:r>
            <a:r>
              <a:rPr sz="1200" spc="20">
                <a:latin typeface="华文细黑"/>
                <a:cs typeface="华文细黑"/>
              </a:rPr>
              <a:t>月</a:t>
            </a:r>
            <a:r>
              <a:rPr sz="1200" spc="10">
                <a:latin typeface="Calibri"/>
                <a:cs typeface="Calibri"/>
              </a:rPr>
              <a:t>28</a:t>
            </a:r>
            <a:r>
              <a:rPr sz="1200" spc="20">
                <a:latin typeface="华文细黑"/>
                <a:cs typeface="华文细黑"/>
              </a:rPr>
              <a:t>日，全国特殊再融资债 券发行总额已超</a:t>
            </a:r>
            <a:r>
              <a:rPr sz="1200" spc="10">
                <a:latin typeface="Calibri"/>
                <a:cs typeface="Calibri"/>
              </a:rPr>
              <a:t>1.37</a:t>
            </a:r>
            <a:r>
              <a:rPr sz="1200" spc="20">
                <a:latin typeface="华文细黑"/>
                <a:cs typeface="华文细黑"/>
              </a:rPr>
              <a:t>万亿元人民币</a:t>
            </a:r>
            <a:endParaRPr sz="1200">
              <a:latin typeface="华文细黑"/>
              <a:cs typeface="华文细黑"/>
            </a:endParaRPr>
          </a:p>
          <a:p>
            <a:pPr marL="167640" marR="10795" indent="-155575" algn="just">
              <a:lnSpc>
                <a:spcPct val="101699"/>
              </a:lnSpc>
              <a:buFont typeface="Symbol"/>
              <a:buChar char=""/>
              <a:tabLst>
                <a:tab pos="168275"/>
              </a:tabLst>
            </a:pPr>
            <a:r>
              <a:rPr sz="1200" spc="10">
                <a:latin typeface="Calibri"/>
                <a:cs typeface="Calibri"/>
              </a:rPr>
              <a:t>7</a:t>
            </a:r>
            <a:r>
              <a:rPr sz="1200" spc="20">
                <a:latin typeface="华文细黑"/>
                <a:cs typeface="华文细黑"/>
              </a:rPr>
              <a:t>月下旬，中央政治局会议指出要适时调整优化房地 产政策，促进房地产</a:t>
            </a:r>
            <a:r>
              <a:rPr sz="1200" spc="40">
                <a:latin typeface="华文细黑"/>
                <a:cs typeface="华文细黑"/>
              </a:rPr>
              <a:t>市</a:t>
            </a:r>
            <a:r>
              <a:rPr sz="1200" spc="20">
                <a:latin typeface="华文细黑"/>
                <a:cs typeface="华文细黑"/>
              </a:rPr>
              <a:t>场平稳健康发展</a:t>
            </a:r>
            <a:r>
              <a:rPr sz="1200" spc="40">
                <a:latin typeface="华文细黑"/>
                <a:cs typeface="华文细黑"/>
              </a:rPr>
              <a:t>。</a:t>
            </a:r>
            <a:r>
              <a:rPr sz="1200" spc="10">
                <a:latin typeface="Calibri"/>
                <a:cs typeface="Calibri"/>
              </a:rPr>
              <a:t>8</a:t>
            </a:r>
            <a:r>
              <a:rPr sz="1200" spc="40">
                <a:latin typeface="华文细黑"/>
                <a:cs typeface="华文细黑"/>
              </a:rPr>
              <a:t>月</a:t>
            </a:r>
            <a:r>
              <a:rPr sz="1200" spc="20">
                <a:latin typeface="华文细黑"/>
                <a:cs typeface="华文细黑"/>
              </a:rPr>
              <a:t>底以来，</a:t>
            </a:r>
            <a:endParaRPr sz="1200">
              <a:latin typeface="华文细黑"/>
              <a:cs typeface="华文细黑"/>
            </a:endParaRPr>
          </a:p>
          <a:p>
            <a:pPr marL="167640" marR="97155" algn="just">
              <a:lnSpc>
                <a:spcPct val="101699"/>
              </a:lnSpc>
              <a:spcBef>
                <a:spcPts val="50"/>
              </a:spcBef>
            </a:pPr>
            <a:r>
              <a:rPr sz="1200" spc="20">
                <a:latin typeface="华文细黑"/>
                <a:cs typeface="华文细黑"/>
              </a:rPr>
              <a:t>央行、住建部等中央部委发布系列稳楼市政策，多个 城市陆续放宽房地产相关限制性政策。今年前</a:t>
            </a:r>
            <a:r>
              <a:rPr sz="1200" spc="10">
                <a:latin typeface="Calibri"/>
                <a:cs typeface="Calibri"/>
              </a:rPr>
              <a:t>10</a:t>
            </a:r>
            <a:r>
              <a:rPr sz="1200" spc="20">
                <a:latin typeface="华文细黑"/>
                <a:cs typeface="华文细黑"/>
              </a:rPr>
              <a:t>月， 全国固定资产投资同比增长</a:t>
            </a:r>
            <a:r>
              <a:rPr sz="1200" spc="5">
                <a:latin typeface="Calibri"/>
                <a:cs typeface="Calibri"/>
              </a:rPr>
              <a:t>2.9%</a:t>
            </a:r>
            <a:r>
              <a:rPr sz="1200" spc="20">
                <a:latin typeface="华文细黑"/>
                <a:cs typeface="华文细黑"/>
              </a:rPr>
              <a:t>。在房地产市场持续 调整的背景下，整体投资增长呈现出较强韧性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44424" y="2661411"/>
            <a:ext cx="612775" cy="588645"/>
          </a:xfrm>
          <a:custGeom>
            <a:rect l="l" t="t" r="r" b="b"/>
            <a:pathLst>
              <a:path w="612775" h="588644">
                <a:moveTo>
                  <a:pt x="307848" y="0"/>
                </a:moveTo>
                <a:lnTo>
                  <a:pt x="257751" y="3831"/>
                </a:lnTo>
                <a:lnTo>
                  <a:pt x="210287" y="14923"/>
                </a:lnTo>
                <a:lnTo>
                  <a:pt x="166079" y="32671"/>
                </a:lnTo>
                <a:lnTo>
                  <a:pt x="125748" y="56473"/>
                </a:lnTo>
                <a:lnTo>
                  <a:pt x="89916" y="85725"/>
                </a:lnTo>
                <a:lnTo>
                  <a:pt x="59204" y="119822"/>
                </a:lnTo>
                <a:lnTo>
                  <a:pt x="34235" y="158163"/>
                </a:lnTo>
                <a:lnTo>
                  <a:pt x="15630" y="200143"/>
                </a:lnTo>
                <a:lnTo>
                  <a:pt x="4011" y="245159"/>
                </a:lnTo>
                <a:lnTo>
                  <a:pt x="0" y="292608"/>
                </a:lnTo>
                <a:lnTo>
                  <a:pt x="4011" y="340141"/>
                </a:lnTo>
                <a:lnTo>
                  <a:pt x="15630" y="385389"/>
                </a:lnTo>
                <a:lnTo>
                  <a:pt x="34235" y="427710"/>
                </a:lnTo>
                <a:lnTo>
                  <a:pt x="59204" y="466465"/>
                </a:lnTo>
                <a:lnTo>
                  <a:pt x="89915" y="501015"/>
                </a:lnTo>
                <a:lnTo>
                  <a:pt x="125748" y="530717"/>
                </a:lnTo>
                <a:lnTo>
                  <a:pt x="166079" y="554934"/>
                </a:lnTo>
                <a:lnTo>
                  <a:pt x="210287" y="573024"/>
                </a:lnTo>
                <a:lnTo>
                  <a:pt x="257751" y="584347"/>
                </a:lnTo>
                <a:lnTo>
                  <a:pt x="307848" y="588263"/>
                </a:lnTo>
                <a:lnTo>
                  <a:pt x="357118" y="584347"/>
                </a:lnTo>
                <a:lnTo>
                  <a:pt x="403920" y="573024"/>
                </a:lnTo>
                <a:lnTo>
                  <a:pt x="447614" y="554934"/>
                </a:lnTo>
                <a:lnTo>
                  <a:pt x="487558" y="530717"/>
                </a:lnTo>
                <a:lnTo>
                  <a:pt x="523112" y="501015"/>
                </a:lnTo>
                <a:lnTo>
                  <a:pt x="553638" y="466465"/>
                </a:lnTo>
                <a:lnTo>
                  <a:pt x="578495" y="427710"/>
                </a:lnTo>
                <a:lnTo>
                  <a:pt x="597042" y="385389"/>
                </a:lnTo>
                <a:lnTo>
                  <a:pt x="608639" y="340141"/>
                </a:lnTo>
                <a:lnTo>
                  <a:pt x="612647" y="292608"/>
                </a:lnTo>
                <a:lnTo>
                  <a:pt x="608639" y="245159"/>
                </a:lnTo>
                <a:lnTo>
                  <a:pt x="597042" y="200143"/>
                </a:lnTo>
                <a:lnTo>
                  <a:pt x="578495" y="158163"/>
                </a:lnTo>
                <a:lnTo>
                  <a:pt x="553638" y="119822"/>
                </a:lnTo>
                <a:lnTo>
                  <a:pt x="523113" y="85725"/>
                </a:lnTo>
                <a:lnTo>
                  <a:pt x="487558" y="56473"/>
                </a:lnTo>
                <a:lnTo>
                  <a:pt x="447614" y="32671"/>
                </a:lnTo>
                <a:lnTo>
                  <a:pt x="403920" y="14923"/>
                </a:lnTo>
                <a:lnTo>
                  <a:pt x="357118" y="3831"/>
                </a:lnTo>
                <a:lnTo>
                  <a:pt x="307848" y="0"/>
                </a:lnTo>
                <a:close/>
              </a:path>
            </a:pathLst>
          </a:custGeom>
          <a:solidFill>
            <a:srgbClr val="00A2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02336" y="2713227"/>
            <a:ext cx="502920" cy="487680"/>
          </a:xfrm>
          <a:custGeom>
            <a:rect l="l" t="t" r="r" b="b"/>
            <a:pathLst>
              <a:path w="502919" h="487680">
                <a:moveTo>
                  <a:pt x="252984" y="0"/>
                </a:moveTo>
                <a:lnTo>
                  <a:pt x="201858" y="4976"/>
                </a:lnTo>
                <a:lnTo>
                  <a:pt x="154304" y="19240"/>
                </a:lnTo>
                <a:lnTo>
                  <a:pt x="111323" y="41790"/>
                </a:lnTo>
                <a:lnTo>
                  <a:pt x="73913" y="71628"/>
                </a:lnTo>
                <a:lnTo>
                  <a:pt x="43076" y="107751"/>
                </a:lnTo>
                <a:lnTo>
                  <a:pt x="19811" y="149161"/>
                </a:lnTo>
                <a:lnTo>
                  <a:pt x="5119" y="194857"/>
                </a:lnTo>
                <a:lnTo>
                  <a:pt x="0" y="243839"/>
                </a:lnTo>
                <a:lnTo>
                  <a:pt x="5119" y="292822"/>
                </a:lnTo>
                <a:lnTo>
                  <a:pt x="19812" y="338518"/>
                </a:lnTo>
                <a:lnTo>
                  <a:pt x="43076" y="379928"/>
                </a:lnTo>
                <a:lnTo>
                  <a:pt x="73914" y="416051"/>
                </a:lnTo>
                <a:lnTo>
                  <a:pt x="111323" y="445889"/>
                </a:lnTo>
                <a:lnTo>
                  <a:pt x="154305" y="468439"/>
                </a:lnTo>
                <a:lnTo>
                  <a:pt x="201858" y="482703"/>
                </a:lnTo>
                <a:lnTo>
                  <a:pt x="252984" y="487680"/>
                </a:lnTo>
                <a:lnTo>
                  <a:pt x="303103" y="482703"/>
                </a:lnTo>
                <a:lnTo>
                  <a:pt x="349900" y="468439"/>
                </a:lnTo>
                <a:lnTo>
                  <a:pt x="392340" y="445889"/>
                </a:lnTo>
                <a:lnTo>
                  <a:pt x="429386" y="416051"/>
                </a:lnTo>
                <a:lnTo>
                  <a:pt x="460003" y="379928"/>
                </a:lnTo>
                <a:lnTo>
                  <a:pt x="483155" y="338518"/>
                </a:lnTo>
                <a:lnTo>
                  <a:pt x="497806" y="292822"/>
                </a:lnTo>
                <a:lnTo>
                  <a:pt x="502920" y="243839"/>
                </a:lnTo>
                <a:lnTo>
                  <a:pt x="497806" y="194857"/>
                </a:lnTo>
                <a:lnTo>
                  <a:pt x="483155" y="149161"/>
                </a:lnTo>
                <a:lnTo>
                  <a:pt x="460003" y="107751"/>
                </a:lnTo>
                <a:lnTo>
                  <a:pt x="429387" y="71628"/>
                </a:lnTo>
                <a:lnTo>
                  <a:pt x="392340" y="41790"/>
                </a:lnTo>
                <a:lnTo>
                  <a:pt x="349900" y="19240"/>
                </a:lnTo>
                <a:lnTo>
                  <a:pt x="303103" y="4976"/>
                </a:lnTo>
                <a:lnTo>
                  <a:pt x="2529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99872" y="2780283"/>
            <a:ext cx="320040" cy="311150"/>
          </a:xfrm>
          <a:custGeom>
            <a:rect l="l" t="t" r="r" b="b"/>
            <a:pathLst>
              <a:path w="320040" h="311150">
                <a:moveTo>
                  <a:pt x="167640" y="0"/>
                </a:moveTo>
                <a:lnTo>
                  <a:pt x="152400" y="0"/>
                </a:lnTo>
                <a:lnTo>
                  <a:pt x="149351" y="6095"/>
                </a:lnTo>
                <a:lnTo>
                  <a:pt x="109728" y="94487"/>
                </a:lnTo>
                <a:lnTo>
                  <a:pt x="9143" y="106679"/>
                </a:lnTo>
                <a:lnTo>
                  <a:pt x="3048" y="106679"/>
                </a:lnTo>
                <a:lnTo>
                  <a:pt x="0" y="109727"/>
                </a:lnTo>
                <a:lnTo>
                  <a:pt x="0" y="121919"/>
                </a:lnTo>
                <a:lnTo>
                  <a:pt x="73151" y="195071"/>
                </a:lnTo>
                <a:lnTo>
                  <a:pt x="51815" y="295655"/>
                </a:lnTo>
                <a:lnTo>
                  <a:pt x="51815" y="298703"/>
                </a:lnTo>
                <a:lnTo>
                  <a:pt x="54864" y="304800"/>
                </a:lnTo>
                <a:lnTo>
                  <a:pt x="57912" y="307848"/>
                </a:lnTo>
                <a:lnTo>
                  <a:pt x="60959" y="307848"/>
                </a:lnTo>
                <a:lnTo>
                  <a:pt x="64007" y="310895"/>
                </a:lnTo>
                <a:lnTo>
                  <a:pt x="70104" y="307848"/>
                </a:lnTo>
                <a:lnTo>
                  <a:pt x="123892" y="277367"/>
                </a:lnTo>
                <a:lnTo>
                  <a:pt x="79248" y="277367"/>
                </a:lnTo>
                <a:lnTo>
                  <a:pt x="94487" y="195071"/>
                </a:lnTo>
                <a:lnTo>
                  <a:pt x="97536" y="188975"/>
                </a:lnTo>
                <a:lnTo>
                  <a:pt x="94487" y="185927"/>
                </a:lnTo>
                <a:lnTo>
                  <a:pt x="94487" y="182879"/>
                </a:lnTo>
                <a:lnTo>
                  <a:pt x="33528" y="124967"/>
                </a:lnTo>
                <a:lnTo>
                  <a:pt x="118872" y="115824"/>
                </a:lnTo>
                <a:lnTo>
                  <a:pt x="121920" y="115824"/>
                </a:lnTo>
                <a:lnTo>
                  <a:pt x="128015" y="109727"/>
                </a:lnTo>
                <a:lnTo>
                  <a:pt x="161544" y="36575"/>
                </a:lnTo>
                <a:lnTo>
                  <a:pt x="184351" y="36575"/>
                </a:lnTo>
                <a:lnTo>
                  <a:pt x="170687" y="6095"/>
                </a:lnTo>
                <a:lnTo>
                  <a:pt x="167640" y="0"/>
                </a:lnTo>
                <a:close/>
              </a:path>
              <a:path w="320040" h="311150">
                <a:moveTo>
                  <a:pt x="202692" y="256031"/>
                </a:moveTo>
                <a:lnTo>
                  <a:pt x="161544" y="256031"/>
                </a:lnTo>
                <a:lnTo>
                  <a:pt x="249936" y="307848"/>
                </a:lnTo>
                <a:lnTo>
                  <a:pt x="262128" y="307848"/>
                </a:lnTo>
                <a:lnTo>
                  <a:pt x="265176" y="304800"/>
                </a:lnTo>
                <a:lnTo>
                  <a:pt x="268223" y="298703"/>
                </a:lnTo>
                <a:lnTo>
                  <a:pt x="268223" y="295655"/>
                </a:lnTo>
                <a:lnTo>
                  <a:pt x="264344" y="277367"/>
                </a:lnTo>
                <a:lnTo>
                  <a:pt x="240792" y="277367"/>
                </a:lnTo>
                <a:lnTo>
                  <a:pt x="202692" y="256031"/>
                </a:lnTo>
                <a:close/>
              </a:path>
              <a:path w="320040" h="311150">
                <a:moveTo>
                  <a:pt x="164592" y="234695"/>
                </a:moveTo>
                <a:lnTo>
                  <a:pt x="155448" y="234695"/>
                </a:lnTo>
                <a:lnTo>
                  <a:pt x="79248" y="277367"/>
                </a:lnTo>
                <a:lnTo>
                  <a:pt x="123892" y="277367"/>
                </a:lnTo>
                <a:lnTo>
                  <a:pt x="161544" y="256031"/>
                </a:lnTo>
                <a:lnTo>
                  <a:pt x="202692" y="256031"/>
                </a:lnTo>
                <a:lnTo>
                  <a:pt x="164592" y="234695"/>
                </a:lnTo>
                <a:close/>
              </a:path>
              <a:path w="320040" h="311150">
                <a:moveTo>
                  <a:pt x="184351" y="36575"/>
                </a:moveTo>
                <a:lnTo>
                  <a:pt x="161544" y="36575"/>
                </a:lnTo>
                <a:lnTo>
                  <a:pt x="195072" y="109727"/>
                </a:lnTo>
                <a:lnTo>
                  <a:pt x="195072" y="112775"/>
                </a:lnTo>
                <a:lnTo>
                  <a:pt x="198120" y="115824"/>
                </a:lnTo>
                <a:lnTo>
                  <a:pt x="201168" y="115824"/>
                </a:lnTo>
                <a:lnTo>
                  <a:pt x="286512" y="124967"/>
                </a:lnTo>
                <a:lnTo>
                  <a:pt x="222504" y="188975"/>
                </a:lnTo>
                <a:lnTo>
                  <a:pt x="225551" y="195071"/>
                </a:lnTo>
                <a:lnTo>
                  <a:pt x="240792" y="277367"/>
                </a:lnTo>
                <a:lnTo>
                  <a:pt x="264344" y="277367"/>
                </a:lnTo>
                <a:lnTo>
                  <a:pt x="246887" y="195071"/>
                </a:lnTo>
                <a:lnTo>
                  <a:pt x="320040" y="121919"/>
                </a:lnTo>
                <a:lnTo>
                  <a:pt x="320040" y="109727"/>
                </a:lnTo>
                <a:lnTo>
                  <a:pt x="316991" y="106679"/>
                </a:lnTo>
                <a:lnTo>
                  <a:pt x="310896" y="106679"/>
                </a:lnTo>
                <a:lnTo>
                  <a:pt x="210312" y="94487"/>
                </a:lnTo>
                <a:lnTo>
                  <a:pt x="184351" y="36575"/>
                </a:lnTo>
                <a:close/>
              </a:path>
            </a:pathLst>
          </a:custGeom>
          <a:solidFill>
            <a:srgbClr val="009F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038344" y="2365755"/>
            <a:ext cx="3355975" cy="695325"/>
          </a:xfrm>
          <a:custGeom>
            <a:rect l="l" t="t" r="r" b="b"/>
            <a:pathLst>
              <a:path w="3355975" h="695325">
                <a:moveTo>
                  <a:pt x="3355848" y="0"/>
                </a:moveTo>
                <a:lnTo>
                  <a:pt x="188975" y="0"/>
                </a:lnTo>
                <a:lnTo>
                  <a:pt x="129527" y="5218"/>
                </a:lnTo>
                <a:lnTo>
                  <a:pt x="77687" y="19799"/>
                </a:lnTo>
                <a:lnTo>
                  <a:pt x="36673" y="42135"/>
                </a:lnTo>
                <a:lnTo>
                  <a:pt x="9704" y="70616"/>
                </a:lnTo>
                <a:lnTo>
                  <a:pt x="0" y="103632"/>
                </a:lnTo>
                <a:lnTo>
                  <a:pt x="0" y="694944"/>
                </a:lnTo>
              </a:path>
            </a:pathLst>
          </a:custGeom>
          <a:ln w="310895">
            <a:solidFill>
              <a:srgbClr val="2C51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714231" y="2393188"/>
            <a:ext cx="1594485" cy="637540"/>
          </a:xfrm>
          <a:custGeom>
            <a:rect l="l" t="t" r="r" b="b"/>
            <a:pathLst>
              <a:path w="1594484" h="637539">
                <a:moveTo>
                  <a:pt x="0" y="637031"/>
                </a:moveTo>
                <a:lnTo>
                  <a:pt x="1594103" y="637031"/>
                </a:lnTo>
                <a:lnTo>
                  <a:pt x="1594103" y="0"/>
                </a:lnTo>
                <a:lnTo>
                  <a:pt x="0" y="0"/>
                </a:lnTo>
                <a:lnTo>
                  <a:pt x="0" y="637031"/>
                </a:lnTo>
                <a:close/>
              </a:path>
            </a:pathLst>
          </a:custGeom>
          <a:solidFill>
            <a:srgbClr val="2C51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394192" y="2198116"/>
            <a:ext cx="323215" cy="887094"/>
          </a:xfrm>
          <a:custGeom>
            <a:rect l="l" t="t" r="r" b="b"/>
            <a:pathLst>
              <a:path w="323215" h="887094">
                <a:moveTo>
                  <a:pt x="0" y="0"/>
                </a:moveTo>
                <a:lnTo>
                  <a:pt x="0" y="256032"/>
                </a:lnTo>
                <a:lnTo>
                  <a:pt x="323087" y="886968"/>
                </a:lnTo>
                <a:lnTo>
                  <a:pt x="323087" y="222504"/>
                </a:lnTo>
                <a:lnTo>
                  <a:pt x="0" y="0"/>
                </a:lnTo>
                <a:close/>
              </a:path>
            </a:pathLst>
          </a:custGeom>
          <a:solidFill>
            <a:srgbClr val="203D2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754879" y="2822955"/>
            <a:ext cx="637540" cy="637540"/>
          </a:xfrm>
          <a:custGeom>
            <a:rect l="l" t="t" r="r" b="b"/>
            <a:pathLst>
              <a:path w="637539" h="637539">
                <a:moveTo>
                  <a:pt x="320040" y="0"/>
                </a:moveTo>
                <a:lnTo>
                  <a:pt x="272739" y="3469"/>
                </a:lnTo>
                <a:lnTo>
                  <a:pt x="227596" y="13547"/>
                </a:lnTo>
                <a:lnTo>
                  <a:pt x="185105" y="29740"/>
                </a:lnTo>
                <a:lnTo>
                  <a:pt x="145761" y="51552"/>
                </a:lnTo>
                <a:lnTo>
                  <a:pt x="110057" y="78490"/>
                </a:lnTo>
                <a:lnTo>
                  <a:pt x="78490" y="110057"/>
                </a:lnTo>
                <a:lnTo>
                  <a:pt x="51552" y="145761"/>
                </a:lnTo>
                <a:lnTo>
                  <a:pt x="29740" y="185105"/>
                </a:lnTo>
                <a:lnTo>
                  <a:pt x="13547" y="227596"/>
                </a:lnTo>
                <a:lnTo>
                  <a:pt x="3469" y="272739"/>
                </a:lnTo>
                <a:lnTo>
                  <a:pt x="0" y="320040"/>
                </a:lnTo>
                <a:lnTo>
                  <a:pt x="3469" y="367269"/>
                </a:lnTo>
                <a:lnTo>
                  <a:pt x="13547" y="412217"/>
                </a:lnTo>
                <a:lnTo>
                  <a:pt x="29740" y="454417"/>
                </a:lnTo>
                <a:lnTo>
                  <a:pt x="51552" y="493402"/>
                </a:lnTo>
                <a:lnTo>
                  <a:pt x="78490" y="528705"/>
                </a:lnTo>
                <a:lnTo>
                  <a:pt x="110057" y="559858"/>
                </a:lnTo>
                <a:lnTo>
                  <a:pt x="145761" y="586395"/>
                </a:lnTo>
                <a:lnTo>
                  <a:pt x="185105" y="607848"/>
                </a:lnTo>
                <a:lnTo>
                  <a:pt x="227596" y="623749"/>
                </a:lnTo>
                <a:lnTo>
                  <a:pt x="272739" y="633633"/>
                </a:lnTo>
                <a:lnTo>
                  <a:pt x="320040" y="637032"/>
                </a:lnTo>
                <a:lnTo>
                  <a:pt x="366582" y="633633"/>
                </a:lnTo>
                <a:lnTo>
                  <a:pt x="411104" y="623749"/>
                </a:lnTo>
                <a:lnTo>
                  <a:pt x="453098" y="607848"/>
                </a:lnTo>
                <a:lnTo>
                  <a:pt x="492056" y="586395"/>
                </a:lnTo>
                <a:lnTo>
                  <a:pt x="527468" y="559858"/>
                </a:lnTo>
                <a:lnTo>
                  <a:pt x="558828" y="528705"/>
                </a:lnTo>
                <a:lnTo>
                  <a:pt x="585625" y="493402"/>
                </a:lnTo>
                <a:lnTo>
                  <a:pt x="607353" y="454417"/>
                </a:lnTo>
                <a:lnTo>
                  <a:pt x="623502" y="412217"/>
                </a:lnTo>
                <a:lnTo>
                  <a:pt x="633564" y="367269"/>
                </a:lnTo>
                <a:lnTo>
                  <a:pt x="637032" y="320040"/>
                </a:lnTo>
                <a:lnTo>
                  <a:pt x="633564" y="272739"/>
                </a:lnTo>
                <a:lnTo>
                  <a:pt x="623502" y="227596"/>
                </a:lnTo>
                <a:lnTo>
                  <a:pt x="607353" y="185105"/>
                </a:lnTo>
                <a:lnTo>
                  <a:pt x="585625" y="145761"/>
                </a:lnTo>
                <a:lnTo>
                  <a:pt x="558828" y="110057"/>
                </a:lnTo>
                <a:lnTo>
                  <a:pt x="527468" y="78490"/>
                </a:lnTo>
                <a:lnTo>
                  <a:pt x="492056" y="51552"/>
                </a:lnTo>
                <a:lnTo>
                  <a:pt x="453098" y="29740"/>
                </a:lnTo>
                <a:lnTo>
                  <a:pt x="411104" y="13547"/>
                </a:lnTo>
                <a:lnTo>
                  <a:pt x="366582" y="3469"/>
                </a:lnTo>
                <a:lnTo>
                  <a:pt x="320040" y="0"/>
                </a:lnTo>
                <a:close/>
              </a:path>
            </a:pathLst>
          </a:custGeom>
          <a:solidFill>
            <a:srgbClr val="2C51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821935" y="2890011"/>
            <a:ext cx="502920" cy="506095"/>
          </a:xfrm>
          <a:custGeom>
            <a:rect l="l" t="t" r="r" b="b"/>
            <a:pathLst>
              <a:path w="502920" h="506095">
                <a:moveTo>
                  <a:pt x="252984" y="0"/>
                </a:moveTo>
                <a:lnTo>
                  <a:pt x="207381" y="4059"/>
                </a:lnTo>
                <a:lnTo>
                  <a:pt x="164512" y="15770"/>
                </a:lnTo>
                <a:lnTo>
                  <a:pt x="125080" y="34431"/>
                </a:lnTo>
                <a:lnTo>
                  <a:pt x="89788" y="59337"/>
                </a:lnTo>
                <a:lnTo>
                  <a:pt x="59337" y="89788"/>
                </a:lnTo>
                <a:lnTo>
                  <a:pt x="34431" y="125080"/>
                </a:lnTo>
                <a:lnTo>
                  <a:pt x="15770" y="164512"/>
                </a:lnTo>
                <a:lnTo>
                  <a:pt x="4059" y="207381"/>
                </a:lnTo>
                <a:lnTo>
                  <a:pt x="0" y="252984"/>
                </a:lnTo>
                <a:lnTo>
                  <a:pt x="4059" y="297784"/>
                </a:lnTo>
                <a:lnTo>
                  <a:pt x="15770" y="340226"/>
                </a:lnTo>
                <a:lnTo>
                  <a:pt x="34431" y="379532"/>
                </a:lnTo>
                <a:lnTo>
                  <a:pt x="59337" y="414925"/>
                </a:lnTo>
                <a:lnTo>
                  <a:pt x="89788" y="445626"/>
                </a:lnTo>
                <a:lnTo>
                  <a:pt x="125080" y="470859"/>
                </a:lnTo>
                <a:lnTo>
                  <a:pt x="164512" y="489845"/>
                </a:lnTo>
                <a:lnTo>
                  <a:pt x="207381" y="501807"/>
                </a:lnTo>
                <a:lnTo>
                  <a:pt x="252984" y="505967"/>
                </a:lnTo>
                <a:lnTo>
                  <a:pt x="297679" y="501807"/>
                </a:lnTo>
                <a:lnTo>
                  <a:pt x="339841" y="489845"/>
                </a:lnTo>
                <a:lnTo>
                  <a:pt x="378742" y="470859"/>
                </a:lnTo>
                <a:lnTo>
                  <a:pt x="413654" y="445626"/>
                </a:lnTo>
                <a:lnTo>
                  <a:pt x="443849" y="414925"/>
                </a:lnTo>
                <a:lnTo>
                  <a:pt x="446259" y="411479"/>
                </a:lnTo>
                <a:lnTo>
                  <a:pt x="198119" y="411479"/>
                </a:lnTo>
                <a:lnTo>
                  <a:pt x="195072" y="408432"/>
                </a:lnTo>
                <a:lnTo>
                  <a:pt x="192024" y="408432"/>
                </a:lnTo>
                <a:lnTo>
                  <a:pt x="185927" y="402336"/>
                </a:lnTo>
                <a:lnTo>
                  <a:pt x="188975" y="396239"/>
                </a:lnTo>
                <a:lnTo>
                  <a:pt x="190768" y="390143"/>
                </a:lnTo>
                <a:lnTo>
                  <a:pt x="124967" y="390143"/>
                </a:lnTo>
                <a:lnTo>
                  <a:pt x="121919" y="387096"/>
                </a:lnTo>
                <a:lnTo>
                  <a:pt x="115824" y="387096"/>
                </a:lnTo>
                <a:lnTo>
                  <a:pt x="115824" y="195072"/>
                </a:lnTo>
                <a:lnTo>
                  <a:pt x="118538" y="180355"/>
                </a:lnTo>
                <a:lnTo>
                  <a:pt x="126111" y="168783"/>
                </a:lnTo>
                <a:lnTo>
                  <a:pt x="137683" y="161210"/>
                </a:lnTo>
                <a:lnTo>
                  <a:pt x="152400" y="158496"/>
                </a:lnTo>
                <a:lnTo>
                  <a:pt x="192024" y="158496"/>
                </a:lnTo>
                <a:lnTo>
                  <a:pt x="182879" y="149351"/>
                </a:lnTo>
                <a:lnTo>
                  <a:pt x="182879" y="143255"/>
                </a:lnTo>
                <a:lnTo>
                  <a:pt x="185927" y="140208"/>
                </a:lnTo>
                <a:lnTo>
                  <a:pt x="201167" y="121920"/>
                </a:lnTo>
                <a:lnTo>
                  <a:pt x="204215" y="121920"/>
                </a:lnTo>
                <a:lnTo>
                  <a:pt x="213360" y="112775"/>
                </a:lnTo>
                <a:lnTo>
                  <a:pt x="218598" y="107346"/>
                </a:lnTo>
                <a:lnTo>
                  <a:pt x="225551" y="101345"/>
                </a:lnTo>
                <a:lnTo>
                  <a:pt x="234791" y="96488"/>
                </a:lnTo>
                <a:lnTo>
                  <a:pt x="246887" y="94487"/>
                </a:lnTo>
                <a:lnTo>
                  <a:pt x="447145" y="94487"/>
                </a:lnTo>
                <a:lnTo>
                  <a:pt x="443849" y="89788"/>
                </a:lnTo>
                <a:lnTo>
                  <a:pt x="413654" y="59337"/>
                </a:lnTo>
                <a:lnTo>
                  <a:pt x="378742" y="34431"/>
                </a:lnTo>
                <a:lnTo>
                  <a:pt x="339841" y="15770"/>
                </a:lnTo>
                <a:lnTo>
                  <a:pt x="297679" y="4059"/>
                </a:lnTo>
                <a:lnTo>
                  <a:pt x="252984" y="0"/>
                </a:lnTo>
                <a:close/>
              </a:path>
              <a:path w="502920" h="506095">
                <a:moveTo>
                  <a:pt x="298703" y="344424"/>
                </a:moveTo>
                <a:lnTo>
                  <a:pt x="313943" y="396239"/>
                </a:lnTo>
                <a:lnTo>
                  <a:pt x="316991" y="402336"/>
                </a:lnTo>
                <a:lnTo>
                  <a:pt x="313943" y="408432"/>
                </a:lnTo>
                <a:lnTo>
                  <a:pt x="307848" y="408432"/>
                </a:lnTo>
                <a:lnTo>
                  <a:pt x="304800" y="411479"/>
                </a:lnTo>
                <a:lnTo>
                  <a:pt x="446259" y="411479"/>
                </a:lnTo>
                <a:lnTo>
                  <a:pt x="461180" y="390143"/>
                </a:lnTo>
                <a:lnTo>
                  <a:pt x="371855" y="390143"/>
                </a:lnTo>
                <a:lnTo>
                  <a:pt x="371855" y="387096"/>
                </a:lnTo>
                <a:lnTo>
                  <a:pt x="329184" y="356615"/>
                </a:lnTo>
                <a:lnTo>
                  <a:pt x="298703" y="344424"/>
                </a:lnTo>
                <a:close/>
              </a:path>
              <a:path w="502920" h="506095">
                <a:moveTo>
                  <a:pt x="204215" y="344424"/>
                </a:moveTo>
                <a:lnTo>
                  <a:pt x="173736" y="356615"/>
                </a:lnTo>
                <a:lnTo>
                  <a:pt x="131063" y="387096"/>
                </a:lnTo>
                <a:lnTo>
                  <a:pt x="128015" y="390143"/>
                </a:lnTo>
                <a:lnTo>
                  <a:pt x="190768" y="390143"/>
                </a:lnTo>
                <a:lnTo>
                  <a:pt x="204215" y="344424"/>
                </a:lnTo>
                <a:close/>
              </a:path>
              <a:path w="502920" h="506095">
                <a:moveTo>
                  <a:pt x="277367" y="283463"/>
                </a:moveTo>
                <a:lnTo>
                  <a:pt x="225551" y="283463"/>
                </a:lnTo>
                <a:lnTo>
                  <a:pt x="231648" y="286512"/>
                </a:lnTo>
                <a:lnTo>
                  <a:pt x="231648" y="329184"/>
                </a:lnTo>
                <a:lnTo>
                  <a:pt x="213360" y="390143"/>
                </a:lnTo>
                <a:lnTo>
                  <a:pt x="289560" y="390143"/>
                </a:lnTo>
                <a:lnTo>
                  <a:pt x="271272" y="329184"/>
                </a:lnTo>
                <a:lnTo>
                  <a:pt x="271272" y="286512"/>
                </a:lnTo>
                <a:lnTo>
                  <a:pt x="277367" y="283463"/>
                </a:lnTo>
                <a:close/>
              </a:path>
              <a:path w="502920" h="506095">
                <a:moveTo>
                  <a:pt x="484347" y="158496"/>
                </a:moveTo>
                <a:lnTo>
                  <a:pt x="350519" y="158496"/>
                </a:lnTo>
                <a:lnTo>
                  <a:pt x="365236" y="161210"/>
                </a:lnTo>
                <a:lnTo>
                  <a:pt x="376809" y="168783"/>
                </a:lnTo>
                <a:lnTo>
                  <a:pt x="384381" y="180355"/>
                </a:lnTo>
                <a:lnTo>
                  <a:pt x="387096" y="195072"/>
                </a:lnTo>
                <a:lnTo>
                  <a:pt x="387096" y="384048"/>
                </a:lnTo>
                <a:lnTo>
                  <a:pt x="384048" y="387096"/>
                </a:lnTo>
                <a:lnTo>
                  <a:pt x="381000" y="387096"/>
                </a:lnTo>
                <a:lnTo>
                  <a:pt x="381000" y="390143"/>
                </a:lnTo>
                <a:lnTo>
                  <a:pt x="461180" y="390143"/>
                </a:lnTo>
                <a:lnTo>
                  <a:pt x="468601" y="379532"/>
                </a:lnTo>
                <a:lnTo>
                  <a:pt x="487182" y="340226"/>
                </a:lnTo>
                <a:lnTo>
                  <a:pt x="498864" y="297784"/>
                </a:lnTo>
                <a:lnTo>
                  <a:pt x="502919" y="252984"/>
                </a:lnTo>
                <a:lnTo>
                  <a:pt x="498864" y="207381"/>
                </a:lnTo>
                <a:lnTo>
                  <a:pt x="487182" y="164512"/>
                </a:lnTo>
                <a:lnTo>
                  <a:pt x="484347" y="158496"/>
                </a:lnTo>
                <a:close/>
              </a:path>
              <a:path w="502920" h="506095">
                <a:moveTo>
                  <a:pt x="161543" y="179832"/>
                </a:moveTo>
                <a:lnTo>
                  <a:pt x="143255" y="179832"/>
                </a:lnTo>
                <a:lnTo>
                  <a:pt x="137207" y="185880"/>
                </a:lnTo>
                <a:lnTo>
                  <a:pt x="137160" y="356615"/>
                </a:lnTo>
                <a:lnTo>
                  <a:pt x="158496" y="341375"/>
                </a:lnTo>
                <a:lnTo>
                  <a:pt x="158496" y="286512"/>
                </a:lnTo>
                <a:lnTo>
                  <a:pt x="161543" y="283463"/>
                </a:lnTo>
                <a:lnTo>
                  <a:pt x="365760" y="283463"/>
                </a:lnTo>
                <a:lnTo>
                  <a:pt x="365760" y="210312"/>
                </a:lnTo>
                <a:lnTo>
                  <a:pt x="204215" y="210312"/>
                </a:lnTo>
                <a:lnTo>
                  <a:pt x="196881" y="209645"/>
                </a:lnTo>
                <a:lnTo>
                  <a:pt x="188975" y="207263"/>
                </a:lnTo>
                <a:lnTo>
                  <a:pt x="181070" y="202596"/>
                </a:lnTo>
                <a:lnTo>
                  <a:pt x="173736" y="195072"/>
                </a:lnTo>
                <a:lnTo>
                  <a:pt x="167639" y="192024"/>
                </a:lnTo>
                <a:lnTo>
                  <a:pt x="161543" y="179832"/>
                </a:lnTo>
                <a:close/>
              </a:path>
              <a:path w="502920" h="506095">
                <a:moveTo>
                  <a:pt x="365760" y="283463"/>
                </a:moveTo>
                <a:lnTo>
                  <a:pt x="341375" y="283463"/>
                </a:lnTo>
                <a:lnTo>
                  <a:pt x="347472" y="286512"/>
                </a:lnTo>
                <a:lnTo>
                  <a:pt x="347472" y="341375"/>
                </a:lnTo>
                <a:lnTo>
                  <a:pt x="365760" y="356615"/>
                </a:lnTo>
                <a:lnTo>
                  <a:pt x="365760" y="283463"/>
                </a:lnTo>
                <a:close/>
              </a:path>
              <a:path w="502920" h="506095">
                <a:moveTo>
                  <a:pt x="213360" y="283463"/>
                </a:moveTo>
                <a:lnTo>
                  <a:pt x="173736" y="283463"/>
                </a:lnTo>
                <a:lnTo>
                  <a:pt x="176784" y="286512"/>
                </a:lnTo>
                <a:lnTo>
                  <a:pt x="176784" y="332232"/>
                </a:lnTo>
                <a:lnTo>
                  <a:pt x="210312" y="320039"/>
                </a:lnTo>
                <a:lnTo>
                  <a:pt x="210312" y="286512"/>
                </a:lnTo>
                <a:lnTo>
                  <a:pt x="213360" y="283463"/>
                </a:lnTo>
                <a:close/>
              </a:path>
              <a:path w="502920" h="506095">
                <a:moveTo>
                  <a:pt x="329184" y="283463"/>
                </a:moveTo>
                <a:lnTo>
                  <a:pt x="289560" y="283463"/>
                </a:lnTo>
                <a:lnTo>
                  <a:pt x="292608" y="286512"/>
                </a:lnTo>
                <a:lnTo>
                  <a:pt x="292608" y="320039"/>
                </a:lnTo>
                <a:lnTo>
                  <a:pt x="323088" y="332232"/>
                </a:lnTo>
                <a:lnTo>
                  <a:pt x="323088" y="286512"/>
                </a:lnTo>
                <a:lnTo>
                  <a:pt x="329184" y="283463"/>
                </a:lnTo>
                <a:close/>
              </a:path>
              <a:path w="502920" h="506095">
                <a:moveTo>
                  <a:pt x="246887" y="115824"/>
                </a:moveTo>
                <a:lnTo>
                  <a:pt x="237743" y="115824"/>
                </a:lnTo>
                <a:lnTo>
                  <a:pt x="225551" y="128015"/>
                </a:lnTo>
                <a:lnTo>
                  <a:pt x="225551" y="131063"/>
                </a:lnTo>
                <a:lnTo>
                  <a:pt x="219455" y="137160"/>
                </a:lnTo>
                <a:lnTo>
                  <a:pt x="216408" y="137160"/>
                </a:lnTo>
                <a:lnTo>
                  <a:pt x="213360" y="140208"/>
                </a:lnTo>
                <a:lnTo>
                  <a:pt x="224075" y="144922"/>
                </a:lnTo>
                <a:lnTo>
                  <a:pt x="232790" y="150494"/>
                </a:lnTo>
                <a:lnTo>
                  <a:pt x="238648" y="157781"/>
                </a:lnTo>
                <a:lnTo>
                  <a:pt x="240791" y="167639"/>
                </a:lnTo>
                <a:lnTo>
                  <a:pt x="238505" y="185880"/>
                </a:lnTo>
                <a:lnTo>
                  <a:pt x="231647" y="199262"/>
                </a:lnTo>
                <a:lnTo>
                  <a:pt x="220217" y="207502"/>
                </a:lnTo>
                <a:lnTo>
                  <a:pt x="204215" y="210312"/>
                </a:lnTo>
                <a:lnTo>
                  <a:pt x="298703" y="210312"/>
                </a:lnTo>
                <a:lnTo>
                  <a:pt x="285273" y="207502"/>
                </a:lnTo>
                <a:lnTo>
                  <a:pt x="273557" y="199262"/>
                </a:lnTo>
                <a:lnTo>
                  <a:pt x="265271" y="185880"/>
                </a:lnTo>
                <a:lnTo>
                  <a:pt x="262127" y="167639"/>
                </a:lnTo>
                <a:lnTo>
                  <a:pt x="262127" y="161543"/>
                </a:lnTo>
                <a:lnTo>
                  <a:pt x="265175" y="161543"/>
                </a:lnTo>
                <a:lnTo>
                  <a:pt x="265175" y="158496"/>
                </a:lnTo>
                <a:lnTo>
                  <a:pt x="268224" y="155448"/>
                </a:lnTo>
                <a:lnTo>
                  <a:pt x="277367" y="149351"/>
                </a:lnTo>
                <a:lnTo>
                  <a:pt x="277367" y="143255"/>
                </a:lnTo>
                <a:lnTo>
                  <a:pt x="280415" y="140208"/>
                </a:lnTo>
                <a:lnTo>
                  <a:pt x="280415" y="131063"/>
                </a:lnTo>
                <a:lnTo>
                  <a:pt x="274319" y="124967"/>
                </a:lnTo>
                <a:lnTo>
                  <a:pt x="269176" y="120967"/>
                </a:lnTo>
                <a:lnTo>
                  <a:pt x="262889" y="118110"/>
                </a:lnTo>
                <a:lnTo>
                  <a:pt x="255460" y="116395"/>
                </a:lnTo>
                <a:lnTo>
                  <a:pt x="246887" y="115824"/>
                </a:lnTo>
                <a:close/>
              </a:path>
              <a:path w="502920" h="506095">
                <a:moveTo>
                  <a:pt x="359663" y="179832"/>
                </a:moveTo>
                <a:lnTo>
                  <a:pt x="341375" y="179832"/>
                </a:lnTo>
                <a:lnTo>
                  <a:pt x="338327" y="185927"/>
                </a:lnTo>
                <a:lnTo>
                  <a:pt x="332231" y="188975"/>
                </a:lnTo>
                <a:lnTo>
                  <a:pt x="298703" y="210312"/>
                </a:lnTo>
                <a:lnTo>
                  <a:pt x="365760" y="210312"/>
                </a:lnTo>
                <a:lnTo>
                  <a:pt x="365712" y="185880"/>
                </a:lnTo>
                <a:lnTo>
                  <a:pt x="359663" y="179832"/>
                </a:lnTo>
                <a:close/>
              </a:path>
              <a:path w="502920" h="506095">
                <a:moveTo>
                  <a:pt x="192024" y="158496"/>
                </a:moveTo>
                <a:lnTo>
                  <a:pt x="152400" y="158496"/>
                </a:lnTo>
                <a:lnTo>
                  <a:pt x="160972" y="159162"/>
                </a:lnTo>
                <a:lnTo>
                  <a:pt x="168401" y="161543"/>
                </a:lnTo>
                <a:lnTo>
                  <a:pt x="174688" y="166211"/>
                </a:lnTo>
                <a:lnTo>
                  <a:pt x="179831" y="173736"/>
                </a:lnTo>
                <a:lnTo>
                  <a:pt x="195072" y="188975"/>
                </a:lnTo>
                <a:lnTo>
                  <a:pt x="204215" y="188975"/>
                </a:lnTo>
                <a:lnTo>
                  <a:pt x="209168" y="188642"/>
                </a:lnTo>
                <a:lnTo>
                  <a:pt x="214121" y="186309"/>
                </a:lnTo>
                <a:lnTo>
                  <a:pt x="217931" y="179974"/>
                </a:lnTo>
                <a:lnTo>
                  <a:pt x="219455" y="167639"/>
                </a:lnTo>
                <a:lnTo>
                  <a:pt x="216884" y="164925"/>
                </a:lnTo>
                <a:lnTo>
                  <a:pt x="210312" y="161925"/>
                </a:lnTo>
                <a:lnTo>
                  <a:pt x="201453" y="159496"/>
                </a:lnTo>
                <a:lnTo>
                  <a:pt x="192024" y="158496"/>
                </a:lnTo>
                <a:close/>
              </a:path>
              <a:path w="502920" h="506095">
                <a:moveTo>
                  <a:pt x="447145" y="94487"/>
                </a:moveTo>
                <a:lnTo>
                  <a:pt x="246887" y="94487"/>
                </a:lnTo>
                <a:lnTo>
                  <a:pt x="262985" y="96059"/>
                </a:lnTo>
                <a:lnTo>
                  <a:pt x="275082" y="100202"/>
                </a:lnTo>
                <a:lnTo>
                  <a:pt x="298704" y="132207"/>
                </a:lnTo>
                <a:lnTo>
                  <a:pt x="299847" y="141493"/>
                </a:lnTo>
                <a:lnTo>
                  <a:pt x="298703" y="149351"/>
                </a:lnTo>
                <a:lnTo>
                  <a:pt x="295894" y="156162"/>
                </a:lnTo>
                <a:lnTo>
                  <a:pt x="292226" y="162687"/>
                </a:lnTo>
                <a:lnTo>
                  <a:pt x="287988" y="168640"/>
                </a:lnTo>
                <a:lnTo>
                  <a:pt x="283463" y="173736"/>
                </a:lnTo>
                <a:lnTo>
                  <a:pt x="286512" y="182879"/>
                </a:lnTo>
                <a:lnTo>
                  <a:pt x="292608" y="188975"/>
                </a:lnTo>
                <a:lnTo>
                  <a:pt x="304800" y="188975"/>
                </a:lnTo>
                <a:lnTo>
                  <a:pt x="310896" y="185927"/>
                </a:lnTo>
                <a:lnTo>
                  <a:pt x="313943" y="182879"/>
                </a:lnTo>
                <a:lnTo>
                  <a:pt x="316991" y="176784"/>
                </a:lnTo>
                <a:lnTo>
                  <a:pt x="323088" y="170687"/>
                </a:lnTo>
                <a:lnTo>
                  <a:pt x="328231" y="164925"/>
                </a:lnTo>
                <a:lnTo>
                  <a:pt x="334517" y="161162"/>
                </a:lnTo>
                <a:lnTo>
                  <a:pt x="341947" y="159115"/>
                </a:lnTo>
                <a:lnTo>
                  <a:pt x="350519" y="158496"/>
                </a:lnTo>
                <a:lnTo>
                  <a:pt x="484347" y="158496"/>
                </a:lnTo>
                <a:lnTo>
                  <a:pt x="468601" y="125080"/>
                </a:lnTo>
                <a:lnTo>
                  <a:pt x="447145" y="944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8714231" y="2393188"/>
            <a:ext cx="1594485" cy="63754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marR="99695" algn="ctr">
              <a:lnSpc>
                <a:spcPct val="100000"/>
              </a:lnSpc>
              <a:spcBef>
                <a:spcPts val="5"/>
              </a:spcBef>
            </a:pPr>
            <a:r>
              <a:rPr sz="1400" b="1" spc="10">
                <a:solidFill>
                  <a:srgbClr val="FFFFFF"/>
                </a:solidFill>
                <a:latin typeface="Microsoft JhengHei"/>
                <a:cs typeface="Microsoft JhengHei"/>
              </a:rPr>
              <a:t>美国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6212" y="6431188"/>
            <a:ext cx="1784350" cy="1473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spc="-10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169652" y="6438557"/>
            <a:ext cx="121285" cy="13335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0"/>
              </a:spcBef>
            </a:pPr>
            <a:r>
              <a:rPr sz="700" spc="-5">
                <a:latin typeface="Calibri"/>
                <a:cs typeface="Calibri"/>
              </a:rPr>
              <a:t>4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46267" y="2599943"/>
            <a:ext cx="2981960" cy="4013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67640" indent="-155575">
              <a:lnSpc>
                <a:spcPct val="100000"/>
              </a:lnSpc>
              <a:spcBef>
                <a:spcPts val="125"/>
              </a:spcBef>
              <a:buFont typeface="Symbol"/>
              <a:buChar char=""/>
              <a:tabLst>
                <a:tab pos="168275"/>
              </a:tabLst>
            </a:pPr>
            <a:r>
              <a:rPr sz="1200" spc="10">
                <a:latin typeface="Calibri"/>
                <a:cs typeface="Calibri"/>
              </a:rPr>
              <a:t>11</a:t>
            </a:r>
            <a:r>
              <a:rPr sz="1200" spc="20">
                <a:latin typeface="华文细黑"/>
                <a:cs typeface="华文细黑"/>
              </a:rPr>
              <a:t>月，经合组织预测，美国经济增速今年</a:t>
            </a:r>
            <a:endParaRPr sz="1200">
              <a:latin typeface="华文细黑"/>
              <a:cs typeface="华文细黑"/>
            </a:endParaRPr>
          </a:p>
          <a:p>
            <a:pPr marL="186055">
              <a:lnSpc>
                <a:spcPct val="100000"/>
              </a:lnSpc>
              <a:spcBef>
                <a:spcPts val="45"/>
              </a:spcBef>
            </a:pPr>
            <a:r>
              <a:rPr sz="1200" spc="20">
                <a:latin typeface="华文细黑"/>
                <a:cs typeface="华文细黑"/>
              </a:rPr>
              <a:t>仍有</a:t>
            </a:r>
            <a:r>
              <a:rPr sz="1200" spc="10">
                <a:latin typeface="Calibri"/>
                <a:cs typeface="Calibri"/>
              </a:rPr>
              <a:t>2.4%</a:t>
            </a:r>
            <a:r>
              <a:rPr sz="1200" spc="10">
                <a:latin typeface="华文细黑"/>
                <a:cs typeface="华文细黑"/>
              </a:rPr>
              <a:t>，</a:t>
            </a:r>
            <a:r>
              <a:rPr sz="1200" spc="10">
                <a:latin typeface="Calibri"/>
                <a:cs typeface="Calibri"/>
              </a:rPr>
              <a:t>24</a:t>
            </a:r>
            <a:r>
              <a:rPr sz="1200" spc="20">
                <a:latin typeface="华文细黑"/>
                <a:cs typeface="华文细黑"/>
              </a:rPr>
              <a:t>年则会放慢到</a:t>
            </a:r>
            <a:r>
              <a:rPr sz="1200" spc="10">
                <a:latin typeface="Calibri"/>
                <a:cs typeface="Calibri"/>
              </a:rPr>
              <a:t>1.5%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46267" y="3002280"/>
            <a:ext cx="470408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67640" indent="-155575">
              <a:lnSpc>
                <a:spcPct val="100000"/>
              </a:lnSpc>
              <a:spcBef>
                <a:spcPts val="125"/>
              </a:spcBef>
              <a:buFont typeface="Symbol"/>
              <a:buChar char=""/>
              <a:tabLst>
                <a:tab pos="168275"/>
              </a:tabLst>
            </a:pPr>
            <a:r>
              <a:rPr sz="1200" spc="20">
                <a:latin typeface="华文细黑"/>
                <a:cs typeface="华文细黑"/>
              </a:rPr>
              <a:t>自</a:t>
            </a:r>
            <a:r>
              <a:rPr sz="1200" spc="10">
                <a:latin typeface="Calibri"/>
                <a:cs typeface="Calibri"/>
              </a:rPr>
              <a:t>2022</a:t>
            </a:r>
            <a:r>
              <a:rPr sz="1200" spc="20">
                <a:latin typeface="华文细黑"/>
                <a:cs typeface="华文细黑"/>
              </a:rPr>
              <a:t>年</a:t>
            </a:r>
            <a:r>
              <a:rPr sz="1200" spc="10">
                <a:latin typeface="Calibri"/>
                <a:cs typeface="Calibri"/>
              </a:rPr>
              <a:t>3</a:t>
            </a:r>
            <a:r>
              <a:rPr sz="1200" spc="20">
                <a:latin typeface="华文细黑"/>
                <a:cs typeface="华文细黑"/>
              </a:rPr>
              <a:t>月以来，美联储已经连续</a:t>
            </a:r>
            <a:r>
              <a:rPr sz="1200" spc="10">
                <a:latin typeface="Calibri"/>
                <a:cs typeface="Calibri"/>
              </a:rPr>
              <a:t>12</a:t>
            </a:r>
            <a:r>
              <a:rPr sz="1200" spc="20">
                <a:latin typeface="华文细黑"/>
                <a:cs typeface="华文细黑"/>
              </a:rPr>
              <a:t>次宣布加息，累计加息</a:t>
            </a:r>
            <a:r>
              <a:rPr sz="1200" spc="10">
                <a:latin typeface="Calibri"/>
                <a:cs typeface="Calibri"/>
              </a:rPr>
              <a:t>525</a:t>
            </a:r>
            <a:r>
              <a:rPr sz="1200" spc="20">
                <a:latin typeface="华文细黑"/>
                <a:cs typeface="华文细黑"/>
              </a:rPr>
              <a:t>个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01715" y="3188207"/>
            <a:ext cx="4582160" cy="3981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spc="20">
                <a:latin typeface="华文细黑"/>
                <a:cs typeface="华文细黑"/>
              </a:rPr>
              <a:t>基点，但在</a:t>
            </a:r>
            <a:r>
              <a:rPr sz="1200" spc="10">
                <a:latin typeface="Calibri"/>
                <a:cs typeface="Calibri"/>
              </a:rPr>
              <a:t>6</a:t>
            </a:r>
            <a:r>
              <a:rPr sz="1200" spc="20">
                <a:latin typeface="华文细黑"/>
                <a:cs typeface="华文细黑"/>
              </a:rPr>
              <a:t>月份议息会议后宣布暂停加息</a:t>
            </a:r>
            <a:r>
              <a:rPr sz="1200" spc="15">
                <a:latin typeface="华文细黑"/>
                <a:cs typeface="华文细黑"/>
              </a:rPr>
              <a:t>，</a:t>
            </a:r>
            <a:r>
              <a:rPr sz="1200" spc="15">
                <a:latin typeface="Calibri"/>
                <a:cs typeface="Calibri"/>
              </a:rPr>
              <a:t>7</a:t>
            </a:r>
            <a:r>
              <a:rPr sz="1200" spc="20">
                <a:latin typeface="华文细黑"/>
                <a:cs typeface="华文细黑"/>
              </a:rPr>
              <a:t>月加息</a:t>
            </a:r>
            <a:r>
              <a:rPr sz="1200" spc="10">
                <a:latin typeface="Calibri"/>
                <a:cs typeface="Calibri"/>
              </a:rPr>
              <a:t>0.25</a:t>
            </a:r>
            <a:r>
              <a:rPr sz="1200" spc="20">
                <a:latin typeface="华文细黑"/>
                <a:cs typeface="华文细黑"/>
              </a:rPr>
              <a:t>厘</a:t>
            </a:r>
            <a:r>
              <a:rPr sz="1200" spc="15">
                <a:latin typeface="华文细黑"/>
                <a:cs typeface="华文细黑"/>
              </a:rPr>
              <a:t>，</a:t>
            </a:r>
            <a:r>
              <a:rPr sz="1200" spc="15">
                <a:latin typeface="Calibri"/>
                <a:cs typeface="Calibri"/>
              </a:rPr>
              <a:t>9</a:t>
            </a:r>
            <a:r>
              <a:rPr sz="1200" spc="20">
                <a:latin typeface="华文细黑"/>
                <a:cs typeface="华文细黑"/>
              </a:rPr>
              <a:t>月、</a:t>
            </a:r>
            <a:endParaRPr sz="120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10">
                <a:latin typeface="Calibri"/>
                <a:cs typeface="Calibri"/>
              </a:rPr>
              <a:t>11</a:t>
            </a:r>
            <a:r>
              <a:rPr sz="1200" spc="20">
                <a:latin typeface="华文细黑"/>
                <a:cs typeface="华文细黑"/>
              </a:rPr>
              <a:t>月，连续二次暂停加息，但在</a:t>
            </a:r>
            <a:r>
              <a:rPr sz="1200" spc="10">
                <a:latin typeface="Calibri"/>
                <a:cs typeface="Calibri"/>
              </a:rPr>
              <a:t>12</a:t>
            </a:r>
            <a:r>
              <a:rPr sz="1200" spc="20">
                <a:latin typeface="华文细黑"/>
                <a:cs typeface="华文细黑"/>
              </a:rPr>
              <a:t>月或明年仍有可能再加息</a:t>
            </a:r>
            <a:r>
              <a:rPr sz="1200" spc="10">
                <a:latin typeface="Calibri"/>
                <a:cs typeface="Calibri"/>
              </a:rPr>
              <a:t>0.25</a:t>
            </a:r>
            <a:r>
              <a:rPr sz="1200" spc="20">
                <a:latin typeface="华文细黑"/>
                <a:cs typeface="华文细黑"/>
              </a:rPr>
              <a:t>厘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446267" y="3563111"/>
            <a:ext cx="4899660" cy="28301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67640">
              <a:lnSpc>
                <a:spcPct val="100000"/>
              </a:lnSpc>
              <a:spcBef>
                <a:spcPts val="125"/>
              </a:spcBef>
            </a:pPr>
            <a:r>
              <a:rPr sz="1200" spc="20">
                <a:latin typeface="华文细黑"/>
                <a:cs typeface="华文细黑"/>
              </a:rPr>
              <a:t>一次</a:t>
            </a:r>
            <a:endParaRPr sz="1200">
              <a:latin typeface="华文细黑"/>
              <a:cs typeface="华文细黑"/>
            </a:endParaRPr>
          </a:p>
          <a:p>
            <a:pPr marL="167640" marR="291465" indent="-155575">
              <a:lnSpc>
                <a:spcPts val="1490"/>
              </a:lnSpc>
              <a:spcBef>
                <a:spcPts val="30"/>
              </a:spcBef>
              <a:buFont typeface="Symbol"/>
              <a:buChar char=""/>
              <a:tabLst>
                <a:tab pos="168275"/>
              </a:tabLst>
            </a:pPr>
            <a:r>
              <a:rPr sz="1200" spc="10">
                <a:latin typeface="Calibri"/>
                <a:cs typeface="Calibri"/>
              </a:rPr>
              <a:t>9</a:t>
            </a:r>
            <a:r>
              <a:rPr sz="1200" spc="20">
                <a:latin typeface="华文细黑"/>
                <a:cs typeface="华文细黑"/>
              </a:rPr>
              <a:t>月与</a:t>
            </a:r>
            <a:r>
              <a:rPr sz="1200" spc="10">
                <a:latin typeface="Calibri"/>
                <a:cs typeface="Calibri"/>
              </a:rPr>
              <a:t>10</a:t>
            </a:r>
            <a:r>
              <a:rPr sz="1200" spc="20">
                <a:latin typeface="华文细黑"/>
                <a:cs typeface="华文细黑"/>
              </a:rPr>
              <a:t>月的通胀价格水平分别为</a:t>
            </a:r>
            <a:r>
              <a:rPr sz="1200" spc="5">
                <a:latin typeface="Calibri"/>
                <a:cs typeface="Calibri"/>
              </a:rPr>
              <a:t>3.7%</a:t>
            </a:r>
            <a:r>
              <a:rPr sz="1200" spc="20">
                <a:latin typeface="华文细黑"/>
                <a:cs typeface="华文细黑"/>
              </a:rPr>
              <a:t>和</a:t>
            </a:r>
            <a:r>
              <a:rPr sz="1200" spc="10">
                <a:latin typeface="Calibri"/>
                <a:cs typeface="Calibri"/>
              </a:rPr>
              <a:t>3.2%</a:t>
            </a:r>
            <a:r>
              <a:rPr sz="1200" spc="10">
                <a:latin typeface="华文细黑"/>
                <a:cs typeface="华文细黑"/>
              </a:rPr>
              <a:t>，</a:t>
            </a:r>
            <a:r>
              <a:rPr sz="1200" spc="20">
                <a:latin typeface="华文细黑"/>
                <a:cs typeface="华文细黑"/>
              </a:rPr>
              <a:t>而</a:t>
            </a:r>
            <a:r>
              <a:rPr sz="1200" spc="10">
                <a:latin typeface="Calibri"/>
                <a:cs typeface="Calibri"/>
              </a:rPr>
              <a:t>12</a:t>
            </a:r>
            <a:r>
              <a:rPr sz="1200" spc="20">
                <a:latin typeface="华文细黑"/>
                <a:cs typeface="华文细黑"/>
              </a:rPr>
              <a:t>月初美联储主 席指通货膨胀率要达到</a:t>
            </a:r>
            <a:r>
              <a:rPr sz="1200" spc="5">
                <a:latin typeface="Calibri"/>
                <a:cs typeface="Calibri"/>
              </a:rPr>
              <a:t>2%</a:t>
            </a:r>
            <a:r>
              <a:rPr sz="1200" spc="20">
                <a:latin typeface="华文细黑"/>
                <a:cs typeface="华文细黑"/>
              </a:rPr>
              <a:t>目标仍须继续努力</a:t>
            </a:r>
            <a:endParaRPr sz="1200">
              <a:latin typeface="华文细黑"/>
              <a:cs typeface="华文细黑"/>
            </a:endParaRPr>
          </a:p>
          <a:p>
            <a:pPr marL="167640" indent="-155575">
              <a:lnSpc>
                <a:spcPts val="1405"/>
              </a:lnSpc>
              <a:buFont typeface="Symbol"/>
              <a:buChar char=""/>
              <a:tabLst>
                <a:tab pos="168275"/>
              </a:tabLst>
            </a:pPr>
            <a:r>
              <a:rPr sz="1200" spc="20">
                <a:latin typeface="华文细黑"/>
                <a:cs typeface="华文细黑"/>
              </a:rPr>
              <a:t>美国</a:t>
            </a:r>
            <a:r>
              <a:rPr sz="1200" spc="10">
                <a:latin typeface="Calibri"/>
                <a:cs typeface="Calibri"/>
              </a:rPr>
              <a:t>5</a:t>
            </a:r>
            <a:r>
              <a:rPr sz="1200" spc="20">
                <a:latin typeface="华文细黑"/>
                <a:cs typeface="华文细黑"/>
              </a:rPr>
              <a:t>家银行先行于今年内倒闭</a:t>
            </a:r>
            <a:endParaRPr sz="1200">
              <a:latin typeface="华文细黑"/>
              <a:cs typeface="华文细黑"/>
            </a:endParaRPr>
          </a:p>
          <a:p>
            <a:pPr marL="167640" indent="-155575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168275"/>
              </a:tabLst>
            </a:pPr>
            <a:r>
              <a:rPr sz="1200" spc="10">
                <a:latin typeface="Calibri"/>
                <a:cs typeface="Calibri"/>
              </a:rPr>
              <a:t>6</a:t>
            </a:r>
            <a:r>
              <a:rPr sz="1200" spc="20">
                <a:latin typeface="华文细黑"/>
                <a:cs typeface="华文细黑"/>
              </a:rPr>
              <a:t>月</a:t>
            </a:r>
            <a:r>
              <a:rPr sz="1200" spc="10">
                <a:latin typeface="Calibri"/>
                <a:cs typeface="Calibri"/>
              </a:rPr>
              <a:t>2</a:t>
            </a:r>
            <a:r>
              <a:rPr sz="1200" spc="20">
                <a:latin typeface="华文细黑"/>
                <a:cs typeface="华文细黑"/>
              </a:rPr>
              <a:t>日，美国总统正式签署联邦政府债务上限和预算的法案，暂缓</a:t>
            </a:r>
            <a:endParaRPr sz="1200">
              <a:latin typeface="华文细黑"/>
              <a:cs typeface="华文细黑"/>
            </a:endParaRPr>
          </a:p>
          <a:p>
            <a:pPr marL="167640">
              <a:lnSpc>
                <a:spcPct val="100000"/>
              </a:lnSpc>
              <a:spcBef>
                <a:spcPts val="45"/>
              </a:spcBef>
            </a:pPr>
            <a:r>
              <a:rPr sz="1200" spc="20">
                <a:latin typeface="华文细黑"/>
                <a:cs typeface="华文细黑"/>
              </a:rPr>
              <a:t>债务上限生效期至</a:t>
            </a:r>
            <a:r>
              <a:rPr sz="1200" spc="10">
                <a:latin typeface="Calibri"/>
                <a:cs typeface="Calibri"/>
              </a:rPr>
              <a:t>2025</a:t>
            </a:r>
            <a:r>
              <a:rPr sz="1200" spc="20">
                <a:latin typeface="华文细黑"/>
                <a:cs typeface="华文细黑"/>
              </a:rPr>
              <a:t>年年初</a:t>
            </a:r>
            <a:endParaRPr sz="1200">
              <a:latin typeface="华文细黑"/>
              <a:cs typeface="华文细黑"/>
            </a:endParaRPr>
          </a:p>
          <a:p>
            <a:pPr marL="167640" indent="-155575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168275"/>
              </a:tabLst>
            </a:pPr>
            <a:r>
              <a:rPr sz="1200" spc="20">
                <a:latin typeface="华文细黑"/>
                <a:cs typeface="华文细黑"/>
              </a:rPr>
              <a:t>在</a:t>
            </a:r>
            <a:r>
              <a:rPr sz="1200" spc="10">
                <a:latin typeface="Calibri"/>
                <a:cs typeface="Calibri"/>
              </a:rPr>
              <a:t>9</a:t>
            </a:r>
            <a:r>
              <a:rPr sz="1200" spc="20">
                <a:latin typeface="华文细黑"/>
                <a:cs typeface="华文细黑"/>
              </a:rPr>
              <a:t>月</a:t>
            </a:r>
            <a:r>
              <a:rPr sz="1200" spc="10">
                <a:latin typeface="Calibri"/>
                <a:cs typeface="Calibri"/>
              </a:rPr>
              <a:t>30</a:t>
            </a:r>
            <a:r>
              <a:rPr sz="1200" spc="20">
                <a:latin typeface="华文细黑"/>
                <a:cs typeface="华文细黑"/>
              </a:rPr>
              <a:t>日结束的</a:t>
            </a:r>
            <a:r>
              <a:rPr sz="1200" spc="10">
                <a:latin typeface="Calibri"/>
                <a:cs typeface="Calibri"/>
              </a:rPr>
              <a:t>2023</a:t>
            </a:r>
            <a:r>
              <a:rPr sz="1200" spc="20">
                <a:latin typeface="华文细黑"/>
                <a:cs typeface="华文细黑"/>
              </a:rPr>
              <a:t>财年</a:t>
            </a:r>
            <a:r>
              <a:rPr sz="1200" spc="40">
                <a:latin typeface="华文细黑"/>
                <a:cs typeface="华文细黑"/>
              </a:rPr>
              <a:t>，</a:t>
            </a:r>
            <a:r>
              <a:rPr sz="1200" spc="20">
                <a:latin typeface="华文细黑"/>
                <a:cs typeface="华文细黑"/>
              </a:rPr>
              <a:t>联邦政府财政</a:t>
            </a:r>
            <a:r>
              <a:rPr sz="1200" spc="40">
                <a:latin typeface="华文细黑"/>
                <a:cs typeface="华文细黑"/>
              </a:rPr>
              <a:t>赤</a:t>
            </a:r>
            <a:r>
              <a:rPr sz="1200" spc="20">
                <a:latin typeface="华文细黑"/>
                <a:cs typeface="华文细黑"/>
              </a:rPr>
              <a:t>字比上一财年增加</a:t>
            </a:r>
            <a:r>
              <a:rPr sz="1200" spc="15">
                <a:latin typeface="Calibri"/>
                <a:cs typeface="Calibri"/>
              </a:rPr>
              <a:t>23%</a:t>
            </a:r>
            <a:r>
              <a:rPr sz="1200" spc="20">
                <a:latin typeface="华文细黑"/>
                <a:cs typeface="华文细黑"/>
              </a:rPr>
              <a:t>。</a:t>
            </a:r>
            <a:endParaRPr sz="1200">
              <a:latin typeface="华文细黑"/>
              <a:cs typeface="华文细黑"/>
            </a:endParaRPr>
          </a:p>
          <a:p>
            <a:pPr marL="167640">
              <a:lnSpc>
                <a:spcPct val="100000"/>
              </a:lnSpc>
              <a:spcBef>
                <a:spcPts val="25"/>
              </a:spcBef>
            </a:pPr>
            <a:r>
              <a:rPr sz="1200" spc="10">
                <a:latin typeface="Calibri"/>
                <a:cs typeface="Calibri"/>
              </a:rPr>
              <a:t>11</a:t>
            </a:r>
            <a:r>
              <a:rPr sz="1200" spc="20">
                <a:latin typeface="华文细黑"/>
                <a:cs typeface="华文细黑"/>
              </a:rPr>
              <a:t>月</a:t>
            </a:r>
            <a:r>
              <a:rPr sz="1200" spc="10">
                <a:latin typeface="Calibri"/>
                <a:cs typeface="Calibri"/>
              </a:rPr>
              <a:t>1</a:t>
            </a:r>
            <a:r>
              <a:rPr sz="1200" spc="20">
                <a:latin typeface="华文细黑"/>
                <a:cs typeface="华文细黑"/>
              </a:rPr>
              <a:t>日，美国财政部公布了新一季再融资债券发行规模达到</a:t>
            </a:r>
            <a:r>
              <a:rPr sz="1200" spc="10">
                <a:latin typeface="Calibri"/>
                <a:cs typeface="Calibri"/>
              </a:rPr>
              <a:t>1,120</a:t>
            </a:r>
            <a:endParaRPr sz="1200">
              <a:latin typeface="Calibri"/>
              <a:cs typeface="Calibri"/>
            </a:endParaRPr>
          </a:p>
          <a:p>
            <a:pPr marL="167640">
              <a:lnSpc>
                <a:spcPct val="100000"/>
              </a:lnSpc>
              <a:spcBef>
                <a:spcPts val="50"/>
              </a:spcBef>
            </a:pPr>
            <a:r>
              <a:rPr sz="1200" spc="20">
                <a:latin typeface="华文细黑"/>
                <a:cs typeface="华文细黑"/>
              </a:rPr>
              <a:t>亿美元，低于市场预期的</a:t>
            </a:r>
            <a:r>
              <a:rPr sz="1200" spc="10">
                <a:latin typeface="Calibri"/>
                <a:cs typeface="Calibri"/>
              </a:rPr>
              <a:t>1,140</a:t>
            </a:r>
            <a:r>
              <a:rPr sz="1200" spc="20">
                <a:latin typeface="华文细黑"/>
                <a:cs typeface="华文细黑"/>
              </a:rPr>
              <a:t>亿美元</a:t>
            </a:r>
            <a:endParaRPr sz="1200">
              <a:latin typeface="华文细黑"/>
              <a:cs typeface="华文细黑"/>
            </a:endParaRPr>
          </a:p>
          <a:p>
            <a:pPr marL="167640" indent="-155575">
              <a:lnSpc>
                <a:spcPct val="100000"/>
              </a:lnSpc>
              <a:spcBef>
                <a:spcPts val="20"/>
              </a:spcBef>
              <a:buFont typeface="Symbol"/>
              <a:buChar char=""/>
              <a:tabLst>
                <a:tab pos="168275"/>
              </a:tabLst>
            </a:pPr>
            <a:r>
              <a:rPr sz="1200" spc="10">
                <a:latin typeface="Calibri"/>
                <a:cs typeface="Calibri"/>
              </a:rPr>
              <a:t>10</a:t>
            </a:r>
            <a:r>
              <a:rPr sz="1200" spc="20">
                <a:latin typeface="华文细黑"/>
                <a:cs typeface="华文细黑"/>
              </a:rPr>
              <a:t>年期美债收益率</a:t>
            </a:r>
            <a:r>
              <a:rPr sz="1200" spc="10">
                <a:latin typeface="Calibri"/>
                <a:cs typeface="Calibri"/>
              </a:rPr>
              <a:t>16</a:t>
            </a:r>
            <a:r>
              <a:rPr sz="1200" spc="20">
                <a:latin typeface="华文细黑"/>
                <a:cs typeface="华文细黑"/>
              </a:rPr>
              <a:t>年来首次突破</a:t>
            </a:r>
            <a:r>
              <a:rPr sz="1200" spc="10">
                <a:latin typeface="Calibri"/>
                <a:cs typeface="Calibri"/>
              </a:rPr>
              <a:t>5%</a:t>
            </a:r>
            <a:r>
              <a:rPr sz="1200" spc="10">
                <a:latin typeface="华文细黑"/>
                <a:cs typeface="华文细黑"/>
              </a:rPr>
              <a:t>，</a:t>
            </a:r>
            <a:r>
              <a:rPr sz="1200" spc="10">
                <a:latin typeface="Calibri"/>
                <a:cs typeface="Calibri"/>
              </a:rPr>
              <a:t>20</a:t>
            </a:r>
            <a:r>
              <a:rPr sz="1200" spc="20">
                <a:latin typeface="华文细黑"/>
                <a:cs typeface="华文细黑"/>
              </a:rPr>
              <a:t>年期和</a:t>
            </a:r>
            <a:r>
              <a:rPr sz="1200" spc="10">
                <a:latin typeface="Calibri"/>
                <a:cs typeface="Calibri"/>
              </a:rPr>
              <a:t>30</a:t>
            </a:r>
            <a:r>
              <a:rPr sz="1200" spc="20">
                <a:latin typeface="华文细黑"/>
                <a:cs typeface="华文细黑"/>
              </a:rPr>
              <a:t>年期国债的收益</a:t>
            </a:r>
            <a:endParaRPr sz="1200">
              <a:latin typeface="华文细黑"/>
              <a:cs typeface="华文细黑"/>
            </a:endParaRPr>
          </a:p>
          <a:p>
            <a:pPr marL="167640" marR="285115">
              <a:lnSpc>
                <a:spcPct val="101699"/>
              </a:lnSpc>
              <a:spcBef>
                <a:spcPts val="25"/>
              </a:spcBef>
            </a:pPr>
            <a:r>
              <a:rPr sz="1200" spc="20">
                <a:latin typeface="华文细黑"/>
                <a:cs typeface="华文细黑"/>
              </a:rPr>
              <a:t>率也升至门槛水平</a:t>
            </a:r>
            <a:r>
              <a:rPr sz="1200" spc="15">
                <a:latin typeface="华文细黑"/>
                <a:cs typeface="华文细黑"/>
              </a:rPr>
              <a:t>，</a:t>
            </a:r>
            <a:r>
              <a:rPr sz="1200" spc="15">
                <a:latin typeface="Calibri"/>
                <a:cs typeface="Calibri"/>
              </a:rPr>
              <a:t>30</a:t>
            </a:r>
            <a:r>
              <a:rPr sz="1200" spc="20">
                <a:latin typeface="华文细黑"/>
                <a:cs typeface="华文细黑"/>
              </a:rPr>
              <a:t>年期国债收益率上升至</a:t>
            </a:r>
            <a:r>
              <a:rPr sz="1200" spc="10">
                <a:latin typeface="Calibri"/>
                <a:cs typeface="Calibri"/>
              </a:rPr>
              <a:t>5.13%</a:t>
            </a:r>
            <a:r>
              <a:rPr sz="1200" spc="10">
                <a:latin typeface="华文细黑"/>
                <a:cs typeface="华文细黑"/>
              </a:rPr>
              <a:t>，</a:t>
            </a:r>
            <a:r>
              <a:rPr sz="1200" spc="20">
                <a:latin typeface="华文细黑"/>
                <a:cs typeface="华文细黑"/>
              </a:rPr>
              <a:t>续刷</a:t>
            </a:r>
            <a:r>
              <a:rPr sz="1200" spc="10">
                <a:latin typeface="Calibri"/>
                <a:cs typeface="Calibri"/>
              </a:rPr>
              <a:t>2007</a:t>
            </a:r>
            <a:r>
              <a:rPr sz="1200" spc="20">
                <a:latin typeface="华文细黑"/>
                <a:cs typeface="华文细黑"/>
              </a:rPr>
              <a:t>年 以来新高</a:t>
            </a:r>
            <a:endParaRPr sz="1200">
              <a:latin typeface="华文细黑"/>
              <a:cs typeface="华文细黑"/>
            </a:endParaRPr>
          </a:p>
          <a:p>
            <a:pPr marL="167640" indent="-155575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168275"/>
              </a:tabLst>
            </a:pPr>
            <a:r>
              <a:rPr sz="1200" spc="10">
                <a:latin typeface="Calibri"/>
                <a:cs typeface="Calibri"/>
              </a:rPr>
              <a:t>5</a:t>
            </a:r>
            <a:r>
              <a:rPr sz="1200" spc="20">
                <a:latin typeface="华文细黑"/>
                <a:cs typeface="华文细黑"/>
              </a:rPr>
              <a:t>月份，非农就业人口增幅为</a:t>
            </a:r>
            <a:r>
              <a:rPr sz="1200" spc="10">
                <a:latin typeface="Calibri"/>
                <a:cs typeface="Calibri"/>
              </a:rPr>
              <a:t>2023</a:t>
            </a:r>
            <a:r>
              <a:rPr sz="1200" spc="20">
                <a:latin typeface="华文细黑"/>
                <a:cs typeface="华文细黑"/>
              </a:rPr>
              <a:t>年</a:t>
            </a:r>
            <a:r>
              <a:rPr sz="1200" spc="10">
                <a:latin typeface="Calibri"/>
                <a:cs typeface="Calibri"/>
              </a:rPr>
              <a:t>1</a:t>
            </a:r>
            <a:r>
              <a:rPr sz="1200" spc="20">
                <a:latin typeface="华文细黑"/>
                <a:cs typeface="华文细黑"/>
              </a:rPr>
              <a:t>月以来最大。</a:t>
            </a:r>
            <a:r>
              <a:rPr sz="1200" spc="10">
                <a:latin typeface="Calibri"/>
                <a:cs typeface="Calibri"/>
              </a:rPr>
              <a:t>10</a:t>
            </a:r>
            <a:r>
              <a:rPr sz="1200" spc="20">
                <a:latin typeface="华文细黑"/>
                <a:cs typeface="华文细黑"/>
              </a:rPr>
              <a:t>月份失业率创</a:t>
            </a:r>
            <a:endParaRPr sz="1200">
              <a:latin typeface="华文细黑"/>
              <a:cs typeface="华文细黑"/>
            </a:endParaRPr>
          </a:p>
          <a:p>
            <a:pPr marL="167640" marR="281940">
              <a:lnSpc>
                <a:spcPct val="101699"/>
              </a:lnSpc>
              <a:spcBef>
                <a:spcPts val="25"/>
              </a:spcBef>
            </a:pPr>
            <a:r>
              <a:rPr sz="1200" spc="20">
                <a:latin typeface="华文细黑"/>
                <a:cs typeface="华文细黑"/>
              </a:rPr>
              <a:t>下自</a:t>
            </a:r>
            <a:r>
              <a:rPr sz="1200" spc="10">
                <a:latin typeface="Calibri"/>
                <a:cs typeface="Calibri"/>
              </a:rPr>
              <a:t>2022</a:t>
            </a:r>
            <a:r>
              <a:rPr sz="1200" spc="20">
                <a:latin typeface="华文细黑"/>
                <a:cs typeface="华文细黑"/>
              </a:rPr>
              <a:t>年</a:t>
            </a:r>
            <a:r>
              <a:rPr sz="1200" spc="10">
                <a:latin typeface="Calibri"/>
                <a:cs typeface="Calibri"/>
              </a:rPr>
              <a:t>1</a:t>
            </a:r>
            <a:r>
              <a:rPr sz="1200" spc="20">
                <a:latin typeface="华文细黑"/>
                <a:cs typeface="华文细黑"/>
              </a:rPr>
              <a:t>月以来的新高。</a:t>
            </a:r>
            <a:r>
              <a:rPr sz="1200" spc="10">
                <a:latin typeface="Calibri"/>
                <a:cs typeface="Calibri"/>
              </a:rPr>
              <a:t>10</a:t>
            </a:r>
            <a:r>
              <a:rPr sz="1200" spc="20">
                <a:latin typeface="华文细黑"/>
                <a:cs typeface="华文细黑"/>
              </a:rPr>
              <a:t>月中，首次申请失业救济人数环比 减少到今年</a:t>
            </a:r>
            <a:r>
              <a:rPr sz="1200" spc="10">
                <a:latin typeface="Calibri"/>
                <a:cs typeface="Calibri"/>
              </a:rPr>
              <a:t>2</a:t>
            </a:r>
            <a:r>
              <a:rPr sz="1200" spc="20">
                <a:latin typeface="华文细黑"/>
                <a:cs typeface="华文细黑"/>
              </a:rPr>
              <a:t>月以来最低水平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28" name="object 28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1063752" y="2091435"/>
            <a:ext cx="6815455" cy="554990"/>
          </a:xfrm>
          <a:custGeom>
            <a:rect l="l" t="t" r="r" b="b"/>
            <a:pathLst>
              <a:path w="6815455" h="554989">
                <a:moveTo>
                  <a:pt x="6815328" y="0"/>
                </a:moveTo>
                <a:lnTo>
                  <a:pt x="387095" y="0"/>
                </a:lnTo>
                <a:lnTo>
                  <a:pt x="317627" y="1317"/>
                </a:lnTo>
                <a:lnTo>
                  <a:pt x="252197" y="5117"/>
                </a:lnTo>
                <a:lnTo>
                  <a:pt x="191911" y="11176"/>
                </a:lnTo>
                <a:lnTo>
                  <a:pt x="137870" y="19266"/>
                </a:lnTo>
                <a:lnTo>
                  <a:pt x="91180" y="29162"/>
                </a:lnTo>
                <a:lnTo>
                  <a:pt x="52944" y="40640"/>
                </a:lnTo>
                <a:lnTo>
                  <a:pt x="6250" y="67432"/>
                </a:lnTo>
                <a:lnTo>
                  <a:pt x="0" y="82296"/>
                </a:lnTo>
                <a:lnTo>
                  <a:pt x="0" y="554736"/>
                </a:lnTo>
              </a:path>
            </a:pathLst>
          </a:custGeom>
          <a:ln w="310896">
            <a:solidFill>
              <a:srgbClr val="85BB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879080" y="1920748"/>
            <a:ext cx="399415" cy="1545590"/>
          </a:xfrm>
          <a:custGeom>
            <a:rect l="l" t="t" r="r" b="b"/>
            <a:pathLst>
              <a:path w="399415" h="1545589">
                <a:moveTo>
                  <a:pt x="0" y="0"/>
                </a:moveTo>
                <a:lnTo>
                  <a:pt x="0" y="335279"/>
                </a:lnTo>
                <a:lnTo>
                  <a:pt x="6096" y="347472"/>
                </a:lnTo>
                <a:lnTo>
                  <a:pt x="399288" y="1545336"/>
                </a:lnTo>
                <a:lnTo>
                  <a:pt x="399288" y="768096"/>
                </a:lnTo>
                <a:lnTo>
                  <a:pt x="0" y="0"/>
                </a:lnTo>
                <a:close/>
              </a:path>
            </a:pathLst>
          </a:custGeom>
          <a:solidFill>
            <a:srgbClr val="638D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247888" y="2688844"/>
            <a:ext cx="1811020" cy="777240"/>
          </a:xfrm>
          <a:prstGeom prst="rect">
            <a:avLst/>
          </a:prstGeom>
          <a:solidFill>
            <a:srgbClr val="85BB24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Times New Roman"/>
              <a:cs typeface="Times New Roman"/>
            </a:endParaRPr>
          </a:p>
          <a:p>
            <a:pPr marL="374650">
              <a:lnSpc>
                <a:spcPct val="100000"/>
              </a:lnSpc>
            </a:pPr>
            <a:r>
              <a:rPr sz="1400" b="1" spc="10">
                <a:solidFill>
                  <a:srgbClr val="FFFFFF"/>
                </a:solidFill>
                <a:latin typeface="Microsoft JhengHei"/>
                <a:cs typeface="Microsoft JhengHei"/>
              </a:rPr>
              <a:t>欧洲及欧元区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8472" y="2594355"/>
            <a:ext cx="637540" cy="585470"/>
          </a:xfrm>
          <a:custGeom>
            <a:rect l="l" t="t" r="r" b="b"/>
            <a:pathLst>
              <a:path w="637540" h="585469">
                <a:moveTo>
                  <a:pt x="316991" y="0"/>
                </a:moveTo>
                <a:lnTo>
                  <a:pt x="265157" y="3831"/>
                </a:lnTo>
                <a:lnTo>
                  <a:pt x="216139" y="14923"/>
                </a:lnTo>
                <a:lnTo>
                  <a:pt x="170559" y="32671"/>
                </a:lnTo>
                <a:lnTo>
                  <a:pt x="129040" y="56473"/>
                </a:lnTo>
                <a:lnTo>
                  <a:pt x="92202" y="85725"/>
                </a:lnTo>
                <a:lnTo>
                  <a:pt x="60667" y="119822"/>
                </a:lnTo>
                <a:lnTo>
                  <a:pt x="35058" y="158163"/>
                </a:lnTo>
                <a:lnTo>
                  <a:pt x="15995" y="200143"/>
                </a:lnTo>
                <a:lnTo>
                  <a:pt x="4102" y="245159"/>
                </a:lnTo>
                <a:lnTo>
                  <a:pt x="0" y="292608"/>
                </a:lnTo>
                <a:lnTo>
                  <a:pt x="4102" y="340056"/>
                </a:lnTo>
                <a:lnTo>
                  <a:pt x="15995" y="385072"/>
                </a:lnTo>
                <a:lnTo>
                  <a:pt x="35058" y="427052"/>
                </a:lnTo>
                <a:lnTo>
                  <a:pt x="60667" y="465393"/>
                </a:lnTo>
                <a:lnTo>
                  <a:pt x="92202" y="499491"/>
                </a:lnTo>
                <a:lnTo>
                  <a:pt x="129040" y="528742"/>
                </a:lnTo>
                <a:lnTo>
                  <a:pt x="170559" y="552544"/>
                </a:lnTo>
                <a:lnTo>
                  <a:pt x="216139" y="570292"/>
                </a:lnTo>
                <a:lnTo>
                  <a:pt x="265157" y="581384"/>
                </a:lnTo>
                <a:lnTo>
                  <a:pt x="316991" y="585216"/>
                </a:lnTo>
                <a:lnTo>
                  <a:pt x="368911" y="581384"/>
                </a:lnTo>
                <a:lnTo>
                  <a:pt x="418161" y="570292"/>
                </a:lnTo>
                <a:lnTo>
                  <a:pt x="464082" y="552544"/>
                </a:lnTo>
                <a:lnTo>
                  <a:pt x="506016" y="528742"/>
                </a:lnTo>
                <a:lnTo>
                  <a:pt x="543306" y="499491"/>
                </a:lnTo>
                <a:lnTo>
                  <a:pt x="575291" y="465393"/>
                </a:lnTo>
                <a:lnTo>
                  <a:pt x="601315" y="427052"/>
                </a:lnTo>
                <a:lnTo>
                  <a:pt x="620719" y="385072"/>
                </a:lnTo>
                <a:lnTo>
                  <a:pt x="632844" y="340056"/>
                </a:lnTo>
                <a:lnTo>
                  <a:pt x="637032" y="292608"/>
                </a:lnTo>
                <a:lnTo>
                  <a:pt x="632844" y="245159"/>
                </a:lnTo>
                <a:lnTo>
                  <a:pt x="620719" y="200143"/>
                </a:lnTo>
                <a:lnTo>
                  <a:pt x="601315" y="158163"/>
                </a:lnTo>
                <a:lnTo>
                  <a:pt x="575291" y="119822"/>
                </a:lnTo>
                <a:lnTo>
                  <a:pt x="543306" y="85725"/>
                </a:lnTo>
                <a:lnTo>
                  <a:pt x="506016" y="56473"/>
                </a:lnTo>
                <a:lnTo>
                  <a:pt x="464082" y="32671"/>
                </a:lnTo>
                <a:lnTo>
                  <a:pt x="418161" y="14923"/>
                </a:lnTo>
                <a:lnTo>
                  <a:pt x="368911" y="3831"/>
                </a:lnTo>
                <a:lnTo>
                  <a:pt x="316991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98576" y="2649220"/>
            <a:ext cx="490855" cy="469900"/>
          </a:xfrm>
          <a:custGeom>
            <a:rect l="l" t="t" r="r" b="b"/>
            <a:pathLst>
              <a:path w="490855" h="469900">
                <a:moveTo>
                  <a:pt x="243839" y="0"/>
                </a:moveTo>
                <a:lnTo>
                  <a:pt x="194857" y="4833"/>
                </a:lnTo>
                <a:lnTo>
                  <a:pt x="149161" y="18669"/>
                </a:lnTo>
                <a:lnTo>
                  <a:pt x="107751" y="40505"/>
                </a:lnTo>
                <a:lnTo>
                  <a:pt x="71627" y="69342"/>
                </a:lnTo>
                <a:lnTo>
                  <a:pt x="41790" y="104179"/>
                </a:lnTo>
                <a:lnTo>
                  <a:pt x="19240" y="144018"/>
                </a:lnTo>
                <a:lnTo>
                  <a:pt x="4976" y="187856"/>
                </a:lnTo>
                <a:lnTo>
                  <a:pt x="0" y="234695"/>
                </a:lnTo>
                <a:lnTo>
                  <a:pt x="4976" y="282410"/>
                </a:lnTo>
                <a:lnTo>
                  <a:pt x="19240" y="326659"/>
                </a:lnTo>
                <a:lnTo>
                  <a:pt x="41790" y="366551"/>
                </a:lnTo>
                <a:lnTo>
                  <a:pt x="71627" y="401192"/>
                </a:lnTo>
                <a:lnTo>
                  <a:pt x="107751" y="429690"/>
                </a:lnTo>
                <a:lnTo>
                  <a:pt x="149161" y="451151"/>
                </a:lnTo>
                <a:lnTo>
                  <a:pt x="194857" y="464683"/>
                </a:lnTo>
                <a:lnTo>
                  <a:pt x="243839" y="469391"/>
                </a:lnTo>
                <a:lnTo>
                  <a:pt x="293828" y="464683"/>
                </a:lnTo>
                <a:lnTo>
                  <a:pt x="340280" y="451151"/>
                </a:lnTo>
                <a:lnTo>
                  <a:pt x="382232" y="429690"/>
                </a:lnTo>
                <a:lnTo>
                  <a:pt x="418718" y="401192"/>
                </a:lnTo>
                <a:lnTo>
                  <a:pt x="448776" y="366551"/>
                </a:lnTo>
                <a:lnTo>
                  <a:pt x="471439" y="326659"/>
                </a:lnTo>
                <a:lnTo>
                  <a:pt x="485745" y="282410"/>
                </a:lnTo>
                <a:lnTo>
                  <a:pt x="490727" y="234695"/>
                </a:lnTo>
                <a:lnTo>
                  <a:pt x="485745" y="187856"/>
                </a:lnTo>
                <a:lnTo>
                  <a:pt x="471439" y="144018"/>
                </a:lnTo>
                <a:lnTo>
                  <a:pt x="448776" y="104179"/>
                </a:lnTo>
                <a:lnTo>
                  <a:pt x="418718" y="69342"/>
                </a:lnTo>
                <a:lnTo>
                  <a:pt x="382232" y="40505"/>
                </a:lnTo>
                <a:lnTo>
                  <a:pt x="340280" y="18669"/>
                </a:lnTo>
                <a:lnTo>
                  <a:pt x="293828" y="4833"/>
                </a:lnTo>
                <a:lnTo>
                  <a:pt x="2438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08303" y="2746755"/>
            <a:ext cx="271780" cy="268605"/>
          </a:xfrm>
          <a:custGeom>
            <a:rect l="l" t="t" r="r" b="b"/>
            <a:pathLst>
              <a:path w="271780" h="268605">
                <a:moveTo>
                  <a:pt x="134112" y="0"/>
                </a:moveTo>
                <a:lnTo>
                  <a:pt x="92073" y="6632"/>
                </a:lnTo>
                <a:lnTo>
                  <a:pt x="55302" y="25261"/>
                </a:lnTo>
                <a:lnTo>
                  <a:pt x="26139" y="53986"/>
                </a:lnTo>
                <a:lnTo>
                  <a:pt x="6925" y="90903"/>
                </a:lnTo>
                <a:lnTo>
                  <a:pt x="0" y="134112"/>
                </a:lnTo>
                <a:lnTo>
                  <a:pt x="6925" y="176150"/>
                </a:lnTo>
                <a:lnTo>
                  <a:pt x="26139" y="212921"/>
                </a:lnTo>
                <a:lnTo>
                  <a:pt x="55302" y="242084"/>
                </a:lnTo>
                <a:lnTo>
                  <a:pt x="92073" y="261298"/>
                </a:lnTo>
                <a:lnTo>
                  <a:pt x="134112" y="268224"/>
                </a:lnTo>
                <a:lnTo>
                  <a:pt x="177637" y="261298"/>
                </a:lnTo>
                <a:lnTo>
                  <a:pt x="181988" y="259080"/>
                </a:lnTo>
                <a:lnTo>
                  <a:pt x="134112" y="259080"/>
                </a:lnTo>
                <a:lnTo>
                  <a:pt x="86296" y="249412"/>
                </a:lnTo>
                <a:lnTo>
                  <a:pt x="46482" y="222885"/>
                </a:lnTo>
                <a:lnTo>
                  <a:pt x="19240" y="183213"/>
                </a:lnTo>
                <a:lnTo>
                  <a:pt x="9143" y="134112"/>
                </a:lnTo>
                <a:lnTo>
                  <a:pt x="19240" y="85010"/>
                </a:lnTo>
                <a:lnTo>
                  <a:pt x="46481" y="45339"/>
                </a:lnTo>
                <a:lnTo>
                  <a:pt x="86296" y="18811"/>
                </a:lnTo>
                <a:lnTo>
                  <a:pt x="134112" y="9144"/>
                </a:lnTo>
                <a:lnTo>
                  <a:pt x="182716" y="9144"/>
                </a:lnTo>
                <a:lnTo>
                  <a:pt x="177637" y="6632"/>
                </a:lnTo>
                <a:lnTo>
                  <a:pt x="134112" y="0"/>
                </a:lnTo>
                <a:close/>
              </a:path>
              <a:path w="271780" h="268605">
                <a:moveTo>
                  <a:pt x="182716" y="9144"/>
                </a:moveTo>
                <a:lnTo>
                  <a:pt x="134112" y="9144"/>
                </a:lnTo>
                <a:lnTo>
                  <a:pt x="183213" y="18811"/>
                </a:lnTo>
                <a:lnTo>
                  <a:pt x="222884" y="45339"/>
                </a:lnTo>
                <a:lnTo>
                  <a:pt x="249412" y="85010"/>
                </a:lnTo>
                <a:lnTo>
                  <a:pt x="259080" y="134112"/>
                </a:lnTo>
                <a:lnTo>
                  <a:pt x="249412" y="183213"/>
                </a:lnTo>
                <a:lnTo>
                  <a:pt x="222884" y="222885"/>
                </a:lnTo>
                <a:lnTo>
                  <a:pt x="183213" y="249412"/>
                </a:lnTo>
                <a:lnTo>
                  <a:pt x="134112" y="259080"/>
                </a:lnTo>
                <a:lnTo>
                  <a:pt x="181988" y="259080"/>
                </a:lnTo>
                <a:lnTo>
                  <a:pt x="215310" y="242084"/>
                </a:lnTo>
                <a:lnTo>
                  <a:pt x="244937" y="212921"/>
                </a:lnTo>
                <a:lnTo>
                  <a:pt x="264322" y="176150"/>
                </a:lnTo>
                <a:lnTo>
                  <a:pt x="271272" y="134112"/>
                </a:lnTo>
                <a:lnTo>
                  <a:pt x="264322" y="90903"/>
                </a:lnTo>
                <a:lnTo>
                  <a:pt x="244937" y="53986"/>
                </a:lnTo>
                <a:lnTo>
                  <a:pt x="215310" y="25261"/>
                </a:lnTo>
                <a:lnTo>
                  <a:pt x="182716" y="9144"/>
                </a:lnTo>
                <a:close/>
              </a:path>
            </a:pathLst>
          </a:custGeom>
          <a:solidFill>
            <a:srgbClr val="0076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08303" y="2746755"/>
            <a:ext cx="271780" cy="268605"/>
          </a:xfrm>
          <a:custGeom>
            <a:rect l="l" t="t" r="r" b="b"/>
            <a:pathLst>
              <a:path w="271780" h="268605">
                <a:moveTo>
                  <a:pt x="134112" y="0"/>
                </a:moveTo>
                <a:lnTo>
                  <a:pt x="92073" y="6632"/>
                </a:lnTo>
                <a:lnTo>
                  <a:pt x="55302" y="25261"/>
                </a:lnTo>
                <a:lnTo>
                  <a:pt x="26139" y="53986"/>
                </a:lnTo>
                <a:lnTo>
                  <a:pt x="6925" y="90903"/>
                </a:lnTo>
                <a:lnTo>
                  <a:pt x="0" y="134112"/>
                </a:lnTo>
                <a:lnTo>
                  <a:pt x="6925" y="176150"/>
                </a:lnTo>
                <a:lnTo>
                  <a:pt x="26139" y="212921"/>
                </a:lnTo>
                <a:lnTo>
                  <a:pt x="55302" y="242084"/>
                </a:lnTo>
                <a:lnTo>
                  <a:pt x="92073" y="261298"/>
                </a:lnTo>
                <a:lnTo>
                  <a:pt x="134112" y="268224"/>
                </a:lnTo>
                <a:lnTo>
                  <a:pt x="177637" y="261298"/>
                </a:lnTo>
                <a:lnTo>
                  <a:pt x="215310" y="242084"/>
                </a:lnTo>
                <a:lnTo>
                  <a:pt x="244937" y="212921"/>
                </a:lnTo>
                <a:lnTo>
                  <a:pt x="264322" y="176150"/>
                </a:lnTo>
                <a:lnTo>
                  <a:pt x="271272" y="134112"/>
                </a:lnTo>
                <a:lnTo>
                  <a:pt x="264322" y="90903"/>
                </a:lnTo>
                <a:lnTo>
                  <a:pt x="244937" y="53986"/>
                </a:lnTo>
                <a:lnTo>
                  <a:pt x="215310" y="25261"/>
                </a:lnTo>
                <a:lnTo>
                  <a:pt x="177637" y="6632"/>
                </a:lnTo>
                <a:lnTo>
                  <a:pt x="134112" y="0"/>
                </a:lnTo>
              </a:path>
            </a:pathLst>
          </a:custGeom>
          <a:ln w="6096">
            <a:solidFill>
              <a:srgbClr val="638D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17447" y="2755900"/>
            <a:ext cx="250190" cy="250190"/>
          </a:xfrm>
          <a:custGeom>
            <a:rect l="l" t="t" r="r" b="b"/>
            <a:pathLst>
              <a:path w="250190" h="250189">
                <a:moveTo>
                  <a:pt x="124968" y="249936"/>
                </a:moveTo>
                <a:lnTo>
                  <a:pt x="77152" y="240268"/>
                </a:lnTo>
                <a:lnTo>
                  <a:pt x="37337" y="213740"/>
                </a:lnTo>
                <a:lnTo>
                  <a:pt x="10096" y="174069"/>
                </a:lnTo>
                <a:lnTo>
                  <a:pt x="0" y="124967"/>
                </a:lnTo>
                <a:lnTo>
                  <a:pt x="10096" y="75866"/>
                </a:lnTo>
                <a:lnTo>
                  <a:pt x="37337" y="36195"/>
                </a:lnTo>
                <a:lnTo>
                  <a:pt x="77152" y="9667"/>
                </a:lnTo>
                <a:lnTo>
                  <a:pt x="124968" y="0"/>
                </a:lnTo>
                <a:lnTo>
                  <a:pt x="174069" y="9667"/>
                </a:lnTo>
                <a:lnTo>
                  <a:pt x="213740" y="36195"/>
                </a:lnTo>
                <a:lnTo>
                  <a:pt x="240268" y="75866"/>
                </a:lnTo>
                <a:lnTo>
                  <a:pt x="249936" y="124967"/>
                </a:lnTo>
                <a:lnTo>
                  <a:pt x="240268" y="174069"/>
                </a:lnTo>
                <a:lnTo>
                  <a:pt x="213740" y="213741"/>
                </a:lnTo>
                <a:lnTo>
                  <a:pt x="174069" y="240268"/>
                </a:lnTo>
                <a:lnTo>
                  <a:pt x="124968" y="249936"/>
                </a:lnTo>
                <a:close/>
              </a:path>
            </a:pathLst>
          </a:custGeom>
          <a:ln w="6096">
            <a:solidFill>
              <a:srgbClr val="638D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66216" y="2792476"/>
            <a:ext cx="134112" cy="17678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410716" y="2371343"/>
            <a:ext cx="6731000" cy="339153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67640" marR="334010" indent="-155575">
              <a:lnSpc>
                <a:spcPct val="103299"/>
              </a:lnSpc>
              <a:spcBef>
                <a:spcPts val="75"/>
              </a:spcBef>
              <a:buFont typeface="Symbol"/>
              <a:buChar char=""/>
              <a:tabLst>
                <a:tab pos="168275"/>
              </a:tabLst>
            </a:pPr>
            <a:r>
              <a:rPr sz="1200" spc="10">
                <a:latin typeface="Calibri"/>
                <a:cs typeface="Calibri"/>
              </a:rPr>
              <a:t>11</a:t>
            </a:r>
            <a:r>
              <a:rPr sz="1200" spc="20">
                <a:latin typeface="华文细黑"/>
                <a:cs typeface="华文细黑"/>
              </a:rPr>
              <a:t>月，受能源价格下降及欧洲央行加息影响，欧元区通胀率按年率计算为</a:t>
            </a:r>
            <a:r>
              <a:rPr sz="1200" spc="10">
                <a:latin typeface="Calibri"/>
                <a:cs typeface="Calibri"/>
              </a:rPr>
              <a:t>2.4%</a:t>
            </a:r>
            <a:r>
              <a:rPr sz="1200" spc="10">
                <a:latin typeface="华文细黑"/>
                <a:cs typeface="华文细黑"/>
              </a:rPr>
              <a:t>，</a:t>
            </a:r>
            <a:r>
              <a:rPr sz="1200" spc="20">
                <a:latin typeface="华文细黑"/>
                <a:cs typeface="华文细黑"/>
              </a:rPr>
              <a:t>低于</a:t>
            </a:r>
            <a:r>
              <a:rPr sz="1200" spc="10">
                <a:latin typeface="Calibri"/>
                <a:cs typeface="Calibri"/>
              </a:rPr>
              <a:t>10</a:t>
            </a:r>
            <a:r>
              <a:rPr sz="1200" spc="20">
                <a:latin typeface="华文细黑"/>
                <a:cs typeface="华文细黑"/>
              </a:rPr>
              <a:t>月的 </a:t>
            </a:r>
            <a:r>
              <a:rPr sz="1200" spc="10">
                <a:latin typeface="Calibri"/>
                <a:cs typeface="Calibri"/>
              </a:rPr>
              <a:t>2.9%</a:t>
            </a:r>
            <a:r>
              <a:rPr sz="1200" spc="10">
                <a:latin typeface="华文细黑"/>
                <a:cs typeface="华文细黑"/>
              </a:rPr>
              <a:t>，</a:t>
            </a:r>
            <a:r>
              <a:rPr sz="1200" spc="20">
                <a:latin typeface="华文细黑"/>
                <a:cs typeface="华文细黑"/>
              </a:rPr>
              <a:t>降至两年多来最低水平</a:t>
            </a:r>
            <a:endParaRPr sz="1200">
              <a:latin typeface="华文细黑"/>
              <a:cs typeface="华文细黑"/>
            </a:endParaRPr>
          </a:p>
          <a:p>
            <a:pPr marL="167640" indent="-155575">
              <a:lnSpc>
                <a:spcPct val="100000"/>
              </a:lnSpc>
              <a:spcBef>
                <a:spcPts val="50"/>
              </a:spcBef>
              <a:buFont typeface="Symbol"/>
              <a:buChar char=""/>
              <a:tabLst>
                <a:tab pos="168275"/>
              </a:tabLst>
            </a:pPr>
            <a:r>
              <a:rPr sz="1200" spc="20">
                <a:latin typeface="华文细黑"/>
                <a:cs typeface="华文细黑"/>
              </a:rPr>
              <a:t>欧元区最大经济体德国今年经济下滑，陷入经济衰退，主要是受到能源、食品价格飙升</a:t>
            </a:r>
            <a:r>
              <a:rPr sz="1200" spc="40">
                <a:latin typeface="华文细黑"/>
                <a:cs typeface="华文细黑"/>
              </a:rPr>
              <a:t>，</a:t>
            </a:r>
            <a:r>
              <a:rPr sz="1200" spc="20">
                <a:latin typeface="华文细黑"/>
                <a:cs typeface="华文细黑"/>
              </a:rPr>
              <a:t>以及</a:t>
            </a:r>
            <a:endParaRPr sz="1200">
              <a:latin typeface="华文细黑"/>
              <a:cs typeface="华文细黑"/>
            </a:endParaRPr>
          </a:p>
          <a:p>
            <a:pPr marL="167640">
              <a:lnSpc>
                <a:spcPct val="100000"/>
              </a:lnSpc>
            </a:pPr>
            <a:r>
              <a:rPr sz="1200" spc="20">
                <a:latin typeface="华文细黑"/>
                <a:cs typeface="华文细黑"/>
              </a:rPr>
              <a:t>所有重要经济指标下滑所影响，拖累欧盟经济前景</a:t>
            </a:r>
            <a:endParaRPr sz="1200">
              <a:latin typeface="华文细黑"/>
              <a:cs typeface="华文细黑"/>
            </a:endParaRPr>
          </a:p>
          <a:p>
            <a:pPr marL="167640" marR="215265" indent="-155575" algn="just">
              <a:lnSpc>
                <a:spcPct val="101699"/>
              </a:lnSpc>
              <a:spcBef>
                <a:spcPts val="20"/>
              </a:spcBef>
              <a:buFont typeface="Symbol"/>
              <a:buChar char=""/>
              <a:tabLst>
                <a:tab pos="168275"/>
              </a:tabLst>
            </a:pPr>
            <a:r>
              <a:rPr sz="1200" spc="10">
                <a:latin typeface="Calibri"/>
                <a:cs typeface="Calibri"/>
              </a:rPr>
              <a:t>3</a:t>
            </a:r>
            <a:r>
              <a:rPr sz="1200" spc="20">
                <a:latin typeface="华文细黑"/>
                <a:cs typeface="华文细黑"/>
              </a:rPr>
              <a:t>月，欧洲央行宣布加息</a:t>
            </a:r>
            <a:r>
              <a:rPr sz="1200" spc="5">
                <a:latin typeface="Calibri"/>
                <a:cs typeface="Calibri"/>
              </a:rPr>
              <a:t>0.5</a:t>
            </a:r>
            <a:r>
              <a:rPr sz="1200" spc="20">
                <a:latin typeface="华文细黑"/>
                <a:cs typeface="华文细黑"/>
              </a:rPr>
              <a:t>厘</a:t>
            </a:r>
            <a:r>
              <a:rPr sz="1200" spc="15">
                <a:latin typeface="华文细黑"/>
                <a:cs typeface="华文细黑"/>
              </a:rPr>
              <a:t>；</a:t>
            </a:r>
            <a:r>
              <a:rPr sz="1200" spc="15">
                <a:latin typeface="Calibri"/>
                <a:cs typeface="Calibri"/>
              </a:rPr>
              <a:t>5</a:t>
            </a:r>
            <a:r>
              <a:rPr sz="1200" spc="20">
                <a:latin typeface="华文细黑"/>
                <a:cs typeface="华文细黑"/>
              </a:rPr>
              <a:t>月和</a:t>
            </a:r>
            <a:r>
              <a:rPr sz="1200" spc="10">
                <a:latin typeface="Calibri"/>
                <a:cs typeface="Calibri"/>
              </a:rPr>
              <a:t>6</a:t>
            </a:r>
            <a:r>
              <a:rPr sz="1200" spc="20">
                <a:latin typeface="华文细黑"/>
                <a:cs typeface="华文细黑"/>
              </a:rPr>
              <a:t>月均同样为</a:t>
            </a:r>
            <a:r>
              <a:rPr sz="1200" spc="10">
                <a:latin typeface="Calibri"/>
                <a:cs typeface="Calibri"/>
              </a:rPr>
              <a:t>0.25</a:t>
            </a:r>
            <a:r>
              <a:rPr sz="1200" spc="20">
                <a:latin typeface="华文细黑"/>
                <a:cs typeface="华文细黑"/>
              </a:rPr>
              <a:t>厘</a:t>
            </a:r>
            <a:r>
              <a:rPr sz="1200" spc="15">
                <a:latin typeface="华文细黑"/>
                <a:cs typeface="华文细黑"/>
              </a:rPr>
              <a:t>；</a:t>
            </a:r>
            <a:r>
              <a:rPr sz="1200" spc="15">
                <a:latin typeface="Calibri"/>
                <a:cs typeface="Calibri"/>
              </a:rPr>
              <a:t>7</a:t>
            </a:r>
            <a:r>
              <a:rPr sz="1200" spc="20">
                <a:latin typeface="华文细黑"/>
                <a:cs typeface="华文细黑"/>
              </a:rPr>
              <a:t>月及</a:t>
            </a:r>
            <a:r>
              <a:rPr sz="1200" spc="10">
                <a:latin typeface="Calibri"/>
                <a:cs typeface="Calibri"/>
              </a:rPr>
              <a:t>9</a:t>
            </a:r>
            <a:r>
              <a:rPr sz="1200" spc="20">
                <a:latin typeface="华文细黑"/>
                <a:cs typeface="华文细黑"/>
              </a:rPr>
              <a:t>月再加息</a:t>
            </a:r>
            <a:r>
              <a:rPr sz="1200" spc="10">
                <a:latin typeface="Calibri"/>
                <a:cs typeface="Calibri"/>
              </a:rPr>
              <a:t>25</a:t>
            </a:r>
            <a:r>
              <a:rPr sz="1200" spc="20">
                <a:latin typeface="华文细黑"/>
                <a:cs typeface="华文细黑"/>
              </a:rPr>
              <a:t>厘至</a:t>
            </a:r>
            <a:r>
              <a:rPr sz="1200" spc="10">
                <a:latin typeface="Calibri"/>
                <a:cs typeface="Calibri"/>
              </a:rPr>
              <a:t>4.5%</a:t>
            </a:r>
            <a:r>
              <a:rPr sz="1200" spc="10">
                <a:latin typeface="华文细黑"/>
                <a:cs typeface="华文细黑"/>
              </a:rPr>
              <a:t>，</a:t>
            </a:r>
            <a:r>
              <a:rPr sz="1200" spc="20">
                <a:latin typeface="华文细黑"/>
                <a:cs typeface="华文细黑"/>
              </a:rPr>
              <a:t>以确 保通胀回落至</a:t>
            </a:r>
            <a:r>
              <a:rPr sz="1200" spc="10">
                <a:latin typeface="Calibri"/>
                <a:cs typeface="Calibri"/>
              </a:rPr>
              <a:t>2%</a:t>
            </a:r>
            <a:r>
              <a:rPr sz="1200" spc="10">
                <a:latin typeface="华文细黑"/>
                <a:cs typeface="华文细黑"/>
              </a:rPr>
              <a:t>；</a:t>
            </a:r>
            <a:r>
              <a:rPr sz="1200" spc="10">
                <a:latin typeface="Calibri"/>
                <a:cs typeface="Calibri"/>
              </a:rPr>
              <a:t>10</a:t>
            </a:r>
            <a:r>
              <a:rPr sz="1200" spc="20">
                <a:latin typeface="华文细黑"/>
                <a:cs typeface="华文细黑"/>
              </a:rPr>
              <a:t>月维持利率不变，为一年来首次暂停加息</a:t>
            </a:r>
            <a:r>
              <a:rPr sz="1200" spc="15">
                <a:latin typeface="华文细黑"/>
                <a:cs typeface="华文细黑"/>
              </a:rPr>
              <a:t>；</a:t>
            </a:r>
            <a:r>
              <a:rPr sz="1200" spc="15">
                <a:latin typeface="Calibri"/>
                <a:cs typeface="Calibri"/>
              </a:rPr>
              <a:t>22</a:t>
            </a:r>
            <a:r>
              <a:rPr sz="1200" spc="20">
                <a:latin typeface="华文细黑"/>
                <a:cs typeface="华文细黑"/>
              </a:rPr>
              <a:t>年</a:t>
            </a:r>
            <a:r>
              <a:rPr sz="1200" spc="10">
                <a:latin typeface="Calibri"/>
                <a:cs typeface="Calibri"/>
              </a:rPr>
              <a:t>7</a:t>
            </a:r>
            <a:r>
              <a:rPr sz="1200" spc="20">
                <a:latin typeface="华文细黑"/>
                <a:cs typeface="华文细黑"/>
              </a:rPr>
              <a:t>月以来，欧洲</a:t>
            </a:r>
            <a:r>
              <a:rPr sz="1200" spc="40">
                <a:latin typeface="华文细黑"/>
                <a:cs typeface="华文细黑"/>
              </a:rPr>
              <a:t>央</a:t>
            </a:r>
            <a:r>
              <a:rPr sz="1200" spc="20">
                <a:latin typeface="华文细黑"/>
                <a:cs typeface="华文细黑"/>
              </a:rPr>
              <a:t>行累计 加息</a:t>
            </a:r>
            <a:r>
              <a:rPr sz="1200" spc="10">
                <a:latin typeface="Calibri"/>
                <a:cs typeface="Calibri"/>
              </a:rPr>
              <a:t>450</a:t>
            </a:r>
            <a:r>
              <a:rPr sz="1200" spc="20">
                <a:latin typeface="华文细黑"/>
                <a:cs typeface="华文细黑"/>
              </a:rPr>
              <a:t>个基点</a:t>
            </a:r>
            <a:endParaRPr sz="1200">
              <a:latin typeface="华文细黑"/>
              <a:cs typeface="华文细黑"/>
            </a:endParaRPr>
          </a:p>
          <a:p>
            <a:pPr marL="167640" marR="50800" indent="-155575">
              <a:lnSpc>
                <a:spcPct val="102499"/>
              </a:lnSpc>
              <a:spcBef>
                <a:spcPts val="15"/>
              </a:spcBef>
              <a:buFont typeface="Symbol"/>
              <a:buChar char=""/>
              <a:tabLst>
                <a:tab pos="168275"/>
              </a:tabLst>
            </a:pPr>
            <a:r>
              <a:rPr sz="1200" spc="10">
                <a:latin typeface="Calibri"/>
                <a:cs typeface="Calibri"/>
              </a:rPr>
              <a:t>8</a:t>
            </a:r>
            <a:r>
              <a:rPr sz="1200" spc="20">
                <a:latin typeface="华文细黑"/>
                <a:cs typeface="华文细黑"/>
              </a:rPr>
              <a:t>月的欧元区服务</a:t>
            </a:r>
            <a:r>
              <a:rPr sz="1200" spc="40">
                <a:latin typeface="华文细黑"/>
                <a:cs typeface="华文细黑"/>
              </a:rPr>
              <a:t>业</a:t>
            </a:r>
            <a:r>
              <a:rPr sz="1200" spc="10">
                <a:latin typeface="Calibri"/>
                <a:cs typeface="Calibri"/>
              </a:rPr>
              <a:t>PMI</a:t>
            </a:r>
            <a:r>
              <a:rPr sz="1200" spc="20">
                <a:latin typeface="华文细黑"/>
                <a:cs typeface="华文细黑"/>
              </a:rPr>
              <a:t>较</a:t>
            </a:r>
            <a:r>
              <a:rPr sz="1200" spc="10">
                <a:latin typeface="Calibri"/>
                <a:cs typeface="Calibri"/>
              </a:rPr>
              <a:t>7</a:t>
            </a:r>
            <a:r>
              <a:rPr sz="1200" spc="20">
                <a:latin typeface="华文细黑"/>
                <a:cs typeface="华文细黑"/>
              </a:rPr>
              <a:t>月的</a:t>
            </a:r>
            <a:r>
              <a:rPr sz="1200" spc="10">
                <a:latin typeface="Calibri"/>
                <a:cs typeface="Calibri"/>
              </a:rPr>
              <a:t>50.9</a:t>
            </a:r>
            <a:r>
              <a:rPr sz="1200" spc="20">
                <a:latin typeface="华文细黑"/>
                <a:cs typeface="华文细黑"/>
              </a:rPr>
              <a:t>降至</a:t>
            </a:r>
            <a:r>
              <a:rPr sz="1200" spc="15">
                <a:latin typeface="Calibri"/>
                <a:cs typeface="Calibri"/>
              </a:rPr>
              <a:t>47.9</a:t>
            </a:r>
            <a:r>
              <a:rPr sz="1200" spc="15">
                <a:latin typeface="华文细黑"/>
                <a:cs typeface="华文细黑"/>
              </a:rPr>
              <a:t>，</a:t>
            </a:r>
            <a:r>
              <a:rPr sz="1200" spc="20">
                <a:latin typeface="华文细黑"/>
                <a:cs typeface="华文细黑"/>
              </a:rPr>
              <a:t>大幅下滑</a:t>
            </a:r>
            <a:r>
              <a:rPr sz="1200" spc="10">
                <a:latin typeface="Calibri"/>
                <a:cs typeface="Calibri"/>
              </a:rPr>
              <a:t>5.9%</a:t>
            </a:r>
            <a:r>
              <a:rPr sz="1200" spc="10">
                <a:latin typeface="华文细黑"/>
                <a:cs typeface="华文细黑"/>
              </a:rPr>
              <a:t>，</a:t>
            </a:r>
            <a:r>
              <a:rPr sz="1200" spc="20">
                <a:latin typeface="华文细黑"/>
                <a:cs typeface="华文细黑"/>
              </a:rPr>
              <a:t>这是</a:t>
            </a:r>
            <a:r>
              <a:rPr sz="1200" spc="15">
                <a:latin typeface="Calibri"/>
                <a:cs typeface="Calibri"/>
              </a:rPr>
              <a:t>2021</a:t>
            </a:r>
            <a:r>
              <a:rPr sz="1200" spc="20">
                <a:latin typeface="华文细黑"/>
                <a:cs typeface="华文细黑"/>
              </a:rPr>
              <a:t>年</a:t>
            </a:r>
            <a:r>
              <a:rPr sz="1200" spc="10">
                <a:latin typeface="Calibri"/>
                <a:cs typeface="Calibri"/>
              </a:rPr>
              <a:t>3</a:t>
            </a:r>
            <a:r>
              <a:rPr sz="1200" spc="20">
                <a:latin typeface="华文细黑"/>
                <a:cs typeface="华文细黑"/>
              </a:rPr>
              <a:t>月以来的</a:t>
            </a:r>
            <a:r>
              <a:rPr sz="1200" spc="40">
                <a:latin typeface="华文细黑"/>
                <a:cs typeface="华文细黑"/>
              </a:rPr>
              <a:t>最低</a:t>
            </a:r>
            <a:r>
              <a:rPr sz="1200" spc="20">
                <a:latin typeface="华文细黑"/>
                <a:cs typeface="华文细黑"/>
              </a:rPr>
              <a:t>水平，  而</a:t>
            </a:r>
            <a:r>
              <a:rPr sz="1200" spc="10">
                <a:latin typeface="Calibri"/>
                <a:cs typeface="Calibri"/>
              </a:rPr>
              <a:t>8</a:t>
            </a:r>
            <a:r>
              <a:rPr sz="1200" spc="20">
                <a:latin typeface="华文细黑"/>
                <a:cs typeface="华文细黑"/>
              </a:rPr>
              <a:t>月欧元区综合</a:t>
            </a:r>
            <a:r>
              <a:rPr sz="1200" spc="10">
                <a:latin typeface="Calibri"/>
                <a:cs typeface="Calibri"/>
              </a:rPr>
              <a:t>PMI</a:t>
            </a:r>
            <a:r>
              <a:rPr sz="1200" spc="20">
                <a:latin typeface="华文细黑"/>
                <a:cs typeface="华文细黑"/>
              </a:rPr>
              <a:t>已</a:t>
            </a:r>
            <a:r>
              <a:rPr sz="1200" spc="40">
                <a:latin typeface="华文细黑"/>
                <a:cs typeface="华文细黑"/>
              </a:rPr>
              <a:t>经</a:t>
            </a:r>
            <a:r>
              <a:rPr sz="1200" spc="20">
                <a:latin typeface="华文细黑"/>
                <a:cs typeface="华文细黑"/>
              </a:rPr>
              <a:t>创下</a:t>
            </a:r>
            <a:r>
              <a:rPr sz="1200" spc="10">
                <a:latin typeface="Calibri"/>
                <a:cs typeface="Calibri"/>
              </a:rPr>
              <a:t>2020</a:t>
            </a:r>
            <a:r>
              <a:rPr sz="1200" spc="20">
                <a:latin typeface="华文细黑"/>
                <a:cs typeface="华文细黑"/>
              </a:rPr>
              <a:t>年</a:t>
            </a:r>
            <a:r>
              <a:rPr sz="1200" spc="10">
                <a:latin typeface="Calibri"/>
                <a:cs typeface="Calibri"/>
              </a:rPr>
              <a:t>12</a:t>
            </a:r>
            <a:r>
              <a:rPr sz="1200" spc="20">
                <a:latin typeface="华文细黑"/>
                <a:cs typeface="华文细黑"/>
              </a:rPr>
              <a:t>月</a:t>
            </a:r>
            <a:r>
              <a:rPr sz="1200" spc="40">
                <a:latin typeface="华文细黑"/>
                <a:cs typeface="华文细黑"/>
              </a:rPr>
              <a:t>以</a:t>
            </a:r>
            <a:r>
              <a:rPr sz="1200" spc="20">
                <a:latin typeface="华文细黑"/>
                <a:cs typeface="华文细黑"/>
              </a:rPr>
              <a:t>来的新低</a:t>
            </a:r>
            <a:r>
              <a:rPr sz="1200" spc="15">
                <a:latin typeface="华文细黑"/>
                <a:cs typeface="华文细黑"/>
              </a:rPr>
              <a:t>；</a:t>
            </a:r>
            <a:r>
              <a:rPr sz="1200" spc="15">
                <a:latin typeface="Calibri"/>
                <a:cs typeface="Calibri"/>
              </a:rPr>
              <a:t>11</a:t>
            </a:r>
            <a:r>
              <a:rPr sz="1200" spc="30">
                <a:latin typeface="Calibri"/>
                <a:cs typeface="Calibri"/>
              </a:rPr>
              <a:t> </a:t>
            </a:r>
            <a:r>
              <a:rPr sz="1200" spc="20">
                <a:latin typeface="华文细黑"/>
                <a:cs typeface="华文细黑"/>
              </a:rPr>
              <a:t>月份欧元区制造业</a:t>
            </a:r>
            <a:r>
              <a:rPr sz="1200" spc="-5">
                <a:latin typeface="华文细黑"/>
                <a:cs typeface="华文细黑"/>
              </a:rPr>
              <a:t> </a:t>
            </a:r>
            <a:r>
              <a:rPr sz="1200" spc="10">
                <a:latin typeface="Calibri"/>
                <a:cs typeface="Calibri"/>
              </a:rPr>
              <a:t>PMI</a:t>
            </a:r>
            <a:r>
              <a:rPr sz="1200" spc="20">
                <a:latin typeface="华文细黑"/>
                <a:cs typeface="华文细黑"/>
              </a:rPr>
              <a:t>攀升至</a:t>
            </a:r>
            <a:r>
              <a:rPr sz="1200" spc="-5">
                <a:latin typeface="华文细黑"/>
                <a:cs typeface="华文细黑"/>
              </a:rPr>
              <a:t> </a:t>
            </a:r>
            <a:r>
              <a:rPr sz="1200" spc="15">
                <a:latin typeface="Calibri"/>
                <a:cs typeface="Calibri"/>
              </a:rPr>
              <a:t>43.8</a:t>
            </a:r>
            <a:r>
              <a:rPr sz="1200" spc="15">
                <a:latin typeface="华文细黑"/>
                <a:cs typeface="华文细黑"/>
              </a:rPr>
              <a:t>，  </a:t>
            </a:r>
            <a:r>
              <a:rPr sz="1200" spc="20">
                <a:latin typeface="华文细黑"/>
                <a:cs typeface="华文细黑"/>
              </a:rPr>
              <a:t>且高于</a:t>
            </a:r>
            <a:r>
              <a:rPr sz="1200" spc="-20">
                <a:latin typeface="华文细黑"/>
                <a:cs typeface="华文细黑"/>
              </a:rPr>
              <a:t> </a:t>
            </a:r>
            <a:r>
              <a:rPr sz="1200" spc="10">
                <a:latin typeface="Calibri"/>
                <a:cs typeface="Calibri"/>
              </a:rPr>
              <a:t>10</a:t>
            </a:r>
            <a:r>
              <a:rPr sz="1200" spc="-5">
                <a:latin typeface="Calibri"/>
                <a:cs typeface="Calibri"/>
              </a:rPr>
              <a:t> </a:t>
            </a:r>
            <a:r>
              <a:rPr sz="1200" spc="20">
                <a:latin typeface="华文细黑"/>
                <a:cs typeface="华文细黑"/>
              </a:rPr>
              <a:t>月份的</a:t>
            </a:r>
            <a:r>
              <a:rPr sz="1200" spc="-15">
                <a:latin typeface="华文细黑"/>
                <a:cs typeface="华文细黑"/>
              </a:rPr>
              <a:t> </a:t>
            </a:r>
            <a:r>
              <a:rPr sz="1200" spc="10">
                <a:latin typeface="Calibri"/>
                <a:cs typeface="Calibri"/>
              </a:rPr>
              <a:t>43.1</a:t>
            </a:r>
            <a:r>
              <a:rPr sz="1200" spc="10">
                <a:latin typeface="华文细黑"/>
                <a:cs typeface="华文细黑"/>
              </a:rPr>
              <a:t>，</a:t>
            </a:r>
            <a:r>
              <a:rPr sz="1200" spc="20">
                <a:latin typeface="华文细黑"/>
                <a:cs typeface="华文细黑"/>
              </a:rPr>
              <a:t>触及</a:t>
            </a:r>
            <a:r>
              <a:rPr sz="1200" spc="10">
                <a:latin typeface="Calibri"/>
                <a:cs typeface="Calibri"/>
              </a:rPr>
              <a:t>6</a:t>
            </a:r>
            <a:r>
              <a:rPr sz="1200" spc="20">
                <a:latin typeface="华文细黑"/>
                <a:cs typeface="华文细黑"/>
              </a:rPr>
              <a:t>个月高点</a:t>
            </a:r>
            <a:endParaRPr sz="1200">
              <a:latin typeface="华文细黑"/>
              <a:cs typeface="华文细黑"/>
            </a:endParaRPr>
          </a:p>
          <a:p>
            <a:pPr marL="167640" indent="-155575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168275"/>
              </a:tabLst>
            </a:pPr>
            <a:r>
              <a:rPr sz="1200" spc="10">
                <a:latin typeface="Calibri"/>
                <a:cs typeface="Calibri"/>
              </a:rPr>
              <a:t>9</a:t>
            </a:r>
            <a:r>
              <a:rPr sz="1200" spc="20">
                <a:latin typeface="华文细黑"/>
                <a:cs typeface="华文细黑"/>
              </a:rPr>
              <a:t>月</a:t>
            </a:r>
            <a:r>
              <a:rPr sz="1200" spc="10">
                <a:latin typeface="Calibri"/>
                <a:cs typeface="Calibri"/>
              </a:rPr>
              <a:t>5</a:t>
            </a:r>
            <a:r>
              <a:rPr sz="1200" spc="20">
                <a:latin typeface="华文细黑"/>
                <a:cs typeface="华文细黑"/>
              </a:rPr>
              <a:t>日，受到通胀高企</a:t>
            </a:r>
            <a:r>
              <a:rPr sz="1200" spc="40">
                <a:latin typeface="华文细黑"/>
                <a:cs typeface="华文细黑"/>
              </a:rPr>
              <a:t>、</a:t>
            </a:r>
            <a:r>
              <a:rPr sz="1200" spc="20">
                <a:latin typeface="华文细黑"/>
                <a:cs typeface="华文细黑"/>
              </a:rPr>
              <a:t>医疗成本上升</a:t>
            </a:r>
            <a:r>
              <a:rPr sz="1200" spc="40">
                <a:latin typeface="华文细黑"/>
                <a:cs typeface="华文细黑"/>
              </a:rPr>
              <a:t>以及</a:t>
            </a:r>
            <a:r>
              <a:rPr sz="1200" spc="20">
                <a:latin typeface="华文细黑"/>
                <a:cs typeface="华文细黑"/>
              </a:rPr>
              <a:t>涨薪压力的影响，英</a:t>
            </a:r>
            <a:r>
              <a:rPr sz="1200" spc="40">
                <a:latin typeface="华文细黑"/>
                <a:cs typeface="华文细黑"/>
              </a:rPr>
              <a:t>国</a:t>
            </a:r>
            <a:r>
              <a:rPr sz="1200" spc="20">
                <a:latin typeface="华文细黑"/>
                <a:cs typeface="华文细黑"/>
              </a:rPr>
              <a:t>第二大城市伯明</a:t>
            </a:r>
            <a:r>
              <a:rPr sz="1200" spc="40">
                <a:latin typeface="华文细黑"/>
                <a:cs typeface="华文细黑"/>
              </a:rPr>
              <a:t>翰</a:t>
            </a:r>
            <a:r>
              <a:rPr sz="1200" spc="20">
                <a:latin typeface="华文细黑"/>
                <a:cs typeface="华文细黑"/>
              </a:rPr>
              <a:t>宣</a:t>
            </a:r>
            <a:r>
              <a:rPr sz="1200" spc="40">
                <a:latin typeface="华文细黑"/>
                <a:cs typeface="华文细黑"/>
              </a:rPr>
              <a:t>布</a:t>
            </a:r>
            <a:r>
              <a:rPr sz="1200" spc="20">
                <a:latin typeface="华文细黑"/>
                <a:cs typeface="华文细黑"/>
              </a:rPr>
              <a:t>破产，</a:t>
            </a:r>
            <a:endParaRPr sz="1200">
              <a:latin typeface="华文细黑"/>
              <a:cs typeface="华文细黑"/>
            </a:endParaRPr>
          </a:p>
          <a:p>
            <a:pPr marL="167640">
              <a:lnSpc>
                <a:spcPct val="100000"/>
              </a:lnSpc>
              <a:spcBef>
                <a:spcPts val="20"/>
              </a:spcBef>
            </a:pPr>
            <a:r>
              <a:rPr sz="1200" spc="20">
                <a:latin typeface="华文细黑"/>
                <a:cs typeface="华文细黑"/>
              </a:rPr>
              <a:t>这是自</a:t>
            </a:r>
            <a:r>
              <a:rPr sz="1200" spc="10">
                <a:latin typeface="Calibri"/>
                <a:cs typeface="Calibri"/>
              </a:rPr>
              <a:t>2020</a:t>
            </a:r>
            <a:r>
              <a:rPr sz="1200" spc="20">
                <a:latin typeface="华文细黑"/>
                <a:cs typeface="华文细黑"/>
              </a:rPr>
              <a:t>年来第七个宣布破产的英国当地政府，而</a:t>
            </a:r>
            <a:r>
              <a:rPr sz="1200" spc="10">
                <a:latin typeface="Calibri"/>
                <a:cs typeface="Calibri"/>
              </a:rPr>
              <a:t>12</a:t>
            </a:r>
            <a:r>
              <a:rPr sz="1200" spc="20">
                <a:latin typeface="华文细黑"/>
                <a:cs typeface="华文细黑"/>
              </a:rPr>
              <a:t>月</a:t>
            </a:r>
            <a:r>
              <a:rPr sz="1200" spc="10">
                <a:latin typeface="Calibri"/>
                <a:cs typeface="Calibri"/>
              </a:rPr>
              <a:t>2</a:t>
            </a:r>
            <a:r>
              <a:rPr sz="1200" spc="20">
                <a:latin typeface="华文细黑"/>
                <a:cs typeface="华文细黑"/>
              </a:rPr>
              <a:t>日，英国中部工业城市诺丁汉亦宣</a:t>
            </a:r>
            <a:endParaRPr sz="1200">
              <a:latin typeface="华文细黑"/>
              <a:cs typeface="华文细黑"/>
            </a:endParaRPr>
          </a:p>
          <a:p>
            <a:pPr marL="167640">
              <a:lnSpc>
                <a:spcPct val="100000"/>
              </a:lnSpc>
              <a:spcBef>
                <a:spcPts val="50"/>
              </a:spcBef>
            </a:pPr>
            <a:r>
              <a:rPr sz="1200" spc="20">
                <a:latin typeface="华文细黑"/>
                <a:cs typeface="华文细黑"/>
              </a:rPr>
              <a:t>告破产</a:t>
            </a:r>
            <a:endParaRPr sz="1200">
              <a:latin typeface="华文细黑"/>
              <a:cs typeface="华文细黑"/>
            </a:endParaRPr>
          </a:p>
          <a:p>
            <a:pPr marL="167640" marR="178435" indent="-155575" algn="just">
              <a:lnSpc>
                <a:spcPct val="101699"/>
              </a:lnSpc>
              <a:spcBef>
                <a:spcPts val="25"/>
              </a:spcBef>
              <a:buFont typeface="Symbol"/>
              <a:buChar char=""/>
              <a:tabLst>
                <a:tab pos="168275"/>
              </a:tabLst>
            </a:pPr>
            <a:r>
              <a:rPr sz="1200" spc="20">
                <a:latin typeface="华文细黑"/>
                <a:cs typeface="华文细黑"/>
              </a:rPr>
              <a:t>意大利、英国、西班牙、德国均曾出现多次罢工潮，要求提高工资、改善工作环境等以</a:t>
            </a:r>
            <a:r>
              <a:rPr sz="1200" spc="40">
                <a:latin typeface="华文细黑"/>
                <a:cs typeface="华文细黑"/>
              </a:rPr>
              <a:t>应</a:t>
            </a:r>
            <a:r>
              <a:rPr sz="1200" spc="20">
                <a:latin typeface="华文细黑"/>
                <a:cs typeface="华文细黑"/>
              </a:rPr>
              <a:t>对高 通胀，令到如机场、铁路停摆；法国多个工会发起第九轮全国大罢工示威，抗议政府强</a:t>
            </a:r>
            <a:r>
              <a:rPr sz="1200" spc="40">
                <a:latin typeface="华文细黑"/>
                <a:cs typeface="华文细黑"/>
              </a:rPr>
              <a:t>行</a:t>
            </a:r>
            <a:r>
              <a:rPr sz="1200" spc="20">
                <a:latin typeface="华文细黑"/>
                <a:cs typeface="华文细黑"/>
              </a:rPr>
              <a:t>通过 退休制度改革法案</a:t>
            </a:r>
            <a:endParaRPr sz="1200">
              <a:latin typeface="华文细黑"/>
              <a:cs typeface="华文细黑"/>
            </a:endParaRPr>
          </a:p>
          <a:p>
            <a:pPr marL="167640" indent="-155575" algn="just">
              <a:lnSpc>
                <a:spcPct val="100000"/>
              </a:lnSpc>
              <a:spcBef>
                <a:spcPts val="20"/>
              </a:spcBef>
              <a:buFont typeface="Symbol"/>
              <a:buChar char=""/>
              <a:tabLst>
                <a:tab pos="168275"/>
              </a:tabLst>
            </a:pPr>
            <a:r>
              <a:rPr sz="1200" spc="10">
                <a:latin typeface="Calibri"/>
                <a:cs typeface="Calibri"/>
              </a:rPr>
              <a:t>2</a:t>
            </a:r>
            <a:r>
              <a:rPr sz="1200" spc="20">
                <a:latin typeface="华文细黑"/>
                <a:cs typeface="华文细黑"/>
              </a:rPr>
              <a:t>月和</a:t>
            </a:r>
            <a:r>
              <a:rPr sz="1200" spc="10">
                <a:latin typeface="Calibri"/>
                <a:cs typeface="Calibri"/>
              </a:rPr>
              <a:t>3</a:t>
            </a:r>
            <a:r>
              <a:rPr sz="1200" spc="20">
                <a:latin typeface="华文细黑"/>
                <a:cs typeface="华文细黑"/>
              </a:rPr>
              <a:t>月，英伦银行分别宣布加息半厘及</a:t>
            </a:r>
            <a:r>
              <a:rPr sz="1200" spc="10">
                <a:latin typeface="Calibri"/>
                <a:cs typeface="Calibri"/>
              </a:rPr>
              <a:t>0.25</a:t>
            </a:r>
            <a:r>
              <a:rPr sz="1200" spc="20">
                <a:latin typeface="华文细黑"/>
                <a:cs typeface="华文细黑"/>
              </a:rPr>
              <a:t>厘</a:t>
            </a:r>
            <a:r>
              <a:rPr sz="1200" spc="15">
                <a:latin typeface="华文细黑"/>
                <a:cs typeface="华文细黑"/>
              </a:rPr>
              <a:t>；</a:t>
            </a:r>
            <a:r>
              <a:rPr sz="1200" spc="15">
                <a:latin typeface="Calibri"/>
                <a:cs typeface="Calibri"/>
              </a:rPr>
              <a:t>5</a:t>
            </a:r>
            <a:r>
              <a:rPr sz="1200" spc="20">
                <a:latin typeface="华文细黑"/>
                <a:cs typeface="华文细黑"/>
              </a:rPr>
              <a:t>月和</a:t>
            </a:r>
            <a:r>
              <a:rPr sz="1200" spc="10">
                <a:latin typeface="Calibri"/>
                <a:cs typeface="Calibri"/>
              </a:rPr>
              <a:t>6</a:t>
            </a:r>
            <a:r>
              <a:rPr sz="1200" spc="20">
                <a:latin typeface="华文细黑"/>
                <a:cs typeface="华文细黑"/>
              </a:rPr>
              <a:t>月，分别再加息</a:t>
            </a:r>
            <a:r>
              <a:rPr sz="1200" spc="10">
                <a:latin typeface="Calibri"/>
                <a:cs typeface="Calibri"/>
              </a:rPr>
              <a:t>0.25</a:t>
            </a:r>
            <a:r>
              <a:rPr sz="1200" spc="20">
                <a:latin typeface="华文细黑"/>
                <a:cs typeface="华文细黑"/>
              </a:rPr>
              <a:t>厘及</a:t>
            </a:r>
            <a:r>
              <a:rPr sz="1200" spc="65">
                <a:latin typeface="华文细黑"/>
                <a:cs typeface="华文细黑"/>
              </a:rPr>
              <a:t> </a:t>
            </a:r>
            <a:r>
              <a:rPr sz="1200" spc="5">
                <a:latin typeface="Calibri"/>
                <a:cs typeface="Calibri"/>
              </a:rPr>
              <a:t>0.5</a:t>
            </a:r>
            <a:r>
              <a:rPr sz="1200" spc="20">
                <a:latin typeface="华文细黑"/>
                <a:cs typeface="华文细黑"/>
              </a:rPr>
              <a:t>厘</a:t>
            </a:r>
            <a:r>
              <a:rPr sz="1200" spc="15">
                <a:latin typeface="华文细黑"/>
                <a:cs typeface="华文细黑"/>
              </a:rPr>
              <a:t>；</a:t>
            </a:r>
            <a:r>
              <a:rPr sz="1200" spc="15">
                <a:latin typeface="Calibri"/>
                <a:cs typeface="Calibri"/>
              </a:rPr>
              <a:t>8</a:t>
            </a:r>
            <a:r>
              <a:rPr sz="1200" spc="20">
                <a:latin typeface="华文细黑"/>
                <a:cs typeface="华文细黑"/>
              </a:rPr>
              <a:t>月</a:t>
            </a:r>
            <a:endParaRPr sz="1200">
              <a:latin typeface="华文细黑"/>
              <a:cs typeface="华文细黑"/>
            </a:endParaRPr>
          </a:p>
          <a:p>
            <a:pPr marL="167640">
              <a:lnSpc>
                <a:spcPct val="100000"/>
              </a:lnSpc>
              <a:spcBef>
                <a:spcPts val="25"/>
              </a:spcBef>
            </a:pPr>
            <a:r>
              <a:rPr sz="1200" spc="20">
                <a:latin typeface="华文细黑"/>
                <a:cs typeface="华文细黑"/>
              </a:rPr>
              <a:t>加息</a:t>
            </a:r>
            <a:r>
              <a:rPr sz="1200" spc="10">
                <a:latin typeface="Calibri"/>
                <a:cs typeface="Calibri"/>
              </a:rPr>
              <a:t>0.25</a:t>
            </a:r>
            <a:r>
              <a:rPr sz="1200" spc="20">
                <a:latin typeface="华文细黑"/>
                <a:cs typeface="华文细黑"/>
              </a:rPr>
              <a:t>厘为连续</a:t>
            </a:r>
            <a:r>
              <a:rPr sz="1200" spc="10">
                <a:latin typeface="Calibri"/>
                <a:cs typeface="Calibri"/>
              </a:rPr>
              <a:t>14</a:t>
            </a:r>
            <a:r>
              <a:rPr sz="1200" spc="20">
                <a:latin typeface="华文细黑"/>
                <a:cs typeface="华文细黑"/>
              </a:rPr>
              <a:t>次加息，为</a:t>
            </a:r>
            <a:r>
              <a:rPr sz="1200" spc="10">
                <a:latin typeface="Calibri"/>
                <a:cs typeface="Calibri"/>
              </a:rPr>
              <a:t>2008</a:t>
            </a:r>
            <a:r>
              <a:rPr sz="1200" spc="20">
                <a:latin typeface="华文细黑"/>
                <a:cs typeface="华文细黑"/>
              </a:rPr>
              <a:t>年以来的最高水平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6212" y="6431188"/>
            <a:ext cx="1784350" cy="1473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spc="-10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69652" y="6438557"/>
            <a:ext cx="121285" cy="13335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0"/>
              </a:spcBef>
            </a:pPr>
            <a:r>
              <a:rPr sz="700" spc="-5">
                <a:latin typeface="Calibri"/>
                <a:cs typeface="Calibri"/>
              </a:rPr>
              <a:t>5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10972" y="987551"/>
            <a:ext cx="9961880" cy="8680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500"/>
              </a:lnSpc>
              <a:spcBef>
                <a:spcPts val="110"/>
              </a:spcBef>
            </a:pPr>
            <a:r>
              <a:rPr sz="1850" spc="-5"/>
              <a:t>今年全球地</a:t>
            </a:r>
            <a:r>
              <a:rPr sz="1850" spc="-30"/>
              <a:t>缘</a:t>
            </a:r>
            <a:r>
              <a:rPr sz="1850" spc="-5"/>
              <a:t>政治</a:t>
            </a:r>
            <a:r>
              <a:rPr sz="1850" spc="-30"/>
              <a:t>局</a:t>
            </a:r>
            <a:r>
              <a:rPr sz="1850" spc="-5"/>
              <a:t>势受</a:t>
            </a:r>
            <a:r>
              <a:rPr sz="1850" spc="-30"/>
              <a:t>到</a:t>
            </a:r>
            <a:r>
              <a:rPr sz="1850" spc="-5"/>
              <a:t>俄乌冲</a:t>
            </a:r>
            <a:r>
              <a:rPr sz="1850" spc="-30"/>
              <a:t>突</a:t>
            </a:r>
            <a:r>
              <a:rPr sz="1850" spc="-5"/>
              <a:t>持续</a:t>
            </a:r>
            <a:r>
              <a:rPr sz="1850" spc="-30"/>
              <a:t>、</a:t>
            </a:r>
            <a:r>
              <a:rPr sz="1850" spc="-5"/>
              <a:t>以色列</a:t>
            </a:r>
            <a:r>
              <a:rPr sz="1850" spc="-20">
                <a:latin typeface="Calibri"/>
                <a:cs typeface="Calibri"/>
              </a:rPr>
              <a:t>─</a:t>
            </a:r>
            <a:r>
              <a:rPr sz="1850" spc="-5"/>
              <a:t>哈</a:t>
            </a:r>
            <a:r>
              <a:rPr sz="1850" spc="-30"/>
              <a:t>玛</a:t>
            </a:r>
            <a:r>
              <a:rPr sz="1850" spc="-5"/>
              <a:t>斯战</a:t>
            </a:r>
            <a:r>
              <a:rPr sz="1850" spc="-30"/>
              <a:t>争</a:t>
            </a:r>
            <a:r>
              <a:rPr sz="1850" spc="-5"/>
              <a:t>影响而</a:t>
            </a:r>
            <a:r>
              <a:rPr sz="1850" spc="-30"/>
              <a:t>变</a:t>
            </a:r>
            <a:r>
              <a:rPr sz="1850" spc="-5"/>
              <a:t>得紧</a:t>
            </a:r>
            <a:r>
              <a:rPr sz="1850" spc="-30"/>
              <a:t>张</a:t>
            </a:r>
            <a:r>
              <a:rPr sz="1850" spc="-5"/>
              <a:t>，美国</a:t>
            </a:r>
            <a:r>
              <a:rPr sz="1850" spc="-30"/>
              <a:t>和</a:t>
            </a:r>
            <a:r>
              <a:rPr sz="1850" spc="-5"/>
              <a:t>多国</a:t>
            </a:r>
            <a:r>
              <a:rPr sz="1850" spc="-30"/>
              <a:t>央行 </a:t>
            </a:r>
            <a:r>
              <a:rPr sz="1850" spc="15"/>
              <a:t>持续</a:t>
            </a:r>
            <a:r>
              <a:rPr sz="1850" spc="-5"/>
              <a:t>加息、</a:t>
            </a:r>
            <a:r>
              <a:rPr sz="1850" spc="-30"/>
              <a:t>内</a:t>
            </a:r>
            <a:r>
              <a:rPr sz="1850" spc="-5"/>
              <a:t>地经</a:t>
            </a:r>
            <a:r>
              <a:rPr sz="1850" spc="-30"/>
              <a:t>济</a:t>
            </a:r>
            <a:r>
              <a:rPr sz="1850" spc="-5"/>
              <a:t>复苏</a:t>
            </a:r>
            <a:r>
              <a:rPr sz="1850" spc="-30"/>
              <a:t>速</a:t>
            </a:r>
            <a:r>
              <a:rPr sz="1850" spc="-5"/>
              <a:t>度低于</a:t>
            </a:r>
            <a:r>
              <a:rPr sz="1850" spc="-30"/>
              <a:t>市</a:t>
            </a:r>
            <a:r>
              <a:rPr sz="1850" spc="-5"/>
              <a:t>场预</a:t>
            </a:r>
            <a:r>
              <a:rPr sz="1850" spc="-30"/>
              <a:t>期</a:t>
            </a:r>
            <a:r>
              <a:rPr sz="1850" spc="-5"/>
              <a:t>，虽然</a:t>
            </a:r>
            <a:r>
              <a:rPr sz="1850" spc="-30"/>
              <a:t>中</a:t>
            </a:r>
            <a:r>
              <a:rPr sz="1850" spc="-5"/>
              <a:t>美关</a:t>
            </a:r>
            <a:r>
              <a:rPr sz="1850" spc="-30"/>
              <a:t>系</a:t>
            </a:r>
            <a:r>
              <a:rPr sz="1850" spc="-5"/>
              <a:t>稍有缓</a:t>
            </a:r>
            <a:r>
              <a:rPr sz="1850" spc="-30"/>
              <a:t>和</a:t>
            </a:r>
            <a:r>
              <a:rPr sz="1850" spc="-5"/>
              <a:t>，但</a:t>
            </a:r>
            <a:r>
              <a:rPr sz="1850" spc="-30"/>
              <a:t>仍</a:t>
            </a:r>
            <a:r>
              <a:rPr sz="1850" spc="-5"/>
              <a:t>影响了</a:t>
            </a:r>
            <a:r>
              <a:rPr sz="1850" spc="-30"/>
              <a:t>全</a:t>
            </a:r>
            <a:r>
              <a:rPr sz="1850" spc="-5"/>
              <a:t>球资</a:t>
            </a:r>
            <a:r>
              <a:rPr sz="1850" spc="-30"/>
              <a:t>本</a:t>
            </a:r>
            <a:r>
              <a:rPr sz="1850" spc="-5"/>
              <a:t>市场 </a:t>
            </a:r>
            <a:r>
              <a:rPr sz="1850" spc="15"/>
              <a:t>的流</a:t>
            </a:r>
            <a:r>
              <a:rPr sz="1850" spc="-5"/>
              <a:t>动性与</a:t>
            </a:r>
            <a:r>
              <a:rPr sz="1850" spc="-30"/>
              <a:t>资</a:t>
            </a:r>
            <a:r>
              <a:rPr sz="1850" spc="-5"/>
              <a:t>金流</a:t>
            </a:r>
            <a:r>
              <a:rPr sz="1850" spc="-30"/>
              <a:t>向</a:t>
            </a:r>
            <a:r>
              <a:rPr sz="1850" spc="-5">
                <a:latin typeface="Calibri"/>
                <a:cs typeface="Calibri"/>
              </a:rPr>
              <a:t>(</a:t>
            </a:r>
            <a:r>
              <a:rPr sz="1850" spc="-5"/>
              <a:t>续</a:t>
            </a:r>
            <a:r>
              <a:rPr sz="1850" spc="-5">
                <a:latin typeface="Calibri"/>
                <a:cs typeface="Calibri"/>
              </a:rPr>
              <a:t>)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6588" y="3041903"/>
            <a:ext cx="4206240" cy="1029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3929"/>
              </a:lnSpc>
              <a:spcBef>
                <a:spcPts val="135"/>
              </a:spcBef>
            </a:pPr>
            <a:r>
              <a:rPr sz="3350">
                <a:solidFill>
                  <a:srgbClr val="FFFFFF"/>
                </a:solidFill>
                <a:latin typeface="Calibri"/>
                <a:cs typeface="Calibri"/>
              </a:rPr>
              <a:t>2023</a:t>
            </a:r>
            <a:r>
              <a:rPr sz="3350" spc="50">
                <a:solidFill>
                  <a:srgbClr val="FFFFFF"/>
                </a:solidFill>
              </a:rPr>
              <a:t>年新</a:t>
            </a:r>
            <a:r>
              <a:rPr sz="3350" spc="30">
                <a:solidFill>
                  <a:srgbClr val="FFFFFF"/>
                </a:solidFill>
              </a:rPr>
              <a:t>股市场回顾</a:t>
            </a:r>
            <a:r>
              <a:rPr sz="3350" spc="-225">
                <a:solidFill>
                  <a:srgbClr val="FFFFFF"/>
                </a:solidFill>
              </a:rPr>
              <a:t> </a:t>
            </a:r>
            <a:r>
              <a:rPr sz="3350" spc="15">
                <a:solidFill>
                  <a:srgbClr val="FFFFFF"/>
                </a:solidFill>
                <a:latin typeface="Calibri"/>
                <a:cs typeface="Calibri"/>
              </a:rPr>
              <a:t>─</a:t>
            </a:r>
            <a:endParaRPr sz="3350">
              <a:latin typeface="Calibri"/>
              <a:cs typeface="Calibri"/>
            </a:endParaRPr>
          </a:p>
          <a:p>
            <a:pPr marL="12700">
              <a:lnSpc>
                <a:spcPts val="3929"/>
              </a:lnSpc>
            </a:pPr>
            <a:r>
              <a:rPr sz="3350" spc="50">
                <a:solidFill>
                  <a:srgbClr val="FFFFFF"/>
                </a:solidFill>
              </a:rPr>
              <a:t>全球</a:t>
            </a:r>
            <a:endParaRPr sz="3350"/>
          </a:p>
        </p:txBody>
      </p:sp>
      <p:sp>
        <p:nvSpPr>
          <p:cNvPr id="4" name="object 4"/>
          <p:cNvSpPr txBox="1"/>
          <p:nvPr/>
        </p:nvSpPr>
        <p:spPr>
          <a:xfrm>
            <a:off x="426212" y="6429207"/>
            <a:ext cx="1482725" cy="126364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550" spc="20">
                <a:solidFill>
                  <a:srgbClr val="FFFFFF"/>
                </a:solidFill>
                <a:latin typeface="Calibri"/>
                <a:cs typeface="Calibri"/>
              </a:rPr>
              <a:t>©</a:t>
            </a:r>
            <a:r>
              <a:rPr sz="55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5">
                <a:solidFill>
                  <a:srgbClr val="FFFFFF"/>
                </a:solidFill>
                <a:latin typeface="Calibri"/>
                <a:cs typeface="Calibri"/>
              </a:rPr>
              <a:t>2023</a:t>
            </a:r>
            <a:r>
              <a:rPr sz="550" spc="25">
                <a:solidFill>
                  <a:srgbClr val="FFFFFF"/>
                </a:solidFill>
                <a:latin typeface="华文细黑"/>
                <a:cs typeface="华文细黑"/>
              </a:rPr>
              <a:t>。欲了解更多信息，请联系</a:t>
            </a:r>
            <a:r>
              <a:rPr sz="550">
                <a:solidFill>
                  <a:srgbClr val="FFFFFF"/>
                </a:solidFill>
                <a:latin typeface="华文细黑"/>
                <a:cs typeface="华文细黑"/>
              </a:rPr>
              <a:t>德</a:t>
            </a:r>
            <a:r>
              <a:rPr sz="550" spc="25">
                <a:solidFill>
                  <a:srgbClr val="FFFFFF"/>
                </a:solidFill>
                <a:latin typeface="华文细黑"/>
                <a:cs typeface="华文细黑"/>
              </a:rPr>
              <a:t>勤中</a:t>
            </a:r>
            <a:r>
              <a:rPr sz="550">
                <a:solidFill>
                  <a:srgbClr val="FFFFFF"/>
                </a:solidFill>
                <a:latin typeface="华文细黑"/>
                <a:cs typeface="华文细黑"/>
              </a:rPr>
              <a:t>国。</a:t>
            </a:r>
            <a:endParaRPr sz="550">
              <a:latin typeface="华文细黑"/>
              <a:cs typeface="华文细黑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90" algn="ctr">
              <a:lnSpc>
                <a:spcPct val="100000"/>
              </a:lnSpc>
              <a:spcBef>
                <a:spcPts val="95"/>
              </a:spcBef>
            </a:pPr>
            <a:r>
              <a:rPr sz="550" spc="10">
                <a:solidFill>
                  <a:srgbClr val="FFFFFF"/>
                </a:solidFill>
              </a:rPr>
              <a:t>6</a:t>
            </a:r>
            <a:endParaRPr sz="550"/>
          </a:p>
        </p:txBody>
      </p:sp>
      <p:sp>
        <p:nvSpPr>
          <p:cNvPr id="3" name="object 3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1069847"/>
            <a:ext cx="9389110" cy="66167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2470"/>
              </a:lnSpc>
              <a:spcBef>
                <a:spcPts val="235"/>
              </a:spcBef>
            </a:pPr>
            <a:r>
              <a:rPr spc="30"/>
              <a:t>上交</a:t>
            </a:r>
            <a:r>
              <a:rPr spc="10"/>
              <a:t>所、</a:t>
            </a:r>
            <a:r>
              <a:rPr spc="-15"/>
              <a:t>深</a:t>
            </a:r>
            <a:r>
              <a:rPr spc="10"/>
              <a:t>交所</a:t>
            </a:r>
            <a:r>
              <a:rPr spc="-15"/>
              <a:t>、</a:t>
            </a:r>
            <a:r>
              <a:rPr spc="10"/>
              <a:t>纳斯</a:t>
            </a:r>
            <a:r>
              <a:rPr spc="-15"/>
              <a:t>达</a:t>
            </a:r>
            <a:r>
              <a:rPr spc="10"/>
              <a:t>克及</a:t>
            </a:r>
            <a:r>
              <a:rPr spc="-15"/>
              <a:t>纽</a:t>
            </a:r>
            <a:r>
              <a:rPr spc="10"/>
              <a:t>交所</a:t>
            </a:r>
            <a:r>
              <a:rPr spc="-15"/>
              <a:t>维</a:t>
            </a:r>
            <a:r>
              <a:rPr spc="10"/>
              <a:t>持环</a:t>
            </a:r>
            <a:r>
              <a:rPr spc="-15"/>
              <a:t>球</a:t>
            </a:r>
            <a:r>
              <a:rPr spc="10"/>
              <a:t>新股</a:t>
            </a:r>
            <a:r>
              <a:rPr spc="-15"/>
              <a:t>融</a:t>
            </a:r>
            <a:r>
              <a:rPr spc="10"/>
              <a:t>资额</a:t>
            </a:r>
            <a:r>
              <a:rPr spc="-15"/>
              <a:t>排</a:t>
            </a:r>
            <a:r>
              <a:rPr spc="10"/>
              <a:t>行榜</a:t>
            </a:r>
            <a:r>
              <a:rPr spc="-15"/>
              <a:t>前</a:t>
            </a:r>
            <a:r>
              <a:rPr spc="10"/>
              <a:t>四名</a:t>
            </a:r>
            <a:r>
              <a:rPr spc="-15"/>
              <a:t>位</a:t>
            </a:r>
            <a:r>
              <a:rPr spc="5"/>
              <a:t>置，印 </a:t>
            </a:r>
            <a:r>
              <a:rPr spc="30"/>
              <a:t>度国</a:t>
            </a:r>
            <a:r>
              <a:rPr spc="10"/>
              <a:t>家证</a:t>
            </a:r>
            <a:r>
              <a:rPr spc="-15"/>
              <a:t>券</a:t>
            </a:r>
            <a:r>
              <a:rPr spc="10"/>
              <a:t>交易</a:t>
            </a:r>
            <a:r>
              <a:rPr spc="-15"/>
              <a:t>所</a:t>
            </a:r>
            <a:r>
              <a:rPr spc="10"/>
              <a:t>上升</a:t>
            </a:r>
            <a:r>
              <a:rPr spc="-15"/>
              <a:t>至</a:t>
            </a:r>
            <a:r>
              <a:rPr spc="10"/>
              <a:t>第五</a:t>
            </a:r>
            <a:r>
              <a:rPr spc="-15"/>
              <a:t>位</a:t>
            </a:r>
            <a:r>
              <a:rPr spc="10"/>
              <a:t>，香</a:t>
            </a:r>
            <a:r>
              <a:rPr spc="-15"/>
              <a:t>港</a:t>
            </a:r>
            <a:r>
              <a:rPr spc="10"/>
              <a:t>交易</a:t>
            </a:r>
            <a:r>
              <a:rPr spc="-15"/>
              <a:t>所</a:t>
            </a:r>
            <a:r>
              <a:rPr spc="10"/>
              <a:t>排名</a:t>
            </a:r>
            <a:r>
              <a:rPr spc="-15"/>
              <a:t>提</a:t>
            </a:r>
            <a:r>
              <a:rPr spc="10"/>
              <a:t>升至</a:t>
            </a:r>
            <a:r>
              <a:rPr spc="-15"/>
              <a:t>第</a:t>
            </a:r>
            <a:r>
              <a:rPr spc="10"/>
              <a:t>六位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0972" y="5931408"/>
            <a:ext cx="9794240" cy="295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35">
                <a:latin typeface="华文细黑"/>
                <a:cs typeface="华文细黑"/>
              </a:rPr>
              <a:t>资料来源：中国</a:t>
            </a:r>
            <a:r>
              <a:rPr sz="850" spc="10">
                <a:latin typeface="华文细黑"/>
                <a:cs typeface="华文细黑"/>
              </a:rPr>
              <a:t>证</a:t>
            </a:r>
            <a:r>
              <a:rPr sz="850" spc="35">
                <a:latin typeface="华文细黑"/>
                <a:cs typeface="华文细黑"/>
              </a:rPr>
              <a:t>券</a:t>
            </a:r>
            <a:r>
              <a:rPr sz="850" spc="10">
                <a:latin typeface="华文细黑"/>
                <a:cs typeface="华文细黑"/>
              </a:rPr>
              <a:t>监</a:t>
            </a:r>
            <a:r>
              <a:rPr sz="850" spc="35">
                <a:latin typeface="华文细黑"/>
                <a:cs typeface="华文细黑"/>
              </a:rPr>
              <a:t>督</a:t>
            </a:r>
            <a:r>
              <a:rPr sz="850" spc="10">
                <a:latin typeface="华文细黑"/>
                <a:cs typeface="华文细黑"/>
              </a:rPr>
              <a:t>管</a:t>
            </a:r>
            <a:r>
              <a:rPr sz="850" spc="35">
                <a:latin typeface="华文细黑"/>
                <a:cs typeface="华文细黑"/>
              </a:rPr>
              <a:t>理</a:t>
            </a:r>
            <a:r>
              <a:rPr sz="850" spc="10">
                <a:latin typeface="华文细黑"/>
                <a:cs typeface="华文细黑"/>
              </a:rPr>
              <a:t>委</a:t>
            </a:r>
            <a:r>
              <a:rPr sz="850" spc="35">
                <a:latin typeface="华文细黑"/>
                <a:cs typeface="华文细黑"/>
              </a:rPr>
              <a:t>员</a:t>
            </a:r>
            <a:r>
              <a:rPr sz="850" spc="10">
                <a:latin typeface="华文细黑"/>
                <a:cs typeface="华文细黑"/>
              </a:rPr>
              <a:t>会</a:t>
            </a:r>
            <a:r>
              <a:rPr sz="850" spc="35">
                <a:latin typeface="华文细黑"/>
                <a:cs typeface="华文细黑"/>
              </a:rPr>
              <a:t>（</a:t>
            </a:r>
            <a:r>
              <a:rPr sz="850" spc="10">
                <a:latin typeface="华文细黑"/>
                <a:cs typeface="华文细黑"/>
              </a:rPr>
              <a:t>中</a:t>
            </a:r>
            <a:r>
              <a:rPr sz="850" spc="35">
                <a:latin typeface="华文细黑"/>
                <a:cs typeface="华文细黑"/>
              </a:rPr>
              <a:t>国证</a:t>
            </a:r>
            <a:r>
              <a:rPr sz="850" spc="10">
                <a:latin typeface="华文细黑"/>
                <a:cs typeface="华文细黑"/>
              </a:rPr>
              <a:t>监</a:t>
            </a:r>
            <a:r>
              <a:rPr sz="850" spc="35">
                <a:latin typeface="华文细黑"/>
                <a:cs typeface="华文细黑"/>
              </a:rPr>
              <a:t>会</a:t>
            </a:r>
            <a:r>
              <a:rPr sz="850" spc="10">
                <a:latin typeface="华文细黑"/>
                <a:cs typeface="华文细黑"/>
              </a:rPr>
              <a:t>）</a:t>
            </a:r>
            <a:r>
              <a:rPr sz="850" spc="35">
                <a:latin typeface="华文细黑"/>
                <a:cs typeface="华文细黑"/>
              </a:rPr>
              <a:t>、</a:t>
            </a:r>
            <a:r>
              <a:rPr sz="850" spc="10">
                <a:latin typeface="华文细黑"/>
                <a:cs typeface="华文细黑"/>
              </a:rPr>
              <a:t>纳</a:t>
            </a:r>
            <a:r>
              <a:rPr sz="850" spc="35">
                <a:latin typeface="华文细黑"/>
                <a:cs typeface="华文细黑"/>
              </a:rPr>
              <a:t>斯</a:t>
            </a:r>
            <a:r>
              <a:rPr sz="850" spc="10">
                <a:latin typeface="华文细黑"/>
                <a:cs typeface="华文细黑"/>
              </a:rPr>
              <a:t>达</a:t>
            </a:r>
            <a:r>
              <a:rPr sz="850" spc="35">
                <a:latin typeface="华文细黑"/>
                <a:cs typeface="华文细黑"/>
              </a:rPr>
              <a:t>克</a:t>
            </a:r>
            <a:r>
              <a:rPr sz="850" spc="10">
                <a:latin typeface="华文细黑"/>
                <a:cs typeface="华文细黑"/>
              </a:rPr>
              <a:t>、</a:t>
            </a:r>
            <a:r>
              <a:rPr sz="850" spc="35">
                <a:latin typeface="华文细黑"/>
                <a:cs typeface="华文细黑"/>
              </a:rPr>
              <a:t>香</a:t>
            </a:r>
            <a:r>
              <a:rPr sz="850" spc="10">
                <a:latin typeface="华文细黑"/>
                <a:cs typeface="华文细黑"/>
              </a:rPr>
              <a:t>港</a:t>
            </a:r>
            <a:r>
              <a:rPr sz="850" spc="35">
                <a:latin typeface="华文细黑"/>
                <a:cs typeface="华文细黑"/>
              </a:rPr>
              <a:t>交</a:t>
            </a:r>
            <a:r>
              <a:rPr sz="850" spc="10">
                <a:latin typeface="华文细黑"/>
                <a:cs typeface="华文细黑"/>
              </a:rPr>
              <a:t>易</a:t>
            </a:r>
            <a:r>
              <a:rPr sz="850" spc="35">
                <a:latin typeface="华文细黑"/>
                <a:cs typeface="华文细黑"/>
              </a:rPr>
              <a:t>所</a:t>
            </a:r>
            <a:r>
              <a:rPr sz="850" spc="10">
                <a:latin typeface="华文细黑"/>
                <a:cs typeface="华文细黑"/>
              </a:rPr>
              <a:t>（</a:t>
            </a:r>
            <a:r>
              <a:rPr sz="850" spc="35">
                <a:latin typeface="华文细黑"/>
                <a:cs typeface="华文细黑"/>
              </a:rPr>
              <a:t>港交</a:t>
            </a:r>
            <a:r>
              <a:rPr sz="850" spc="10">
                <a:latin typeface="华文细黑"/>
                <a:cs typeface="华文细黑"/>
              </a:rPr>
              <a:t>所</a:t>
            </a:r>
            <a:r>
              <a:rPr sz="850" spc="35">
                <a:latin typeface="华文细黑"/>
                <a:cs typeface="华文细黑"/>
              </a:rPr>
              <a:t>）</a:t>
            </a:r>
            <a:r>
              <a:rPr sz="850" spc="10">
                <a:latin typeface="华文细黑"/>
                <a:cs typeface="华文细黑"/>
              </a:rPr>
              <a:t>、</a:t>
            </a:r>
            <a:r>
              <a:rPr sz="850" spc="35">
                <a:latin typeface="华文细黑"/>
                <a:cs typeface="华文细黑"/>
              </a:rPr>
              <a:t>印</a:t>
            </a:r>
            <a:r>
              <a:rPr sz="850" spc="10">
                <a:latin typeface="华文细黑"/>
                <a:cs typeface="华文细黑"/>
              </a:rPr>
              <a:t>度</a:t>
            </a:r>
            <a:r>
              <a:rPr sz="850" spc="35">
                <a:latin typeface="华文细黑"/>
                <a:cs typeface="华文细黑"/>
              </a:rPr>
              <a:t>国</a:t>
            </a:r>
            <a:r>
              <a:rPr sz="850" spc="10">
                <a:latin typeface="华文细黑"/>
                <a:cs typeface="华文细黑"/>
              </a:rPr>
              <a:t>家</a:t>
            </a:r>
            <a:r>
              <a:rPr sz="850" spc="35">
                <a:latin typeface="华文细黑"/>
                <a:cs typeface="华文细黑"/>
              </a:rPr>
              <a:t>证</a:t>
            </a:r>
            <a:r>
              <a:rPr sz="850" spc="10">
                <a:latin typeface="华文细黑"/>
                <a:cs typeface="华文细黑"/>
              </a:rPr>
              <a:t>券</a:t>
            </a:r>
            <a:r>
              <a:rPr sz="850" spc="35">
                <a:latin typeface="华文细黑"/>
                <a:cs typeface="华文细黑"/>
              </a:rPr>
              <a:t>交</a:t>
            </a:r>
            <a:r>
              <a:rPr sz="850" spc="10">
                <a:latin typeface="华文细黑"/>
                <a:cs typeface="华文细黑"/>
              </a:rPr>
              <a:t>易</a:t>
            </a:r>
            <a:r>
              <a:rPr sz="850" spc="35">
                <a:latin typeface="华文细黑"/>
                <a:cs typeface="华文细黑"/>
              </a:rPr>
              <a:t>所</a:t>
            </a:r>
            <a:r>
              <a:rPr sz="850" spc="10">
                <a:latin typeface="华文细黑"/>
                <a:cs typeface="华文细黑"/>
              </a:rPr>
              <a:t>、</a:t>
            </a:r>
            <a:r>
              <a:rPr sz="850" spc="35">
                <a:latin typeface="华文细黑"/>
                <a:cs typeface="华文细黑"/>
              </a:rPr>
              <a:t>彭</a:t>
            </a:r>
            <a:r>
              <a:rPr sz="850" spc="10">
                <a:latin typeface="华文细黑"/>
                <a:cs typeface="华文细黑"/>
              </a:rPr>
              <a:t>博</a:t>
            </a:r>
            <a:r>
              <a:rPr sz="850" spc="35">
                <a:latin typeface="华文细黑"/>
                <a:cs typeface="华文细黑"/>
              </a:rPr>
              <a:t>、路</a:t>
            </a:r>
            <a:r>
              <a:rPr sz="850" spc="10">
                <a:latin typeface="华文细黑"/>
                <a:cs typeface="华文细黑"/>
              </a:rPr>
              <a:t>孚</a:t>
            </a:r>
            <a:r>
              <a:rPr sz="850" spc="35">
                <a:latin typeface="华文细黑"/>
                <a:cs typeface="华文细黑"/>
              </a:rPr>
              <a:t>特</a:t>
            </a:r>
            <a:r>
              <a:rPr sz="850" spc="10">
                <a:latin typeface="华文细黑"/>
                <a:cs typeface="华文细黑"/>
              </a:rPr>
              <a:t>及</a:t>
            </a:r>
            <a:r>
              <a:rPr sz="850" spc="35">
                <a:latin typeface="华文细黑"/>
                <a:cs typeface="华文细黑"/>
              </a:rPr>
              <a:t>德</a:t>
            </a:r>
            <a:r>
              <a:rPr sz="850" spc="10">
                <a:latin typeface="华文细黑"/>
                <a:cs typeface="华文细黑"/>
              </a:rPr>
              <a:t>勤</a:t>
            </a:r>
            <a:r>
              <a:rPr sz="850" spc="35">
                <a:latin typeface="华文细黑"/>
                <a:cs typeface="华文细黑"/>
              </a:rPr>
              <a:t>估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与</a:t>
            </a:r>
            <a:r>
              <a:rPr sz="850" spc="10">
                <a:latin typeface="华文细黑"/>
                <a:cs typeface="华文细黑"/>
              </a:rPr>
              <a:t>分</a:t>
            </a:r>
            <a:r>
              <a:rPr sz="850" spc="35">
                <a:latin typeface="华文细黑"/>
                <a:cs typeface="华文细黑"/>
              </a:rPr>
              <a:t>析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截</a:t>
            </a:r>
            <a:r>
              <a:rPr sz="850" spc="10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31</a:t>
            </a:r>
            <a:r>
              <a:rPr sz="850" spc="35">
                <a:latin typeface="华文细黑"/>
                <a:cs typeface="华文细黑"/>
              </a:rPr>
              <a:t>日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预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截</a:t>
            </a:r>
            <a:r>
              <a:rPr sz="850" spc="10">
                <a:latin typeface="华文细黑"/>
                <a:cs typeface="华文细黑"/>
              </a:rPr>
              <a:t>至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8</a:t>
            </a:r>
            <a:r>
              <a:rPr sz="850" spc="35">
                <a:latin typeface="华文细黑"/>
                <a:cs typeface="华文细黑"/>
              </a:rPr>
              <a:t>日</a:t>
            </a:r>
            <a:r>
              <a:rPr sz="850" spc="10">
                <a:latin typeface="华文细黑"/>
                <a:cs typeface="华文细黑"/>
              </a:rPr>
              <a:t>已</a:t>
            </a:r>
            <a:r>
              <a:rPr sz="850" spc="35">
                <a:latin typeface="华文细黑"/>
                <a:cs typeface="华文细黑"/>
              </a:rPr>
              <a:t>公</a:t>
            </a:r>
            <a:r>
              <a:rPr sz="850" spc="10">
                <a:latin typeface="华文细黑"/>
                <a:cs typeface="华文细黑"/>
              </a:rPr>
              <a:t>布</a:t>
            </a:r>
            <a:r>
              <a:rPr sz="850" spc="35">
                <a:latin typeface="华文细黑"/>
                <a:cs typeface="华文细黑"/>
              </a:rPr>
              <a:t>上市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50" spc="35">
                <a:latin typeface="华文细黑"/>
                <a:cs typeface="华文细黑"/>
              </a:rPr>
              <a:t>计划的新股能够</a:t>
            </a:r>
            <a:r>
              <a:rPr sz="850" spc="10">
                <a:latin typeface="华文细黑"/>
                <a:cs typeface="华文细黑"/>
              </a:rPr>
              <a:t>于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29</a:t>
            </a:r>
            <a:r>
              <a:rPr sz="850" spc="35">
                <a:latin typeface="华文细黑"/>
                <a:cs typeface="华文细黑"/>
              </a:rPr>
              <a:t>日</a:t>
            </a:r>
            <a:r>
              <a:rPr sz="850" spc="10">
                <a:latin typeface="华文细黑"/>
                <a:cs typeface="华文细黑"/>
              </a:rPr>
              <a:t>前</a:t>
            </a:r>
            <a:r>
              <a:rPr sz="850" spc="35">
                <a:latin typeface="华文细黑"/>
                <a:cs typeface="华文细黑"/>
              </a:rPr>
              <a:t>完</a:t>
            </a:r>
            <a:r>
              <a:rPr sz="850" spc="10">
                <a:latin typeface="华文细黑"/>
                <a:cs typeface="华文细黑"/>
              </a:rPr>
              <a:t>成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市。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1208" y="2003044"/>
            <a:ext cx="4340352" cy="25298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17651" y="1984247"/>
            <a:ext cx="31407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>
                <a:solidFill>
                  <a:srgbClr val="75787A"/>
                </a:solidFill>
                <a:latin typeface="Calibri"/>
                <a:cs typeface="Calibri"/>
              </a:rPr>
              <a:t>2023</a:t>
            </a:r>
            <a:r>
              <a:rPr sz="1550" b="1" spc="50">
                <a:solidFill>
                  <a:srgbClr val="75787A"/>
                </a:solidFill>
                <a:latin typeface="Microsoft JhengHei"/>
                <a:cs typeface="Microsoft JhengHei"/>
              </a:rPr>
              <a:t>年全球</a:t>
            </a:r>
            <a:r>
              <a:rPr sz="1550" b="1" spc="10">
                <a:solidFill>
                  <a:srgbClr val="75787A"/>
                </a:solidFill>
                <a:latin typeface="Calibri"/>
                <a:cs typeface="Calibri"/>
              </a:rPr>
              <a:t>IPO</a:t>
            </a:r>
            <a:r>
              <a:rPr sz="1550" b="1" spc="30">
                <a:solidFill>
                  <a:srgbClr val="75787A"/>
                </a:solidFill>
                <a:latin typeface="Microsoft JhengHei"/>
                <a:cs typeface="Microsoft JhengHei"/>
              </a:rPr>
              <a:t>融资额</a:t>
            </a:r>
            <a:r>
              <a:rPr sz="1550" b="1" spc="5">
                <a:solidFill>
                  <a:srgbClr val="75787A"/>
                </a:solidFill>
                <a:latin typeface="Microsoft JhengHei"/>
                <a:cs typeface="Microsoft JhengHei"/>
              </a:rPr>
              <a:t>前</a:t>
            </a:r>
            <a:r>
              <a:rPr sz="1550" b="1" spc="30">
                <a:solidFill>
                  <a:srgbClr val="75787A"/>
                </a:solidFill>
                <a:latin typeface="Microsoft JhengHei"/>
                <a:cs typeface="Microsoft JhengHei"/>
              </a:rPr>
              <a:t>五大交</a:t>
            </a:r>
            <a:r>
              <a:rPr sz="1550" b="1" spc="5">
                <a:solidFill>
                  <a:srgbClr val="75787A"/>
                </a:solidFill>
                <a:latin typeface="Microsoft JhengHei"/>
                <a:cs typeface="Microsoft JhengHei"/>
              </a:rPr>
              <a:t>易</a:t>
            </a:r>
            <a:r>
              <a:rPr sz="1550" b="1" spc="30">
                <a:solidFill>
                  <a:srgbClr val="75787A"/>
                </a:solidFill>
                <a:latin typeface="Microsoft JhengHei"/>
                <a:cs typeface="Microsoft JhengHei"/>
              </a:rPr>
              <a:t>所</a:t>
            </a:r>
            <a:endParaRPr sz="155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83919" y="3578859"/>
            <a:ext cx="326390" cy="119380"/>
          </a:xfrm>
          <a:custGeom>
            <a:rect l="l" t="t" r="r" b="b"/>
            <a:pathLst>
              <a:path w="326390" h="119379">
                <a:moveTo>
                  <a:pt x="161544" y="0"/>
                </a:moveTo>
                <a:lnTo>
                  <a:pt x="99012" y="4762"/>
                </a:lnTo>
                <a:lnTo>
                  <a:pt x="47625" y="17525"/>
                </a:lnTo>
                <a:lnTo>
                  <a:pt x="12811" y="36004"/>
                </a:lnTo>
                <a:lnTo>
                  <a:pt x="0" y="57912"/>
                </a:lnTo>
                <a:lnTo>
                  <a:pt x="12811" y="81581"/>
                </a:lnTo>
                <a:lnTo>
                  <a:pt x="47625" y="100964"/>
                </a:lnTo>
                <a:lnTo>
                  <a:pt x="99012" y="114061"/>
                </a:lnTo>
                <a:lnTo>
                  <a:pt x="161544" y="118872"/>
                </a:lnTo>
                <a:lnTo>
                  <a:pt x="225837" y="114061"/>
                </a:lnTo>
                <a:lnTo>
                  <a:pt x="278130" y="100964"/>
                </a:lnTo>
                <a:lnTo>
                  <a:pt x="313277" y="81581"/>
                </a:lnTo>
                <a:lnTo>
                  <a:pt x="326136" y="57912"/>
                </a:lnTo>
                <a:lnTo>
                  <a:pt x="313277" y="36004"/>
                </a:lnTo>
                <a:lnTo>
                  <a:pt x="278130" y="17525"/>
                </a:lnTo>
                <a:lnTo>
                  <a:pt x="225837" y="4762"/>
                </a:lnTo>
                <a:lnTo>
                  <a:pt x="161544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62583" y="2713227"/>
            <a:ext cx="957580" cy="957580"/>
          </a:xfrm>
          <a:custGeom>
            <a:rect l="l" t="t" r="r" b="b"/>
            <a:pathLst>
              <a:path w="957580" h="957578">
                <a:moveTo>
                  <a:pt x="478535" y="0"/>
                </a:moveTo>
                <a:lnTo>
                  <a:pt x="429964" y="2494"/>
                </a:lnTo>
                <a:lnTo>
                  <a:pt x="382714" y="9810"/>
                </a:lnTo>
                <a:lnTo>
                  <a:pt x="337036" y="21699"/>
                </a:lnTo>
                <a:lnTo>
                  <a:pt x="293179" y="37909"/>
                </a:lnTo>
                <a:lnTo>
                  <a:pt x="251394" y="58191"/>
                </a:lnTo>
                <a:lnTo>
                  <a:pt x="211931" y="82296"/>
                </a:lnTo>
                <a:lnTo>
                  <a:pt x="175039" y="109972"/>
                </a:lnTo>
                <a:lnTo>
                  <a:pt x="140969" y="140970"/>
                </a:lnTo>
                <a:lnTo>
                  <a:pt x="109972" y="175039"/>
                </a:lnTo>
                <a:lnTo>
                  <a:pt x="82295" y="211931"/>
                </a:lnTo>
                <a:lnTo>
                  <a:pt x="58191" y="251394"/>
                </a:lnTo>
                <a:lnTo>
                  <a:pt x="37909" y="293179"/>
                </a:lnTo>
                <a:lnTo>
                  <a:pt x="21699" y="337036"/>
                </a:lnTo>
                <a:lnTo>
                  <a:pt x="9810" y="382714"/>
                </a:lnTo>
                <a:lnTo>
                  <a:pt x="2494" y="429964"/>
                </a:lnTo>
                <a:lnTo>
                  <a:pt x="0" y="478536"/>
                </a:lnTo>
                <a:lnTo>
                  <a:pt x="2494" y="527609"/>
                </a:lnTo>
                <a:lnTo>
                  <a:pt x="9810" y="575232"/>
                </a:lnTo>
                <a:lnTo>
                  <a:pt x="21699" y="621167"/>
                </a:lnTo>
                <a:lnTo>
                  <a:pt x="37909" y="665178"/>
                </a:lnTo>
                <a:lnTo>
                  <a:pt x="58191" y="707028"/>
                </a:lnTo>
                <a:lnTo>
                  <a:pt x="82296" y="746480"/>
                </a:lnTo>
                <a:lnTo>
                  <a:pt x="109972" y="783298"/>
                </a:lnTo>
                <a:lnTo>
                  <a:pt x="140970" y="817245"/>
                </a:lnTo>
                <a:lnTo>
                  <a:pt x="175039" y="848084"/>
                </a:lnTo>
                <a:lnTo>
                  <a:pt x="211931" y="875579"/>
                </a:lnTo>
                <a:lnTo>
                  <a:pt x="251394" y="899494"/>
                </a:lnTo>
                <a:lnTo>
                  <a:pt x="293179" y="919591"/>
                </a:lnTo>
                <a:lnTo>
                  <a:pt x="337036" y="935634"/>
                </a:lnTo>
                <a:lnTo>
                  <a:pt x="382714" y="947386"/>
                </a:lnTo>
                <a:lnTo>
                  <a:pt x="429964" y="954611"/>
                </a:lnTo>
                <a:lnTo>
                  <a:pt x="478535" y="957072"/>
                </a:lnTo>
                <a:lnTo>
                  <a:pt x="527609" y="954611"/>
                </a:lnTo>
                <a:lnTo>
                  <a:pt x="575232" y="947386"/>
                </a:lnTo>
                <a:lnTo>
                  <a:pt x="621167" y="935634"/>
                </a:lnTo>
                <a:lnTo>
                  <a:pt x="665178" y="919591"/>
                </a:lnTo>
                <a:lnTo>
                  <a:pt x="707028" y="899494"/>
                </a:lnTo>
                <a:lnTo>
                  <a:pt x="746480" y="875579"/>
                </a:lnTo>
                <a:lnTo>
                  <a:pt x="783298" y="848084"/>
                </a:lnTo>
                <a:lnTo>
                  <a:pt x="817244" y="817245"/>
                </a:lnTo>
                <a:lnTo>
                  <a:pt x="848084" y="783298"/>
                </a:lnTo>
                <a:lnTo>
                  <a:pt x="875579" y="746480"/>
                </a:lnTo>
                <a:lnTo>
                  <a:pt x="899494" y="707028"/>
                </a:lnTo>
                <a:lnTo>
                  <a:pt x="919591" y="665178"/>
                </a:lnTo>
                <a:lnTo>
                  <a:pt x="935634" y="621167"/>
                </a:lnTo>
                <a:lnTo>
                  <a:pt x="947386" y="575232"/>
                </a:lnTo>
                <a:lnTo>
                  <a:pt x="954611" y="527609"/>
                </a:lnTo>
                <a:lnTo>
                  <a:pt x="957072" y="478536"/>
                </a:lnTo>
                <a:lnTo>
                  <a:pt x="954611" y="429964"/>
                </a:lnTo>
                <a:lnTo>
                  <a:pt x="947386" y="382714"/>
                </a:lnTo>
                <a:lnTo>
                  <a:pt x="935634" y="337036"/>
                </a:lnTo>
                <a:lnTo>
                  <a:pt x="919591" y="293179"/>
                </a:lnTo>
                <a:lnTo>
                  <a:pt x="899494" y="251394"/>
                </a:lnTo>
                <a:lnTo>
                  <a:pt x="875579" y="211931"/>
                </a:lnTo>
                <a:lnTo>
                  <a:pt x="848084" y="175039"/>
                </a:lnTo>
                <a:lnTo>
                  <a:pt x="817245" y="140970"/>
                </a:lnTo>
                <a:lnTo>
                  <a:pt x="783298" y="109972"/>
                </a:lnTo>
                <a:lnTo>
                  <a:pt x="746480" y="82296"/>
                </a:lnTo>
                <a:lnTo>
                  <a:pt x="707028" y="58191"/>
                </a:lnTo>
                <a:lnTo>
                  <a:pt x="665178" y="37909"/>
                </a:lnTo>
                <a:lnTo>
                  <a:pt x="621167" y="21699"/>
                </a:lnTo>
                <a:lnTo>
                  <a:pt x="575232" y="9810"/>
                </a:lnTo>
                <a:lnTo>
                  <a:pt x="527609" y="2494"/>
                </a:lnTo>
                <a:lnTo>
                  <a:pt x="478535" y="0"/>
                </a:lnTo>
                <a:close/>
              </a:path>
            </a:pathLst>
          </a:custGeom>
          <a:solidFill>
            <a:srgbClr val="2588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370061" y="3650792"/>
            <a:ext cx="416559" cy="166370"/>
          </a:xfrm>
          <a:custGeom>
            <a:rect l="l" t="t" r="r" b="b"/>
            <a:pathLst>
              <a:path w="416559" h="166370">
                <a:moveTo>
                  <a:pt x="189270" y="0"/>
                </a:moveTo>
                <a:lnTo>
                  <a:pt x="140819" y="0"/>
                </a:lnTo>
                <a:lnTo>
                  <a:pt x="92075" y="7315"/>
                </a:lnTo>
                <a:lnTo>
                  <a:pt x="47282" y="21945"/>
                </a:lnTo>
                <a:lnTo>
                  <a:pt x="10682" y="43891"/>
                </a:lnTo>
                <a:lnTo>
                  <a:pt x="0" y="64041"/>
                </a:lnTo>
                <a:lnTo>
                  <a:pt x="14633" y="84192"/>
                </a:lnTo>
                <a:lnTo>
                  <a:pt x="89027" y="120429"/>
                </a:lnTo>
                <a:lnTo>
                  <a:pt x="133378" y="134484"/>
                </a:lnTo>
                <a:lnTo>
                  <a:pt x="172226" y="144475"/>
                </a:lnTo>
                <a:lnTo>
                  <a:pt x="222749" y="155277"/>
                </a:lnTo>
                <a:lnTo>
                  <a:pt x="283075" y="163592"/>
                </a:lnTo>
                <a:lnTo>
                  <a:pt x="342523" y="166201"/>
                </a:lnTo>
                <a:lnTo>
                  <a:pt x="390414" y="159885"/>
                </a:lnTo>
                <a:lnTo>
                  <a:pt x="416066" y="141427"/>
                </a:lnTo>
                <a:lnTo>
                  <a:pt x="406995" y="111386"/>
                </a:lnTo>
                <a:lnTo>
                  <a:pt x="374954" y="78857"/>
                </a:lnTo>
                <a:lnTo>
                  <a:pt x="329161" y="47938"/>
                </a:lnTo>
                <a:lnTo>
                  <a:pt x="278832" y="22725"/>
                </a:lnTo>
                <a:lnTo>
                  <a:pt x="233186" y="7315"/>
                </a:lnTo>
                <a:lnTo>
                  <a:pt x="189270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83919" y="3535978"/>
            <a:ext cx="902335" cy="283845"/>
          </a:xfrm>
          <a:custGeom>
            <a:rect l="l" t="t" r="r" b="b"/>
            <a:pathLst>
              <a:path w="902335" h="283845">
                <a:moveTo>
                  <a:pt x="0" y="94697"/>
                </a:moveTo>
                <a:lnTo>
                  <a:pt x="0" y="262337"/>
                </a:lnTo>
                <a:lnTo>
                  <a:pt x="22642" y="273670"/>
                </a:lnTo>
                <a:lnTo>
                  <a:pt x="49882" y="280552"/>
                </a:lnTo>
                <a:lnTo>
                  <a:pt x="81272" y="283452"/>
                </a:lnTo>
                <a:lnTo>
                  <a:pt x="116360" y="282840"/>
                </a:lnTo>
                <a:lnTo>
                  <a:pt x="154697" y="279185"/>
                </a:lnTo>
                <a:lnTo>
                  <a:pt x="195833" y="272957"/>
                </a:lnTo>
                <a:lnTo>
                  <a:pt x="239320" y="264626"/>
                </a:lnTo>
                <a:lnTo>
                  <a:pt x="284705" y="254660"/>
                </a:lnTo>
                <a:lnTo>
                  <a:pt x="476249" y="207854"/>
                </a:lnTo>
                <a:lnTo>
                  <a:pt x="524387" y="196764"/>
                </a:lnTo>
                <a:lnTo>
                  <a:pt x="571725" y="186858"/>
                </a:lnTo>
                <a:lnTo>
                  <a:pt x="617815" y="178606"/>
                </a:lnTo>
                <a:lnTo>
                  <a:pt x="662206" y="172477"/>
                </a:lnTo>
                <a:lnTo>
                  <a:pt x="704448" y="168941"/>
                </a:lnTo>
                <a:lnTo>
                  <a:pt x="744092" y="168468"/>
                </a:lnTo>
                <a:lnTo>
                  <a:pt x="901842" y="168468"/>
                </a:lnTo>
                <a:lnTo>
                  <a:pt x="901826" y="166325"/>
                </a:lnTo>
                <a:lnTo>
                  <a:pt x="900922" y="121652"/>
                </a:lnTo>
                <a:lnTo>
                  <a:pt x="900648" y="114632"/>
                </a:lnTo>
                <a:lnTo>
                  <a:pt x="86408" y="114632"/>
                </a:lnTo>
                <a:lnTo>
                  <a:pt x="53051" y="112235"/>
                </a:lnTo>
                <a:lnTo>
                  <a:pt x="24081" y="105756"/>
                </a:lnTo>
                <a:lnTo>
                  <a:pt x="0" y="94697"/>
                </a:lnTo>
                <a:close/>
              </a:path>
              <a:path w="902335" h="283845">
                <a:moveTo>
                  <a:pt x="901842" y="168468"/>
                </a:moveTo>
                <a:lnTo>
                  <a:pt x="744092" y="168468"/>
                </a:lnTo>
                <a:lnTo>
                  <a:pt x="780689" y="171527"/>
                </a:lnTo>
                <a:lnTo>
                  <a:pt x="813835" y="178606"/>
                </a:lnTo>
                <a:lnTo>
                  <a:pt x="842938" y="190119"/>
                </a:lnTo>
                <a:lnTo>
                  <a:pt x="867692" y="206592"/>
                </a:lnTo>
                <a:lnTo>
                  <a:pt x="887598" y="228476"/>
                </a:lnTo>
                <a:lnTo>
                  <a:pt x="902207" y="256241"/>
                </a:lnTo>
                <a:lnTo>
                  <a:pt x="902127" y="206592"/>
                </a:lnTo>
                <a:lnTo>
                  <a:pt x="901842" y="168468"/>
                </a:lnTo>
                <a:close/>
              </a:path>
              <a:path w="902335" h="283845">
                <a:moveTo>
                  <a:pt x="731952" y="0"/>
                </a:moveTo>
                <a:lnTo>
                  <a:pt x="690062" y="2179"/>
                </a:lnTo>
                <a:lnTo>
                  <a:pt x="645509" y="7285"/>
                </a:lnTo>
                <a:lnTo>
                  <a:pt x="598796" y="14817"/>
                </a:lnTo>
                <a:lnTo>
                  <a:pt x="550427" y="24274"/>
                </a:lnTo>
                <a:lnTo>
                  <a:pt x="500905" y="35157"/>
                </a:lnTo>
                <a:lnTo>
                  <a:pt x="301357" y="82925"/>
                </a:lnTo>
                <a:lnTo>
                  <a:pt x="253624" y="93424"/>
                </a:lnTo>
                <a:lnTo>
                  <a:pt x="207759" y="102344"/>
                </a:lnTo>
                <a:lnTo>
                  <a:pt x="164265" y="109186"/>
                </a:lnTo>
                <a:lnTo>
                  <a:pt x="123647" y="113449"/>
                </a:lnTo>
                <a:lnTo>
                  <a:pt x="86408" y="114632"/>
                </a:lnTo>
                <a:lnTo>
                  <a:pt x="900648" y="114632"/>
                </a:lnTo>
                <a:lnTo>
                  <a:pt x="899160" y="76409"/>
                </a:lnTo>
                <a:lnTo>
                  <a:pt x="862805" y="30557"/>
                </a:lnTo>
                <a:lnTo>
                  <a:pt x="805727" y="6422"/>
                </a:lnTo>
                <a:lnTo>
                  <a:pt x="770675" y="1247"/>
                </a:lnTo>
                <a:lnTo>
                  <a:pt x="7319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83919" y="3535978"/>
            <a:ext cx="902335" cy="283845"/>
          </a:xfrm>
          <a:custGeom>
            <a:rect l="l" t="t" r="r" b="b"/>
            <a:pathLst>
              <a:path w="902335" h="283845">
                <a:moveTo>
                  <a:pt x="0" y="94697"/>
                </a:moveTo>
                <a:lnTo>
                  <a:pt x="0" y="262337"/>
                </a:lnTo>
                <a:lnTo>
                  <a:pt x="22642" y="273670"/>
                </a:lnTo>
                <a:lnTo>
                  <a:pt x="49882" y="280552"/>
                </a:lnTo>
                <a:lnTo>
                  <a:pt x="81272" y="283452"/>
                </a:lnTo>
                <a:lnTo>
                  <a:pt x="116360" y="282840"/>
                </a:lnTo>
                <a:lnTo>
                  <a:pt x="154697" y="279185"/>
                </a:lnTo>
                <a:lnTo>
                  <a:pt x="195833" y="272957"/>
                </a:lnTo>
                <a:lnTo>
                  <a:pt x="239320" y="264626"/>
                </a:lnTo>
                <a:lnTo>
                  <a:pt x="284705" y="254660"/>
                </a:lnTo>
                <a:lnTo>
                  <a:pt x="331541" y="243531"/>
                </a:lnTo>
                <a:lnTo>
                  <a:pt x="379377" y="231707"/>
                </a:lnTo>
                <a:lnTo>
                  <a:pt x="427763" y="219658"/>
                </a:lnTo>
                <a:lnTo>
                  <a:pt x="476249" y="207854"/>
                </a:lnTo>
                <a:lnTo>
                  <a:pt x="524387" y="196764"/>
                </a:lnTo>
                <a:lnTo>
                  <a:pt x="571725" y="186858"/>
                </a:lnTo>
                <a:lnTo>
                  <a:pt x="617815" y="178606"/>
                </a:lnTo>
                <a:lnTo>
                  <a:pt x="662206" y="172477"/>
                </a:lnTo>
                <a:lnTo>
                  <a:pt x="704448" y="168941"/>
                </a:lnTo>
                <a:lnTo>
                  <a:pt x="744092" y="168468"/>
                </a:lnTo>
                <a:lnTo>
                  <a:pt x="780689" y="171527"/>
                </a:lnTo>
                <a:lnTo>
                  <a:pt x="842938" y="190119"/>
                </a:lnTo>
                <a:lnTo>
                  <a:pt x="887598" y="228476"/>
                </a:lnTo>
                <a:lnTo>
                  <a:pt x="902207" y="256241"/>
                </a:lnTo>
                <a:lnTo>
                  <a:pt x="902160" y="210997"/>
                </a:lnTo>
                <a:lnTo>
                  <a:pt x="901826" y="166325"/>
                </a:lnTo>
                <a:lnTo>
                  <a:pt x="900922" y="121652"/>
                </a:lnTo>
                <a:lnTo>
                  <a:pt x="899160" y="76409"/>
                </a:lnTo>
                <a:lnTo>
                  <a:pt x="862805" y="30557"/>
                </a:lnTo>
                <a:lnTo>
                  <a:pt x="805727" y="6422"/>
                </a:lnTo>
                <a:lnTo>
                  <a:pt x="731952" y="0"/>
                </a:lnTo>
                <a:lnTo>
                  <a:pt x="690062" y="2179"/>
                </a:lnTo>
                <a:lnTo>
                  <a:pt x="645509" y="7285"/>
                </a:lnTo>
                <a:lnTo>
                  <a:pt x="598796" y="14817"/>
                </a:lnTo>
                <a:lnTo>
                  <a:pt x="550427" y="24274"/>
                </a:lnTo>
                <a:lnTo>
                  <a:pt x="500905" y="35157"/>
                </a:lnTo>
                <a:lnTo>
                  <a:pt x="450733" y="46963"/>
                </a:lnTo>
                <a:lnTo>
                  <a:pt x="400416" y="59194"/>
                </a:lnTo>
                <a:lnTo>
                  <a:pt x="350456" y="71348"/>
                </a:lnTo>
                <a:lnTo>
                  <a:pt x="301357" y="82925"/>
                </a:lnTo>
                <a:lnTo>
                  <a:pt x="253624" y="93424"/>
                </a:lnTo>
                <a:lnTo>
                  <a:pt x="207759" y="102344"/>
                </a:lnTo>
                <a:lnTo>
                  <a:pt x="164265" y="109186"/>
                </a:lnTo>
                <a:lnTo>
                  <a:pt x="123647" y="113449"/>
                </a:lnTo>
                <a:lnTo>
                  <a:pt x="86408" y="114632"/>
                </a:lnTo>
                <a:lnTo>
                  <a:pt x="53051" y="112235"/>
                </a:lnTo>
                <a:lnTo>
                  <a:pt x="24081" y="105756"/>
                </a:lnTo>
                <a:lnTo>
                  <a:pt x="0" y="94697"/>
                </a:lnTo>
                <a:close/>
              </a:path>
            </a:pathLst>
          </a:custGeom>
          <a:ln w="6096">
            <a:solidFill>
              <a:srgbClr val="0D0D0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94816" y="3591052"/>
            <a:ext cx="283845" cy="143510"/>
          </a:xfrm>
          <a:custGeom>
            <a:rect l="l" t="t" r="r" b="b"/>
            <a:pathLst>
              <a:path w="283844" h="143510">
                <a:moveTo>
                  <a:pt x="27431" y="51815"/>
                </a:moveTo>
                <a:lnTo>
                  <a:pt x="3047" y="51815"/>
                </a:lnTo>
                <a:lnTo>
                  <a:pt x="3047" y="54863"/>
                </a:lnTo>
                <a:lnTo>
                  <a:pt x="0" y="54863"/>
                </a:lnTo>
                <a:lnTo>
                  <a:pt x="0" y="60960"/>
                </a:lnTo>
                <a:lnTo>
                  <a:pt x="18287" y="140208"/>
                </a:lnTo>
                <a:lnTo>
                  <a:pt x="18287" y="143256"/>
                </a:lnTo>
                <a:lnTo>
                  <a:pt x="30480" y="143256"/>
                </a:lnTo>
                <a:lnTo>
                  <a:pt x="30480" y="140208"/>
                </a:lnTo>
                <a:lnTo>
                  <a:pt x="33528" y="140208"/>
                </a:lnTo>
                <a:lnTo>
                  <a:pt x="33528" y="137160"/>
                </a:lnTo>
                <a:lnTo>
                  <a:pt x="24384" y="91439"/>
                </a:lnTo>
                <a:lnTo>
                  <a:pt x="24384" y="88392"/>
                </a:lnTo>
                <a:lnTo>
                  <a:pt x="21336" y="85344"/>
                </a:lnTo>
                <a:lnTo>
                  <a:pt x="21336" y="76200"/>
                </a:lnTo>
                <a:lnTo>
                  <a:pt x="18287" y="73151"/>
                </a:lnTo>
                <a:lnTo>
                  <a:pt x="18287" y="70103"/>
                </a:lnTo>
                <a:lnTo>
                  <a:pt x="41317" y="70103"/>
                </a:lnTo>
                <a:lnTo>
                  <a:pt x="30480" y="57912"/>
                </a:lnTo>
                <a:lnTo>
                  <a:pt x="27431" y="54863"/>
                </a:lnTo>
                <a:lnTo>
                  <a:pt x="27431" y="51815"/>
                </a:lnTo>
                <a:close/>
              </a:path>
              <a:path w="283844" h="143510">
                <a:moveTo>
                  <a:pt x="88392" y="128015"/>
                </a:moveTo>
                <a:lnTo>
                  <a:pt x="67056" y="128015"/>
                </a:lnTo>
                <a:lnTo>
                  <a:pt x="70103" y="131063"/>
                </a:lnTo>
                <a:lnTo>
                  <a:pt x="85343" y="131063"/>
                </a:lnTo>
                <a:lnTo>
                  <a:pt x="88392" y="128015"/>
                </a:lnTo>
                <a:close/>
              </a:path>
              <a:path w="283844" h="143510">
                <a:moveTo>
                  <a:pt x="41317" y="70103"/>
                </a:moveTo>
                <a:lnTo>
                  <a:pt x="18287" y="70103"/>
                </a:lnTo>
                <a:lnTo>
                  <a:pt x="21336" y="73151"/>
                </a:lnTo>
                <a:lnTo>
                  <a:pt x="21336" y="76200"/>
                </a:lnTo>
                <a:lnTo>
                  <a:pt x="30480" y="85344"/>
                </a:lnTo>
                <a:lnTo>
                  <a:pt x="60959" y="121920"/>
                </a:lnTo>
                <a:lnTo>
                  <a:pt x="64008" y="124968"/>
                </a:lnTo>
                <a:lnTo>
                  <a:pt x="64008" y="128015"/>
                </a:lnTo>
                <a:lnTo>
                  <a:pt x="91440" y="128015"/>
                </a:lnTo>
                <a:lnTo>
                  <a:pt x="91440" y="121920"/>
                </a:lnTo>
                <a:lnTo>
                  <a:pt x="88053" y="106680"/>
                </a:lnTo>
                <a:lnTo>
                  <a:pt x="70103" y="106680"/>
                </a:lnTo>
                <a:lnTo>
                  <a:pt x="70103" y="103632"/>
                </a:lnTo>
                <a:lnTo>
                  <a:pt x="67056" y="103632"/>
                </a:lnTo>
                <a:lnTo>
                  <a:pt x="67056" y="100584"/>
                </a:lnTo>
                <a:lnTo>
                  <a:pt x="57912" y="91439"/>
                </a:lnTo>
                <a:lnTo>
                  <a:pt x="57912" y="88392"/>
                </a:lnTo>
                <a:lnTo>
                  <a:pt x="54864" y="88392"/>
                </a:lnTo>
                <a:lnTo>
                  <a:pt x="54864" y="85344"/>
                </a:lnTo>
                <a:lnTo>
                  <a:pt x="41317" y="70103"/>
                </a:lnTo>
                <a:close/>
              </a:path>
              <a:path w="283844" h="143510">
                <a:moveTo>
                  <a:pt x="73152" y="39624"/>
                </a:moveTo>
                <a:lnTo>
                  <a:pt x="57912" y="39624"/>
                </a:lnTo>
                <a:lnTo>
                  <a:pt x="57912" y="42672"/>
                </a:lnTo>
                <a:lnTo>
                  <a:pt x="67056" y="85344"/>
                </a:lnTo>
                <a:lnTo>
                  <a:pt x="67056" y="97536"/>
                </a:lnTo>
                <a:lnTo>
                  <a:pt x="70103" y="100584"/>
                </a:lnTo>
                <a:lnTo>
                  <a:pt x="70103" y="106680"/>
                </a:lnTo>
                <a:lnTo>
                  <a:pt x="88053" y="106680"/>
                </a:lnTo>
                <a:lnTo>
                  <a:pt x="73152" y="39624"/>
                </a:lnTo>
                <a:close/>
              </a:path>
              <a:path w="283844" h="143510">
                <a:moveTo>
                  <a:pt x="21336" y="48768"/>
                </a:moveTo>
                <a:lnTo>
                  <a:pt x="18287" y="48768"/>
                </a:lnTo>
                <a:lnTo>
                  <a:pt x="15240" y="51815"/>
                </a:lnTo>
                <a:lnTo>
                  <a:pt x="24384" y="51815"/>
                </a:lnTo>
                <a:lnTo>
                  <a:pt x="21336" y="48768"/>
                </a:lnTo>
                <a:close/>
              </a:path>
              <a:path w="283844" h="143510">
                <a:moveTo>
                  <a:pt x="140208" y="118872"/>
                </a:moveTo>
                <a:lnTo>
                  <a:pt x="128015" y="118872"/>
                </a:lnTo>
                <a:lnTo>
                  <a:pt x="131064" y="121920"/>
                </a:lnTo>
                <a:lnTo>
                  <a:pt x="137159" y="121920"/>
                </a:lnTo>
                <a:lnTo>
                  <a:pt x="140208" y="118872"/>
                </a:lnTo>
                <a:close/>
              </a:path>
              <a:path w="283844" h="143510">
                <a:moveTo>
                  <a:pt x="152400" y="48768"/>
                </a:moveTo>
                <a:lnTo>
                  <a:pt x="121920" y="48768"/>
                </a:lnTo>
                <a:lnTo>
                  <a:pt x="118872" y="51815"/>
                </a:lnTo>
                <a:lnTo>
                  <a:pt x="112775" y="54863"/>
                </a:lnTo>
                <a:lnTo>
                  <a:pt x="103631" y="64008"/>
                </a:lnTo>
                <a:lnTo>
                  <a:pt x="103631" y="67056"/>
                </a:lnTo>
                <a:lnTo>
                  <a:pt x="100584" y="73151"/>
                </a:lnTo>
                <a:lnTo>
                  <a:pt x="100584" y="91439"/>
                </a:lnTo>
                <a:lnTo>
                  <a:pt x="103631" y="97536"/>
                </a:lnTo>
                <a:lnTo>
                  <a:pt x="103631" y="100584"/>
                </a:lnTo>
                <a:lnTo>
                  <a:pt x="106680" y="106680"/>
                </a:lnTo>
                <a:lnTo>
                  <a:pt x="118872" y="118872"/>
                </a:lnTo>
                <a:lnTo>
                  <a:pt x="146303" y="118872"/>
                </a:lnTo>
                <a:lnTo>
                  <a:pt x="152400" y="115824"/>
                </a:lnTo>
                <a:lnTo>
                  <a:pt x="161543" y="106680"/>
                </a:lnTo>
                <a:lnTo>
                  <a:pt x="134112" y="106680"/>
                </a:lnTo>
                <a:lnTo>
                  <a:pt x="131064" y="103632"/>
                </a:lnTo>
                <a:lnTo>
                  <a:pt x="128015" y="103632"/>
                </a:lnTo>
                <a:lnTo>
                  <a:pt x="121920" y="97536"/>
                </a:lnTo>
                <a:lnTo>
                  <a:pt x="121920" y="94487"/>
                </a:lnTo>
                <a:lnTo>
                  <a:pt x="118872" y="91439"/>
                </a:lnTo>
                <a:lnTo>
                  <a:pt x="118872" y="70103"/>
                </a:lnTo>
                <a:lnTo>
                  <a:pt x="121920" y="70103"/>
                </a:lnTo>
                <a:lnTo>
                  <a:pt x="121920" y="67056"/>
                </a:lnTo>
                <a:lnTo>
                  <a:pt x="124968" y="67056"/>
                </a:lnTo>
                <a:lnTo>
                  <a:pt x="124968" y="64008"/>
                </a:lnTo>
                <a:lnTo>
                  <a:pt x="131064" y="64008"/>
                </a:lnTo>
                <a:lnTo>
                  <a:pt x="134112" y="60960"/>
                </a:lnTo>
                <a:lnTo>
                  <a:pt x="161544" y="60960"/>
                </a:lnTo>
                <a:lnTo>
                  <a:pt x="161544" y="57912"/>
                </a:lnTo>
                <a:lnTo>
                  <a:pt x="152400" y="48768"/>
                </a:lnTo>
                <a:close/>
              </a:path>
              <a:path w="283844" h="143510">
                <a:moveTo>
                  <a:pt x="161544" y="60960"/>
                </a:moveTo>
                <a:lnTo>
                  <a:pt x="137159" y="60960"/>
                </a:lnTo>
                <a:lnTo>
                  <a:pt x="137159" y="64008"/>
                </a:lnTo>
                <a:lnTo>
                  <a:pt x="143256" y="64008"/>
                </a:lnTo>
                <a:lnTo>
                  <a:pt x="143256" y="67056"/>
                </a:lnTo>
                <a:lnTo>
                  <a:pt x="146303" y="67056"/>
                </a:lnTo>
                <a:lnTo>
                  <a:pt x="146303" y="73151"/>
                </a:lnTo>
                <a:lnTo>
                  <a:pt x="149352" y="76200"/>
                </a:lnTo>
                <a:lnTo>
                  <a:pt x="149352" y="85344"/>
                </a:lnTo>
                <a:lnTo>
                  <a:pt x="152400" y="88392"/>
                </a:lnTo>
                <a:lnTo>
                  <a:pt x="152400" y="91439"/>
                </a:lnTo>
                <a:lnTo>
                  <a:pt x="149352" y="94487"/>
                </a:lnTo>
                <a:lnTo>
                  <a:pt x="149352" y="100584"/>
                </a:lnTo>
                <a:lnTo>
                  <a:pt x="146303" y="100584"/>
                </a:lnTo>
                <a:lnTo>
                  <a:pt x="146303" y="103632"/>
                </a:lnTo>
                <a:lnTo>
                  <a:pt x="143256" y="103632"/>
                </a:lnTo>
                <a:lnTo>
                  <a:pt x="140208" y="106680"/>
                </a:lnTo>
                <a:lnTo>
                  <a:pt x="161543" y="106680"/>
                </a:lnTo>
                <a:lnTo>
                  <a:pt x="167640" y="100584"/>
                </a:lnTo>
                <a:lnTo>
                  <a:pt x="167640" y="91439"/>
                </a:lnTo>
                <a:lnTo>
                  <a:pt x="170687" y="85344"/>
                </a:lnTo>
                <a:lnTo>
                  <a:pt x="167640" y="82296"/>
                </a:lnTo>
                <a:lnTo>
                  <a:pt x="167640" y="70103"/>
                </a:lnTo>
                <a:lnTo>
                  <a:pt x="164592" y="67056"/>
                </a:lnTo>
                <a:lnTo>
                  <a:pt x="161544" y="60960"/>
                </a:lnTo>
                <a:close/>
              </a:path>
              <a:path w="283844" h="143510">
                <a:moveTo>
                  <a:pt x="207264" y="85344"/>
                </a:moveTo>
                <a:lnTo>
                  <a:pt x="188975" y="85344"/>
                </a:lnTo>
                <a:lnTo>
                  <a:pt x="188975" y="88392"/>
                </a:lnTo>
                <a:lnTo>
                  <a:pt x="185928" y="91439"/>
                </a:lnTo>
                <a:lnTo>
                  <a:pt x="185928" y="94487"/>
                </a:lnTo>
                <a:lnTo>
                  <a:pt x="188975" y="97536"/>
                </a:lnTo>
                <a:lnTo>
                  <a:pt x="188975" y="103632"/>
                </a:lnTo>
                <a:lnTo>
                  <a:pt x="192024" y="106680"/>
                </a:lnTo>
                <a:lnTo>
                  <a:pt x="201168" y="106680"/>
                </a:lnTo>
                <a:lnTo>
                  <a:pt x="204215" y="103632"/>
                </a:lnTo>
                <a:lnTo>
                  <a:pt x="207264" y="103632"/>
                </a:lnTo>
                <a:lnTo>
                  <a:pt x="207264" y="100584"/>
                </a:lnTo>
                <a:lnTo>
                  <a:pt x="210312" y="100584"/>
                </a:lnTo>
                <a:lnTo>
                  <a:pt x="210312" y="97536"/>
                </a:lnTo>
                <a:lnTo>
                  <a:pt x="207264" y="91439"/>
                </a:lnTo>
                <a:lnTo>
                  <a:pt x="207264" y="85344"/>
                </a:lnTo>
                <a:close/>
              </a:path>
              <a:path w="283844" h="143510">
                <a:moveTo>
                  <a:pt x="201168" y="82296"/>
                </a:moveTo>
                <a:lnTo>
                  <a:pt x="198120" y="82296"/>
                </a:lnTo>
                <a:lnTo>
                  <a:pt x="195072" y="85344"/>
                </a:lnTo>
                <a:lnTo>
                  <a:pt x="204215" y="85344"/>
                </a:lnTo>
                <a:lnTo>
                  <a:pt x="201168" y="82296"/>
                </a:lnTo>
                <a:close/>
              </a:path>
              <a:path w="283844" h="143510">
                <a:moveTo>
                  <a:pt x="249936" y="0"/>
                </a:moveTo>
                <a:lnTo>
                  <a:pt x="237744" y="0"/>
                </a:lnTo>
                <a:lnTo>
                  <a:pt x="237744" y="3048"/>
                </a:lnTo>
                <a:lnTo>
                  <a:pt x="231647" y="3048"/>
                </a:lnTo>
                <a:lnTo>
                  <a:pt x="216408" y="21336"/>
                </a:lnTo>
                <a:lnTo>
                  <a:pt x="234696" y="21336"/>
                </a:lnTo>
                <a:lnTo>
                  <a:pt x="246887" y="79248"/>
                </a:lnTo>
                <a:lnTo>
                  <a:pt x="228600" y="82296"/>
                </a:lnTo>
                <a:lnTo>
                  <a:pt x="228600" y="94487"/>
                </a:lnTo>
                <a:lnTo>
                  <a:pt x="231647" y="97536"/>
                </a:lnTo>
                <a:lnTo>
                  <a:pt x="283464" y="88392"/>
                </a:lnTo>
                <a:lnTo>
                  <a:pt x="283464" y="76200"/>
                </a:lnTo>
                <a:lnTo>
                  <a:pt x="265175" y="76200"/>
                </a:lnTo>
                <a:lnTo>
                  <a:pt x="249936" y="3048"/>
                </a:lnTo>
                <a:lnTo>
                  <a:pt x="249936" y="0"/>
                </a:lnTo>
                <a:close/>
              </a:path>
              <a:path w="283844" h="143510">
                <a:moveTo>
                  <a:pt x="283464" y="73151"/>
                </a:moveTo>
                <a:lnTo>
                  <a:pt x="280416" y="73151"/>
                </a:lnTo>
                <a:lnTo>
                  <a:pt x="265175" y="76200"/>
                </a:lnTo>
                <a:lnTo>
                  <a:pt x="283464" y="76200"/>
                </a:lnTo>
                <a:lnTo>
                  <a:pt x="283464" y="73151"/>
                </a:lnTo>
                <a:close/>
              </a:path>
              <a:path w="283844" h="143510">
                <a:moveTo>
                  <a:pt x="234696" y="21336"/>
                </a:moveTo>
                <a:lnTo>
                  <a:pt x="213359" y="21336"/>
                </a:lnTo>
                <a:lnTo>
                  <a:pt x="213359" y="27432"/>
                </a:lnTo>
                <a:lnTo>
                  <a:pt x="216408" y="30480"/>
                </a:lnTo>
                <a:lnTo>
                  <a:pt x="216408" y="33527"/>
                </a:lnTo>
                <a:lnTo>
                  <a:pt x="222503" y="33527"/>
                </a:lnTo>
                <a:lnTo>
                  <a:pt x="234696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76727" y="3572764"/>
            <a:ext cx="326390" cy="119380"/>
          </a:xfrm>
          <a:custGeom>
            <a:rect l="l" t="t" r="r" b="b"/>
            <a:pathLst>
              <a:path w="326389" h="119379">
                <a:moveTo>
                  <a:pt x="164592" y="0"/>
                </a:moveTo>
                <a:lnTo>
                  <a:pt x="100298" y="4762"/>
                </a:lnTo>
                <a:lnTo>
                  <a:pt x="48006" y="17526"/>
                </a:lnTo>
                <a:lnTo>
                  <a:pt x="12858" y="36004"/>
                </a:lnTo>
                <a:lnTo>
                  <a:pt x="0" y="57912"/>
                </a:lnTo>
                <a:lnTo>
                  <a:pt x="12858" y="81581"/>
                </a:lnTo>
                <a:lnTo>
                  <a:pt x="48006" y="100964"/>
                </a:lnTo>
                <a:lnTo>
                  <a:pt x="100298" y="114061"/>
                </a:lnTo>
                <a:lnTo>
                  <a:pt x="164592" y="118872"/>
                </a:lnTo>
                <a:lnTo>
                  <a:pt x="227123" y="114061"/>
                </a:lnTo>
                <a:lnTo>
                  <a:pt x="278511" y="100964"/>
                </a:lnTo>
                <a:lnTo>
                  <a:pt x="313324" y="81581"/>
                </a:lnTo>
                <a:lnTo>
                  <a:pt x="326136" y="57912"/>
                </a:lnTo>
                <a:lnTo>
                  <a:pt x="313324" y="36004"/>
                </a:lnTo>
                <a:lnTo>
                  <a:pt x="278511" y="17526"/>
                </a:lnTo>
                <a:lnTo>
                  <a:pt x="227123" y="4762"/>
                </a:lnTo>
                <a:lnTo>
                  <a:pt x="164592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758439" y="2707132"/>
            <a:ext cx="954405" cy="957580"/>
          </a:xfrm>
          <a:custGeom>
            <a:rect l="l" t="t" r="r" b="b"/>
            <a:pathLst>
              <a:path w="954403" h="957578">
                <a:moveTo>
                  <a:pt x="478536" y="0"/>
                </a:moveTo>
                <a:lnTo>
                  <a:pt x="429462" y="2460"/>
                </a:lnTo>
                <a:lnTo>
                  <a:pt x="381839" y="9685"/>
                </a:lnTo>
                <a:lnTo>
                  <a:pt x="335904" y="21437"/>
                </a:lnTo>
                <a:lnTo>
                  <a:pt x="291893" y="37480"/>
                </a:lnTo>
                <a:lnTo>
                  <a:pt x="250043" y="57577"/>
                </a:lnTo>
                <a:lnTo>
                  <a:pt x="210591" y="81492"/>
                </a:lnTo>
                <a:lnTo>
                  <a:pt x="173773" y="108987"/>
                </a:lnTo>
                <a:lnTo>
                  <a:pt x="139827" y="139826"/>
                </a:lnTo>
                <a:lnTo>
                  <a:pt x="108987" y="173773"/>
                </a:lnTo>
                <a:lnTo>
                  <a:pt x="81492" y="210591"/>
                </a:lnTo>
                <a:lnTo>
                  <a:pt x="57577" y="250043"/>
                </a:lnTo>
                <a:lnTo>
                  <a:pt x="37480" y="291893"/>
                </a:lnTo>
                <a:lnTo>
                  <a:pt x="21437" y="335904"/>
                </a:lnTo>
                <a:lnTo>
                  <a:pt x="9685" y="381839"/>
                </a:lnTo>
                <a:lnTo>
                  <a:pt x="2460" y="429462"/>
                </a:lnTo>
                <a:lnTo>
                  <a:pt x="0" y="478535"/>
                </a:lnTo>
                <a:lnTo>
                  <a:pt x="2460" y="527609"/>
                </a:lnTo>
                <a:lnTo>
                  <a:pt x="9685" y="575232"/>
                </a:lnTo>
                <a:lnTo>
                  <a:pt x="21437" y="621167"/>
                </a:lnTo>
                <a:lnTo>
                  <a:pt x="37480" y="665178"/>
                </a:lnTo>
                <a:lnTo>
                  <a:pt x="57577" y="707028"/>
                </a:lnTo>
                <a:lnTo>
                  <a:pt x="81492" y="746480"/>
                </a:lnTo>
                <a:lnTo>
                  <a:pt x="108987" y="783298"/>
                </a:lnTo>
                <a:lnTo>
                  <a:pt x="139827" y="817245"/>
                </a:lnTo>
                <a:lnTo>
                  <a:pt x="173773" y="848084"/>
                </a:lnTo>
                <a:lnTo>
                  <a:pt x="210591" y="875579"/>
                </a:lnTo>
                <a:lnTo>
                  <a:pt x="250043" y="899494"/>
                </a:lnTo>
                <a:lnTo>
                  <a:pt x="291893" y="919591"/>
                </a:lnTo>
                <a:lnTo>
                  <a:pt x="335904" y="935634"/>
                </a:lnTo>
                <a:lnTo>
                  <a:pt x="381839" y="947386"/>
                </a:lnTo>
                <a:lnTo>
                  <a:pt x="429462" y="954611"/>
                </a:lnTo>
                <a:lnTo>
                  <a:pt x="478536" y="957071"/>
                </a:lnTo>
                <a:lnTo>
                  <a:pt x="527073" y="954611"/>
                </a:lnTo>
                <a:lnTo>
                  <a:pt x="574226" y="947386"/>
                </a:lnTo>
                <a:lnTo>
                  <a:pt x="619754" y="935634"/>
                </a:lnTo>
                <a:lnTo>
                  <a:pt x="663416" y="919591"/>
                </a:lnTo>
                <a:lnTo>
                  <a:pt x="704970" y="899494"/>
                </a:lnTo>
                <a:lnTo>
                  <a:pt x="744176" y="875579"/>
                </a:lnTo>
                <a:lnTo>
                  <a:pt x="780792" y="848084"/>
                </a:lnTo>
                <a:lnTo>
                  <a:pt x="814577" y="817245"/>
                </a:lnTo>
                <a:lnTo>
                  <a:pt x="845291" y="783298"/>
                </a:lnTo>
                <a:lnTo>
                  <a:pt x="872692" y="746480"/>
                </a:lnTo>
                <a:lnTo>
                  <a:pt x="896539" y="707028"/>
                </a:lnTo>
                <a:lnTo>
                  <a:pt x="916590" y="665178"/>
                </a:lnTo>
                <a:lnTo>
                  <a:pt x="932606" y="621167"/>
                </a:lnTo>
                <a:lnTo>
                  <a:pt x="944344" y="575232"/>
                </a:lnTo>
                <a:lnTo>
                  <a:pt x="951563" y="527609"/>
                </a:lnTo>
                <a:lnTo>
                  <a:pt x="954024" y="478535"/>
                </a:lnTo>
                <a:lnTo>
                  <a:pt x="951563" y="429462"/>
                </a:lnTo>
                <a:lnTo>
                  <a:pt x="944344" y="381839"/>
                </a:lnTo>
                <a:lnTo>
                  <a:pt x="932606" y="335904"/>
                </a:lnTo>
                <a:lnTo>
                  <a:pt x="916590" y="291893"/>
                </a:lnTo>
                <a:lnTo>
                  <a:pt x="896539" y="250043"/>
                </a:lnTo>
                <a:lnTo>
                  <a:pt x="872692" y="210591"/>
                </a:lnTo>
                <a:lnTo>
                  <a:pt x="845291" y="173773"/>
                </a:lnTo>
                <a:lnTo>
                  <a:pt x="814577" y="139826"/>
                </a:lnTo>
                <a:lnTo>
                  <a:pt x="780792" y="108987"/>
                </a:lnTo>
                <a:lnTo>
                  <a:pt x="744176" y="81492"/>
                </a:lnTo>
                <a:lnTo>
                  <a:pt x="704970" y="57577"/>
                </a:lnTo>
                <a:lnTo>
                  <a:pt x="663416" y="37480"/>
                </a:lnTo>
                <a:lnTo>
                  <a:pt x="619754" y="21437"/>
                </a:lnTo>
                <a:lnTo>
                  <a:pt x="574226" y="9685"/>
                </a:lnTo>
                <a:lnTo>
                  <a:pt x="527073" y="2460"/>
                </a:lnTo>
                <a:lnTo>
                  <a:pt x="478536" y="0"/>
                </a:lnTo>
                <a:close/>
              </a:path>
            </a:pathLst>
          </a:custGeom>
          <a:solidFill>
            <a:srgbClr val="009A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264859" y="3644696"/>
            <a:ext cx="414655" cy="164465"/>
          </a:xfrm>
          <a:custGeom>
            <a:rect l="l" t="t" r="r" b="b"/>
            <a:pathLst>
              <a:path w="414654" h="164464">
                <a:moveTo>
                  <a:pt x="190328" y="0"/>
                </a:moveTo>
                <a:lnTo>
                  <a:pt x="141877" y="0"/>
                </a:lnTo>
                <a:lnTo>
                  <a:pt x="93134" y="7315"/>
                </a:lnTo>
                <a:lnTo>
                  <a:pt x="48340" y="21945"/>
                </a:lnTo>
                <a:lnTo>
                  <a:pt x="11740" y="43891"/>
                </a:lnTo>
                <a:lnTo>
                  <a:pt x="0" y="64041"/>
                </a:lnTo>
                <a:lnTo>
                  <a:pt x="14336" y="84192"/>
                </a:lnTo>
                <a:lnTo>
                  <a:pt x="89407" y="120429"/>
                </a:lnTo>
                <a:lnTo>
                  <a:pt x="134224" y="134484"/>
                </a:lnTo>
                <a:lnTo>
                  <a:pt x="173284" y="144475"/>
                </a:lnTo>
                <a:lnTo>
                  <a:pt x="222613" y="153814"/>
                </a:lnTo>
                <a:lnTo>
                  <a:pt x="282622" y="161397"/>
                </a:lnTo>
                <a:lnTo>
                  <a:pt x="342046" y="164006"/>
                </a:lnTo>
                <a:lnTo>
                  <a:pt x="389619" y="158422"/>
                </a:lnTo>
                <a:lnTo>
                  <a:pt x="414076" y="141427"/>
                </a:lnTo>
                <a:lnTo>
                  <a:pt x="406493" y="111386"/>
                </a:lnTo>
                <a:lnTo>
                  <a:pt x="375354" y="78857"/>
                </a:lnTo>
                <a:lnTo>
                  <a:pt x="330024" y="47938"/>
                </a:lnTo>
                <a:lnTo>
                  <a:pt x="279866" y="22725"/>
                </a:lnTo>
                <a:lnTo>
                  <a:pt x="234244" y="7315"/>
                </a:lnTo>
                <a:lnTo>
                  <a:pt x="190328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76727" y="3529828"/>
            <a:ext cx="905510" cy="283845"/>
          </a:xfrm>
          <a:custGeom>
            <a:rect l="l" t="t" r="r" b="b"/>
            <a:pathLst>
              <a:path w="905510" h="283845">
                <a:moveTo>
                  <a:pt x="0" y="91703"/>
                </a:moveTo>
                <a:lnTo>
                  <a:pt x="0" y="262391"/>
                </a:lnTo>
                <a:lnTo>
                  <a:pt x="23007" y="273709"/>
                </a:lnTo>
                <a:lnTo>
                  <a:pt x="50583" y="280548"/>
                </a:lnTo>
                <a:lnTo>
                  <a:pt x="82278" y="283382"/>
                </a:lnTo>
                <a:lnTo>
                  <a:pt x="117644" y="282683"/>
                </a:lnTo>
                <a:lnTo>
                  <a:pt x="156233" y="278925"/>
                </a:lnTo>
                <a:lnTo>
                  <a:pt x="197596" y="272583"/>
                </a:lnTo>
                <a:lnTo>
                  <a:pt x="241284" y="264129"/>
                </a:lnTo>
                <a:lnTo>
                  <a:pt x="286850" y="254037"/>
                </a:lnTo>
                <a:lnTo>
                  <a:pt x="478916" y="206765"/>
                </a:lnTo>
                <a:lnTo>
                  <a:pt x="527141" y="195588"/>
                </a:lnTo>
                <a:lnTo>
                  <a:pt x="574553" y="185616"/>
                </a:lnTo>
                <a:lnTo>
                  <a:pt x="620702" y="177321"/>
                </a:lnTo>
                <a:lnTo>
                  <a:pt x="665141" y="171177"/>
                </a:lnTo>
                <a:lnTo>
                  <a:pt x="707421" y="167657"/>
                </a:lnTo>
                <a:lnTo>
                  <a:pt x="747093" y="167236"/>
                </a:lnTo>
                <a:lnTo>
                  <a:pt x="902606" y="167236"/>
                </a:lnTo>
                <a:lnTo>
                  <a:pt x="902255" y="121707"/>
                </a:lnTo>
                <a:lnTo>
                  <a:pt x="902246" y="112682"/>
                </a:lnTo>
                <a:lnTo>
                  <a:pt x="86550" y="112682"/>
                </a:lnTo>
                <a:lnTo>
                  <a:pt x="53116" y="109969"/>
                </a:lnTo>
                <a:lnTo>
                  <a:pt x="24097" y="103143"/>
                </a:lnTo>
                <a:lnTo>
                  <a:pt x="0" y="91703"/>
                </a:lnTo>
                <a:close/>
              </a:path>
              <a:path w="905510" h="283845">
                <a:moveTo>
                  <a:pt x="902606" y="167236"/>
                </a:moveTo>
                <a:lnTo>
                  <a:pt x="747093" y="167236"/>
                </a:lnTo>
                <a:lnTo>
                  <a:pt x="783709" y="170387"/>
                </a:lnTo>
                <a:lnTo>
                  <a:pt x="816821" y="177583"/>
                </a:lnTo>
                <a:lnTo>
                  <a:pt x="845980" y="189298"/>
                </a:lnTo>
                <a:lnTo>
                  <a:pt x="870738" y="206006"/>
                </a:lnTo>
                <a:lnTo>
                  <a:pt x="890646" y="228181"/>
                </a:lnTo>
                <a:lnTo>
                  <a:pt x="905256" y="256295"/>
                </a:lnTo>
                <a:lnTo>
                  <a:pt x="903493" y="211051"/>
                </a:lnTo>
                <a:lnTo>
                  <a:pt x="902606" y="167236"/>
                </a:lnTo>
                <a:close/>
              </a:path>
              <a:path w="905510" h="283845">
                <a:moveTo>
                  <a:pt x="734486" y="0"/>
                </a:moveTo>
                <a:lnTo>
                  <a:pt x="692435" y="2147"/>
                </a:lnTo>
                <a:lnTo>
                  <a:pt x="647708" y="7211"/>
                </a:lnTo>
                <a:lnTo>
                  <a:pt x="600809" y="14688"/>
                </a:lnTo>
                <a:lnTo>
                  <a:pt x="552247" y="24078"/>
                </a:lnTo>
                <a:lnTo>
                  <a:pt x="502528" y="34877"/>
                </a:lnTo>
                <a:lnTo>
                  <a:pt x="302207" y="82133"/>
                </a:lnTo>
                <a:lnTo>
                  <a:pt x="254299" y="92452"/>
                </a:lnTo>
                <a:lnTo>
                  <a:pt x="208273" y="101168"/>
                </a:lnTo>
                <a:lnTo>
                  <a:pt x="164635" y="107780"/>
                </a:lnTo>
                <a:lnTo>
                  <a:pt x="123892" y="111785"/>
                </a:lnTo>
                <a:lnTo>
                  <a:pt x="86550" y="112682"/>
                </a:lnTo>
                <a:lnTo>
                  <a:pt x="902246" y="112682"/>
                </a:lnTo>
                <a:lnTo>
                  <a:pt x="886856" y="50572"/>
                </a:lnTo>
                <a:lnTo>
                  <a:pt x="839511" y="16073"/>
                </a:lnTo>
                <a:lnTo>
                  <a:pt x="773353" y="1270"/>
                </a:lnTo>
                <a:lnTo>
                  <a:pt x="7344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76727" y="3529828"/>
            <a:ext cx="905510" cy="283845"/>
          </a:xfrm>
          <a:custGeom>
            <a:rect l="l" t="t" r="r" b="b"/>
            <a:pathLst>
              <a:path w="905510" h="283845">
                <a:moveTo>
                  <a:pt x="0" y="91703"/>
                </a:moveTo>
                <a:lnTo>
                  <a:pt x="0" y="262391"/>
                </a:lnTo>
                <a:lnTo>
                  <a:pt x="23007" y="273709"/>
                </a:lnTo>
                <a:lnTo>
                  <a:pt x="50583" y="280548"/>
                </a:lnTo>
                <a:lnTo>
                  <a:pt x="82278" y="283382"/>
                </a:lnTo>
                <a:lnTo>
                  <a:pt x="117644" y="282683"/>
                </a:lnTo>
                <a:lnTo>
                  <a:pt x="156233" y="278925"/>
                </a:lnTo>
                <a:lnTo>
                  <a:pt x="197596" y="272583"/>
                </a:lnTo>
                <a:lnTo>
                  <a:pt x="241284" y="264129"/>
                </a:lnTo>
                <a:lnTo>
                  <a:pt x="286850" y="254037"/>
                </a:lnTo>
                <a:lnTo>
                  <a:pt x="333845" y="242781"/>
                </a:lnTo>
                <a:lnTo>
                  <a:pt x="381820" y="230835"/>
                </a:lnTo>
                <a:lnTo>
                  <a:pt x="430326" y="218671"/>
                </a:lnTo>
                <a:lnTo>
                  <a:pt x="478916" y="206765"/>
                </a:lnTo>
                <a:lnTo>
                  <a:pt x="527141" y="195588"/>
                </a:lnTo>
                <a:lnTo>
                  <a:pt x="574553" y="185616"/>
                </a:lnTo>
                <a:lnTo>
                  <a:pt x="620702" y="177321"/>
                </a:lnTo>
                <a:lnTo>
                  <a:pt x="665141" y="171177"/>
                </a:lnTo>
                <a:lnTo>
                  <a:pt x="707421" y="167657"/>
                </a:lnTo>
                <a:lnTo>
                  <a:pt x="747093" y="167236"/>
                </a:lnTo>
                <a:lnTo>
                  <a:pt x="783709" y="170387"/>
                </a:lnTo>
                <a:lnTo>
                  <a:pt x="845980" y="189298"/>
                </a:lnTo>
                <a:lnTo>
                  <a:pt x="890646" y="228181"/>
                </a:lnTo>
                <a:lnTo>
                  <a:pt x="905256" y="256295"/>
                </a:lnTo>
                <a:lnTo>
                  <a:pt x="903493" y="211051"/>
                </a:lnTo>
                <a:lnTo>
                  <a:pt x="902588" y="166379"/>
                </a:lnTo>
                <a:lnTo>
                  <a:pt x="902255" y="121707"/>
                </a:lnTo>
                <a:lnTo>
                  <a:pt x="902208" y="76463"/>
                </a:lnTo>
                <a:lnTo>
                  <a:pt x="886856" y="50572"/>
                </a:lnTo>
                <a:lnTo>
                  <a:pt x="839511" y="16073"/>
                </a:lnTo>
                <a:lnTo>
                  <a:pt x="773353" y="1270"/>
                </a:lnTo>
                <a:lnTo>
                  <a:pt x="734486" y="0"/>
                </a:lnTo>
                <a:lnTo>
                  <a:pt x="692435" y="2147"/>
                </a:lnTo>
                <a:lnTo>
                  <a:pt x="647708" y="7211"/>
                </a:lnTo>
                <a:lnTo>
                  <a:pt x="600809" y="14688"/>
                </a:lnTo>
                <a:lnTo>
                  <a:pt x="552247" y="24078"/>
                </a:lnTo>
                <a:lnTo>
                  <a:pt x="502528" y="34877"/>
                </a:lnTo>
                <a:lnTo>
                  <a:pt x="452158" y="46585"/>
                </a:lnTo>
                <a:lnTo>
                  <a:pt x="401643" y="58698"/>
                </a:lnTo>
                <a:lnTo>
                  <a:pt x="351491" y="70715"/>
                </a:lnTo>
                <a:lnTo>
                  <a:pt x="302207" y="82133"/>
                </a:lnTo>
                <a:lnTo>
                  <a:pt x="254299" y="92452"/>
                </a:lnTo>
                <a:lnTo>
                  <a:pt x="208273" y="101168"/>
                </a:lnTo>
                <a:lnTo>
                  <a:pt x="164635" y="107780"/>
                </a:lnTo>
                <a:lnTo>
                  <a:pt x="123892" y="111785"/>
                </a:lnTo>
                <a:lnTo>
                  <a:pt x="86550" y="112682"/>
                </a:lnTo>
                <a:lnTo>
                  <a:pt x="53116" y="109969"/>
                </a:lnTo>
                <a:lnTo>
                  <a:pt x="24097" y="103143"/>
                </a:lnTo>
                <a:lnTo>
                  <a:pt x="0" y="91703"/>
                </a:lnTo>
                <a:close/>
              </a:path>
            </a:pathLst>
          </a:custGeom>
          <a:ln w="6096">
            <a:solidFill>
              <a:srgbClr val="0D0D0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087623" y="3584955"/>
            <a:ext cx="287020" cy="143510"/>
          </a:xfrm>
          <a:custGeom>
            <a:rect l="l" t="t" r="r" b="b"/>
            <a:pathLst>
              <a:path w="287020" h="143510">
                <a:moveTo>
                  <a:pt x="24383" y="48768"/>
                </a:moveTo>
                <a:lnTo>
                  <a:pt x="15239" y="48768"/>
                </a:lnTo>
                <a:lnTo>
                  <a:pt x="6095" y="51816"/>
                </a:lnTo>
                <a:lnTo>
                  <a:pt x="3048" y="54864"/>
                </a:lnTo>
                <a:lnTo>
                  <a:pt x="0" y="54864"/>
                </a:lnTo>
                <a:lnTo>
                  <a:pt x="0" y="57912"/>
                </a:lnTo>
                <a:lnTo>
                  <a:pt x="3048" y="60960"/>
                </a:lnTo>
                <a:lnTo>
                  <a:pt x="18287" y="140208"/>
                </a:lnTo>
                <a:lnTo>
                  <a:pt x="18287" y="143256"/>
                </a:lnTo>
                <a:lnTo>
                  <a:pt x="30480" y="143256"/>
                </a:lnTo>
                <a:lnTo>
                  <a:pt x="30480" y="140208"/>
                </a:lnTo>
                <a:lnTo>
                  <a:pt x="36575" y="140208"/>
                </a:lnTo>
                <a:lnTo>
                  <a:pt x="36575" y="137160"/>
                </a:lnTo>
                <a:lnTo>
                  <a:pt x="24383" y="91440"/>
                </a:lnTo>
                <a:lnTo>
                  <a:pt x="24383" y="79248"/>
                </a:lnTo>
                <a:lnTo>
                  <a:pt x="21336" y="76200"/>
                </a:lnTo>
                <a:lnTo>
                  <a:pt x="21336" y="70104"/>
                </a:lnTo>
                <a:lnTo>
                  <a:pt x="42672" y="70104"/>
                </a:lnTo>
                <a:lnTo>
                  <a:pt x="30480" y="57912"/>
                </a:lnTo>
                <a:lnTo>
                  <a:pt x="30480" y="54864"/>
                </a:lnTo>
                <a:lnTo>
                  <a:pt x="27431" y="51816"/>
                </a:lnTo>
                <a:lnTo>
                  <a:pt x="24383" y="51816"/>
                </a:lnTo>
                <a:lnTo>
                  <a:pt x="24383" y="48768"/>
                </a:lnTo>
                <a:close/>
              </a:path>
              <a:path w="287020" h="143510">
                <a:moveTo>
                  <a:pt x="88392" y="128016"/>
                </a:moveTo>
                <a:lnTo>
                  <a:pt x="70103" y="128016"/>
                </a:lnTo>
                <a:lnTo>
                  <a:pt x="70103" y="131064"/>
                </a:lnTo>
                <a:lnTo>
                  <a:pt x="88392" y="131064"/>
                </a:lnTo>
                <a:lnTo>
                  <a:pt x="88392" y="128016"/>
                </a:lnTo>
                <a:close/>
              </a:path>
              <a:path w="287020" h="143510">
                <a:moveTo>
                  <a:pt x="42672" y="70104"/>
                </a:moveTo>
                <a:lnTo>
                  <a:pt x="21336" y="70104"/>
                </a:lnTo>
                <a:lnTo>
                  <a:pt x="21336" y="73152"/>
                </a:lnTo>
                <a:lnTo>
                  <a:pt x="30480" y="82296"/>
                </a:lnTo>
                <a:lnTo>
                  <a:pt x="30480" y="85344"/>
                </a:lnTo>
                <a:lnTo>
                  <a:pt x="64007" y="121920"/>
                </a:lnTo>
                <a:lnTo>
                  <a:pt x="64007" y="124968"/>
                </a:lnTo>
                <a:lnTo>
                  <a:pt x="67056" y="128016"/>
                </a:lnTo>
                <a:lnTo>
                  <a:pt x="91439" y="128016"/>
                </a:lnTo>
                <a:lnTo>
                  <a:pt x="91439" y="124968"/>
                </a:lnTo>
                <a:lnTo>
                  <a:pt x="94487" y="124968"/>
                </a:lnTo>
                <a:lnTo>
                  <a:pt x="94487" y="121920"/>
                </a:lnTo>
                <a:lnTo>
                  <a:pt x="91439" y="121920"/>
                </a:lnTo>
                <a:lnTo>
                  <a:pt x="88617" y="106680"/>
                </a:lnTo>
                <a:lnTo>
                  <a:pt x="73151" y="106680"/>
                </a:lnTo>
                <a:lnTo>
                  <a:pt x="70103" y="103632"/>
                </a:lnTo>
                <a:lnTo>
                  <a:pt x="70103" y="100584"/>
                </a:lnTo>
                <a:lnTo>
                  <a:pt x="67056" y="100584"/>
                </a:lnTo>
                <a:lnTo>
                  <a:pt x="67056" y="97536"/>
                </a:lnTo>
                <a:lnTo>
                  <a:pt x="64007" y="97536"/>
                </a:lnTo>
                <a:lnTo>
                  <a:pt x="64007" y="94488"/>
                </a:lnTo>
                <a:lnTo>
                  <a:pt x="57912" y="88392"/>
                </a:lnTo>
                <a:lnTo>
                  <a:pt x="57912" y="85344"/>
                </a:lnTo>
                <a:lnTo>
                  <a:pt x="42672" y="70104"/>
                </a:lnTo>
                <a:close/>
              </a:path>
              <a:path w="287020" h="143510">
                <a:moveTo>
                  <a:pt x="76200" y="39624"/>
                </a:moveTo>
                <a:lnTo>
                  <a:pt x="60959" y="39624"/>
                </a:lnTo>
                <a:lnTo>
                  <a:pt x="60959" y="42672"/>
                </a:lnTo>
                <a:lnTo>
                  <a:pt x="57912" y="42672"/>
                </a:lnTo>
                <a:lnTo>
                  <a:pt x="67056" y="85344"/>
                </a:lnTo>
                <a:lnTo>
                  <a:pt x="70103" y="88392"/>
                </a:lnTo>
                <a:lnTo>
                  <a:pt x="70103" y="100584"/>
                </a:lnTo>
                <a:lnTo>
                  <a:pt x="73151" y="103632"/>
                </a:lnTo>
                <a:lnTo>
                  <a:pt x="73151" y="106680"/>
                </a:lnTo>
                <a:lnTo>
                  <a:pt x="88617" y="106680"/>
                </a:lnTo>
                <a:lnTo>
                  <a:pt x="76200" y="39624"/>
                </a:lnTo>
                <a:close/>
              </a:path>
              <a:path w="287020" h="143510">
                <a:moveTo>
                  <a:pt x="137159" y="118872"/>
                </a:moveTo>
                <a:lnTo>
                  <a:pt x="128015" y="118872"/>
                </a:lnTo>
                <a:lnTo>
                  <a:pt x="134112" y="121920"/>
                </a:lnTo>
                <a:lnTo>
                  <a:pt x="137159" y="118872"/>
                </a:lnTo>
                <a:close/>
              </a:path>
              <a:path w="287020" h="143510">
                <a:moveTo>
                  <a:pt x="152400" y="48768"/>
                </a:moveTo>
                <a:lnTo>
                  <a:pt x="124968" y="48768"/>
                </a:lnTo>
                <a:lnTo>
                  <a:pt x="118871" y="51816"/>
                </a:lnTo>
                <a:lnTo>
                  <a:pt x="103631" y="67056"/>
                </a:lnTo>
                <a:lnTo>
                  <a:pt x="103631" y="76200"/>
                </a:lnTo>
                <a:lnTo>
                  <a:pt x="100583" y="82296"/>
                </a:lnTo>
                <a:lnTo>
                  <a:pt x="100583" y="85344"/>
                </a:lnTo>
                <a:lnTo>
                  <a:pt x="103631" y="91440"/>
                </a:lnTo>
                <a:lnTo>
                  <a:pt x="103631" y="97536"/>
                </a:lnTo>
                <a:lnTo>
                  <a:pt x="106680" y="100584"/>
                </a:lnTo>
                <a:lnTo>
                  <a:pt x="109727" y="106680"/>
                </a:lnTo>
                <a:lnTo>
                  <a:pt x="109727" y="109728"/>
                </a:lnTo>
                <a:lnTo>
                  <a:pt x="118871" y="118872"/>
                </a:lnTo>
                <a:lnTo>
                  <a:pt x="149351" y="118872"/>
                </a:lnTo>
                <a:lnTo>
                  <a:pt x="152400" y="115824"/>
                </a:lnTo>
                <a:lnTo>
                  <a:pt x="158495" y="112776"/>
                </a:lnTo>
                <a:lnTo>
                  <a:pt x="164591" y="106680"/>
                </a:lnTo>
                <a:lnTo>
                  <a:pt x="134112" y="106680"/>
                </a:lnTo>
                <a:lnTo>
                  <a:pt x="134112" y="103632"/>
                </a:lnTo>
                <a:lnTo>
                  <a:pt x="128015" y="103632"/>
                </a:lnTo>
                <a:lnTo>
                  <a:pt x="128015" y="100584"/>
                </a:lnTo>
                <a:lnTo>
                  <a:pt x="124968" y="100584"/>
                </a:lnTo>
                <a:lnTo>
                  <a:pt x="124968" y="94488"/>
                </a:lnTo>
                <a:lnTo>
                  <a:pt x="121919" y="91440"/>
                </a:lnTo>
                <a:lnTo>
                  <a:pt x="121919" y="88392"/>
                </a:lnTo>
                <a:lnTo>
                  <a:pt x="118871" y="82296"/>
                </a:lnTo>
                <a:lnTo>
                  <a:pt x="118871" y="76200"/>
                </a:lnTo>
                <a:lnTo>
                  <a:pt x="121919" y="73152"/>
                </a:lnTo>
                <a:lnTo>
                  <a:pt x="121919" y="70104"/>
                </a:lnTo>
                <a:lnTo>
                  <a:pt x="124968" y="67056"/>
                </a:lnTo>
                <a:lnTo>
                  <a:pt x="124968" y="64008"/>
                </a:lnTo>
                <a:lnTo>
                  <a:pt x="131063" y="64008"/>
                </a:lnTo>
                <a:lnTo>
                  <a:pt x="134112" y="60960"/>
                </a:lnTo>
                <a:lnTo>
                  <a:pt x="164591" y="60960"/>
                </a:lnTo>
                <a:lnTo>
                  <a:pt x="152400" y="48768"/>
                </a:lnTo>
                <a:close/>
              </a:path>
              <a:path w="287020" h="143510">
                <a:moveTo>
                  <a:pt x="164591" y="60960"/>
                </a:moveTo>
                <a:lnTo>
                  <a:pt x="137159" y="60960"/>
                </a:lnTo>
                <a:lnTo>
                  <a:pt x="140207" y="64008"/>
                </a:lnTo>
                <a:lnTo>
                  <a:pt x="143256" y="64008"/>
                </a:lnTo>
                <a:lnTo>
                  <a:pt x="149351" y="70104"/>
                </a:lnTo>
                <a:lnTo>
                  <a:pt x="149351" y="76200"/>
                </a:lnTo>
                <a:lnTo>
                  <a:pt x="152400" y="76200"/>
                </a:lnTo>
                <a:lnTo>
                  <a:pt x="152400" y="97536"/>
                </a:lnTo>
                <a:lnTo>
                  <a:pt x="149351" y="97536"/>
                </a:lnTo>
                <a:lnTo>
                  <a:pt x="149351" y="100584"/>
                </a:lnTo>
                <a:lnTo>
                  <a:pt x="146303" y="100584"/>
                </a:lnTo>
                <a:lnTo>
                  <a:pt x="146303" y="103632"/>
                </a:lnTo>
                <a:lnTo>
                  <a:pt x="140207" y="103632"/>
                </a:lnTo>
                <a:lnTo>
                  <a:pt x="137159" y="106680"/>
                </a:lnTo>
                <a:lnTo>
                  <a:pt x="164591" y="106680"/>
                </a:lnTo>
                <a:lnTo>
                  <a:pt x="167639" y="103632"/>
                </a:lnTo>
                <a:lnTo>
                  <a:pt x="167639" y="100584"/>
                </a:lnTo>
                <a:lnTo>
                  <a:pt x="170687" y="94488"/>
                </a:lnTo>
                <a:lnTo>
                  <a:pt x="170687" y="76200"/>
                </a:lnTo>
                <a:lnTo>
                  <a:pt x="167639" y="70104"/>
                </a:lnTo>
                <a:lnTo>
                  <a:pt x="167639" y="67056"/>
                </a:lnTo>
                <a:lnTo>
                  <a:pt x="164591" y="60960"/>
                </a:lnTo>
                <a:close/>
              </a:path>
              <a:path w="287020" h="143510">
                <a:moveTo>
                  <a:pt x="140207" y="45720"/>
                </a:moveTo>
                <a:lnTo>
                  <a:pt x="134112" y="48768"/>
                </a:lnTo>
                <a:lnTo>
                  <a:pt x="143256" y="48768"/>
                </a:lnTo>
                <a:lnTo>
                  <a:pt x="140207" y="45720"/>
                </a:lnTo>
                <a:close/>
              </a:path>
              <a:path w="287020" h="143510">
                <a:moveTo>
                  <a:pt x="204215" y="82296"/>
                </a:moveTo>
                <a:lnTo>
                  <a:pt x="201167" y="82296"/>
                </a:lnTo>
                <a:lnTo>
                  <a:pt x="198120" y="85344"/>
                </a:lnTo>
                <a:lnTo>
                  <a:pt x="192024" y="85344"/>
                </a:lnTo>
                <a:lnTo>
                  <a:pt x="188975" y="88392"/>
                </a:lnTo>
                <a:lnTo>
                  <a:pt x="188975" y="100584"/>
                </a:lnTo>
                <a:lnTo>
                  <a:pt x="192024" y="103632"/>
                </a:lnTo>
                <a:lnTo>
                  <a:pt x="192024" y="106680"/>
                </a:lnTo>
                <a:lnTo>
                  <a:pt x="201167" y="106680"/>
                </a:lnTo>
                <a:lnTo>
                  <a:pt x="207263" y="103632"/>
                </a:lnTo>
                <a:lnTo>
                  <a:pt x="210312" y="100584"/>
                </a:lnTo>
                <a:lnTo>
                  <a:pt x="210312" y="88392"/>
                </a:lnTo>
                <a:lnTo>
                  <a:pt x="204215" y="82296"/>
                </a:lnTo>
                <a:close/>
              </a:path>
              <a:path w="287020" h="143510">
                <a:moveTo>
                  <a:pt x="286512" y="73152"/>
                </a:moveTo>
                <a:lnTo>
                  <a:pt x="280415" y="73152"/>
                </a:lnTo>
                <a:lnTo>
                  <a:pt x="246887" y="79248"/>
                </a:lnTo>
                <a:lnTo>
                  <a:pt x="225551" y="79248"/>
                </a:lnTo>
                <a:lnTo>
                  <a:pt x="225551" y="94488"/>
                </a:lnTo>
                <a:lnTo>
                  <a:pt x="228600" y="97536"/>
                </a:lnTo>
                <a:lnTo>
                  <a:pt x="234696" y="97536"/>
                </a:lnTo>
                <a:lnTo>
                  <a:pt x="286512" y="88392"/>
                </a:lnTo>
                <a:lnTo>
                  <a:pt x="286512" y="73152"/>
                </a:lnTo>
                <a:close/>
              </a:path>
              <a:path w="287020" h="143510">
                <a:moveTo>
                  <a:pt x="271272" y="18288"/>
                </a:moveTo>
                <a:lnTo>
                  <a:pt x="243839" y="18288"/>
                </a:lnTo>
                <a:lnTo>
                  <a:pt x="243839" y="21336"/>
                </a:lnTo>
                <a:lnTo>
                  <a:pt x="246887" y="21336"/>
                </a:lnTo>
                <a:lnTo>
                  <a:pt x="246887" y="24384"/>
                </a:lnTo>
                <a:lnTo>
                  <a:pt x="249936" y="27432"/>
                </a:lnTo>
                <a:lnTo>
                  <a:pt x="249936" y="39624"/>
                </a:lnTo>
                <a:lnTo>
                  <a:pt x="246887" y="42672"/>
                </a:lnTo>
                <a:lnTo>
                  <a:pt x="246887" y="48768"/>
                </a:lnTo>
                <a:lnTo>
                  <a:pt x="243839" y="51816"/>
                </a:lnTo>
                <a:lnTo>
                  <a:pt x="243839" y="54864"/>
                </a:lnTo>
                <a:lnTo>
                  <a:pt x="240791" y="57912"/>
                </a:lnTo>
                <a:lnTo>
                  <a:pt x="228600" y="79248"/>
                </a:lnTo>
                <a:lnTo>
                  <a:pt x="246887" y="79248"/>
                </a:lnTo>
                <a:lnTo>
                  <a:pt x="252984" y="67056"/>
                </a:lnTo>
                <a:lnTo>
                  <a:pt x="259079" y="60960"/>
                </a:lnTo>
                <a:lnTo>
                  <a:pt x="265175" y="48768"/>
                </a:lnTo>
                <a:lnTo>
                  <a:pt x="265175" y="45720"/>
                </a:lnTo>
                <a:lnTo>
                  <a:pt x="268224" y="42672"/>
                </a:lnTo>
                <a:lnTo>
                  <a:pt x="268224" y="36576"/>
                </a:lnTo>
                <a:lnTo>
                  <a:pt x="271272" y="33528"/>
                </a:lnTo>
                <a:lnTo>
                  <a:pt x="271272" y="18288"/>
                </a:lnTo>
                <a:close/>
              </a:path>
              <a:path w="287020" h="143510">
                <a:moveTo>
                  <a:pt x="265175" y="6096"/>
                </a:moveTo>
                <a:lnTo>
                  <a:pt x="222503" y="6096"/>
                </a:lnTo>
                <a:lnTo>
                  <a:pt x="219455" y="9144"/>
                </a:lnTo>
                <a:lnTo>
                  <a:pt x="216408" y="9144"/>
                </a:lnTo>
                <a:lnTo>
                  <a:pt x="216408" y="12192"/>
                </a:lnTo>
                <a:lnTo>
                  <a:pt x="213360" y="12192"/>
                </a:lnTo>
                <a:lnTo>
                  <a:pt x="213360" y="27432"/>
                </a:lnTo>
                <a:lnTo>
                  <a:pt x="216408" y="30480"/>
                </a:lnTo>
                <a:lnTo>
                  <a:pt x="219455" y="30480"/>
                </a:lnTo>
                <a:lnTo>
                  <a:pt x="219455" y="27432"/>
                </a:lnTo>
                <a:lnTo>
                  <a:pt x="222503" y="27432"/>
                </a:lnTo>
                <a:lnTo>
                  <a:pt x="222503" y="24384"/>
                </a:lnTo>
                <a:lnTo>
                  <a:pt x="225551" y="24384"/>
                </a:lnTo>
                <a:lnTo>
                  <a:pt x="225551" y="21336"/>
                </a:lnTo>
                <a:lnTo>
                  <a:pt x="228600" y="21336"/>
                </a:lnTo>
                <a:lnTo>
                  <a:pt x="231648" y="18288"/>
                </a:lnTo>
                <a:lnTo>
                  <a:pt x="271272" y="18288"/>
                </a:lnTo>
                <a:lnTo>
                  <a:pt x="268224" y="15240"/>
                </a:lnTo>
                <a:lnTo>
                  <a:pt x="268224" y="12192"/>
                </a:lnTo>
                <a:lnTo>
                  <a:pt x="265175" y="9144"/>
                </a:lnTo>
                <a:lnTo>
                  <a:pt x="265175" y="6096"/>
                </a:lnTo>
                <a:close/>
              </a:path>
              <a:path w="287020" h="143510">
                <a:moveTo>
                  <a:pt x="259079" y="3048"/>
                </a:moveTo>
                <a:lnTo>
                  <a:pt x="228600" y="3048"/>
                </a:lnTo>
                <a:lnTo>
                  <a:pt x="225551" y="6096"/>
                </a:lnTo>
                <a:lnTo>
                  <a:pt x="262127" y="6096"/>
                </a:lnTo>
                <a:lnTo>
                  <a:pt x="259079" y="3048"/>
                </a:lnTo>
                <a:close/>
              </a:path>
              <a:path w="287020" h="143510">
                <a:moveTo>
                  <a:pt x="252984" y="0"/>
                </a:moveTo>
                <a:lnTo>
                  <a:pt x="237743" y="0"/>
                </a:lnTo>
                <a:lnTo>
                  <a:pt x="234696" y="3048"/>
                </a:lnTo>
                <a:lnTo>
                  <a:pt x="256031" y="3048"/>
                </a:lnTo>
                <a:lnTo>
                  <a:pt x="2529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690871" y="3572764"/>
            <a:ext cx="326390" cy="119380"/>
          </a:xfrm>
          <a:custGeom>
            <a:rect l="l" t="t" r="r" b="b"/>
            <a:pathLst>
              <a:path w="326389" h="119379">
                <a:moveTo>
                  <a:pt x="161543" y="0"/>
                </a:moveTo>
                <a:lnTo>
                  <a:pt x="99012" y="4762"/>
                </a:lnTo>
                <a:lnTo>
                  <a:pt x="47625" y="17526"/>
                </a:lnTo>
                <a:lnTo>
                  <a:pt x="12811" y="36004"/>
                </a:lnTo>
                <a:lnTo>
                  <a:pt x="0" y="57912"/>
                </a:lnTo>
                <a:lnTo>
                  <a:pt x="12811" y="81581"/>
                </a:lnTo>
                <a:lnTo>
                  <a:pt x="47625" y="100964"/>
                </a:lnTo>
                <a:lnTo>
                  <a:pt x="99012" y="114061"/>
                </a:lnTo>
                <a:lnTo>
                  <a:pt x="161543" y="118872"/>
                </a:lnTo>
                <a:lnTo>
                  <a:pt x="225837" y="114061"/>
                </a:lnTo>
                <a:lnTo>
                  <a:pt x="278129" y="100964"/>
                </a:lnTo>
                <a:lnTo>
                  <a:pt x="313277" y="81581"/>
                </a:lnTo>
                <a:lnTo>
                  <a:pt x="326136" y="57912"/>
                </a:lnTo>
                <a:lnTo>
                  <a:pt x="313277" y="36004"/>
                </a:lnTo>
                <a:lnTo>
                  <a:pt x="278130" y="17526"/>
                </a:lnTo>
                <a:lnTo>
                  <a:pt x="225837" y="4762"/>
                </a:lnTo>
                <a:lnTo>
                  <a:pt x="161543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672584" y="2707132"/>
            <a:ext cx="954405" cy="957580"/>
          </a:xfrm>
          <a:custGeom>
            <a:rect l="l" t="t" r="r" b="b"/>
            <a:pathLst>
              <a:path w="954403" h="957578">
                <a:moveTo>
                  <a:pt x="475488" y="0"/>
                </a:moveTo>
                <a:lnTo>
                  <a:pt x="426950" y="2460"/>
                </a:lnTo>
                <a:lnTo>
                  <a:pt x="379797" y="9685"/>
                </a:lnTo>
                <a:lnTo>
                  <a:pt x="334269" y="21437"/>
                </a:lnTo>
                <a:lnTo>
                  <a:pt x="290607" y="37480"/>
                </a:lnTo>
                <a:lnTo>
                  <a:pt x="249053" y="57577"/>
                </a:lnTo>
                <a:lnTo>
                  <a:pt x="209847" y="81492"/>
                </a:lnTo>
                <a:lnTo>
                  <a:pt x="173231" y="108987"/>
                </a:lnTo>
                <a:lnTo>
                  <a:pt x="139446" y="139826"/>
                </a:lnTo>
                <a:lnTo>
                  <a:pt x="108732" y="173773"/>
                </a:lnTo>
                <a:lnTo>
                  <a:pt x="81331" y="210591"/>
                </a:lnTo>
                <a:lnTo>
                  <a:pt x="57484" y="250043"/>
                </a:lnTo>
                <a:lnTo>
                  <a:pt x="37433" y="291893"/>
                </a:lnTo>
                <a:lnTo>
                  <a:pt x="21417" y="335904"/>
                </a:lnTo>
                <a:lnTo>
                  <a:pt x="9679" y="381839"/>
                </a:lnTo>
                <a:lnTo>
                  <a:pt x="2460" y="429462"/>
                </a:lnTo>
                <a:lnTo>
                  <a:pt x="0" y="478535"/>
                </a:lnTo>
                <a:lnTo>
                  <a:pt x="2460" y="527609"/>
                </a:lnTo>
                <a:lnTo>
                  <a:pt x="9679" y="575232"/>
                </a:lnTo>
                <a:lnTo>
                  <a:pt x="21417" y="621167"/>
                </a:lnTo>
                <a:lnTo>
                  <a:pt x="37433" y="665178"/>
                </a:lnTo>
                <a:lnTo>
                  <a:pt x="57484" y="707028"/>
                </a:lnTo>
                <a:lnTo>
                  <a:pt x="81331" y="746480"/>
                </a:lnTo>
                <a:lnTo>
                  <a:pt x="108732" y="783298"/>
                </a:lnTo>
                <a:lnTo>
                  <a:pt x="139446" y="817245"/>
                </a:lnTo>
                <a:lnTo>
                  <a:pt x="173231" y="848084"/>
                </a:lnTo>
                <a:lnTo>
                  <a:pt x="209847" y="875579"/>
                </a:lnTo>
                <a:lnTo>
                  <a:pt x="249053" y="899494"/>
                </a:lnTo>
                <a:lnTo>
                  <a:pt x="290607" y="919591"/>
                </a:lnTo>
                <a:lnTo>
                  <a:pt x="334269" y="935634"/>
                </a:lnTo>
                <a:lnTo>
                  <a:pt x="379797" y="947386"/>
                </a:lnTo>
                <a:lnTo>
                  <a:pt x="426950" y="954611"/>
                </a:lnTo>
                <a:lnTo>
                  <a:pt x="475488" y="957071"/>
                </a:lnTo>
                <a:lnTo>
                  <a:pt x="524561" y="954611"/>
                </a:lnTo>
                <a:lnTo>
                  <a:pt x="572184" y="947386"/>
                </a:lnTo>
                <a:lnTo>
                  <a:pt x="618119" y="935634"/>
                </a:lnTo>
                <a:lnTo>
                  <a:pt x="662130" y="919591"/>
                </a:lnTo>
                <a:lnTo>
                  <a:pt x="703980" y="899494"/>
                </a:lnTo>
                <a:lnTo>
                  <a:pt x="743432" y="875579"/>
                </a:lnTo>
                <a:lnTo>
                  <a:pt x="780250" y="848084"/>
                </a:lnTo>
                <a:lnTo>
                  <a:pt x="814197" y="817245"/>
                </a:lnTo>
                <a:lnTo>
                  <a:pt x="845036" y="783298"/>
                </a:lnTo>
                <a:lnTo>
                  <a:pt x="872531" y="746480"/>
                </a:lnTo>
                <a:lnTo>
                  <a:pt x="896446" y="707028"/>
                </a:lnTo>
                <a:lnTo>
                  <a:pt x="916543" y="665178"/>
                </a:lnTo>
                <a:lnTo>
                  <a:pt x="932586" y="621167"/>
                </a:lnTo>
                <a:lnTo>
                  <a:pt x="944338" y="575232"/>
                </a:lnTo>
                <a:lnTo>
                  <a:pt x="951563" y="527609"/>
                </a:lnTo>
                <a:lnTo>
                  <a:pt x="954024" y="478535"/>
                </a:lnTo>
                <a:lnTo>
                  <a:pt x="951563" y="429462"/>
                </a:lnTo>
                <a:lnTo>
                  <a:pt x="944338" y="381839"/>
                </a:lnTo>
                <a:lnTo>
                  <a:pt x="932586" y="335904"/>
                </a:lnTo>
                <a:lnTo>
                  <a:pt x="916543" y="291893"/>
                </a:lnTo>
                <a:lnTo>
                  <a:pt x="896446" y="250043"/>
                </a:lnTo>
                <a:lnTo>
                  <a:pt x="872531" y="210591"/>
                </a:lnTo>
                <a:lnTo>
                  <a:pt x="845036" y="173773"/>
                </a:lnTo>
                <a:lnTo>
                  <a:pt x="814197" y="139826"/>
                </a:lnTo>
                <a:lnTo>
                  <a:pt x="780250" y="108987"/>
                </a:lnTo>
                <a:lnTo>
                  <a:pt x="743432" y="81492"/>
                </a:lnTo>
                <a:lnTo>
                  <a:pt x="703980" y="57577"/>
                </a:lnTo>
                <a:lnTo>
                  <a:pt x="662130" y="37480"/>
                </a:lnTo>
                <a:lnTo>
                  <a:pt x="618119" y="21437"/>
                </a:lnTo>
                <a:lnTo>
                  <a:pt x="572184" y="9685"/>
                </a:lnTo>
                <a:lnTo>
                  <a:pt x="524561" y="2460"/>
                </a:lnTo>
                <a:lnTo>
                  <a:pt x="475488" y="0"/>
                </a:lnTo>
                <a:close/>
              </a:path>
            </a:pathLst>
          </a:custGeom>
          <a:solidFill>
            <a:srgbClr val="43AF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177239" y="3644696"/>
            <a:ext cx="415925" cy="164465"/>
          </a:xfrm>
          <a:custGeom>
            <a:rect l="l" t="t" r="r" b="b"/>
            <a:pathLst>
              <a:path w="415925" h="164464">
                <a:moveTo>
                  <a:pt x="189044" y="0"/>
                </a:moveTo>
                <a:lnTo>
                  <a:pt x="140593" y="0"/>
                </a:lnTo>
                <a:lnTo>
                  <a:pt x="91850" y="7315"/>
                </a:lnTo>
                <a:lnTo>
                  <a:pt x="47056" y="21945"/>
                </a:lnTo>
                <a:lnTo>
                  <a:pt x="10456" y="43891"/>
                </a:lnTo>
                <a:lnTo>
                  <a:pt x="0" y="64041"/>
                </a:lnTo>
                <a:lnTo>
                  <a:pt x="15197" y="84192"/>
                </a:lnTo>
                <a:lnTo>
                  <a:pt x="48175" y="103327"/>
                </a:lnTo>
                <a:lnTo>
                  <a:pt x="91059" y="120429"/>
                </a:lnTo>
                <a:lnTo>
                  <a:pt x="135974" y="134484"/>
                </a:lnTo>
                <a:lnTo>
                  <a:pt x="175048" y="144475"/>
                </a:lnTo>
                <a:lnTo>
                  <a:pt x="224084" y="153814"/>
                </a:lnTo>
                <a:lnTo>
                  <a:pt x="283508" y="161397"/>
                </a:lnTo>
                <a:lnTo>
                  <a:pt x="342493" y="164006"/>
                </a:lnTo>
                <a:lnTo>
                  <a:pt x="390212" y="158422"/>
                </a:lnTo>
                <a:lnTo>
                  <a:pt x="415840" y="141427"/>
                </a:lnTo>
                <a:lnTo>
                  <a:pt x="408232" y="111386"/>
                </a:lnTo>
                <a:lnTo>
                  <a:pt x="376923" y="78857"/>
                </a:lnTo>
                <a:lnTo>
                  <a:pt x="331130" y="47938"/>
                </a:lnTo>
                <a:lnTo>
                  <a:pt x="280070" y="22725"/>
                </a:lnTo>
                <a:lnTo>
                  <a:pt x="232960" y="7315"/>
                </a:lnTo>
                <a:lnTo>
                  <a:pt x="189044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690871" y="3529828"/>
            <a:ext cx="902335" cy="283845"/>
          </a:xfrm>
          <a:custGeom>
            <a:rect l="l" t="t" r="r" b="b"/>
            <a:pathLst>
              <a:path w="902335" h="283845">
                <a:moveTo>
                  <a:pt x="0" y="91703"/>
                </a:moveTo>
                <a:lnTo>
                  <a:pt x="0" y="262391"/>
                </a:lnTo>
                <a:lnTo>
                  <a:pt x="22992" y="273709"/>
                </a:lnTo>
                <a:lnTo>
                  <a:pt x="50523" y="280548"/>
                </a:lnTo>
                <a:lnTo>
                  <a:pt x="82147" y="283382"/>
                </a:lnTo>
                <a:lnTo>
                  <a:pt x="117418" y="282683"/>
                </a:lnTo>
                <a:lnTo>
                  <a:pt x="155891" y="278925"/>
                </a:lnTo>
                <a:lnTo>
                  <a:pt x="197119" y="272583"/>
                </a:lnTo>
                <a:lnTo>
                  <a:pt x="240658" y="264129"/>
                </a:lnTo>
                <a:lnTo>
                  <a:pt x="286060" y="254037"/>
                </a:lnTo>
                <a:lnTo>
                  <a:pt x="477393" y="206765"/>
                </a:lnTo>
                <a:lnTo>
                  <a:pt x="525427" y="195588"/>
                </a:lnTo>
                <a:lnTo>
                  <a:pt x="572651" y="185616"/>
                </a:lnTo>
                <a:lnTo>
                  <a:pt x="618618" y="177321"/>
                </a:lnTo>
                <a:lnTo>
                  <a:pt x="662883" y="171177"/>
                </a:lnTo>
                <a:lnTo>
                  <a:pt x="704999" y="167657"/>
                </a:lnTo>
                <a:lnTo>
                  <a:pt x="744521" y="167236"/>
                </a:lnTo>
                <a:lnTo>
                  <a:pt x="901833" y="167236"/>
                </a:lnTo>
                <a:lnTo>
                  <a:pt x="900922" y="121707"/>
                </a:lnTo>
                <a:lnTo>
                  <a:pt x="900570" y="112682"/>
                </a:lnTo>
                <a:lnTo>
                  <a:pt x="86543" y="112682"/>
                </a:lnTo>
                <a:lnTo>
                  <a:pt x="53114" y="109969"/>
                </a:lnTo>
                <a:lnTo>
                  <a:pt x="24097" y="103143"/>
                </a:lnTo>
                <a:lnTo>
                  <a:pt x="0" y="91703"/>
                </a:lnTo>
                <a:close/>
              </a:path>
              <a:path w="902335" h="283845">
                <a:moveTo>
                  <a:pt x="901833" y="167236"/>
                </a:moveTo>
                <a:lnTo>
                  <a:pt x="744521" y="167236"/>
                </a:lnTo>
                <a:lnTo>
                  <a:pt x="781003" y="170387"/>
                </a:lnTo>
                <a:lnTo>
                  <a:pt x="813999" y="177583"/>
                </a:lnTo>
                <a:lnTo>
                  <a:pt x="843063" y="189298"/>
                </a:lnTo>
                <a:lnTo>
                  <a:pt x="867750" y="206006"/>
                </a:lnTo>
                <a:lnTo>
                  <a:pt x="887613" y="228181"/>
                </a:lnTo>
                <a:lnTo>
                  <a:pt x="902207" y="256295"/>
                </a:lnTo>
                <a:lnTo>
                  <a:pt x="902122" y="206006"/>
                </a:lnTo>
                <a:lnTo>
                  <a:pt x="901833" y="167236"/>
                </a:lnTo>
                <a:close/>
              </a:path>
              <a:path w="902335" h="283845">
                <a:moveTo>
                  <a:pt x="733255" y="0"/>
                </a:moveTo>
                <a:lnTo>
                  <a:pt x="691409" y="2147"/>
                </a:lnTo>
                <a:lnTo>
                  <a:pt x="646862" y="7211"/>
                </a:lnTo>
                <a:lnTo>
                  <a:pt x="600122" y="14688"/>
                </a:lnTo>
                <a:lnTo>
                  <a:pt x="551697" y="24078"/>
                </a:lnTo>
                <a:lnTo>
                  <a:pt x="502095" y="34877"/>
                </a:lnTo>
                <a:lnTo>
                  <a:pt x="302079" y="82133"/>
                </a:lnTo>
                <a:lnTo>
                  <a:pt x="254213" y="92452"/>
                </a:lnTo>
                <a:lnTo>
                  <a:pt x="208218" y="101168"/>
                </a:lnTo>
                <a:lnTo>
                  <a:pt x="164603" y="107780"/>
                </a:lnTo>
                <a:lnTo>
                  <a:pt x="123876" y="111785"/>
                </a:lnTo>
                <a:lnTo>
                  <a:pt x="86543" y="112682"/>
                </a:lnTo>
                <a:lnTo>
                  <a:pt x="900570" y="112682"/>
                </a:lnTo>
                <a:lnTo>
                  <a:pt x="884189" y="50572"/>
                </a:lnTo>
                <a:lnTo>
                  <a:pt x="837507" y="16073"/>
                </a:lnTo>
                <a:lnTo>
                  <a:pt x="771892" y="1270"/>
                </a:lnTo>
                <a:lnTo>
                  <a:pt x="733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690871" y="3529828"/>
            <a:ext cx="902335" cy="283845"/>
          </a:xfrm>
          <a:custGeom>
            <a:rect l="l" t="t" r="r" b="b"/>
            <a:pathLst>
              <a:path w="902335" h="283845">
                <a:moveTo>
                  <a:pt x="0" y="91703"/>
                </a:moveTo>
                <a:lnTo>
                  <a:pt x="0" y="262391"/>
                </a:lnTo>
                <a:lnTo>
                  <a:pt x="22992" y="273709"/>
                </a:lnTo>
                <a:lnTo>
                  <a:pt x="50523" y="280548"/>
                </a:lnTo>
                <a:lnTo>
                  <a:pt x="82147" y="283382"/>
                </a:lnTo>
                <a:lnTo>
                  <a:pt x="117418" y="282683"/>
                </a:lnTo>
                <a:lnTo>
                  <a:pt x="155891" y="278925"/>
                </a:lnTo>
                <a:lnTo>
                  <a:pt x="197119" y="272583"/>
                </a:lnTo>
                <a:lnTo>
                  <a:pt x="240658" y="264129"/>
                </a:lnTo>
                <a:lnTo>
                  <a:pt x="286060" y="254037"/>
                </a:lnTo>
                <a:lnTo>
                  <a:pt x="332880" y="242781"/>
                </a:lnTo>
                <a:lnTo>
                  <a:pt x="380673" y="230835"/>
                </a:lnTo>
                <a:lnTo>
                  <a:pt x="428992" y="218671"/>
                </a:lnTo>
                <a:lnTo>
                  <a:pt x="477393" y="206765"/>
                </a:lnTo>
                <a:lnTo>
                  <a:pt x="525427" y="195588"/>
                </a:lnTo>
                <a:lnTo>
                  <a:pt x="572651" y="185616"/>
                </a:lnTo>
                <a:lnTo>
                  <a:pt x="618618" y="177321"/>
                </a:lnTo>
                <a:lnTo>
                  <a:pt x="662883" y="171177"/>
                </a:lnTo>
                <a:lnTo>
                  <a:pt x="704999" y="167657"/>
                </a:lnTo>
                <a:lnTo>
                  <a:pt x="744521" y="167236"/>
                </a:lnTo>
                <a:lnTo>
                  <a:pt x="781003" y="170387"/>
                </a:lnTo>
                <a:lnTo>
                  <a:pt x="843063" y="189298"/>
                </a:lnTo>
                <a:lnTo>
                  <a:pt x="887613" y="228181"/>
                </a:lnTo>
                <a:lnTo>
                  <a:pt x="902207" y="256295"/>
                </a:lnTo>
                <a:lnTo>
                  <a:pt x="902160" y="211051"/>
                </a:lnTo>
                <a:lnTo>
                  <a:pt x="901826" y="166379"/>
                </a:lnTo>
                <a:lnTo>
                  <a:pt x="900922" y="121707"/>
                </a:lnTo>
                <a:lnTo>
                  <a:pt x="899160" y="76463"/>
                </a:lnTo>
                <a:lnTo>
                  <a:pt x="863468" y="30609"/>
                </a:lnTo>
                <a:lnTo>
                  <a:pt x="806812" y="6460"/>
                </a:lnTo>
                <a:lnTo>
                  <a:pt x="733255" y="0"/>
                </a:lnTo>
                <a:lnTo>
                  <a:pt x="691409" y="2147"/>
                </a:lnTo>
                <a:lnTo>
                  <a:pt x="646862" y="7211"/>
                </a:lnTo>
                <a:lnTo>
                  <a:pt x="600122" y="14688"/>
                </a:lnTo>
                <a:lnTo>
                  <a:pt x="551697" y="24078"/>
                </a:lnTo>
                <a:lnTo>
                  <a:pt x="502095" y="34877"/>
                </a:lnTo>
                <a:lnTo>
                  <a:pt x="451824" y="46585"/>
                </a:lnTo>
                <a:lnTo>
                  <a:pt x="401393" y="58698"/>
                </a:lnTo>
                <a:lnTo>
                  <a:pt x="351308" y="70715"/>
                </a:lnTo>
                <a:lnTo>
                  <a:pt x="302079" y="82133"/>
                </a:lnTo>
                <a:lnTo>
                  <a:pt x="254213" y="92452"/>
                </a:lnTo>
                <a:lnTo>
                  <a:pt x="208218" y="101168"/>
                </a:lnTo>
                <a:lnTo>
                  <a:pt x="164603" y="107780"/>
                </a:lnTo>
                <a:lnTo>
                  <a:pt x="123876" y="111785"/>
                </a:lnTo>
                <a:lnTo>
                  <a:pt x="86543" y="112682"/>
                </a:lnTo>
                <a:lnTo>
                  <a:pt x="53114" y="109969"/>
                </a:lnTo>
                <a:lnTo>
                  <a:pt x="24097" y="103143"/>
                </a:lnTo>
                <a:lnTo>
                  <a:pt x="0" y="91703"/>
                </a:lnTo>
                <a:close/>
              </a:path>
            </a:pathLst>
          </a:custGeom>
          <a:ln w="6096">
            <a:solidFill>
              <a:srgbClr val="0D0D0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001767" y="3584955"/>
            <a:ext cx="280670" cy="143510"/>
          </a:xfrm>
          <a:custGeom>
            <a:rect l="l" t="t" r="r" b="b"/>
            <a:pathLst>
              <a:path w="280670" h="143510">
                <a:moveTo>
                  <a:pt x="30480" y="54864"/>
                </a:moveTo>
                <a:lnTo>
                  <a:pt x="0" y="54864"/>
                </a:lnTo>
                <a:lnTo>
                  <a:pt x="0" y="60960"/>
                </a:lnTo>
                <a:lnTo>
                  <a:pt x="18287" y="140208"/>
                </a:lnTo>
                <a:lnTo>
                  <a:pt x="18287" y="143256"/>
                </a:lnTo>
                <a:lnTo>
                  <a:pt x="30480" y="143256"/>
                </a:lnTo>
                <a:lnTo>
                  <a:pt x="30480" y="140208"/>
                </a:lnTo>
                <a:lnTo>
                  <a:pt x="33528" y="140208"/>
                </a:lnTo>
                <a:lnTo>
                  <a:pt x="33528" y="137160"/>
                </a:lnTo>
                <a:lnTo>
                  <a:pt x="24384" y="91440"/>
                </a:lnTo>
                <a:lnTo>
                  <a:pt x="24384" y="88392"/>
                </a:lnTo>
                <a:lnTo>
                  <a:pt x="21336" y="82296"/>
                </a:lnTo>
                <a:lnTo>
                  <a:pt x="21336" y="73152"/>
                </a:lnTo>
                <a:lnTo>
                  <a:pt x="18287" y="70104"/>
                </a:lnTo>
                <a:lnTo>
                  <a:pt x="41317" y="70104"/>
                </a:lnTo>
                <a:lnTo>
                  <a:pt x="30480" y="57912"/>
                </a:lnTo>
                <a:lnTo>
                  <a:pt x="30480" y="54864"/>
                </a:lnTo>
                <a:close/>
              </a:path>
              <a:path w="280670" h="143510">
                <a:moveTo>
                  <a:pt x="88392" y="128016"/>
                </a:moveTo>
                <a:lnTo>
                  <a:pt x="67056" y="128016"/>
                </a:lnTo>
                <a:lnTo>
                  <a:pt x="70104" y="131064"/>
                </a:lnTo>
                <a:lnTo>
                  <a:pt x="85344" y="131064"/>
                </a:lnTo>
                <a:lnTo>
                  <a:pt x="88392" y="128016"/>
                </a:lnTo>
                <a:close/>
              </a:path>
              <a:path w="280670" h="143510">
                <a:moveTo>
                  <a:pt x="41317" y="70104"/>
                </a:moveTo>
                <a:lnTo>
                  <a:pt x="18287" y="70104"/>
                </a:lnTo>
                <a:lnTo>
                  <a:pt x="24384" y="76200"/>
                </a:lnTo>
                <a:lnTo>
                  <a:pt x="24384" y="79248"/>
                </a:lnTo>
                <a:lnTo>
                  <a:pt x="27432" y="79248"/>
                </a:lnTo>
                <a:lnTo>
                  <a:pt x="27432" y="82296"/>
                </a:lnTo>
                <a:lnTo>
                  <a:pt x="30480" y="85344"/>
                </a:lnTo>
                <a:lnTo>
                  <a:pt x="60960" y="121920"/>
                </a:lnTo>
                <a:lnTo>
                  <a:pt x="64008" y="124968"/>
                </a:lnTo>
                <a:lnTo>
                  <a:pt x="64008" y="128016"/>
                </a:lnTo>
                <a:lnTo>
                  <a:pt x="91440" y="128016"/>
                </a:lnTo>
                <a:lnTo>
                  <a:pt x="91440" y="121920"/>
                </a:lnTo>
                <a:lnTo>
                  <a:pt x="88053" y="106680"/>
                </a:lnTo>
                <a:lnTo>
                  <a:pt x="70104" y="106680"/>
                </a:lnTo>
                <a:lnTo>
                  <a:pt x="70104" y="103632"/>
                </a:lnTo>
                <a:lnTo>
                  <a:pt x="60960" y="94488"/>
                </a:lnTo>
                <a:lnTo>
                  <a:pt x="60960" y="91440"/>
                </a:lnTo>
                <a:lnTo>
                  <a:pt x="54864" y="85344"/>
                </a:lnTo>
                <a:lnTo>
                  <a:pt x="41317" y="70104"/>
                </a:lnTo>
                <a:close/>
              </a:path>
              <a:path w="280670" h="143510">
                <a:moveTo>
                  <a:pt x="73152" y="39624"/>
                </a:moveTo>
                <a:lnTo>
                  <a:pt x="60960" y="39624"/>
                </a:lnTo>
                <a:lnTo>
                  <a:pt x="57912" y="42672"/>
                </a:lnTo>
                <a:lnTo>
                  <a:pt x="67056" y="85344"/>
                </a:lnTo>
                <a:lnTo>
                  <a:pt x="67056" y="91440"/>
                </a:lnTo>
                <a:lnTo>
                  <a:pt x="70104" y="97536"/>
                </a:lnTo>
                <a:lnTo>
                  <a:pt x="70104" y="106680"/>
                </a:lnTo>
                <a:lnTo>
                  <a:pt x="88053" y="106680"/>
                </a:lnTo>
                <a:lnTo>
                  <a:pt x="73152" y="39624"/>
                </a:lnTo>
                <a:close/>
              </a:path>
              <a:path w="280670" h="143510">
                <a:moveTo>
                  <a:pt x="27432" y="51816"/>
                </a:moveTo>
                <a:lnTo>
                  <a:pt x="3048" y="51816"/>
                </a:lnTo>
                <a:lnTo>
                  <a:pt x="3048" y="54864"/>
                </a:lnTo>
                <a:lnTo>
                  <a:pt x="27432" y="54864"/>
                </a:lnTo>
                <a:lnTo>
                  <a:pt x="27432" y="51816"/>
                </a:lnTo>
                <a:close/>
              </a:path>
              <a:path w="280670" h="143510">
                <a:moveTo>
                  <a:pt x="21336" y="48768"/>
                </a:moveTo>
                <a:lnTo>
                  <a:pt x="15240" y="48768"/>
                </a:lnTo>
                <a:lnTo>
                  <a:pt x="6096" y="51816"/>
                </a:lnTo>
                <a:lnTo>
                  <a:pt x="24384" y="51816"/>
                </a:lnTo>
                <a:lnTo>
                  <a:pt x="21336" y="48768"/>
                </a:lnTo>
                <a:close/>
              </a:path>
              <a:path w="280670" h="143510">
                <a:moveTo>
                  <a:pt x="137160" y="118872"/>
                </a:moveTo>
                <a:lnTo>
                  <a:pt x="128016" y="118872"/>
                </a:lnTo>
                <a:lnTo>
                  <a:pt x="131064" y="121920"/>
                </a:lnTo>
                <a:lnTo>
                  <a:pt x="137160" y="118872"/>
                </a:lnTo>
                <a:close/>
              </a:path>
              <a:path w="280670" h="143510">
                <a:moveTo>
                  <a:pt x="152400" y="48768"/>
                </a:moveTo>
                <a:lnTo>
                  <a:pt x="121920" y="48768"/>
                </a:lnTo>
                <a:lnTo>
                  <a:pt x="118872" y="51816"/>
                </a:lnTo>
                <a:lnTo>
                  <a:pt x="112776" y="54864"/>
                </a:lnTo>
                <a:lnTo>
                  <a:pt x="103632" y="64008"/>
                </a:lnTo>
                <a:lnTo>
                  <a:pt x="103632" y="67056"/>
                </a:lnTo>
                <a:lnTo>
                  <a:pt x="100584" y="73152"/>
                </a:lnTo>
                <a:lnTo>
                  <a:pt x="100584" y="91440"/>
                </a:lnTo>
                <a:lnTo>
                  <a:pt x="103632" y="97536"/>
                </a:lnTo>
                <a:lnTo>
                  <a:pt x="103632" y="100584"/>
                </a:lnTo>
                <a:lnTo>
                  <a:pt x="106680" y="106680"/>
                </a:lnTo>
                <a:lnTo>
                  <a:pt x="118872" y="118872"/>
                </a:lnTo>
                <a:lnTo>
                  <a:pt x="146304" y="118872"/>
                </a:lnTo>
                <a:lnTo>
                  <a:pt x="152400" y="115824"/>
                </a:lnTo>
                <a:lnTo>
                  <a:pt x="155448" y="112776"/>
                </a:lnTo>
                <a:lnTo>
                  <a:pt x="161544" y="109728"/>
                </a:lnTo>
                <a:lnTo>
                  <a:pt x="164592" y="106680"/>
                </a:lnTo>
                <a:lnTo>
                  <a:pt x="134112" y="106680"/>
                </a:lnTo>
                <a:lnTo>
                  <a:pt x="131064" y="103632"/>
                </a:lnTo>
                <a:lnTo>
                  <a:pt x="128016" y="103632"/>
                </a:lnTo>
                <a:lnTo>
                  <a:pt x="124968" y="100584"/>
                </a:lnTo>
                <a:lnTo>
                  <a:pt x="124968" y="97536"/>
                </a:lnTo>
                <a:lnTo>
                  <a:pt x="121920" y="94488"/>
                </a:lnTo>
                <a:lnTo>
                  <a:pt x="121920" y="91440"/>
                </a:lnTo>
                <a:lnTo>
                  <a:pt x="118872" y="88392"/>
                </a:lnTo>
                <a:lnTo>
                  <a:pt x="118872" y="70104"/>
                </a:lnTo>
                <a:lnTo>
                  <a:pt x="121920" y="70104"/>
                </a:lnTo>
                <a:lnTo>
                  <a:pt x="121920" y="67056"/>
                </a:lnTo>
                <a:lnTo>
                  <a:pt x="124968" y="64008"/>
                </a:lnTo>
                <a:lnTo>
                  <a:pt x="131064" y="64008"/>
                </a:lnTo>
                <a:lnTo>
                  <a:pt x="134112" y="60960"/>
                </a:lnTo>
                <a:lnTo>
                  <a:pt x="164592" y="60960"/>
                </a:lnTo>
                <a:lnTo>
                  <a:pt x="152400" y="48768"/>
                </a:lnTo>
                <a:close/>
              </a:path>
              <a:path w="280670" h="143510">
                <a:moveTo>
                  <a:pt x="164592" y="60960"/>
                </a:moveTo>
                <a:lnTo>
                  <a:pt x="137160" y="60960"/>
                </a:lnTo>
                <a:lnTo>
                  <a:pt x="137160" y="64008"/>
                </a:lnTo>
                <a:lnTo>
                  <a:pt x="143256" y="64008"/>
                </a:lnTo>
                <a:lnTo>
                  <a:pt x="143256" y="67056"/>
                </a:lnTo>
                <a:lnTo>
                  <a:pt x="146304" y="67056"/>
                </a:lnTo>
                <a:lnTo>
                  <a:pt x="146304" y="70104"/>
                </a:lnTo>
                <a:lnTo>
                  <a:pt x="149352" y="73152"/>
                </a:lnTo>
                <a:lnTo>
                  <a:pt x="149352" y="79248"/>
                </a:lnTo>
                <a:lnTo>
                  <a:pt x="152400" y="85344"/>
                </a:lnTo>
                <a:lnTo>
                  <a:pt x="152400" y="94488"/>
                </a:lnTo>
                <a:lnTo>
                  <a:pt x="149352" y="97536"/>
                </a:lnTo>
                <a:lnTo>
                  <a:pt x="149352" y="100584"/>
                </a:lnTo>
                <a:lnTo>
                  <a:pt x="146304" y="100584"/>
                </a:lnTo>
                <a:lnTo>
                  <a:pt x="143256" y="103632"/>
                </a:lnTo>
                <a:lnTo>
                  <a:pt x="140208" y="103632"/>
                </a:lnTo>
                <a:lnTo>
                  <a:pt x="137160" y="106680"/>
                </a:lnTo>
                <a:lnTo>
                  <a:pt x="164592" y="106680"/>
                </a:lnTo>
                <a:lnTo>
                  <a:pt x="164592" y="103632"/>
                </a:lnTo>
                <a:lnTo>
                  <a:pt x="167640" y="100584"/>
                </a:lnTo>
                <a:lnTo>
                  <a:pt x="167640" y="94488"/>
                </a:lnTo>
                <a:lnTo>
                  <a:pt x="170687" y="91440"/>
                </a:lnTo>
                <a:lnTo>
                  <a:pt x="170687" y="82296"/>
                </a:lnTo>
                <a:lnTo>
                  <a:pt x="167640" y="76200"/>
                </a:lnTo>
                <a:lnTo>
                  <a:pt x="167640" y="70104"/>
                </a:lnTo>
                <a:lnTo>
                  <a:pt x="164592" y="67056"/>
                </a:lnTo>
                <a:lnTo>
                  <a:pt x="164592" y="60960"/>
                </a:lnTo>
                <a:close/>
              </a:path>
              <a:path w="280670" h="143510">
                <a:moveTo>
                  <a:pt x="140208" y="45720"/>
                </a:moveTo>
                <a:lnTo>
                  <a:pt x="134112" y="48768"/>
                </a:lnTo>
                <a:lnTo>
                  <a:pt x="143256" y="48768"/>
                </a:lnTo>
                <a:lnTo>
                  <a:pt x="140208" y="45720"/>
                </a:lnTo>
                <a:close/>
              </a:path>
              <a:path w="280670" h="143510">
                <a:moveTo>
                  <a:pt x="207264" y="85344"/>
                </a:moveTo>
                <a:lnTo>
                  <a:pt x="188976" y="85344"/>
                </a:lnTo>
                <a:lnTo>
                  <a:pt x="188976" y="88392"/>
                </a:lnTo>
                <a:lnTo>
                  <a:pt x="185928" y="91440"/>
                </a:lnTo>
                <a:lnTo>
                  <a:pt x="185928" y="94488"/>
                </a:lnTo>
                <a:lnTo>
                  <a:pt x="188976" y="97536"/>
                </a:lnTo>
                <a:lnTo>
                  <a:pt x="188976" y="103632"/>
                </a:lnTo>
                <a:lnTo>
                  <a:pt x="192024" y="106680"/>
                </a:lnTo>
                <a:lnTo>
                  <a:pt x="201168" y="106680"/>
                </a:lnTo>
                <a:lnTo>
                  <a:pt x="204216" y="103632"/>
                </a:lnTo>
                <a:lnTo>
                  <a:pt x="207264" y="103632"/>
                </a:lnTo>
                <a:lnTo>
                  <a:pt x="207264" y="100584"/>
                </a:lnTo>
                <a:lnTo>
                  <a:pt x="210312" y="100584"/>
                </a:lnTo>
                <a:lnTo>
                  <a:pt x="210312" y="97536"/>
                </a:lnTo>
                <a:lnTo>
                  <a:pt x="207264" y="91440"/>
                </a:lnTo>
                <a:lnTo>
                  <a:pt x="207264" y="85344"/>
                </a:lnTo>
                <a:close/>
              </a:path>
              <a:path w="280670" h="143510">
                <a:moveTo>
                  <a:pt x="252984" y="94488"/>
                </a:moveTo>
                <a:lnTo>
                  <a:pt x="231648" y="94488"/>
                </a:lnTo>
                <a:lnTo>
                  <a:pt x="231648" y="97536"/>
                </a:lnTo>
                <a:lnTo>
                  <a:pt x="249936" y="97536"/>
                </a:lnTo>
                <a:lnTo>
                  <a:pt x="252984" y="94488"/>
                </a:lnTo>
                <a:close/>
              </a:path>
              <a:path w="280670" h="143510">
                <a:moveTo>
                  <a:pt x="228600" y="79248"/>
                </a:moveTo>
                <a:lnTo>
                  <a:pt x="222504" y="79248"/>
                </a:lnTo>
                <a:lnTo>
                  <a:pt x="222504" y="88392"/>
                </a:lnTo>
                <a:lnTo>
                  <a:pt x="225552" y="88392"/>
                </a:lnTo>
                <a:lnTo>
                  <a:pt x="225552" y="94488"/>
                </a:lnTo>
                <a:lnTo>
                  <a:pt x="256032" y="94488"/>
                </a:lnTo>
                <a:lnTo>
                  <a:pt x="262128" y="91440"/>
                </a:lnTo>
                <a:lnTo>
                  <a:pt x="265176" y="91440"/>
                </a:lnTo>
                <a:lnTo>
                  <a:pt x="268224" y="88392"/>
                </a:lnTo>
                <a:lnTo>
                  <a:pt x="274320" y="85344"/>
                </a:lnTo>
                <a:lnTo>
                  <a:pt x="274320" y="82296"/>
                </a:lnTo>
                <a:lnTo>
                  <a:pt x="228600" y="82296"/>
                </a:lnTo>
                <a:lnTo>
                  <a:pt x="228600" y="79248"/>
                </a:lnTo>
                <a:close/>
              </a:path>
              <a:path w="280670" h="143510">
                <a:moveTo>
                  <a:pt x="204216" y="82296"/>
                </a:moveTo>
                <a:lnTo>
                  <a:pt x="201168" y="82296"/>
                </a:lnTo>
                <a:lnTo>
                  <a:pt x="195072" y="85344"/>
                </a:lnTo>
                <a:lnTo>
                  <a:pt x="204216" y="85344"/>
                </a:lnTo>
                <a:lnTo>
                  <a:pt x="204216" y="82296"/>
                </a:lnTo>
                <a:close/>
              </a:path>
              <a:path w="280670" h="143510">
                <a:moveTo>
                  <a:pt x="280416" y="54864"/>
                </a:moveTo>
                <a:lnTo>
                  <a:pt x="252984" y="54864"/>
                </a:lnTo>
                <a:lnTo>
                  <a:pt x="256032" y="57912"/>
                </a:lnTo>
                <a:lnTo>
                  <a:pt x="256032" y="60960"/>
                </a:lnTo>
                <a:lnTo>
                  <a:pt x="259080" y="60960"/>
                </a:lnTo>
                <a:lnTo>
                  <a:pt x="259080" y="76200"/>
                </a:lnTo>
                <a:lnTo>
                  <a:pt x="256032" y="76200"/>
                </a:lnTo>
                <a:lnTo>
                  <a:pt x="256032" y="79248"/>
                </a:lnTo>
                <a:lnTo>
                  <a:pt x="249936" y="79248"/>
                </a:lnTo>
                <a:lnTo>
                  <a:pt x="246887" y="82296"/>
                </a:lnTo>
                <a:lnTo>
                  <a:pt x="274320" y="82296"/>
                </a:lnTo>
                <a:lnTo>
                  <a:pt x="280416" y="76200"/>
                </a:lnTo>
                <a:lnTo>
                  <a:pt x="280416" y="54864"/>
                </a:lnTo>
                <a:close/>
              </a:path>
              <a:path w="280670" h="143510">
                <a:moveTo>
                  <a:pt x="271272" y="45720"/>
                </a:moveTo>
                <a:lnTo>
                  <a:pt x="222504" y="45720"/>
                </a:lnTo>
                <a:lnTo>
                  <a:pt x="225552" y="48768"/>
                </a:lnTo>
                <a:lnTo>
                  <a:pt x="225552" y="57912"/>
                </a:lnTo>
                <a:lnTo>
                  <a:pt x="228600" y="57912"/>
                </a:lnTo>
                <a:lnTo>
                  <a:pt x="237744" y="54864"/>
                </a:lnTo>
                <a:lnTo>
                  <a:pt x="280416" y="54864"/>
                </a:lnTo>
                <a:lnTo>
                  <a:pt x="271272" y="45720"/>
                </a:lnTo>
                <a:close/>
              </a:path>
              <a:path w="280670" h="143510">
                <a:moveTo>
                  <a:pt x="265176" y="42672"/>
                </a:moveTo>
                <a:lnTo>
                  <a:pt x="225552" y="42672"/>
                </a:lnTo>
                <a:lnTo>
                  <a:pt x="225552" y="45720"/>
                </a:lnTo>
                <a:lnTo>
                  <a:pt x="268224" y="45720"/>
                </a:lnTo>
                <a:lnTo>
                  <a:pt x="265176" y="42672"/>
                </a:lnTo>
                <a:close/>
              </a:path>
              <a:path w="280670" h="143510">
                <a:moveTo>
                  <a:pt x="259080" y="39624"/>
                </a:moveTo>
                <a:lnTo>
                  <a:pt x="237744" y="39624"/>
                </a:lnTo>
                <a:lnTo>
                  <a:pt x="237744" y="42672"/>
                </a:lnTo>
                <a:lnTo>
                  <a:pt x="259080" y="42672"/>
                </a:lnTo>
                <a:lnTo>
                  <a:pt x="259080" y="39624"/>
                </a:lnTo>
                <a:close/>
              </a:path>
              <a:path w="280670" h="143510">
                <a:moveTo>
                  <a:pt x="259080" y="3048"/>
                </a:moveTo>
                <a:lnTo>
                  <a:pt x="225552" y="3048"/>
                </a:lnTo>
                <a:lnTo>
                  <a:pt x="219456" y="9144"/>
                </a:lnTo>
                <a:lnTo>
                  <a:pt x="216408" y="9144"/>
                </a:lnTo>
                <a:lnTo>
                  <a:pt x="213360" y="12192"/>
                </a:lnTo>
                <a:lnTo>
                  <a:pt x="213360" y="15240"/>
                </a:lnTo>
                <a:lnTo>
                  <a:pt x="240792" y="15240"/>
                </a:lnTo>
                <a:lnTo>
                  <a:pt x="240792" y="18288"/>
                </a:lnTo>
                <a:lnTo>
                  <a:pt x="243840" y="18288"/>
                </a:lnTo>
                <a:lnTo>
                  <a:pt x="246887" y="21336"/>
                </a:lnTo>
                <a:lnTo>
                  <a:pt x="246887" y="24384"/>
                </a:lnTo>
                <a:lnTo>
                  <a:pt x="249936" y="27432"/>
                </a:lnTo>
                <a:lnTo>
                  <a:pt x="249936" y="30480"/>
                </a:lnTo>
                <a:lnTo>
                  <a:pt x="246887" y="30480"/>
                </a:lnTo>
                <a:lnTo>
                  <a:pt x="246887" y="36576"/>
                </a:lnTo>
                <a:lnTo>
                  <a:pt x="243840" y="36576"/>
                </a:lnTo>
                <a:lnTo>
                  <a:pt x="243840" y="39624"/>
                </a:lnTo>
                <a:lnTo>
                  <a:pt x="262128" y="39624"/>
                </a:lnTo>
                <a:lnTo>
                  <a:pt x="265176" y="36576"/>
                </a:lnTo>
                <a:lnTo>
                  <a:pt x="265176" y="33528"/>
                </a:lnTo>
                <a:lnTo>
                  <a:pt x="268224" y="30480"/>
                </a:lnTo>
                <a:lnTo>
                  <a:pt x="268224" y="15240"/>
                </a:lnTo>
                <a:lnTo>
                  <a:pt x="265176" y="12192"/>
                </a:lnTo>
                <a:lnTo>
                  <a:pt x="265176" y="9144"/>
                </a:lnTo>
                <a:lnTo>
                  <a:pt x="259080" y="3048"/>
                </a:lnTo>
                <a:close/>
              </a:path>
              <a:path w="280670" h="143510">
                <a:moveTo>
                  <a:pt x="234696" y="15240"/>
                </a:moveTo>
                <a:lnTo>
                  <a:pt x="210312" y="15240"/>
                </a:lnTo>
                <a:lnTo>
                  <a:pt x="210312" y="21336"/>
                </a:lnTo>
                <a:lnTo>
                  <a:pt x="213360" y="24384"/>
                </a:lnTo>
                <a:lnTo>
                  <a:pt x="213360" y="27432"/>
                </a:lnTo>
                <a:lnTo>
                  <a:pt x="216408" y="27432"/>
                </a:lnTo>
                <a:lnTo>
                  <a:pt x="219456" y="24384"/>
                </a:lnTo>
                <a:lnTo>
                  <a:pt x="222504" y="24384"/>
                </a:lnTo>
                <a:lnTo>
                  <a:pt x="222504" y="21336"/>
                </a:lnTo>
                <a:lnTo>
                  <a:pt x="225552" y="21336"/>
                </a:lnTo>
                <a:lnTo>
                  <a:pt x="225552" y="18288"/>
                </a:lnTo>
                <a:lnTo>
                  <a:pt x="234696" y="18288"/>
                </a:lnTo>
                <a:lnTo>
                  <a:pt x="234696" y="15240"/>
                </a:lnTo>
                <a:close/>
              </a:path>
              <a:path w="280670" h="143510">
                <a:moveTo>
                  <a:pt x="252984" y="0"/>
                </a:moveTo>
                <a:lnTo>
                  <a:pt x="234696" y="0"/>
                </a:lnTo>
                <a:lnTo>
                  <a:pt x="231648" y="3048"/>
                </a:lnTo>
                <a:lnTo>
                  <a:pt x="256032" y="3048"/>
                </a:lnTo>
                <a:lnTo>
                  <a:pt x="2529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620256" y="3572764"/>
            <a:ext cx="326390" cy="119380"/>
          </a:xfrm>
          <a:custGeom>
            <a:rect l="l" t="t" r="r" b="b"/>
            <a:pathLst>
              <a:path w="326390" h="119379">
                <a:moveTo>
                  <a:pt x="164592" y="0"/>
                </a:moveTo>
                <a:lnTo>
                  <a:pt x="100298" y="4762"/>
                </a:lnTo>
                <a:lnTo>
                  <a:pt x="48006" y="17526"/>
                </a:lnTo>
                <a:lnTo>
                  <a:pt x="12858" y="36004"/>
                </a:lnTo>
                <a:lnTo>
                  <a:pt x="0" y="57912"/>
                </a:lnTo>
                <a:lnTo>
                  <a:pt x="12858" y="81581"/>
                </a:lnTo>
                <a:lnTo>
                  <a:pt x="48005" y="100964"/>
                </a:lnTo>
                <a:lnTo>
                  <a:pt x="100298" y="114061"/>
                </a:lnTo>
                <a:lnTo>
                  <a:pt x="164592" y="118872"/>
                </a:lnTo>
                <a:lnTo>
                  <a:pt x="227123" y="114061"/>
                </a:lnTo>
                <a:lnTo>
                  <a:pt x="278511" y="100964"/>
                </a:lnTo>
                <a:lnTo>
                  <a:pt x="313324" y="81581"/>
                </a:lnTo>
                <a:lnTo>
                  <a:pt x="326136" y="57912"/>
                </a:lnTo>
                <a:lnTo>
                  <a:pt x="313324" y="36004"/>
                </a:lnTo>
                <a:lnTo>
                  <a:pt x="278511" y="17526"/>
                </a:lnTo>
                <a:lnTo>
                  <a:pt x="227123" y="4762"/>
                </a:lnTo>
                <a:lnTo>
                  <a:pt x="164592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601968" y="2707132"/>
            <a:ext cx="954405" cy="957580"/>
          </a:xfrm>
          <a:custGeom>
            <a:rect l="l" t="t" r="r" b="b"/>
            <a:pathLst>
              <a:path w="954403" h="957578">
                <a:moveTo>
                  <a:pt x="478535" y="0"/>
                </a:moveTo>
                <a:lnTo>
                  <a:pt x="429462" y="2460"/>
                </a:lnTo>
                <a:lnTo>
                  <a:pt x="381839" y="9685"/>
                </a:lnTo>
                <a:lnTo>
                  <a:pt x="335904" y="21437"/>
                </a:lnTo>
                <a:lnTo>
                  <a:pt x="291893" y="37480"/>
                </a:lnTo>
                <a:lnTo>
                  <a:pt x="250043" y="57577"/>
                </a:lnTo>
                <a:lnTo>
                  <a:pt x="210591" y="81492"/>
                </a:lnTo>
                <a:lnTo>
                  <a:pt x="173773" y="108987"/>
                </a:lnTo>
                <a:lnTo>
                  <a:pt x="139826" y="139826"/>
                </a:lnTo>
                <a:lnTo>
                  <a:pt x="108987" y="173773"/>
                </a:lnTo>
                <a:lnTo>
                  <a:pt x="81492" y="210591"/>
                </a:lnTo>
                <a:lnTo>
                  <a:pt x="57577" y="250043"/>
                </a:lnTo>
                <a:lnTo>
                  <a:pt x="37480" y="291893"/>
                </a:lnTo>
                <a:lnTo>
                  <a:pt x="21437" y="335904"/>
                </a:lnTo>
                <a:lnTo>
                  <a:pt x="9685" y="381839"/>
                </a:lnTo>
                <a:lnTo>
                  <a:pt x="2460" y="429462"/>
                </a:lnTo>
                <a:lnTo>
                  <a:pt x="0" y="478535"/>
                </a:lnTo>
                <a:lnTo>
                  <a:pt x="2460" y="527609"/>
                </a:lnTo>
                <a:lnTo>
                  <a:pt x="9685" y="575232"/>
                </a:lnTo>
                <a:lnTo>
                  <a:pt x="21437" y="621167"/>
                </a:lnTo>
                <a:lnTo>
                  <a:pt x="37480" y="665178"/>
                </a:lnTo>
                <a:lnTo>
                  <a:pt x="57577" y="707028"/>
                </a:lnTo>
                <a:lnTo>
                  <a:pt x="81492" y="746480"/>
                </a:lnTo>
                <a:lnTo>
                  <a:pt x="108987" y="783298"/>
                </a:lnTo>
                <a:lnTo>
                  <a:pt x="139827" y="817245"/>
                </a:lnTo>
                <a:lnTo>
                  <a:pt x="173773" y="848084"/>
                </a:lnTo>
                <a:lnTo>
                  <a:pt x="210591" y="875579"/>
                </a:lnTo>
                <a:lnTo>
                  <a:pt x="250043" y="899494"/>
                </a:lnTo>
                <a:lnTo>
                  <a:pt x="291893" y="919591"/>
                </a:lnTo>
                <a:lnTo>
                  <a:pt x="335904" y="935634"/>
                </a:lnTo>
                <a:lnTo>
                  <a:pt x="381839" y="947386"/>
                </a:lnTo>
                <a:lnTo>
                  <a:pt x="429462" y="954611"/>
                </a:lnTo>
                <a:lnTo>
                  <a:pt x="478535" y="957071"/>
                </a:lnTo>
                <a:lnTo>
                  <a:pt x="527073" y="954611"/>
                </a:lnTo>
                <a:lnTo>
                  <a:pt x="574226" y="947386"/>
                </a:lnTo>
                <a:lnTo>
                  <a:pt x="619754" y="935634"/>
                </a:lnTo>
                <a:lnTo>
                  <a:pt x="663416" y="919591"/>
                </a:lnTo>
                <a:lnTo>
                  <a:pt x="704970" y="899494"/>
                </a:lnTo>
                <a:lnTo>
                  <a:pt x="744176" y="875579"/>
                </a:lnTo>
                <a:lnTo>
                  <a:pt x="780792" y="848084"/>
                </a:lnTo>
                <a:lnTo>
                  <a:pt x="814577" y="817245"/>
                </a:lnTo>
                <a:lnTo>
                  <a:pt x="845291" y="783298"/>
                </a:lnTo>
                <a:lnTo>
                  <a:pt x="872692" y="746480"/>
                </a:lnTo>
                <a:lnTo>
                  <a:pt x="896539" y="707028"/>
                </a:lnTo>
                <a:lnTo>
                  <a:pt x="916590" y="665178"/>
                </a:lnTo>
                <a:lnTo>
                  <a:pt x="932606" y="621167"/>
                </a:lnTo>
                <a:lnTo>
                  <a:pt x="944344" y="575232"/>
                </a:lnTo>
                <a:lnTo>
                  <a:pt x="951563" y="527609"/>
                </a:lnTo>
                <a:lnTo>
                  <a:pt x="954024" y="478535"/>
                </a:lnTo>
                <a:lnTo>
                  <a:pt x="951563" y="429462"/>
                </a:lnTo>
                <a:lnTo>
                  <a:pt x="944344" y="381839"/>
                </a:lnTo>
                <a:lnTo>
                  <a:pt x="932606" y="335904"/>
                </a:lnTo>
                <a:lnTo>
                  <a:pt x="916590" y="291893"/>
                </a:lnTo>
                <a:lnTo>
                  <a:pt x="896539" y="250043"/>
                </a:lnTo>
                <a:lnTo>
                  <a:pt x="872692" y="210591"/>
                </a:lnTo>
                <a:lnTo>
                  <a:pt x="845291" y="173773"/>
                </a:lnTo>
                <a:lnTo>
                  <a:pt x="814578" y="139826"/>
                </a:lnTo>
                <a:lnTo>
                  <a:pt x="780792" y="108987"/>
                </a:lnTo>
                <a:lnTo>
                  <a:pt x="744176" y="81492"/>
                </a:lnTo>
                <a:lnTo>
                  <a:pt x="704970" y="57577"/>
                </a:lnTo>
                <a:lnTo>
                  <a:pt x="663416" y="37480"/>
                </a:lnTo>
                <a:lnTo>
                  <a:pt x="619754" y="21437"/>
                </a:lnTo>
                <a:lnTo>
                  <a:pt x="574226" y="9685"/>
                </a:lnTo>
                <a:lnTo>
                  <a:pt x="527073" y="2460"/>
                </a:lnTo>
                <a:lnTo>
                  <a:pt x="478535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108387" y="3644696"/>
            <a:ext cx="414655" cy="164465"/>
          </a:xfrm>
          <a:custGeom>
            <a:rect l="l" t="t" r="r" b="b"/>
            <a:pathLst>
              <a:path w="414654" h="164464">
                <a:moveTo>
                  <a:pt x="190328" y="0"/>
                </a:moveTo>
                <a:lnTo>
                  <a:pt x="141877" y="0"/>
                </a:lnTo>
                <a:lnTo>
                  <a:pt x="93134" y="7315"/>
                </a:lnTo>
                <a:lnTo>
                  <a:pt x="48340" y="21945"/>
                </a:lnTo>
                <a:lnTo>
                  <a:pt x="11740" y="43891"/>
                </a:lnTo>
                <a:lnTo>
                  <a:pt x="0" y="64041"/>
                </a:lnTo>
                <a:lnTo>
                  <a:pt x="14336" y="84192"/>
                </a:lnTo>
                <a:lnTo>
                  <a:pt x="89407" y="120429"/>
                </a:lnTo>
                <a:lnTo>
                  <a:pt x="134224" y="134484"/>
                </a:lnTo>
                <a:lnTo>
                  <a:pt x="173284" y="144475"/>
                </a:lnTo>
                <a:lnTo>
                  <a:pt x="222613" y="153814"/>
                </a:lnTo>
                <a:lnTo>
                  <a:pt x="282622" y="161397"/>
                </a:lnTo>
                <a:lnTo>
                  <a:pt x="342046" y="164006"/>
                </a:lnTo>
                <a:lnTo>
                  <a:pt x="389619" y="158422"/>
                </a:lnTo>
                <a:lnTo>
                  <a:pt x="414076" y="141427"/>
                </a:lnTo>
                <a:lnTo>
                  <a:pt x="406493" y="111386"/>
                </a:lnTo>
                <a:lnTo>
                  <a:pt x="375354" y="78857"/>
                </a:lnTo>
                <a:lnTo>
                  <a:pt x="330024" y="47938"/>
                </a:lnTo>
                <a:lnTo>
                  <a:pt x="279866" y="22725"/>
                </a:lnTo>
                <a:lnTo>
                  <a:pt x="234244" y="7315"/>
                </a:lnTo>
                <a:lnTo>
                  <a:pt x="190328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620256" y="3529828"/>
            <a:ext cx="905510" cy="283845"/>
          </a:xfrm>
          <a:custGeom>
            <a:rect l="l" t="t" r="r" b="b"/>
            <a:pathLst>
              <a:path w="905509" h="283845">
                <a:moveTo>
                  <a:pt x="0" y="91703"/>
                </a:moveTo>
                <a:lnTo>
                  <a:pt x="0" y="262391"/>
                </a:lnTo>
                <a:lnTo>
                  <a:pt x="23007" y="273709"/>
                </a:lnTo>
                <a:lnTo>
                  <a:pt x="50583" y="280548"/>
                </a:lnTo>
                <a:lnTo>
                  <a:pt x="82278" y="283382"/>
                </a:lnTo>
                <a:lnTo>
                  <a:pt x="117644" y="282683"/>
                </a:lnTo>
                <a:lnTo>
                  <a:pt x="156233" y="278925"/>
                </a:lnTo>
                <a:lnTo>
                  <a:pt x="197596" y="272583"/>
                </a:lnTo>
                <a:lnTo>
                  <a:pt x="241284" y="264129"/>
                </a:lnTo>
                <a:lnTo>
                  <a:pt x="286850" y="254037"/>
                </a:lnTo>
                <a:lnTo>
                  <a:pt x="478917" y="206765"/>
                </a:lnTo>
                <a:lnTo>
                  <a:pt x="527141" y="195588"/>
                </a:lnTo>
                <a:lnTo>
                  <a:pt x="574553" y="185616"/>
                </a:lnTo>
                <a:lnTo>
                  <a:pt x="620702" y="177321"/>
                </a:lnTo>
                <a:lnTo>
                  <a:pt x="665141" y="171177"/>
                </a:lnTo>
                <a:lnTo>
                  <a:pt x="707421" y="167657"/>
                </a:lnTo>
                <a:lnTo>
                  <a:pt x="747093" y="167236"/>
                </a:lnTo>
                <a:lnTo>
                  <a:pt x="902606" y="167236"/>
                </a:lnTo>
                <a:lnTo>
                  <a:pt x="902255" y="121707"/>
                </a:lnTo>
                <a:lnTo>
                  <a:pt x="902246" y="112682"/>
                </a:lnTo>
                <a:lnTo>
                  <a:pt x="86550" y="112682"/>
                </a:lnTo>
                <a:lnTo>
                  <a:pt x="53116" y="109969"/>
                </a:lnTo>
                <a:lnTo>
                  <a:pt x="24097" y="103143"/>
                </a:lnTo>
                <a:lnTo>
                  <a:pt x="0" y="91703"/>
                </a:lnTo>
                <a:close/>
              </a:path>
              <a:path w="905509" h="283845">
                <a:moveTo>
                  <a:pt x="902606" y="167236"/>
                </a:moveTo>
                <a:lnTo>
                  <a:pt x="747093" y="167236"/>
                </a:lnTo>
                <a:lnTo>
                  <a:pt x="783709" y="170387"/>
                </a:lnTo>
                <a:lnTo>
                  <a:pt x="816821" y="177583"/>
                </a:lnTo>
                <a:lnTo>
                  <a:pt x="845980" y="189298"/>
                </a:lnTo>
                <a:lnTo>
                  <a:pt x="870738" y="206006"/>
                </a:lnTo>
                <a:lnTo>
                  <a:pt x="890646" y="228181"/>
                </a:lnTo>
                <a:lnTo>
                  <a:pt x="905255" y="256295"/>
                </a:lnTo>
                <a:lnTo>
                  <a:pt x="903493" y="211051"/>
                </a:lnTo>
                <a:lnTo>
                  <a:pt x="902606" y="167236"/>
                </a:lnTo>
                <a:close/>
              </a:path>
              <a:path w="905509" h="283845">
                <a:moveTo>
                  <a:pt x="734486" y="0"/>
                </a:moveTo>
                <a:lnTo>
                  <a:pt x="692435" y="2147"/>
                </a:lnTo>
                <a:lnTo>
                  <a:pt x="647708" y="7211"/>
                </a:lnTo>
                <a:lnTo>
                  <a:pt x="600809" y="14688"/>
                </a:lnTo>
                <a:lnTo>
                  <a:pt x="552247" y="24078"/>
                </a:lnTo>
                <a:lnTo>
                  <a:pt x="502528" y="34877"/>
                </a:lnTo>
                <a:lnTo>
                  <a:pt x="302207" y="82133"/>
                </a:lnTo>
                <a:lnTo>
                  <a:pt x="254299" y="92452"/>
                </a:lnTo>
                <a:lnTo>
                  <a:pt x="208273" y="101168"/>
                </a:lnTo>
                <a:lnTo>
                  <a:pt x="164635" y="107780"/>
                </a:lnTo>
                <a:lnTo>
                  <a:pt x="123892" y="111785"/>
                </a:lnTo>
                <a:lnTo>
                  <a:pt x="86550" y="112682"/>
                </a:lnTo>
                <a:lnTo>
                  <a:pt x="902246" y="112682"/>
                </a:lnTo>
                <a:lnTo>
                  <a:pt x="886856" y="50572"/>
                </a:lnTo>
                <a:lnTo>
                  <a:pt x="839511" y="16073"/>
                </a:lnTo>
                <a:lnTo>
                  <a:pt x="773353" y="1270"/>
                </a:lnTo>
                <a:lnTo>
                  <a:pt x="7344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620256" y="3529828"/>
            <a:ext cx="905510" cy="283845"/>
          </a:xfrm>
          <a:custGeom>
            <a:rect l="l" t="t" r="r" b="b"/>
            <a:pathLst>
              <a:path w="905509" h="283845">
                <a:moveTo>
                  <a:pt x="0" y="91703"/>
                </a:moveTo>
                <a:lnTo>
                  <a:pt x="0" y="262391"/>
                </a:lnTo>
                <a:lnTo>
                  <a:pt x="23007" y="273709"/>
                </a:lnTo>
                <a:lnTo>
                  <a:pt x="50583" y="280548"/>
                </a:lnTo>
                <a:lnTo>
                  <a:pt x="82278" y="283382"/>
                </a:lnTo>
                <a:lnTo>
                  <a:pt x="117644" y="282683"/>
                </a:lnTo>
                <a:lnTo>
                  <a:pt x="156233" y="278925"/>
                </a:lnTo>
                <a:lnTo>
                  <a:pt x="197596" y="272583"/>
                </a:lnTo>
                <a:lnTo>
                  <a:pt x="241284" y="264129"/>
                </a:lnTo>
                <a:lnTo>
                  <a:pt x="286850" y="254037"/>
                </a:lnTo>
                <a:lnTo>
                  <a:pt x="333845" y="242781"/>
                </a:lnTo>
                <a:lnTo>
                  <a:pt x="381820" y="230835"/>
                </a:lnTo>
                <a:lnTo>
                  <a:pt x="430326" y="218671"/>
                </a:lnTo>
                <a:lnTo>
                  <a:pt x="478917" y="206765"/>
                </a:lnTo>
                <a:lnTo>
                  <a:pt x="527141" y="195588"/>
                </a:lnTo>
                <a:lnTo>
                  <a:pt x="574553" y="185616"/>
                </a:lnTo>
                <a:lnTo>
                  <a:pt x="620702" y="177321"/>
                </a:lnTo>
                <a:lnTo>
                  <a:pt x="665141" y="171177"/>
                </a:lnTo>
                <a:lnTo>
                  <a:pt x="707421" y="167657"/>
                </a:lnTo>
                <a:lnTo>
                  <a:pt x="747093" y="167236"/>
                </a:lnTo>
                <a:lnTo>
                  <a:pt x="783709" y="170387"/>
                </a:lnTo>
                <a:lnTo>
                  <a:pt x="845980" y="189298"/>
                </a:lnTo>
                <a:lnTo>
                  <a:pt x="890646" y="228181"/>
                </a:lnTo>
                <a:lnTo>
                  <a:pt x="905255" y="256295"/>
                </a:lnTo>
                <a:lnTo>
                  <a:pt x="903493" y="211051"/>
                </a:lnTo>
                <a:lnTo>
                  <a:pt x="902589" y="166379"/>
                </a:lnTo>
                <a:lnTo>
                  <a:pt x="902255" y="121707"/>
                </a:lnTo>
                <a:lnTo>
                  <a:pt x="902208" y="76463"/>
                </a:lnTo>
                <a:lnTo>
                  <a:pt x="886856" y="50572"/>
                </a:lnTo>
                <a:lnTo>
                  <a:pt x="839511" y="16073"/>
                </a:lnTo>
                <a:lnTo>
                  <a:pt x="773353" y="1270"/>
                </a:lnTo>
                <a:lnTo>
                  <a:pt x="734486" y="0"/>
                </a:lnTo>
                <a:lnTo>
                  <a:pt x="692435" y="2147"/>
                </a:lnTo>
                <a:lnTo>
                  <a:pt x="647708" y="7211"/>
                </a:lnTo>
                <a:lnTo>
                  <a:pt x="600809" y="14688"/>
                </a:lnTo>
                <a:lnTo>
                  <a:pt x="552247" y="24078"/>
                </a:lnTo>
                <a:lnTo>
                  <a:pt x="502528" y="34877"/>
                </a:lnTo>
                <a:lnTo>
                  <a:pt x="452158" y="46585"/>
                </a:lnTo>
                <a:lnTo>
                  <a:pt x="401643" y="58698"/>
                </a:lnTo>
                <a:lnTo>
                  <a:pt x="351491" y="70715"/>
                </a:lnTo>
                <a:lnTo>
                  <a:pt x="302207" y="82133"/>
                </a:lnTo>
                <a:lnTo>
                  <a:pt x="254299" y="92452"/>
                </a:lnTo>
                <a:lnTo>
                  <a:pt x="208273" y="101168"/>
                </a:lnTo>
                <a:lnTo>
                  <a:pt x="164635" y="107780"/>
                </a:lnTo>
                <a:lnTo>
                  <a:pt x="123892" y="111785"/>
                </a:lnTo>
                <a:lnTo>
                  <a:pt x="86550" y="112682"/>
                </a:lnTo>
                <a:lnTo>
                  <a:pt x="53116" y="109969"/>
                </a:lnTo>
                <a:lnTo>
                  <a:pt x="24097" y="103143"/>
                </a:lnTo>
                <a:lnTo>
                  <a:pt x="0" y="91703"/>
                </a:lnTo>
                <a:close/>
              </a:path>
            </a:pathLst>
          </a:custGeom>
          <a:ln w="6096">
            <a:solidFill>
              <a:srgbClr val="0D0D0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931152" y="3584955"/>
            <a:ext cx="287020" cy="143510"/>
          </a:xfrm>
          <a:custGeom>
            <a:rect l="l" t="t" r="r" b="b"/>
            <a:pathLst>
              <a:path w="287020" h="143510">
                <a:moveTo>
                  <a:pt x="24383" y="48768"/>
                </a:moveTo>
                <a:lnTo>
                  <a:pt x="18288" y="48768"/>
                </a:lnTo>
                <a:lnTo>
                  <a:pt x="6096" y="51816"/>
                </a:lnTo>
                <a:lnTo>
                  <a:pt x="0" y="57912"/>
                </a:lnTo>
                <a:lnTo>
                  <a:pt x="3048" y="60960"/>
                </a:lnTo>
                <a:lnTo>
                  <a:pt x="18288" y="140208"/>
                </a:lnTo>
                <a:lnTo>
                  <a:pt x="18288" y="143256"/>
                </a:lnTo>
                <a:lnTo>
                  <a:pt x="30479" y="143256"/>
                </a:lnTo>
                <a:lnTo>
                  <a:pt x="33527" y="140208"/>
                </a:lnTo>
                <a:lnTo>
                  <a:pt x="36575" y="140208"/>
                </a:lnTo>
                <a:lnTo>
                  <a:pt x="36575" y="137160"/>
                </a:lnTo>
                <a:lnTo>
                  <a:pt x="24383" y="91440"/>
                </a:lnTo>
                <a:lnTo>
                  <a:pt x="24383" y="79248"/>
                </a:lnTo>
                <a:lnTo>
                  <a:pt x="21336" y="76200"/>
                </a:lnTo>
                <a:lnTo>
                  <a:pt x="21336" y="70104"/>
                </a:lnTo>
                <a:lnTo>
                  <a:pt x="42672" y="70104"/>
                </a:lnTo>
                <a:lnTo>
                  <a:pt x="30479" y="57912"/>
                </a:lnTo>
                <a:lnTo>
                  <a:pt x="30479" y="54864"/>
                </a:lnTo>
                <a:lnTo>
                  <a:pt x="27431" y="51816"/>
                </a:lnTo>
                <a:lnTo>
                  <a:pt x="24383" y="51816"/>
                </a:lnTo>
                <a:lnTo>
                  <a:pt x="24383" y="48768"/>
                </a:lnTo>
                <a:close/>
              </a:path>
              <a:path w="287020" h="143510">
                <a:moveTo>
                  <a:pt x="88392" y="128016"/>
                </a:moveTo>
                <a:lnTo>
                  <a:pt x="70103" y="128016"/>
                </a:lnTo>
                <a:lnTo>
                  <a:pt x="70103" y="131064"/>
                </a:lnTo>
                <a:lnTo>
                  <a:pt x="88392" y="131064"/>
                </a:lnTo>
                <a:lnTo>
                  <a:pt x="88392" y="128016"/>
                </a:lnTo>
                <a:close/>
              </a:path>
              <a:path w="287020" h="143510">
                <a:moveTo>
                  <a:pt x="42672" y="70104"/>
                </a:moveTo>
                <a:lnTo>
                  <a:pt x="21336" y="70104"/>
                </a:lnTo>
                <a:lnTo>
                  <a:pt x="21336" y="73152"/>
                </a:lnTo>
                <a:lnTo>
                  <a:pt x="33527" y="85344"/>
                </a:lnTo>
                <a:lnTo>
                  <a:pt x="64007" y="121920"/>
                </a:lnTo>
                <a:lnTo>
                  <a:pt x="64007" y="124968"/>
                </a:lnTo>
                <a:lnTo>
                  <a:pt x="67055" y="128016"/>
                </a:lnTo>
                <a:lnTo>
                  <a:pt x="91440" y="128016"/>
                </a:lnTo>
                <a:lnTo>
                  <a:pt x="91440" y="124968"/>
                </a:lnTo>
                <a:lnTo>
                  <a:pt x="94488" y="124968"/>
                </a:lnTo>
                <a:lnTo>
                  <a:pt x="94488" y="121920"/>
                </a:lnTo>
                <a:lnTo>
                  <a:pt x="91101" y="106680"/>
                </a:lnTo>
                <a:lnTo>
                  <a:pt x="73151" y="106680"/>
                </a:lnTo>
                <a:lnTo>
                  <a:pt x="70103" y="103632"/>
                </a:lnTo>
                <a:lnTo>
                  <a:pt x="70103" y="100584"/>
                </a:lnTo>
                <a:lnTo>
                  <a:pt x="67055" y="100584"/>
                </a:lnTo>
                <a:lnTo>
                  <a:pt x="67055" y="97536"/>
                </a:lnTo>
                <a:lnTo>
                  <a:pt x="64007" y="97536"/>
                </a:lnTo>
                <a:lnTo>
                  <a:pt x="64007" y="94488"/>
                </a:lnTo>
                <a:lnTo>
                  <a:pt x="60959" y="91440"/>
                </a:lnTo>
                <a:lnTo>
                  <a:pt x="60959" y="88392"/>
                </a:lnTo>
                <a:lnTo>
                  <a:pt x="57912" y="88392"/>
                </a:lnTo>
                <a:lnTo>
                  <a:pt x="57912" y="85344"/>
                </a:lnTo>
                <a:lnTo>
                  <a:pt x="42672" y="70104"/>
                </a:lnTo>
                <a:close/>
              </a:path>
              <a:path w="287020" h="143510">
                <a:moveTo>
                  <a:pt x="76200" y="39624"/>
                </a:moveTo>
                <a:lnTo>
                  <a:pt x="60959" y="39624"/>
                </a:lnTo>
                <a:lnTo>
                  <a:pt x="60959" y="42672"/>
                </a:lnTo>
                <a:lnTo>
                  <a:pt x="57912" y="42672"/>
                </a:lnTo>
                <a:lnTo>
                  <a:pt x="67055" y="85344"/>
                </a:lnTo>
                <a:lnTo>
                  <a:pt x="70103" y="88392"/>
                </a:lnTo>
                <a:lnTo>
                  <a:pt x="70103" y="100584"/>
                </a:lnTo>
                <a:lnTo>
                  <a:pt x="73151" y="103632"/>
                </a:lnTo>
                <a:lnTo>
                  <a:pt x="73151" y="106680"/>
                </a:lnTo>
                <a:lnTo>
                  <a:pt x="91101" y="106680"/>
                </a:lnTo>
                <a:lnTo>
                  <a:pt x="76200" y="39624"/>
                </a:lnTo>
                <a:close/>
              </a:path>
              <a:path w="287020" h="143510">
                <a:moveTo>
                  <a:pt x="137159" y="118872"/>
                </a:moveTo>
                <a:lnTo>
                  <a:pt x="128016" y="118872"/>
                </a:lnTo>
                <a:lnTo>
                  <a:pt x="134112" y="121920"/>
                </a:lnTo>
                <a:lnTo>
                  <a:pt x="137159" y="118872"/>
                </a:lnTo>
                <a:close/>
              </a:path>
              <a:path w="287020" h="143510">
                <a:moveTo>
                  <a:pt x="152400" y="48768"/>
                </a:moveTo>
                <a:lnTo>
                  <a:pt x="124968" y="48768"/>
                </a:lnTo>
                <a:lnTo>
                  <a:pt x="118872" y="51816"/>
                </a:lnTo>
                <a:lnTo>
                  <a:pt x="103631" y="67056"/>
                </a:lnTo>
                <a:lnTo>
                  <a:pt x="103631" y="76200"/>
                </a:lnTo>
                <a:lnTo>
                  <a:pt x="100583" y="82296"/>
                </a:lnTo>
                <a:lnTo>
                  <a:pt x="103631" y="85344"/>
                </a:lnTo>
                <a:lnTo>
                  <a:pt x="103631" y="97536"/>
                </a:lnTo>
                <a:lnTo>
                  <a:pt x="106679" y="100584"/>
                </a:lnTo>
                <a:lnTo>
                  <a:pt x="109727" y="106680"/>
                </a:lnTo>
                <a:lnTo>
                  <a:pt x="109727" y="109728"/>
                </a:lnTo>
                <a:lnTo>
                  <a:pt x="118872" y="118872"/>
                </a:lnTo>
                <a:lnTo>
                  <a:pt x="149351" y="118872"/>
                </a:lnTo>
                <a:lnTo>
                  <a:pt x="152400" y="115824"/>
                </a:lnTo>
                <a:lnTo>
                  <a:pt x="158496" y="112776"/>
                </a:lnTo>
                <a:lnTo>
                  <a:pt x="164592" y="106680"/>
                </a:lnTo>
                <a:lnTo>
                  <a:pt x="134112" y="106680"/>
                </a:lnTo>
                <a:lnTo>
                  <a:pt x="134112" y="103632"/>
                </a:lnTo>
                <a:lnTo>
                  <a:pt x="128016" y="103632"/>
                </a:lnTo>
                <a:lnTo>
                  <a:pt x="128016" y="100584"/>
                </a:lnTo>
                <a:lnTo>
                  <a:pt x="124968" y="100584"/>
                </a:lnTo>
                <a:lnTo>
                  <a:pt x="124968" y="94488"/>
                </a:lnTo>
                <a:lnTo>
                  <a:pt x="121920" y="91440"/>
                </a:lnTo>
                <a:lnTo>
                  <a:pt x="121920" y="82296"/>
                </a:lnTo>
                <a:lnTo>
                  <a:pt x="118872" y="79248"/>
                </a:lnTo>
                <a:lnTo>
                  <a:pt x="118872" y="76200"/>
                </a:lnTo>
                <a:lnTo>
                  <a:pt x="121920" y="73152"/>
                </a:lnTo>
                <a:lnTo>
                  <a:pt x="121920" y="70104"/>
                </a:lnTo>
                <a:lnTo>
                  <a:pt x="124968" y="67056"/>
                </a:lnTo>
                <a:lnTo>
                  <a:pt x="124968" y="64008"/>
                </a:lnTo>
                <a:lnTo>
                  <a:pt x="131064" y="64008"/>
                </a:lnTo>
                <a:lnTo>
                  <a:pt x="134112" y="60960"/>
                </a:lnTo>
                <a:lnTo>
                  <a:pt x="164592" y="60960"/>
                </a:lnTo>
                <a:lnTo>
                  <a:pt x="152400" y="48768"/>
                </a:lnTo>
                <a:close/>
              </a:path>
              <a:path w="287020" h="143510">
                <a:moveTo>
                  <a:pt x="164592" y="60960"/>
                </a:moveTo>
                <a:lnTo>
                  <a:pt x="137159" y="60960"/>
                </a:lnTo>
                <a:lnTo>
                  <a:pt x="140207" y="64008"/>
                </a:lnTo>
                <a:lnTo>
                  <a:pt x="143255" y="64008"/>
                </a:lnTo>
                <a:lnTo>
                  <a:pt x="149351" y="70104"/>
                </a:lnTo>
                <a:lnTo>
                  <a:pt x="149351" y="76200"/>
                </a:lnTo>
                <a:lnTo>
                  <a:pt x="152400" y="76200"/>
                </a:lnTo>
                <a:lnTo>
                  <a:pt x="152400" y="97536"/>
                </a:lnTo>
                <a:lnTo>
                  <a:pt x="149351" y="97536"/>
                </a:lnTo>
                <a:lnTo>
                  <a:pt x="149351" y="100584"/>
                </a:lnTo>
                <a:lnTo>
                  <a:pt x="146303" y="100584"/>
                </a:lnTo>
                <a:lnTo>
                  <a:pt x="146303" y="103632"/>
                </a:lnTo>
                <a:lnTo>
                  <a:pt x="140207" y="103632"/>
                </a:lnTo>
                <a:lnTo>
                  <a:pt x="137159" y="106680"/>
                </a:lnTo>
                <a:lnTo>
                  <a:pt x="164592" y="106680"/>
                </a:lnTo>
                <a:lnTo>
                  <a:pt x="167640" y="103632"/>
                </a:lnTo>
                <a:lnTo>
                  <a:pt x="167640" y="100584"/>
                </a:lnTo>
                <a:lnTo>
                  <a:pt x="170688" y="94488"/>
                </a:lnTo>
                <a:lnTo>
                  <a:pt x="170688" y="76200"/>
                </a:lnTo>
                <a:lnTo>
                  <a:pt x="167640" y="70104"/>
                </a:lnTo>
                <a:lnTo>
                  <a:pt x="167640" y="67056"/>
                </a:lnTo>
                <a:lnTo>
                  <a:pt x="164592" y="60960"/>
                </a:lnTo>
                <a:close/>
              </a:path>
              <a:path w="287020" h="143510">
                <a:moveTo>
                  <a:pt x="140207" y="45720"/>
                </a:moveTo>
                <a:lnTo>
                  <a:pt x="134112" y="48768"/>
                </a:lnTo>
                <a:lnTo>
                  <a:pt x="146303" y="48768"/>
                </a:lnTo>
                <a:lnTo>
                  <a:pt x="140207" y="45720"/>
                </a:lnTo>
                <a:close/>
              </a:path>
              <a:path w="287020" h="143510">
                <a:moveTo>
                  <a:pt x="204216" y="82296"/>
                </a:moveTo>
                <a:lnTo>
                  <a:pt x="201168" y="82296"/>
                </a:lnTo>
                <a:lnTo>
                  <a:pt x="198120" y="85344"/>
                </a:lnTo>
                <a:lnTo>
                  <a:pt x="192024" y="85344"/>
                </a:lnTo>
                <a:lnTo>
                  <a:pt x="188975" y="88392"/>
                </a:lnTo>
                <a:lnTo>
                  <a:pt x="188975" y="100584"/>
                </a:lnTo>
                <a:lnTo>
                  <a:pt x="192024" y="103632"/>
                </a:lnTo>
                <a:lnTo>
                  <a:pt x="192024" y="106680"/>
                </a:lnTo>
                <a:lnTo>
                  <a:pt x="201168" y="106680"/>
                </a:lnTo>
                <a:lnTo>
                  <a:pt x="207264" y="103632"/>
                </a:lnTo>
                <a:lnTo>
                  <a:pt x="210312" y="100584"/>
                </a:lnTo>
                <a:lnTo>
                  <a:pt x="210312" y="88392"/>
                </a:lnTo>
                <a:lnTo>
                  <a:pt x="204216" y="82296"/>
                </a:lnTo>
                <a:close/>
              </a:path>
              <a:path w="287020" h="143510">
                <a:moveTo>
                  <a:pt x="277977" y="73152"/>
                </a:moveTo>
                <a:lnTo>
                  <a:pt x="259079" y="73152"/>
                </a:lnTo>
                <a:lnTo>
                  <a:pt x="262127" y="88392"/>
                </a:lnTo>
                <a:lnTo>
                  <a:pt x="262127" y="91440"/>
                </a:lnTo>
                <a:lnTo>
                  <a:pt x="274320" y="91440"/>
                </a:lnTo>
                <a:lnTo>
                  <a:pt x="274320" y="88392"/>
                </a:lnTo>
                <a:lnTo>
                  <a:pt x="280416" y="88392"/>
                </a:lnTo>
                <a:lnTo>
                  <a:pt x="280416" y="85344"/>
                </a:lnTo>
                <a:lnTo>
                  <a:pt x="277977" y="73152"/>
                </a:lnTo>
                <a:close/>
              </a:path>
              <a:path w="287020" h="143510">
                <a:moveTo>
                  <a:pt x="262127" y="0"/>
                </a:moveTo>
                <a:lnTo>
                  <a:pt x="240792" y="0"/>
                </a:lnTo>
                <a:lnTo>
                  <a:pt x="240792" y="3048"/>
                </a:lnTo>
                <a:lnTo>
                  <a:pt x="234696" y="3048"/>
                </a:lnTo>
                <a:lnTo>
                  <a:pt x="234696" y="6096"/>
                </a:lnTo>
                <a:lnTo>
                  <a:pt x="219455" y="60960"/>
                </a:lnTo>
                <a:lnTo>
                  <a:pt x="216407" y="60960"/>
                </a:lnTo>
                <a:lnTo>
                  <a:pt x="216407" y="70104"/>
                </a:lnTo>
                <a:lnTo>
                  <a:pt x="219455" y="73152"/>
                </a:lnTo>
                <a:lnTo>
                  <a:pt x="219455" y="79248"/>
                </a:lnTo>
                <a:lnTo>
                  <a:pt x="225551" y="79248"/>
                </a:lnTo>
                <a:lnTo>
                  <a:pt x="259079" y="73152"/>
                </a:lnTo>
                <a:lnTo>
                  <a:pt x="277977" y="73152"/>
                </a:lnTo>
                <a:lnTo>
                  <a:pt x="277368" y="70104"/>
                </a:lnTo>
                <a:lnTo>
                  <a:pt x="283464" y="67056"/>
                </a:lnTo>
                <a:lnTo>
                  <a:pt x="286512" y="67056"/>
                </a:lnTo>
                <a:lnTo>
                  <a:pt x="286512" y="64008"/>
                </a:lnTo>
                <a:lnTo>
                  <a:pt x="231648" y="64008"/>
                </a:lnTo>
                <a:lnTo>
                  <a:pt x="246888" y="18288"/>
                </a:lnTo>
                <a:lnTo>
                  <a:pt x="266192" y="18288"/>
                </a:lnTo>
                <a:lnTo>
                  <a:pt x="262127" y="0"/>
                </a:lnTo>
                <a:close/>
              </a:path>
              <a:path w="287020" h="143510">
                <a:moveTo>
                  <a:pt x="266192" y="18288"/>
                </a:moveTo>
                <a:lnTo>
                  <a:pt x="246888" y="18288"/>
                </a:lnTo>
                <a:lnTo>
                  <a:pt x="256031" y="57912"/>
                </a:lnTo>
                <a:lnTo>
                  <a:pt x="231648" y="64008"/>
                </a:lnTo>
                <a:lnTo>
                  <a:pt x="286512" y="64008"/>
                </a:lnTo>
                <a:lnTo>
                  <a:pt x="286512" y="60960"/>
                </a:lnTo>
                <a:lnTo>
                  <a:pt x="283464" y="57912"/>
                </a:lnTo>
                <a:lnTo>
                  <a:pt x="283464" y="54864"/>
                </a:lnTo>
                <a:lnTo>
                  <a:pt x="274320" y="54864"/>
                </a:lnTo>
                <a:lnTo>
                  <a:pt x="266192" y="18288"/>
                </a:lnTo>
                <a:close/>
              </a:path>
              <a:path w="287020" h="143510">
                <a:moveTo>
                  <a:pt x="283464" y="51816"/>
                </a:moveTo>
                <a:lnTo>
                  <a:pt x="280416" y="51816"/>
                </a:lnTo>
                <a:lnTo>
                  <a:pt x="274320" y="54864"/>
                </a:lnTo>
                <a:lnTo>
                  <a:pt x="283464" y="54864"/>
                </a:lnTo>
                <a:lnTo>
                  <a:pt x="283464" y="518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465832" y="4060444"/>
            <a:ext cx="1539240" cy="0"/>
          </a:xfrm>
          <a:custGeom>
            <a:rect l="l" t="t" r="r" b="b"/>
            <a:pathLst>
              <a:path w="1539239">
                <a:moveTo>
                  <a:pt x="0" y="0"/>
                </a:moveTo>
                <a:lnTo>
                  <a:pt x="1539240" y="0"/>
                </a:lnTo>
              </a:path>
            </a:pathLst>
          </a:custGeom>
          <a:ln w="9144">
            <a:solidFill>
              <a:srgbClr val="43AF2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534400" y="3578859"/>
            <a:ext cx="326390" cy="119380"/>
          </a:xfrm>
          <a:custGeom>
            <a:rect l="l" t="t" r="r" b="b"/>
            <a:pathLst>
              <a:path w="326390" h="119379">
                <a:moveTo>
                  <a:pt x="161544" y="0"/>
                </a:moveTo>
                <a:lnTo>
                  <a:pt x="99012" y="4762"/>
                </a:lnTo>
                <a:lnTo>
                  <a:pt x="47625" y="17525"/>
                </a:lnTo>
                <a:lnTo>
                  <a:pt x="12811" y="36004"/>
                </a:lnTo>
                <a:lnTo>
                  <a:pt x="0" y="57912"/>
                </a:lnTo>
                <a:lnTo>
                  <a:pt x="12811" y="81581"/>
                </a:lnTo>
                <a:lnTo>
                  <a:pt x="47625" y="100964"/>
                </a:lnTo>
                <a:lnTo>
                  <a:pt x="99012" y="114061"/>
                </a:lnTo>
                <a:lnTo>
                  <a:pt x="161544" y="118872"/>
                </a:lnTo>
                <a:lnTo>
                  <a:pt x="225837" y="114061"/>
                </a:lnTo>
                <a:lnTo>
                  <a:pt x="278129" y="100964"/>
                </a:lnTo>
                <a:lnTo>
                  <a:pt x="313277" y="81581"/>
                </a:lnTo>
                <a:lnTo>
                  <a:pt x="326135" y="57912"/>
                </a:lnTo>
                <a:lnTo>
                  <a:pt x="313277" y="36004"/>
                </a:lnTo>
                <a:lnTo>
                  <a:pt x="278129" y="17525"/>
                </a:lnTo>
                <a:lnTo>
                  <a:pt x="225837" y="4762"/>
                </a:lnTo>
                <a:lnTo>
                  <a:pt x="161544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516111" y="2713227"/>
            <a:ext cx="954405" cy="957580"/>
          </a:xfrm>
          <a:custGeom>
            <a:rect l="l" t="t" r="r" b="b"/>
            <a:pathLst>
              <a:path w="954403" h="957578">
                <a:moveTo>
                  <a:pt x="475488" y="0"/>
                </a:moveTo>
                <a:lnTo>
                  <a:pt x="426950" y="2494"/>
                </a:lnTo>
                <a:lnTo>
                  <a:pt x="379797" y="9810"/>
                </a:lnTo>
                <a:lnTo>
                  <a:pt x="334269" y="21699"/>
                </a:lnTo>
                <a:lnTo>
                  <a:pt x="290607" y="37909"/>
                </a:lnTo>
                <a:lnTo>
                  <a:pt x="249053" y="58191"/>
                </a:lnTo>
                <a:lnTo>
                  <a:pt x="209847" y="82296"/>
                </a:lnTo>
                <a:lnTo>
                  <a:pt x="173231" y="109972"/>
                </a:lnTo>
                <a:lnTo>
                  <a:pt x="139446" y="140970"/>
                </a:lnTo>
                <a:lnTo>
                  <a:pt x="108732" y="175039"/>
                </a:lnTo>
                <a:lnTo>
                  <a:pt x="81331" y="211931"/>
                </a:lnTo>
                <a:lnTo>
                  <a:pt x="57484" y="251394"/>
                </a:lnTo>
                <a:lnTo>
                  <a:pt x="37433" y="293179"/>
                </a:lnTo>
                <a:lnTo>
                  <a:pt x="21417" y="337036"/>
                </a:lnTo>
                <a:lnTo>
                  <a:pt x="9679" y="382714"/>
                </a:lnTo>
                <a:lnTo>
                  <a:pt x="2460" y="429964"/>
                </a:lnTo>
                <a:lnTo>
                  <a:pt x="0" y="478536"/>
                </a:lnTo>
                <a:lnTo>
                  <a:pt x="2460" y="527609"/>
                </a:lnTo>
                <a:lnTo>
                  <a:pt x="9679" y="575232"/>
                </a:lnTo>
                <a:lnTo>
                  <a:pt x="21417" y="621167"/>
                </a:lnTo>
                <a:lnTo>
                  <a:pt x="37433" y="665178"/>
                </a:lnTo>
                <a:lnTo>
                  <a:pt x="57484" y="707028"/>
                </a:lnTo>
                <a:lnTo>
                  <a:pt x="81331" y="746480"/>
                </a:lnTo>
                <a:lnTo>
                  <a:pt x="108732" y="783298"/>
                </a:lnTo>
                <a:lnTo>
                  <a:pt x="139446" y="817245"/>
                </a:lnTo>
                <a:lnTo>
                  <a:pt x="173231" y="848084"/>
                </a:lnTo>
                <a:lnTo>
                  <a:pt x="209847" y="875579"/>
                </a:lnTo>
                <a:lnTo>
                  <a:pt x="249053" y="899494"/>
                </a:lnTo>
                <a:lnTo>
                  <a:pt x="290607" y="919591"/>
                </a:lnTo>
                <a:lnTo>
                  <a:pt x="334269" y="935634"/>
                </a:lnTo>
                <a:lnTo>
                  <a:pt x="379797" y="947386"/>
                </a:lnTo>
                <a:lnTo>
                  <a:pt x="426950" y="954611"/>
                </a:lnTo>
                <a:lnTo>
                  <a:pt x="475488" y="957072"/>
                </a:lnTo>
                <a:lnTo>
                  <a:pt x="524561" y="954611"/>
                </a:lnTo>
                <a:lnTo>
                  <a:pt x="572184" y="947386"/>
                </a:lnTo>
                <a:lnTo>
                  <a:pt x="618119" y="935634"/>
                </a:lnTo>
                <a:lnTo>
                  <a:pt x="662130" y="919591"/>
                </a:lnTo>
                <a:lnTo>
                  <a:pt x="703980" y="899494"/>
                </a:lnTo>
                <a:lnTo>
                  <a:pt x="743432" y="875579"/>
                </a:lnTo>
                <a:lnTo>
                  <a:pt x="780250" y="848084"/>
                </a:lnTo>
                <a:lnTo>
                  <a:pt x="814197" y="817245"/>
                </a:lnTo>
                <a:lnTo>
                  <a:pt x="845036" y="783298"/>
                </a:lnTo>
                <a:lnTo>
                  <a:pt x="872531" y="746480"/>
                </a:lnTo>
                <a:lnTo>
                  <a:pt x="896446" y="707028"/>
                </a:lnTo>
                <a:lnTo>
                  <a:pt x="916543" y="665178"/>
                </a:lnTo>
                <a:lnTo>
                  <a:pt x="932586" y="621167"/>
                </a:lnTo>
                <a:lnTo>
                  <a:pt x="944338" y="575232"/>
                </a:lnTo>
                <a:lnTo>
                  <a:pt x="951563" y="527609"/>
                </a:lnTo>
                <a:lnTo>
                  <a:pt x="954024" y="478536"/>
                </a:lnTo>
                <a:lnTo>
                  <a:pt x="951563" y="429964"/>
                </a:lnTo>
                <a:lnTo>
                  <a:pt x="944338" y="382714"/>
                </a:lnTo>
                <a:lnTo>
                  <a:pt x="932586" y="337036"/>
                </a:lnTo>
                <a:lnTo>
                  <a:pt x="916543" y="293179"/>
                </a:lnTo>
                <a:lnTo>
                  <a:pt x="896446" y="251394"/>
                </a:lnTo>
                <a:lnTo>
                  <a:pt x="872531" y="211931"/>
                </a:lnTo>
                <a:lnTo>
                  <a:pt x="845036" y="175039"/>
                </a:lnTo>
                <a:lnTo>
                  <a:pt x="814197" y="140970"/>
                </a:lnTo>
                <a:lnTo>
                  <a:pt x="780250" y="109972"/>
                </a:lnTo>
                <a:lnTo>
                  <a:pt x="743432" y="82296"/>
                </a:lnTo>
                <a:lnTo>
                  <a:pt x="703980" y="58191"/>
                </a:lnTo>
                <a:lnTo>
                  <a:pt x="662130" y="37909"/>
                </a:lnTo>
                <a:lnTo>
                  <a:pt x="618119" y="21699"/>
                </a:lnTo>
                <a:lnTo>
                  <a:pt x="572184" y="9810"/>
                </a:lnTo>
                <a:lnTo>
                  <a:pt x="524561" y="2494"/>
                </a:lnTo>
                <a:lnTo>
                  <a:pt x="475488" y="0"/>
                </a:lnTo>
                <a:close/>
              </a:path>
            </a:pathLst>
          </a:custGeom>
          <a:solidFill>
            <a:srgbClr val="7578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9020767" y="3650792"/>
            <a:ext cx="415925" cy="166370"/>
          </a:xfrm>
          <a:custGeom>
            <a:rect l="l" t="t" r="r" b="b"/>
            <a:pathLst>
              <a:path w="415925" h="166370">
                <a:moveTo>
                  <a:pt x="189044" y="0"/>
                </a:moveTo>
                <a:lnTo>
                  <a:pt x="140593" y="0"/>
                </a:lnTo>
                <a:lnTo>
                  <a:pt x="91850" y="7315"/>
                </a:lnTo>
                <a:lnTo>
                  <a:pt x="47056" y="21945"/>
                </a:lnTo>
                <a:lnTo>
                  <a:pt x="10456" y="43891"/>
                </a:lnTo>
                <a:lnTo>
                  <a:pt x="0" y="64041"/>
                </a:lnTo>
                <a:lnTo>
                  <a:pt x="15197" y="84192"/>
                </a:lnTo>
                <a:lnTo>
                  <a:pt x="48175" y="103327"/>
                </a:lnTo>
                <a:lnTo>
                  <a:pt x="91058" y="120429"/>
                </a:lnTo>
                <a:lnTo>
                  <a:pt x="135974" y="134484"/>
                </a:lnTo>
                <a:lnTo>
                  <a:pt x="175048" y="144475"/>
                </a:lnTo>
                <a:lnTo>
                  <a:pt x="224377" y="155277"/>
                </a:lnTo>
                <a:lnTo>
                  <a:pt x="284386" y="163592"/>
                </a:lnTo>
                <a:lnTo>
                  <a:pt x="343809" y="166201"/>
                </a:lnTo>
                <a:lnTo>
                  <a:pt x="391383" y="159885"/>
                </a:lnTo>
                <a:lnTo>
                  <a:pt x="415840" y="141427"/>
                </a:lnTo>
                <a:lnTo>
                  <a:pt x="408232" y="111386"/>
                </a:lnTo>
                <a:lnTo>
                  <a:pt x="376923" y="78857"/>
                </a:lnTo>
                <a:lnTo>
                  <a:pt x="331130" y="47938"/>
                </a:lnTo>
                <a:lnTo>
                  <a:pt x="280070" y="22725"/>
                </a:lnTo>
                <a:lnTo>
                  <a:pt x="232960" y="7315"/>
                </a:lnTo>
                <a:lnTo>
                  <a:pt x="189044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8534400" y="3535978"/>
            <a:ext cx="902335" cy="283845"/>
          </a:xfrm>
          <a:custGeom>
            <a:rect l="l" t="t" r="r" b="b"/>
            <a:pathLst>
              <a:path w="902334" h="283845">
                <a:moveTo>
                  <a:pt x="0" y="94697"/>
                </a:moveTo>
                <a:lnTo>
                  <a:pt x="0" y="262337"/>
                </a:lnTo>
                <a:lnTo>
                  <a:pt x="23007" y="273670"/>
                </a:lnTo>
                <a:lnTo>
                  <a:pt x="50581" y="280552"/>
                </a:lnTo>
                <a:lnTo>
                  <a:pt x="82272" y="283452"/>
                </a:lnTo>
                <a:lnTo>
                  <a:pt x="117630" y="282840"/>
                </a:lnTo>
                <a:lnTo>
                  <a:pt x="156205" y="279185"/>
                </a:lnTo>
                <a:lnTo>
                  <a:pt x="197548" y="272957"/>
                </a:lnTo>
                <a:lnTo>
                  <a:pt x="241209" y="264626"/>
                </a:lnTo>
                <a:lnTo>
                  <a:pt x="286737" y="254660"/>
                </a:lnTo>
                <a:lnTo>
                  <a:pt x="478536" y="207854"/>
                </a:lnTo>
                <a:lnTo>
                  <a:pt x="526657" y="196764"/>
                </a:lnTo>
                <a:lnTo>
                  <a:pt x="573948" y="186858"/>
                </a:lnTo>
                <a:lnTo>
                  <a:pt x="619958" y="178606"/>
                </a:lnTo>
                <a:lnTo>
                  <a:pt x="664238" y="172477"/>
                </a:lnTo>
                <a:lnTo>
                  <a:pt x="706337" y="168941"/>
                </a:lnTo>
                <a:lnTo>
                  <a:pt x="745807" y="168468"/>
                </a:lnTo>
                <a:lnTo>
                  <a:pt x="902207" y="168468"/>
                </a:lnTo>
                <a:lnTo>
                  <a:pt x="902207" y="114632"/>
                </a:lnTo>
                <a:lnTo>
                  <a:pt x="86550" y="114632"/>
                </a:lnTo>
                <a:lnTo>
                  <a:pt x="53116" y="112235"/>
                </a:lnTo>
                <a:lnTo>
                  <a:pt x="24097" y="105756"/>
                </a:lnTo>
                <a:lnTo>
                  <a:pt x="0" y="94697"/>
                </a:lnTo>
                <a:close/>
              </a:path>
              <a:path w="902334" h="283845">
                <a:moveTo>
                  <a:pt x="902207" y="168468"/>
                </a:moveTo>
                <a:lnTo>
                  <a:pt x="745807" y="168468"/>
                </a:lnTo>
                <a:lnTo>
                  <a:pt x="782197" y="171527"/>
                </a:lnTo>
                <a:lnTo>
                  <a:pt x="815104" y="178606"/>
                </a:lnTo>
                <a:lnTo>
                  <a:pt x="843938" y="190119"/>
                </a:lnTo>
                <a:lnTo>
                  <a:pt x="868390" y="206592"/>
                </a:lnTo>
                <a:lnTo>
                  <a:pt x="887963" y="228476"/>
                </a:lnTo>
                <a:lnTo>
                  <a:pt x="902207" y="256241"/>
                </a:lnTo>
                <a:lnTo>
                  <a:pt x="902207" y="168468"/>
                </a:lnTo>
                <a:close/>
              </a:path>
              <a:path w="902334" h="283845">
                <a:moveTo>
                  <a:pt x="734486" y="0"/>
                </a:moveTo>
                <a:lnTo>
                  <a:pt x="692435" y="2179"/>
                </a:lnTo>
                <a:lnTo>
                  <a:pt x="647708" y="7285"/>
                </a:lnTo>
                <a:lnTo>
                  <a:pt x="600809" y="14817"/>
                </a:lnTo>
                <a:lnTo>
                  <a:pt x="552247" y="24274"/>
                </a:lnTo>
                <a:lnTo>
                  <a:pt x="502528" y="35157"/>
                </a:lnTo>
                <a:lnTo>
                  <a:pt x="302207" y="82925"/>
                </a:lnTo>
                <a:lnTo>
                  <a:pt x="254299" y="93424"/>
                </a:lnTo>
                <a:lnTo>
                  <a:pt x="208273" y="102344"/>
                </a:lnTo>
                <a:lnTo>
                  <a:pt x="164635" y="109186"/>
                </a:lnTo>
                <a:lnTo>
                  <a:pt x="123892" y="113449"/>
                </a:lnTo>
                <a:lnTo>
                  <a:pt x="86550" y="114632"/>
                </a:lnTo>
                <a:lnTo>
                  <a:pt x="902207" y="114632"/>
                </a:lnTo>
                <a:lnTo>
                  <a:pt x="902207" y="76409"/>
                </a:lnTo>
                <a:lnTo>
                  <a:pt x="886856" y="50518"/>
                </a:lnTo>
                <a:lnTo>
                  <a:pt x="865788" y="30557"/>
                </a:lnTo>
                <a:lnTo>
                  <a:pt x="839511" y="16025"/>
                </a:lnTo>
                <a:lnTo>
                  <a:pt x="808530" y="6422"/>
                </a:lnTo>
                <a:lnTo>
                  <a:pt x="773353" y="1247"/>
                </a:lnTo>
                <a:lnTo>
                  <a:pt x="7344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534400" y="3535978"/>
            <a:ext cx="902335" cy="283845"/>
          </a:xfrm>
          <a:custGeom>
            <a:rect l="l" t="t" r="r" b="b"/>
            <a:pathLst>
              <a:path w="902334" h="283845">
                <a:moveTo>
                  <a:pt x="0" y="94697"/>
                </a:moveTo>
                <a:lnTo>
                  <a:pt x="0" y="262337"/>
                </a:lnTo>
                <a:lnTo>
                  <a:pt x="23007" y="273670"/>
                </a:lnTo>
                <a:lnTo>
                  <a:pt x="50581" y="280552"/>
                </a:lnTo>
                <a:lnTo>
                  <a:pt x="82272" y="283452"/>
                </a:lnTo>
                <a:lnTo>
                  <a:pt x="117630" y="282840"/>
                </a:lnTo>
                <a:lnTo>
                  <a:pt x="156205" y="279185"/>
                </a:lnTo>
                <a:lnTo>
                  <a:pt x="197548" y="272957"/>
                </a:lnTo>
                <a:lnTo>
                  <a:pt x="241209" y="264626"/>
                </a:lnTo>
                <a:lnTo>
                  <a:pt x="286737" y="254660"/>
                </a:lnTo>
                <a:lnTo>
                  <a:pt x="333684" y="243531"/>
                </a:lnTo>
                <a:lnTo>
                  <a:pt x="381599" y="231707"/>
                </a:lnTo>
                <a:lnTo>
                  <a:pt x="430033" y="219658"/>
                </a:lnTo>
                <a:lnTo>
                  <a:pt x="478536" y="207854"/>
                </a:lnTo>
                <a:lnTo>
                  <a:pt x="526657" y="196764"/>
                </a:lnTo>
                <a:lnTo>
                  <a:pt x="573948" y="186858"/>
                </a:lnTo>
                <a:lnTo>
                  <a:pt x="619958" y="178606"/>
                </a:lnTo>
                <a:lnTo>
                  <a:pt x="664238" y="172477"/>
                </a:lnTo>
                <a:lnTo>
                  <a:pt x="706337" y="168941"/>
                </a:lnTo>
                <a:lnTo>
                  <a:pt x="745807" y="168468"/>
                </a:lnTo>
                <a:lnTo>
                  <a:pt x="782197" y="171527"/>
                </a:lnTo>
                <a:lnTo>
                  <a:pt x="843938" y="190119"/>
                </a:lnTo>
                <a:lnTo>
                  <a:pt x="887963" y="228476"/>
                </a:lnTo>
                <a:lnTo>
                  <a:pt x="902207" y="256241"/>
                </a:lnTo>
                <a:lnTo>
                  <a:pt x="902207" y="210997"/>
                </a:lnTo>
                <a:lnTo>
                  <a:pt x="902207" y="166325"/>
                </a:lnTo>
                <a:lnTo>
                  <a:pt x="902207" y="121652"/>
                </a:lnTo>
                <a:lnTo>
                  <a:pt x="902207" y="76409"/>
                </a:lnTo>
                <a:lnTo>
                  <a:pt x="886856" y="50518"/>
                </a:lnTo>
                <a:lnTo>
                  <a:pt x="839511" y="16025"/>
                </a:lnTo>
                <a:lnTo>
                  <a:pt x="773353" y="1247"/>
                </a:lnTo>
                <a:lnTo>
                  <a:pt x="734486" y="0"/>
                </a:lnTo>
                <a:lnTo>
                  <a:pt x="692435" y="2179"/>
                </a:lnTo>
                <a:lnTo>
                  <a:pt x="647708" y="7285"/>
                </a:lnTo>
                <a:lnTo>
                  <a:pt x="600809" y="14817"/>
                </a:lnTo>
                <a:lnTo>
                  <a:pt x="552247" y="24274"/>
                </a:lnTo>
                <a:lnTo>
                  <a:pt x="502528" y="35157"/>
                </a:lnTo>
                <a:lnTo>
                  <a:pt x="452158" y="46963"/>
                </a:lnTo>
                <a:lnTo>
                  <a:pt x="401643" y="59194"/>
                </a:lnTo>
                <a:lnTo>
                  <a:pt x="351491" y="71348"/>
                </a:lnTo>
                <a:lnTo>
                  <a:pt x="302207" y="82925"/>
                </a:lnTo>
                <a:lnTo>
                  <a:pt x="254299" y="93424"/>
                </a:lnTo>
                <a:lnTo>
                  <a:pt x="208273" y="102344"/>
                </a:lnTo>
                <a:lnTo>
                  <a:pt x="164635" y="109186"/>
                </a:lnTo>
                <a:lnTo>
                  <a:pt x="123892" y="113449"/>
                </a:lnTo>
                <a:lnTo>
                  <a:pt x="86550" y="114632"/>
                </a:lnTo>
                <a:lnTo>
                  <a:pt x="53116" y="112235"/>
                </a:lnTo>
                <a:lnTo>
                  <a:pt x="24097" y="105756"/>
                </a:lnTo>
                <a:lnTo>
                  <a:pt x="0" y="94697"/>
                </a:lnTo>
                <a:close/>
              </a:path>
            </a:pathLst>
          </a:custGeom>
          <a:ln w="6096">
            <a:solidFill>
              <a:srgbClr val="0D0D0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845295" y="3588003"/>
            <a:ext cx="280670" cy="146685"/>
          </a:xfrm>
          <a:custGeom>
            <a:rect l="l" t="t" r="r" b="b"/>
            <a:pathLst>
              <a:path w="280670" h="146685">
                <a:moveTo>
                  <a:pt x="30479" y="57912"/>
                </a:moveTo>
                <a:lnTo>
                  <a:pt x="0" y="57912"/>
                </a:lnTo>
                <a:lnTo>
                  <a:pt x="0" y="64008"/>
                </a:lnTo>
                <a:lnTo>
                  <a:pt x="18287" y="143256"/>
                </a:lnTo>
                <a:lnTo>
                  <a:pt x="18287" y="146304"/>
                </a:lnTo>
                <a:lnTo>
                  <a:pt x="30479" y="146304"/>
                </a:lnTo>
                <a:lnTo>
                  <a:pt x="33527" y="143256"/>
                </a:lnTo>
                <a:lnTo>
                  <a:pt x="33527" y="140208"/>
                </a:lnTo>
                <a:lnTo>
                  <a:pt x="24383" y="94487"/>
                </a:lnTo>
                <a:lnTo>
                  <a:pt x="24383" y="88392"/>
                </a:lnTo>
                <a:lnTo>
                  <a:pt x="21335" y="82296"/>
                </a:lnTo>
                <a:lnTo>
                  <a:pt x="21335" y="76200"/>
                </a:lnTo>
                <a:lnTo>
                  <a:pt x="18287" y="73151"/>
                </a:lnTo>
                <a:lnTo>
                  <a:pt x="41317" y="73151"/>
                </a:lnTo>
                <a:lnTo>
                  <a:pt x="30479" y="60960"/>
                </a:lnTo>
                <a:lnTo>
                  <a:pt x="30479" y="57912"/>
                </a:lnTo>
                <a:close/>
              </a:path>
              <a:path w="280670" h="146685">
                <a:moveTo>
                  <a:pt x="41317" y="73151"/>
                </a:moveTo>
                <a:lnTo>
                  <a:pt x="18287" y="73151"/>
                </a:lnTo>
                <a:lnTo>
                  <a:pt x="24383" y="79248"/>
                </a:lnTo>
                <a:lnTo>
                  <a:pt x="24383" y="82296"/>
                </a:lnTo>
                <a:lnTo>
                  <a:pt x="27431" y="85344"/>
                </a:lnTo>
                <a:lnTo>
                  <a:pt x="30479" y="85344"/>
                </a:lnTo>
                <a:lnTo>
                  <a:pt x="30479" y="88392"/>
                </a:lnTo>
                <a:lnTo>
                  <a:pt x="60959" y="124968"/>
                </a:lnTo>
                <a:lnTo>
                  <a:pt x="70103" y="134112"/>
                </a:lnTo>
                <a:lnTo>
                  <a:pt x="88392" y="134112"/>
                </a:lnTo>
                <a:lnTo>
                  <a:pt x="88392" y="131063"/>
                </a:lnTo>
                <a:lnTo>
                  <a:pt x="91439" y="131063"/>
                </a:lnTo>
                <a:lnTo>
                  <a:pt x="91439" y="124968"/>
                </a:lnTo>
                <a:lnTo>
                  <a:pt x="88053" y="109728"/>
                </a:lnTo>
                <a:lnTo>
                  <a:pt x="70103" y="109728"/>
                </a:lnTo>
                <a:lnTo>
                  <a:pt x="70103" y="106680"/>
                </a:lnTo>
                <a:lnTo>
                  <a:pt x="64007" y="100584"/>
                </a:lnTo>
                <a:lnTo>
                  <a:pt x="64007" y="97536"/>
                </a:lnTo>
                <a:lnTo>
                  <a:pt x="60959" y="97536"/>
                </a:lnTo>
                <a:lnTo>
                  <a:pt x="60959" y="94487"/>
                </a:lnTo>
                <a:lnTo>
                  <a:pt x="54863" y="88392"/>
                </a:lnTo>
                <a:lnTo>
                  <a:pt x="41317" y="73151"/>
                </a:lnTo>
                <a:close/>
              </a:path>
              <a:path w="280670" h="146685">
                <a:moveTo>
                  <a:pt x="73151" y="42672"/>
                </a:moveTo>
                <a:lnTo>
                  <a:pt x="60959" y="42672"/>
                </a:lnTo>
                <a:lnTo>
                  <a:pt x="57911" y="45720"/>
                </a:lnTo>
                <a:lnTo>
                  <a:pt x="67055" y="88392"/>
                </a:lnTo>
                <a:lnTo>
                  <a:pt x="67055" y="97536"/>
                </a:lnTo>
                <a:lnTo>
                  <a:pt x="70103" y="100584"/>
                </a:lnTo>
                <a:lnTo>
                  <a:pt x="70103" y="106680"/>
                </a:lnTo>
                <a:lnTo>
                  <a:pt x="73151" y="109728"/>
                </a:lnTo>
                <a:lnTo>
                  <a:pt x="88053" y="109728"/>
                </a:lnTo>
                <a:lnTo>
                  <a:pt x="73151" y="42672"/>
                </a:lnTo>
                <a:close/>
              </a:path>
              <a:path w="280670" h="146685">
                <a:moveTo>
                  <a:pt x="27431" y="54863"/>
                </a:moveTo>
                <a:lnTo>
                  <a:pt x="3048" y="54863"/>
                </a:lnTo>
                <a:lnTo>
                  <a:pt x="3048" y="57912"/>
                </a:lnTo>
                <a:lnTo>
                  <a:pt x="27431" y="57912"/>
                </a:lnTo>
                <a:lnTo>
                  <a:pt x="27431" y="54863"/>
                </a:lnTo>
                <a:close/>
              </a:path>
              <a:path w="280670" h="146685">
                <a:moveTo>
                  <a:pt x="21335" y="51816"/>
                </a:moveTo>
                <a:lnTo>
                  <a:pt x="15239" y="51816"/>
                </a:lnTo>
                <a:lnTo>
                  <a:pt x="6096" y="54863"/>
                </a:lnTo>
                <a:lnTo>
                  <a:pt x="24383" y="54863"/>
                </a:lnTo>
                <a:lnTo>
                  <a:pt x="21335" y="51816"/>
                </a:lnTo>
                <a:close/>
              </a:path>
              <a:path w="280670" h="146685">
                <a:moveTo>
                  <a:pt x="143255" y="121920"/>
                </a:moveTo>
                <a:lnTo>
                  <a:pt x="128015" y="121920"/>
                </a:lnTo>
                <a:lnTo>
                  <a:pt x="131063" y="124968"/>
                </a:lnTo>
                <a:lnTo>
                  <a:pt x="137159" y="124968"/>
                </a:lnTo>
                <a:lnTo>
                  <a:pt x="143255" y="121920"/>
                </a:lnTo>
                <a:close/>
              </a:path>
              <a:path w="280670" h="146685">
                <a:moveTo>
                  <a:pt x="152400" y="51816"/>
                </a:moveTo>
                <a:lnTo>
                  <a:pt x="121920" y="51816"/>
                </a:lnTo>
                <a:lnTo>
                  <a:pt x="118872" y="54863"/>
                </a:lnTo>
                <a:lnTo>
                  <a:pt x="112775" y="57912"/>
                </a:lnTo>
                <a:lnTo>
                  <a:pt x="103631" y="67056"/>
                </a:lnTo>
                <a:lnTo>
                  <a:pt x="103631" y="70104"/>
                </a:lnTo>
                <a:lnTo>
                  <a:pt x="100583" y="76200"/>
                </a:lnTo>
                <a:lnTo>
                  <a:pt x="100583" y="94487"/>
                </a:lnTo>
                <a:lnTo>
                  <a:pt x="103631" y="100584"/>
                </a:lnTo>
                <a:lnTo>
                  <a:pt x="103631" y="103632"/>
                </a:lnTo>
                <a:lnTo>
                  <a:pt x="106679" y="109728"/>
                </a:lnTo>
                <a:lnTo>
                  <a:pt x="118872" y="121920"/>
                </a:lnTo>
                <a:lnTo>
                  <a:pt x="149351" y="121920"/>
                </a:lnTo>
                <a:lnTo>
                  <a:pt x="155448" y="115824"/>
                </a:lnTo>
                <a:lnTo>
                  <a:pt x="161544" y="112775"/>
                </a:lnTo>
                <a:lnTo>
                  <a:pt x="164592" y="109728"/>
                </a:lnTo>
                <a:lnTo>
                  <a:pt x="134111" y="109728"/>
                </a:lnTo>
                <a:lnTo>
                  <a:pt x="131063" y="106680"/>
                </a:lnTo>
                <a:lnTo>
                  <a:pt x="128015" y="106680"/>
                </a:lnTo>
                <a:lnTo>
                  <a:pt x="128015" y="103632"/>
                </a:lnTo>
                <a:lnTo>
                  <a:pt x="124968" y="103632"/>
                </a:lnTo>
                <a:lnTo>
                  <a:pt x="124968" y="100584"/>
                </a:lnTo>
                <a:lnTo>
                  <a:pt x="121920" y="97536"/>
                </a:lnTo>
                <a:lnTo>
                  <a:pt x="121920" y="94487"/>
                </a:lnTo>
                <a:lnTo>
                  <a:pt x="118872" y="91440"/>
                </a:lnTo>
                <a:lnTo>
                  <a:pt x="118872" y="76200"/>
                </a:lnTo>
                <a:lnTo>
                  <a:pt x="121920" y="73151"/>
                </a:lnTo>
                <a:lnTo>
                  <a:pt x="121920" y="70104"/>
                </a:lnTo>
                <a:lnTo>
                  <a:pt x="124968" y="70104"/>
                </a:lnTo>
                <a:lnTo>
                  <a:pt x="124968" y="67056"/>
                </a:lnTo>
                <a:lnTo>
                  <a:pt x="131063" y="67056"/>
                </a:lnTo>
                <a:lnTo>
                  <a:pt x="134111" y="64008"/>
                </a:lnTo>
                <a:lnTo>
                  <a:pt x="164592" y="64008"/>
                </a:lnTo>
                <a:lnTo>
                  <a:pt x="152400" y="51816"/>
                </a:lnTo>
                <a:close/>
              </a:path>
              <a:path w="280670" h="146685">
                <a:moveTo>
                  <a:pt x="164592" y="64008"/>
                </a:moveTo>
                <a:lnTo>
                  <a:pt x="137159" y="64008"/>
                </a:lnTo>
                <a:lnTo>
                  <a:pt x="137159" y="67056"/>
                </a:lnTo>
                <a:lnTo>
                  <a:pt x="143255" y="67056"/>
                </a:lnTo>
                <a:lnTo>
                  <a:pt x="143255" y="70104"/>
                </a:lnTo>
                <a:lnTo>
                  <a:pt x="146303" y="70104"/>
                </a:lnTo>
                <a:lnTo>
                  <a:pt x="146303" y="73151"/>
                </a:lnTo>
                <a:lnTo>
                  <a:pt x="149351" y="76200"/>
                </a:lnTo>
                <a:lnTo>
                  <a:pt x="149351" y="85344"/>
                </a:lnTo>
                <a:lnTo>
                  <a:pt x="152400" y="88392"/>
                </a:lnTo>
                <a:lnTo>
                  <a:pt x="152400" y="97536"/>
                </a:lnTo>
                <a:lnTo>
                  <a:pt x="149351" y="100584"/>
                </a:lnTo>
                <a:lnTo>
                  <a:pt x="149351" y="103632"/>
                </a:lnTo>
                <a:lnTo>
                  <a:pt x="146303" y="106680"/>
                </a:lnTo>
                <a:lnTo>
                  <a:pt x="143255" y="106680"/>
                </a:lnTo>
                <a:lnTo>
                  <a:pt x="140207" y="109728"/>
                </a:lnTo>
                <a:lnTo>
                  <a:pt x="164592" y="109728"/>
                </a:lnTo>
                <a:lnTo>
                  <a:pt x="164592" y="106680"/>
                </a:lnTo>
                <a:lnTo>
                  <a:pt x="167639" y="103632"/>
                </a:lnTo>
                <a:lnTo>
                  <a:pt x="170687" y="97536"/>
                </a:lnTo>
                <a:lnTo>
                  <a:pt x="170687" y="85344"/>
                </a:lnTo>
                <a:lnTo>
                  <a:pt x="167639" y="79248"/>
                </a:lnTo>
                <a:lnTo>
                  <a:pt x="167639" y="73151"/>
                </a:lnTo>
                <a:lnTo>
                  <a:pt x="164592" y="70104"/>
                </a:lnTo>
                <a:lnTo>
                  <a:pt x="164592" y="64008"/>
                </a:lnTo>
                <a:close/>
              </a:path>
              <a:path w="280670" h="146685">
                <a:moveTo>
                  <a:pt x="207263" y="88392"/>
                </a:moveTo>
                <a:lnTo>
                  <a:pt x="188975" y="88392"/>
                </a:lnTo>
                <a:lnTo>
                  <a:pt x="188975" y="94487"/>
                </a:lnTo>
                <a:lnTo>
                  <a:pt x="185927" y="97536"/>
                </a:lnTo>
                <a:lnTo>
                  <a:pt x="188975" y="100584"/>
                </a:lnTo>
                <a:lnTo>
                  <a:pt x="188975" y="103632"/>
                </a:lnTo>
                <a:lnTo>
                  <a:pt x="192024" y="106680"/>
                </a:lnTo>
                <a:lnTo>
                  <a:pt x="192024" y="109728"/>
                </a:lnTo>
                <a:lnTo>
                  <a:pt x="201168" y="109728"/>
                </a:lnTo>
                <a:lnTo>
                  <a:pt x="204215" y="106680"/>
                </a:lnTo>
                <a:lnTo>
                  <a:pt x="207263" y="106680"/>
                </a:lnTo>
                <a:lnTo>
                  <a:pt x="207263" y="103632"/>
                </a:lnTo>
                <a:lnTo>
                  <a:pt x="210311" y="103632"/>
                </a:lnTo>
                <a:lnTo>
                  <a:pt x="210311" y="94487"/>
                </a:lnTo>
                <a:lnTo>
                  <a:pt x="207263" y="91440"/>
                </a:lnTo>
                <a:lnTo>
                  <a:pt x="207263" y="88392"/>
                </a:lnTo>
                <a:close/>
              </a:path>
              <a:path w="280670" h="146685">
                <a:moveTo>
                  <a:pt x="204215" y="85344"/>
                </a:moveTo>
                <a:lnTo>
                  <a:pt x="201168" y="85344"/>
                </a:lnTo>
                <a:lnTo>
                  <a:pt x="195072" y="88392"/>
                </a:lnTo>
                <a:lnTo>
                  <a:pt x="204215" y="88392"/>
                </a:lnTo>
                <a:lnTo>
                  <a:pt x="204215" y="85344"/>
                </a:lnTo>
                <a:close/>
              </a:path>
              <a:path w="280670" h="146685">
                <a:moveTo>
                  <a:pt x="249935" y="97536"/>
                </a:moveTo>
                <a:lnTo>
                  <a:pt x="228600" y="97536"/>
                </a:lnTo>
                <a:lnTo>
                  <a:pt x="228600" y="100584"/>
                </a:lnTo>
                <a:lnTo>
                  <a:pt x="249935" y="100584"/>
                </a:lnTo>
                <a:lnTo>
                  <a:pt x="249935" y="97536"/>
                </a:lnTo>
                <a:close/>
              </a:path>
              <a:path w="280670" h="146685">
                <a:moveTo>
                  <a:pt x="280415" y="54863"/>
                </a:moveTo>
                <a:lnTo>
                  <a:pt x="252983" y="54863"/>
                </a:lnTo>
                <a:lnTo>
                  <a:pt x="252983" y="57912"/>
                </a:lnTo>
                <a:lnTo>
                  <a:pt x="256031" y="57912"/>
                </a:lnTo>
                <a:lnTo>
                  <a:pt x="259079" y="60960"/>
                </a:lnTo>
                <a:lnTo>
                  <a:pt x="259079" y="64008"/>
                </a:lnTo>
                <a:lnTo>
                  <a:pt x="262127" y="67056"/>
                </a:lnTo>
                <a:lnTo>
                  <a:pt x="262127" y="73151"/>
                </a:lnTo>
                <a:lnTo>
                  <a:pt x="259079" y="76200"/>
                </a:lnTo>
                <a:lnTo>
                  <a:pt x="259079" y="79248"/>
                </a:lnTo>
                <a:lnTo>
                  <a:pt x="256031" y="79248"/>
                </a:lnTo>
                <a:lnTo>
                  <a:pt x="256031" y="82296"/>
                </a:lnTo>
                <a:lnTo>
                  <a:pt x="249935" y="82296"/>
                </a:lnTo>
                <a:lnTo>
                  <a:pt x="249935" y="85344"/>
                </a:lnTo>
                <a:lnTo>
                  <a:pt x="222503" y="85344"/>
                </a:lnTo>
                <a:lnTo>
                  <a:pt x="222503" y="88392"/>
                </a:lnTo>
                <a:lnTo>
                  <a:pt x="225551" y="88392"/>
                </a:lnTo>
                <a:lnTo>
                  <a:pt x="225551" y="97536"/>
                </a:lnTo>
                <a:lnTo>
                  <a:pt x="262127" y="97536"/>
                </a:lnTo>
                <a:lnTo>
                  <a:pt x="280415" y="79248"/>
                </a:lnTo>
                <a:lnTo>
                  <a:pt x="280415" y="54863"/>
                </a:lnTo>
                <a:close/>
              </a:path>
              <a:path w="280670" h="146685">
                <a:moveTo>
                  <a:pt x="225551" y="82296"/>
                </a:moveTo>
                <a:lnTo>
                  <a:pt x="225551" y="85344"/>
                </a:lnTo>
                <a:lnTo>
                  <a:pt x="228600" y="85344"/>
                </a:lnTo>
                <a:lnTo>
                  <a:pt x="225551" y="82296"/>
                </a:lnTo>
                <a:close/>
              </a:path>
              <a:path w="280670" h="146685">
                <a:moveTo>
                  <a:pt x="259079" y="0"/>
                </a:moveTo>
                <a:lnTo>
                  <a:pt x="216407" y="9144"/>
                </a:lnTo>
                <a:lnTo>
                  <a:pt x="213359" y="9144"/>
                </a:lnTo>
                <a:lnTo>
                  <a:pt x="213359" y="15240"/>
                </a:lnTo>
                <a:lnTo>
                  <a:pt x="219455" y="54863"/>
                </a:lnTo>
                <a:lnTo>
                  <a:pt x="222503" y="57912"/>
                </a:lnTo>
                <a:lnTo>
                  <a:pt x="222503" y="60960"/>
                </a:lnTo>
                <a:lnTo>
                  <a:pt x="225551" y="60960"/>
                </a:lnTo>
                <a:lnTo>
                  <a:pt x="228600" y="57912"/>
                </a:lnTo>
                <a:lnTo>
                  <a:pt x="237744" y="57912"/>
                </a:lnTo>
                <a:lnTo>
                  <a:pt x="237744" y="54863"/>
                </a:lnTo>
                <a:lnTo>
                  <a:pt x="280415" y="54863"/>
                </a:lnTo>
                <a:lnTo>
                  <a:pt x="274320" y="48768"/>
                </a:lnTo>
                <a:lnTo>
                  <a:pt x="274320" y="45720"/>
                </a:lnTo>
                <a:lnTo>
                  <a:pt x="271272" y="42672"/>
                </a:lnTo>
                <a:lnTo>
                  <a:pt x="234696" y="42672"/>
                </a:lnTo>
                <a:lnTo>
                  <a:pt x="228600" y="24384"/>
                </a:lnTo>
                <a:lnTo>
                  <a:pt x="262127" y="18287"/>
                </a:lnTo>
                <a:lnTo>
                  <a:pt x="262127" y="15240"/>
                </a:lnTo>
                <a:lnTo>
                  <a:pt x="265175" y="15240"/>
                </a:lnTo>
                <a:lnTo>
                  <a:pt x="265175" y="12192"/>
                </a:lnTo>
                <a:lnTo>
                  <a:pt x="262127" y="9144"/>
                </a:lnTo>
                <a:lnTo>
                  <a:pt x="262127" y="3048"/>
                </a:lnTo>
                <a:lnTo>
                  <a:pt x="259079" y="0"/>
                </a:lnTo>
                <a:close/>
              </a:path>
              <a:path w="280670" h="146685">
                <a:moveTo>
                  <a:pt x="265175" y="39624"/>
                </a:moveTo>
                <a:lnTo>
                  <a:pt x="240792" y="39624"/>
                </a:lnTo>
                <a:lnTo>
                  <a:pt x="240792" y="42672"/>
                </a:lnTo>
                <a:lnTo>
                  <a:pt x="268224" y="42672"/>
                </a:lnTo>
                <a:lnTo>
                  <a:pt x="265175" y="3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8223504" y="4066540"/>
            <a:ext cx="1539240" cy="0"/>
          </a:xfrm>
          <a:custGeom>
            <a:rect l="l" t="t" r="r" b="b"/>
            <a:pathLst>
              <a:path w="1539240">
                <a:moveTo>
                  <a:pt x="0" y="0"/>
                </a:moveTo>
                <a:lnTo>
                  <a:pt x="1539240" y="0"/>
                </a:lnTo>
              </a:path>
            </a:pathLst>
          </a:custGeom>
          <a:ln w="9144">
            <a:solidFill>
              <a:srgbClr val="43AF2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69976" y="4060444"/>
            <a:ext cx="1542415" cy="0"/>
          </a:xfrm>
          <a:custGeom>
            <a:rect l="l" t="t" r="r" b="b"/>
            <a:pathLst>
              <a:path w="1542414">
                <a:moveTo>
                  <a:pt x="0" y="0"/>
                </a:moveTo>
                <a:lnTo>
                  <a:pt x="1542288" y="0"/>
                </a:lnTo>
              </a:path>
            </a:pathLst>
          </a:custGeom>
          <a:ln w="9144">
            <a:solidFill>
              <a:srgbClr val="43AF2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379976" y="4054347"/>
            <a:ext cx="1539240" cy="0"/>
          </a:xfrm>
          <a:custGeom>
            <a:rect l="l" t="t" r="r" b="b"/>
            <a:pathLst>
              <a:path w="1539239">
                <a:moveTo>
                  <a:pt x="0" y="0"/>
                </a:moveTo>
                <a:lnTo>
                  <a:pt x="1539239" y="0"/>
                </a:lnTo>
              </a:path>
            </a:pathLst>
          </a:custGeom>
          <a:ln w="9144">
            <a:solidFill>
              <a:srgbClr val="43AF2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309359" y="4060444"/>
            <a:ext cx="1539240" cy="0"/>
          </a:xfrm>
          <a:custGeom>
            <a:rect l="l" t="t" r="r" b="b"/>
            <a:pathLst>
              <a:path w="1539240">
                <a:moveTo>
                  <a:pt x="0" y="0"/>
                </a:moveTo>
                <a:lnTo>
                  <a:pt x="1539239" y="0"/>
                </a:lnTo>
              </a:path>
            </a:pathLst>
          </a:custGeom>
          <a:ln w="9144">
            <a:solidFill>
              <a:srgbClr val="43AF2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1026667" y="3005327"/>
            <a:ext cx="659765" cy="39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marR="5080" indent="-79375">
              <a:lnSpc>
                <a:spcPct val="101699"/>
              </a:lnSpc>
              <a:spcBef>
                <a:spcPts val="100"/>
              </a:spcBef>
            </a:pPr>
            <a:r>
              <a:rPr sz="1200" b="1" spc="40">
                <a:solidFill>
                  <a:srgbClr val="FFFFFF"/>
                </a:solidFill>
                <a:latin typeface="Microsoft JhengHei"/>
                <a:cs typeface="Microsoft JhengHei"/>
              </a:rPr>
              <a:t>上海证券 交易</a:t>
            </a:r>
            <a:r>
              <a:rPr sz="1200" b="1" spc="20">
                <a:solidFill>
                  <a:srgbClr val="FFFFFF"/>
                </a:solidFill>
                <a:latin typeface="Microsoft JhengHei"/>
                <a:cs typeface="Microsoft JhengHei"/>
              </a:rPr>
              <a:t>所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17068" y="6206977"/>
            <a:ext cx="6944359" cy="37147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latin typeface="华文细黑"/>
                <a:cs typeface="华文细黑"/>
              </a:rPr>
              <a:t>包括房地产投资</a:t>
            </a:r>
            <a:r>
              <a:rPr sz="850" spc="10">
                <a:latin typeface="华文细黑"/>
                <a:cs typeface="华文细黑"/>
              </a:rPr>
              <a:t>信</a:t>
            </a:r>
            <a:r>
              <a:rPr sz="850" spc="35">
                <a:latin typeface="华文细黑"/>
                <a:cs typeface="华文细黑"/>
              </a:rPr>
              <a:t>托</a:t>
            </a:r>
            <a:r>
              <a:rPr sz="850" spc="10">
                <a:latin typeface="华文细黑"/>
                <a:cs typeface="华文细黑"/>
              </a:rPr>
              <a:t>基</a:t>
            </a:r>
            <a:r>
              <a:rPr sz="850" spc="35">
                <a:latin typeface="华文细黑"/>
                <a:cs typeface="华文细黑"/>
              </a:rPr>
              <a:t>金</a:t>
            </a:r>
            <a:r>
              <a:rPr sz="850" spc="10">
                <a:latin typeface="华文细黑"/>
                <a:cs typeface="华文细黑"/>
              </a:rPr>
              <a:t>所</a:t>
            </a:r>
            <a:r>
              <a:rPr sz="850" spc="35">
                <a:latin typeface="华文细黑"/>
                <a:cs typeface="华文细黑"/>
              </a:rPr>
              <a:t>筹</a:t>
            </a:r>
            <a:r>
              <a:rPr sz="850" spc="10">
                <a:latin typeface="华文细黑"/>
                <a:cs typeface="华文细黑"/>
              </a:rPr>
              <a:t>集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资</a:t>
            </a:r>
            <a:r>
              <a:rPr sz="850" spc="35">
                <a:latin typeface="华文细黑"/>
                <a:cs typeface="华文细黑"/>
              </a:rPr>
              <a:t>金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但不</a:t>
            </a:r>
            <a:r>
              <a:rPr sz="850" spc="10">
                <a:latin typeface="华文细黑"/>
                <a:cs typeface="华文细黑"/>
              </a:rPr>
              <a:t>包</a:t>
            </a:r>
            <a:r>
              <a:rPr sz="850" spc="35">
                <a:latin typeface="华文细黑"/>
                <a:cs typeface="华文细黑"/>
              </a:rPr>
              <a:t>括</a:t>
            </a:r>
            <a:r>
              <a:rPr sz="850" spc="10">
                <a:latin typeface="华文细黑"/>
                <a:cs typeface="华文细黑"/>
              </a:rPr>
              <a:t>投</a:t>
            </a:r>
            <a:r>
              <a:rPr sz="850" spc="35">
                <a:latin typeface="华文细黑"/>
                <a:cs typeface="华文细黑"/>
              </a:rPr>
              <a:t>资</a:t>
            </a:r>
            <a:r>
              <a:rPr sz="850" spc="10">
                <a:latin typeface="华文细黑"/>
                <a:cs typeface="华文细黑"/>
              </a:rPr>
              <a:t>信</a:t>
            </a:r>
            <a:r>
              <a:rPr sz="850" spc="35">
                <a:latin typeface="华文细黑"/>
                <a:cs typeface="华文细黑"/>
              </a:rPr>
              <a:t>托</a:t>
            </a:r>
            <a:r>
              <a:rPr sz="850" spc="10">
                <a:latin typeface="华文细黑"/>
                <a:cs typeface="华文细黑"/>
              </a:rPr>
              <a:t>公</a:t>
            </a:r>
            <a:r>
              <a:rPr sz="850" spc="35">
                <a:latin typeface="华文细黑"/>
                <a:cs typeface="华文细黑"/>
              </a:rPr>
              <a:t>司</a:t>
            </a:r>
            <a:r>
              <a:rPr sz="850" spc="10">
                <a:latin typeface="华文细黑"/>
                <a:cs typeface="华文细黑"/>
              </a:rPr>
              <a:t>、</a:t>
            </a:r>
            <a:r>
              <a:rPr sz="850" spc="35">
                <a:latin typeface="华文细黑"/>
                <a:cs typeface="华文细黑"/>
              </a:rPr>
              <a:t>封</a:t>
            </a:r>
            <a:r>
              <a:rPr sz="850" spc="10">
                <a:latin typeface="华文细黑"/>
                <a:cs typeface="华文细黑"/>
              </a:rPr>
              <a:t>闭</a:t>
            </a:r>
            <a:r>
              <a:rPr sz="850" spc="35">
                <a:latin typeface="华文细黑"/>
                <a:cs typeface="华文细黑"/>
              </a:rPr>
              <a:t>式</a:t>
            </a:r>
            <a:r>
              <a:rPr sz="850" spc="10">
                <a:latin typeface="华文细黑"/>
                <a:cs typeface="华文细黑"/>
              </a:rPr>
              <a:t>投</a:t>
            </a:r>
            <a:r>
              <a:rPr sz="850" spc="35">
                <a:latin typeface="华文细黑"/>
                <a:cs typeface="华文细黑"/>
              </a:rPr>
              <a:t>资</a:t>
            </a:r>
            <a:r>
              <a:rPr sz="850" spc="10">
                <a:latin typeface="华文细黑"/>
                <a:cs typeface="华文细黑"/>
              </a:rPr>
              <a:t>公</a:t>
            </a:r>
            <a:r>
              <a:rPr sz="850" spc="35">
                <a:latin typeface="华文细黑"/>
                <a:cs typeface="华文细黑"/>
              </a:rPr>
              <a:t>司、</a:t>
            </a:r>
            <a:r>
              <a:rPr sz="850" spc="10">
                <a:latin typeface="华文细黑"/>
                <a:cs typeface="华文细黑"/>
              </a:rPr>
              <a:t>封</a:t>
            </a:r>
            <a:r>
              <a:rPr sz="850" spc="35">
                <a:latin typeface="华文细黑"/>
                <a:cs typeface="华文细黑"/>
              </a:rPr>
              <a:t>闭</a:t>
            </a:r>
            <a:r>
              <a:rPr sz="850" spc="10">
                <a:latin typeface="华文细黑"/>
                <a:cs typeface="华文细黑"/>
              </a:rPr>
              <a:t>式</a:t>
            </a:r>
            <a:r>
              <a:rPr sz="850" spc="35">
                <a:latin typeface="华文细黑"/>
                <a:cs typeface="华文细黑"/>
              </a:rPr>
              <a:t>基</a:t>
            </a:r>
            <a:r>
              <a:rPr sz="850" spc="10">
                <a:latin typeface="华文细黑"/>
                <a:cs typeface="华文细黑"/>
              </a:rPr>
              <a:t>金</a:t>
            </a:r>
            <a:r>
              <a:rPr sz="850" spc="35">
                <a:latin typeface="华文细黑"/>
                <a:cs typeface="华文细黑"/>
              </a:rPr>
              <a:t>和</a:t>
            </a:r>
            <a:r>
              <a:rPr sz="850" spc="10">
                <a:latin typeface="华文细黑"/>
                <a:cs typeface="华文细黑"/>
              </a:rPr>
              <a:t>特</a:t>
            </a:r>
            <a:r>
              <a:rPr sz="850" spc="35">
                <a:latin typeface="华文细黑"/>
                <a:cs typeface="华文细黑"/>
              </a:rPr>
              <a:t>殊</a:t>
            </a:r>
            <a:r>
              <a:rPr sz="850" spc="10">
                <a:latin typeface="华文细黑"/>
                <a:cs typeface="华文细黑"/>
              </a:rPr>
              <a:t>目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收</a:t>
            </a:r>
            <a:r>
              <a:rPr sz="850" spc="35">
                <a:latin typeface="华文细黑"/>
                <a:cs typeface="华文细黑"/>
              </a:rPr>
              <a:t>购</a:t>
            </a:r>
            <a:r>
              <a:rPr sz="850" spc="10">
                <a:latin typeface="华文细黑"/>
                <a:cs typeface="华文细黑"/>
              </a:rPr>
              <a:t>企</a:t>
            </a:r>
            <a:r>
              <a:rPr sz="850" spc="35">
                <a:latin typeface="华文细黑"/>
                <a:cs typeface="华文细黑"/>
              </a:rPr>
              <a:t>业</a:t>
            </a:r>
            <a:r>
              <a:rPr sz="850" spc="15">
                <a:latin typeface="华文细黑"/>
                <a:cs typeface="华文细黑"/>
              </a:rPr>
              <a:t>（</a:t>
            </a:r>
            <a:r>
              <a:rPr sz="850" spc="15">
                <a:latin typeface="Calibri"/>
                <a:cs typeface="Calibri"/>
              </a:rPr>
              <a:t>SPAC</a:t>
            </a:r>
            <a:r>
              <a:rPr sz="850" spc="15">
                <a:latin typeface="华文细黑"/>
                <a:cs typeface="华文细黑"/>
              </a:rPr>
              <a:t>）</a:t>
            </a:r>
            <a:r>
              <a:rPr sz="850" spc="35">
                <a:latin typeface="华文细黑"/>
                <a:cs typeface="华文细黑"/>
              </a:rPr>
              <a:t>所</a:t>
            </a:r>
            <a:r>
              <a:rPr sz="850" spc="10">
                <a:latin typeface="华文细黑"/>
                <a:cs typeface="华文细黑"/>
              </a:rPr>
              <a:t>筹</a:t>
            </a:r>
            <a:r>
              <a:rPr sz="850" spc="35">
                <a:latin typeface="华文细黑"/>
                <a:cs typeface="华文细黑"/>
              </a:rPr>
              <a:t>集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35">
                <a:latin typeface="华文细黑"/>
                <a:cs typeface="华文细黑"/>
              </a:rPr>
              <a:t>资</a:t>
            </a:r>
            <a:r>
              <a:rPr sz="850" spc="10">
                <a:latin typeface="华文细黑"/>
                <a:cs typeface="华文细黑"/>
              </a:rPr>
              <a:t>金。</a:t>
            </a:r>
            <a:endParaRPr sz="850">
              <a:latin typeface="华文细黑"/>
              <a:cs typeface="华文细黑"/>
            </a:endParaRPr>
          </a:p>
          <a:p>
            <a:pPr marL="21590">
              <a:lnSpc>
                <a:spcPct val="100000"/>
              </a:lnSpc>
              <a:spcBef>
                <a:spcPts val="690"/>
              </a:spcBef>
            </a:pPr>
            <a:r>
              <a:rPr sz="700" spc="-5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 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0169652" y="6438557"/>
            <a:ext cx="124460" cy="13335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0"/>
              </a:spcBef>
            </a:pPr>
            <a:r>
              <a:rPr sz="700" spc="-5">
                <a:latin typeface="Calibri"/>
                <a:cs typeface="Calibri"/>
              </a:rPr>
              <a:t>7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79851" y="3005327"/>
            <a:ext cx="659765" cy="39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marR="5080" indent="-79375">
              <a:lnSpc>
                <a:spcPct val="101699"/>
              </a:lnSpc>
              <a:spcBef>
                <a:spcPts val="100"/>
              </a:spcBef>
            </a:pPr>
            <a:r>
              <a:rPr sz="1200" b="1" spc="40">
                <a:solidFill>
                  <a:srgbClr val="FFFFFF"/>
                </a:solidFill>
                <a:latin typeface="Microsoft JhengHei"/>
                <a:cs typeface="Microsoft JhengHei"/>
              </a:rPr>
              <a:t>深圳证券 交易</a:t>
            </a:r>
            <a:r>
              <a:rPr sz="1200" b="1" spc="20">
                <a:solidFill>
                  <a:srgbClr val="FFFFFF"/>
                </a:solidFill>
                <a:latin typeface="Microsoft JhengHei"/>
                <a:cs typeface="Microsoft JhengHei"/>
              </a:rPr>
              <a:t>所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812284" y="3072383"/>
            <a:ext cx="65976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40">
                <a:solidFill>
                  <a:srgbClr val="FFFFFF"/>
                </a:solidFill>
                <a:latin typeface="Microsoft JhengHei"/>
                <a:cs typeface="Microsoft JhengHei"/>
              </a:rPr>
              <a:t>纳斯达克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769100" y="3005327"/>
            <a:ext cx="659765" cy="3981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40">
                <a:solidFill>
                  <a:srgbClr val="FFFFFF"/>
                </a:solidFill>
                <a:latin typeface="Microsoft JhengHei"/>
                <a:cs typeface="Microsoft JhengHei"/>
              </a:rPr>
              <a:t>纽约证券</a:t>
            </a:r>
            <a:endParaRPr sz="1200">
              <a:latin typeface="Microsoft JhengHei"/>
              <a:cs typeface="Microsoft JhengHei"/>
            </a:endParaRPr>
          </a:p>
          <a:p>
            <a:pPr marL="91440">
              <a:lnSpc>
                <a:spcPct val="100000"/>
              </a:lnSpc>
              <a:spcBef>
                <a:spcPts val="20"/>
              </a:spcBef>
            </a:pPr>
            <a:r>
              <a:rPr sz="1200" b="1" spc="40">
                <a:solidFill>
                  <a:srgbClr val="FFFFFF"/>
                </a:solidFill>
                <a:latin typeface="Microsoft JhengHei"/>
                <a:cs typeface="Microsoft JhengHei"/>
              </a:rPr>
              <a:t>交易</a:t>
            </a:r>
            <a:r>
              <a:rPr sz="1200" b="1" spc="20">
                <a:solidFill>
                  <a:srgbClr val="FFFFFF"/>
                </a:solidFill>
                <a:latin typeface="Microsoft JhengHei"/>
                <a:cs typeface="Microsoft JhengHei"/>
              </a:rPr>
              <a:t>所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603995" y="3014472"/>
            <a:ext cx="817880" cy="39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marR="5080" indent="-79375">
              <a:lnSpc>
                <a:spcPct val="101699"/>
              </a:lnSpc>
              <a:spcBef>
                <a:spcPts val="100"/>
              </a:spcBef>
            </a:pPr>
            <a:r>
              <a:rPr sz="1200" b="1" spc="40">
                <a:solidFill>
                  <a:srgbClr val="FFFFFF"/>
                </a:solidFill>
                <a:latin typeface="Microsoft JhengHei"/>
                <a:cs typeface="Microsoft JhengHei"/>
              </a:rPr>
              <a:t>印度国家证 券交易</a:t>
            </a:r>
            <a:r>
              <a:rPr sz="1200" b="1" spc="20">
                <a:solidFill>
                  <a:srgbClr val="FFFFFF"/>
                </a:solidFill>
                <a:latin typeface="Microsoft JhengHei"/>
                <a:cs typeface="Microsoft JhengHei"/>
              </a:rPr>
              <a:t>所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97483" y="4352544"/>
            <a:ext cx="1320800" cy="664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25880D"/>
                </a:solidFill>
                <a:latin typeface="Calibri"/>
                <a:cs typeface="Calibri"/>
              </a:rPr>
              <a:t>103</a:t>
            </a:r>
            <a:r>
              <a:rPr sz="1400" b="1" spc="10">
                <a:solidFill>
                  <a:srgbClr val="25880D"/>
                </a:solidFill>
                <a:latin typeface="Microsoft JhengHei"/>
                <a:cs typeface="Microsoft JhengHei"/>
              </a:rPr>
              <a:t>只新股</a:t>
            </a:r>
            <a:endParaRPr sz="14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1680"/>
              </a:spcBef>
            </a:pPr>
            <a:r>
              <a:rPr sz="1400" b="1" spc="10">
                <a:solidFill>
                  <a:srgbClr val="25880D"/>
                </a:solidFill>
                <a:latin typeface="Microsoft JhengHei"/>
                <a:cs typeface="Microsoft JhengHei"/>
              </a:rPr>
              <a:t>融资</a:t>
            </a:r>
            <a:r>
              <a:rPr sz="1400" b="1" spc="-15">
                <a:solidFill>
                  <a:srgbClr val="25880D"/>
                </a:solidFill>
                <a:latin typeface="Calibri"/>
                <a:cs typeface="Calibri"/>
              </a:rPr>
              <a:t>2</a:t>
            </a:r>
            <a:r>
              <a:rPr sz="1400" b="1" spc="-5">
                <a:solidFill>
                  <a:srgbClr val="25880D"/>
                </a:solidFill>
                <a:latin typeface="Calibri"/>
                <a:cs typeface="Calibri"/>
              </a:rPr>
              <a:t>,</a:t>
            </a:r>
            <a:r>
              <a:rPr sz="1400" b="1" spc="-15">
                <a:solidFill>
                  <a:srgbClr val="25880D"/>
                </a:solidFill>
                <a:latin typeface="Calibri"/>
                <a:cs typeface="Calibri"/>
              </a:rPr>
              <a:t>144</a:t>
            </a:r>
            <a:r>
              <a:rPr sz="1400" b="1" spc="10">
                <a:solidFill>
                  <a:srgbClr val="25880D"/>
                </a:solidFill>
                <a:latin typeface="Microsoft JhengHei"/>
                <a:cs typeface="Microsoft JhengHei"/>
              </a:rPr>
              <a:t>亿港</a:t>
            </a:r>
            <a:r>
              <a:rPr sz="1400" b="1" spc="-10">
                <a:solidFill>
                  <a:srgbClr val="25880D"/>
                </a:solidFill>
                <a:latin typeface="Microsoft JhengHei"/>
                <a:cs typeface="Microsoft JhengHei"/>
              </a:rPr>
              <a:t>元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593339" y="4349495"/>
            <a:ext cx="1320800" cy="664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009A44"/>
                </a:solidFill>
                <a:latin typeface="Calibri"/>
                <a:cs typeface="Calibri"/>
              </a:rPr>
              <a:t>132</a:t>
            </a:r>
            <a:r>
              <a:rPr sz="1400" b="1" spc="10">
                <a:solidFill>
                  <a:srgbClr val="009A44"/>
                </a:solidFill>
                <a:latin typeface="Microsoft JhengHei"/>
                <a:cs typeface="Microsoft JhengHei"/>
              </a:rPr>
              <a:t>只新股</a:t>
            </a:r>
            <a:endParaRPr sz="14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1680"/>
              </a:spcBef>
            </a:pPr>
            <a:r>
              <a:rPr sz="1400" b="1" spc="10">
                <a:solidFill>
                  <a:srgbClr val="009A44"/>
                </a:solidFill>
                <a:latin typeface="Microsoft JhengHei"/>
                <a:cs typeface="Microsoft JhengHei"/>
              </a:rPr>
              <a:t>融资</a:t>
            </a:r>
            <a:r>
              <a:rPr sz="1400" b="1" spc="-15">
                <a:solidFill>
                  <a:srgbClr val="009A44"/>
                </a:solidFill>
                <a:latin typeface="Calibri"/>
                <a:cs typeface="Calibri"/>
              </a:rPr>
              <a:t>1</a:t>
            </a:r>
            <a:r>
              <a:rPr sz="1400" b="1" spc="-5">
                <a:solidFill>
                  <a:srgbClr val="009A44"/>
                </a:solidFill>
                <a:latin typeface="Calibri"/>
                <a:cs typeface="Calibri"/>
              </a:rPr>
              <a:t>,</a:t>
            </a:r>
            <a:r>
              <a:rPr sz="1400" b="1" spc="-15">
                <a:solidFill>
                  <a:srgbClr val="009A44"/>
                </a:solidFill>
                <a:latin typeface="Calibri"/>
                <a:cs typeface="Calibri"/>
              </a:rPr>
              <a:t>640</a:t>
            </a:r>
            <a:r>
              <a:rPr sz="1400" b="1" spc="10">
                <a:solidFill>
                  <a:srgbClr val="009A44"/>
                </a:solidFill>
                <a:latin typeface="Microsoft JhengHei"/>
                <a:cs typeface="Microsoft JhengHei"/>
              </a:rPr>
              <a:t>亿港</a:t>
            </a:r>
            <a:r>
              <a:rPr sz="1400" b="1" spc="-10">
                <a:solidFill>
                  <a:srgbClr val="009A44"/>
                </a:solidFill>
                <a:latin typeface="Microsoft JhengHei"/>
                <a:cs typeface="Microsoft JhengHei"/>
              </a:rPr>
              <a:t>元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553203" y="4349495"/>
            <a:ext cx="1186815" cy="664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43AF2A"/>
                </a:solidFill>
                <a:latin typeface="Calibri"/>
                <a:cs typeface="Calibri"/>
              </a:rPr>
              <a:t>109</a:t>
            </a:r>
            <a:r>
              <a:rPr sz="1400" b="1" spc="10">
                <a:solidFill>
                  <a:srgbClr val="43AF2A"/>
                </a:solidFill>
                <a:latin typeface="Microsoft JhengHei"/>
                <a:cs typeface="Microsoft JhengHei"/>
              </a:rPr>
              <a:t>只新股</a:t>
            </a:r>
            <a:endParaRPr sz="14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1680"/>
              </a:spcBef>
            </a:pPr>
            <a:r>
              <a:rPr sz="1400" b="1" spc="10">
                <a:solidFill>
                  <a:srgbClr val="43AF2A"/>
                </a:solidFill>
                <a:latin typeface="Microsoft JhengHei"/>
                <a:cs typeface="Microsoft JhengHei"/>
              </a:rPr>
              <a:t>融资</a:t>
            </a:r>
            <a:r>
              <a:rPr sz="1400" b="1" spc="-15">
                <a:solidFill>
                  <a:srgbClr val="43AF2A"/>
                </a:solidFill>
                <a:latin typeface="Calibri"/>
                <a:cs typeface="Calibri"/>
              </a:rPr>
              <a:t>916</a:t>
            </a:r>
            <a:r>
              <a:rPr sz="1400" b="1" spc="10">
                <a:solidFill>
                  <a:srgbClr val="43AF2A"/>
                </a:solidFill>
                <a:latin typeface="Microsoft JhengHei"/>
                <a:cs typeface="Microsoft JhengHei"/>
              </a:rPr>
              <a:t>亿港</a:t>
            </a:r>
            <a:r>
              <a:rPr sz="1400" b="1" spc="-10">
                <a:solidFill>
                  <a:srgbClr val="43AF2A"/>
                </a:solidFill>
                <a:latin typeface="Microsoft JhengHei"/>
                <a:cs typeface="Microsoft JhengHei"/>
              </a:rPr>
              <a:t>元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503923" y="4346447"/>
            <a:ext cx="1186815" cy="664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85BB24"/>
                </a:solidFill>
                <a:latin typeface="Calibri"/>
                <a:cs typeface="Calibri"/>
              </a:rPr>
              <a:t>24</a:t>
            </a:r>
            <a:r>
              <a:rPr sz="1400" b="1" spc="10">
                <a:solidFill>
                  <a:srgbClr val="85BB24"/>
                </a:solidFill>
                <a:latin typeface="Microsoft JhengHei"/>
                <a:cs typeface="Microsoft JhengHei"/>
              </a:rPr>
              <a:t>只新股</a:t>
            </a:r>
            <a:endParaRPr sz="14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1680"/>
              </a:spcBef>
            </a:pPr>
            <a:r>
              <a:rPr sz="1400" b="1" spc="10">
                <a:solidFill>
                  <a:srgbClr val="85BB24"/>
                </a:solidFill>
                <a:latin typeface="Microsoft JhengHei"/>
                <a:cs typeface="Microsoft JhengHei"/>
              </a:rPr>
              <a:t>融资</a:t>
            </a:r>
            <a:r>
              <a:rPr sz="1400" b="1" spc="-15">
                <a:solidFill>
                  <a:srgbClr val="85BB24"/>
                </a:solidFill>
                <a:latin typeface="Calibri"/>
                <a:cs typeface="Calibri"/>
              </a:rPr>
              <a:t>795</a:t>
            </a:r>
            <a:r>
              <a:rPr sz="1400" b="1" spc="10">
                <a:solidFill>
                  <a:srgbClr val="85BB24"/>
                </a:solidFill>
                <a:latin typeface="Microsoft JhengHei"/>
                <a:cs typeface="Microsoft JhengHei"/>
              </a:rPr>
              <a:t>亿港</a:t>
            </a:r>
            <a:r>
              <a:rPr sz="1400" b="1" spc="-10">
                <a:solidFill>
                  <a:srgbClr val="85BB24"/>
                </a:solidFill>
                <a:latin typeface="Microsoft JhengHei"/>
                <a:cs typeface="Microsoft JhengHei"/>
              </a:rPr>
              <a:t>元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415019" y="4346447"/>
            <a:ext cx="1186815" cy="664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75787A"/>
                </a:solidFill>
                <a:latin typeface="Calibri"/>
                <a:cs typeface="Calibri"/>
              </a:rPr>
              <a:t>156</a:t>
            </a:r>
            <a:r>
              <a:rPr sz="1400" b="1" spc="10">
                <a:solidFill>
                  <a:srgbClr val="75787A"/>
                </a:solidFill>
                <a:latin typeface="Microsoft JhengHei"/>
                <a:cs typeface="Microsoft JhengHei"/>
              </a:rPr>
              <a:t>只新股</a:t>
            </a:r>
            <a:endParaRPr sz="14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1680"/>
              </a:spcBef>
            </a:pPr>
            <a:r>
              <a:rPr sz="1400" b="1" spc="10">
                <a:solidFill>
                  <a:srgbClr val="75787A"/>
                </a:solidFill>
                <a:latin typeface="Microsoft JhengHei"/>
                <a:cs typeface="Microsoft JhengHei"/>
              </a:rPr>
              <a:t>融资</a:t>
            </a:r>
            <a:r>
              <a:rPr sz="1400" b="1" spc="-15">
                <a:solidFill>
                  <a:srgbClr val="75787A"/>
                </a:solidFill>
                <a:latin typeface="Calibri"/>
                <a:cs typeface="Calibri"/>
              </a:rPr>
              <a:t>487</a:t>
            </a:r>
            <a:r>
              <a:rPr sz="1400" b="1" spc="10">
                <a:solidFill>
                  <a:srgbClr val="75787A"/>
                </a:solidFill>
                <a:latin typeface="Microsoft JhengHei"/>
                <a:cs typeface="Microsoft JhengHei"/>
              </a:rPr>
              <a:t>亿港</a:t>
            </a:r>
            <a:r>
              <a:rPr sz="1400" b="1" spc="-10">
                <a:solidFill>
                  <a:srgbClr val="75787A"/>
                </a:solidFill>
                <a:latin typeface="Microsoft JhengHei"/>
                <a:cs typeface="Microsoft JhengHei"/>
              </a:rPr>
              <a:t>元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51" name="object 51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8"/>
          <p:cNvSpPr txBox="1"/>
          <p:nvPr/>
        </p:nvSpPr>
        <p:spPr>
          <a:xfrm>
            <a:off x="417068" y="6206977"/>
            <a:ext cx="6944359" cy="37147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latin typeface="华文细黑"/>
                <a:cs typeface="华文细黑"/>
              </a:rPr>
              <a:t>包括房地产投资</a:t>
            </a:r>
            <a:r>
              <a:rPr sz="850" spc="10">
                <a:latin typeface="华文细黑"/>
                <a:cs typeface="华文细黑"/>
              </a:rPr>
              <a:t>信</a:t>
            </a:r>
            <a:r>
              <a:rPr sz="850" spc="35">
                <a:latin typeface="华文细黑"/>
                <a:cs typeface="华文细黑"/>
              </a:rPr>
              <a:t>托</a:t>
            </a:r>
            <a:r>
              <a:rPr sz="850" spc="10">
                <a:latin typeface="华文细黑"/>
                <a:cs typeface="华文细黑"/>
              </a:rPr>
              <a:t>基</a:t>
            </a:r>
            <a:r>
              <a:rPr sz="850" spc="35">
                <a:latin typeface="华文细黑"/>
                <a:cs typeface="华文细黑"/>
              </a:rPr>
              <a:t>金</a:t>
            </a:r>
            <a:r>
              <a:rPr sz="850" spc="10">
                <a:latin typeface="华文细黑"/>
                <a:cs typeface="华文细黑"/>
              </a:rPr>
              <a:t>所</a:t>
            </a:r>
            <a:r>
              <a:rPr sz="850" spc="35">
                <a:latin typeface="华文细黑"/>
                <a:cs typeface="华文细黑"/>
              </a:rPr>
              <a:t>筹</a:t>
            </a:r>
            <a:r>
              <a:rPr sz="850" spc="10">
                <a:latin typeface="华文细黑"/>
                <a:cs typeface="华文细黑"/>
              </a:rPr>
              <a:t>集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资</a:t>
            </a:r>
            <a:r>
              <a:rPr sz="850" spc="35">
                <a:latin typeface="华文细黑"/>
                <a:cs typeface="华文细黑"/>
              </a:rPr>
              <a:t>金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但不</a:t>
            </a:r>
            <a:r>
              <a:rPr sz="850" spc="10">
                <a:latin typeface="华文细黑"/>
                <a:cs typeface="华文细黑"/>
              </a:rPr>
              <a:t>包</a:t>
            </a:r>
            <a:r>
              <a:rPr sz="850" spc="35">
                <a:latin typeface="华文细黑"/>
                <a:cs typeface="华文细黑"/>
              </a:rPr>
              <a:t>括</a:t>
            </a:r>
            <a:r>
              <a:rPr sz="850" spc="10">
                <a:latin typeface="华文细黑"/>
                <a:cs typeface="华文细黑"/>
              </a:rPr>
              <a:t>投</a:t>
            </a:r>
            <a:r>
              <a:rPr sz="850" spc="35">
                <a:latin typeface="华文细黑"/>
                <a:cs typeface="华文细黑"/>
              </a:rPr>
              <a:t>资</a:t>
            </a:r>
            <a:r>
              <a:rPr sz="850" spc="10">
                <a:latin typeface="华文细黑"/>
                <a:cs typeface="华文细黑"/>
              </a:rPr>
              <a:t>信</a:t>
            </a:r>
            <a:r>
              <a:rPr sz="850" spc="35">
                <a:latin typeface="华文细黑"/>
                <a:cs typeface="华文细黑"/>
              </a:rPr>
              <a:t>托</a:t>
            </a:r>
            <a:r>
              <a:rPr sz="850" spc="10">
                <a:latin typeface="华文细黑"/>
                <a:cs typeface="华文细黑"/>
              </a:rPr>
              <a:t>公</a:t>
            </a:r>
            <a:r>
              <a:rPr sz="850" spc="35">
                <a:latin typeface="华文细黑"/>
                <a:cs typeface="华文细黑"/>
              </a:rPr>
              <a:t>司</a:t>
            </a:r>
            <a:r>
              <a:rPr sz="850" spc="10">
                <a:latin typeface="华文细黑"/>
                <a:cs typeface="华文细黑"/>
              </a:rPr>
              <a:t>、</a:t>
            </a:r>
            <a:r>
              <a:rPr sz="850" spc="35">
                <a:latin typeface="华文细黑"/>
                <a:cs typeface="华文细黑"/>
              </a:rPr>
              <a:t>封</a:t>
            </a:r>
            <a:r>
              <a:rPr sz="850" spc="10">
                <a:latin typeface="华文细黑"/>
                <a:cs typeface="华文细黑"/>
              </a:rPr>
              <a:t>闭</a:t>
            </a:r>
            <a:r>
              <a:rPr sz="850" spc="35">
                <a:latin typeface="华文细黑"/>
                <a:cs typeface="华文细黑"/>
              </a:rPr>
              <a:t>式</a:t>
            </a:r>
            <a:r>
              <a:rPr sz="850" spc="10">
                <a:latin typeface="华文细黑"/>
                <a:cs typeface="华文细黑"/>
              </a:rPr>
              <a:t>投</a:t>
            </a:r>
            <a:r>
              <a:rPr sz="850" spc="35">
                <a:latin typeface="华文细黑"/>
                <a:cs typeface="华文细黑"/>
              </a:rPr>
              <a:t>资</a:t>
            </a:r>
            <a:r>
              <a:rPr sz="850" spc="10">
                <a:latin typeface="华文细黑"/>
                <a:cs typeface="华文细黑"/>
              </a:rPr>
              <a:t>公</a:t>
            </a:r>
            <a:r>
              <a:rPr sz="850" spc="35">
                <a:latin typeface="华文细黑"/>
                <a:cs typeface="华文细黑"/>
              </a:rPr>
              <a:t>司、</a:t>
            </a:r>
            <a:r>
              <a:rPr sz="850" spc="10">
                <a:latin typeface="华文细黑"/>
                <a:cs typeface="华文细黑"/>
              </a:rPr>
              <a:t>封</a:t>
            </a:r>
            <a:r>
              <a:rPr sz="850" spc="35">
                <a:latin typeface="华文细黑"/>
                <a:cs typeface="华文细黑"/>
              </a:rPr>
              <a:t>闭</a:t>
            </a:r>
            <a:r>
              <a:rPr sz="850" spc="10">
                <a:latin typeface="华文细黑"/>
                <a:cs typeface="华文细黑"/>
              </a:rPr>
              <a:t>式</a:t>
            </a:r>
            <a:r>
              <a:rPr sz="850" spc="35">
                <a:latin typeface="华文细黑"/>
                <a:cs typeface="华文细黑"/>
              </a:rPr>
              <a:t>基</a:t>
            </a:r>
            <a:r>
              <a:rPr sz="850" spc="10">
                <a:latin typeface="华文细黑"/>
                <a:cs typeface="华文细黑"/>
              </a:rPr>
              <a:t>金</a:t>
            </a:r>
            <a:r>
              <a:rPr sz="850" spc="35">
                <a:latin typeface="华文细黑"/>
                <a:cs typeface="华文细黑"/>
              </a:rPr>
              <a:t>和</a:t>
            </a:r>
            <a:r>
              <a:rPr sz="850" spc="10">
                <a:latin typeface="华文细黑"/>
                <a:cs typeface="华文细黑"/>
              </a:rPr>
              <a:t>特</a:t>
            </a:r>
            <a:r>
              <a:rPr sz="850" spc="35">
                <a:latin typeface="华文细黑"/>
                <a:cs typeface="华文细黑"/>
              </a:rPr>
              <a:t>殊</a:t>
            </a:r>
            <a:r>
              <a:rPr sz="850" spc="10">
                <a:latin typeface="华文细黑"/>
                <a:cs typeface="华文细黑"/>
              </a:rPr>
              <a:t>目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收</a:t>
            </a:r>
            <a:r>
              <a:rPr sz="850" spc="35">
                <a:latin typeface="华文细黑"/>
                <a:cs typeface="华文细黑"/>
              </a:rPr>
              <a:t>购</a:t>
            </a:r>
            <a:r>
              <a:rPr sz="850" spc="10">
                <a:latin typeface="华文细黑"/>
                <a:cs typeface="华文细黑"/>
              </a:rPr>
              <a:t>企</a:t>
            </a:r>
            <a:r>
              <a:rPr sz="850" spc="35">
                <a:latin typeface="华文细黑"/>
                <a:cs typeface="华文细黑"/>
              </a:rPr>
              <a:t>业</a:t>
            </a:r>
            <a:r>
              <a:rPr sz="850" spc="15">
                <a:latin typeface="华文细黑"/>
                <a:cs typeface="华文细黑"/>
              </a:rPr>
              <a:t>（</a:t>
            </a:r>
            <a:r>
              <a:rPr sz="850" spc="15">
                <a:latin typeface="Calibri"/>
                <a:cs typeface="Calibri"/>
              </a:rPr>
              <a:t>SPAC</a:t>
            </a:r>
            <a:r>
              <a:rPr sz="850" spc="15">
                <a:latin typeface="华文细黑"/>
                <a:cs typeface="华文细黑"/>
              </a:rPr>
              <a:t>）</a:t>
            </a:r>
            <a:r>
              <a:rPr sz="850" spc="35">
                <a:latin typeface="华文细黑"/>
                <a:cs typeface="华文细黑"/>
              </a:rPr>
              <a:t>所</a:t>
            </a:r>
            <a:r>
              <a:rPr sz="850" spc="10">
                <a:latin typeface="华文细黑"/>
                <a:cs typeface="华文细黑"/>
              </a:rPr>
              <a:t>筹</a:t>
            </a:r>
            <a:r>
              <a:rPr sz="850" spc="35">
                <a:latin typeface="华文细黑"/>
                <a:cs typeface="华文细黑"/>
              </a:rPr>
              <a:t>集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35">
                <a:latin typeface="华文细黑"/>
                <a:cs typeface="华文细黑"/>
              </a:rPr>
              <a:t>资</a:t>
            </a:r>
            <a:r>
              <a:rPr sz="850" spc="10">
                <a:latin typeface="华文细黑"/>
                <a:cs typeface="华文细黑"/>
              </a:rPr>
              <a:t>金。</a:t>
            </a:r>
            <a:endParaRPr sz="850">
              <a:latin typeface="华文细黑"/>
              <a:cs typeface="华文细黑"/>
            </a:endParaRPr>
          </a:p>
          <a:p>
            <a:pPr marL="21590">
              <a:lnSpc>
                <a:spcPct val="100000"/>
              </a:lnSpc>
              <a:spcBef>
                <a:spcPts val="690"/>
              </a:spcBef>
            </a:pPr>
            <a:r>
              <a:rPr sz="700" spc="-5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 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69652" y="6438557"/>
            <a:ext cx="124460" cy="13335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0"/>
              </a:spcBef>
            </a:pPr>
            <a:r>
              <a:rPr sz="700" spc="-5">
                <a:latin typeface="Calibri"/>
                <a:cs typeface="Calibri"/>
              </a:rPr>
              <a:t>8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068" y="1036319"/>
            <a:ext cx="771715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30"/>
              <a:t>今年</a:t>
            </a:r>
            <a:r>
              <a:rPr spc="10"/>
              <a:t>全球</a:t>
            </a:r>
            <a:r>
              <a:rPr spc="-15"/>
              <a:t>前</a:t>
            </a:r>
            <a:r>
              <a:rPr spc="10"/>
              <a:t>十大</a:t>
            </a:r>
            <a:r>
              <a:rPr spc="-15"/>
              <a:t>新</a:t>
            </a:r>
            <a:r>
              <a:rPr spc="10"/>
              <a:t>股融</a:t>
            </a:r>
            <a:r>
              <a:rPr spc="-15"/>
              <a:t>资</a:t>
            </a:r>
            <a:r>
              <a:rPr spc="10"/>
              <a:t>规模</a:t>
            </a:r>
            <a:r>
              <a:rPr spc="-15"/>
              <a:t>大</a:t>
            </a:r>
            <a:r>
              <a:rPr spc="10"/>
              <a:t>幅减</a:t>
            </a:r>
            <a:r>
              <a:rPr spc="-15"/>
              <a:t>少</a:t>
            </a:r>
            <a:r>
              <a:rPr spc="10"/>
              <a:t>，融</a:t>
            </a:r>
            <a:r>
              <a:rPr spc="-15"/>
              <a:t>资</a:t>
            </a:r>
            <a:r>
              <a:rPr spc="10"/>
              <a:t>总额</a:t>
            </a:r>
            <a:r>
              <a:rPr spc="-15"/>
              <a:t>较</a:t>
            </a:r>
            <a:r>
              <a:rPr spc="10"/>
              <a:t>去年</a:t>
            </a:r>
            <a:r>
              <a:rPr spc="-15"/>
              <a:t>下</a:t>
            </a:r>
            <a:r>
              <a:rPr spc="10"/>
              <a:t>跌</a:t>
            </a:r>
            <a:r>
              <a:rPr spc="5">
                <a:latin typeface="Calibri"/>
                <a:cs typeface="Calibri"/>
              </a:rPr>
              <a:t>53%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7068" y="5949696"/>
            <a:ext cx="9834245" cy="2921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35">
                <a:latin typeface="华文细黑"/>
                <a:cs typeface="华文细黑"/>
              </a:rPr>
              <a:t>资料来源：中国</a:t>
            </a:r>
            <a:r>
              <a:rPr sz="850" spc="10">
                <a:latin typeface="华文细黑"/>
                <a:cs typeface="华文细黑"/>
              </a:rPr>
              <a:t>证</a:t>
            </a:r>
            <a:r>
              <a:rPr sz="850" spc="35">
                <a:latin typeface="华文细黑"/>
                <a:cs typeface="华文细黑"/>
              </a:rPr>
              <a:t>监</a:t>
            </a:r>
            <a:r>
              <a:rPr sz="850" spc="10">
                <a:latin typeface="华文细黑"/>
                <a:cs typeface="华文细黑"/>
              </a:rPr>
              <a:t>会</a:t>
            </a:r>
            <a:r>
              <a:rPr sz="850" spc="35">
                <a:latin typeface="华文细黑"/>
                <a:cs typeface="华文细黑"/>
              </a:rPr>
              <a:t>、</a:t>
            </a:r>
            <a:r>
              <a:rPr sz="850" spc="10">
                <a:latin typeface="华文细黑"/>
                <a:cs typeface="华文细黑"/>
              </a:rPr>
              <a:t>纳</a:t>
            </a:r>
            <a:r>
              <a:rPr sz="850" spc="35">
                <a:latin typeface="华文细黑"/>
                <a:cs typeface="华文细黑"/>
              </a:rPr>
              <a:t>斯</a:t>
            </a:r>
            <a:r>
              <a:rPr sz="850" spc="10">
                <a:latin typeface="华文细黑"/>
                <a:cs typeface="华文细黑"/>
              </a:rPr>
              <a:t>达</a:t>
            </a:r>
            <a:r>
              <a:rPr sz="850" spc="35">
                <a:latin typeface="华文细黑"/>
                <a:cs typeface="华文细黑"/>
              </a:rPr>
              <a:t>克</a:t>
            </a:r>
            <a:r>
              <a:rPr sz="850" spc="10">
                <a:latin typeface="华文细黑"/>
                <a:cs typeface="华文细黑"/>
              </a:rPr>
              <a:t>、</a:t>
            </a:r>
            <a:r>
              <a:rPr sz="850" spc="35">
                <a:latin typeface="华文细黑"/>
                <a:cs typeface="华文细黑"/>
              </a:rPr>
              <a:t>阿</a:t>
            </a:r>
            <a:r>
              <a:rPr sz="850" spc="10">
                <a:latin typeface="华文细黑"/>
                <a:cs typeface="华文细黑"/>
              </a:rPr>
              <a:t>布</a:t>
            </a:r>
            <a:r>
              <a:rPr sz="850" spc="35">
                <a:latin typeface="华文细黑"/>
                <a:cs typeface="华文细黑"/>
              </a:rPr>
              <a:t>扎比</a:t>
            </a:r>
            <a:r>
              <a:rPr sz="850" spc="10">
                <a:latin typeface="华文细黑"/>
                <a:cs typeface="华文细黑"/>
              </a:rPr>
              <a:t>证</a:t>
            </a:r>
            <a:r>
              <a:rPr sz="850" spc="35">
                <a:latin typeface="华文细黑"/>
                <a:cs typeface="华文细黑"/>
              </a:rPr>
              <a:t>券</a:t>
            </a:r>
            <a:r>
              <a:rPr sz="850" spc="10">
                <a:latin typeface="华文细黑"/>
                <a:cs typeface="华文细黑"/>
              </a:rPr>
              <a:t>交</a:t>
            </a:r>
            <a:r>
              <a:rPr sz="850" spc="35">
                <a:latin typeface="华文细黑"/>
                <a:cs typeface="华文细黑"/>
              </a:rPr>
              <a:t>易</a:t>
            </a:r>
            <a:r>
              <a:rPr sz="850" spc="10">
                <a:latin typeface="华文细黑"/>
                <a:cs typeface="华文细黑"/>
              </a:rPr>
              <a:t>所</a:t>
            </a:r>
            <a:r>
              <a:rPr sz="850" spc="35">
                <a:latin typeface="华文细黑"/>
                <a:cs typeface="华文细黑"/>
              </a:rPr>
              <a:t>、</a:t>
            </a:r>
            <a:r>
              <a:rPr sz="850" spc="10">
                <a:latin typeface="华文细黑"/>
                <a:cs typeface="华文细黑"/>
              </a:rPr>
              <a:t>布</a:t>
            </a:r>
            <a:r>
              <a:rPr sz="850" spc="35">
                <a:latin typeface="华文细黑"/>
                <a:cs typeface="华文细黑"/>
              </a:rPr>
              <a:t>加</a:t>
            </a:r>
            <a:r>
              <a:rPr sz="850" spc="10">
                <a:latin typeface="华文细黑"/>
                <a:cs typeface="华文细黑"/>
              </a:rPr>
              <a:t>勒</a:t>
            </a:r>
            <a:r>
              <a:rPr sz="850" spc="35">
                <a:latin typeface="华文细黑"/>
                <a:cs typeface="华文细黑"/>
              </a:rPr>
              <a:t>斯</a:t>
            </a:r>
            <a:r>
              <a:rPr sz="850" spc="10">
                <a:latin typeface="华文细黑"/>
                <a:cs typeface="华文细黑"/>
              </a:rPr>
              <a:t>特</a:t>
            </a:r>
            <a:r>
              <a:rPr sz="850" spc="35">
                <a:latin typeface="华文细黑"/>
                <a:cs typeface="华文细黑"/>
              </a:rPr>
              <a:t>证</a:t>
            </a:r>
            <a:r>
              <a:rPr sz="850" spc="10">
                <a:latin typeface="华文细黑"/>
                <a:cs typeface="华文细黑"/>
              </a:rPr>
              <a:t>券</a:t>
            </a:r>
            <a:r>
              <a:rPr sz="850" spc="35">
                <a:latin typeface="华文细黑"/>
                <a:cs typeface="华文细黑"/>
              </a:rPr>
              <a:t>交</a:t>
            </a:r>
            <a:r>
              <a:rPr sz="850" spc="10">
                <a:latin typeface="华文细黑"/>
                <a:cs typeface="华文细黑"/>
              </a:rPr>
              <a:t>易</a:t>
            </a:r>
            <a:r>
              <a:rPr sz="850" spc="35">
                <a:latin typeface="华文细黑"/>
                <a:cs typeface="华文细黑"/>
              </a:rPr>
              <a:t>所、</a:t>
            </a:r>
            <a:r>
              <a:rPr sz="850" spc="10">
                <a:latin typeface="华文细黑"/>
                <a:cs typeface="华文细黑"/>
              </a:rPr>
              <a:t>沙</a:t>
            </a:r>
            <a:r>
              <a:rPr sz="850" spc="35">
                <a:latin typeface="华文细黑"/>
                <a:cs typeface="华文细黑"/>
              </a:rPr>
              <a:t>特</a:t>
            </a:r>
            <a:r>
              <a:rPr sz="850" spc="10">
                <a:latin typeface="华文细黑"/>
                <a:cs typeface="华文细黑"/>
              </a:rPr>
              <a:t>证</a:t>
            </a:r>
            <a:r>
              <a:rPr sz="850" spc="35">
                <a:latin typeface="华文细黑"/>
                <a:cs typeface="华文细黑"/>
              </a:rPr>
              <a:t>券</a:t>
            </a:r>
            <a:r>
              <a:rPr sz="850" spc="10">
                <a:latin typeface="华文细黑"/>
                <a:cs typeface="华文细黑"/>
              </a:rPr>
              <a:t>交</a:t>
            </a:r>
            <a:r>
              <a:rPr sz="850" spc="35">
                <a:latin typeface="华文细黑"/>
                <a:cs typeface="华文细黑"/>
              </a:rPr>
              <a:t>易</a:t>
            </a:r>
            <a:r>
              <a:rPr sz="850" spc="10">
                <a:latin typeface="华文细黑"/>
                <a:cs typeface="华文细黑"/>
              </a:rPr>
              <a:t>所</a:t>
            </a:r>
            <a:r>
              <a:rPr sz="850" spc="35">
                <a:latin typeface="华文细黑"/>
                <a:cs typeface="华文细黑"/>
              </a:rPr>
              <a:t>、</a:t>
            </a:r>
            <a:r>
              <a:rPr sz="850" spc="10">
                <a:latin typeface="华文细黑"/>
                <a:cs typeface="华文细黑"/>
              </a:rPr>
              <a:t>法</a:t>
            </a:r>
            <a:r>
              <a:rPr sz="850" spc="35">
                <a:latin typeface="华文细黑"/>
                <a:cs typeface="华文细黑"/>
              </a:rPr>
              <a:t>兰</a:t>
            </a:r>
            <a:r>
              <a:rPr sz="850" spc="10">
                <a:latin typeface="华文细黑"/>
                <a:cs typeface="华文细黑"/>
              </a:rPr>
              <a:t>克</a:t>
            </a:r>
            <a:r>
              <a:rPr sz="850" spc="35">
                <a:latin typeface="华文细黑"/>
                <a:cs typeface="华文细黑"/>
              </a:rPr>
              <a:t>福</a:t>
            </a:r>
            <a:r>
              <a:rPr sz="850" spc="10">
                <a:latin typeface="华文细黑"/>
                <a:cs typeface="华文细黑"/>
              </a:rPr>
              <a:t>证</a:t>
            </a:r>
            <a:r>
              <a:rPr sz="850" spc="35">
                <a:latin typeface="华文细黑"/>
                <a:cs typeface="华文细黑"/>
              </a:rPr>
              <a:t>券</a:t>
            </a:r>
            <a:r>
              <a:rPr sz="850" spc="10">
                <a:latin typeface="华文细黑"/>
                <a:cs typeface="华文细黑"/>
              </a:rPr>
              <a:t>交</a:t>
            </a:r>
            <a:r>
              <a:rPr sz="850" spc="35">
                <a:latin typeface="华文细黑"/>
                <a:cs typeface="华文细黑"/>
              </a:rPr>
              <a:t>易所</a:t>
            </a:r>
            <a:r>
              <a:rPr sz="850" spc="10">
                <a:latin typeface="华文细黑"/>
                <a:cs typeface="华文细黑"/>
              </a:rPr>
              <a:t>、</a:t>
            </a:r>
            <a:r>
              <a:rPr sz="850" spc="35">
                <a:latin typeface="华文细黑"/>
                <a:cs typeface="华文细黑"/>
              </a:rPr>
              <a:t>港</a:t>
            </a:r>
            <a:r>
              <a:rPr sz="850" spc="10">
                <a:latin typeface="华文细黑"/>
                <a:cs typeface="华文细黑"/>
              </a:rPr>
              <a:t>交</a:t>
            </a:r>
            <a:r>
              <a:rPr sz="850" spc="35">
                <a:latin typeface="华文细黑"/>
                <a:cs typeface="华文细黑"/>
              </a:rPr>
              <a:t>所</a:t>
            </a:r>
            <a:r>
              <a:rPr sz="850" spc="10">
                <a:latin typeface="华文细黑"/>
                <a:cs typeface="华文细黑"/>
              </a:rPr>
              <a:t>、</a:t>
            </a:r>
            <a:r>
              <a:rPr sz="850" spc="35">
                <a:latin typeface="华文细黑"/>
                <a:cs typeface="华文细黑"/>
              </a:rPr>
              <a:t>韩</a:t>
            </a:r>
            <a:r>
              <a:rPr sz="850" spc="10">
                <a:latin typeface="华文细黑"/>
                <a:cs typeface="华文细黑"/>
              </a:rPr>
              <a:t>国</a:t>
            </a:r>
            <a:r>
              <a:rPr sz="850" spc="35">
                <a:latin typeface="华文细黑"/>
                <a:cs typeface="华文细黑"/>
              </a:rPr>
              <a:t>证</a:t>
            </a:r>
            <a:r>
              <a:rPr sz="850" spc="10">
                <a:latin typeface="华文细黑"/>
                <a:cs typeface="华文细黑"/>
              </a:rPr>
              <a:t>券</a:t>
            </a:r>
            <a:r>
              <a:rPr sz="850" spc="35">
                <a:latin typeface="华文细黑"/>
                <a:cs typeface="华文细黑"/>
              </a:rPr>
              <a:t>交</a:t>
            </a:r>
            <a:r>
              <a:rPr sz="850" spc="10">
                <a:latin typeface="华文细黑"/>
                <a:cs typeface="华文细黑"/>
              </a:rPr>
              <a:t>易</a:t>
            </a:r>
            <a:r>
              <a:rPr sz="850" spc="35">
                <a:latin typeface="华文细黑"/>
                <a:cs typeface="华文细黑"/>
              </a:rPr>
              <a:t>所</a:t>
            </a:r>
            <a:r>
              <a:rPr sz="850" spc="10">
                <a:latin typeface="华文细黑"/>
                <a:cs typeface="华文细黑"/>
              </a:rPr>
              <a:t>（</a:t>
            </a:r>
            <a:r>
              <a:rPr sz="850" spc="35">
                <a:latin typeface="华文细黑"/>
                <a:cs typeface="华文细黑"/>
              </a:rPr>
              <a:t>韩</a:t>
            </a:r>
            <a:r>
              <a:rPr sz="850" spc="10">
                <a:latin typeface="华文细黑"/>
                <a:cs typeface="华文细黑"/>
              </a:rPr>
              <a:t>交</a:t>
            </a:r>
            <a:r>
              <a:rPr sz="850" spc="35">
                <a:latin typeface="华文细黑"/>
                <a:cs typeface="华文细黑"/>
              </a:rPr>
              <a:t>所</a:t>
            </a:r>
            <a:r>
              <a:rPr sz="850" spc="10">
                <a:latin typeface="华文细黑"/>
                <a:cs typeface="华文细黑"/>
              </a:rPr>
              <a:t>）</a:t>
            </a:r>
            <a:r>
              <a:rPr sz="850" spc="35">
                <a:latin typeface="华文细黑"/>
                <a:cs typeface="华文细黑"/>
              </a:rPr>
              <a:t>、迪</a:t>
            </a:r>
            <a:r>
              <a:rPr sz="850" spc="10">
                <a:latin typeface="华文细黑"/>
                <a:cs typeface="华文细黑"/>
              </a:rPr>
              <a:t>拜</a:t>
            </a:r>
            <a:r>
              <a:rPr sz="850" spc="35">
                <a:latin typeface="华文细黑"/>
                <a:cs typeface="华文细黑"/>
              </a:rPr>
              <a:t>金</a:t>
            </a:r>
            <a:r>
              <a:rPr sz="850" spc="10">
                <a:latin typeface="华文细黑"/>
                <a:cs typeface="华文细黑"/>
              </a:rPr>
              <a:t>融</a:t>
            </a:r>
            <a:r>
              <a:rPr sz="850" spc="35">
                <a:latin typeface="华文细黑"/>
                <a:cs typeface="华文细黑"/>
              </a:rPr>
              <a:t>交</a:t>
            </a:r>
            <a:r>
              <a:rPr sz="850" spc="10">
                <a:latin typeface="华文细黑"/>
                <a:cs typeface="华文细黑"/>
              </a:rPr>
              <a:t>易</a:t>
            </a:r>
            <a:r>
              <a:rPr sz="850" spc="35">
                <a:latin typeface="华文细黑"/>
                <a:cs typeface="华文细黑"/>
              </a:rPr>
              <a:t>所</a:t>
            </a:r>
            <a:r>
              <a:rPr sz="850" spc="10">
                <a:latin typeface="华文细黑"/>
                <a:cs typeface="华文细黑"/>
              </a:rPr>
              <a:t>、</a:t>
            </a:r>
            <a:r>
              <a:rPr sz="850" spc="35">
                <a:latin typeface="华文细黑"/>
                <a:cs typeface="华文细黑"/>
              </a:rPr>
              <a:t>印</a:t>
            </a:r>
            <a:r>
              <a:rPr sz="850" spc="10">
                <a:latin typeface="华文细黑"/>
                <a:cs typeface="华文细黑"/>
              </a:rPr>
              <a:t>度</a:t>
            </a:r>
            <a:r>
              <a:rPr sz="850" spc="35">
                <a:latin typeface="华文细黑"/>
                <a:cs typeface="华文细黑"/>
              </a:rPr>
              <a:t>国</a:t>
            </a:r>
            <a:r>
              <a:rPr sz="850" spc="10">
                <a:latin typeface="华文细黑"/>
                <a:cs typeface="华文细黑"/>
              </a:rPr>
              <a:t>家</a:t>
            </a:r>
            <a:r>
              <a:rPr sz="850" spc="35">
                <a:latin typeface="华文细黑"/>
                <a:cs typeface="华文细黑"/>
              </a:rPr>
              <a:t>证</a:t>
            </a:r>
            <a:r>
              <a:rPr sz="850" spc="10">
                <a:latin typeface="华文细黑"/>
                <a:cs typeface="华文细黑"/>
              </a:rPr>
              <a:t>券</a:t>
            </a:r>
            <a:r>
              <a:rPr sz="850" spc="35">
                <a:latin typeface="华文细黑"/>
                <a:cs typeface="华文细黑"/>
              </a:rPr>
              <a:t>交易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50" spc="35">
                <a:latin typeface="华文细黑"/>
                <a:cs typeface="华文细黑"/>
              </a:rPr>
              <a:t>所、彭博、路孚</a:t>
            </a:r>
            <a:r>
              <a:rPr sz="850" spc="10">
                <a:latin typeface="华文细黑"/>
                <a:cs typeface="华文细黑"/>
              </a:rPr>
              <a:t>特</a:t>
            </a:r>
            <a:r>
              <a:rPr sz="850" spc="35">
                <a:latin typeface="华文细黑"/>
                <a:cs typeface="华文细黑"/>
              </a:rPr>
              <a:t>及</a:t>
            </a:r>
            <a:r>
              <a:rPr sz="850" spc="10">
                <a:latin typeface="华文细黑"/>
                <a:cs typeface="华文细黑"/>
              </a:rPr>
              <a:t>德</a:t>
            </a:r>
            <a:r>
              <a:rPr sz="850" spc="35">
                <a:latin typeface="华文细黑"/>
                <a:cs typeface="华文细黑"/>
              </a:rPr>
              <a:t>勤</a:t>
            </a:r>
            <a:r>
              <a:rPr sz="850" spc="10">
                <a:latin typeface="华文细黑"/>
                <a:cs typeface="华文细黑"/>
              </a:rPr>
              <a:t>估</a:t>
            </a:r>
            <a:r>
              <a:rPr sz="850" spc="35">
                <a:latin typeface="华文细黑"/>
                <a:cs typeface="华文细黑"/>
              </a:rPr>
              <a:t>计</a:t>
            </a:r>
            <a:r>
              <a:rPr sz="850" spc="10">
                <a:latin typeface="华文细黑"/>
                <a:cs typeface="华文细黑"/>
              </a:rPr>
              <a:t>与</a:t>
            </a:r>
            <a:r>
              <a:rPr sz="850" spc="35">
                <a:latin typeface="华文细黑"/>
                <a:cs typeface="华文细黑"/>
              </a:rPr>
              <a:t>分</a:t>
            </a:r>
            <a:r>
              <a:rPr sz="850" spc="10">
                <a:latin typeface="华文细黑"/>
                <a:cs typeface="华文细黑"/>
              </a:rPr>
              <a:t>析</a:t>
            </a:r>
            <a:r>
              <a:rPr sz="850" spc="35">
                <a:latin typeface="华文细黑"/>
                <a:cs typeface="华文细黑"/>
              </a:rPr>
              <a:t>，</a:t>
            </a:r>
            <a:r>
              <a:rPr sz="850" spc="10">
                <a:latin typeface="华文细黑"/>
                <a:cs typeface="华文细黑"/>
              </a:rPr>
              <a:t>截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8</a:t>
            </a:r>
            <a:r>
              <a:rPr sz="850" spc="35">
                <a:latin typeface="华文细黑"/>
                <a:cs typeface="华文细黑"/>
              </a:rPr>
              <a:t>日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并</a:t>
            </a:r>
            <a:r>
              <a:rPr sz="850" spc="10">
                <a:latin typeface="华文细黑"/>
                <a:cs typeface="华文细黑"/>
              </a:rPr>
              <a:t>不</a:t>
            </a:r>
            <a:r>
              <a:rPr sz="850" spc="35">
                <a:latin typeface="华文细黑"/>
                <a:cs typeface="华文细黑"/>
              </a:rPr>
              <a:t>包</a:t>
            </a:r>
            <a:r>
              <a:rPr sz="850" spc="10">
                <a:latin typeface="华文细黑"/>
                <a:cs typeface="华文细黑"/>
              </a:rPr>
              <a:t>括</a:t>
            </a:r>
            <a:r>
              <a:rPr sz="850" spc="35">
                <a:latin typeface="华文细黑"/>
                <a:cs typeface="华文细黑"/>
              </a:rPr>
              <a:t>于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8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以后</a:t>
            </a:r>
            <a:r>
              <a:rPr sz="850" spc="10">
                <a:latin typeface="华文细黑"/>
                <a:cs typeface="华文细黑"/>
              </a:rPr>
              <a:t>会</a:t>
            </a:r>
            <a:r>
              <a:rPr sz="850" spc="35">
                <a:latin typeface="华文细黑"/>
                <a:cs typeface="华文细黑"/>
              </a:rPr>
              <a:t>公</a:t>
            </a:r>
            <a:r>
              <a:rPr sz="850" spc="10">
                <a:latin typeface="华文细黑"/>
                <a:cs typeface="华文细黑"/>
              </a:rPr>
              <a:t>布</a:t>
            </a:r>
            <a:r>
              <a:rPr sz="850" spc="35">
                <a:latin typeface="华文细黑"/>
                <a:cs typeface="华文细黑"/>
              </a:rPr>
              <a:t>计</a:t>
            </a:r>
            <a:r>
              <a:rPr sz="850" spc="10">
                <a:latin typeface="华文细黑"/>
                <a:cs typeface="华文细黑"/>
              </a:rPr>
              <a:t>划</a:t>
            </a:r>
            <a:r>
              <a:rPr sz="850" spc="35">
                <a:latin typeface="华文细黑"/>
                <a:cs typeface="华文细黑"/>
              </a:rPr>
              <a:t>于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29</a:t>
            </a:r>
            <a:r>
              <a:rPr sz="850" spc="35">
                <a:latin typeface="华文细黑"/>
                <a:cs typeface="华文细黑"/>
              </a:rPr>
              <a:t>日前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35">
                <a:latin typeface="华文细黑"/>
                <a:cs typeface="华文细黑"/>
              </a:rPr>
              <a:t>新</a:t>
            </a:r>
            <a:r>
              <a:rPr sz="850" spc="10">
                <a:latin typeface="华文细黑"/>
                <a:cs typeface="华文细黑"/>
              </a:rPr>
              <a:t>股</a:t>
            </a:r>
            <a:r>
              <a:rPr sz="850" spc="35">
                <a:latin typeface="华文细黑"/>
                <a:cs typeface="华文细黑"/>
              </a:rPr>
              <a:t>及</a:t>
            </a:r>
            <a:r>
              <a:rPr sz="850" spc="10">
                <a:latin typeface="华文细黑"/>
                <a:cs typeface="华文细黑"/>
              </a:rPr>
              <a:t>其</a:t>
            </a:r>
            <a:r>
              <a:rPr sz="850" spc="35">
                <a:latin typeface="华文细黑"/>
                <a:cs typeface="华文细黑"/>
              </a:rPr>
              <a:t>融</a:t>
            </a:r>
            <a:r>
              <a:rPr sz="850" spc="10">
                <a:latin typeface="华文细黑"/>
                <a:cs typeface="华文细黑"/>
              </a:rPr>
              <a:t>资</a:t>
            </a:r>
            <a:r>
              <a:rPr sz="850" spc="35">
                <a:latin typeface="华文细黑"/>
                <a:cs typeface="华文细黑"/>
              </a:rPr>
              <a:t>金</a:t>
            </a:r>
            <a:r>
              <a:rPr sz="850" spc="10">
                <a:latin typeface="华文细黑"/>
                <a:cs typeface="华文细黑"/>
              </a:rPr>
              <a:t>额</a:t>
            </a:r>
            <a:r>
              <a:rPr sz="850" spc="35">
                <a:latin typeface="华文细黑"/>
                <a:cs typeface="华文细黑"/>
              </a:rPr>
              <a:t>。</a:t>
            </a:r>
            <a:endParaRPr sz="850">
              <a:latin typeface="华文细黑"/>
              <a:cs typeface="华文细黑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79119" y="1814067"/>
          <a:ext cx="4709160" cy="39382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1645"/>
                <a:gridCol w="1774189"/>
                <a:gridCol w="1710690"/>
                <a:gridCol w="743585"/>
              </a:tblGrid>
              <a:tr h="472440">
                <a:tc>
                  <a:txBody>
                    <a:bodyPr vert="horz" wrap="square"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150" b="1" spc="2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排名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T="137160" marB="0">
                    <a:solidFill>
                      <a:srgbClr val="85BB2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150" b="1" spc="2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公司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T="137160" marB="0">
                    <a:solidFill>
                      <a:srgbClr val="85BB2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150" b="1" spc="2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证</a:t>
                      </a:r>
                      <a:r>
                        <a:rPr sz="1150" b="1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券交易所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T="137160" marB="0">
                    <a:solidFill>
                      <a:srgbClr val="85BB2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39700">
                        <a:lnSpc>
                          <a:spcPts val="1375"/>
                        </a:lnSpc>
                        <a:spcBef>
                          <a:spcPts val="385"/>
                        </a:spcBef>
                      </a:pPr>
                      <a:r>
                        <a:rPr sz="1150" b="1" spc="2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融</a:t>
                      </a:r>
                      <a:r>
                        <a:rPr sz="1150" b="1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资额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  <a:p>
                      <a:pPr marL="93980">
                        <a:lnSpc>
                          <a:spcPts val="1375"/>
                        </a:lnSpc>
                      </a:pPr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150" b="1" spc="2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亿</a:t>
                      </a:r>
                      <a:r>
                        <a:rPr sz="1150" b="1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港元</a:t>
                      </a:r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solidFill>
                      <a:srgbClr val="85BB24"/>
                    </a:solidFill>
                  </a:tcPr>
                </a:tc>
              </a:tr>
              <a:tr h="277367">
                <a:tc>
                  <a:txBody>
                    <a:bodyPr vert="horz" wrap="square"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50">
                          <a:latin typeface="Calibri"/>
                          <a:cs typeface="Calibri"/>
                        </a:rPr>
                        <a:t>1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85BB24"/>
                      </a:solidFill>
                      <a:prstDash val="solid"/>
                    </a:lnL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50">
                          <a:latin typeface="Calibri"/>
                          <a:cs typeface="Calibri"/>
                        </a:rPr>
                        <a:t>ARM </a:t>
                      </a:r>
                      <a:r>
                        <a:rPr sz="1150" spc="-5">
                          <a:latin typeface="Calibri"/>
                          <a:cs typeface="Calibri"/>
                        </a:rPr>
                        <a:t>Holdings</a:t>
                      </a:r>
                      <a:r>
                        <a:rPr sz="115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-20">
                          <a:latin typeface="Calibri"/>
                          <a:cs typeface="Calibri"/>
                        </a:rPr>
                        <a:t>PLC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50">
                          <a:latin typeface="华文细黑"/>
                          <a:cs typeface="华文细黑"/>
                        </a:rPr>
                        <a:t>纳斯达克</a:t>
                      </a:r>
                      <a:endParaRPr sz="1150">
                        <a:latin typeface="华文细黑"/>
                        <a:cs typeface="华文细黑"/>
                      </a:endParaRPr>
                    </a:p>
                  </a:txBody>
                  <a:tcPr marL="0" marR="0" marT="39370" marB="0"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50" spc="-10">
                          <a:latin typeface="Calibri"/>
                          <a:cs typeface="Calibri"/>
                        </a:rPr>
                        <a:t>409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85BB24"/>
                      </a:solidFill>
                      <a:prstDash val="solid"/>
                    </a:lnR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</a:tr>
              <a:tr h="286512">
                <a:tc>
                  <a:txBody>
                    <a:bodyPr vert="horz" wrap="square"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>
                          <a:latin typeface="Calibri"/>
                          <a:cs typeface="Calibri"/>
                        </a:rPr>
                        <a:t>2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85BB24"/>
                      </a:solidFill>
                      <a:prstDash val="solid"/>
                    </a:lnL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spc="-10">
                          <a:latin typeface="Calibri"/>
                          <a:cs typeface="Calibri"/>
                        </a:rPr>
                        <a:t>Kenvue</a:t>
                      </a:r>
                      <a:r>
                        <a:rPr sz="115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-5">
                          <a:latin typeface="Calibri"/>
                          <a:cs typeface="Calibri"/>
                        </a:rPr>
                        <a:t>Inc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150">
                          <a:latin typeface="华文细黑"/>
                          <a:cs typeface="华文细黑"/>
                        </a:rPr>
                        <a:t>纽交所</a:t>
                      </a:r>
                      <a:endParaRPr sz="1150">
                        <a:latin typeface="华文细黑"/>
                        <a:cs typeface="华文细黑"/>
                      </a:endParaRPr>
                    </a:p>
                  </a:txBody>
                  <a:tcPr marL="0" marR="0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spc="-10">
                          <a:latin typeface="Calibri"/>
                          <a:cs typeface="Calibri"/>
                        </a:rPr>
                        <a:t>343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85BB24"/>
                      </a:solidFill>
                      <a:prstDash val="solid"/>
                    </a:lnR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</a:tr>
              <a:tr h="283463">
                <a:tc>
                  <a:txBody>
                    <a:bodyPr vert="horz" wrap="square"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50" b="1">
                          <a:solidFill>
                            <a:srgbClr val="638D1C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85BB24"/>
                      </a:solidFill>
                      <a:prstDash val="solid"/>
                    </a:lnL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  <a:solidFill>
                      <a:srgbClr val="E8F6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b="1" spc="20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华</a:t>
                      </a:r>
                      <a:r>
                        <a:rPr sz="1150" b="1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虹公司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5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  <a:solidFill>
                      <a:srgbClr val="E8F6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b="1" spc="20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上</a:t>
                      </a:r>
                      <a:r>
                        <a:rPr sz="1150" b="1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交所（</a:t>
                      </a:r>
                      <a:r>
                        <a:rPr sz="1150" b="1" spc="-25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科</a:t>
                      </a:r>
                      <a:r>
                        <a:rPr sz="1150" b="1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创</a:t>
                      </a:r>
                      <a:r>
                        <a:rPr sz="1150" b="1" spc="-25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板）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5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  <a:solidFill>
                      <a:srgbClr val="E8F6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50" b="1" spc="-10">
                          <a:solidFill>
                            <a:srgbClr val="638D1C"/>
                          </a:solidFill>
                          <a:latin typeface="Calibri"/>
                          <a:cs typeface="Calibri"/>
                        </a:rPr>
                        <a:t>229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R w="12700">
                      <a:solidFill>
                        <a:srgbClr val="85BB24"/>
                      </a:solidFill>
                      <a:prstDash val="solid"/>
                    </a:lnR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  <a:solidFill>
                      <a:srgbClr val="E8F6CF"/>
                    </a:solidFill>
                  </a:tcPr>
                </a:tc>
              </a:tr>
              <a:tr h="283463">
                <a:tc>
                  <a:txBody>
                    <a:bodyPr vert="horz" wrap="square"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50">
                          <a:latin typeface="Calibri"/>
                          <a:cs typeface="Calibri"/>
                        </a:rPr>
                        <a:t>4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85BB24"/>
                      </a:solidFill>
                      <a:prstDash val="solid"/>
                    </a:lnL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50" spc="-5">
                          <a:latin typeface="Calibri"/>
                          <a:cs typeface="Calibri"/>
                        </a:rPr>
                        <a:t>Adnoc Gas</a:t>
                      </a:r>
                      <a:r>
                        <a:rPr sz="115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-20">
                          <a:latin typeface="Calibri"/>
                          <a:cs typeface="Calibri"/>
                        </a:rPr>
                        <a:t>PLC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>
                          <a:latin typeface="华文细黑"/>
                          <a:cs typeface="华文细黑"/>
                        </a:rPr>
                        <a:t>阿布扎比证券</a:t>
                      </a:r>
                      <a:r>
                        <a:rPr sz="1150" spc="-25">
                          <a:latin typeface="华文细黑"/>
                          <a:cs typeface="华文细黑"/>
                        </a:rPr>
                        <a:t>交</a:t>
                      </a:r>
                      <a:r>
                        <a:rPr sz="1150">
                          <a:latin typeface="华文细黑"/>
                          <a:cs typeface="华文细黑"/>
                        </a:rPr>
                        <a:t>易所</a:t>
                      </a:r>
                      <a:endParaRPr sz="1150">
                        <a:latin typeface="华文细黑"/>
                        <a:cs typeface="华文细黑"/>
                      </a:endParaRPr>
                    </a:p>
                  </a:txBody>
                  <a:tcPr marL="0" marR="0" marT="42545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50" spc="-10">
                          <a:latin typeface="Calibri"/>
                          <a:cs typeface="Calibri"/>
                        </a:rPr>
                        <a:t>194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R w="12700">
                      <a:solidFill>
                        <a:srgbClr val="85BB24"/>
                      </a:solidFill>
                      <a:prstDash val="solid"/>
                    </a:lnR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</a:tr>
              <a:tr h="178838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5BB24"/>
                      </a:solidFill>
                      <a:prstDash val="solid"/>
                    </a:lnL>
                    <a:lnT w="12700">
                      <a:solidFill>
                        <a:srgbClr val="85BB24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ts val="1035"/>
                        </a:lnSpc>
                        <a:spcBef>
                          <a:spcPts val="275"/>
                        </a:spcBef>
                      </a:pPr>
                      <a:r>
                        <a:rPr sz="950">
                          <a:latin typeface="Calibri"/>
                          <a:cs typeface="Calibri"/>
                        </a:rPr>
                        <a:t>SOCIETATEA </a:t>
                      </a:r>
                      <a:r>
                        <a:rPr sz="950" spc="5">
                          <a:latin typeface="Calibri"/>
                          <a:cs typeface="Calibri"/>
                        </a:rPr>
                        <a:t>DE PRODUCERE</a:t>
                      </a:r>
                      <a:r>
                        <a:rPr sz="95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">
                          <a:latin typeface="Calibri"/>
                          <a:cs typeface="Calibri"/>
                        </a:rPr>
                        <a:t>A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T w="12700">
                      <a:solidFill>
                        <a:srgbClr val="85BB24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5BB24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85BB24"/>
                      </a:solidFill>
                      <a:prstDash val="solid"/>
                    </a:lnR>
                    <a:lnT w="12700">
                      <a:solidFill>
                        <a:srgbClr val="85BB24"/>
                      </a:solidFill>
                      <a:prstDash val="solid"/>
                    </a:lnT>
                  </a:tcPr>
                </a:tc>
              </a:tr>
              <a:tr h="154393">
                <a:tc>
                  <a:txBody>
                    <a:bodyPr vert="horz" wrap="square"/>
                    <a:lstStyle/>
                    <a:p>
                      <a:pPr marL="8255" algn="ctr">
                        <a:lnSpc>
                          <a:spcPts val="675"/>
                        </a:lnSpc>
                        <a:spcBef>
                          <a:spcPts val="440"/>
                        </a:spcBef>
                      </a:pPr>
                      <a:r>
                        <a:rPr sz="1150">
                          <a:latin typeface="Calibri"/>
                          <a:cs typeface="Calibri"/>
                        </a:rPr>
                        <a:t>5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85BB24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ts val="1100"/>
                        </a:lnSpc>
                        <a:spcBef>
                          <a:spcPts val="15"/>
                        </a:spcBef>
                      </a:pPr>
                      <a:r>
                        <a:rPr sz="950" spc="5">
                          <a:latin typeface="Calibri"/>
                          <a:cs typeface="Calibri"/>
                        </a:rPr>
                        <a:t>ENERGIEI ELECTRICE</a:t>
                      </a:r>
                      <a:r>
                        <a:rPr sz="9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950">
                          <a:latin typeface="Calibri"/>
                          <a:cs typeface="Calibri"/>
                        </a:rPr>
                        <a:t>IN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1905" marB="0"/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ts val="650"/>
                        </a:lnSpc>
                        <a:spcBef>
                          <a:spcPts val="465"/>
                        </a:spcBef>
                      </a:pPr>
                      <a:r>
                        <a:rPr sz="1150">
                          <a:latin typeface="华文细黑"/>
                          <a:cs typeface="华文细黑"/>
                        </a:rPr>
                        <a:t>布加勒斯特</a:t>
                      </a:r>
                      <a:r>
                        <a:rPr sz="1150" spc="-25">
                          <a:latin typeface="华文细黑"/>
                          <a:cs typeface="华文细黑"/>
                        </a:rPr>
                        <a:t>证券交易</a:t>
                      </a:r>
                      <a:r>
                        <a:rPr sz="1150">
                          <a:latin typeface="华文细黑"/>
                          <a:cs typeface="华文细黑"/>
                        </a:rPr>
                        <a:t>所</a:t>
                      </a:r>
                      <a:endParaRPr sz="1150">
                        <a:latin typeface="华文细黑"/>
                        <a:cs typeface="华文细黑"/>
                      </a:endParaRPr>
                    </a:p>
                  </a:txBody>
                  <a:tcPr marL="0" marR="0" marT="59055" marB="0"/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ts val="675"/>
                        </a:lnSpc>
                        <a:spcBef>
                          <a:spcPts val="440"/>
                        </a:spcBef>
                      </a:pPr>
                      <a:r>
                        <a:rPr sz="1150" spc="-10">
                          <a:latin typeface="Calibri"/>
                          <a:cs typeface="Calibri"/>
                        </a:rPr>
                        <a:t>137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55880" marB="0">
                    <a:lnR w="12700">
                      <a:solidFill>
                        <a:srgbClr val="85BB24"/>
                      </a:solidFill>
                      <a:prstDash val="solid"/>
                    </a:lnR>
                  </a:tcPr>
                </a:tc>
              </a:tr>
              <a:tr h="146303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5BB24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ts val="1050"/>
                        </a:lnSpc>
                      </a:pPr>
                      <a:r>
                        <a:rPr sz="950" spc="5">
                          <a:latin typeface="Calibri"/>
                          <a:cs typeface="Calibri"/>
                        </a:rPr>
                        <a:t>HIDROCENTRALE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85BB24"/>
                      </a:solidFill>
                      <a:prstDash val="solid"/>
                    </a:lnR>
                  </a:tcPr>
                </a:tc>
              </a:tr>
              <a:tr h="187975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5BB24"/>
                      </a:solidFill>
                      <a:prstDash val="solid"/>
                    </a:lnL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ts val="1095"/>
                        </a:lnSpc>
                      </a:pPr>
                      <a:r>
                        <a:rPr sz="950" spc="5">
                          <a:latin typeface="Calibri"/>
                          <a:cs typeface="Calibri"/>
                        </a:rPr>
                        <a:t>“HIDROELECTRICA”</a:t>
                      </a:r>
                      <a:r>
                        <a:rPr sz="95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5">
                          <a:latin typeface="Calibri"/>
                          <a:cs typeface="Calibri"/>
                        </a:rPr>
                        <a:t>S.A.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85BB24"/>
                      </a:solidFill>
                      <a:prstDash val="solid"/>
                    </a:lnR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</a:tr>
              <a:tr h="283464">
                <a:tc>
                  <a:txBody>
                    <a:bodyPr vert="horz" wrap="square"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b="1">
                          <a:solidFill>
                            <a:srgbClr val="638D1C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85BB24"/>
                      </a:solidFill>
                      <a:prstDash val="solid"/>
                    </a:lnL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  <a:solidFill>
                      <a:srgbClr val="E8F6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150" b="1" spc="20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中</a:t>
                      </a:r>
                      <a:r>
                        <a:rPr sz="1150" b="1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芯集成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  <a:solidFill>
                      <a:srgbClr val="E8F6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150" b="1" spc="20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上</a:t>
                      </a:r>
                      <a:r>
                        <a:rPr sz="1150" b="1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交所（</a:t>
                      </a:r>
                      <a:r>
                        <a:rPr sz="1150" b="1" spc="-25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科</a:t>
                      </a:r>
                      <a:r>
                        <a:rPr sz="1150" b="1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创</a:t>
                      </a:r>
                      <a:r>
                        <a:rPr sz="1150" b="1" spc="-25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板）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  <a:solidFill>
                      <a:srgbClr val="E8F6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b="1" spc="-10">
                          <a:solidFill>
                            <a:srgbClr val="638D1C"/>
                          </a:solidFill>
                          <a:latin typeface="Calibri"/>
                          <a:cs typeface="Calibri"/>
                        </a:rPr>
                        <a:t>124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85BB24"/>
                      </a:solidFill>
                      <a:prstDash val="solid"/>
                    </a:lnR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  <a:solidFill>
                      <a:srgbClr val="E8F6CF"/>
                    </a:solidFill>
                  </a:tcPr>
                </a:tc>
              </a:tr>
              <a:tr h="286512">
                <a:tc>
                  <a:txBody>
                    <a:bodyPr vert="horz" wrap="square"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>
                          <a:latin typeface="Calibri"/>
                          <a:cs typeface="Calibri"/>
                        </a:rPr>
                        <a:t>7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85BB24"/>
                      </a:solidFill>
                      <a:prstDash val="solid"/>
                    </a:lnL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spc="-10">
                          <a:latin typeface="Calibri"/>
                          <a:cs typeface="Calibri"/>
                        </a:rPr>
                        <a:t>Birkenstock </a:t>
                      </a:r>
                      <a:r>
                        <a:rPr sz="1150" spc="-5">
                          <a:latin typeface="Calibri"/>
                          <a:cs typeface="Calibri"/>
                        </a:rPr>
                        <a:t>Holding</a:t>
                      </a:r>
                      <a:r>
                        <a:rPr sz="11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-30">
                          <a:latin typeface="Calibri"/>
                          <a:cs typeface="Calibri"/>
                        </a:rPr>
                        <a:t>Ltd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150">
                          <a:latin typeface="华文细黑"/>
                          <a:cs typeface="华文细黑"/>
                        </a:rPr>
                        <a:t>纽交所</a:t>
                      </a:r>
                      <a:endParaRPr sz="1150">
                        <a:latin typeface="华文细黑"/>
                        <a:cs typeface="华文细黑"/>
                      </a:endParaRPr>
                    </a:p>
                  </a:txBody>
                  <a:tcPr marL="0" marR="0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spc="-10">
                          <a:latin typeface="Calibri"/>
                          <a:cs typeface="Calibri"/>
                        </a:rPr>
                        <a:t>116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85BB24"/>
                      </a:solidFill>
                      <a:prstDash val="solid"/>
                    </a:lnR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</a:tr>
              <a:tr h="283463">
                <a:tc>
                  <a:txBody>
                    <a:bodyPr vert="horz" wrap="square"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50" b="1">
                          <a:solidFill>
                            <a:srgbClr val="638D1C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85BB24"/>
                      </a:solidFill>
                      <a:prstDash val="solid"/>
                    </a:lnL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  <a:solidFill>
                      <a:srgbClr val="E8F6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b="1" spc="20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晶</a:t>
                      </a:r>
                      <a:r>
                        <a:rPr sz="1150" b="1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合集成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5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  <a:solidFill>
                      <a:srgbClr val="E8F6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b="1" spc="20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上</a:t>
                      </a:r>
                      <a:r>
                        <a:rPr sz="1150" b="1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交所（</a:t>
                      </a:r>
                      <a:r>
                        <a:rPr sz="1150" b="1" spc="-25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科</a:t>
                      </a:r>
                      <a:r>
                        <a:rPr sz="1150" b="1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创</a:t>
                      </a:r>
                      <a:r>
                        <a:rPr sz="1150" b="1" spc="-25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板）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5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  <a:solidFill>
                      <a:srgbClr val="E8F6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50" b="1" spc="-10">
                          <a:solidFill>
                            <a:srgbClr val="638D1C"/>
                          </a:solidFill>
                          <a:latin typeface="Calibri"/>
                          <a:cs typeface="Calibri"/>
                        </a:rPr>
                        <a:t>112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R w="12700">
                      <a:solidFill>
                        <a:srgbClr val="85BB24"/>
                      </a:solidFill>
                      <a:prstDash val="solid"/>
                    </a:lnR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  <a:solidFill>
                      <a:srgbClr val="E8F6CF"/>
                    </a:solidFill>
                  </a:tcPr>
                </a:tc>
              </a:tr>
              <a:tr h="252983">
                <a:tc>
                  <a:txBody>
                    <a:bodyPr vert="horz" wrap="square"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150">
                          <a:latin typeface="Calibri"/>
                          <a:cs typeface="Calibri"/>
                        </a:rPr>
                        <a:t>9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85BB24"/>
                      </a:solidFill>
                      <a:prstDash val="solid"/>
                    </a:lnL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150">
                          <a:latin typeface="Calibri"/>
                          <a:cs typeface="Calibri"/>
                        </a:rPr>
                        <a:t>Ades </a:t>
                      </a:r>
                      <a:r>
                        <a:rPr sz="1150" spc="-5">
                          <a:latin typeface="Calibri"/>
                          <a:cs typeface="Calibri"/>
                        </a:rPr>
                        <a:t>Holding</a:t>
                      </a:r>
                      <a:r>
                        <a:rPr sz="11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10">
                          <a:latin typeface="Calibri"/>
                          <a:cs typeface="Calibri"/>
                        </a:rPr>
                        <a:t>Co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50">
                          <a:latin typeface="华文细黑"/>
                          <a:cs typeface="华文细黑"/>
                        </a:rPr>
                        <a:t>沙特证券交易所</a:t>
                      </a:r>
                      <a:endParaRPr sz="1150">
                        <a:latin typeface="华文细黑"/>
                        <a:cs typeface="华文细黑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150" spc="-10">
                          <a:latin typeface="Calibri"/>
                          <a:cs typeface="Calibri"/>
                        </a:rPr>
                        <a:t>96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R w="12700">
                      <a:solidFill>
                        <a:srgbClr val="85BB24"/>
                      </a:solidFill>
                      <a:prstDash val="solid"/>
                    </a:lnR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</a:tr>
              <a:tr h="256031">
                <a:tc>
                  <a:txBody>
                    <a:bodyPr vert="horz" wrap="square"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150" b="1" spc="-10">
                          <a:solidFill>
                            <a:srgbClr val="638D1C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85BB24"/>
                      </a:solidFill>
                      <a:prstDash val="solid"/>
                    </a:lnL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  <a:solidFill>
                      <a:srgbClr val="E8F6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50" b="1" spc="20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陕</a:t>
                      </a:r>
                      <a:r>
                        <a:rPr sz="1150" b="1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西能源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  <a:solidFill>
                      <a:srgbClr val="E8F6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50" b="1" spc="20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深</a:t>
                      </a:r>
                      <a:r>
                        <a:rPr sz="1150" b="1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交所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  <a:solidFill>
                      <a:srgbClr val="E8F6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150" b="1" spc="-10">
                          <a:solidFill>
                            <a:srgbClr val="638D1C"/>
                          </a:solidFill>
                          <a:latin typeface="Calibri"/>
                          <a:cs typeface="Calibri"/>
                        </a:rPr>
                        <a:t>82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R w="12700">
                      <a:solidFill>
                        <a:srgbClr val="85BB24"/>
                      </a:solidFill>
                      <a:prstDash val="solid"/>
                    </a:lnR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  <a:solidFill>
                      <a:srgbClr val="E8F6CF"/>
                    </a:solidFill>
                  </a:tcPr>
                </a:tc>
              </a:tr>
              <a:tr h="298704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5BB24"/>
                      </a:solidFill>
                      <a:prstDash val="solid"/>
                    </a:lnL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150" b="1" spc="20">
                          <a:solidFill>
                            <a:srgbClr val="638D1C"/>
                          </a:solidFill>
                          <a:latin typeface="Microsoft JhengHei"/>
                          <a:cs typeface="Microsoft JhengHei"/>
                        </a:rPr>
                        <a:t>合计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T="52069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50" b="1" spc="-10">
                          <a:solidFill>
                            <a:srgbClr val="638D1C"/>
                          </a:solidFill>
                          <a:latin typeface="Calibri"/>
                          <a:cs typeface="Calibri"/>
                        </a:rPr>
                        <a:t>1,842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R w="12700">
                      <a:solidFill>
                        <a:srgbClr val="85BB24"/>
                      </a:solidFill>
                      <a:prstDash val="solid"/>
                    </a:lnR>
                    <a:lnT w="12700">
                      <a:solidFill>
                        <a:srgbClr val="85BB24"/>
                      </a:solidFill>
                      <a:prstDash val="solid"/>
                    </a:lnT>
                    <a:lnB w="12700">
                      <a:solidFill>
                        <a:srgbClr val="85BB24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547620" y="1520951"/>
            <a:ext cx="546608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922520"/>
              </a:tabLst>
            </a:pPr>
            <a:r>
              <a:rPr sz="1400" b="1" spc="-15">
                <a:solidFill>
                  <a:srgbClr val="7E7E7E"/>
                </a:solidFill>
                <a:latin typeface="Calibri"/>
                <a:cs typeface="Calibri"/>
              </a:rPr>
              <a:t>202</a:t>
            </a:r>
            <a:r>
              <a:rPr sz="1400" b="1" spc="-20">
                <a:solidFill>
                  <a:srgbClr val="7E7E7E"/>
                </a:solidFill>
                <a:latin typeface="Calibri"/>
                <a:cs typeface="Calibri"/>
              </a:rPr>
              <a:t>3</a:t>
            </a:r>
            <a:r>
              <a:rPr sz="1400" b="1" spc="-10">
                <a:solidFill>
                  <a:srgbClr val="7E7E7E"/>
                </a:solidFill>
                <a:latin typeface="Microsoft JhengHei"/>
                <a:cs typeface="Microsoft JhengHei"/>
              </a:rPr>
              <a:t>年</a:t>
            </a:r>
            <a:r>
              <a:rPr sz="1400" b="1">
                <a:solidFill>
                  <a:srgbClr val="7E7E7E"/>
                </a:solidFill>
                <a:latin typeface="Microsoft JhengHei"/>
                <a:cs typeface="Microsoft JhengHei"/>
              </a:rPr>
              <a:t>	</a:t>
            </a:r>
            <a:r>
              <a:rPr sz="1400" b="1" spc="-15">
                <a:solidFill>
                  <a:srgbClr val="7E7E7E"/>
                </a:solidFill>
                <a:latin typeface="Calibri"/>
                <a:cs typeface="Calibri"/>
              </a:rPr>
              <a:t>2022</a:t>
            </a:r>
            <a:r>
              <a:rPr sz="1400" b="1" spc="-10">
                <a:solidFill>
                  <a:srgbClr val="7E7E7E"/>
                </a:solidFill>
                <a:latin typeface="Microsoft JhengHei"/>
                <a:cs typeface="Microsoft JhengHei"/>
              </a:rPr>
              <a:t>年</a:t>
            </a:r>
            <a:endParaRPr sz="1400">
              <a:latin typeface="Microsoft JhengHei"/>
              <a:cs typeface="Microsoft JhengHe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443728" y="1807972"/>
          <a:ext cx="4596765" cy="3931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4820"/>
                <a:gridCol w="1798320"/>
                <a:gridCol w="1528444"/>
                <a:gridCol w="786129"/>
              </a:tblGrid>
              <a:tr h="441960">
                <a:tc>
                  <a:txBody>
                    <a:bodyPr vert="horz" wrap="square"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150" b="1" spc="2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排名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T="125095" marB="0">
                    <a:lnL w="12700">
                      <a:solidFill>
                        <a:srgbClr val="7E7E7E"/>
                      </a:solidFill>
                      <a:prstDash val="solid"/>
                    </a:lnL>
                    <a:lnT w="12700">
                      <a:solidFill>
                        <a:srgbClr val="7E7E7E"/>
                      </a:solidFill>
                      <a:prstDash val="solid"/>
                    </a:lnT>
                    <a:solidFill>
                      <a:srgbClr val="68AE78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150" b="1" spc="2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公司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T="125095" marB="0">
                    <a:lnT w="12700">
                      <a:solidFill>
                        <a:srgbClr val="7E7E7E"/>
                      </a:solidFill>
                      <a:prstDash val="solid"/>
                    </a:lnT>
                    <a:solidFill>
                      <a:srgbClr val="68AE78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150" b="1" spc="2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证</a:t>
                      </a:r>
                      <a:r>
                        <a:rPr sz="1150" b="1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券交易所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T="125095" marB="0">
                    <a:lnT w="12700">
                      <a:solidFill>
                        <a:srgbClr val="7E7E7E"/>
                      </a:solidFill>
                      <a:prstDash val="solid"/>
                    </a:lnT>
                    <a:solidFill>
                      <a:srgbClr val="68AE78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61290">
                        <a:lnSpc>
                          <a:spcPts val="1375"/>
                        </a:lnSpc>
                        <a:spcBef>
                          <a:spcPts val="290"/>
                        </a:spcBef>
                      </a:pPr>
                      <a:r>
                        <a:rPr sz="1150" b="1" spc="2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融</a:t>
                      </a:r>
                      <a:r>
                        <a:rPr sz="1150" b="1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资额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  <a:p>
                      <a:pPr marL="115570">
                        <a:lnSpc>
                          <a:spcPts val="1375"/>
                        </a:lnSpc>
                      </a:pPr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150" b="1" spc="2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亿</a:t>
                      </a:r>
                      <a:r>
                        <a:rPr sz="1150" b="1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港元</a:t>
                      </a:r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7E7E7E"/>
                      </a:solidFill>
                      <a:prstDash val="solid"/>
                    </a:lnT>
                    <a:solidFill>
                      <a:srgbClr val="68AE78"/>
                    </a:solidFill>
                  </a:tcPr>
                </a:tc>
              </a:tr>
              <a:tr h="286512">
                <a:tc>
                  <a:txBody>
                    <a:bodyPr vert="horz" wrap="square"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>
                          <a:latin typeface="Calibri"/>
                          <a:cs typeface="Calibri"/>
                        </a:rPr>
                        <a:t>1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7E7E7E"/>
                      </a:solidFill>
                      <a:prstDash val="solid"/>
                    </a:lnL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spc="-15">
                          <a:latin typeface="Calibri"/>
                          <a:cs typeface="Calibri"/>
                        </a:rPr>
                        <a:t>LG </a:t>
                      </a:r>
                      <a:r>
                        <a:rPr sz="1150" spc="-5">
                          <a:latin typeface="Calibri"/>
                          <a:cs typeface="Calibri"/>
                        </a:rPr>
                        <a:t>Energy</a:t>
                      </a:r>
                      <a:r>
                        <a:rPr sz="115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-5">
                          <a:latin typeface="Calibri"/>
                          <a:cs typeface="Calibri"/>
                        </a:rPr>
                        <a:t>Solution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150">
                          <a:latin typeface="华文细黑"/>
                          <a:cs typeface="华文细黑"/>
                        </a:rPr>
                        <a:t>韩交所</a:t>
                      </a:r>
                      <a:endParaRPr sz="1150">
                        <a:latin typeface="华文细黑"/>
                        <a:cs typeface="华文细黑"/>
                      </a:endParaRPr>
                    </a:p>
                  </a:txBody>
                  <a:tcPr marL="0" marR="0" marB="0"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spc="-10">
                          <a:latin typeface="Calibri"/>
                          <a:cs typeface="Calibri"/>
                        </a:rPr>
                        <a:t>843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7E7E7E"/>
                      </a:solidFill>
                      <a:prstDash val="solid"/>
                    </a:lnR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</a:tr>
              <a:tr h="283463">
                <a:tc>
                  <a:txBody>
                    <a:bodyPr vert="horz" wrap="square"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50">
                          <a:latin typeface="Calibri"/>
                          <a:cs typeface="Calibri"/>
                        </a:rPr>
                        <a:t>2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7E7E7E"/>
                      </a:solidFill>
                      <a:prstDash val="solid"/>
                    </a:lnL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50" spc="5">
                          <a:latin typeface="Calibri"/>
                          <a:cs typeface="Calibri"/>
                        </a:rPr>
                        <a:t>Dr </a:t>
                      </a:r>
                      <a:r>
                        <a:rPr sz="1150" spc="-5">
                          <a:latin typeface="Calibri"/>
                          <a:cs typeface="Calibri"/>
                        </a:rPr>
                        <a:t>Ing hc </a:t>
                      </a:r>
                      <a:r>
                        <a:rPr sz="1150">
                          <a:latin typeface="Calibri"/>
                          <a:cs typeface="Calibri"/>
                        </a:rPr>
                        <a:t>F </a:t>
                      </a:r>
                      <a:r>
                        <a:rPr sz="1150" spc="-10">
                          <a:latin typeface="Calibri"/>
                          <a:cs typeface="Calibri"/>
                        </a:rPr>
                        <a:t>Porsche</a:t>
                      </a:r>
                      <a:r>
                        <a:rPr sz="1150" spc="-7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5">
                          <a:latin typeface="Calibri"/>
                          <a:cs typeface="Calibri"/>
                        </a:rPr>
                        <a:t>AG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>
                          <a:latin typeface="华文细黑"/>
                          <a:cs typeface="华文细黑"/>
                        </a:rPr>
                        <a:t>法兰克福证券</a:t>
                      </a:r>
                      <a:r>
                        <a:rPr sz="1150" spc="-25">
                          <a:latin typeface="华文细黑"/>
                          <a:cs typeface="华文细黑"/>
                        </a:rPr>
                        <a:t>交</a:t>
                      </a:r>
                      <a:r>
                        <a:rPr sz="1150">
                          <a:latin typeface="华文细黑"/>
                          <a:cs typeface="华文细黑"/>
                        </a:rPr>
                        <a:t>易所</a:t>
                      </a:r>
                      <a:endParaRPr sz="1150">
                        <a:latin typeface="华文细黑"/>
                        <a:cs typeface="华文细黑"/>
                      </a:endParaRPr>
                    </a:p>
                  </a:txBody>
                  <a:tcPr marL="0" marR="0" marT="42545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50" spc="-10">
                          <a:latin typeface="Calibri"/>
                          <a:cs typeface="Calibri"/>
                        </a:rPr>
                        <a:t>713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</a:tr>
              <a:tr h="283463">
                <a:tc>
                  <a:txBody>
                    <a:bodyPr vert="horz" wrap="square"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50" b="1">
                          <a:solidFill>
                            <a:srgbClr val="68AE78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7E7E7E"/>
                      </a:solidFill>
                      <a:prstDash val="solid"/>
                    </a:lnL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  <a:solidFill>
                      <a:srgbClr val="CDE3D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b="1" spc="20">
                          <a:solidFill>
                            <a:srgbClr val="68AE78"/>
                          </a:solidFill>
                          <a:latin typeface="Microsoft JhengHei"/>
                          <a:cs typeface="Microsoft JhengHei"/>
                        </a:rPr>
                        <a:t>中</a:t>
                      </a:r>
                      <a:r>
                        <a:rPr sz="1150" b="1">
                          <a:solidFill>
                            <a:srgbClr val="68AE78"/>
                          </a:solidFill>
                          <a:latin typeface="Microsoft JhengHei"/>
                          <a:cs typeface="Microsoft JhengHei"/>
                        </a:rPr>
                        <a:t>国移动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5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  <a:solidFill>
                      <a:srgbClr val="CDE3D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b="1" spc="20">
                          <a:solidFill>
                            <a:srgbClr val="68AE78"/>
                          </a:solidFill>
                          <a:latin typeface="Microsoft JhengHei"/>
                          <a:cs typeface="Microsoft JhengHei"/>
                        </a:rPr>
                        <a:t>上</a:t>
                      </a:r>
                      <a:r>
                        <a:rPr sz="1150" b="1">
                          <a:solidFill>
                            <a:srgbClr val="68AE78"/>
                          </a:solidFill>
                          <a:latin typeface="Microsoft JhengHei"/>
                          <a:cs typeface="Microsoft JhengHei"/>
                        </a:rPr>
                        <a:t>交所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5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  <a:solidFill>
                      <a:srgbClr val="CDE3D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50" b="1" spc="-10">
                          <a:solidFill>
                            <a:srgbClr val="68AE78"/>
                          </a:solidFill>
                          <a:latin typeface="Calibri"/>
                          <a:cs typeface="Calibri"/>
                        </a:rPr>
                        <a:t>637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  <a:solidFill>
                      <a:srgbClr val="CDE3D1"/>
                    </a:solidFill>
                  </a:tcPr>
                </a:tc>
              </a:tr>
              <a:tr h="426720">
                <a:tc>
                  <a:txBody>
                    <a:bodyPr vert="horz" wrap="square"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150">
                          <a:latin typeface="Calibri"/>
                          <a:cs typeface="Calibri"/>
                        </a:rPr>
                        <a:t>4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7E7E7E"/>
                      </a:solidFill>
                      <a:prstDash val="solid"/>
                    </a:lnL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89535" marR="213360">
                        <a:lnSpc>
                          <a:spcPts val="1370"/>
                        </a:lnSpc>
                        <a:spcBef>
                          <a:spcPts val="270"/>
                        </a:spcBef>
                      </a:pPr>
                      <a:r>
                        <a:rPr sz="1150">
                          <a:latin typeface="Calibri"/>
                          <a:cs typeface="Calibri"/>
                        </a:rPr>
                        <a:t>Dubai </a:t>
                      </a:r>
                      <a:r>
                        <a:rPr sz="1150" spc="-5">
                          <a:latin typeface="Calibri"/>
                          <a:cs typeface="Calibri"/>
                        </a:rPr>
                        <a:t>Electricity </a:t>
                      </a:r>
                      <a:r>
                        <a:rPr sz="115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150" spc="-10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-15">
                          <a:latin typeface="Calibri"/>
                          <a:cs typeface="Calibri"/>
                        </a:rPr>
                        <a:t>Water  </a:t>
                      </a:r>
                      <a:r>
                        <a:rPr sz="1150" spc="-5">
                          <a:latin typeface="Calibri"/>
                          <a:cs typeface="Calibri"/>
                        </a:rPr>
                        <a:t>Authority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50">
                          <a:latin typeface="华文细黑"/>
                          <a:cs typeface="华文细黑"/>
                        </a:rPr>
                        <a:t>迪拜金融交易所</a:t>
                      </a:r>
                      <a:endParaRPr sz="1150">
                        <a:latin typeface="华文细黑"/>
                        <a:cs typeface="华文细黑"/>
                      </a:endParaRPr>
                    </a:p>
                  </a:txBody>
                  <a:tcPr marL="0" marR="0" marT="116205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150" spc="-10">
                          <a:latin typeface="Calibri"/>
                          <a:cs typeface="Calibri"/>
                        </a:rPr>
                        <a:t>476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13030" marB="0"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</a:tr>
              <a:tr h="283463">
                <a:tc>
                  <a:txBody>
                    <a:bodyPr vert="horz" wrap="square"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b="1">
                          <a:solidFill>
                            <a:srgbClr val="68AE78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7E7E7E"/>
                      </a:solidFill>
                      <a:prstDash val="solid"/>
                    </a:lnL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  <a:solidFill>
                      <a:srgbClr val="CDE3D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150" b="1" spc="20">
                          <a:solidFill>
                            <a:srgbClr val="68AE78"/>
                          </a:solidFill>
                          <a:latin typeface="Microsoft JhengHei"/>
                          <a:cs typeface="Microsoft JhengHei"/>
                        </a:rPr>
                        <a:t>中</a:t>
                      </a:r>
                      <a:r>
                        <a:rPr sz="1150" b="1">
                          <a:solidFill>
                            <a:srgbClr val="68AE78"/>
                          </a:solidFill>
                          <a:latin typeface="Microsoft JhengHei"/>
                          <a:cs typeface="Microsoft JhengHei"/>
                        </a:rPr>
                        <a:t>国海油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  <a:solidFill>
                      <a:srgbClr val="CDE3D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150" b="1" spc="20">
                          <a:solidFill>
                            <a:srgbClr val="68AE78"/>
                          </a:solidFill>
                          <a:latin typeface="Microsoft JhengHei"/>
                          <a:cs typeface="Microsoft JhengHei"/>
                        </a:rPr>
                        <a:t>上</a:t>
                      </a:r>
                      <a:r>
                        <a:rPr sz="1150" b="1">
                          <a:solidFill>
                            <a:srgbClr val="68AE78"/>
                          </a:solidFill>
                          <a:latin typeface="Microsoft JhengHei"/>
                          <a:cs typeface="Microsoft JhengHei"/>
                        </a:rPr>
                        <a:t>交所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  <a:solidFill>
                      <a:srgbClr val="CDE3D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b="1" spc="-10">
                          <a:solidFill>
                            <a:srgbClr val="68AE78"/>
                          </a:solidFill>
                          <a:latin typeface="Calibri"/>
                          <a:cs typeface="Calibri"/>
                        </a:rPr>
                        <a:t>394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  <a:solidFill>
                      <a:srgbClr val="CDE3D1"/>
                    </a:solidFill>
                  </a:tcPr>
                </a:tc>
              </a:tr>
              <a:tr h="316992">
                <a:tc>
                  <a:txBody>
                    <a:bodyPr vert="horz" wrap="square"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150">
                          <a:latin typeface="Calibri"/>
                          <a:cs typeface="Calibri"/>
                        </a:rPr>
                        <a:t>6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7E7E7E"/>
                      </a:solidFill>
                      <a:prstDash val="solid"/>
                    </a:lnL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150" spc="-10">
                          <a:latin typeface="Calibri"/>
                          <a:cs typeface="Calibri"/>
                        </a:rPr>
                        <a:t>Life </a:t>
                      </a:r>
                      <a:r>
                        <a:rPr sz="1150" spc="-5">
                          <a:latin typeface="Calibri"/>
                          <a:cs typeface="Calibri"/>
                        </a:rPr>
                        <a:t>Insurance </a:t>
                      </a:r>
                      <a:r>
                        <a:rPr sz="1150">
                          <a:latin typeface="Calibri"/>
                          <a:cs typeface="Calibri"/>
                        </a:rPr>
                        <a:t>Corp </a:t>
                      </a:r>
                      <a:r>
                        <a:rPr sz="1150" spc="-5">
                          <a:latin typeface="Calibri"/>
                          <a:cs typeface="Calibri"/>
                        </a:rPr>
                        <a:t>of</a:t>
                      </a:r>
                      <a:r>
                        <a:rPr sz="1150" spc="-7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-5">
                          <a:latin typeface="Calibri"/>
                          <a:cs typeface="Calibri"/>
                        </a:rPr>
                        <a:t>India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150">
                          <a:latin typeface="华文细黑"/>
                          <a:cs typeface="华文细黑"/>
                        </a:rPr>
                        <a:t>印度国家证券</a:t>
                      </a:r>
                      <a:r>
                        <a:rPr sz="1150" spc="-25">
                          <a:latin typeface="华文细黑"/>
                          <a:cs typeface="华文细黑"/>
                        </a:rPr>
                        <a:t>交</a:t>
                      </a:r>
                      <a:r>
                        <a:rPr sz="1150">
                          <a:latin typeface="华文细黑"/>
                          <a:cs typeface="华文细黑"/>
                        </a:rPr>
                        <a:t>易所</a:t>
                      </a:r>
                      <a:endParaRPr sz="1150">
                        <a:latin typeface="华文细黑"/>
                        <a:cs typeface="华文细黑"/>
                      </a:endParaRPr>
                    </a:p>
                  </a:txBody>
                  <a:tcPr marL="0" marR="0" marT="60960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150" spc="-10">
                          <a:latin typeface="Calibri"/>
                          <a:cs typeface="Calibri"/>
                        </a:rPr>
                        <a:t>214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</a:tr>
              <a:tr h="283463">
                <a:tc>
                  <a:txBody>
                    <a:bodyPr vert="horz" wrap="square"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b="1">
                          <a:solidFill>
                            <a:srgbClr val="68AE78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7E7E7E"/>
                      </a:solidFill>
                      <a:prstDash val="solid"/>
                    </a:lnL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  <a:solidFill>
                      <a:srgbClr val="CDE3D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150" b="1" spc="20">
                          <a:solidFill>
                            <a:srgbClr val="68AE78"/>
                          </a:solidFill>
                          <a:latin typeface="Microsoft JhengHei"/>
                          <a:cs typeface="Microsoft JhengHei"/>
                        </a:rPr>
                        <a:t>中</a:t>
                      </a:r>
                      <a:r>
                        <a:rPr sz="1150" b="1">
                          <a:solidFill>
                            <a:srgbClr val="68AE78"/>
                          </a:solidFill>
                          <a:latin typeface="Microsoft JhengHei"/>
                          <a:cs typeface="Microsoft JhengHei"/>
                        </a:rPr>
                        <a:t>国中免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  <a:solidFill>
                      <a:srgbClr val="CDE3D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150" b="1" spc="20">
                          <a:solidFill>
                            <a:srgbClr val="68AE78"/>
                          </a:solidFill>
                          <a:latin typeface="Microsoft JhengHei"/>
                          <a:cs typeface="Microsoft JhengHei"/>
                        </a:rPr>
                        <a:t>港</a:t>
                      </a:r>
                      <a:r>
                        <a:rPr sz="1150" b="1">
                          <a:solidFill>
                            <a:srgbClr val="68AE78"/>
                          </a:solidFill>
                          <a:latin typeface="Microsoft JhengHei"/>
                          <a:cs typeface="Microsoft JhengHei"/>
                        </a:rPr>
                        <a:t>交所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  <a:solidFill>
                      <a:srgbClr val="CDE3D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b="1" spc="-10">
                          <a:solidFill>
                            <a:srgbClr val="68AE78"/>
                          </a:solidFill>
                          <a:latin typeface="Calibri"/>
                          <a:cs typeface="Calibri"/>
                        </a:rPr>
                        <a:t>184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  <a:solidFill>
                      <a:srgbClr val="CDE3D1"/>
                    </a:solidFill>
                  </a:tcPr>
                </a:tc>
              </a:tr>
              <a:tr h="316992">
                <a:tc>
                  <a:txBody>
                    <a:bodyPr vert="horz" wrap="square"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150">
                          <a:latin typeface="Calibri"/>
                          <a:cs typeface="Calibri"/>
                        </a:rPr>
                        <a:t>8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7E7E7E"/>
                      </a:solidFill>
                      <a:prstDash val="solid"/>
                    </a:lnL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150" spc="-10">
                          <a:latin typeface="Calibri"/>
                          <a:cs typeface="Calibri"/>
                        </a:rPr>
                        <a:t>Borouge</a:t>
                      </a:r>
                      <a:r>
                        <a:rPr sz="115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-20">
                          <a:latin typeface="Calibri"/>
                          <a:cs typeface="Calibri"/>
                        </a:rPr>
                        <a:t>PLC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150">
                          <a:latin typeface="华文细黑"/>
                          <a:cs typeface="华文细黑"/>
                        </a:rPr>
                        <a:t>阿布扎比证券</a:t>
                      </a:r>
                      <a:r>
                        <a:rPr sz="1150" spc="-25">
                          <a:latin typeface="华文细黑"/>
                          <a:cs typeface="华文细黑"/>
                        </a:rPr>
                        <a:t>交</a:t>
                      </a:r>
                      <a:r>
                        <a:rPr sz="1150">
                          <a:latin typeface="华文细黑"/>
                          <a:cs typeface="华文细黑"/>
                        </a:rPr>
                        <a:t>易所</a:t>
                      </a:r>
                      <a:endParaRPr sz="1150">
                        <a:latin typeface="华文细黑"/>
                        <a:cs typeface="华文细黑"/>
                      </a:endParaRPr>
                    </a:p>
                  </a:txBody>
                  <a:tcPr marL="0" marR="0" marT="60960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150" spc="-10">
                          <a:latin typeface="Calibri"/>
                          <a:cs typeface="Calibri"/>
                        </a:rPr>
                        <a:t>157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</a:tr>
              <a:tr h="426719">
                <a:tc>
                  <a:txBody>
                    <a:bodyPr vert="horz" wrap="square"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150">
                          <a:latin typeface="Calibri"/>
                          <a:cs typeface="Calibri"/>
                        </a:rPr>
                        <a:t>9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7E7E7E"/>
                      </a:solidFill>
                      <a:prstDash val="solid"/>
                    </a:lnL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89535" marR="338455">
                        <a:lnSpc>
                          <a:spcPts val="1370"/>
                        </a:lnSpc>
                        <a:spcBef>
                          <a:spcPts val="270"/>
                        </a:spcBef>
                      </a:pPr>
                      <a:r>
                        <a:rPr sz="1150" spc="-5">
                          <a:latin typeface="Calibri"/>
                          <a:cs typeface="Calibri"/>
                        </a:rPr>
                        <a:t>Americana</a:t>
                      </a:r>
                      <a:r>
                        <a:rPr sz="1150" spc="-9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-10">
                          <a:latin typeface="Calibri"/>
                          <a:cs typeface="Calibri"/>
                        </a:rPr>
                        <a:t>Restaurants  </a:t>
                      </a:r>
                      <a:r>
                        <a:rPr sz="1150" spc="-5">
                          <a:latin typeface="Calibri"/>
                          <a:cs typeface="Calibri"/>
                        </a:rPr>
                        <a:t>International*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9060" marR="107950">
                        <a:lnSpc>
                          <a:spcPts val="1370"/>
                        </a:lnSpc>
                        <a:spcBef>
                          <a:spcPts val="295"/>
                        </a:spcBef>
                      </a:pPr>
                      <a:r>
                        <a:rPr sz="1150">
                          <a:latin typeface="华文细黑"/>
                          <a:cs typeface="华文细黑"/>
                        </a:rPr>
                        <a:t>阿布扎比证券</a:t>
                      </a:r>
                      <a:r>
                        <a:rPr sz="1150" spc="-25">
                          <a:latin typeface="华文细黑"/>
                          <a:cs typeface="华文细黑"/>
                        </a:rPr>
                        <a:t>交</a:t>
                      </a:r>
                      <a:r>
                        <a:rPr sz="1150">
                          <a:latin typeface="华文细黑"/>
                          <a:cs typeface="华文细黑"/>
                        </a:rPr>
                        <a:t>易所 沙特证券交易所</a:t>
                      </a:r>
                      <a:endParaRPr sz="1150">
                        <a:latin typeface="华文细黑"/>
                        <a:cs typeface="华文细黑"/>
                      </a:endParaRPr>
                    </a:p>
                  </a:txBody>
                  <a:tcPr marL="0" marR="0" marT="37465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150" spc="-10">
                          <a:latin typeface="Calibri"/>
                          <a:cs typeface="Calibri"/>
                        </a:rPr>
                        <a:t>140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13030" marB="0"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</a:tcPr>
                </a:tc>
              </a:tr>
              <a:tr h="283463">
                <a:tc>
                  <a:txBody>
                    <a:bodyPr vert="horz" wrap="square"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b="1" spc="-10">
                          <a:solidFill>
                            <a:srgbClr val="68AE78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7E7E7E"/>
                      </a:solidFill>
                      <a:prstDash val="solid"/>
                    </a:lnL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  <a:solidFill>
                      <a:srgbClr val="CDE3D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150" b="1" spc="20">
                          <a:solidFill>
                            <a:srgbClr val="68AE78"/>
                          </a:solidFill>
                          <a:latin typeface="Microsoft JhengHei"/>
                          <a:cs typeface="Microsoft JhengHei"/>
                        </a:rPr>
                        <a:t>天</a:t>
                      </a:r>
                      <a:r>
                        <a:rPr sz="1150" b="1">
                          <a:solidFill>
                            <a:srgbClr val="68AE78"/>
                          </a:solidFill>
                          <a:latin typeface="Microsoft JhengHei"/>
                          <a:cs typeface="Microsoft JhengHei"/>
                        </a:rPr>
                        <a:t>齐锂业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  <a:solidFill>
                      <a:srgbClr val="CDE3D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150" b="1" spc="20">
                          <a:solidFill>
                            <a:srgbClr val="68AE78"/>
                          </a:solidFill>
                          <a:latin typeface="Microsoft JhengHei"/>
                          <a:cs typeface="Microsoft JhengHei"/>
                        </a:rPr>
                        <a:t>港</a:t>
                      </a:r>
                      <a:r>
                        <a:rPr sz="1150" b="1">
                          <a:solidFill>
                            <a:srgbClr val="68AE78"/>
                          </a:solidFill>
                          <a:latin typeface="Microsoft JhengHei"/>
                          <a:cs typeface="Microsoft JhengHei"/>
                        </a:rPr>
                        <a:t>交所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  <a:solidFill>
                      <a:srgbClr val="CDE3D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b="1" spc="-10">
                          <a:solidFill>
                            <a:srgbClr val="68AE78"/>
                          </a:solidFill>
                          <a:latin typeface="Calibri"/>
                          <a:cs typeface="Calibri"/>
                        </a:rPr>
                        <a:t>135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6EC2B4"/>
                      </a:solidFill>
                      <a:prstDash val="solid"/>
                    </a:lnB>
                    <a:solidFill>
                      <a:srgbClr val="CDE3D1"/>
                    </a:solidFill>
                  </a:tcPr>
                </a:tc>
              </a:tr>
              <a:tr h="286512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7E7E7E"/>
                      </a:solidFill>
                      <a:prstDash val="solid"/>
                    </a:lnL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7E7E7E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150" b="1" spc="20">
                          <a:solidFill>
                            <a:srgbClr val="68AE78"/>
                          </a:solidFill>
                          <a:latin typeface="Microsoft JhengHei"/>
                          <a:cs typeface="Microsoft JhengHei"/>
                        </a:rPr>
                        <a:t>合计</a:t>
                      </a:r>
                      <a:endParaRPr sz="1150">
                        <a:latin typeface="Microsoft JhengHei"/>
                        <a:cs typeface="Microsoft JhengHei"/>
                      </a:endParaRPr>
                    </a:p>
                  </a:txBody>
                  <a:tcPr marL="0" marR="0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7E7E7E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7E7E7E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50" b="1" spc="-10">
                          <a:solidFill>
                            <a:srgbClr val="68AE78"/>
                          </a:solidFill>
                          <a:latin typeface="Calibri"/>
                          <a:cs typeface="Calibri"/>
                        </a:rPr>
                        <a:t>3,893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6EC2B4"/>
                      </a:solidFill>
                      <a:prstDash val="solid"/>
                    </a:lnT>
                    <a:lnB w="12700">
                      <a:solidFill>
                        <a:srgbClr val="7E7E7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771651"/>
            <a:ext cx="10692765" cy="6014085"/>
          </a:xfrm>
          <a:custGeom>
            <a:rect l="l" t="t" r="r" b="b"/>
            <a:pathLst>
              <a:path w="10692765" h="6014084">
                <a:moveTo>
                  <a:pt x="0" y="6013704"/>
                </a:moveTo>
                <a:lnTo>
                  <a:pt x="10692384" y="6013704"/>
                </a:lnTo>
                <a:lnTo>
                  <a:pt x="10692384" y="0"/>
                </a:lnTo>
                <a:lnTo>
                  <a:pt x="0" y="0"/>
                </a:lnTo>
                <a:lnTo>
                  <a:pt x="0" y="6013704"/>
                </a:lnTo>
                <a:close/>
              </a:path>
            </a:pathLst>
          </a:custGeom>
          <a:solidFill>
            <a:srgbClr val="2588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26212" y="6434328"/>
            <a:ext cx="1482725" cy="11366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50" spc="20">
                <a:solidFill>
                  <a:srgbClr val="FFFFFF"/>
                </a:solidFill>
                <a:latin typeface="Calibri"/>
                <a:cs typeface="Calibri"/>
              </a:rPr>
              <a:t>©</a:t>
            </a:r>
            <a:r>
              <a:rPr sz="55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5">
                <a:solidFill>
                  <a:srgbClr val="FFFFFF"/>
                </a:solidFill>
                <a:latin typeface="Calibri"/>
                <a:cs typeface="Calibri"/>
              </a:rPr>
              <a:t>2023</a:t>
            </a:r>
            <a:r>
              <a:rPr sz="550" spc="25">
                <a:solidFill>
                  <a:srgbClr val="FFFFFF"/>
                </a:solidFill>
                <a:latin typeface="华文细黑"/>
                <a:cs typeface="华文细黑"/>
              </a:rPr>
              <a:t>。欲了解更多信息，请联系</a:t>
            </a:r>
            <a:r>
              <a:rPr sz="550">
                <a:solidFill>
                  <a:srgbClr val="FFFFFF"/>
                </a:solidFill>
                <a:latin typeface="华文细黑"/>
                <a:cs typeface="华文细黑"/>
              </a:rPr>
              <a:t>德</a:t>
            </a:r>
            <a:r>
              <a:rPr sz="550" spc="25">
                <a:solidFill>
                  <a:srgbClr val="FFFFFF"/>
                </a:solidFill>
                <a:latin typeface="华文细黑"/>
                <a:cs typeface="华文细黑"/>
              </a:rPr>
              <a:t>勤中</a:t>
            </a:r>
            <a:r>
              <a:rPr sz="550">
                <a:solidFill>
                  <a:srgbClr val="FFFFFF"/>
                </a:solidFill>
                <a:latin typeface="华文细黑"/>
                <a:cs typeface="华文细黑"/>
              </a:rPr>
              <a:t>国。</a:t>
            </a:r>
            <a:endParaRPr sz="550">
              <a:latin typeface="华文细黑"/>
              <a:cs typeface="华文细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04195" y="6434328"/>
            <a:ext cx="62865" cy="11366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50" spc="1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6588" y="3041903"/>
            <a:ext cx="4206240" cy="1029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3929"/>
              </a:lnSpc>
              <a:spcBef>
                <a:spcPts val="135"/>
              </a:spcBef>
            </a:pPr>
            <a:r>
              <a:rPr sz="3350">
                <a:solidFill>
                  <a:srgbClr val="FFFFFF"/>
                </a:solidFill>
                <a:latin typeface="Calibri"/>
                <a:cs typeface="Calibri"/>
              </a:rPr>
              <a:t>2023</a:t>
            </a:r>
            <a:r>
              <a:rPr sz="3350" spc="50">
                <a:solidFill>
                  <a:srgbClr val="FFFFFF"/>
                </a:solidFill>
              </a:rPr>
              <a:t>年新</a:t>
            </a:r>
            <a:r>
              <a:rPr sz="3350" spc="30">
                <a:solidFill>
                  <a:srgbClr val="FFFFFF"/>
                </a:solidFill>
              </a:rPr>
              <a:t>股市场回顾</a:t>
            </a:r>
            <a:r>
              <a:rPr sz="3350" spc="-225">
                <a:solidFill>
                  <a:srgbClr val="FFFFFF"/>
                </a:solidFill>
              </a:rPr>
              <a:t> </a:t>
            </a:r>
            <a:r>
              <a:rPr sz="3350" spc="15">
                <a:solidFill>
                  <a:srgbClr val="FFFFFF"/>
                </a:solidFill>
                <a:latin typeface="Calibri"/>
                <a:cs typeface="Calibri"/>
              </a:rPr>
              <a:t>─</a:t>
            </a:r>
            <a:endParaRPr sz="3350">
              <a:latin typeface="Calibri"/>
              <a:cs typeface="Calibri"/>
            </a:endParaRPr>
          </a:p>
          <a:p>
            <a:pPr marL="12700">
              <a:lnSpc>
                <a:spcPts val="3929"/>
              </a:lnSpc>
            </a:pPr>
            <a:r>
              <a:rPr sz="3350" spc="50">
                <a:solidFill>
                  <a:srgbClr val="FFFFFF"/>
                </a:solidFill>
              </a:rPr>
              <a:t>香港</a:t>
            </a:r>
            <a:endParaRPr sz="3350"/>
          </a:p>
        </p:txBody>
      </p:sp>
      <p:sp>
        <p:nvSpPr>
          <p:cNvPr id="6" name="object 6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8238743" y="3063748"/>
            <a:ext cx="2066925" cy="1694814"/>
          </a:xfrm>
          <a:custGeom>
            <a:rect l="l" t="t" r="r" b="b"/>
            <a:pathLst>
              <a:path w="2066925" h="1694814">
                <a:moveTo>
                  <a:pt x="1783079" y="0"/>
                </a:moveTo>
                <a:lnTo>
                  <a:pt x="283463" y="0"/>
                </a:lnTo>
                <a:lnTo>
                  <a:pt x="237753" y="3657"/>
                </a:lnTo>
                <a:lnTo>
                  <a:pt x="194291" y="14264"/>
                </a:lnTo>
                <a:lnTo>
                  <a:pt x="153683" y="31272"/>
                </a:lnTo>
                <a:lnTo>
                  <a:pt x="116531" y="54132"/>
                </a:lnTo>
                <a:lnTo>
                  <a:pt x="83439" y="82296"/>
                </a:lnTo>
                <a:lnTo>
                  <a:pt x="55010" y="115214"/>
                </a:lnTo>
                <a:lnTo>
                  <a:pt x="31848" y="152339"/>
                </a:lnTo>
                <a:lnTo>
                  <a:pt x="14557" y="193121"/>
                </a:lnTo>
                <a:lnTo>
                  <a:pt x="3739" y="237012"/>
                </a:lnTo>
                <a:lnTo>
                  <a:pt x="0" y="283463"/>
                </a:lnTo>
                <a:lnTo>
                  <a:pt x="0" y="1411224"/>
                </a:lnTo>
                <a:lnTo>
                  <a:pt x="3739" y="1456934"/>
                </a:lnTo>
                <a:lnTo>
                  <a:pt x="14557" y="1500396"/>
                </a:lnTo>
                <a:lnTo>
                  <a:pt x="31848" y="1541004"/>
                </a:lnTo>
                <a:lnTo>
                  <a:pt x="55010" y="1578156"/>
                </a:lnTo>
                <a:lnTo>
                  <a:pt x="83439" y="1611249"/>
                </a:lnTo>
                <a:lnTo>
                  <a:pt x="116531" y="1639677"/>
                </a:lnTo>
                <a:lnTo>
                  <a:pt x="153683" y="1662839"/>
                </a:lnTo>
                <a:lnTo>
                  <a:pt x="194291" y="1680130"/>
                </a:lnTo>
                <a:lnTo>
                  <a:pt x="237753" y="1690948"/>
                </a:lnTo>
                <a:lnTo>
                  <a:pt x="283463" y="1694688"/>
                </a:lnTo>
                <a:lnTo>
                  <a:pt x="1783079" y="1694688"/>
                </a:lnTo>
                <a:lnTo>
                  <a:pt x="1828790" y="1690948"/>
                </a:lnTo>
                <a:lnTo>
                  <a:pt x="1872252" y="1680130"/>
                </a:lnTo>
                <a:lnTo>
                  <a:pt x="1912860" y="1662839"/>
                </a:lnTo>
                <a:lnTo>
                  <a:pt x="1950012" y="1639677"/>
                </a:lnTo>
                <a:lnTo>
                  <a:pt x="1983104" y="1611249"/>
                </a:lnTo>
                <a:lnTo>
                  <a:pt x="2011533" y="1578156"/>
                </a:lnTo>
                <a:lnTo>
                  <a:pt x="2034695" y="1541004"/>
                </a:lnTo>
                <a:lnTo>
                  <a:pt x="2051986" y="1500396"/>
                </a:lnTo>
                <a:lnTo>
                  <a:pt x="2062804" y="1456934"/>
                </a:lnTo>
                <a:lnTo>
                  <a:pt x="2066544" y="1411224"/>
                </a:lnTo>
                <a:lnTo>
                  <a:pt x="2066544" y="283463"/>
                </a:lnTo>
                <a:lnTo>
                  <a:pt x="2062804" y="237012"/>
                </a:lnTo>
                <a:lnTo>
                  <a:pt x="2051986" y="193121"/>
                </a:lnTo>
                <a:lnTo>
                  <a:pt x="2034695" y="152339"/>
                </a:lnTo>
                <a:lnTo>
                  <a:pt x="2011533" y="115214"/>
                </a:lnTo>
                <a:lnTo>
                  <a:pt x="1983104" y="82296"/>
                </a:lnTo>
                <a:lnTo>
                  <a:pt x="1950012" y="54132"/>
                </a:lnTo>
                <a:lnTo>
                  <a:pt x="1912860" y="31272"/>
                </a:lnTo>
                <a:lnTo>
                  <a:pt x="1872252" y="14264"/>
                </a:lnTo>
                <a:lnTo>
                  <a:pt x="1828790" y="3657"/>
                </a:lnTo>
                <a:lnTo>
                  <a:pt x="1783079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238743" y="3063748"/>
            <a:ext cx="2066925" cy="1694814"/>
          </a:xfrm>
          <a:custGeom>
            <a:rect l="l" t="t" r="r" b="b"/>
            <a:pathLst>
              <a:path w="2066925" h="1694814">
                <a:moveTo>
                  <a:pt x="0" y="283463"/>
                </a:moveTo>
                <a:lnTo>
                  <a:pt x="3739" y="237012"/>
                </a:lnTo>
                <a:lnTo>
                  <a:pt x="14557" y="193121"/>
                </a:lnTo>
                <a:lnTo>
                  <a:pt x="31848" y="152339"/>
                </a:lnTo>
                <a:lnTo>
                  <a:pt x="55010" y="115214"/>
                </a:lnTo>
                <a:lnTo>
                  <a:pt x="83439" y="82295"/>
                </a:lnTo>
                <a:lnTo>
                  <a:pt x="116531" y="54132"/>
                </a:lnTo>
                <a:lnTo>
                  <a:pt x="153683" y="31272"/>
                </a:lnTo>
                <a:lnTo>
                  <a:pt x="194291" y="14264"/>
                </a:lnTo>
                <a:lnTo>
                  <a:pt x="237753" y="3657"/>
                </a:lnTo>
                <a:lnTo>
                  <a:pt x="283463" y="0"/>
                </a:lnTo>
                <a:lnTo>
                  <a:pt x="1783079" y="0"/>
                </a:lnTo>
                <a:lnTo>
                  <a:pt x="1828790" y="3657"/>
                </a:lnTo>
                <a:lnTo>
                  <a:pt x="1872252" y="14264"/>
                </a:lnTo>
                <a:lnTo>
                  <a:pt x="1912860" y="31272"/>
                </a:lnTo>
                <a:lnTo>
                  <a:pt x="1950012" y="54132"/>
                </a:lnTo>
                <a:lnTo>
                  <a:pt x="1983104" y="82296"/>
                </a:lnTo>
                <a:lnTo>
                  <a:pt x="2011533" y="115214"/>
                </a:lnTo>
                <a:lnTo>
                  <a:pt x="2034695" y="152339"/>
                </a:lnTo>
                <a:lnTo>
                  <a:pt x="2051986" y="193121"/>
                </a:lnTo>
                <a:lnTo>
                  <a:pt x="2062804" y="237012"/>
                </a:lnTo>
                <a:lnTo>
                  <a:pt x="2066544" y="283463"/>
                </a:lnTo>
                <a:lnTo>
                  <a:pt x="2066544" y="1411224"/>
                </a:lnTo>
                <a:lnTo>
                  <a:pt x="2062804" y="1456934"/>
                </a:lnTo>
                <a:lnTo>
                  <a:pt x="2051986" y="1500396"/>
                </a:lnTo>
                <a:lnTo>
                  <a:pt x="2034695" y="1541004"/>
                </a:lnTo>
                <a:lnTo>
                  <a:pt x="2011533" y="1578156"/>
                </a:lnTo>
                <a:lnTo>
                  <a:pt x="1983104" y="1611249"/>
                </a:lnTo>
                <a:lnTo>
                  <a:pt x="1950012" y="1639677"/>
                </a:lnTo>
                <a:lnTo>
                  <a:pt x="1912860" y="1662839"/>
                </a:lnTo>
                <a:lnTo>
                  <a:pt x="1872252" y="1680130"/>
                </a:lnTo>
                <a:lnTo>
                  <a:pt x="1828790" y="1690948"/>
                </a:lnTo>
                <a:lnTo>
                  <a:pt x="1783079" y="1694688"/>
                </a:lnTo>
                <a:lnTo>
                  <a:pt x="283463" y="1694688"/>
                </a:lnTo>
                <a:lnTo>
                  <a:pt x="237753" y="1690948"/>
                </a:lnTo>
                <a:lnTo>
                  <a:pt x="194291" y="1680130"/>
                </a:lnTo>
                <a:lnTo>
                  <a:pt x="153683" y="1662839"/>
                </a:lnTo>
                <a:lnTo>
                  <a:pt x="116531" y="1639677"/>
                </a:lnTo>
                <a:lnTo>
                  <a:pt x="83439" y="1611248"/>
                </a:lnTo>
                <a:lnTo>
                  <a:pt x="55010" y="1578156"/>
                </a:lnTo>
                <a:lnTo>
                  <a:pt x="31848" y="1541004"/>
                </a:lnTo>
                <a:lnTo>
                  <a:pt x="14557" y="1500396"/>
                </a:lnTo>
                <a:lnTo>
                  <a:pt x="3739" y="1456934"/>
                </a:lnTo>
                <a:lnTo>
                  <a:pt x="0" y="1411224"/>
                </a:lnTo>
                <a:lnTo>
                  <a:pt x="0" y="283463"/>
                </a:lnTo>
                <a:close/>
              </a:path>
            </a:pathLst>
          </a:custGeom>
          <a:ln w="15240">
            <a:solidFill>
              <a:srgbClr val="C4D5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08508" y="1066799"/>
            <a:ext cx="9654540" cy="6616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495"/>
              </a:lnSpc>
              <a:spcBef>
                <a:spcPts val="110"/>
              </a:spcBef>
            </a:pPr>
            <a:r>
              <a:rPr sz="2100" b="1" spc="30">
                <a:latin typeface="Microsoft JhengHei"/>
                <a:cs typeface="Microsoft JhengHei"/>
              </a:rPr>
              <a:t>受到</a:t>
            </a:r>
            <a:r>
              <a:rPr sz="2100" b="1" spc="10">
                <a:latin typeface="Microsoft JhengHei"/>
                <a:cs typeface="Microsoft JhengHei"/>
              </a:rPr>
              <a:t>美联</a:t>
            </a:r>
            <a:r>
              <a:rPr sz="2100" b="1" spc="-15">
                <a:latin typeface="Microsoft JhengHei"/>
                <a:cs typeface="Microsoft JhengHei"/>
              </a:rPr>
              <a:t>储</a:t>
            </a:r>
            <a:r>
              <a:rPr sz="2100" b="1" spc="10">
                <a:latin typeface="Microsoft JhengHei"/>
                <a:cs typeface="Microsoft JhengHei"/>
              </a:rPr>
              <a:t>多次</a:t>
            </a:r>
            <a:r>
              <a:rPr sz="2100" b="1" spc="-15">
                <a:latin typeface="Microsoft JhengHei"/>
                <a:cs typeface="Microsoft JhengHei"/>
              </a:rPr>
              <a:t>加</a:t>
            </a:r>
            <a:r>
              <a:rPr sz="2100" b="1" spc="10">
                <a:latin typeface="Microsoft JhengHei"/>
                <a:cs typeface="Microsoft JhengHei"/>
              </a:rPr>
              <a:t>息、</a:t>
            </a:r>
            <a:r>
              <a:rPr sz="2100" b="1" spc="-15">
                <a:latin typeface="Microsoft JhengHei"/>
                <a:cs typeface="Microsoft JhengHei"/>
              </a:rPr>
              <a:t>中</a:t>
            </a:r>
            <a:r>
              <a:rPr sz="2100" b="1" spc="10">
                <a:latin typeface="Microsoft JhengHei"/>
                <a:cs typeface="Microsoft JhengHei"/>
              </a:rPr>
              <a:t>国经</a:t>
            </a:r>
            <a:r>
              <a:rPr sz="2100" b="1" spc="-15">
                <a:latin typeface="Microsoft JhengHei"/>
                <a:cs typeface="Microsoft JhengHei"/>
              </a:rPr>
              <a:t>济</a:t>
            </a:r>
            <a:r>
              <a:rPr sz="2100" b="1" spc="10">
                <a:latin typeface="Microsoft JhengHei"/>
                <a:cs typeface="Microsoft JhengHei"/>
              </a:rPr>
              <a:t>复苏</a:t>
            </a:r>
            <a:r>
              <a:rPr sz="2100" b="1" spc="-15">
                <a:latin typeface="Microsoft JhengHei"/>
                <a:cs typeface="Microsoft JhengHei"/>
              </a:rPr>
              <a:t>速</a:t>
            </a:r>
            <a:r>
              <a:rPr sz="2100" b="1" spc="10">
                <a:latin typeface="Microsoft JhengHei"/>
                <a:cs typeface="Microsoft JhengHei"/>
              </a:rPr>
              <a:t>度未</a:t>
            </a:r>
            <a:r>
              <a:rPr sz="2100" b="1" spc="-15">
                <a:latin typeface="Microsoft JhengHei"/>
                <a:cs typeface="Microsoft JhengHei"/>
              </a:rPr>
              <a:t>如</a:t>
            </a:r>
            <a:r>
              <a:rPr sz="2100" b="1" spc="10">
                <a:latin typeface="Microsoft JhengHei"/>
                <a:cs typeface="Microsoft JhengHei"/>
              </a:rPr>
              <a:t>市场</a:t>
            </a:r>
            <a:r>
              <a:rPr sz="2100" b="1" spc="-15">
                <a:latin typeface="Microsoft JhengHei"/>
                <a:cs typeface="Microsoft JhengHei"/>
              </a:rPr>
              <a:t>预</a:t>
            </a:r>
            <a:r>
              <a:rPr sz="2100" b="1" spc="10">
                <a:latin typeface="Microsoft JhengHei"/>
                <a:cs typeface="Microsoft JhengHei"/>
              </a:rPr>
              <a:t>期等</a:t>
            </a:r>
            <a:r>
              <a:rPr sz="2100" b="1" spc="-15">
                <a:latin typeface="Microsoft JhengHei"/>
                <a:cs typeface="Microsoft JhengHei"/>
              </a:rPr>
              <a:t>多</a:t>
            </a:r>
            <a:r>
              <a:rPr sz="2100" b="1" spc="10">
                <a:latin typeface="Microsoft JhengHei"/>
                <a:cs typeface="Microsoft JhengHei"/>
              </a:rPr>
              <a:t>个外</a:t>
            </a:r>
            <a:r>
              <a:rPr sz="2100" b="1" spc="-15">
                <a:latin typeface="Microsoft JhengHei"/>
                <a:cs typeface="Microsoft JhengHei"/>
              </a:rPr>
              <a:t>围</a:t>
            </a:r>
            <a:r>
              <a:rPr sz="2100" b="1" spc="10">
                <a:latin typeface="Microsoft JhengHei"/>
                <a:cs typeface="Microsoft JhengHei"/>
              </a:rPr>
              <a:t>市场</a:t>
            </a:r>
            <a:r>
              <a:rPr sz="2100" b="1" spc="-15">
                <a:latin typeface="Microsoft JhengHei"/>
                <a:cs typeface="Microsoft JhengHei"/>
              </a:rPr>
              <a:t>因</a:t>
            </a:r>
            <a:r>
              <a:rPr sz="2100" b="1" spc="10">
                <a:latin typeface="Microsoft JhengHei"/>
                <a:cs typeface="Microsoft JhengHei"/>
              </a:rPr>
              <a:t>素左</a:t>
            </a:r>
            <a:r>
              <a:rPr sz="2100" b="1" spc="-15">
                <a:latin typeface="Microsoft JhengHei"/>
                <a:cs typeface="Microsoft JhengHei"/>
              </a:rPr>
              <a:t>右</a:t>
            </a:r>
            <a:r>
              <a:rPr sz="2100" b="1" spc="10">
                <a:latin typeface="Microsoft JhengHei"/>
                <a:cs typeface="Microsoft JhengHei"/>
              </a:rPr>
              <a:t>，</a:t>
            </a:r>
            <a:endParaRPr sz="2100">
              <a:latin typeface="Microsoft JhengHei"/>
              <a:cs typeface="Microsoft JhengHei"/>
            </a:endParaRPr>
          </a:p>
          <a:p>
            <a:pPr marL="12700">
              <a:lnSpc>
                <a:spcPts val="2495"/>
              </a:lnSpc>
            </a:pPr>
            <a:r>
              <a:rPr sz="2100" b="1" spc="10">
                <a:latin typeface="Calibri"/>
                <a:cs typeface="Calibri"/>
              </a:rPr>
              <a:t>2023</a:t>
            </a:r>
            <a:r>
              <a:rPr sz="2100" b="1" spc="10">
                <a:latin typeface="Microsoft JhengHei"/>
                <a:cs typeface="Microsoft JhengHei"/>
              </a:rPr>
              <a:t>年</a:t>
            </a:r>
            <a:r>
              <a:rPr sz="2100" b="1" spc="-15">
                <a:latin typeface="Microsoft JhengHei"/>
                <a:cs typeface="Microsoft JhengHei"/>
              </a:rPr>
              <a:t>香</a:t>
            </a:r>
            <a:r>
              <a:rPr sz="2100" b="1" spc="10">
                <a:latin typeface="Microsoft JhengHei"/>
                <a:cs typeface="Microsoft JhengHei"/>
              </a:rPr>
              <a:t>港新</a:t>
            </a:r>
            <a:r>
              <a:rPr sz="2100" b="1" spc="-15">
                <a:latin typeface="Microsoft JhengHei"/>
                <a:cs typeface="Microsoft JhengHei"/>
              </a:rPr>
              <a:t>股</a:t>
            </a:r>
            <a:r>
              <a:rPr sz="2100" b="1" spc="10">
                <a:latin typeface="Microsoft JhengHei"/>
                <a:cs typeface="Microsoft JhengHei"/>
              </a:rPr>
              <a:t>市场</a:t>
            </a:r>
            <a:r>
              <a:rPr sz="2100" b="1" spc="-15">
                <a:latin typeface="Microsoft JhengHei"/>
                <a:cs typeface="Microsoft JhengHei"/>
              </a:rPr>
              <a:t>表</a:t>
            </a:r>
            <a:r>
              <a:rPr sz="2100" b="1" spc="10">
                <a:latin typeface="Microsoft JhengHei"/>
                <a:cs typeface="Microsoft JhengHei"/>
              </a:rPr>
              <a:t>现疲</a:t>
            </a:r>
            <a:r>
              <a:rPr sz="2100" b="1" spc="-15">
                <a:latin typeface="Microsoft JhengHei"/>
                <a:cs typeface="Microsoft JhengHei"/>
              </a:rPr>
              <a:t>弱</a:t>
            </a:r>
            <a:r>
              <a:rPr sz="2100" b="1" spc="10">
                <a:latin typeface="Microsoft JhengHei"/>
                <a:cs typeface="Microsoft JhengHei"/>
              </a:rPr>
              <a:t>，新</a:t>
            </a:r>
            <a:r>
              <a:rPr sz="2100" b="1" spc="-15">
                <a:latin typeface="Microsoft JhengHei"/>
                <a:cs typeface="Microsoft JhengHei"/>
              </a:rPr>
              <a:t>股</a:t>
            </a:r>
            <a:r>
              <a:rPr sz="2100" b="1" spc="10">
                <a:latin typeface="Microsoft JhengHei"/>
                <a:cs typeface="Microsoft JhengHei"/>
              </a:rPr>
              <a:t>数量</a:t>
            </a:r>
            <a:r>
              <a:rPr sz="2100" b="1" spc="-15">
                <a:latin typeface="Microsoft JhengHei"/>
                <a:cs typeface="Microsoft JhengHei"/>
              </a:rPr>
              <a:t>及</a:t>
            </a:r>
            <a:r>
              <a:rPr sz="2100" b="1" spc="10">
                <a:latin typeface="Microsoft JhengHei"/>
                <a:cs typeface="Microsoft JhengHei"/>
              </a:rPr>
              <a:t>融资</a:t>
            </a:r>
            <a:r>
              <a:rPr sz="2100" b="1" spc="-15">
                <a:latin typeface="Microsoft JhengHei"/>
                <a:cs typeface="Microsoft JhengHei"/>
              </a:rPr>
              <a:t>金</a:t>
            </a:r>
            <a:r>
              <a:rPr sz="2100" b="1" spc="10">
                <a:latin typeface="Microsoft JhengHei"/>
                <a:cs typeface="Microsoft JhengHei"/>
              </a:rPr>
              <a:t>额较</a:t>
            </a:r>
            <a:r>
              <a:rPr sz="2100" b="1" spc="-15">
                <a:latin typeface="Microsoft JhengHei"/>
                <a:cs typeface="Microsoft JhengHei"/>
              </a:rPr>
              <a:t>去</a:t>
            </a:r>
            <a:r>
              <a:rPr sz="2100" b="1" spc="10">
                <a:latin typeface="Microsoft JhengHei"/>
                <a:cs typeface="Microsoft JhengHei"/>
              </a:rPr>
              <a:t>年双</a:t>
            </a:r>
            <a:r>
              <a:rPr sz="2100" b="1" spc="-15">
                <a:latin typeface="Microsoft JhengHei"/>
                <a:cs typeface="Microsoft JhengHei"/>
              </a:rPr>
              <a:t>双</a:t>
            </a:r>
            <a:r>
              <a:rPr sz="2100" b="1" spc="10">
                <a:latin typeface="Microsoft JhengHei"/>
                <a:cs typeface="Microsoft JhengHei"/>
              </a:rPr>
              <a:t>大幅</a:t>
            </a:r>
            <a:r>
              <a:rPr sz="2100" b="1" spc="-15">
                <a:latin typeface="Microsoft JhengHei"/>
                <a:cs typeface="Microsoft JhengHei"/>
              </a:rPr>
              <a:t>下滑</a:t>
            </a:r>
            <a:endParaRPr sz="21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68627" y="2215895"/>
            <a:ext cx="55626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003D57"/>
                </a:solidFill>
                <a:latin typeface="Calibri"/>
                <a:cs typeface="Calibri"/>
              </a:rPr>
              <a:t>2023</a:t>
            </a:r>
            <a:r>
              <a:rPr sz="1400" b="1" spc="-10">
                <a:solidFill>
                  <a:srgbClr val="003D57"/>
                </a:solidFill>
                <a:latin typeface="Microsoft JhengHei"/>
                <a:cs typeface="Microsoft JhengHei"/>
              </a:rPr>
              <a:t>年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52747" y="2234183"/>
            <a:ext cx="55626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215714"/>
                </a:solidFill>
                <a:latin typeface="Calibri"/>
                <a:cs typeface="Calibri"/>
              </a:rPr>
              <a:t>2022</a:t>
            </a:r>
            <a:r>
              <a:rPr sz="1400" b="1" spc="-10">
                <a:solidFill>
                  <a:srgbClr val="215714"/>
                </a:solidFill>
                <a:latin typeface="Microsoft JhengHei"/>
                <a:cs typeface="Microsoft JhengHei"/>
              </a:rPr>
              <a:t>年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69667" y="2689555"/>
            <a:ext cx="1357630" cy="122745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2800" b="1" spc="-10">
                <a:solidFill>
                  <a:srgbClr val="0076A8"/>
                </a:solidFill>
                <a:latin typeface="Calibri"/>
                <a:cs typeface="Calibri"/>
              </a:rPr>
              <a:t>65</a:t>
            </a:r>
            <a:r>
              <a:rPr sz="1400" spc="-10">
                <a:solidFill>
                  <a:srgbClr val="005486"/>
                </a:solidFill>
                <a:latin typeface="华文细黑"/>
                <a:cs typeface="华文细黑"/>
              </a:rPr>
              <a:t>只新股</a:t>
            </a:r>
            <a:endParaRPr sz="1400">
              <a:latin typeface="华文细黑"/>
              <a:cs typeface="华文细黑"/>
            </a:endParaRPr>
          </a:p>
          <a:p>
            <a:pPr marL="182880">
              <a:lnSpc>
                <a:spcPct val="100000"/>
              </a:lnSpc>
              <a:spcBef>
                <a:spcPts val="455"/>
              </a:spcBef>
            </a:pPr>
            <a:r>
              <a:rPr sz="2100" spc="-15" baseline="1984">
                <a:solidFill>
                  <a:srgbClr val="007BAF"/>
                </a:solidFill>
                <a:latin typeface="华文细黑"/>
                <a:cs typeface="华文细黑"/>
              </a:rPr>
              <a:t>融资</a:t>
            </a:r>
            <a:r>
              <a:rPr sz="2100" spc="442" baseline="1984">
                <a:solidFill>
                  <a:srgbClr val="007BAF"/>
                </a:solidFill>
                <a:latin typeface="华文细黑"/>
                <a:cs typeface="华文细黑"/>
              </a:rPr>
              <a:t> </a:t>
            </a:r>
            <a:r>
              <a:rPr sz="2800" b="1" spc="-10">
                <a:solidFill>
                  <a:srgbClr val="007BAF"/>
                </a:solidFill>
                <a:latin typeface="Calibri"/>
                <a:cs typeface="Calibri"/>
              </a:rPr>
              <a:t>458</a:t>
            </a:r>
            <a:r>
              <a:rPr sz="1400" spc="-10">
                <a:solidFill>
                  <a:srgbClr val="007BAF"/>
                </a:solidFill>
                <a:latin typeface="华文细黑"/>
                <a:cs typeface="华文细黑"/>
              </a:rPr>
              <a:t>亿</a:t>
            </a:r>
            <a:endParaRPr sz="1400">
              <a:latin typeface="华文细黑"/>
              <a:cs typeface="华文细黑"/>
            </a:endParaRPr>
          </a:p>
          <a:p>
            <a:pPr marL="628015">
              <a:lnSpc>
                <a:spcPct val="100000"/>
              </a:lnSpc>
              <a:spcBef>
                <a:spcPts val="150"/>
              </a:spcBef>
            </a:pPr>
            <a:r>
              <a:rPr sz="1400" spc="-10">
                <a:solidFill>
                  <a:srgbClr val="007BAF"/>
                </a:solidFill>
                <a:latin typeface="华文细黑"/>
                <a:cs typeface="华文细黑"/>
              </a:rPr>
              <a:t>港元</a:t>
            </a:r>
            <a:endParaRPr sz="1400">
              <a:latin typeface="华文细黑"/>
              <a:cs typeface="华文细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84011" y="3136328"/>
            <a:ext cx="815340" cy="78676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3150" b="1" spc="5">
                <a:solidFill>
                  <a:srgbClr val="435E13"/>
                </a:solidFill>
                <a:latin typeface="Calibri"/>
                <a:cs typeface="Calibri"/>
              </a:rPr>
              <a:t>99</a:t>
            </a:r>
            <a:r>
              <a:rPr sz="3150" b="1" spc="10">
                <a:solidFill>
                  <a:srgbClr val="435E13"/>
                </a:solidFill>
                <a:latin typeface="Calibri"/>
                <a:cs typeface="Calibri"/>
              </a:rPr>
              <a:t>6</a:t>
            </a:r>
            <a:r>
              <a:rPr sz="1400" spc="-10">
                <a:solidFill>
                  <a:srgbClr val="435E13"/>
                </a:solidFill>
                <a:latin typeface="华文细黑"/>
                <a:cs typeface="华文细黑"/>
              </a:rPr>
              <a:t>亿</a:t>
            </a:r>
            <a:endParaRPr sz="140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400" spc="-10">
                <a:solidFill>
                  <a:srgbClr val="435E13"/>
                </a:solidFill>
                <a:latin typeface="华文细黑"/>
                <a:cs typeface="华文细黑"/>
              </a:rPr>
              <a:t>港元</a:t>
            </a:r>
            <a:endParaRPr sz="1400">
              <a:latin typeface="华文细黑"/>
              <a:cs typeface="华文细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20132" y="3328415"/>
            <a:ext cx="37909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10">
                <a:solidFill>
                  <a:srgbClr val="435E13"/>
                </a:solidFill>
                <a:latin typeface="华文细黑"/>
                <a:cs typeface="华文细黑"/>
              </a:rPr>
              <a:t>融资</a:t>
            </a:r>
            <a:endParaRPr sz="1400">
              <a:latin typeface="华文细黑"/>
              <a:cs typeface="华文细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12996" y="4390061"/>
            <a:ext cx="756920" cy="75755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180"/>
              </a:spcBef>
            </a:pPr>
            <a:r>
              <a:rPr sz="1400" spc="-10">
                <a:solidFill>
                  <a:srgbClr val="00ABAB"/>
                </a:solidFill>
                <a:latin typeface="华文细黑"/>
                <a:cs typeface="华文细黑"/>
              </a:rPr>
              <a:t>融资总额</a:t>
            </a:r>
            <a:endParaRPr sz="140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3150" b="1" spc="5">
                <a:solidFill>
                  <a:srgbClr val="6EC2B4"/>
                </a:solidFill>
                <a:latin typeface="Calibri"/>
                <a:cs typeface="Calibri"/>
              </a:rPr>
              <a:t>54</a:t>
            </a:r>
            <a:r>
              <a:rPr sz="2800" b="1" spc="5">
                <a:solidFill>
                  <a:srgbClr val="6EC2B4"/>
                </a:solidFill>
                <a:latin typeface="Calibri"/>
                <a:cs typeface="Calibri"/>
              </a:rPr>
              <a:t>%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77644" y="4428744"/>
            <a:ext cx="790575" cy="681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90"/>
              </a:spcBef>
            </a:pPr>
            <a:r>
              <a:rPr sz="1400" spc="-10">
                <a:solidFill>
                  <a:srgbClr val="85BB24"/>
                </a:solidFill>
                <a:latin typeface="华文细黑"/>
                <a:cs typeface="华文细黑"/>
              </a:rPr>
              <a:t>新股数量</a:t>
            </a:r>
            <a:endParaRPr sz="140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00" b="1" spc="-5">
                <a:solidFill>
                  <a:srgbClr val="638D1C"/>
                </a:solidFill>
                <a:latin typeface="Calibri"/>
                <a:cs typeface="Calibri"/>
              </a:rPr>
              <a:t>23</a:t>
            </a:r>
            <a:r>
              <a:rPr sz="2450" b="1" spc="-5">
                <a:solidFill>
                  <a:srgbClr val="638D1C"/>
                </a:solidFill>
                <a:latin typeface="Calibri"/>
                <a:cs typeface="Calibri"/>
              </a:rPr>
              <a:t>%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135879" y="4761484"/>
            <a:ext cx="341630" cy="365760"/>
          </a:xfrm>
          <a:custGeom>
            <a:rect l="l" t="t" r="r" b="b"/>
            <a:pathLst>
              <a:path w="341629" h="365760">
                <a:moveTo>
                  <a:pt x="341375" y="195072"/>
                </a:moveTo>
                <a:lnTo>
                  <a:pt x="0" y="195072"/>
                </a:lnTo>
                <a:lnTo>
                  <a:pt x="170687" y="365760"/>
                </a:lnTo>
                <a:lnTo>
                  <a:pt x="341375" y="195072"/>
                </a:lnTo>
                <a:close/>
              </a:path>
              <a:path w="341629" h="365760">
                <a:moveTo>
                  <a:pt x="256032" y="0"/>
                </a:moveTo>
                <a:lnTo>
                  <a:pt x="85344" y="0"/>
                </a:lnTo>
                <a:lnTo>
                  <a:pt x="85344" y="195072"/>
                </a:lnTo>
                <a:lnTo>
                  <a:pt x="256032" y="195072"/>
                </a:lnTo>
                <a:lnTo>
                  <a:pt x="256032" y="0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587751" y="4743196"/>
            <a:ext cx="335280" cy="365760"/>
          </a:xfrm>
          <a:custGeom>
            <a:rect l="l" t="t" r="r" b="b"/>
            <a:pathLst>
              <a:path w="335280" h="365760">
                <a:moveTo>
                  <a:pt x="335280" y="198119"/>
                </a:moveTo>
                <a:lnTo>
                  <a:pt x="0" y="198119"/>
                </a:lnTo>
                <a:lnTo>
                  <a:pt x="167640" y="365759"/>
                </a:lnTo>
                <a:lnTo>
                  <a:pt x="335280" y="198119"/>
                </a:lnTo>
                <a:close/>
              </a:path>
              <a:path w="335280" h="365760">
                <a:moveTo>
                  <a:pt x="249936" y="0"/>
                </a:moveTo>
                <a:lnTo>
                  <a:pt x="82296" y="0"/>
                </a:lnTo>
                <a:lnTo>
                  <a:pt x="82296" y="198119"/>
                </a:lnTo>
                <a:lnTo>
                  <a:pt x="249936" y="198119"/>
                </a:lnTo>
                <a:lnTo>
                  <a:pt x="249936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8320531" y="3185160"/>
            <a:ext cx="1909445" cy="14681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89230" marR="78105" indent="-177165" algn="just">
              <a:lnSpc>
                <a:spcPct val="102499"/>
              </a:lnSpc>
              <a:spcBef>
                <a:spcPts val="85"/>
              </a:spcBef>
              <a:buFont typeface="Arial"/>
              <a:buChar char="•"/>
              <a:tabLst>
                <a:tab pos="189865"/>
              </a:tabLst>
            </a:pPr>
            <a:r>
              <a:rPr sz="1200" spc="20">
                <a:solidFill>
                  <a:srgbClr val="353533"/>
                </a:solidFill>
                <a:latin typeface="华文细黑"/>
                <a:cs typeface="华文细黑"/>
              </a:rPr>
              <a:t>有</a:t>
            </a:r>
            <a:r>
              <a:rPr sz="1200" spc="10">
                <a:solidFill>
                  <a:srgbClr val="353533"/>
                </a:solidFill>
                <a:latin typeface="Calibri"/>
                <a:cs typeface="Calibri"/>
              </a:rPr>
              <a:t>3</a:t>
            </a:r>
            <a:r>
              <a:rPr sz="1200" spc="20">
                <a:solidFill>
                  <a:srgbClr val="353533"/>
                </a:solidFill>
                <a:latin typeface="华文细黑"/>
                <a:cs typeface="华文细黑"/>
              </a:rPr>
              <a:t>只大型新股上市，分 别为</a:t>
            </a:r>
            <a:r>
              <a:rPr sz="1200" spc="10">
                <a:solidFill>
                  <a:srgbClr val="353533"/>
                </a:solidFill>
                <a:latin typeface="Calibri"/>
                <a:cs typeface="Calibri"/>
              </a:rPr>
              <a:t>1</a:t>
            </a:r>
            <a:r>
              <a:rPr sz="1200" spc="20">
                <a:solidFill>
                  <a:srgbClr val="353533"/>
                </a:solidFill>
                <a:latin typeface="华文细黑"/>
                <a:cs typeface="华文细黑"/>
              </a:rPr>
              <a:t>只新经济新股，两 只传统经济新股</a:t>
            </a:r>
            <a:endParaRPr sz="1200">
              <a:latin typeface="华文细黑"/>
              <a:cs typeface="华文细黑"/>
            </a:endParaRPr>
          </a:p>
          <a:p>
            <a:pPr marL="189230" marR="78105" indent="-177165" algn="just">
              <a:lnSpc>
                <a:spcPct val="103299"/>
              </a:lnSpc>
              <a:spcBef>
                <a:spcPts val="505"/>
              </a:spcBef>
              <a:buFont typeface="Arial"/>
              <a:buChar char="•"/>
              <a:tabLst>
                <a:tab pos="189865"/>
              </a:tabLst>
            </a:pPr>
            <a:r>
              <a:rPr sz="1200" spc="20">
                <a:solidFill>
                  <a:srgbClr val="353533"/>
                </a:solidFill>
                <a:latin typeface="华文细黑"/>
                <a:cs typeface="华文细黑"/>
              </a:rPr>
              <a:t>另有</a:t>
            </a:r>
            <a:r>
              <a:rPr sz="1200" spc="10">
                <a:solidFill>
                  <a:srgbClr val="353533"/>
                </a:solidFill>
                <a:latin typeface="Calibri"/>
                <a:cs typeface="Calibri"/>
              </a:rPr>
              <a:t>1</a:t>
            </a:r>
            <a:r>
              <a:rPr sz="1200" spc="20">
                <a:solidFill>
                  <a:srgbClr val="353533"/>
                </a:solidFill>
                <a:latin typeface="华文细黑"/>
                <a:cs typeface="华文细黑"/>
              </a:rPr>
              <a:t>只中概股以双重主 要形式上市</a:t>
            </a:r>
            <a:endParaRPr sz="1200">
              <a:latin typeface="华文细黑"/>
              <a:cs typeface="华文细黑"/>
            </a:endParaRPr>
          </a:p>
          <a:p>
            <a:pPr marL="189230" indent="-177165" algn="just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189865"/>
              </a:tabLst>
            </a:pPr>
            <a:r>
              <a:rPr sz="1200" spc="15">
                <a:solidFill>
                  <a:srgbClr val="353533"/>
                </a:solidFill>
                <a:latin typeface="Calibri"/>
                <a:cs typeface="Calibri"/>
              </a:rPr>
              <a:t>GEM</a:t>
            </a:r>
            <a:r>
              <a:rPr sz="1200" spc="20">
                <a:solidFill>
                  <a:srgbClr val="353533"/>
                </a:solidFill>
                <a:latin typeface="华文细黑"/>
                <a:cs typeface="华文细黑"/>
              </a:rPr>
              <a:t>继续没有录得任何新</a:t>
            </a:r>
            <a:endParaRPr sz="1200">
              <a:latin typeface="华文细黑"/>
              <a:cs typeface="华文细黑"/>
            </a:endParaRPr>
          </a:p>
          <a:p>
            <a:pPr marL="189230">
              <a:lnSpc>
                <a:spcPct val="100000"/>
              </a:lnSpc>
              <a:spcBef>
                <a:spcPts val="20"/>
              </a:spcBef>
            </a:pPr>
            <a:r>
              <a:rPr sz="1200" spc="20">
                <a:solidFill>
                  <a:srgbClr val="353533"/>
                </a:solidFill>
                <a:latin typeface="华文细黑"/>
                <a:cs typeface="华文细黑"/>
              </a:rPr>
              <a:t>股上市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97628" y="2676144"/>
            <a:ext cx="964565" cy="5086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150" b="1" spc="5">
                <a:solidFill>
                  <a:srgbClr val="435E13"/>
                </a:solidFill>
                <a:latin typeface="Calibri"/>
                <a:cs typeface="Calibri"/>
              </a:rPr>
              <a:t>84</a:t>
            </a:r>
            <a:r>
              <a:rPr sz="1400" spc="-10">
                <a:solidFill>
                  <a:srgbClr val="435E13"/>
                </a:solidFill>
                <a:latin typeface="华文细黑"/>
                <a:cs typeface="华文细黑"/>
              </a:rPr>
              <a:t>只新股</a:t>
            </a:r>
            <a:endParaRPr sz="1400">
              <a:latin typeface="华文细黑"/>
              <a:cs typeface="华文细黑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194816" y="4071111"/>
            <a:ext cx="6217920" cy="0"/>
          </a:xfrm>
          <a:custGeom>
            <a:rect l="l" t="t" r="r" b="b"/>
            <a:pathLst>
              <a:path w="6217920">
                <a:moveTo>
                  <a:pt x="0" y="0"/>
                </a:moveTo>
                <a:lnTo>
                  <a:pt x="6217920" y="0"/>
                </a:lnTo>
              </a:path>
            </a:pathLst>
          </a:custGeom>
          <a:ln w="51815">
            <a:solidFill>
              <a:srgbClr val="D0D0C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71856" y="3039364"/>
            <a:ext cx="896619" cy="1030605"/>
          </a:xfrm>
          <a:custGeom>
            <a:rect l="l" t="t" r="r" b="b"/>
            <a:pathLst>
              <a:path w="896619" h="1030603">
                <a:moveTo>
                  <a:pt x="0" y="0"/>
                </a:moveTo>
                <a:lnTo>
                  <a:pt x="295656" y="1030224"/>
                </a:lnTo>
                <a:lnTo>
                  <a:pt x="896112" y="1030224"/>
                </a:lnTo>
                <a:lnTo>
                  <a:pt x="0" y="0"/>
                </a:lnTo>
                <a:close/>
              </a:path>
            </a:pathLst>
          </a:custGeom>
          <a:solidFill>
            <a:srgbClr val="2588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71856" y="4069588"/>
            <a:ext cx="896619" cy="1033780"/>
          </a:xfrm>
          <a:custGeom>
            <a:rect l="l" t="t" r="r" b="b"/>
            <a:pathLst>
              <a:path w="896619" h="1033778">
                <a:moveTo>
                  <a:pt x="896112" y="0"/>
                </a:moveTo>
                <a:lnTo>
                  <a:pt x="295656" y="0"/>
                </a:lnTo>
                <a:lnTo>
                  <a:pt x="0" y="1033272"/>
                </a:lnTo>
                <a:lnTo>
                  <a:pt x="896112" y="0"/>
                </a:lnTo>
                <a:close/>
              </a:path>
            </a:pathLst>
          </a:custGeom>
          <a:solidFill>
            <a:srgbClr val="046A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487424" y="2716276"/>
            <a:ext cx="1021080" cy="1325880"/>
          </a:xfrm>
          <a:custGeom>
            <a:rect l="l" t="t" r="r" b="b"/>
            <a:pathLst>
              <a:path w="1021080" h="1325879">
                <a:moveTo>
                  <a:pt x="1021080" y="1325879"/>
                </a:moveTo>
                <a:lnTo>
                  <a:pt x="0" y="0"/>
                </a:lnTo>
              </a:path>
            </a:pathLst>
          </a:custGeom>
          <a:ln w="9144">
            <a:solidFill>
              <a:srgbClr val="52555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407920" y="3941571"/>
            <a:ext cx="256540" cy="259079"/>
          </a:xfrm>
          <a:custGeom>
            <a:rect l="l" t="t" r="r" b="b"/>
            <a:pathLst>
              <a:path w="256539" h="259077">
                <a:moveTo>
                  <a:pt x="128016" y="0"/>
                </a:moveTo>
                <a:lnTo>
                  <a:pt x="78438" y="10144"/>
                </a:lnTo>
                <a:lnTo>
                  <a:pt x="37719" y="37718"/>
                </a:lnTo>
                <a:lnTo>
                  <a:pt x="10144" y="78438"/>
                </a:lnTo>
                <a:lnTo>
                  <a:pt x="0" y="128015"/>
                </a:lnTo>
                <a:lnTo>
                  <a:pt x="10144" y="179355"/>
                </a:lnTo>
                <a:lnTo>
                  <a:pt x="37718" y="220979"/>
                </a:lnTo>
                <a:lnTo>
                  <a:pt x="78438" y="248888"/>
                </a:lnTo>
                <a:lnTo>
                  <a:pt x="128016" y="259079"/>
                </a:lnTo>
                <a:lnTo>
                  <a:pt x="177593" y="248888"/>
                </a:lnTo>
                <a:lnTo>
                  <a:pt x="218312" y="220979"/>
                </a:lnTo>
                <a:lnTo>
                  <a:pt x="245887" y="179355"/>
                </a:lnTo>
                <a:lnTo>
                  <a:pt x="256031" y="128015"/>
                </a:lnTo>
                <a:lnTo>
                  <a:pt x="245887" y="78438"/>
                </a:lnTo>
                <a:lnTo>
                  <a:pt x="218312" y="37718"/>
                </a:lnTo>
                <a:lnTo>
                  <a:pt x="177593" y="10144"/>
                </a:lnTo>
                <a:lnTo>
                  <a:pt x="128016" y="0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383791" y="2612644"/>
            <a:ext cx="204216" cy="20726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103120" y="3533140"/>
            <a:ext cx="97536" cy="10058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977640" y="2716276"/>
            <a:ext cx="1018540" cy="1325880"/>
          </a:xfrm>
          <a:custGeom>
            <a:rect l="l" t="t" r="r" b="b"/>
            <a:pathLst>
              <a:path w="1018539" h="1325879">
                <a:moveTo>
                  <a:pt x="1018032" y="1325879"/>
                </a:moveTo>
                <a:lnTo>
                  <a:pt x="0" y="0"/>
                </a:lnTo>
              </a:path>
            </a:pathLst>
          </a:custGeom>
          <a:ln w="9143">
            <a:solidFill>
              <a:srgbClr val="52555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898135" y="3941571"/>
            <a:ext cx="256540" cy="259079"/>
          </a:xfrm>
          <a:custGeom>
            <a:rect l="l" t="t" r="r" b="b"/>
            <a:pathLst>
              <a:path w="256539" h="259077">
                <a:moveTo>
                  <a:pt x="128015" y="0"/>
                </a:moveTo>
                <a:lnTo>
                  <a:pt x="78438" y="10144"/>
                </a:lnTo>
                <a:lnTo>
                  <a:pt x="37718" y="37718"/>
                </a:lnTo>
                <a:lnTo>
                  <a:pt x="10144" y="78438"/>
                </a:lnTo>
                <a:lnTo>
                  <a:pt x="0" y="128015"/>
                </a:lnTo>
                <a:lnTo>
                  <a:pt x="10144" y="179355"/>
                </a:lnTo>
                <a:lnTo>
                  <a:pt x="37718" y="220979"/>
                </a:lnTo>
                <a:lnTo>
                  <a:pt x="78438" y="248888"/>
                </a:lnTo>
                <a:lnTo>
                  <a:pt x="128015" y="259079"/>
                </a:lnTo>
                <a:lnTo>
                  <a:pt x="177593" y="248888"/>
                </a:lnTo>
                <a:lnTo>
                  <a:pt x="218312" y="220979"/>
                </a:lnTo>
                <a:lnTo>
                  <a:pt x="245887" y="179355"/>
                </a:lnTo>
                <a:lnTo>
                  <a:pt x="256031" y="128015"/>
                </a:lnTo>
                <a:lnTo>
                  <a:pt x="245887" y="78438"/>
                </a:lnTo>
                <a:lnTo>
                  <a:pt x="218312" y="37718"/>
                </a:lnTo>
                <a:lnTo>
                  <a:pt x="177593" y="10144"/>
                </a:lnTo>
                <a:lnTo>
                  <a:pt x="128015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874008" y="2612644"/>
            <a:ext cx="204215" cy="207263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593335" y="3533140"/>
            <a:ext cx="97536" cy="10058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731007" y="4097020"/>
            <a:ext cx="1021080" cy="1325880"/>
          </a:xfrm>
          <a:custGeom>
            <a:rect l="l" t="t" r="r" b="b"/>
            <a:pathLst>
              <a:path w="1021078" h="1325879">
                <a:moveTo>
                  <a:pt x="1021080" y="0"/>
                </a:moveTo>
                <a:lnTo>
                  <a:pt x="0" y="1325879"/>
                </a:lnTo>
              </a:path>
            </a:pathLst>
          </a:custGeom>
          <a:ln w="9144">
            <a:solidFill>
              <a:srgbClr val="52555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654552" y="3935476"/>
            <a:ext cx="256540" cy="262255"/>
          </a:xfrm>
          <a:custGeom>
            <a:rect l="l" t="t" r="r" b="b"/>
            <a:pathLst>
              <a:path w="256539" h="262254">
                <a:moveTo>
                  <a:pt x="128015" y="0"/>
                </a:moveTo>
                <a:lnTo>
                  <a:pt x="77152" y="10191"/>
                </a:lnTo>
                <a:lnTo>
                  <a:pt x="36575" y="38100"/>
                </a:lnTo>
                <a:lnTo>
                  <a:pt x="9715" y="79724"/>
                </a:lnTo>
                <a:lnTo>
                  <a:pt x="0" y="131063"/>
                </a:lnTo>
                <a:lnTo>
                  <a:pt x="9715" y="182403"/>
                </a:lnTo>
                <a:lnTo>
                  <a:pt x="36575" y="224027"/>
                </a:lnTo>
                <a:lnTo>
                  <a:pt x="77152" y="251936"/>
                </a:lnTo>
                <a:lnTo>
                  <a:pt x="128015" y="262127"/>
                </a:lnTo>
                <a:lnTo>
                  <a:pt x="177593" y="251936"/>
                </a:lnTo>
                <a:lnTo>
                  <a:pt x="218312" y="224027"/>
                </a:lnTo>
                <a:lnTo>
                  <a:pt x="245887" y="182403"/>
                </a:lnTo>
                <a:lnTo>
                  <a:pt x="256032" y="131063"/>
                </a:lnTo>
                <a:lnTo>
                  <a:pt x="245887" y="79724"/>
                </a:lnTo>
                <a:lnTo>
                  <a:pt x="218313" y="38100"/>
                </a:lnTo>
                <a:lnTo>
                  <a:pt x="177593" y="10191"/>
                </a:lnTo>
                <a:lnTo>
                  <a:pt x="128015" y="0"/>
                </a:lnTo>
                <a:close/>
              </a:path>
            </a:pathLst>
          </a:custGeom>
          <a:solidFill>
            <a:srgbClr val="007B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630423" y="5319267"/>
            <a:ext cx="204215" cy="207263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041904" y="4910835"/>
            <a:ext cx="97535" cy="100583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346703" y="4505452"/>
            <a:ext cx="100584" cy="100584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221223" y="4097020"/>
            <a:ext cx="1021080" cy="1325880"/>
          </a:xfrm>
          <a:custGeom>
            <a:rect l="l" t="t" r="r" b="b"/>
            <a:pathLst>
              <a:path w="1021078" h="1325879">
                <a:moveTo>
                  <a:pt x="1021079" y="0"/>
                </a:moveTo>
                <a:lnTo>
                  <a:pt x="0" y="1325879"/>
                </a:lnTo>
              </a:path>
            </a:pathLst>
          </a:custGeom>
          <a:ln w="9144">
            <a:solidFill>
              <a:srgbClr val="52555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144767" y="3935476"/>
            <a:ext cx="256540" cy="262255"/>
          </a:xfrm>
          <a:custGeom>
            <a:rect l="l" t="t" r="r" b="b"/>
            <a:pathLst>
              <a:path w="256539" h="262254">
                <a:moveTo>
                  <a:pt x="128016" y="0"/>
                </a:moveTo>
                <a:lnTo>
                  <a:pt x="77152" y="10191"/>
                </a:lnTo>
                <a:lnTo>
                  <a:pt x="36576" y="38100"/>
                </a:lnTo>
                <a:lnTo>
                  <a:pt x="9715" y="79724"/>
                </a:lnTo>
                <a:lnTo>
                  <a:pt x="0" y="131063"/>
                </a:lnTo>
                <a:lnTo>
                  <a:pt x="9715" y="182403"/>
                </a:lnTo>
                <a:lnTo>
                  <a:pt x="36575" y="224027"/>
                </a:lnTo>
                <a:lnTo>
                  <a:pt x="77152" y="251936"/>
                </a:lnTo>
                <a:lnTo>
                  <a:pt x="128016" y="262127"/>
                </a:lnTo>
                <a:lnTo>
                  <a:pt x="177593" y="251936"/>
                </a:lnTo>
                <a:lnTo>
                  <a:pt x="218313" y="224027"/>
                </a:lnTo>
                <a:lnTo>
                  <a:pt x="245887" y="182403"/>
                </a:lnTo>
                <a:lnTo>
                  <a:pt x="256032" y="131063"/>
                </a:lnTo>
                <a:lnTo>
                  <a:pt x="245887" y="79724"/>
                </a:lnTo>
                <a:lnTo>
                  <a:pt x="218313" y="38100"/>
                </a:lnTo>
                <a:lnTo>
                  <a:pt x="177593" y="10191"/>
                </a:lnTo>
                <a:lnTo>
                  <a:pt x="128016" y="0"/>
                </a:lnTo>
                <a:close/>
              </a:path>
            </a:pathLst>
          </a:custGeom>
          <a:solidFill>
            <a:srgbClr val="2588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120640" y="5319267"/>
            <a:ext cx="204215" cy="207263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532120" y="4910835"/>
            <a:ext cx="97535" cy="100583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836920" y="4505452"/>
            <a:ext cx="100583" cy="100584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626352" y="4069588"/>
            <a:ext cx="1521460" cy="1112520"/>
          </a:xfrm>
          <a:custGeom>
            <a:rect l="l" t="t" r="r" b="b"/>
            <a:pathLst>
              <a:path w="1521459" h="1112520">
                <a:moveTo>
                  <a:pt x="1520952" y="0"/>
                </a:moveTo>
                <a:lnTo>
                  <a:pt x="701040" y="0"/>
                </a:lnTo>
                <a:lnTo>
                  <a:pt x="0" y="1112520"/>
                </a:lnTo>
                <a:lnTo>
                  <a:pt x="819912" y="1112520"/>
                </a:lnTo>
                <a:lnTo>
                  <a:pt x="1520952" y="0"/>
                </a:lnTo>
                <a:close/>
              </a:path>
            </a:pathLst>
          </a:custGeom>
          <a:solidFill>
            <a:srgbClr val="009A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626352" y="2960116"/>
            <a:ext cx="1521460" cy="1109980"/>
          </a:xfrm>
          <a:custGeom>
            <a:rect l="l" t="t" r="r" b="b"/>
            <a:pathLst>
              <a:path w="1521459" h="1109979">
                <a:moveTo>
                  <a:pt x="819912" y="0"/>
                </a:moveTo>
                <a:lnTo>
                  <a:pt x="0" y="0"/>
                </a:lnTo>
                <a:lnTo>
                  <a:pt x="701040" y="1109472"/>
                </a:lnTo>
                <a:lnTo>
                  <a:pt x="1520952" y="1109472"/>
                </a:lnTo>
                <a:lnTo>
                  <a:pt x="819912" y="0"/>
                </a:lnTo>
                <a:close/>
              </a:path>
            </a:pathLst>
          </a:custGeom>
          <a:solidFill>
            <a:srgbClr val="C4D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132576" y="4465828"/>
            <a:ext cx="243839" cy="219456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025896" y="4337811"/>
            <a:ext cx="454659" cy="472440"/>
          </a:xfrm>
          <a:custGeom>
            <a:rect l="l" t="t" r="r" b="b"/>
            <a:pathLst>
              <a:path w="454659" h="472439">
                <a:moveTo>
                  <a:pt x="228600" y="0"/>
                </a:moveTo>
                <a:lnTo>
                  <a:pt x="182022" y="4839"/>
                </a:lnTo>
                <a:lnTo>
                  <a:pt x="138874" y="18716"/>
                </a:lnTo>
                <a:lnTo>
                  <a:pt x="100012" y="40665"/>
                </a:lnTo>
                <a:lnTo>
                  <a:pt x="66294" y="69723"/>
                </a:lnTo>
                <a:lnTo>
                  <a:pt x="38576" y="104923"/>
                </a:lnTo>
                <a:lnTo>
                  <a:pt x="17716" y="145303"/>
                </a:lnTo>
                <a:lnTo>
                  <a:pt x="4572" y="189898"/>
                </a:lnTo>
                <a:lnTo>
                  <a:pt x="0" y="237744"/>
                </a:lnTo>
                <a:lnTo>
                  <a:pt x="4704" y="284606"/>
                </a:lnTo>
                <a:lnTo>
                  <a:pt x="18145" y="328422"/>
                </a:lnTo>
                <a:lnTo>
                  <a:pt x="39379" y="368260"/>
                </a:lnTo>
                <a:lnTo>
                  <a:pt x="67436" y="403098"/>
                </a:lnTo>
                <a:lnTo>
                  <a:pt x="101351" y="431934"/>
                </a:lnTo>
                <a:lnTo>
                  <a:pt x="140160" y="453770"/>
                </a:lnTo>
                <a:lnTo>
                  <a:pt x="182897" y="467606"/>
                </a:lnTo>
                <a:lnTo>
                  <a:pt x="228600" y="472439"/>
                </a:lnTo>
                <a:lnTo>
                  <a:pt x="274171" y="467606"/>
                </a:lnTo>
                <a:lnTo>
                  <a:pt x="316563" y="453770"/>
                </a:lnTo>
                <a:lnTo>
                  <a:pt x="354883" y="431934"/>
                </a:lnTo>
                <a:lnTo>
                  <a:pt x="388238" y="403098"/>
                </a:lnTo>
                <a:lnTo>
                  <a:pt x="415736" y="368260"/>
                </a:lnTo>
                <a:lnTo>
                  <a:pt x="417038" y="365760"/>
                </a:lnTo>
                <a:lnTo>
                  <a:pt x="149351" y="365760"/>
                </a:lnTo>
                <a:lnTo>
                  <a:pt x="146303" y="362712"/>
                </a:lnTo>
                <a:lnTo>
                  <a:pt x="146303" y="356615"/>
                </a:lnTo>
                <a:lnTo>
                  <a:pt x="141493" y="334994"/>
                </a:lnTo>
                <a:lnTo>
                  <a:pt x="130683" y="323088"/>
                </a:lnTo>
                <a:lnTo>
                  <a:pt x="119300" y="318039"/>
                </a:lnTo>
                <a:lnTo>
                  <a:pt x="112775" y="316992"/>
                </a:lnTo>
                <a:lnTo>
                  <a:pt x="109727" y="316992"/>
                </a:lnTo>
                <a:lnTo>
                  <a:pt x="106679" y="313944"/>
                </a:lnTo>
                <a:lnTo>
                  <a:pt x="100441" y="299704"/>
                </a:lnTo>
                <a:lnTo>
                  <a:pt x="95626" y="284583"/>
                </a:lnTo>
                <a:lnTo>
                  <a:pt x="92535" y="268938"/>
                </a:lnTo>
                <a:lnTo>
                  <a:pt x="91439" y="252983"/>
                </a:lnTo>
                <a:lnTo>
                  <a:pt x="100583" y="205168"/>
                </a:lnTo>
                <a:lnTo>
                  <a:pt x="125729" y="165353"/>
                </a:lnTo>
                <a:lnTo>
                  <a:pt x="163449" y="138112"/>
                </a:lnTo>
                <a:lnTo>
                  <a:pt x="210312" y="128015"/>
                </a:lnTo>
                <a:lnTo>
                  <a:pt x="270228" y="128015"/>
                </a:lnTo>
                <a:lnTo>
                  <a:pt x="276177" y="121300"/>
                </a:lnTo>
                <a:lnTo>
                  <a:pt x="292226" y="113156"/>
                </a:lnTo>
                <a:lnTo>
                  <a:pt x="305419" y="110156"/>
                </a:lnTo>
                <a:lnTo>
                  <a:pt x="310895" y="109727"/>
                </a:lnTo>
                <a:lnTo>
                  <a:pt x="418204" y="109727"/>
                </a:lnTo>
                <a:lnTo>
                  <a:pt x="415736" y="104923"/>
                </a:lnTo>
                <a:lnTo>
                  <a:pt x="388239" y="69723"/>
                </a:lnTo>
                <a:lnTo>
                  <a:pt x="354883" y="40665"/>
                </a:lnTo>
                <a:lnTo>
                  <a:pt x="316563" y="18716"/>
                </a:lnTo>
                <a:lnTo>
                  <a:pt x="274171" y="4839"/>
                </a:lnTo>
                <a:lnTo>
                  <a:pt x="228600" y="0"/>
                </a:lnTo>
                <a:close/>
              </a:path>
              <a:path w="454659" h="472439">
                <a:moveTo>
                  <a:pt x="228600" y="347471"/>
                </a:moveTo>
                <a:lnTo>
                  <a:pt x="210312" y="347471"/>
                </a:lnTo>
                <a:lnTo>
                  <a:pt x="210312" y="362712"/>
                </a:lnTo>
                <a:lnTo>
                  <a:pt x="204215" y="365760"/>
                </a:lnTo>
                <a:lnTo>
                  <a:pt x="231648" y="365760"/>
                </a:lnTo>
                <a:lnTo>
                  <a:pt x="228600" y="362712"/>
                </a:lnTo>
                <a:lnTo>
                  <a:pt x="228600" y="347471"/>
                </a:lnTo>
                <a:close/>
              </a:path>
              <a:path w="454659" h="472439">
                <a:moveTo>
                  <a:pt x="418204" y="109727"/>
                </a:moveTo>
                <a:lnTo>
                  <a:pt x="316991" y="109727"/>
                </a:lnTo>
                <a:lnTo>
                  <a:pt x="316991" y="112775"/>
                </a:lnTo>
                <a:lnTo>
                  <a:pt x="320039" y="112775"/>
                </a:lnTo>
                <a:lnTo>
                  <a:pt x="320039" y="118871"/>
                </a:lnTo>
                <a:lnTo>
                  <a:pt x="310895" y="152400"/>
                </a:lnTo>
                <a:lnTo>
                  <a:pt x="321706" y="162925"/>
                </a:lnTo>
                <a:lnTo>
                  <a:pt x="331088" y="174879"/>
                </a:lnTo>
                <a:lnTo>
                  <a:pt x="338756" y="186261"/>
                </a:lnTo>
                <a:lnTo>
                  <a:pt x="344424" y="195071"/>
                </a:lnTo>
                <a:lnTo>
                  <a:pt x="362712" y="195071"/>
                </a:lnTo>
                <a:lnTo>
                  <a:pt x="365759" y="198119"/>
                </a:lnTo>
                <a:lnTo>
                  <a:pt x="365759" y="265175"/>
                </a:lnTo>
                <a:lnTo>
                  <a:pt x="362712" y="271271"/>
                </a:lnTo>
                <a:lnTo>
                  <a:pt x="326136" y="271271"/>
                </a:lnTo>
                <a:lnTo>
                  <a:pt x="321325" y="292941"/>
                </a:lnTo>
                <a:lnTo>
                  <a:pt x="312800" y="312038"/>
                </a:lnTo>
                <a:lnTo>
                  <a:pt x="302561" y="328279"/>
                </a:lnTo>
                <a:lnTo>
                  <a:pt x="292607" y="341375"/>
                </a:lnTo>
                <a:lnTo>
                  <a:pt x="292607" y="362712"/>
                </a:lnTo>
                <a:lnTo>
                  <a:pt x="289559" y="365760"/>
                </a:lnTo>
                <a:lnTo>
                  <a:pt x="417038" y="365760"/>
                </a:lnTo>
                <a:lnTo>
                  <a:pt x="436483" y="328422"/>
                </a:lnTo>
                <a:lnTo>
                  <a:pt x="449585" y="284583"/>
                </a:lnTo>
                <a:lnTo>
                  <a:pt x="454151" y="237744"/>
                </a:lnTo>
                <a:lnTo>
                  <a:pt x="449585" y="189898"/>
                </a:lnTo>
                <a:lnTo>
                  <a:pt x="436483" y="145303"/>
                </a:lnTo>
                <a:lnTo>
                  <a:pt x="418204" y="109727"/>
                </a:lnTo>
                <a:close/>
              </a:path>
              <a:path w="454659" h="472439">
                <a:moveTo>
                  <a:pt x="270228" y="128015"/>
                </a:moveTo>
                <a:lnTo>
                  <a:pt x="210312" y="128015"/>
                </a:lnTo>
                <a:lnTo>
                  <a:pt x="223980" y="128587"/>
                </a:lnTo>
                <a:lnTo>
                  <a:pt x="237362" y="130301"/>
                </a:lnTo>
                <a:lnTo>
                  <a:pt x="250174" y="133159"/>
                </a:lnTo>
                <a:lnTo>
                  <a:pt x="262127" y="137160"/>
                </a:lnTo>
                <a:lnTo>
                  <a:pt x="270228" y="128015"/>
                </a:lnTo>
                <a:close/>
              </a:path>
            </a:pathLst>
          </a:custGeom>
          <a:solidFill>
            <a:srgbClr val="004F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953255" y="3191764"/>
            <a:ext cx="158750" cy="55244"/>
          </a:xfrm>
          <a:custGeom>
            <a:rect l="l" t="t" r="r" b="b"/>
            <a:pathLst>
              <a:path w="158750" h="55244">
                <a:moveTo>
                  <a:pt x="79248" y="0"/>
                </a:moveTo>
                <a:lnTo>
                  <a:pt x="46291" y="3000"/>
                </a:lnTo>
                <a:lnTo>
                  <a:pt x="21336" y="10287"/>
                </a:lnTo>
                <a:lnTo>
                  <a:pt x="5524" y="19288"/>
                </a:lnTo>
                <a:lnTo>
                  <a:pt x="0" y="27432"/>
                </a:lnTo>
                <a:lnTo>
                  <a:pt x="5524" y="36861"/>
                </a:lnTo>
                <a:lnTo>
                  <a:pt x="21336" y="45720"/>
                </a:lnTo>
                <a:lnTo>
                  <a:pt x="46291" y="52292"/>
                </a:lnTo>
                <a:lnTo>
                  <a:pt x="79248" y="54863"/>
                </a:lnTo>
                <a:lnTo>
                  <a:pt x="112204" y="52292"/>
                </a:lnTo>
                <a:lnTo>
                  <a:pt x="137160" y="45720"/>
                </a:lnTo>
                <a:lnTo>
                  <a:pt x="152971" y="36861"/>
                </a:lnTo>
                <a:lnTo>
                  <a:pt x="158496" y="27432"/>
                </a:lnTo>
                <a:lnTo>
                  <a:pt x="152971" y="19288"/>
                </a:lnTo>
                <a:lnTo>
                  <a:pt x="137160" y="10287"/>
                </a:lnTo>
                <a:lnTo>
                  <a:pt x="112204" y="3000"/>
                </a:lnTo>
                <a:lnTo>
                  <a:pt x="79248" y="0"/>
                </a:lnTo>
                <a:close/>
              </a:path>
            </a:pathLst>
          </a:custGeom>
          <a:solidFill>
            <a:srgbClr val="0076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059935" y="3274059"/>
            <a:ext cx="155448" cy="155448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840479" y="3072892"/>
            <a:ext cx="472440" cy="472440"/>
          </a:xfrm>
          <a:custGeom>
            <a:rect l="l" t="t" r="r" b="b"/>
            <a:pathLst>
              <a:path w="472439" h="472439">
                <a:moveTo>
                  <a:pt x="237744" y="0"/>
                </a:moveTo>
                <a:lnTo>
                  <a:pt x="189023" y="4839"/>
                </a:lnTo>
                <a:lnTo>
                  <a:pt x="144018" y="18716"/>
                </a:lnTo>
                <a:lnTo>
                  <a:pt x="103584" y="40665"/>
                </a:lnTo>
                <a:lnTo>
                  <a:pt x="68579" y="69723"/>
                </a:lnTo>
                <a:lnTo>
                  <a:pt x="39862" y="104923"/>
                </a:lnTo>
                <a:lnTo>
                  <a:pt x="18287" y="145303"/>
                </a:lnTo>
                <a:lnTo>
                  <a:pt x="4714" y="189898"/>
                </a:lnTo>
                <a:lnTo>
                  <a:pt x="0" y="237744"/>
                </a:lnTo>
                <a:lnTo>
                  <a:pt x="4839" y="285458"/>
                </a:lnTo>
                <a:lnTo>
                  <a:pt x="18716" y="329707"/>
                </a:lnTo>
                <a:lnTo>
                  <a:pt x="40665" y="369599"/>
                </a:lnTo>
                <a:lnTo>
                  <a:pt x="69723" y="404241"/>
                </a:lnTo>
                <a:lnTo>
                  <a:pt x="104923" y="432738"/>
                </a:lnTo>
                <a:lnTo>
                  <a:pt x="145303" y="454199"/>
                </a:lnTo>
                <a:lnTo>
                  <a:pt x="189898" y="467731"/>
                </a:lnTo>
                <a:lnTo>
                  <a:pt x="237744" y="472440"/>
                </a:lnTo>
                <a:lnTo>
                  <a:pt x="285458" y="467731"/>
                </a:lnTo>
                <a:lnTo>
                  <a:pt x="329707" y="454199"/>
                </a:lnTo>
                <a:lnTo>
                  <a:pt x="369599" y="432738"/>
                </a:lnTo>
                <a:lnTo>
                  <a:pt x="404241" y="404241"/>
                </a:lnTo>
                <a:lnTo>
                  <a:pt x="430882" y="371856"/>
                </a:lnTo>
                <a:lnTo>
                  <a:pt x="298704" y="371856"/>
                </a:lnTo>
                <a:lnTo>
                  <a:pt x="262080" y="364378"/>
                </a:lnTo>
                <a:lnTo>
                  <a:pt x="232029" y="344043"/>
                </a:lnTo>
                <a:lnTo>
                  <a:pt x="226099" y="335280"/>
                </a:lnTo>
                <a:lnTo>
                  <a:pt x="195072" y="335280"/>
                </a:lnTo>
                <a:lnTo>
                  <a:pt x="159734" y="332422"/>
                </a:lnTo>
                <a:lnTo>
                  <a:pt x="129540" y="323850"/>
                </a:lnTo>
                <a:lnTo>
                  <a:pt x="108489" y="309562"/>
                </a:lnTo>
                <a:lnTo>
                  <a:pt x="100584" y="289560"/>
                </a:lnTo>
                <a:lnTo>
                  <a:pt x="100584" y="146304"/>
                </a:lnTo>
                <a:lnTo>
                  <a:pt x="108489" y="128063"/>
                </a:lnTo>
                <a:lnTo>
                  <a:pt x="129540" y="114681"/>
                </a:lnTo>
                <a:lnTo>
                  <a:pt x="159734" y="106441"/>
                </a:lnTo>
                <a:lnTo>
                  <a:pt x="195072" y="103632"/>
                </a:lnTo>
                <a:lnTo>
                  <a:pt x="431692" y="103632"/>
                </a:lnTo>
                <a:lnTo>
                  <a:pt x="404241" y="69723"/>
                </a:lnTo>
                <a:lnTo>
                  <a:pt x="369599" y="40665"/>
                </a:lnTo>
                <a:lnTo>
                  <a:pt x="329707" y="18716"/>
                </a:lnTo>
                <a:lnTo>
                  <a:pt x="285458" y="4839"/>
                </a:lnTo>
                <a:lnTo>
                  <a:pt x="237744" y="0"/>
                </a:lnTo>
                <a:close/>
              </a:path>
              <a:path w="472439" h="472439">
                <a:moveTo>
                  <a:pt x="465601" y="182880"/>
                </a:moveTo>
                <a:lnTo>
                  <a:pt x="298704" y="182880"/>
                </a:lnTo>
                <a:lnTo>
                  <a:pt x="335327" y="190357"/>
                </a:lnTo>
                <a:lnTo>
                  <a:pt x="365379" y="210693"/>
                </a:lnTo>
                <a:lnTo>
                  <a:pt x="385714" y="240744"/>
                </a:lnTo>
                <a:lnTo>
                  <a:pt x="393192" y="277368"/>
                </a:lnTo>
                <a:lnTo>
                  <a:pt x="385714" y="313991"/>
                </a:lnTo>
                <a:lnTo>
                  <a:pt x="365379" y="344043"/>
                </a:lnTo>
                <a:lnTo>
                  <a:pt x="335327" y="364378"/>
                </a:lnTo>
                <a:lnTo>
                  <a:pt x="298704" y="371856"/>
                </a:lnTo>
                <a:lnTo>
                  <a:pt x="430882" y="371856"/>
                </a:lnTo>
                <a:lnTo>
                  <a:pt x="432738" y="369599"/>
                </a:lnTo>
                <a:lnTo>
                  <a:pt x="454199" y="329707"/>
                </a:lnTo>
                <a:lnTo>
                  <a:pt x="467731" y="285458"/>
                </a:lnTo>
                <a:lnTo>
                  <a:pt x="472440" y="237744"/>
                </a:lnTo>
                <a:lnTo>
                  <a:pt x="467731" y="189898"/>
                </a:lnTo>
                <a:lnTo>
                  <a:pt x="465601" y="182880"/>
                </a:lnTo>
                <a:close/>
              </a:path>
              <a:path w="472439" h="472439">
                <a:moveTo>
                  <a:pt x="115824" y="280416"/>
                </a:moveTo>
                <a:lnTo>
                  <a:pt x="115824" y="289560"/>
                </a:lnTo>
                <a:lnTo>
                  <a:pt x="121348" y="298989"/>
                </a:lnTo>
                <a:lnTo>
                  <a:pt x="137160" y="307848"/>
                </a:lnTo>
                <a:lnTo>
                  <a:pt x="162115" y="314420"/>
                </a:lnTo>
                <a:lnTo>
                  <a:pt x="195072" y="316992"/>
                </a:lnTo>
                <a:lnTo>
                  <a:pt x="198120" y="316992"/>
                </a:lnTo>
                <a:lnTo>
                  <a:pt x="201168" y="323088"/>
                </a:lnTo>
                <a:lnTo>
                  <a:pt x="201168" y="332232"/>
                </a:lnTo>
                <a:lnTo>
                  <a:pt x="198120" y="335280"/>
                </a:lnTo>
                <a:lnTo>
                  <a:pt x="226099" y="335280"/>
                </a:lnTo>
                <a:lnTo>
                  <a:pt x="211693" y="313991"/>
                </a:lnTo>
                <a:lnTo>
                  <a:pt x="208571" y="298704"/>
                </a:lnTo>
                <a:lnTo>
                  <a:pt x="185928" y="298704"/>
                </a:lnTo>
                <a:lnTo>
                  <a:pt x="164258" y="297561"/>
                </a:lnTo>
                <a:lnTo>
                  <a:pt x="145161" y="294132"/>
                </a:lnTo>
                <a:lnTo>
                  <a:pt x="128920" y="288417"/>
                </a:lnTo>
                <a:lnTo>
                  <a:pt x="115824" y="280416"/>
                </a:lnTo>
                <a:close/>
              </a:path>
              <a:path w="472439" h="472439">
                <a:moveTo>
                  <a:pt x="115824" y="243840"/>
                </a:moveTo>
                <a:lnTo>
                  <a:pt x="115824" y="256032"/>
                </a:lnTo>
                <a:lnTo>
                  <a:pt x="120348" y="263747"/>
                </a:lnTo>
                <a:lnTo>
                  <a:pt x="133730" y="272034"/>
                </a:lnTo>
                <a:lnTo>
                  <a:pt x="155686" y="279177"/>
                </a:lnTo>
                <a:lnTo>
                  <a:pt x="185928" y="283463"/>
                </a:lnTo>
                <a:lnTo>
                  <a:pt x="192024" y="283463"/>
                </a:lnTo>
                <a:lnTo>
                  <a:pt x="195072" y="286512"/>
                </a:lnTo>
                <a:lnTo>
                  <a:pt x="195072" y="295656"/>
                </a:lnTo>
                <a:lnTo>
                  <a:pt x="188975" y="298704"/>
                </a:lnTo>
                <a:lnTo>
                  <a:pt x="208571" y="298704"/>
                </a:lnTo>
                <a:lnTo>
                  <a:pt x="204216" y="277368"/>
                </a:lnTo>
                <a:lnTo>
                  <a:pt x="207327" y="262128"/>
                </a:lnTo>
                <a:lnTo>
                  <a:pt x="185928" y="262128"/>
                </a:lnTo>
                <a:lnTo>
                  <a:pt x="164258" y="260985"/>
                </a:lnTo>
                <a:lnTo>
                  <a:pt x="145161" y="257556"/>
                </a:lnTo>
                <a:lnTo>
                  <a:pt x="128920" y="251841"/>
                </a:lnTo>
                <a:lnTo>
                  <a:pt x="115824" y="243840"/>
                </a:lnTo>
                <a:close/>
              </a:path>
              <a:path w="472439" h="472439">
                <a:moveTo>
                  <a:pt x="115824" y="207263"/>
                </a:moveTo>
                <a:lnTo>
                  <a:pt x="115824" y="219456"/>
                </a:lnTo>
                <a:lnTo>
                  <a:pt x="119062" y="227171"/>
                </a:lnTo>
                <a:lnTo>
                  <a:pt x="132587" y="235458"/>
                </a:lnTo>
                <a:lnTo>
                  <a:pt x="155257" y="242601"/>
                </a:lnTo>
                <a:lnTo>
                  <a:pt x="185928" y="246887"/>
                </a:lnTo>
                <a:lnTo>
                  <a:pt x="188975" y="246887"/>
                </a:lnTo>
                <a:lnTo>
                  <a:pt x="195072" y="249936"/>
                </a:lnTo>
                <a:lnTo>
                  <a:pt x="195072" y="259080"/>
                </a:lnTo>
                <a:lnTo>
                  <a:pt x="188975" y="262128"/>
                </a:lnTo>
                <a:lnTo>
                  <a:pt x="207327" y="262128"/>
                </a:lnTo>
                <a:lnTo>
                  <a:pt x="211693" y="240744"/>
                </a:lnTo>
                <a:lnTo>
                  <a:pt x="219911" y="228600"/>
                </a:lnTo>
                <a:lnTo>
                  <a:pt x="195072" y="228600"/>
                </a:lnTo>
                <a:lnTo>
                  <a:pt x="172402" y="226980"/>
                </a:lnTo>
                <a:lnTo>
                  <a:pt x="150876" y="222504"/>
                </a:lnTo>
                <a:lnTo>
                  <a:pt x="131635" y="215741"/>
                </a:lnTo>
                <a:lnTo>
                  <a:pt x="115824" y="207263"/>
                </a:lnTo>
                <a:close/>
              </a:path>
              <a:path w="472439" h="472439">
                <a:moveTo>
                  <a:pt x="115824" y="173736"/>
                </a:moveTo>
                <a:lnTo>
                  <a:pt x="115824" y="182880"/>
                </a:lnTo>
                <a:lnTo>
                  <a:pt x="121348" y="192309"/>
                </a:lnTo>
                <a:lnTo>
                  <a:pt x="137160" y="201168"/>
                </a:lnTo>
                <a:lnTo>
                  <a:pt x="162115" y="207740"/>
                </a:lnTo>
                <a:lnTo>
                  <a:pt x="195072" y="210312"/>
                </a:lnTo>
                <a:lnTo>
                  <a:pt x="198120" y="210312"/>
                </a:lnTo>
                <a:lnTo>
                  <a:pt x="201168" y="213360"/>
                </a:lnTo>
                <a:lnTo>
                  <a:pt x="201168" y="222504"/>
                </a:lnTo>
                <a:lnTo>
                  <a:pt x="198120" y="228600"/>
                </a:lnTo>
                <a:lnTo>
                  <a:pt x="219911" y="228600"/>
                </a:lnTo>
                <a:lnTo>
                  <a:pt x="232029" y="210693"/>
                </a:lnTo>
                <a:lnTo>
                  <a:pt x="259617" y="192024"/>
                </a:lnTo>
                <a:lnTo>
                  <a:pt x="195072" y="192024"/>
                </a:lnTo>
                <a:lnTo>
                  <a:pt x="172402" y="190881"/>
                </a:lnTo>
                <a:lnTo>
                  <a:pt x="150876" y="187452"/>
                </a:lnTo>
                <a:lnTo>
                  <a:pt x="131635" y="181737"/>
                </a:lnTo>
                <a:lnTo>
                  <a:pt x="115824" y="173736"/>
                </a:lnTo>
                <a:close/>
              </a:path>
              <a:path w="472439" h="472439">
                <a:moveTo>
                  <a:pt x="431692" y="103632"/>
                </a:moveTo>
                <a:lnTo>
                  <a:pt x="195072" y="103632"/>
                </a:lnTo>
                <a:lnTo>
                  <a:pt x="229123" y="106441"/>
                </a:lnTo>
                <a:lnTo>
                  <a:pt x="259461" y="114681"/>
                </a:lnTo>
                <a:lnTo>
                  <a:pt x="281225" y="128063"/>
                </a:lnTo>
                <a:lnTo>
                  <a:pt x="289560" y="146304"/>
                </a:lnTo>
                <a:lnTo>
                  <a:pt x="281225" y="165020"/>
                </a:lnTo>
                <a:lnTo>
                  <a:pt x="259461" y="179451"/>
                </a:lnTo>
                <a:lnTo>
                  <a:pt x="229123" y="188737"/>
                </a:lnTo>
                <a:lnTo>
                  <a:pt x="195072" y="192024"/>
                </a:lnTo>
                <a:lnTo>
                  <a:pt x="259617" y="192024"/>
                </a:lnTo>
                <a:lnTo>
                  <a:pt x="262080" y="190357"/>
                </a:lnTo>
                <a:lnTo>
                  <a:pt x="298704" y="182880"/>
                </a:lnTo>
                <a:lnTo>
                  <a:pt x="465601" y="182880"/>
                </a:lnTo>
                <a:lnTo>
                  <a:pt x="454199" y="145303"/>
                </a:lnTo>
                <a:lnTo>
                  <a:pt x="432738" y="104923"/>
                </a:lnTo>
                <a:lnTo>
                  <a:pt x="431692" y="103632"/>
                </a:lnTo>
                <a:close/>
              </a:path>
            </a:pathLst>
          </a:custGeom>
          <a:solidFill>
            <a:srgbClr val="0076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505711" y="3188716"/>
            <a:ext cx="21590" cy="21590"/>
          </a:xfrm>
          <a:custGeom>
            <a:rect l="l" t="t" r="r" b="b"/>
            <a:pathLst>
              <a:path w="21590" h="21589">
                <a:moveTo>
                  <a:pt x="0" y="0"/>
                </a:moveTo>
                <a:lnTo>
                  <a:pt x="0" y="21336"/>
                </a:lnTo>
                <a:lnTo>
                  <a:pt x="21335" y="21336"/>
                </a:lnTo>
                <a:lnTo>
                  <a:pt x="0" y="0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219200" y="3054604"/>
            <a:ext cx="475615" cy="472440"/>
          </a:xfrm>
          <a:custGeom>
            <a:rect l="l" t="t" r="r" b="b"/>
            <a:pathLst>
              <a:path w="475614" h="472439">
                <a:moveTo>
                  <a:pt x="237744" y="0"/>
                </a:moveTo>
                <a:lnTo>
                  <a:pt x="189898" y="4833"/>
                </a:lnTo>
                <a:lnTo>
                  <a:pt x="145303" y="18669"/>
                </a:lnTo>
                <a:lnTo>
                  <a:pt x="104923" y="40505"/>
                </a:lnTo>
                <a:lnTo>
                  <a:pt x="69723" y="69342"/>
                </a:lnTo>
                <a:lnTo>
                  <a:pt x="40665" y="104179"/>
                </a:lnTo>
                <a:lnTo>
                  <a:pt x="18716" y="144018"/>
                </a:lnTo>
                <a:lnTo>
                  <a:pt x="4839" y="187856"/>
                </a:lnTo>
                <a:lnTo>
                  <a:pt x="0" y="234696"/>
                </a:lnTo>
                <a:lnTo>
                  <a:pt x="4839" y="282541"/>
                </a:lnTo>
                <a:lnTo>
                  <a:pt x="18716" y="327136"/>
                </a:lnTo>
                <a:lnTo>
                  <a:pt x="40665" y="367516"/>
                </a:lnTo>
                <a:lnTo>
                  <a:pt x="69723" y="402717"/>
                </a:lnTo>
                <a:lnTo>
                  <a:pt x="104923" y="431774"/>
                </a:lnTo>
                <a:lnTo>
                  <a:pt x="145303" y="453723"/>
                </a:lnTo>
                <a:lnTo>
                  <a:pt x="189898" y="467600"/>
                </a:lnTo>
                <a:lnTo>
                  <a:pt x="237744" y="472440"/>
                </a:lnTo>
                <a:lnTo>
                  <a:pt x="285589" y="467600"/>
                </a:lnTo>
                <a:lnTo>
                  <a:pt x="330184" y="453723"/>
                </a:lnTo>
                <a:lnTo>
                  <a:pt x="370564" y="431774"/>
                </a:lnTo>
                <a:lnTo>
                  <a:pt x="405765" y="402717"/>
                </a:lnTo>
                <a:lnTo>
                  <a:pt x="434822" y="367516"/>
                </a:lnTo>
                <a:lnTo>
                  <a:pt x="435776" y="365760"/>
                </a:lnTo>
                <a:lnTo>
                  <a:pt x="146303" y="365760"/>
                </a:lnTo>
                <a:lnTo>
                  <a:pt x="143256" y="362712"/>
                </a:lnTo>
                <a:lnTo>
                  <a:pt x="143256" y="106680"/>
                </a:lnTo>
                <a:lnTo>
                  <a:pt x="146303" y="103632"/>
                </a:lnTo>
                <a:lnTo>
                  <a:pt x="434365" y="103632"/>
                </a:lnTo>
                <a:lnTo>
                  <a:pt x="405764" y="69342"/>
                </a:lnTo>
                <a:lnTo>
                  <a:pt x="370564" y="40505"/>
                </a:lnTo>
                <a:lnTo>
                  <a:pt x="330184" y="18669"/>
                </a:lnTo>
                <a:lnTo>
                  <a:pt x="285589" y="4833"/>
                </a:lnTo>
                <a:lnTo>
                  <a:pt x="237744" y="0"/>
                </a:lnTo>
                <a:close/>
              </a:path>
              <a:path w="475614" h="472439">
                <a:moveTo>
                  <a:pt x="472023" y="201168"/>
                </a:moveTo>
                <a:lnTo>
                  <a:pt x="301752" y="201168"/>
                </a:lnTo>
                <a:lnTo>
                  <a:pt x="325421" y="205978"/>
                </a:lnTo>
                <a:lnTo>
                  <a:pt x="344805" y="219075"/>
                </a:lnTo>
                <a:lnTo>
                  <a:pt x="357901" y="238458"/>
                </a:lnTo>
                <a:lnTo>
                  <a:pt x="362712" y="262128"/>
                </a:lnTo>
                <a:lnTo>
                  <a:pt x="358330" y="286273"/>
                </a:lnTo>
                <a:lnTo>
                  <a:pt x="345948" y="306705"/>
                </a:lnTo>
                <a:lnTo>
                  <a:pt x="326707" y="320849"/>
                </a:lnTo>
                <a:lnTo>
                  <a:pt x="301752" y="326136"/>
                </a:lnTo>
                <a:lnTo>
                  <a:pt x="332231" y="326136"/>
                </a:lnTo>
                <a:lnTo>
                  <a:pt x="335280" y="329184"/>
                </a:lnTo>
                <a:lnTo>
                  <a:pt x="335280" y="362712"/>
                </a:lnTo>
                <a:lnTo>
                  <a:pt x="332231" y="365760"/>
                </a:lnTo>
                <a:lnTo>
                  <a:pt x="435776" y="365760"/>
                </a:lnTo>
                <a:lnTo>
                  <a:pt x="456771" y="327136"/>
                </a:lnTo>
                <a:lnTo>
                  <a:pt x="470648" y="282541"/>
                </a:lnTo>
                <a:lnTo>
                  <a:pt x="475488" y="234696"/>
                </a:lnTo>
                <a:lnTo>
                  <a:pt x="472023" y="201168"/>
                </a:lnTo>
                <a:close/>
              </a:path>
              <a:path w="475614" h="472439">
                <a:moveTo>
                  <a:pt x="268224" y="118872"/>
                </a:moveTo>
                <a:lnTo>
                  <a:pt x="161544" y="118872"/>
                </a:lnTo>
                <a:lnTo>
                  <a:pt x="161544" y="347472"/>
                </a:lnTo>
                <a:lnTo>
                  <a:pt x="320040" y="347472"/>
                </a:lnTo>
                <a:lnTo>
                  <a:pt x="320040" y="329184"/>
                </a:lnTo>
                <a:lnTo>
                  <a:pt x="323088" y="326136"/>
                </a:lnTo>
                <a:lnTo>
                  <a:pt x="182880" y="326136"/>
                </a:lnTo>
                <a:lnTo>
                  <a:pt x="176784" y="323088"/>
                </a:lnTo>
                <a:lnTo>
                  <a:pt x="176784" y="313944"/>
                </a:lnTo>
                <a:lnTo>
                  <a:pt x="182880" y="310896"/>
                </a:lnTo>
                <a:lnTo>
                  <a:pt x="262128" y="310896"/>
                </a:lnTo>
                <a:lnTo>
                  <a:pt x="257603" y="306276"/>
                </a:lnTo>
                <a:lnTo>
                  <a:pt x="253365" y="301371"/>
                </a:lnTo>
                <a:lnTo>
                  <a:pt x="249697" y="295894"/>
                </a:lnTo>
                <a:lnTo>
                  <a:pt x="246887" y="289560"/>
                </a:lnTo>
                <a:lnTo>
                  <a:pt x="179831" y="289560"/>
                </a:lnTo>
                <a:lnTo>
                  <a:pt x="176784" y="286512"/>
                </a:lnTo>
                <a:lnTo>
                  <a:pt x="176784" y="277368"/>
                </a:lnTo>
                <a:lnTo>
                  <a:pt x="179831" y="274320"/>
                </a:lnTo>
                <a:lnTo>
                  <a:pt x="240791" y="274320"/>
                </a:lnTo>
                <a:lnTo>
                  <a:pt x="240791" y="256032"/>
                </a:lnTo>
                <a:lnTo>
                  <a:pt x="179831" y="256032"/>
                </a:lnTo>
                <a:lnTo>
                  <a:pt x="176784" y="252984"/>
                </a:lnTo>
                <a:lnTo>
                  <a:pt x="176784" y="240792"/>
                </a:lnTo>
                <a:lnTo>
                  <a:pt x="179831" y="237744"/>
                </a:lnTo>
                <a:lnTo>
                  <a:pt x="243840" y="237744"/>
                </a:lnTo>
                <a:lnTo>
                  <a:pt x="246887" y="231648"/>
                </a:lnTo>
                <a:lnTo>
                  <a:pt x="252984" y="225551"/>
                </a:lnTo>
                <a:lnTo>
                  <a:pt x="256031" y="219456"/>
                </a:lnTo>
                <a:lnTo>
                  <a:pt x="179831" y="219456"/>
                </a:lnTo>
                <a:lnTo>
                  <a:pt x="176784" y="216408"/>
                </a:lnTo>
                <a:lnTo>
                  <a:pt x="176784" y="207263"/>
                </a:lnTo>
                <a:lnTo>
                  <a:pt x="179831" y="204216"/>
                </a:lnTo>
                <a:lnTo>
                  <a:pt x="283463" y="204216"/>
                </a:lnTo>
                <a:lnTo>
                  <a:pt x="289559" y="201168"/>
                </a:lnTo>
                <a:lnTo>
                  <a:pt x="472023" y="201168"/>
                </a:lnTo>
                <a:lnTo>
                  <a:pt x="471708" y="198120"/>
                </a:lnTo>
                <a:lnTo>
                  <a:pt x="323088" y="198120"/>
                </a:lnTo>
                <a:lnTo>
                  <a:pt x="320040" y="195072"/>
                </a:lnTo>
                <a:lnTo>
                  <a:pt x="320040" y="173736"/>
                </a:lnTo>
                <a:lnTo>
                  <a:pt x="271272" y="173736"/>
                </a:lnTo>
                <a:lnTo>
                  <a:pt x="268224" y="167640"/>
                </a:lnTo>
                <a:lnTo>
                  <a:pt x="268224" y="118872"/>
                </a:lnTo>
                <a:close/>
              </a:path>
              <a:path w="475614" h="472439">
                <a:moveTo>
                  <a:pt x="434365" y="103632"/>
                </a:moveTo>
                <a:lnTo>
                  <a:pt x="277368" y="103632"/>
                </a:lnTo>
                <a:lnTo>
                  <a:pt x="332231" y="158496"/>
                </a:lnTo>
                <a:lnTo>
                  <a:pt x="335280" y="158496"/>
                </a:lnTo>
                <a:lnTo>
                  <a:pt x="335280" y="195072"/>
                </a:lnTo>
                <a:lnTo>
                  <a:pt x="332231" y="198120"/>
                </a:lnTo>
                <a:lnTo>
                  <a:pt x="471708" y="198120"/>
                </a:lnTo>
                <a:lnTo>
                  <a:pt x="470648" y="187856"/>
                </a:lnTo>
                <a:lnTo>
                  <a:pt x="456771" y="144018"/>
                </a:lnTo>
                <a:lnTo>
                  <a:pt x="434822" y="104179"/>
                </a:lnTo>
                <a:lnTo>
                  <a:pt x="434365" y="103632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475232" y="3271011"/>
            <a:ext cx="91440" cy="91439"/>
          </a:xfrm>
          <a:prstGeom prst="rect">
            <a:avLst/>
          </a:prstGeom>
          <a:blipFill>
            <a:blip r:embed="rId1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281416" y="2740660"/>
            <a:ext cx="1862455" cy="299085"/>
          </a:xfrm>
          <a:custGeom>
            <a:rect l="l" t="t" r="r" b="b"/>
            <a:pathLst>
              <a:path w="1862454" h="299085">
                <a:moveTo>
                  <a:pt x="1712976" y="0"/>
                </a:moveTo>
                <a:lnTo>
                  <a:pt x="1712976" y="73151"/>
                </a:lnTo>
                <a:lnTo>
                  <a:pt x="0" y="73151"/>
                </a:lnTo>
                <a:lnTo>
                  <a:pt x="76200" y="149351"/>
                </a:lnTo>
                <a:lnTo>
                  <a:pt x="0" y="225551"/>
                </a:lnTo>
                <a:lnTo>
                  <a:pt x="1712976" y="225551"/>
                </a:lnTo>
                <a:lnTo>
                  <a:pt x="1712976" y="298703"/>
                </a:lnTo>
                <a:lnTo>
                  <a:pt x="1862327" y="149351"/>
                </a:lnTo>
                <a:lnTo>
                  <a:pt x="1712976" y="0"/>
                </a:lnTo>
                <a:close/>
              </a:path>
            </a:pathLst>
          </a:custGeom>
          <a:solidFill>
            <a:srgbClr val="2588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788032" y="3114420"/>
            <a:ext cx="98678" cy="99822"/>
          </a:xfrm>
          <a:prstGeom prst="rect">
            <a:avLst/>
          </a:prstGeom>
          <a:blipFill>
            <a:blip r:embed="rId1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297679" y="3161283"/>
            <a:ext cx="97536" cy="100583"/>
          </a:xfrm>
          <a:prstGeom prst="rect">
            <a:avLst/>
          </a:prstGeom>
          <a:blipFill>
            <a:blip r:embed="rId1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426463" y="4322571"/>
            <a:ext cx="469900" cy="472440"/>
          </a:xfrm>
          <a:custGeom>
            <a:rect l="l" t="t" r="r" b="b"/>
            <a:pathLst>
              <a:path w="469900" h="472439">
                <a:moveTo>
                  <a:pt x="234696" y="0"/>
                </a:moveTo>
                <a:lnTo>
                  <a:pt x="186981" y="4839"/>
                </a:lnTo>
                <a:lnTo>
                  <a:pt x="142732" y="18716"/>
                </a:lnTo>
                <a:lnTo>
                  <a:pt x="102840" y="40665"/>
                </a:lnTo>
                <a:lnTo>
                  <a:pt x="68199" y="69723"/>
                </a:lnTo>
                <a:lnTo>
                  <a:pt x="39701" y="104923"/>
                </a:lnTo>
                <a:lnTo>
                  <a:pt x="18240" y="145303"/>
                </a:lnTo>
                <a:lnTo>
                  <a:pt x="4708" y="189898"/>
                </a:lnTo>
                <a:lnTo>
                  <a:pt x="0" y="237744"/>
                </a:lnTo>
                <a:lnTo>
                  <a:pt x="4833" y="284583"/>
                </a:lnTo>
                <a:lnTo>
                  <a:pt x="18668" y="328421"/>
                </a:lnTo>
                <a:lnTo>
                  <a:pt x="40505" y="368260"/>
                </a:lnTo>
                <a:lnTo>
                  <a:pt x="69341" y="403097"/>
                </a:lnTo>
                <a:lnTo>
                  <a:pt x="104179" y="431934"/>
                </a:lnTo>
                <a:lnTo>
                  <a:pt x="144018" y="453770"/>
                </a:lnTo>
                <a:lnTo>
                  <a:pt x="187856" y="467606"/>
                </a:lnTo>
                <a:lnTo>
                  <a:pt x="234696" y="472439"/>
                </a:lnTo>
                <a:lnTo>
                  <a:pt x="282410" y="467606"/>
                </a:lnTo>
                <a:lnTo>
                  <a:pt x="326659" y="453770"/>
                </a:lnTo>
                <a:lnTo>
                  <a:pt x="366551" y="431934"/>
                </a:lnTo>
                <a:lnTo>
                  <a:pt x="401193" y="403097"/>
                </a:lnTo>
                <a:lnTo>
                  <a:pt x="424256" y="374903"/>
                </a:lnTo>
                <a:lnTo>
                  <a:pt x="137160" y="374903"/>
                </a:lnTo>
                <a:lnTo>
                  <a:pt x="134112" y="371855"/>
                </a:lnTo>
                <a:lnTo>
                  <a:pt x="134112" y="103631"/>
                </a:lnTo>
                <a:lnTo>
                  <a:pt x="137160" y="97535"/>
                </a:lnTo>
                <a:lnTo>
                  <a:pt x="423709" y="97535"/>
                </a:lnTo>
                <a:lnTo>
                  <a:pt x="401193" y="69723"/>
                </a:lnTo>
                <a:lnTo>
                  <a:pt x="366551" y="40665"/>
                </a:lnTo>
                <a:lnTo>
                  <a:pt x="326659" y="18716"/>
                </a:lnTo>
                <a:lnTo>
                  <a:pt x="282410" y="4839"/>
                </a:lnTo>
                <a:lnTo>
                  <a:pt x="234696" y="0"/>
                </a:lnTo>
                <a:close/>
              </a:path>
              <a:path w="469900" h="472439">
                <a:moveTo>
                  <a:pt x="423709" y="97535"/>
                </a:moveTo>
                <a:lnTo>
                  <a:pt x="332231" y="97535"/>
                </a:lnTo>
                <a:lnTo>
                  <a:pt x="335280" y="103631"/>
                </a:lnTo>
                <a:lnTo>
                  <a:pt x="335280" y="371855"/>
                </a:lnTo>
                <a:lnTo>
                  <a:pt x="332231" y="374903"/>
                </a:lnTo>
                <a:lnTo>
                  <a:pt x="424256" y="374903"/>
                </a:lnTo>
                <a:lnTo>
                  <a:pt x="429690" y="368260"/>
                </a:lnTo>
                <a:lnTo>
                  <a:pt x="451151" y="328421"/>
                </a:lnTo>
                <a:lnTo>
                  <a:pt x="464683" y="284583"/>
                </a:lnTo>
                <a:lnTo>
                  <a:pt x="469392" y="237744"/>
                </a:lnTo>
                <a:lnTo>
                  <a:pt x="464683" y="189898"/>
                </a:lnTo>
                <a:lnTo>
                  <a:pt x="451151" y="145303"/>
                </a:lnTo>
                <a:lnTo>
                  <a:pt x="429690" y="104923"/>
                </a:lnTo>
                <a:lnTo>
                  <a:pt x="423709" y="97535"/>
                </a:lnTo>
                <a:close/>
              </a:path>
            </a:pathLst>
          </a:custGeom>
          <a:solidFill>
            <a:srgbClr val="91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578863" y="4438396"/>
            <a:ext cx="167640" cy="243840"/>
          </a:xfrm>
          <a:custGeom>
            <a:rect l="l" t="t" r="r" b="b"/>
            <a:pathLst>
              <a:path w="167639" h="243839">
                <a:moveTo>
                  <a:pt x="167640" y="0"/>
                </a:moveTo>
                <a:lnTo>
                  <a:pt x="0" y="0"/>
                </a:lnTo>
                <a:lnTo>
                  <a:pt x="0" y="243839"/>
                </a:lnTo>
                <a:lnTo>
                  <a:pt x="167640" y="243839"/>
                </a:lnTo>
                <a:lnTo>
                  <a:pt x="167640" y="225551"/>
                </a:lnTo>
                <a:lnTo>
                  <a:pt x="134112" y="225551"/>
                </a:lnTo>
                <a:lnTo>
                  <a:pt x="132587" y="222503"/>
                </a:lnTo>
                <a:lnTo>
                  <a:pt x="21336" y="222503"/>
                </a:lnTo>
                <a:lnTo>
                  <a:pt x="18288" y="219455"/>
                </a:lnTo>
                <a:lnTo>
                  <a:pt x="18288" y="210311"/>
                </a:lnTo>
                <a:lnTo>
                  <a:pt x="21336" y="204215"/>
                </a:lnTo>
                <a:lnTo>
                  <a:pt x="131063" y="204215"/>
                </a:lnTo>
                <a:lnTo>
                  <a:pt x="131063" y="185927"/>
                </a:lnTo>
                <a:lnTo>
                  <a:pt x="21336" y="185927"/>
                </a:lnTo>
                <a:lnTo>
                  <a:pt x="18288" y="182879"/>
                </a:lnTo>
                <a:lnTo>
                  <a:pt x="18288" y="170687"/>
                </a:lnTo>
                <a:lnTo>
                  <a:pt x="21336" y="167639"/>
                </a:lnTo>
                <a:lnTo>
                  <a:pt x="167640" y="167639"/>
                </a:lnTo>
                <a:lnTo>
                  <a:pt x="167640" y="149351"/>
                </a:lnTo>
                <a:lnTo>
                  <a:pt x="21336" y="149351"/>
                </a:lnTo>
                <a:lnTo>
                  <a:pt x="18288" y="146303"/>
                </a:lnTo>
                <a:lnTo>
                  <a:pt x="18288" y="134111"/>
                </a:lnTo>
                <a:lnTo>
                  <a:pt x="21336" y="131063"/>
                </a:lnTo>
                <a:lnTo>
                  <a:pt x="167640" y="131063"/>
                </a:lnTo>
                <a:lnTo>
                  <a:pt x="167640" y="112775"/>
                </a:lnTo>
                <a:lnTo>
                  <a:pt x="21336" y="112775"/>
                </a:lnTo>
                <a:lnTo>
                  <a:pt x="18288" y="106679"/>
                </a:lnTo>
                <a:lnTo>
                  <a:pt x="18288" y="97535"/>
                </a:lnTo>
                <a:lnTo>
                  <a:pt x="21336" y="94487"/>
                </a:lnTo>
                <a:lnTo>
                  <a:pt x="167640" y="94487"/>
                </a:lnTo>
                <a:lnTo>
                  <a:pt x="167640" y="73151"/>
                </a:lnTo>
                <a:lnTo>
                  <a:pt x="24384" y="73151"/>
                </a:lnTo>
                <a:lnTo>
                  <a:pt x="18288" y="70103"/>
                </a:lnTo>
                <a:lnTo>
                  <a:pt x="18288" y="24383"/>
                </a:lnTo>
                <a:lnTo>
                  <a:pt x="24384" y="21335"/>
                </a:lnTo>
                <a:lnTo>
                  <a:pt x="167640" y="21335"/>
                </a:lnTo>
                <a:lnTo>
                  <a:pt x="167640" y="0"/>
                </a:lnTo>
                <a:close/>
              </a:path>
              <a:path w="167639" h="243839">
                <a:moveTo>
                  <a:pt x="167640" y="167639"/>
                </a:moveTo>
                <a:lnTo>
                  <a:pt x="143256" y="167639"/>
                </a:lnTo>
                <a:lnTo>
                  <a:pt x="146304" y="170687"/>
                </a:lnTo>
                <a:lnTo>
                  <a:pt x="146304" y="219455"/>
                </a:lnTo>
                <a:lnTo>
                  <a:pt x="143256" y="225551"/>
                </a:lnTo>
                <a:lnTo>
                  <a:pt x="167640" y="225551"/>
                </a:lnTo>
                <a:lnTo>
                  <a:pt x="167640" y="167639"/>
                </a:lnTo>
                <a:close/>
              </a:path>
              <a:path w="167639" h="243839">
                <a:moveTo>
                  <a:pt x="60960" y="204215"/>
                </a:moveTo>
                <a:lnTo>
                  <a:pt x="33528" y="204215"/>
                </a:lnTo>
                <a:lnTo>
                  <a:pt x="36576" y="210311"/>
                </a:lnTo>
                <a:lnTo>
                  <a:pt x="36576" y="219455"/>
                </a:lnTo>
                <a:lnTo>
                  <a:pt x="33528" y="222503"/>
                </a:lnTo>
                <a:lnTo>
                  <a:pt x="60960" y="222503"/>
                </a:lnTo>
                <a:lnTo>
                  <a:pt x="54863" y="219455"/>
                </a:lnTo>
                <a:lnTo>
                  <a:pt x="54863" y="210311"/>
                </a:lnTo>
                <a:lnTo>
                  <a:pt x="60960" y="204215"/>
                </a:lnTo>
                <a:close/>
              </a:path>
              <a:path w="167639" h="243839">
                <a:moveTo>
                  <a:pt x="97536" y="204215"/>
                </a:moveTo>
                <a:lnTo>
                  <a:pt x="70104" y="204215"/>
                </a:lnTo>
                <a:lnTo>
                  <a:pt x="73152" y="210311"/>
                </a:lnTo>
                <a:lnTo>
                  <a:pt x="73152" y="219455"/>
                </a:lnTo>
                <a:lnTo>
                  <a:pt x="70104" y="222503"/>
                </a:lnTo>
                <a:lnTo>
                  <a:pt x="97536" y="222503"/>
                </a:lnTo>
                <a:lnTo>
                  <a:pt x="91440" y="219455"/>
                </a:lnTo>
                <a:lnTo>
                  <a:pt x="91440" y="210311"/>
                </a:lnTo>
                <a:lnTo>
                  <a:pt x="97536" y="204215"/>
                </a:lnTo>
                <a:close/>
              </a:path>
              <a:path w="167639" h="243839">
                <a:moveTo>
                  <a:pt x="131063" y="204215"/>
                </a:moveTo>
                <a:lnTo>
                  <a:pt x="106680" y="204215"/>
                </a:lnTo>
                <a:lnTo>
                  <a:pt x="109728" y="210311"/>
                </a:lnTo>
                <a:lnTo>
                  <a:pt x="109728" y="219455"/>
                </a:lnTo>
                <a:lnTo>
                  <a:pt x="106680" y="222503"/>
                </a:lnTo>
                <a:lnTo>
                  <a:pt x="132587" y="222503"/>
                </a:lnTo>
                <a:lnTo>
                  <a:pt x="131063" y="219455"/>
                </a:lnTo>
                <a:lnTo>
                  <a:pt x="131063" y="204215"/>
                </a:lnTo>
                <a:close/>
              </a:path>
              <a:path w="167639" h="243839">
                <a:moveTo>
                  <a:pt x="60960" y="167639"/>
                </a:moveTo>
                <a:lnTo>
                  <a:pt x="33528" y="167639"/>
                </a:lnTo>
                <a:lnTo>
                  <a:pt x="36576" y="170687"/>
                </a:lnTo>
                <a:lnTo>
                  <a:pt x="36576" y="182879"/>
                </a:lnTo>
                <a:lnTo>
                  <a:pt x="33528" y="185927"/>
                </a:lnTo>
                <a:lnTo>
                  <a:pt x="60960" y="185927"/>
                </a:lnTo>
                <a:lnTo>
                  <a:pt x="54863" y="182879"/>
                </a:lnTo>
                <a:lnTo>
                  <a:pt x="54863" y="173735"/>
                </a:lnTo>
                <a:lnTo>
                  <a:pt x="60960" y="167639"/>
                </a:lnTo>
                <a:close/>
              </a:path>
              <a:path w="167639" h="243839">
                <a:moveTo>
                  <a:pt x="97536" y="167639"/>
                </a:moveTo>
                <a:lnTo>
                  <a:pt x="70104" y="167639"/>
                </a:lnTo>
                <a:lnTo>
                  <a:pt x="73152" y="173735"/>
                </a:lnTo>
                <a:lnTo>
                  <a:pt x="73152" y="182879"/>
                </a:lnTo>
                <a:lnTo>
                  <a:pt x="70104" y="185927"/>
                </a:lnTo>
                <a:lnTo>
                  <a:pt x="97536" y="185927"/>
                </a:lnTo>
                <a:lnTo>
                  <a:pt x="91440" y="182879"/>
                </a:lnTo>
                <a:lnTo>
                  <a:pt x="91440" y="173735"/>
                </a:lnTo>
                <a:lnTo>
                  <a:pt x="97536" y="167639"/>
                </a:lnTo>
                <a:close/>
              </a:path>
              <a:path w="167639" h="243839">
                <a:moveTo>
                  <a:pt x="134112" y="167639"/>
                </a:moveTo>
                <a:lnTo>
                  <a:pt x="106680" y="167639"/>
                </a:lnTo>
                <a:lnTo>
                  <a:pt x="109728" y="173735"/>
                </a:lnTo>
                <a:lnTo>
                  <a:pt x="109728" y="182879"/>
                </a:lnTo>
                <a:lnTo>
                  <a:pt x="106680" y="185927"/>
                </a:lnTo>
                <a:lnTo>
                  <a:pt x="131063" y="185927"/>
                </a:lnTo>
                <a:lnTo>
                  <a:pt x="131063" y="170687"/>
                </a:lnTo>
                <a:lnTo>
                  <a:pt x="134112" y="167639"/>
                </a:lnTo>
                <a:close/>
              </a:path>
              <a:path w="167639" h="243839">
                <a:moveTo>
                  <a:pt x="60960" y="131063"/>
                </a:moveTo>
                <a:lnTo>
                  <a:pt x="33528" y="131063"/>
                </a:lnTo>
                <a:lnTo>
                  <a:pt x="36576" y="134111"/>
                </a:lnTo>
                <a:lnTo>
                  <a:pt x="36576" y="146303"/>
                </a:lnTo>
                <a:lnTo>
                  <a:pt x="33528" y="149351"/>
                </a:lnTo>
                <a:lnTo>
                  <a:pt x="60960" y="149351"/>
                </a:lnTo>
                <a:lnTo>
                  <a:pt x="54863" y="146303"/>
                </a:lnTo>
                <a:lnTo>
                  <a:pt x="54863" y="134111"/>
                </a:lnTo>
                <a:lnTo>
                  <a:pt x="60960" y="131063"/>
                </a:lnTo>
                <a:close/>
              </a:path>
              <a:path w="167639" h="243839">
                <a:moveTo>
                  <a:pt x="97536" y="131063"/>
                </a:moveTo>
                <a:lnTo>
                  <a:pt x="70104" y="131063"/>
                </a:lnTo>
                <a:lnTo>
                  <a:pt x="73152" y="134111"/>
                </a:lnTo>
                <a:lnTo>
                  <a:pt x="73152" y="146303"/>
                </a:lnTo>
                <a:lnTo>
                  <a:pt x="70104" y="149351"/>
                </a:lnTo>
                <a:lnTo>
                  <a:pt x="97536" y="149351"/>
                </a:lnTo>
                <a:lnTo>
                  <a:pt x="91440" y="146303"/>
                </a:lnTo>
                <a:lnTo>
                  <a:pt x="91440" y="134111"/>
                </a:lnTo>
                <a:lnTo>
                  <a:pt x="97536" y="131063"/>
                </a:lnTo>
                <a:close/>
              </a:path>
              <a:path w="167639" h="243839">
                <a:moveTo>
                  <a:pt x="134112" y="131063"/>
                </a:moveTo>
                <a:lnTo>
                  <a:pt x="106680" y="131063"/>
                </a:lnTo>
                <a:lnTo>
                  <a:pt x="109728" y="134111"/>
                </a:lnTo>
                <a:lnTo>
                  <a:pt x="109728" y="146303"/>
                </a:lnTo>
                <a:lnTo>
                  <a:pt x="106680" y="149351"/>
                </a:lnTo>
                <a:lnTo>
                  <a:pt x="134112" y="149351"/>
                </a:lnTo>
                <a:lnTo>
                  <a:pt x="128016" y="146303"/>
                </a:lnTo>
                <a:lnTo>
                  <a:pt x="128016" y="134111"/>
                </a:lnTo>
                <a:lnTo>
                  <a:pt x="134112" y="131063"/>
                </a:lnTo>
                <a:close/>
              </a:path>
              <a:path w="167639" h="243839">
                <a:moveTo>
                  <a:pt x="167640" y="131063"/>
                </a:moveTo>
                <a:lnTo>
                  <a:pt x="143256" y="131063"/>
                </a:lnTo>
                <a:lnTo>
                  <a:pt x="146304" y="134111"/>
                </a:lnTo>
                <a:lnTo>
                  <a:pt x="146304" y="146303"/>
                </a:lnTo>
                <a:lnTo>
                  <a:pt x="143256" y="149351"/>
                </a:lnTo>
                <a:lnTo>
                  <a:pt x="167640" y="149351"/>
                </a:lnTo>
                <a:lnTo>
                  <a:pt x="167640" y="131063"/>
                </a:lnTo>
                <a:close/>
              </a:path>
              <a:path w="167639" h="243839">
                <a:moveTo>
                  <a:pt x="60960" y="94487"/>
                </a:moveTo>
                <a:lnTo>
                  <a:pt x="33528" y="94487"/>
                </a:lnTo>
                <a:lnTo>
                  <a:pt x="36576" y="97535"/>
                </a:lnTo>
                <a:lnTo>
                  <a:pt x="36576" y="106679"/>
                </a:lnTo>
                <a:lnTo>
                  <a:pt x="33528" y="112775"/>
                </a:lnTo>
                <a:lnTo>
                  <a:pt x="60960" y="112775"/>
                </a:lnTo>
                <a:lnTo>
                  <a:pt x="54863" y="109727"/>
                </a:lnTo>
                <a:lnTo>
                  <a:pt x="54863" y="97535"/>
                </a:lnTo>
                <a:lnTo>
                  <a:pt x="60960" y="94487"/>
                </a:lnTo>
                <a:close/>
              </a:path>
              <a:path w="167639" h="243839">
                <a:moveTo>
                  <a:pt x="97536" y="94487"/>
                </a:moveTo>
                <a:lnTo>
                  <a:pt x="70104" y="94487"/>
                </a:lnTo>
                <a:lnTo>
                  <a:pt x="73152" y="97535"/>
                </a:lnTo>
                <a:lnTo>
                  <a:pt x="73152" y="109727"/>
                </a:lnTo>
                <a:lnTo>
                  <a:pt x="70104" y="112775"/>
                </a:lnTo>
                <a:lnTo>
                  <a:pt x="97536" y="112775"/>
                </a:lnTo>
                <a:lnTo>
                  <a:pt x="91440" y="109727"/>
                </a:lnTo>
                <a:lnTo>
                  <a:pt x="91440" y="97535"/>
                </a:lnTo>
                <a:lnTo>
                  <a:pt x="97536" y="94487"/>
                </a:lnTo>
                <a:close/>
              </a:path>
              <a:path w="167639" h="243839">
                <a:moveTo>
                  <a:pt x="134112" y="94487"/>
                </a:moveTo>
                <a:lnTo>
                  <a:pt x="106680" y="94487"/>
                </a:lnTo>
                <a:lnTo>
                  <a:pt x="109728" y="97535"/>
                </a:lnTo>
                <a:lnTo>
                  <a:pt x="109728" y="109727"/>
                </a:lnTo>
                <a:lnTo>
                  <a:pt x="106680" y="112775"/>
                </a:lnTo>
                <a:lnTo>
                  <a:pt x="134112" y="112775"/>
                </a:lnTo>
                <a:lnTo>
                  <a:pt x="128016" y="109727"/>
                </a:lnTo>
                <a:lnTo>
                  <a:pt x="128016" y="97535"/>
                </a:lnTo>
                <a:lnTo>
                  <a:pt x="134112" y="94487"/>
                </a:lnTo>
                <a:close/>
              </a:path>
              <a:path w="167639" h="243839">
                <a:moveTo>
                  <a:pt x="167640" y="94487"/>
                </a:moveTo>
                <a:lnTo>
                  <a:pt x="143256" y="94487"/>
                </a:lnTo>
                <a:lnTo>
                  <a:pt x="146304" y="97535"/>
                </a:lnTo>
                <a:lnTo>
                  <a:pt x="146304" y="109727"/>
                </a:lnTo>
                <a:lnTo>
                  <a:pt x="143256" y="112775"/>
                </a:lnTo>
                <a:lnTo>
                  <a:pt x="167640" y="112775"/>
                </a:lnTo>
                <a:lnTo>
                  <a:pt x="167640" y="94487"/>
                </a:lnTo>
                <a:close/>
              </a:path>
              <a:path w="167639" h="243839">
                <a:moveTo>
                  <a:pt x="167640" y="21335"/>
                </a:moveTo>
                <a:lnTo>
                  <a:pt x="143256" y="21335"/>
                </a:lnTo>
                <a:lnTo>
                  <a:pt x="146304" y="24383"/>
                </a:lnTo>
                <a:lnTo>
                  <a:pt x="146304" y="70103"/>
                </a:lnTo>
                <a:lnTo>
                  <a:pt x="143256" y="73151"/>
                </a:lnTo>
                <a:lnTo>
                  <a:pt x="167640" y="73151"/>
                </a:lnTo>
                <a:lnTo>
                  <a:pt x="167640" y="21335"/>
                </a:lnTo>
                <a:close/>
              </a:path>
            </a:pathLst>
          </a:custGeom>
          <a:solidFill>
            <a:srgbClr val="91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615439" y="4485640"/>
            <a:ext cx="94615" cy="0"/>
          </a:xfrm>
          <a:custGeom>
            <a:rect l="l" t="t" r="r" b="b"/>
            <a:pathLst>
              <a:path w="94614">
                <a:moveTo>
                  <a:pt x="0" y="0"/>
                </a:moveTo>
                <a:lnTo>
                  <a:pt x="94488" y="0"/>
                </a:lnTo>
              </a:path>
            </a:pathLst>
          </a:custGeom>
          <a:ln w="21336">
            <a:solidFill>
              <a:srgbClr val="91D0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925823" y="4502403"/>
            <a:ext cx="265175" cy="164591"/>
          </a:xfrm>
          <a:prstGeom prst="rect">
            <a:avLst/>
          </a:prstGeom>
          <a:blipFill>
            <a:blip r:embed="rId1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822191" y="4350003"/>
            <a:ext cx="472440" cy="469900"/>
          </a:xfrm>
          <a:custGeom>
            <a:rect l="l" t="t" r="r" b="b"/>
            <a:pathLst>
              <a:path w="472439" h="469900">
                <a:moveTo>
                  <a:pt x="237744" y="0"/>
                </a:moveTo>
                <a:lnTo>
                  <a:pt x="189898" y="4833"/>
                </a:lnTo>
                <a:lnTo>
                  <a:pt x="145303" y="18669"/>
                </a:lnTo>
                <a:lnTo>
                  <a:pt x="104923" y="40505"/>
                </a:lnTo>
                <a:lnTo>
                  <a:pt x="69723" y="69342"/>
                </a:lnTo>
                <a:lnTo>
                  <a:pt x="40665" y="104179"/>
                </a:lnTo>
                <a:lnTo>
                  <a:pt x="18716" y="144018"/>
                </a:lnTo>
                <a:lnTo>
                  <a:pt x="4839" y="187856"/>
                </a:lnTo>
                <a:lnTo>
                  <a:pt x="0" y="234696"/>
                </a:lnTo>
                <a:lnTo>
                  <a:pt x="4839" y="282410"/>
                </a:lnTo>
                <a:lnTo>
                  <a:pt x="18716" y="326659"/>
                </a:lnTo>
                <a:lnTo>
                  <a:pt x="40665" y="366551"/>
                </a:lnTo>
                <a:lnTo>
                  <a:pt x="69723" y="401193"/>
                </a:lnTo>
                <a:lnTo>
                  <a:pt x="104923" y="429690"/>
                </a:lnTo>
                <a:lnTo>
                  <a:pt x="145303" y="451151"/>
                </a:lnTo>
                <a:lnTo>
                  <a:pt x="189898" y="464683"/>
                </a:lnTo>
                <a:lnTo>
                  <a:pt x="237744" y="469392"/>
                </a:lnTo>
                <a:lnTo>
                  <a:pt x="284583" y="464683"/>
                </a:lnTo>
                <a:lnTo>
                  <a:pt x="328421" y="451151"/>
                </a:lnTo>
                <a:lnTo>
                  <a:pt x="368260" y="429690"/>
                </a:lnTo>
                <a:lnTo>
                  <a:pt x="403097" y="401193"/>
                </a:lnTo>
                <a:lnTo>
                  <a:pt x="431934" y="366551"/>
                </a:lnTo>
                <a:lnTo>
                  <a:pt x="449052" y="335280"/>
                </a:lnTo>
                <a:lnTo>
                  <a:pt x="91440" y="335280"/>
                </a:lnTo>
                <a:lnTo>
                  <a:pt x="85344" y="332232"/>
                </a:lnTo>
                <a:lnTo>
                  <a:pt x="85344" y="185928"/>
                </a:lnTo>
                <a:lnTo>
                  <a:pt x="91440" y="182880"/>
                </a:lnTo>
                <a:lnTo>
                  <a:pt x="131063" y="182880"/>
                </a:lnTo>
                <a:lnTo>
                  <a:pt x="131063" y="140208"/>
                </a:lnTo>
                <a:lnTo>
                  <a:pt x="134112" y="137160"/>
                </a:lnTo>
                <a:lnTo>
                  <a:pt x="450012" y="137160"/>
                </a:lnTo>
                <a:lnTo>
                  <a:pt x="431934" y="104179"/>
                </a:lnTo>
                <a:lnTo>
                  <a:pt x="403098" y="69342"/>
                </a:lnTo>
                <a:lnTo>
                  <a:pt x="368260" y="40505"/>
                </a:lnTo>
                <a:lnTo>
                  <a:pt x="328422" y="18669"/>
                </a:lnTo>
                <a:lnTo>
                  <a:pt x="284583" y="4833"/>
                </a:lnTo>
                <a:lnTo>
                  <a:pt x="237744" y="0"/>
                </a:lnTo>
                <a:close/>
              </a:path>
              <a:path w="472439" h="469900">
                <a:moveTo>
                  <a:pt x="450012" y="137160"/>
                </a:moveTo>
                <a:lnTo>
                  <a:pt x="384048" y="137160"/>
                </a:lnTo>
                <a:lnTo>
                  <a:pt x="387096" y="140208"/>
                </a:lnTo>
                <a:lnTo>
                  <a:pt x="387096" y="286512"/>
                </a:lnTo>
                <a:lnTo>
                  <a:pt x="384048" y="289560"/>
                </a:lnTo>
                <a:lnTo>
                  <a:pt x="341375" y="289560"/>
                </a:lnTo>
                <a:lnTo>
                  <a:pt x="341375" y="332232"/>
                </a:lnTo>
                <a:lnTo>
                  <a:pt x="338328" y="335280"/>
                </a:lnTo>
                <a:lnTo>
                  <a:pt x="449052" y="335280"/>
                </a:lnTo>
                <a:lnTo>
                  <a:pt x="453771" y="326659"/>
                </a:lnTo>
                <a:lnTo>
                  <a:pt x="467606" y="282410"/>
                </a:lnTo>
                <a:lnTo>
                  <a:pt x="472440" y="234696"/>
                </a:lnTo>
                <a:lnTo>
                  <a:pt x="467606" y="187856"/>
                </a:lnTo>
                <a:lnTo>
                  <a:pt x="453771" y="144018"/>
                </a:lnTo>
                <a:lnTo>
                  <a:pt x="450012" y="137160"/>
                </a:lnTo>
                <a:close/>
              </a:path>
            </a:pathLst>
          </a:custGeom>
          <a:solidFill>
            <a:srgbClr val="009F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126223" y="3167379"/>
            <a:ext cx="378460" cy="378460"/>
          </a:xfrm>
          <a:custGeom>
            <a:rect l="l" t="t" r="r" b="b"/>
            <a:pathLst>
              <a:path w="378459" h="378460">
                <a:moveTo>
                  <a:pt x="188975" y="0"/>
                </a:moveTo>
                <a:lnTo>
                  <a:pt x="138994" y="6801"/>
                </a:lnTo>
                <a:lnTo>
                  <a:pt x="93923" y="25964"/>
                </a:lnTo>
                <a:lnTo>
                  <a:pt x="55625" y="55626"/>
                </a:lnTo>
                <a:lnTo>
                  <a:pt x="25964" y="93923"/>
                </a:lnTo>
                <a:lnTo>
                  <a:pt x="6801" y="138994"/>
                </a:lnTo>
                <a:lnTo>
                  <a:pt x="0" y="188975"/>
                </a:lnTo>
                <a:lnTo>
                  <a:pt x="6801" y="240015"/>
                </a:lnTo>
                <a:lnTo>
                  <a:pt x="25964" y="285383"/>
                </a:lnTo>
                <a:lnTo>
                  <a:pt x="55625" y="323469"/>
                </a:lnTo>
                <a:lnTo>
                  <a:pt x="93923" y="352664"/>
                </a:lnTo>
                <a:lnTo>
                  <a:pt x="138994" y="371362"/>
                </a:lnTo>
                <a:lnTo>
                  <a:pt x="188975" y="377952"/>
                </a:lnTo>
                <a:lnTo>
                  <a:pt x="240015" y="371362"/>
                </a:lnTo>
                <a:lnTo>
                  <a:pt x="253608" y="365760"/>
                </a:lnTo>
                <a:lnTo>
                  <a:pt x="188975" y="365760"/>
                </a:lnTo>
                <a:lnTo>
                  <a:pt x="142014" y="359452"/>
                </a:lnTo>
                <a:lnTo>
                  <a:pt x="99793" y="341714"/>
                </a:lnTo>
                <a:lnTo>
                  <a:pt x="64007" y="314325"/>
                </a:lnTo>
                <a:lnTo>
                  <a:pt x="36350" y="279061"/>
                </a:lnTo>
                <a:lnTo>
                  <a:pt x="18513" y="237701"/>
                </a:lnTo>
                <a:lnTo>
                  <a:pt x="12192" y="192024"/>
                </a:lnTo>
                <a:lnTo>
                  <a:pt x="18513" y="145062"/>
                </a:lnTo>
                <a:lnTo>
                  <a:pt x="36350" y="102841"/>
                </a:lnTo>
                <a:lnTo>
                  <a:pt x="64008" y="67056"/>
                </a:lnTo>
                <a:lnTo>
                  <a:pt x="99793" y="39398"/>
                </a:lnTo>
                <a:lnTo>
                  <a:pt x="142014" y="21561"/>
                </a:lnTo>
                <a:lnTo>
                  <a:pt x="188975" y="15240"/>
                </a:lnTo>
                <a:lnTo>
                  <a:pt x="258804" y="15240"/>
                </a:lnTo>
                <a:lnTo>
                  <a:pt x="238957" y="6801"/>
                </a:lnTo>
                <a:lnTo>
                  <a:pt x="188975" y="0"/>
                </a:lnTo>
                <a:close/>
              </a:path>
              <a:path w="378459" h="378460">
                <a:moveTo>
                  <a:pt x="258804" y="15240"/>
                </a:moveTo>
                <a:lnTo>
                  <a:pt x="188975" y="15240"/>
                </a:lnTo>
                <a:lnTo>
                  <a:pt x="235937" y="21561"/>
                </a:lnTo>
                <a:lnTo>
                  <a:pt x="278158" y="39398"/>
                </a:lnTo>
                <a:lnTo>
                  <a:pt x="313944" y="67056"/>
                </a:lnTo>
                <a:lnTo>
                  <a:pt x="341601" y="102841"/>
                </a:lnTo>
                <a:lnTo>
                  <a:pt x="359438" y="145062"/>
                </a:lnTo>
                <a:lnTo>
                  <a:pt x="365759" y="192024"/>
                </a:lnTo>
                <a:lnTo>
                  <a:pt x="359438" y="237701"/>
                </a:lnTo>
                <a:lnTo>
                  <a:pt x="341601" y="279061"/>
                </a:lnTo>
                <a:lnTo>
                  <a:pt x="313943" y="314325"/>
                </a:lnTo>
                <a:lnTo>
                  <a:pt x="278158" y="341714"/>
                </a:lnTo>
                <a:lnTo>
                  <a:pt x="235937" y="359452"/>
                </a:lnTo>
                <a:lnTo>
                  <a:pt x="188975" y="365760"/>
                </a:lnTo>
                <a:lnTo>
                  <a:pt x="253608" y="365760"/>
                </a:lnTo>
                <a:lnTo>
                  <a:pt x="323468" y="323469"/>
                </a:lnTo>
                <a:lnTo>
                  <a:pt x="352664" y="285383"/>
                </a:lnTo>
                <a:lnTo>
                  <a:pt x="371362" y="240015"/>
                </a:lnTo>
                <a:lnTo>
                  <a:pt x="377951" y="188975"/>
                </a:lnTo>
                <a:lnTo>
                  <a:pt x="371150" y="138994"/>
                </a:lnTo>
                <a:lnTo>
                  <a:pt x="351987" y="93923"/>
                </a:lnTo>
                <a:lnTo>
                  <a:pt x="322325" y="55626"/>
                </a:lnTo>
                <a:lnTo>
                  <a:pt x="284028" y="25964"/>
                </a:lnTo>
                <a:lnTo>
                  <a:pt x="258804" y="15240"/>
                </a:lnTo>
                <a:close/>
              </a:path>
            </a:pathLst>
          </a:custGeom>
          <a:solidFill>
            <a:srgbClr val="004F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7199566" y="3228339"/>
            <a:ext cx="233045" cy="256540"/>
          </a:xfrm>
          <a:custGeom>
            <a:rect l="l" t="t" r="r" b="b"/>
            <a:pathLst>
              <a:path w="233045" h="256539">
                <a:moveTo>
                  <a:pt x="109537" y="0"/>
                </a:moveTo>
                <a:lnTo>
                  <a:pt x="58531" y="37290"/>
                </a:lnTo>
                <a:lnTo>
                  <a:pt x="37195" y="86010"/>
                </a:lnTo>
                <a:lnTo>
                  <a:pt x="33337" y="128015"/>
                </a:lnTo>
                <a:lnTo>
                  <a:pt x="23860" y="133207"/>
                </a:lnTo>
                <a:lnTo>
                  <a:pt x="14668" y="139826"/>
                </a:lnTo>
                <a:lnTo>
                  <a:pt x="7191" y="148161"/>
                </a:lnTo>
                <a:lnTo>
                  <a:pt x="2857" y="158496"/>
                </a:lnTo>
                <a:lnTo>
                  <a:pt x="2857" y="167639"/>
                </a:lnTo>
                <a:lnTo>
                  <a:pt x="0" y="181546"/>
                </a:lnTo>
                <a:lnTo>
                  <a:pt x="2857" y="194310"/>
                </a:lnTo>
                <a:lnTo>
                  <a:pt x="8000" y="203644"/>
                </a:lnTo>
                <a:lnTo>
                  <a:pt x="12001" y="207263"/>
                </a:lnTo>
                <a:lnTo>
                  <a:pt x="18097" y="213360"/>
                </a:lnTo>
                <a:lnTo>
                  <a:pt x="21145" y="213360"/>
                </a:lnTo>
                <a:lnTo>
                  <a:pt x="23288" y="221646"/>
                </a:lnTo>
                <a:lnTo>
                  <a:pt x="31432" y="231648"/>
                </a:lnTo>
                <a:lnTo>
                  <a:pt x="76009" y="249936"/>
                </a:lnTo>
                <a:lnTo>
                  <a:pt x="115633" y="256032"/>
                </a:lnTo>
                <a:lnTo>
                  <a:pt x="130873" y="256032"/>
                </a:lnTo>
                <a:lnTo>
                  <a:pt x="133921" y="252984"/>
                </a:lnTo>
                <a:lnTo>
                  <a:pt x="146113" y="252984"/>
                </a:lnTo>
                <a:lnTo>
                  <a:pt x="167782" y="249745"/>
                </a:lnTo>
                <a:lnTo>
                  <a:pt x="181886" y="243839"/>
                </a:lnTo>
                <a:lnTo>
                  <a:pt x="115633" y="243839"/>
                </a:lnTo>
                <a:lnTo>
                  <a:pt x="111585" y="243744"/>
                </a:lnTo>
                <a:lnTo>
                  <a:pt x="63436" y="234934"/>
                </a:lnTo>
                <a:lnTo>
                  <a:pt x="39433" y="222504"/>
                </a:lnTo>
                <a:lnTo>
                  <a:pt x="88201" y="222504"/>
                </a:lnTo>
                <a:lnTo>
                  <a:pt x="85153" y="219456"/>
                </a:lnTo>
                <a:lnTo>
                  <a:pt x="82105" y="219456"/>
                </a:lnTo>
                <a:lnTo>
                  <a:pt x="67865" y="216550"/>
                </a:lnTo>
                <a:lnTo>
                  <a:pt x="50482" y="212217"/>
                </a:lnTo>
                <a:lnTo>
                  <a:pt x="33670" y="206168"/>
                </a:lnTo>
                <a:lnTo>
                  <a:pt x="21145" y="198120"/>
                </a:lnTo>
                <a:lnTo>
                  <a:pt x="18097" y="198120"/>
                </a:lnTo>
                <a:lnTo>
                  <a:pt x="12001" y="188975"/>
                </a:lnTo>
                <a:lnTo>
                  <a:pt x="12001" y="179832"/>
                </a:lnTo>
                <a:lnTo>
                  <a:pt x="41999" y="179832"/>
                </a:lnTo>
                <a:lnTo>
                  <a:pt x="36480" y="178212"/>
                </a:lnTo>
                <a:lnTo>
                  <a:pt x="21145" y="170687"/>
                </a:lnTo>
                <a:lnTo>
                  <a:pt x="15049" y="164592"/>
                </a:lnTo>
                <a:lnTo>
                  <a:pt x="15049" y="161544"/>
                </a:lnTo>
                <a:lnTo>
                  <a:pt x="17097" y="155257"/>
                </a:lnTo>
                <a:lnTo>
                  <a:pt x="22288" y="150114"/>
                </a:lnTo>
                <a:lnTo>
                  <a:pt x="29194" y="146113"/>
                </a:lnTo>
                <a:lnTo>
                  <a:pt x="36385" y="143256"/>
                </a:lnTo>
                <a:lnTo>
                  <a:pt x="49634" y="143256"/>
                </a:lnTo>
                <a:lnTo>
                  <a:pt x="46291" y="129921"/>
                </a:lnTo>
                <a:lnTo>
                  <a:pt x="51625" y="76200"/>
                </a:lnTo>
                <a:lnTo>
                  <a:pt x="82867" y="28575"/>
                </a:lnTo>
                <a:lnTo>
                  <a:pt x="109537" y="15239"/>
                </a:lnTo>
                <a:lnTo>
                  <a:pt x="158940" y="15239"/>
                </a:lnTo>
                <a:lnTo>
                  <a:pt x="157543" y="13715"/>
                </a:lnTo>
                <a:lnTo>
                  <a:pt x="135254" y="2286"/>
                </a:lnTo>
                <a:lnTo>
                  <a:pt x="109537" y="0"/>
                </a:lnTo>
                <a:close/>
              </a:path>
              <a:path w="233045" h="256539">
                <a:moveTo>
                  <a:pt x="112585" y="207263"/>
                </a:moveTo>
                <a:lnTo>
                  <a:pt x="106489" y="207263"/>
                </a:lnTo>
                <a:lnTo>
                  <a:pt x="103441" y="213360"/>
                </a:lnTo>
                <a:lnTo>
                  <a:pt x="103501" y="216550"/>
                </a:lnTo>
                <a:lnTo>
                  <a:pt x="105775" y="221980"/>
                </a:lnTo>
                <a:lnTo>
                  <a:pt x="108394" y="228981"/>
                </a:lnTo>
                <a:lnTo>
                  <a:pt x="111585" y="236553"/>
                </a:lnTo>
                <a:lnTo>
                  <a:pt x="115633" y="243839"/>
                </a:lnTo>
                <a:lnTo>
                  <a:pt x="181886" y="243839"/>
                </a:lnTo>
                <a:lnTo>
                  <a:pt x="189166" y="240792"/>
                </a:lnTo>
                <a:lnTo>
                  <a:pt x="143065" y="240792"/>
                </a:lnTo>
                <a:lnTo>
                  <a:pt x="130254" y="238220"/>
                </a:lnTo>
                <a:lnTo>
                  <a:pt x="122872" y="229362"/>
                </a:lnTo>
                <a:lnTo>
                  <a:pt x="119523" y="219456"/>
                </a:lnTo>
                <a:lnTo>
                  <a:pt x="119401" y="218694"/>
                </a:lnTo>
                <a:lnTo>
                  <a:pt x="118681" y="213360"/>
                </a:lnTo>
                <a:lnTo>
                  <a:pt x="112585" y="207263"/>
                </a:lnTo>
                <a:close/>
              </a:path>
              <a:path w="233045" h="256539">
                <a:moveTo>
                  <a:pt x="211003" y="219456"/>
                </a:moveTo>
                <a:lnTo>
                  <a:pt x="194881" y="219456"/>
                </a:lnTo>
                <a:lnTo>
                  <a:pt x="185927" y="226647"/>
                </a:lnTo>
                <a:lnTo>
                  <a:pt x="173545" y="233552"/>
                </a:lnTo>
                <a:lnTo>
                  <a:pt x="158876" y="238744"/>
                </a:lnTo>
                <a:lnTo>
                  <a:pt x="143065" y="240792"/>
                </a:lnTo>
                <a:lnTo>
                  <a:pt x="189166" y="240792"/>
                </a:lnTo>
                <a:lnTo>
                  <a:pt x="206549" y="227266"/>
                </a:lnTo>
                <a:lnTo>
                  <a:pt x="211003" y="219456"/>
                </a:lnTo>
                <a:close/>
              </a:path>
              <a:path w="233045" h="256539">
                <a:moveTo>
                  <a:pt x="88201" y="222504"/>
                </a:moveTo>
                <a:lnTo>
                  <a:pt x="39433" y="222504"/>
                </a:lnTo>
                <a:lnTo>
                  <a:pt x="52911" y="226504"/>
                </a:lnTo>
                <a:lnTo>
                  <a:pt x="64960" y="229362"/>
                </a:lnTo>
                <a:lnTo>
                  <a:pt x="74152" y="231076"/>
                </a:lnTo>
                <a:lnTo>
                  <a:pt x="79057" y="231648"/>
                </a:lnTo>
                <a:lnTo>
                  <a:pt x="82105" y="231648"/>
                </a:lnTo>
                <a:lnTo>
                  <a:pt x="85153" y="228600"/>
                </a:lnTo>
                <a:lnTo>
                  <a:pt x="85153" y="225551"/>
                </a:lnTo>
                <a:lnTo>
                  <a:pt x="88201" y="222504"/>
                </a:lnTo>
                <a:close/>
              </a:path>
              <a:path w="233045" h="256539">
                <a:moveTo>
                  <a:pt x="155257" y="198120"/>
                </a:moveTo>
                <a:lnTo>
                  <a:pt x="152209" y="198120"/>
                </a:lnTo>
                <a:lnTo>
                  <a:pt x="146113" y="204215"/>
                </a:lnTo>
                <a:lnTo>
                  <a:pt x="149161" y="207263"/>
                </a:lnTo>
                <a:lnTo>
                  <a:pt x="149161" y="210312"/>
                </a:lnTo>
                <a:lnTo>
                  <a:pt x="154828" y="214788"/>
                </a:lnTo>
                <a:lnTo>
                  <a:pt x="162496" y="218694"/>
                </a:lnTo>
                <a:lnTo>
                  <a:pt x="171878" y="221456"/>
                </a:lnTo>
                <a:lnTo>
                  <a:pt x="182689" y="222504"/>
                </a:lnTo>
                <a:lnTo>
                  <a:pt x="188785" y="222504"/>
                </a:lnTo>
                <a:lnTo>
                  <a:pt x="191833" y="219456"/>
                </a:lnTo>
                <a:lnTo>
                  <a:pt x="211003" y="219456"/>
                </a:lnTo>
                <a:lnTo>
                  <a:pt x="216217" y="210312"/>
                </a:lnTo>
                <a:lnTo>
                  <a:pt x="219265" y="210312"/>
                </a:lnTo>
                <a:lnTo>
                  <a:pt x="222171" y="207645"/>
                </a:lnTo>
                <a:lnTo>
                  <a:pt x="173926" y="207645"/>
                </a:lnTo>
                <a:lnTo>
                  <a:pt x="163305" y="203644"/>
                </a:lnTo>
                <a:lnTo>
                  <a:pt x="158305" y="201168"/>
                </a:lnTo>
                <a:lnTo>
                  <a:pt x="155257" y="198120"/>
                </a:lnTo>
                <a:close/>
              </a:path>
              <a:path w="233045" h="256539">
                <a:moveTo>
                  <a:pt x="222557" y="143256"/>
                </a:moveTo>
                <a:lnTo>
                  <a:pt x="197929" y="143256"/>
                </a:lnTo>
                <a:lnTo>
                  <a:pt x="207264" y="147399"/>
                </a:lnTo>
                <a:lnTo>
                  <a:pt x="213169" y="151256"/>
                </a:lnTo>
                <a:lnTo>
                  <a:pt x="216789" y="155686"/>
                </a:lnTo>
                <a:lnTo>
                  <a:pt x="219265" y="161544"/>
                </a:lnTo>
                <a:lnTo>
                  <a:pt x="216646" y="164830"/>
                </a:lnTo>
                <a:lnTo>
                  <a:pt x="209740" y="169545"/>
                </a:lnTo>
                <a:lnTo>
                  <a:pt x="199977" y="174831"/>
                </a:lnTo>
                <a:lnTo>
                  <a:pt x="188785" y="179832"/>
                </a:lnTo>
                <a:lnTo>
                  <a:pt x="219265" y="179832"/>
                </a:lnTo>
                <a:lnTo>
                  <a:pt x="219265" y="195072"/>
                </a:lnTo>
                <a:lnTo>
                  <a:pt x="210121" y="198120"/>
                </a:lnTo>
                <a:lnTo>
                  <a:pt x="189595" y="207597"/>
                </a:lnTo>
                <a:lnTo>
                  <a:pt x="173926" y="207645"/>
                </a:lnTo>
                <a:lnTo>
                  <a:pt x="222171" y="207645"/>
                </a:lnTo>
                <a:lnTo>
                  <a:pt x="223313" y="206597"/>
                </a:lnTo>
                <a:lnTo>
                  <a:pt x="228790" y="198881"/>
                </a:lnTo>
                <a:lnTo>
                  <a:pt x="232552" y="185451"/>
                </a:lnTo>
                <a:lnTo>
                  <a:pt x="231470" y="164830"/>
                </a:lnTo>
                <a:lnTo>
                  <a:pt x="231457" y="158496"/>
                </a:lnTo>
                <a:lnTo>
                  <a:pt x="227552" y="148637"/>
                </a:lnTo>
                <a:lnTo>
                  <a:pt x="222557" y="143256"/>
                </a:lnTo>
                <a:close/>
              </a:path>
              <a:path w="233045" h="256539">
                <a:moveTo>
                  <a:pt x="41999" y="179832"/>
                </a:moveTo>
                <a:lnTo>
                  <a:pt x="12001" y="179832"/>
                </a:lnTo>
                <a:lnTo>
                  <a:pt x="31337" y="190404"/>
                </a:lnTo>
                <a:lnTo>
                  <a:pt x="50101" y="195834"/>
                </a:lnTo>
                <a:lnTo>
                  <a:pt x="64293" y="197834"/>
                </a:lnTo>
                <a:lnTo>
                  <a:pt x="69913" y="198120"/>
                </a:lnTo>
                <a:lnTo>
                  <a:pt x="72961" y="198120"/>
                </a:lnTo>
                <a:lnTo>
                  <a:pt x="76009" y="195072"/>
                </a:lnTo>
                <a:lnTo>
                  <a:pt x="76009" y="185927"/>
                </a:lnTo>
                <a:lnTo>
                  <a:pt x="69913" y="185927"/>
                </a:lnTo>
                <a:lnTo>
                  <a:pt x="64865" y="185261"/>
                </a:lnTo>
                <a:lnTo>
                  <a:pt x="52387" y="182880"/>
                </a:lnTo>
                <a:lnTo>
                  <a:pt x="41999" y="179832"/>
                </a:lnTo>
                <a:close/>
              </a:path>
              <a:path w="233045" h="256539">
                <a:moveTo>
                  <a:pt x="219265" y="179832"/>
                </a:moveTo>
                <a:lnTo>
                  <a:pt x="185737" y="179832"/>
                </a:lnTo>
                <a:lnTo>
                  <a:pt x="182689" y="182880"/>
                </a:lnTo>
                <a:lnTo>
                  <a:pt x="182689" y="188975"/>
                </a:lnTo>
                <a:lnTo>
                  <a:pt x="185737" y="192024"/>
                </a:lnTo>
                <a:lnTo>
                  <a:pt x="191833" y="192024"/>
                </a:lnTo>
                <a:lnTo>
                  <a:pt x="198691" y="189690"/>
                </a:lnTo>
                <a:lnTo>
                  <a:pt x="205549" y="187070"/>
                </a:lnTo>
                <a:lnTo>
                  <a:pt x="212407" y="183880"/>
                </a:lnTo>
                <a:lnTo>
                  <a:pt x="219265" y="179832"/>
                </a:lnTo>
                <a:close/>
              </a:path>
              <a:path w="233045" h="256539">
                <a:moveTo>
                  <a:pt x="49634" y="143256"/>
                </a:moveTo>
                <a:lnTo>
                  <a:pt x="36385" y="143256"/>
                </a:lnTo>
                <a:lnTo>
                  <a:pt x="39433" y="155448"/>
                </a:lnTo>
                <a:lnTo>
                  <a:pt x="45529" y="164592"/>
                </a:lnTo>
                <a:lnTo>
                  <a:pt x="45529" y="167639"/>
                </a:lnTo>
                <a:lnTo>
                  <a:pt x="65341" y="175260"/>
                </a:lnTo>
                <a:lnTo>
                  <a:pt x="85820" y="180498"/>
                </a:lnTo>
                <a:lnTo>
                  <a:pt x="112585" y="182880"/>
                </a:lnTo>
                <a:lnTo>
                  <a:pt x="129206" y="182213"/>
                </a:lnTo>
                <a:lnTo>
                  <a:pt x="147256" y="179832"/>
                </a:lnTo>
                <a:lnTo>
                  <a:pt x="167020" y="175164"/>
                </a:lnTo>
                <a:lnTo>
                  <a:pt x="183275" y="169545"/>
                </a:lnTo>
                <a:lnTo>
                  <a:pt x="94297" y="169545"/>
                </a:lnTo>
                <a:lnTo>
                  <a:pt x="68199" y="163591"/>
                </a:lnTo>
                <a:lnTo>
                  <a:pt x="54673" y="158496"/>
                </a:lnTo>
                <a:lnTo>
                  <a:pt x="50768" y="147780"/>
                </a:lnTo>
                <a:lnTo>
                  <a:pt x="49634" y="143256"/>
                </a:lnTo>
                <a:close/>
              </a:path>
              <a:path w="233045" h="256539">
                <a:moveTo>
                  <a:pt x="158940" y="15239"/>
                </a:moveTo>
                <a:lnTo>
                  <a:pt x="109537" y="15239"/>
                </a:lnTo>
                <a:lnTo>
                  <a:pt x="130730" y="16954"/>
                </a:lnTo>
                <a:lnTo>
                  <a:pt x="148780" y="26670"/>
                </a:lnTo>
                <a:lnTo>
                  <a:pt x="163972" y="44386"/>
                </a:lnTo>
                <a:lnTo>
                  <a:pt x="176593" y="70104"/>
                </a:lnTo>
                <a:lnTo>
                  <a:pt x="185213" y="101869"/>
                </a:lnTo>
                <a:lnTo>
                  <a:pt x="186118" y="127635"/>
                </a:lnTo>
                <a:lnTo>
                  <a:pt x="183022" y="145970"/>
                </a:lnTo>
                <a:lnTo>
                  <a:pt x="179641" y="155448"/>
                </a:lnTo>
                <a:lnTo>
                  <a:pt x="131825" y="169211"/>
                </a:lnTo>
                <a:lnTo>
                  <a:pt x="94297" y="169545"/>
                </a:lnTo>
                <a:lnTo>
                  <a:pt x="183275" y="169545"/>
                </a:lnTo>
                <a:lnTo>
                  <a:pt x="188785" y="167639"/>
                </a:lnTo>
                <a:lnTo>
                  <a:pt x="188785" y="164592"/>
                </a:lnTo>
                <a:lnTo>
                  <a:pt x="191833" y="164592"/>
                </a:lnTo>
                <a:lnTo>
                  <a:pt x="194802" y="155686"/>
                </a:lnTo>
                <a:lnTo>
                  <a:pt x="194929" y="155257"/>
                </a:lnTo>
                <a:lnTo>
                  <a:pt x="197929" y="143256"/>
                </a:lnTo>
                <a:lnTo>
                  <a:pt x="222557" y="143256"/>
                </a:lnTo>
                <a:lnTo>
                  <a:pt x="220789" y="141350"/>
                </a:lnTo>
                <a:lnTo>
                  <a:pt x="211740" y="135778"/>
                </a:lnTo>
                <a:lnTo>
                  <a:pt x="200977" y="131063"/>
                </a:lnTo>
                <a:lnTo>
                  <a:pt x="200834" y="116728"/>
                </a:lnTo>
                <a:lnTo>
                  <a:pt x="199834" y="100964"/>
                </a:lnTo>
                <a:lnTo>
                  <a:pt x="197119" y="83486"/>
                </a:lnTo>
                <a:lnTo>
                  <a:pt x="191833" y="64008"/>
                </a:lnTo>
                <a:lnTo>
                  <a:pt x="176402" y="34289"/>
                </a:lnTo>
                <a:lnTo>
                  <a:pt x="158940" y="15239"/>
                </a:lnTo>
                <a:close/>
              </a:path>
            </a:pathLst>
          </a:custGeom>
          <a:solidFill>
            <a:srgbClr val="004F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7293864" y="3274059"/>
            <a:ext cx="45720" cy="100965"/>
          </a:xfrm>
          <a:custGeom>
            <a:rect l="l" t="t" r="r" b="b"/>
            <a:pathLst>
              <a:path w="45720" h="100964">
                <a:moveTo>
                  <a:pt x="9143" y="60960"/>
                </a:moveTo>
                <a:lnTo>
                  <a:pt x="3047" y="60960"/>
                </a:lnTo>
                <a:lnTo>
                  <a:pt x="0" y="64007"/>
                </a:lnTo>
                <a:lnTo>
                  <a:pt x="0" y="67055"/>
                </a:lnTo>
                <a:lnTo>
                  <a:pt x="1095" y="73818"/>
                </a:lnTo>
                <a:lnTo>
                  <a:pt x="4190" y="80010"/>
                </a:lnTo>
                <a:lnTo>
                  <a:pt x="9001" y="85058"/>
                </a:lnTo>
                <a:lnTo>
                  <a:pt x="15239" y="88391"/>
                </a:lnTo>
                <a:lnTo>
                  <a:pt x="15239" y="97536"/>
                </a:lnTo>
                <a:lnTo>
                  <a:pt x="18287" y="100584"/>
                </a:lnTo>
                <a:lnTo>
                  <a:pt x="27431" y="100584"/>
                </a:lnTo>
                <a:lnTo>
                  <a:pt x="27431" y="88391"/>
                </a:lnTo>
                <a:lnTo>
                  <a:pt x="35432" y="85058"/>
                </a:lnTo>
                <a:lnTo>
                  <a:pt x="41147" y="80010"/>
                </a:lnTo>
                <a:lnTo>
                  <a:pt x="43258" y="76200"/>
                </a:lnTo>
                <a:lnTo>
                  <a:pt x="18287" y="76200"/>
                </a:lnTo>
                <a:lnTo>
                  <a:pt x="12191" y="73151"/>
                </a:lnTo>
                <a:lnTo>
                  <a:pt x="12191" y="64007"/>
                </a:lnTo>
                <a:lnTo>
                  <a:pt x="9143" y="60960"/>
                </a:lnTo>
                <a:close/>
              </a:path>
              <a:path w="45720" h="100964">
                <a:moveTo>
                  <a:pt x="27431" y="0"/>
                </a:moveTo>
                <a:lnTo>
                  <a:pt x="18287" y="0"/>
                </a:lnTo>
                <a:lnTo>
                  <a:pt x="15239" y="3048"/>
                </a:lnTo>
                <a:lnTo>
                  <a:pt x="15239" y="12191"/>
                </a:lnTo>
                <a:lnTo>
                  <a:pt x="9001" y="15525"/>
                </a:lnTo>
                <a:lnTo>
                  <a:pt x="4190" y="20574"/>
                </a:lnTo>
                <a:lnTo>
                  <a:pt x="1095" y="26765"/>
                </a:lnTo>
                <a:lnTo>
                  <a:pt x="0" y="33527"/>
                </a:lnTo>
                <a:lnTo>
                  <a:pt x="1619" y="42481"/>
                </a:lnTo>
                <a:lnTo>
                  <a:pt x="6095" y="50291"/>
                </a:lnTo>
                <a:lnTo>
                  <a:pt x="12858" y="55816"/>
                </a:lnTo>
                <a:lnTo>
                  <a:pt x="21335" y="57912"/>
                </a:lnTo>
                <a:lnTo>
                  <a:pt x="27431" y="57912"/>
                </a:lnTo>
                <a:lnTo>
                  <a:pt x="33527" y="60960"/>
                </a:lnTo>
                <a:lnTo>
                  <a:pt x="33527" y="73151"/>
                </a:lnTo>
                <a:lnTo>
                  <a:pt x="27431" y="76200"/>
                </a:lnTo>
                <a:lnTo>
                  <a:pt x="43258" y="76200"/>
                </a:lnTo>
                <a:lnTo>
                  <a:pt x="44576" y="73818"/>
                </a:lnTo>
                <a:lnTo>
                  <a:pt x="45719" y="67055"/>
                </a:lnTo>
                <a:lnTo>
                  <a:pt x="43624" y="58102"/>
                </a:lnTo>
                <a:lnTo>
                  <a:pt x="38100" y="50291"/>
                </a:lnTo>
                <a:lnTo>
                  <a:pt x="30289" y="44767"/>
                </a:lnTo>
                <a:lnTo>
                  <a:pt x="21335" y="42672"/>
                </a:lnTo>
                <a:lnTo>
                  <a:pt x="18287" y="42672"/>
                </a:lnTo>
                <a:lnTo>
                  <a:pt x="12191" y="39624"/>
                </a:lnTo>
                <a:lnTo>
                  <a:pt x="12191" y="27431"/>
                </a:lnTo>
                <a:lnTo>
                  <a:pt x="18287" y="24384"/>
                </a:lnTo>
                <a:lnTo>
                  <a:pt x="43258" y="24384"/>
                </a:lnTo>
                <a:lnTo>
                  <a:pt x="41147" y="20574"/>
                </a:lnTo>
                <a:lnTo>
                  <a:pt x="35432" y="15525"/>
                </a:lnTo>
                <a:lnTo>
                  <a:pt x="27431" y="12191"/>
                </a:lnTo>
                <a:lnTo>
                  <a:pt x="27431" y="0"/>
                </a:lnTo>
                <a:close/>
              </a:path>
              <a:path w="45720" h="100964">
                <a:moveTo>
                  <a:pt x="43258" y="24384"/>
                </a:moveTo>
                <a:lnTo>
                  <a:pt x="27431" y="24384"/>
                </a:lnTo>
                <a:lnTo>
                  <a:pt x="33527" y="27431"/>
                </a:lnTo>
                <a:lnTo>
                  <a:pt x="33527" y="39624"/>
                </a:lnTo>
                <a:lnTo>
                  <a:pt x="42671" y="39624"/>
                </a:lnTo>
                <a:lnTo>
                  <a:pt x="45719" y="36575"/>
                </a:lnTo>
                <a:lnTo>
                  <a:pt x="45719" y="33527"/>
                </a:lnTo>
                <a:lnTo>
                  <a:pt x="44576" y="26765"/>
                </a:lnTo>
                <a:lnTo>
                  <a:pt x="43258" y="24384"/>
                </a:lnTo>
                <a:close/>
              </a:path>
            </a:pathLst>
          </a:custGeom>
          <a:solidFill>
            <a:srgbClr val="004F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214616" y="4380484"/>
            <a:ext cx="378460" cy="378460"/>
          </a:xfrm>
          <a:custGeom>
            <a:rect l="l" t="t" r="r" b="b"/>
            <a:pathLst>
              <a:path w="378459" h="378460">
                <a:moveTo>
                  <a:pt x="188975" y="0"/>
                </a:moveTo>
                <a:lnTo>
                  <a:pt x="137936" y="6801"/>
                </a:lnTo>
                <a:lnTo>
                  <a:pt x="92568" y="25964"/>
                </a:lnTo>
                <a:lnTo>
                  <a:pt x="54482" y="55626"/>
                </a:lnTo>
                <a:lnTo>
                  <a:pt x="25287" y="93923"/>
                </a:lnTo>
                <a:lnTo>
                  <a:pt x="6589" y="138994"/>
                </a:lnTo>
                <a:lnTo>
                  <a:pt x="0" y="188976"/>
                </a:lnTo>
                <a:lnTo>
                  <a:pt x="6801" y="238957"/>
                </a:lnTo>
                <a:lnTo>
                  <a:pt x="25964" y="284028"/>
                </a:lnTo>
                <a:lnTo>
                  <a:pt x="55625" y="322326"/>
                </a:lnTo>
                <a:lnTo>
                  <a:pt x="93923" y="351987"/>
                </a:lnTo>
                <a:lnTo>
                  <a:pt x="138994" y="371150"/>
                </a:lnTo>
                <a:lnTo>
                  <a:pt x="188975" y="377952"/>
                </a:lnTo>
                <a:lnTo>
                  <a:pt x="240015" y="371150"/>
                </a:lnTo>
                <a:lnTo>
                  <a:pt x="252777" y="365760"/>
                </a:lnTo>
                <a:lnTo>
                  <a:pt x="188975" y="365760"/>
                </a:lnTo>
                <a:lnTo>
                  <a:pt x="142014" y="359438"/>
                </a:lnTo>
                <a:lnTo>
                  <a:pt x="99793" y="341601"/>
                </a:lnTo>
                <a:lnTo>
                  <a:pt x="64007" y="313944"/>
                </a:lnTo>
                <a:lnTo>
                  <a:pt x="36350" y="278158"/>
                </a:lnTo>
                <a:lnTo>
                  <a:pt x="18513" y="235937"/>
                </a:lnTo>
                <a:lnTo>
                  <a:pt x="12191" y="188976"/>
                </a:lnTo>
                <a:lnTo>
                  <a:pt x="18513" y="142014"/>
                </a:lnTo>
                <a:lnTo>
                  <a:pt x="36350" y="99793"/>
                </a:lnTo>
                <a:lnTo>
                  <a:pt x="64007" y="64008"/>
                </a:lnTo>
                <a:lnTo>
                  <a:pt x="99793" y="36350"/>
                </a:lnTo>
                <a:lnTo>
                  <a:pt x="142014" y="18513"/>
                </a:lnTo>
                <a:lnTo>
                  <a:pt x="188975" y="12192"/>
                </a:lnTo>
                <a:lnTo>
                  <a:pt x="252777" y="12192"/>
                </a:lnTo>
                <a:lnTo>
                  <a:pt x="240015" y="6801"/>
                </a:lnTo>
                <a:lnTo>
                  <a:pt x="188975" y="0"/>
                </a:lnTo>
                <a:close/>
              </a:path>
              <a:path w="378459" h="378460">
                <a:moveTo>
                  <a:pt x="252777" y="12192"/>
                </a:moveTo>
                <a:lnTo>
                  <a:pt x="188975" y="12192"/>
                </a:lnTo>
                <a:lnTo>
                  <a:pt x="235937" y="18513"/>
                </a:lnTo>
                <a:lnTo>
                  <a:pt x="278158" y="36350"/>
                </a:lnTo>
                <a:lnTo>
                  <a:pt x="313944" y="64008"/>
                </a:lnTo>
                <a:lnTo>
                  <a:pt x="341601" y="99793"/>
                </a:lnTo>
                <a:lnTo>
                  <a:pt x="359438" y="142014"/>
                </a:lnTo>
                <a:lnTo>
                  <a:pt x="365759" y="188976"/>
                </a:lnTo>
                <a:lnTo>
                  <a:pt x="359438" y="235937"/>
                </a:lnTo>
                <a:lnTo>
                  <a:pt x="341601" y="278158"/>
                </a:lnTo>
                <a:lnTo>
                  <a:pt x="313943" y="313944"/>
                </a:lnTo>
                <a:lnTo>
                  <a:pt x="278158" y="341601"/>
                </a:lnTo>
                <a:lnTo>
                  <a:pt x="235937" y="359438"/>
                </a:lnTo>
                <a:lnTo>
                  <a:pt x="188975" y="365760"/>
                </a:lnTo>
                <a:lnTo>
                  <a:pt x="252777" y="365760"/>
                </a:lnTo>
                <a:lnTo>
                  <a:pt x="323469" y="322326"/>
                </a:lnTo>
                <a:lnTo>
                  <a:pt x="352664" y="284028"/>
                </a:lnTo>
                <a:lnTo>
                  <a:pt x="371362" y="238957"/>
                </a:lnTo>
                <a:lnTo>
                  <a:pt x="377951" y="188976"/>
                </a:lnTo>
                <a:lnTo>
                  <a:pt x="371362" y="138994"/>
                </a:lnTo>
                <a:lnTo>
                  <a:pt x="352664" y="93923"/>
                </a:lnTo>
                <a:lnTo>
                  <a:pt x="323469" y="55626"/>
                </a:lnTo>
                <a:lnTo>
                  <a:pt x="285383" y="25964"/>
                </a:lnTo>
                <a:lnTo>
                  <a:pt x="252777" y="121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7306056" y="4447540"/>
            <a:ext cx="195072" cy="243840"/>
          </a:xfrm>
          <a:prstGeom prst="rect">
            <a:avLst/>
          </a:prstGeom>
          <a:blipFill>
            <a:blip r:embed="rId1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26212" y="6115537"/>
            <a:ext cx="9812655" cy="31496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ct val="103499"/>
              </a:lnSpc>
              <a:spcBef>
                <a:spcPts val="165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资料来源：港交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德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估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计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与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分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析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截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850" spc="15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12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10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日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当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中</a:t>
            </a:r>
            <a:r>
              <a:rPr sz="850" spc="10">
                <a:latin typeface="华文细黑"/>
                <a:cs typeface="华文细黑"/>
              </a:rPr>
              <a:t>假</a:t>
            </a:r>
            <a:r>
              <a:rPr sz="850" spc="35">
                <a:latin typeface="华文细黑"/>
                <a:cs typeface="华文细黑"/>
              </a:rPr>
              <a:t>设已</a:t>
            </a:r>
            <a:r>
              <a:rPr sz="850" spc="10">
                <a:latin typeface="华文细黑"/>
                <a:cs typeface="华文细黑"/>
              </a:rPr>
              <a:t>公</a:t>
            </a:r>
            <a:r>
              <a:rPr sz="850" spc="35">
                <a:latin typeface="华文细黑"/>
                <a:cs typeface="华文细黑"/>
              </a:rPr>
              <a:t>布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划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20">
                <a:latin typeface="Calibri"/>
                <a:cs typeface="Calibri"/>
              </a:rPr>
              <a:t>2</a:t>
            </a:r>
            <a:r>
              <a:rPr sz="850" spc="10">
                <a:latin typeface="华文细黑"/>
                <a:cs typeface="华文细黑"/>
              </a:rPr>
              <a:t>只</a:t>
            </a:r>
            <a:r>
              <a:rPr sz="850" spc="35">
                <a:latin typeface="华文细黑"/>
                <a:cs typeface="华文细黑"/>
              </a:rPr>
              <a:t>主板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股</a:t>
            </a:r>
            <a:r>
              <a:rPr sz="850" spc="10">
                <a:latin typeface="华文细黑"/>
                <a:cs typeface="华文细黑"/>
              </a:rPr>
              <a:t>及</a:t>
            </a:r>
            <a:r>
              <a:rPr sz="850" spc="35">
                <a:latin typeface="华文细黑"/>
                <a:cs typeface="华文细黑"/>
              </a:rPr>
              <a:t>部</a:t>
            </a:r>
            <a:r>
              <a:rPr sz="850" spc="10">
                <a:latin typeface="华文细黑"/>
                <a:cs typeface="华文细黑"/>
              </a:rPr>
              <a:t>分</a:t>
            </a:r>
            <a:r>
              <a:rPr sz="850" spc="35">
                <a:latin typeface="华文细黑"/>
                <a:cs typeface="华文细黑"/>
              </a:rPr>
              <a:t>已</a:t>
            </a:r>
            <a:r>
              <a:rPr sz="850" spc="10">
                <a:latin typeface="华文细黑"/>
                <a:cs typeface="华文细黑"/>
              </a:rPr>
              <a:t>刊</a:t>
            </a:r>
            <a:r>
              <a:rPr sz="850" spc="35">
                <a:latin typeface="华文细黑"/>
                <a:cs typeface="华文细黑"/>
              </a:rPr>
              <a:t>载</a:t>
            </a:r>
            <a:r>
              <a:rPr sz="850" spc="10">
                <a:latin typeface="华文细黑"/>
                <a:cs typeface="华文细黑"/>
              </a:rPr>
              <a:t>聆</a:t>
            </a:r>
            <a:r>
              <a:rPr sz="850" spc="35">
                <a:latin typeface="华文细黑"/>
                <a:cs typeface="华文细黑"/>
              </a:rPr>
              <a:t>讯</a:t>
            </a:r>
            <a:r>
              <a:rPr sz="850" spc="10">
                <a:latin typeface="华文细黑"/>
                <a:cs typeface="华文细黑"/>
              </a:rPr>
              <a:t>后</a:t>
            </a:r>
            <a:r>
              <a:rPr sz="850" spc="35">
                <a:latin typeface="华文细黑"/>
                <a:cs typeface="华文细黑"/>
              </a:rPr>
              <a:t>资</a:t>
            </a:r>
            <a:r>
              <a:rPr sz="850" spc="10">
                <a:latin typeface="华文细黑"/>
                <a:cs typeface="华文细黑"/>
              </a:rPr>
              <a:t>讯</a:t>
            </a:r>
            <a:r>
              <a:rPr sz="850" spc="35">
                <a:latin typeface="华文细黑"/>
                <a:cs typeface="华文细黑"/>
              </a:rPr>
              <a:t>集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35">
                <a:latin typeface="华文细黑"/>
                <a:cs typeface="华文细黑"/>
              </a:rPr>
              <a:t>公司</a:t>
            </a:r>
            <a:r>
              <a:rPr sz="850" spc="10">
                <a:latin typeface="华文细黑"/>
                <a:cs typeface="华文细黑"/>
              </a:rPr>
              <a:t>能</a:t>
            </a:r>
            <a:r>
              <a:rPr sz="850" spc="35">
                <a:latin typeface="华文细黑"/>
                <a:cs typeface="华文细黑"/>
              </a:rPr>
              <a:t>够</a:t>
            </a:r>
            <a:r>
              <a:rPr sz="850" spc="10">
                <a:latin typeface="华文细黑"/>
                <a:cs typeface="华文细黑"/>
              </a:rPr>
              <a:t>于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11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29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成</a:t>
            </a:r>
            <a:r>
              <a:rPr sz="850" spc="10">
                <a:latin typeface="华文细黑"/>
                <a:cs typeface="华文细黑"/>
              </a:rPr>
              <a:t>功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，</a:t>
            </a:r>
            <a:r>
              <a:rPr sz="850" spc="10">
                <a:latin typeface="华文细黑"/>
                <a:cs typeface="华文细黑"/>
              </a:rPr>
              <a:t>而</a:t>
            </a:r>
            <a:r>
              <a:rPr sz="850" spc="35">
                <a:latin typeface="华文细黑"/>
                <a:cs typeface="华文细黑"/>
              </a:rPr>
              <a:t>已公</a:t>
            </a:r>
            <a:r>
              <a:rPr sz="850" spc="10">
                <a:latin typeface="华文细黑"/>
                <a:cs typeface="华文细黑"/>
              </a:rPr>
              <a:t>布</a:t>
            </a:r>
            <a:r>
              <a:rPr sz="850" spc="35">
                <a:latin typeface="华文细黑"/>
                <a:cs typeface="华文细黑"/>
              </a:rPr>
              <a:t>上 市计划的新股以</a:t>
            </a:r>
            <a:r>
              <a:rPr sz="850" spc="10">
                <a:latin typeface="华文细黑"/>
                <a:cs typeface="华文细黑"/>
              </a:rPr>
              <a:t>其</a:t>
            </a:r>
            <a:r>
              <a:rPr sz="850" spc="35">
                <a:latin typeface="华文细黑"/>
                <a:cs typeface="华文细黑"/>
              </a:rPr>
              <a:t>发</a:t>
            </a:r>
            <a:r>
              <a:rPr sz="850" spc="10">
                <a:latin typeface="华文细黑"/>
                <a:cs typeface="华文细黑"/>
              </a:rPr>
              <a:t>售</a:t>
            </a:r>
            <a:r>
              <a:rPr sz="850" spc="35">
                <a:latin typeface="华文细黑"/>
                <a:cs typeface="华文细黑"/>
              </a:rPr>
              <a:t>价</a:t>
            </a:r>
            <a:r>
              <a:rPr sz="850" spc="10">
                <a:latin typeface="华文细黑"/>
                <a:cs typeface="华文细黑"/>
              </a:rPr>
              <a:t>范</a:t>
            </a:r>
            <a:r>
              <a:rPr sz="850" spc="35">
                <a:latin typeface="华文细黑"/>
                <a:cs typeface="华文细黑"/>
              </a:rPr>
              <a:t>围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35">
                <a:latin typeface="华文细黑"/>
                <a:cs typeface="华文细黑"/>
              </a:rPr>
              <a:t>中</a:t>
            </a:r>
            <a:r>
              <a:rPr sz="850" spc="10">
                <a:latin typeface="华文细黑"/>
                <a:cs typeface="华文细黑"/>
              </a:rPr>
              <a:t>位</a:t>
            </a:r>
            <a:r>
              <a:rPr sz="850" spc="35">
                <a:latin typeface="华文细黑"/>
                <a:cs typeface="华文细黑"/>
              </a:rPr>
              <a:t>定</a:t>
            </a:r>
            <a:r>
              <a:rPr sz="850" spc="10">
                <a:latin typeface="华文细黑"/>
                <a:cs typeface="华文细黑"/>
              </a:rPr>
              <a:t>价</a:t>
            </a:r>
            <a:r>
              <a:rPr sz="850" spc="35">
                <a:latin typeface="华文细黑"/>
                <a:cs typeface="华文细黑"/>
              </a:rPr>
              <a:t>，但</a:t>
            </a:r>
            <a:r>
              <a:rPr sz="850" spc="10">
                <a:latin typeface="华文细黑"/>
                <a:cs typeface="华文细黑"/>
              </a:rPr>
              <a:t>并</a:t>
            </a:r>
            <a:r>
              <a:rPr sz="850" spc="35">
                <a:latin typeface="华文细黑"/>
                <a:cs typeface="华文细黑"/>
              </a:rPr>
              <a:t>不</a:t>
            </a:r>
            <a:r>
              <a:rPr sz="850" spc="10">
                <a:latin typeface="华文细黑"/>
                <a:cs typeface="华文细黑"/>
              </a:rPr>
              <a:t>包</a:t>
            </a:r>
            <a:r>
              <a:rPr sz="850" spc="35">
                <a:latin typeface="华文细黑"/>
                <a:cs typeface="华文细黑"/>
              </a:rPr>
              <a:t>括</a:t>
            </a:r>
            <a:r>
              <a:rPr sz="850" spc="10">
                <a:latin typeface="华文细黑"/>
                <a:cs typeface="华文细黑"/>
              </a:rPr>
              <a:t>截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31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仍</a:t>
            </a:r>
            <a:r>
              <a:rPr sz="850" spc="10">
                <a:latin typeface="华文细黑"/>
                <a:cs typeface="华文细黑"/>
              </a:rPr>
              <a:t>处</a:t>
            </a:r>
            <a:r>
              <a:rPr sz="850" spc="35">
                <a:latin typeface="华文细黑"/>
                <a:cs typeface="华文细黑"/>
              </a:rPr>
              <a:t>于</a:t>
            </a:r>
            <a:r>
              <a:rPr sz="850" spc="10">
                <a:latin typeface="华文细黑"/>
                <a:cs typeface="华文细黑"/>
              </a:rPr>
              <a:t>稳</a:t>
            </a:r>
            <a:r>
              <a:rPr sz="850" spc="35">
                <a:latin typeface="华文细黑"/>
                <a:cs typeface="华文细黑"/>
              </a:rPr>
              <a:t>定</a:t>
            </a:r>
            <a:r>
              <a:rPr sz="850" spc="10">
                <a:latin typeface="华文细黑"/>
                <a:cs typeface="华文细黑"/>
              </a:rPr>
              <a:t>价</a:t>
            </a:r>
            <a:r>
              <a:rPr sz="850" spc="35">
                <a:latin typeface="华文细黑"/>
                <a:cs typeface="华文细黑"/>
              </a:rPr>
              <a:t>格</a:t>
            </a:r>
            <a:r>
              <a:rPr sz="850" spc="10">
                <a:latin typeface="华文细黑"/>
                <a:cs typeface="华文细黑"/>
              </a:rPr>
              <a:t>期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公</a:t>
            </a:r>
            <a:r>
              <a:rPr sz="850" spc="10">
                <a:latin typeface="华文细黑"/>
                <a:cs typeface="华文细黑"/>
              </a:rPr>
              <a:t>司</a:t>
            </a:r>
            <a:r>
              <a:rPr sz="850" spc="35">
                <a:latin typeface="华文细黑"/>
                <a:cs typeface="华文细黑"/>
              </a:rPr>
              <a:t>，在</a:t>
            </a:r>
            <a:r>
              <a:rPr sz="850" spc="10">
                <a:latin typeface="华文细黑"/>
                <a:cs typeface="华文细黑"/>
              </a:rPr>
              <a:t>行</a:t>
            </a:r>
            <a:r>
              <a:rPr sz="850" spc="35">
                <a:latin typeface="华文细黑"/>
                <a:cs typeface="华文细黑"/>
              </a:rPr>
              <a:t>使</a:t>
            </a:r>
            <a:r>
              <a:rPr sz="850" spc="10">
                <a:latin typeface="华文细黑"/>
                <a:cs typeface="华文细黑"/>
              </a:rPr>
              <a:t>超</a:t>
            </a:r>
            <a:r>
              <a:rPr sz="850" spc="35">
                <a:latin typeface="华文细黑"/>
                <a:cs typeface="华文细黑"/>
              </a:rPr>
              <a:t>额</a:t>
            </a:r>
            <a:r>
              <a:rPr sz="850" spc="10">
                <a:latin typeface="华文细黑"/>
                <a:cs typeface="华文细黑"/>
              </a:rPr>
              <a:t>配</a:t>
            </a:r>
            <a:r>
              <a:rPr sz="850" spc="35">
                <a:latin typeface="华文细黑"/>
                <a:cs typeface="华文细黑"/>
              </a:rPr>
              <a:t>售</a:t>
            </a:r>
            <a:r>
              <a:rPr sz="850" spc="10">
                <a:latin typeface="华文细黑"/>
                <a:cs typeface="华文细黑"/>
              </a:rPr>
              <a:t>权</a:t>
            </a:r>
            <a:r>
              <a:rPr sz="850" spc="35">
                <a:latin typeface="华文细黑"/>
                <a:cs typeface="华文细黑"/>
              </a:rPr>
              <a:t>后</a:t>
            </a:r>
            <a:r>
              <a:rPr sz="850" spc="10">
                <a:latin typeface="华文细黑"/>
                <a:cs typeface="华文细黑"/>
              </a:rPr>
              <a:t>可</a:t>
            </a:r>
            <a:r>
              <a:rPr sz="850" spc="35">
                <a:latin typeface="华文细黑"/>
                <a:cs typeface="华文细黑"/>
              </a:rPr>
              <a:t>能</a:t>
            </a:r>
            <a:r>
              <a:rPr sz="850" spc="10">
                <a:latin typeface="华文细黑"/>
                <a:cs typeface="华文细黑"/>
              </a:rPr>
              <a:t>会</a:t>
            </a:r>
            <a:r>
              <a:rPr sz="850" spc="35">
                <a:latin typeface="华文细黑"/>
                <a:cs typeface="华文细黑"/>
              </a:rPr>
              <a:t>带</a:t>
            </a:r>
            <a:r>
              <a:rPr sz="850" spc="10">
                <a:latin typeface="华文细黑"/>
                <a:cs typeface="华文细黑"/>
              </a:rPr>
              <a:t>来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额</a:t>
            </a:r>
            <a:r>
              <a:rPr sz="850" spc="35">
                <a:latin typeface="华文细黑"/>
                <a:cs typeface="华文细黑"/>
              </a:rPr>
              <a:t>外</a:t>
            </a:r>
            <a:r>
              <a:rPr sz="850" spc="10">
                <a:latin typeface="华文细黑"/>
                <a:cs typeface="华文细黑"/>
              </a:rPr>
              <a:t>融</a:t>
            </a:r>
            <a:r>
              <a:rPr sz="850" spc="35">
                <a:latin typeface="华文细黑"/>
                <a:cs typeface="华文细黑"/>
              </a:rPr>
              <a:t>资金</a:t>
            </a:r>
            <a:r>
              <a:rPr sz="850" spc="10">
                <a:latin typeface="华文细黑"/>
                <a:cs typeface="华文细黑"/>
              </a:rPr>
              <a:t>额</a:t>
            </a:r>
            <a:r>
              <a:rPr sz="850" spc="35">
                <a:latin typeface="华文细黑"/>
                <a:cs typeface="华文细黑"/>
              </a:rPr>
              <a:t>。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pc="-5">
                <a:latin typeface="Calibri"/>
                <a:cs typeface="Calibri"/>
              </a:rPr>
              <a:t>©</a:t>
            </a:r>
            <a:r>
              <a:rPr spc="-4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2023</a:t>
            </a:r>
            <a:r>
              <a:rPr spc="-5"/>
              <a:t>。欲了解更多信息，请联系德勤中国。</a:t>
            </a:r>
          </a:p>
        </p:txBody>
      </p:sp>
      <p:sp>
        <p:nvSpPr>
          <p:cNvPr id="63" name="object 6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60"/>
              </a:spcBef>
            </a:pPr>
            <a:r>
              <a:rPr spc="-5"/>
              <a:t>10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6212" y="990599"/>
            <a:ext cx="297942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10">
                <a:latin typeface="Calibri"/>
                <a:cs typeface="Calibri"/>
              </a:rPr>
              <a:t>2023</a:t>
            </a:r>
            <a:r>
              <a:rPr spc="10"/>
              <a:t>年</a:t>
            </a:r>
            <a:r>
              <a:rPr spc="-15"/>
              <a:t>香</a:t>
            </a:r>
            <a:r>
              <a:rPr spc="10"/>
              <a:t>港新</a:t>
            </a:r>
            <a:r>
              <a:rPr spc="-15"/>
              <a:t>股</a:t>
            </a:r>
            <a:r>
              <a:rPr spc="10"/>
              <a:t>市场</a:t>
            </a:r>
            <a:r>
              <a:rPr spc="-15"/>
              <a:t>概</a:t>
            </a:r>
            <a:r>
              <a:rPr spc="10"/>
              <a:t>览</a:t>
            </a:r>
          </a:p>
        </p:txBody>
      </p:sp>
      <p:sp>
        <p:nvSpPr>
          <p:cNvPr id="3" name="object 3"/>
          <p:cNvSpPr/>
          <p:nvPr/>
        </p:nvSpPr>
        <p:spPr>
          <a:xfrm>
            <a:off x="844296" y="4417059"/>
            <a:ext cx="109855" cy="777240"/>
          </a:xfrm>
          <a:custGeom>
            <a:rect l="l" t="t" r="r" b="b"/>
            <a:pathLst>
              <a:path w="109855" h="777239">
                <a:moveTo>
                  <a:pt x="109728" y="0"/>
                </a:moveTo>
                <a:lnTo>
                  <a:pt x="0" y="0"/>
                </a:lnTo>
                <a:lnTo>
                  <a:pt x="0" y="777239"/>
                </a:lnTo>
                <a:lnTo>
                  <a:pt x="109728" y="777239"/>
                </a:lnTo>
                <a:lnTo>
                  <a:pt x="109728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66800" y="4157979"/>
            <a:ext cx="113030" cy="1036319"/>
          </a:xfrm>
          <a:custGeom>
            <a:rect l="l" t="t" r="r" b="b"/>
            <a:pathLst>
              <a:path w="113030" h="1036319">
                <a:moveTo>
                  <a:pt x="112775" y="0"/>
                </a:moveTo>
                <a:lnTo>
                  <a:pt x="0" y="0"/>
                </a:lnTo>
                <a:lnTo>
                  <a:pt x="0" y="1036320"/>
                </a:lnTo>
                <a:lnTo>
                  <a:pt x="112775" y="1036320"/>
                </a:lnTo>
                <a:lnTo>
                  <a:pt x="112775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289303" y="4029964"/>
            <a:ext cx="113030" cy="1164590"/>
          </a:xfrm>
          <a:custGeom>
            <a:rect l="l" t="t" r="r" b="b"/>
            <a:pathLst>
              <a:path w="113030" h="1164589">
                <a:moveTo>
                  <a:pt x="112776" y="0"/>
                </a:moveTo>
                <a:lnTo>
                  <a:pt x="0" y="0"/>
                </a:lnTo>
                <a:lnTo>
                  <a:pt x="0" y="1164336"/>
                </a:lnTo>
                <a:lnTo>
                  <a:pt x="112776" y="1164336"/>
                </a:lnTo>
                <a:lnTo>
                  <a:pt x="112776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11808" y="4029964"/>
            <a:ext cx="113030" cy="1164590"/>
          </a:xfrm>
          <a:custGeom>
            <a:rect l="l" t="t" r="r" b="b"/>
            <a:pathLst>
              <a:path w="113030" h="1164589">
                <a:moveTo>
                  <a:pt x="112775" y="0"/>
                </a:moveTo>
                <a:lnTo>
                  <a:pt x="0" y="0"/>
                </a:lnTo>
                <a:lnTo>
                  <a:pt x="0" y="1164336"/>
                </a:lnTo>
                <a:lnTo>
                  <a:pt x="112775" y="1164336"/>
                </a:lnTo>
                <a:lnTo>
                  <a:pt x="112775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734311" y="4505452"/>
            <a:ext cx="113030" cy="688975"/>
          </a:xfrm>
          <a:custGeom>
            <a:rect l="l" t="t" r="r" b="b"/>
            <a:pathLst>
              <a:path w="113030" h="688975">
                <a:moveTo>
                  <a:pt x="112775" y="0"/>
                </a:moveTo>
                <a:lnTo>
                  <a:pt x="0" y="0"/>
                </a:lnTo>
                <a:lnTo>
                  <a:pt x="0" y="688848"/>
                </a:lnTo>
                <a:lnTo>
                  <a:pt x="112775" y="688848"/>
                </a:lnTo>
                <a:lnTo>
                  <a:pt x="112775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56816" y="4505452"/>
            <a:ext cx="113030" cy="688975"/>
          </a:xfrm>
          <a:custGeom>
            <a:rect l="l" t="t" r="r" b="b"/>
            <a:pathLst>
              <a:path w="113030" h="688975">
                <a:moveTo>
                  <a:pt x="112775" y="0"/>
                </a:moveTo>
                <a:lnTo>
                  <a:pt x="0" y="0"/>
                </a:lnTo>
                <a:lnTo>
                  <a:pt x="0" y="688848"/>
                </a:lnTo>
                <a:lnTo>
                  <a:pt x="112775" y="688848"/>
                </a:lnTo>
                <a:lnTo>
                  <a:pt x="112775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179320" y="4374388"/>
            <a:ext cx="109855" cy="820419"/>
          </a:xfrm>
          <a:custGeom>
            <a:rect l="l" t="t" r="r" b="b"/>
            <a:pathLst>
              <a:path w="109855" h="820419">
                <a:moveTo>
                  <a:pt x="109728" y="0"/>
                </a:moveTo>
                <a:lnTo>
                  <a:pt x="0" y="0"/>
                </a:lnTo>
                <a:lnTo>
                  <a:pt x="0" y="819912"/>
                </a:lnTo>
                <a:lnTo>
                  <a:pt x="109728" y="819912"/>
                </a:lnTo>
                <a:lnTo>
                  <a:pt x="109728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401823" y="3511803"/>
            <a:ext cx="109855" cy="1682750"/>
          </a:xfrm>
          <a:custGeom>
            <a:rect l="l" t="t" r="r" b="b"/>
            <a:pathLst>
              <a:path w="109855" h="1682750">
                <a:moveTo>
                  <a:pt x="109727" y="0"/>
                </a:moveTo>
                <a:lnTo>
                  <a:pt x="0" y="0"/>
                </a:lnTo>
                <a:lnTo>
                  <a:pt x="0" y="1682496"/>
                </a:lnTo>
                <a:lnTo>
                  <a:pt x="109727" y="1682496"/>
                </a:lnTo>
                <a:lnTo>
                  <a:pt x="109727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24327" y="4633467"/>
            <a:ext cx="109855" cy="561340"/>
          </a:xfrm>
          <a:custGeom>
            <a:rect l="l" t="t" r="r" b="b"/>
            <a:pathLst>
              <a:path w="109855" h="561339">
                <a:moveTo>
                  <a:pt x="109728" y="0"/>
                </a:moveTo>
                <a:lnTo>
                  <a:pt x="0" y="0"/>
                </a:lnTo>
                <a:lnTo>
                  <a:pt x="0" y="560831"/>
                </a:lnTo>
                <a:lnTo>
                  <a:pt x="109728" y="560831"/>
                </a:lnTo>
                <a:lnTo>
                  <a:pt x="109728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846832" y="4718811"/>
            <a:ext cx="109855" cy="475615"/>
          </a:xfrm>
          <a:custGeom>
            <a:rect l="l" t="t" r="r" b="b"/>
            <a:pathLst>
              <a:path w="109855" h="475614">
                <a:moveTo>
                  <a:pt x="109728" y="0"/>
                </a:moveTo>
                <a:lnTo>
                  <a:pt x="0" y="0"/>
                </a:lnTo>
                <a:lnTo>
                  <a:pt x="0" y="475488"/>
                </a:lnTo>
                <a:lnTo>
                  <a:pt x="109728" y="475488"/>
                </a:lnTo>
                <a:lnTo>
                  <a:pt x="109728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069335" y="4246371"/>
            <a:ext cx="109855" cy="948055"/>
          </a:xfrm>
          <a:custGeom>
            <a:rect l="l" t="t" r="r" b="b"/>
            <a:pathLst>
              <a:path w="109855" h="948053">
                <a:moveTo>
                  <a:pt x="109727" y="0"/>
                </a:moveTo>
                <a:lnTo>
                  <a:pt x="0" y="0"/>
                </a:lnTo>
                <a:lnTo>
                  <a:pt x="0" y="947927"/>
                </a:lnTo>
                <a:lnTo>
                  <a:pt x="109727" y="947927"/>
                </a:lnTo>
                <a:lnTo>
                  <a:pt x="109727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288791" y="3941571"/>
            <a:ext cx="113030" cy="1252855"/>
          </a:xfrm>
          <a:custGeom>
            <a:rect l="l" t="t" r="r" b="b"/>
            <a:pathLst>
              <a:path w="113029" h="1252854">
                <a:moveTo>
                  <a:pt x="112775" y="0"/>
                </a:moveTo>
                <a:lnTo>
                  <a:pt x="0" y="0"/>
                </a:lnTo>
                <a:lnTo>
                  <a:pt x="0" y="1252727"/>
                </a:lnTo>
                <a:lnTo>
                  <a:pt x="112775" y="1252727"/>
                </a:lnTo>
                <a:lnTo>
                  <a:pt x="112775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511296" y="4331715"/>
            <a:ext cx="113030" cy="862965"/>
          </a:xfrm>
          <a:custGeom>
            <a:rect l="l" t="t" r="r" b="b"/>
            <a:pathLst>
              <a:path w="113029" h="862964">
                <a:moveTo>
                  <a:pt x="112775" y="0"/>
                </a:moveTo>
                <a:lnTo>
                  <a:pt x="0" y="0"/>
                </a:lnTo>
                <a:lnTo>
                  <a:pt x="0" y="862583"/>
                </a:lnTo>
                <a:lnTo>
                  <a:pt x="112775" y="862583"/>
                </a:lnTo>
                <a:lnTo>
                  <a:pt x="112775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733800" y="4633467"/>
            <a:ext cx="113030" cy="561340"/>
          </a:xfrm>
          <a:custGeom>
            <a:rect l="l" t="t" r="r" b="b"/>
            <a:pathLst>
              <a:path w="113029" h="561339">
                <a:moveTo>
                  <a:pt x="112775" y="0"/>
                </a:moveTo>
                <a:lnTo>
                  <a:pt x="0" y="0"/>
                </a:lnTo>
                <a:lnTo>
                  <a:pt x="0" y="560831"/>
                </a:lnTo>
                <a:lnTo>
                  <a:pt x="112775" y="560831"/>
                </a:lnTo>
                <a:lnTo>
                  <a:pt x="112775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956303" y="4417059"/>
            <a:ext cx="113030" cy="777240"/>
          </a:xfrm>
          <a:custGeom>
            <a:rect l="l" t="t" r="r" b="b"/>
            <a:pathLst>
              <a:path w="113029" h="777239">
                <a:moveTo>
                  <a:pt x="112775" y="0"/>
                </a:moveTo>
                <a:lnTo>
                  <a:pt x="0" y="0"/>
                </a:lnTo>
                <a:lnTo>
                  <a:pt x="0" y="777239"/>
                </a:lnTo>
                <a:lnTo>
                  <a:pt x="112775" y="777239"/>
                </a:lnTo>
                <a:lnTo>
                  <a:pt x="112775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178808" y="3898900"/>
            <a:ext cx="109855" cy="1295400"/>
          </a:xfrm>
          <a:custGeom>
            <a:rect l="l" t="t" r="r" b="b"/>
            <a:pathLst>
              <a:path w="109854" h="1295400">
                <a:moveTo>
                  <a:pt x="109727" y="0"/>
                </a:moveTo>
                <a:lnTo>
                  <a:pt x="0" y="0"/>
                </a:lnTo>
                <a:lnTo>
                  <a:pt x="0" y="1295400"/>
                </a:lnTo>
                <a:lnTo>
                  <a:pt x="109727" y="1295400"/>
                </a:lnTo>
                <a:lnTo>
                  <a:pt x="109727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401311" y="3856228"/>
            <a:ext cx="109855" cy="1338580"/>
          </a:xfrm>
          <a:custGeom>
            <a:rect l="l" t="t" r="r" b="b"/>
            <a:pathLst>
              <a:path w="109854" h="1338579">
                <a:moveTo>
                  <a:pt x="109727" y="0"/>
                </a:moveTo>
                <a:lnTo>
                  <a:pt x="0" y="0"/>
                </a:lnTo>
                <a:lnTo>
                  <a:pt x="0" y="1338072"/>
                </a:lnTo>
                <a:lnTo>
                  <a:pt x="109727" y="1338072"/>
                </a:lnTo>
                <a:lnTo>
                  <a:pt x="109727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623815" y="4331715"/>
            <a:ext cx="109855" cy="862965"/>
          </a:xfrm>
          <a:custGeom>
            <a:rect l="l" t="t" r="r" b="b"/>
            <a:pathLst>
              <a:path w="109854" h="862964">
                <a:moveTo>
                  <a:pt x="109728" y="0"/>
                </a:moveTo>
                <a:lnTo>
                  <a:pt x="0" y="0"/>
                </a:lnTo>
                <a:lnTo>
                  <a:pt x="0" y="862583"/>
                </a:lnTo>
                <a:lnTo>
                  <a:pt x="109728" y="862583"/>
                </a:lnTo>
                <a:lnTo>
                  <a:pt x="109728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846320" y="3466084"/>
            <a:ext cx="109855" cy="1728470"/>
          </a:xfrm>
          <a:custGeom>
            <a:rect l="l" t="t" r="r" b="b"/>
            <a:pathLst>
              <a:path w="109854" h="1728470">
                <a:moveTo>
                  <a:pt x="109727" y="0"/>
                </a:moveTo>
                <a:lnTo>
                  <a:pt x="0" y="0"/>
                </a:lnTo>
                <a:lnTo>
                  <a:pt x="0" y="1728215"/>
                </a:lnTo>
                <a:lnTo>
                  <a:pt x="109727" y="1728215"/>
                </a:lnTo>
                <a:lnTo>
                  <a:pt x="109727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068823" y="3380740"/>
            <a:ext cx="109855" cy="1813560"/>
          </a:xfrm>
          <a:custGeom>
            <a:rect l="l" t="t" r="r" b="b"/>
            <a:pathLst>
              <a:path w="109854" h="1813560">
                <a:moveTo>
                  <a:pt x="109727" y="0"/>
                </a:moveTo>
                <a:lnTo>
                  <a:pt x="0" y="0"/>
                </a:lnTo>
                <a:lnTo>
                  <a:pt x="0" y="1813560"/>
                </a:lnTo>
                <a:lnTo>
                  <a:pt x="109727" y="1813560"/>
                </a:lnTo>
                <a:lnTo>
                  <a:pt x="109727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288279" y="3813555"/>
            <a:ext cx="113030" cy="1381125"/>
          </a:xfrm>
          <a:custGeom>
            <a:rect l="l" t="t" r="r" b="b"/>
            <a:pathLst>
              <a:path w="113029" h="1381125">
                <a:moveTo>
                  <a:pt x="112775" y="0"/>
                </a:moveTo>
                <a:lnTo>
                  <a:pt x="0" y="0"/>
                </a:lnTo>
                <a:lnTo>
                  <a:pt x="0" y="1380744"/>
                </a:lnTo>
                <a:lnTo>
                  <a:pt x="112775" y="1380744"/>
                </a:lnTo>
                <a:lnTo>
                  <a:pt x="112775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510784" y="3554476"/>
            <a:ext cx="113030" cy="1640205"/>
          </a:xfrm>
          <a:custGeom>
            <a:rect l="l" t="t" r="r" b="b"/>
            <a:pathLst>
              <a:path w="113029" h="1640204">
                <a:moveTo>
                  <a:pt x="112775" y="0"/>
                </a:moveTo>
                <a:lnTo>
                  <a:pt x="0" y="0"/>
                </a:lnTo>
                <a:lnTo>
                  <a:pt x="0" y="1639824"/>
                </a:lnTo>
                <a:lnTo>
                  <a:pt x="112775" y="1639824"/>
                </a:lnTo>
                <a:lnTo>
                  <a:pt x="112775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733288" y="4331715"/>
            <a:ext cx="113030" cy="862965"/>
          </a:xfrm>
          <a:custGeom>
            <a:rect l="l" t="t" r="r" b="b"/>
            <a:pathLst>
              <a:path w="113029" h="862964">
                <a:moveTo>
                  <a:pt x="112775" y="0"/>
                </a:moveTo>
                <a:lnTo>
                  <a:pt x="0" y="0"/>
                </a:lnTo>
                <a:lnTo>
                  <a:pt x="0" y="862583"/>
                </a:lnTo>
                <a:lnTo>
                  <a:pt x="112775" y="862583"/>
                </a:lnTo>
                <a:lnTo>
                  <a:pt x="112775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955791" y="2646172"/>
            <a:ext cx="113030" cy="2548255"/>
          </a:xfrm>
          <a:custGeom>
            <a:rect l="l" t="t" r="r" b="b"/>
            <a:pathLst>
              <a:path w="113029" h="2548254">
                <a:moveTo>
                  <a:pt x="112775" y="0"/>
                </a:moveTo>
                <a:lnTo>
                  <a:pt x="0" y="0"/>
                </a:lnTo>
                <a:lnTo>
                  <a:pt x="0" y="2548128"/>
                </a:lnTo>
                <a:lnTo>
                  <a:pt x="112775" y="2548128"/>
                </a:lnTo>
                <a:lnTo>
                  <a:pt x="112775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178296" y="3682491"/>
            <a:ext cx="109855" cy="1511935"/>
          </a:xfrm>
          <a:custGeom>
            <a:rect l="l" t="t" r="r" b="b"/>
            <a:pathLst>
              <a:path w="109854" h="1511935">
                <a:moveTo>
                  <a:pt x="109727" y="0"/>
                </a:moveTo>
                <a:lnTo>
                  <a:pt x="0" y="0"/>
                </a:lnTo>
                <a:lnTo>
                  <a:pt x="0" y="1511808"/>
                </a:lnTo>
                <a:lnTo>
                  <a:pt x="109727" y="1511808"/>
                </a:lnTo>
                <a:lnTo>
                  <a:pt x="109727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400800" y="4374388"/>
            <a:ext cx="109855" cy="820419"/>
          </a:xfrm>
          <a:custGeom>
            <a:rect l="l" t="t" r="r" b="b"/>
            <a:pathLst>
              <a:path w="109854" h="820419">
                <a:moveTo>
                  <a:pt x="109727" y="0"/>
                </a:moveTo>
                <a:lnTo>
                  <a:pt x="0" y="0"/>
                </a:lnTo>
                <a:lnTo>
                  <a:pt x="0" y="819912"/>
                </a:lnTo>
                <a:lnTo>
                  <a:pt x="109727" y="819912"/>
                </a:lnTo>
                <a:lnTo>
                  <a:pt x="109727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623304" y="3554476"/>
            <a:ext cx="109855" cy="1640205"/>
          </a:xfrm>
          <a:custGeom>
            <a:rect l="l" t="t" r="r" b="b"/>
            <a:pathLst>
              <a:path w="109854" h="1640204">
                <a:moveTo>
                  <a:pt x="109727" y="0"/>
                </a:moveTo>
                <a:lnTo>
                  <a:pt x="0" y="0"/>
                </a:lnTo>
                <a:lnTo>
                  <a:pt x="0" y="1639824"/>
                </a:lnTo>
                <a:lnTo>
                  <a:pt x="109727" y="1639824"/>
                </a:lnTo>
                <a:lnTo>
                  <a:pt x="109727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845807" y="3207004"/>
            <a:ext cx="109855" cy="1987550"/>
          </a:xfrm>
          <a:custGeom>
            <a:rect l="l" t="t" r="r" b="b"/>
            <a:pathLst>
              <a:path w="109854" h="1987550">
                <a:moveTo>
                  <a:pt x="109727" y="0"/>
                </a:moveTo>
                <a:lnTo>
                  <a:pt x="0" y="0"/>
                </a:lnTo>
                <a:lnTo>
                  <a:pt x="0" y="1987296"/>
                </a:lnTo>
                <a:lnTo>
                  <a:pt x="109727" y="1987296"/>
                </a:lnTo>
                <a:lnTo>
                  <a:pt x="109727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7068311" y="3856228"/>
            <a:ext cx="109855" cy="1338580"/>
          </a:xfrm>
          <a:custGeom>
            <a:rect l="l" t="t" r="r" b="b"/>
            <a:pathLst>
              <a:path w="109854" h="1338579">
                <a:moveTo>
                  <a:pt x="109728" y="0"/>
                </a:moveTo>
                <a:lnTo>
                  <a:pt x="0" y="0"/>
                </a:lnTo>
                <a:lnTo>
                  <a:pt x="0" y="1338072"/>
                </a:lnTo>
                <a:lnTo>
                  <a:pt x="109728" y="1338072"/>
                </a:lnTo>
                <a:lnTo>
                  <a:pt x="109728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510271" y="4029964"/>
            <a:ext cx="113030" cy="1164590"/>
          </a:xfrm>
          <a:custGeom>
            <a:rect l="l" t="t" r="r" b="b"/>
            <a:pathLst>
              <a:path w="113029" h="1164589">
                <a:moveTo>
                  <a:pt x="112775" y="0"/>
                </a:moveTo>
                <a:lnTo>
                  <a:pt x="0" y="0"/>
                </a:lnTo>
                <a:lnTo>
                  <a:pt x="0" y="1164336"/>
                </a:lnTo>
                <a:lnTo>
                  <a:pt x="112775" y="1164336"/>
                </a:lnTo>
                <a:lnTo>
                  <a:pt x="112775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732776" y="4157979"/>
            <a:ext cx="113030" cy="1036319"/>
          </a:xfrm>
          <a:custGeom>
            <a:rect l="l" t="t" r="r" b="b"/>
            <a:pathLst>
              <a:path w="113029" h="1036319">
                <a:moveTo>
                  <a:pt x="112775" y="0"/>
                </a:moveTo>
                <a:lnTo>
                  <a:pt x="0" y="0"/>
                </a:lnTo>
                <a:lnTo>
                  <a:pt x="0" y="1036320"/>
                </a:lnTo>
                <a:lnTo>
                  <a:pt x="112775" y="1036320"/>
                </a:lnTo>
                <a:lnTo>
                  <a:pt x="112775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955280" y="4548123"/>
            <a:ext cx="113030" cy="646430"/>
          </a:xfrm>
          <a:custGeom>
            <a:rect l="l" t="t" r="r" b="b"/>
            <a:pathLst>
              <a:path w="113029" h="646429">
                <a:moveTo>
                  <a:pt x="112775" y="0"/>
                </a:moveTo>
                <a:lnTo>
                  <a:pt x="0" y="0"/>
                </a:lnTo>
                <a:lnTo>
                  <a:pt x="0" y="646176"/>
                </a:lnTo>
                <a:lnTo>
                  <a:pt x="112775" y="646176"/>
                </a:lnTo>
                <a:lnTo>
                  <a:pt x="112775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177783" y="4807203"/>
            <a:ext cx="109855" cy="387350"/>
          </a:xfrm>
          <a:custGeom>
            <a:rect l="l" t="t" r="r" b="b"/>
            <a:pathLst>
              <a:path w="109854" h="387350">
                <a:moveTo>
                  <a:pt x="109727" y="0"/>
                </a:moveTo>
                <a:lnTo>
                  <a:pt x="0" y="0"/>
                </a:lnTo>
                <a:lnTo>
                  <a:pt x="0" y="387096"/>
                </a:lnTo>
                <a:lnTo>
                  <a:pt x="109727" y="387096"/>
                </a:lnTo>
                <a:lnTo>
                  <a:pt x="109727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400288" y="4029964"/>
            <a:ext cx="109855" cy="1164590"/>
          </a:xfrm>
          <a:custGeom>
            <a:rect l="l" t="t" r="r" b="b"/>
            <a:pathLst>
              <a:path w="109854" h="1164589">
                <a:moveTo>
                  <a:pt x="109727" y="0"/>
                </a:moveTo>
                <a:lnTo>
                  <a:pt x="0" y="0"/>
                </a:lnTo>
                <a:lnTo>
                  <a:pt x="0" y="1164336"/>
                </a:lnTo>
                <a:lnTo>
                  <a:pt x="109727" y="1164336"/>
                </a:lnTo>
                <a:lnTo>
                  <a:pt x="109727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8622792" y="4157979"/>
            <a:ext cx="109855" cy="1036319"/>
          </a:xfrm>
          <a:custGeom>
            <a:rect l="l" t="t" r="r" b="b"/>
            <a:pathLst>
              <a:path w="109854" h="1036319">
                <a:moveTo>
                  <a:pt x="109727" y="0"/>
                </a:moveTo>
                <a:lnTo>
                  <a:pt x="0" y="0"/>
                </a:lnTo>
                <a:lnTo>
                  <a:pt x="0" y="1036320"/>
                </a:lnTo>
                <a:lnTo>
                  <a:pt x="109727" y="1036320"/>
                </a:lnTo>
                <a:lnTo>
                  <a:pt x="109727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8845295" y="4417059"/>
            <a:ext cx="109855" cy="777240"/>
          </a:xfrm>
          <a:custGeom>
            <a:rect l="l" t="t" r="r" b="b"/>
            <a:pathLst>
              <a:path w="109854" h="777239">
                <a:moveTo>
                  <a:pt x="109727" y="0"/>
                </a:moveTo>
                <a:lnTo>
                  <a:pt x="0" y="0"/>
                </a:lnTo>
                <a:lnTo>
                  <a:pt x="0" y="777239"/>
                </a:lnTo>
                <a:lnTo>
                  <a:pt x="109727" y="777239"/>
                </a:lnTo>
                <a:lnTo>
                  <a:pt x="109727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9067800" y="4633467"/>
            <a:ext cx="109855" cy="561340"/>
          </a:xfrm>
          <a:custGeom>
            <a:rect l="l" t="t" r="r" b="b"/>
            <a:pathLst>
              <a:path w="109854" h="561339">
                <a:moveTo>
                  <a:pt x="109727" y="0"/>
                </a:moveTo>
                <a:lnTo>
                  <a:pt x="0" y="0"/>
                </a:lnTo>
                <a:lnTo>
                  <a:pt x="0" y="560831"/>
                </a:lnTo>
                <a:lnTo>
                  <a:pt x="109727" y="560831"/>
                </a:lnTo>
                <a:lnTo>
                  <a:pt x="109727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9287256" y="4633467"/>
            <a:ext cx="113030" cy="561340"/>
          </a:xfrm>
          <a:custGeom>
            <a:rect l="l" t="t" r="r" b="b"/>
            <a:pathLst>
              <a:path w="113029" h="561339">
                <a:moveTo>
                  <a:pt x="112775" y="0"/>
                </a:moveTo>
                <a:lnTo>
                  <a:pt x="0" y="0"/>
                </a:lnTo>
                <a:lnTo>
                  <a:pt x="0" y="560831"/>
                </a:lnTo>
                <a:lnTo>
                  <a:pt x="112775" y="560831"/>
                </a:lnTo>
                <a:lnTo>
                  <a:pt x="112775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9509759" y="4289044"/>
            <a:ext cx="113030" cy="905510"/>
          </a:xfrm>
          <a:custGeom>
            <a:rect l="l" t="t" r="r" b="b"/>
            <a:pathLst>
              <a:path w="113029" h="905510">
                <a:moveTo>
                  <a:pt x="112775" y="0"/>
                </a:moveTo>
                <a:lnTo>
                  <a:pt x="0" y="0"/>
                </a:lnTo>
                <a:lnTo>
                  <a:pt x="0" y="905255"/>
                </a:lnTo>
                <a:lnTo>
                  <a:pt x="112775" y="905255"/>
                </a:lnTo>
                <a:lnTo>
                  <a:pt x="112775" y="0"/>
                </a:lnTo>
                <a:close/>
              </a:path>
            </a:pathLst>
          </a:custGeom>
          <a:solidFill>
            <a:srgbClr val="D0D0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44296" y="4200652"/>
            <a:ext cx="109855" cy="216535"/>
          </a:xfrm>
          <a:custGeom>
            <a:rect l="l" t="t" r="r" b="b"/>
            <a:pathLst>
              <a:path w="109855" h="216535">
                <a:moveTo>
                  <a:pt x="109728" y="0"/>
                </a:moveTo>
                <a:lnTo>
                  <a:pt x="0" y="0"/>
                </a:lnTo>
                <a:lnTo>
                  <a:pt x="0" y="216408"/>
                </a:lnTo>
                <a:lnTo>
                  <a:pt x="109728" y="216408"/>
                </a:lnTo>
                <a:lnTo>
                  <a:pt x="109728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066800" y="4115308"/>
            <a:ext cx="113030" cy="43180"/>
          </a:xfrm>
          <a:custGeom>
            <a:rect l="l" t="t" r="r" b="b"/>
            <a:pathLst>
              <a:path w="113030" h="43179">
                <a:moveTo>
                  <a:pt x="0" y="42671"/>
                </a:moveTo>
                <a:lnTo>
                  <a:pt x="112775" y="42671"/>
                </a:lnTo>
                <a:lnTo>
                  <a:pt x="112775" y="0"/>
                </a:lnTo>
                <a:lnTo>
                  <a:pt x="0" y="0"/>
                </a:lnTo>
                <a:lnTo>
                  <a:pt x="0" y="42671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289303" y="3682491"/>
            <a:ext cx="113030" cy="347980"/>
          </a:xfrm>
          <a:custGeom>
            <a:rect l="l" t="t" r="r" b="b"/>
            <a:pathLst>
              <a:path w="113030" h="347979">
                <a:moveTo>
                  <a:pt x="112776" y="0"/>
                </a:moveTo>
                <a:lnTo>
                  <a:pt x="0" y="0"/>
                </a:lnTo>
                <a:lnTo>
                  <a:pt x="0" y="347472"/>
                </a:lnTo>
                <a:lnTo>
                  <a:pt x="112776" y="347472"/>
                </a:lnTo>
                <a:lnTo>
                  <a:pt x="112776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511808" y="3813555"/>
            <a:ext cx="113030" cy="216535"/>
          </a:xfrm>
          <a:custGeom>
            <a:rect l="l" t="t" r="r" b="b"/>
            <a:pathLst>
              <a:path w="113030" h="216535">
                <a:moveTo>
                  <a:pt x="112775" y="0"/>
                </a:moveTo>
                <a:lnTo>
                  <a:pt x="0" y="0"/>
                </a:lnTo>
                <a:lnTo>
                  <a:pt x="0" y="216408"/>
                </a:lnTo>
                <a:lnTo>
                  <a:pt x="112775" y="216408"/>
                </a:lnTo>
                <a:lnTo>
                  <a:pt x="112775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734311" y="4115308"/>
            <a:ext cx="113030" cy="390525"/>
          </a:xfrm>
          <a:custGeom>
            <a:rect l="l" t="t" r="r" b="b"/>
            <a:pathLst>
              <a:path w="113030" h="390525">
                <a:moveTo>
                  <a:pt x="112775" y="0"/>
                </a:moveTo>
                <a:lnTo>
                  <a:pt x="0" y="0"/>
                </a:lnTo>
                <a:lnTo>
                  <a:pt x="0" y="390143"/>
                </a:lnTo>
                <a:lnTo>
                  <a:pt x="112775" y="390143"/>
                </a:lnTo>
                <a:lnTo>
                  <a:pt x="112775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956816" y="4289044"/>
            <a:ext cx="113030" cy="216535"/>
          </a:xfrm>
          <a:custGeom>
            <a:rect l="l" t="t" r="r" b="b"/>
            <a:pathLst>
              <a:path w="113030" h="216535">
                <a:moveTo>
                  <a:pt x="112775" y="0"/>
                </a:moveTo>
                <a:lnTo>
                  <a:pt x="0" y="0"/>
                </a:lnTo>
                <a:lnTo>
                  <a:pt x="0" y="216407"/>
                </a:lnTo>
                <a:lnTo>
                  <a:pt x="112775" y="216407"/>
                </a:lnTo>
                <a:lnTo>
                  <a:pt x="112775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179320" y="4072635"/>
            <a:ext cx="109855" cy="302260"/>
          </a:xfrm>
          <a:custGeom>
            <a:rect l="l" t="t" r="r" b="b"/>
            <a:pathLst>
              <a:path w="109855" h="302260">
                <a:moveTo>
                  <a:pt x="109728" y="0"/>
                </a:moveTo>
                <a:lnTo>
                  <a:pt x="0" y="0"/>
                </a:lnTo>
                <a:lnTo>
                  <a:pt x="0" y="301751"/>
                </a:lnTo>
                <a:lnTo>
                  <a:pt x="109728" y="301751"/>
                </a:lnTo>
                <a:lnTo>
                  <a:pt x="109728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401823" y="2947923"/>
            <a:ext cx="109855" cy="563880"/>
          </a:xfrm>
          <a:custGeom>
            <a:rect l="l" t="t" r="r" b="b"/>
            <a:pathLst>
              <a:path w="109855" h="563879">
                <a:moveTo>
                  <a:pt x="109727" y="0"/>
                </a:moveTo>
                <a:lnTo>
                  <a:pt x="0" y="0"/>
                </a:lnTo>
                <a:lnTo>
                  <a:pt x="0" y="563879"/>
                </a:lnTo>
                <a:lnTo>
                  <a:pt x="109727" y="563879"/>
                </a:lnTo>
                <a:lnTo>
                  <a:pt x="109727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624327" y="4374388"/>
            <a:ext cx="109855" cy="259079"/>
          </a:xfrm>
          <a:custGeom>
            <a:rect l="l" t="t" r="r" b="b"/>
            <a:pathLst>
              <a:path w="109855" h="259077">
                <a:moveTo>
                  <a:pt x="109728" y="0"/>
                </a:moveTo>
                <a:lnTo>
                  <a:pt x="0" y="0"/>
                </a:lnTo>
                <a:lnTo>
                  <a:pt x="0" y="259080"/>
                </a:lnTo>
                <a:lnTo>
                  <a:pt x="109728" y="259080"/>
                </a:lnTo>
                <a:lnTo>
                  <a:pt x="109728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846832" y="4331715"/>
            <a:ext cx="109855" cy="387350"/>
          </a:xfrm>
          <a:custGeom>
            <a:rect l="l" t="t" r="r" b="b"/>
            <a:pathLst>
              <a:path w="109855" h="387350">
                <a:moveTo>
                  <a:pt x="109728" y="0"/>
                </a:moveTo>
                <a:lnTo>
                  <a:pt x="0" y="0"/>
                </a:lnTo>
                <a:lnTo>
                  <a:pt x="0" y="387095"/>
                </a:lnTo>
                <a:lnTo>
                  <a:pt x="109728" y="387095"/>
                </a:lnTo>
                <a:lnTo>
                  <a:pt x="109728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069335" y="3813555"/>
            <a:ext cx="109855" cy="433070"/>
          </a:xfrm>
          <a:custGeom>
            <a:rect l="l" t="t" r="r" b="b"/>
            <a:pathLst>
              <a:path w="109855" h="433070">
                <a:moveTo>
                  <a:pt x="109727" y="0"/>
                </a:moveTo>
                <a:lnTo>
                  <a:pt x="0" y="0"/>
                </a:lnTo>
                <a:lnTo>
                  <a:pt x="0" y="432816"/>
                </a:lnTo>
                <a:lnTo>
                  <a:pt x="109727" y="432816"/>
                </a:lnTo>
                <a:lnTo>
                  <a:pt x="109727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288791" y="3078988"/>
            <a:ext cx="113030" cy="862965"/>
          </a:xfrm>
          <a:custGeom>
            <a:rect l="l" t="t" r="r" b="b"/>
            <a:pathLst>
              <a:path w="113029" h="862964">
                <a:moveTo>
                  <a:pt x="112775" y="0"/>
                </a:moveTo>
                <a:lnTo>
                  <a:pt x="0" y="0"/>
                </a:lnTo>
                <a:lnTo>
                  <a:pt x="0" y="862584"/>
                </a:lnTo>
                <a:lnTo>
                  <a:pt x="112775" y="862584"/>
                </a:lnTo>
                <a:lnTo>
                  <a:pt x="112775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511296" y="3511803"/>
            <a:ext cx="113030" cy="820419"/>
          </a:xfrm>
          <a:custGeom>
            <a:rect l="l" t="t" r="r" b="b"/>
            <a:pathLst>
              <a:path w="113029" h="820419">
                <a:moveTo>
                  <a:pt x="112775" y="0"/>
                </a:moveTo>
                <a:lnTo>
                  <a:pt x="0" y="0"/>
                </a:lnTo>
                <a:lnTo>
                  <a:pt x="0" y="819912"/>
                </a:lnTo>
                <a:lnTo>
                  <a:pt x="112775" y="819912"/>
                </a:lnTo>
                <a:lnTo>
                  <a:pt x="112775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733800" y="3941571"/>
            <a:ext cx="113030" cy="692150"/>
          </a:xfrm>
          <a:custGeom>
            <a:rect l="l" t="t" r="r" b="b"/>
            <a:pathLst>
              <a:path w="113029" h="692150">
                <a:moveTo>
                  <a:pt x="112775" y="0"/>
                </a:moveTo>
                <a:lnTo>
                  <a:pt x="0" y="0"/>
                </a:lnTo>
                <a:lnTo>
                  <a:pt x="0" y="691895"/>
                </a:lnTo>
                <a:lnTo>
                  <a:pt x="112775" y="691895"/>
                </a:lnTo>
                <a:lnTo>
                  <a:pt x="112775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956303" y="3554476"/>
            <a:ext cx="113030" cy="862965"/>
          </a:xfrm>
          <a:custGeom>
            <a:rect l="l" t="t" r="r" b="b"/>
            <a:pathLst>
              <a:path w="113029" h="862964">
                <a:moveTo>
                  <a:pt x="112775" y="0"/>
                </a:moveTo>
                <a:lnTo>
                  <a:pt x="0" y="0"/>
                </a:lnTo>
                <a:lnTo>
                  <a:pt x="0" y="862584"/>
                </a:lnTo>
                <a:lnTo>
                  <a:pt x="112775" y="862584"/>
                </a:lnTo>
                <a:lnTo>
                  <a:pt x="112775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178808" y="2819907"/>
            <a:ext cx="109855" cy="1079500"/>
          </a:xfrm>
          <a:custGeom>
            <a:rect l="l" t="t" r="r" b="b"/>
            <a:pathLst>
              <a:path w="109854" h="1079500">
                <a:moveTo>
                  <a:pt x="109727" y="0"/>
                </a:moveTo>
                <a:lnTo>
                  <a:pt x="0" y="0"/>
                </a:lnTo>
                <a:lnTo>
                  <a:pt x="0" y="1078991"/>
                </a:lnTo>
                <a:lnTo>
                  <a:pt x="109727" y="1078991"/>
                </a:lnTo>
                <a:lnTo>
                  <a:pt x="109727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401311" y="2429764"/>
            <a:ext cx="109855" cy="1426845"/>
          </a:xfrm>
          <a:custGeom>
            <a:rect l="l" t="t" r="r" b="b"/>
            <a:pathLst>
              <a:path w="109854" h="1426845">
                <a:moveTo>
                  <a:pt x="109727" y="0"/>
                </a:moveTo>
                <a:lnTo>
                  <a:pt x="0" y="0"/>
                </a:lnTo>
                <a:lnTo>
                  <a:pt x="0" y="1426464"/>
                </a:lnTo>
                <a:lnTo>
                  <a:pt x="109727" y="1426464"/>
                </a:lnTo>
                <a:lnTo>
                  <a:pt x="109727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623815" y="3597147"/>
            <a:ext cx="109855" cy="734695"/>
          </a:xfrm>
          <a:custGeom>
            <a:rect l="l" t="t" r="r" b="b"/>
            <a:pathLst>
              <a:path w="109854" h="734695">
                <a:moveTo>
                  <a:pt x="109728" y="0"/>
                </a:moveTo>
                <a:lnTo>
                  <a:pt x="0" y="0"/>
                </a:lnTo>
                <a:lnTo>
                  <a:pt x="0" y="734568"/>
                </a:lnTo>
                <a:lnTo>
                  <a:pt x="109728" y="734568"/>
                </a:lnTo>
                <a:lnTo>
                  <a:pt x="109728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846320" y="2734564"/>
            <a:ext cx="109855" cy="731520"/>
          </a:xfrm>
          <a:custGeom>
            <a:rect l="l" t="t" r="r" b="b"/>
            <a:pathLst>
              <a:path w="109854" h="731520">
                <a:moveTo>
                  <a:pt x="109727" y="0"/>
                </a:moveTo>
                <a:lnTo>
                  <a:pt x="0" y="0"/>
                </a:lnTo>
                <a:lnTo>
                  <a:pt x="0" y="731520"/>
                </a:lnTo>
                <a:lnTo>
                  <a:pt x="109727" y="731520"/>
                </a:lnTo>
                <a:lnTo>
                  <a:pt x="109727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068823" y="3036316"/>
            <a:ext cx="109855" cy="344805"/>
          </a:xfrm>
          <a:custGeom>
            <a:rect l="l" t="t" r="r" b="b"/>
            <a:pathLst>
              <a:path w="109854" h="344804">
                <a:moveTo>
                  <a:pt x="109727" y="0"/>
                </a:moveTo>
                <a:lnTo>
                  <a:pt x="0" y="0"/>
                </a:lnTo>
                <a:lnTo>
                  <a:pt x="0" y="344424"/>
                </a:lnTo>
                <a:lnTo>
                  <a:pt x="109727" y="344424"/>
                </a:lnTo>
                <a:lnTo>
                  <a:pt x="109727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288279" y="3597147"/>
            <a:ext cx="113030" cy="216535"/>
          </a:xfrm>
          <a:custGeom>
            <a:rect l="l" t="t" r="r" b="b"/>
            <a:pathLst>
              <a:path w="113029" h="216535">
                <a:moveTo>
                  <a:pt x="112775" y="0"/>
                </a:moveTo>
                <a:lnTo>
                  <a:pt x="0" y="0"/>
                </a:lnTo>
                <a:lnTo>
                  <a:pt x="0" y="216407"/>
                </a:lnTo>
                <a:lnTo>
                  <a:pt x="112775" y="216407"/>
                </a:lnTo>
                <a:lnTo>
                  <a:pt x="112775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510784" y="3511803"/>
            <a:ext cx="113030" cy="43180"/>
          </a:xfrm>
          <a:custGeom>
            <a:rect l="l" t="t" r="r" b="b"/>
            <a:pathLst>
              <a:path w="113029" h="43179">
                <a:moveTo>
                  <a:pt x="0" y="42672"/>
                </a:moveTo>
                <a:lnTo>
                  <a:pt x="112775" y="42672"/>
                </a:lnTo>
                <a:lnTo>
                  <a:pt x="112775" y="0"/>
                </a:lnTo>
                <a:lnTo>
                  <a:pt x="0" y="0"/>
                </a:lnTo>
                <a:lnTo>
                  <a:pt x="0" y="42672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5733288" y="4246371"/>
            <a:ext cx="113030" cy="85725"/>
          </a:xfrm>
          <a:custGeom>
            <a:rect l="l" t="t" r="r" b="b"/>
            <a:pathLst>
              <a:path w="113029" h="85725">
                <a:moveTo>
                  <a:pt x="0" y="85344"/>
                </a:moveTo>
                <a:lnTo>
                  <a:pt x="112775" y="85344"/>
                </a:lnTo>
                <a:lnTo>
                  <a:pt x="112775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955791" y="2344420"/>
            <a:ext cx="113030" cy="302260"/>
          </a:xfrm>
          <a:custGeom>
            <a:rect l="l" t="t" r="r" b="b"/>
            <a:pathLst>
              <a:path w="113029" h="302260">
                <a:moveTo>
                  <a:pt x="112775" y="0"/>
                </a:moveTo>
                <a:lnTo>
                  <a:pt x="0" y="0"/>
                </a:lnTo>
                <a:lnTo>
                  <a:pt x="0" y="301751"/>
                </a:lnTo>
                <a:lnTo>
                  <a:pt x="112775" y="301751"/>
                </a:lnTo>
                <a:lnTo>
                  <a:pt x="112775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6178296" y="3597147"/>
            <a:ext cx="109855" cy="85725"/>
          </a:xfrm>
          <a:custGeom>
            <a:rect l="l" t="t" r="r" b="b"/>
            <a:pathLst>
              <a:path w="109854" h="85725">
                <a:moveTo>
                  <a:pt x="0" y="85344"/>
                </a:moveTo>
                <a:lnTo>
                  <a:pt x="109727" y="85344"/>
                </a:lnTo>
                <a:lnTo>
                  <a:pt x="109727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6400800" y="4246371"/>
            <a:ext cx="109855" cy="128270"/>
          </a:xfrm>
          <a:custGeom>
            <a:rect l="l" t="t" r="r" b="b"/>
            <a:pathLst>
              <a:path w="109854" h="128270">
                <a:moveTo>
                  <a:pt x="109727" y="0"/>
                </a:moveTo>
                <a:lnTo>
                  <a:pt x="0" y="0"/>
                </a:lnTo>
                <a:lnTo>
                  <a:pt x="0" y="128015"/>
                </a:lnTo>
                <a:lnTo>
                  <a:pt x="109727" y="128015"/>
                </a:lnTo>
                <a:lnTo>
                  <a:pt x="109727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623304" y="3466084"/>
            <a:ext cx="109855" cy="88900"/>
          </a:xfrm>
          <a:custGeom>
            <a:rect l="l" t="t" r="r" b="b"/>
            <a:pathLst>
              <a:path w="109854" h="88900">
                <a:moveTo>
                  <a:pt x="109727" y="0"/>
                </a:moveTo>
                <a:lnTo>
                  <a:pt x="0" y="0"/>
                </a:lnTo>
                <a:lnTo>
                  <a:pt x="0" y="88391"/>
                </a:lnTo>
                <a:lnTo>
                  <a:pt x="109727" y="88391"/>
                </a:lnTo>
                <a:lnTo>
                  <a:pt x="109727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845807" y="3164332"/>
            <a:ext cx="109855" cy="43180"/>
          </a:xfrm>
          <a:custGeom>
            <a:rect l="l" t="t" r="r" b="b"/>
            <a:pathLst>
              <a:path w="109854" h="43180">
                <a:moveTo>
                  <a:pt x="0" y="42671"/>
                </a:moveTo>
                <a:lnTo>
                  <a:pt x="109727" y="42671"/>
                </a:lnTo>
                <a:lnTo>
                  <a:pt x="109727" y="0"/>
                </a:lnTo>
                <a:lnTo>
                  <a:pt x="0" y="0"/>
                </a:lnTo>
                <a:lnTo>
                  <a:pt x="0" y="42671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7068311" y="3813555"/>
            <a:ext cx="109855" cy="43180"/>
          </a:xfrm>
          <a:custGeom>
            <a:rect l="l" t="t" r="r" b="b"/>
            <a:pathLst>
              <a:path w="109854" h="43179">
                <a:moveTo>
                  <a:pt x="0" y="42672"/>
                </a:moveTo>
                <a:lnTo>
                  <a:pt x="109728" y="42672"/>
                </a:lnTo>
                <a:lnTo>
                  <a:pt x="109728" y="0"/>
                </a:lnTo>
                <a:lnTo>
                  <a:pt x="0" y="0"/>
                </a:lnTo>
                <a:lnTo>
                  <a:pt x="0" y="42672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 flipH="1">
            <a:off x="9677400" y="2170683"/>
            <a:ext cx="0" cy="3023870"/>
          </a:xfrm>
          <a:custGeom>
            <a:rect l="l" t="t" r="r" b="b"/>
            <a:pathLst>
              <a:path h="3023870">
                <a:moveTo>
                  <a:pt x="0" y="3023616"/>
                </a:moveTo>
                <a:lnTo>
                  <a:pt x="0" y="0"/>
                </a:lnTo>
              </a:path>
            </a:pathLst>
          </a:custGeom>
          <a:ln w="6096">
            <a:solidFill>
              <a:srgbClr val="D0D0C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 flipH="1">
            <a:off x="789431" y="2170683"/>
            <a:ext cx="0" cy="3023870"/>
          </a:xfrm>
          <a:custGeom>
            <a:rect l="l" t="t" r="r" b="b"/>
            <a:pathLst>
              <a:path h="3023870">
                <a:moveTo>
                  <a:pt x="0" y="3023616"/>
                </a:moveTo>
                <a:lnTo>
                  <a:pt x="0" y="0"/>
                </a:lnTo>
              </a:path>
            </a:pathLst>
          </a:custGeom>
          <a:ln w="9144">
            <a:solidFill>
              <a:srgbClr val="43AF2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789431" y="5194300"/>
            <a:ext cx="8888095" cy="0"/>
          </a:xfrm>
          <a:custGeom>
            <a:rect l="l" t="t" r="r" b="b"/>
            <a:pathLst>
              <a:path w="8888095">
                <a:moveTo>
                  <a:pt x="0" y="0"/>
                </a:moveTo>
                <a:lnTo>
                  <a:pt x="888796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899160" y="3255771"/>
            <a:ext cx="8665845" cy="1899285"/>
          </a:xfrm>
          <a:custGeom>
            <a:rect l="l" t="t" r="r" b="b"/>
            <a:pathLst>
              <a:path w="8665845" h="1899285">
                <a:moveTo>
                  <a:pt x="0" y="1475232"/>
                </a:moveTo>
                <a:lnTo>
                  <a:pt x="225552" y="1575815"/>
                </a:lnTo>
                <a:lnTo>
                  <a:pt x="448056" y="1441703"/>
                </a:lnTo>
                <a:lnTo>
                  <a:pt x="667512" y="969263"/>
                </a:lnTo>
                <a:lnTo>
                  <a:pt x="890016" y="1734311"/>
                </a:lnTo>
                <a:lnTo>
                  <a:pt x="1112520" y="838200"/>
                </a:lnTo>
                <a:lnTo>
                  <a:pt x="1335023" y="1667255"/>
                </a:lnTo>
                <a:lnTo>
                  <a:pt x="1557528" y="874776"/>
                </a:lnTo>
                <a:lnTo>
                  <a:pt x="1780032" y="1633727"/>
                </a:lnTo>
                <a:lnTo>
                  <a:pt x="2002536" y="1804415"/>
                </a:lnTo>
                <a:lnTo>
                  <a:pt x="2225040" y="1008888"/>
                </a:lnTo>
                <a:lnTo>
                  <a:pt x="2447543" y="1341120"/>
                </a:lnTo>
                <a:lnTo>
                  <a:pt x="2670048" y="1804415"/>
                </a:lnTo>
                <a:lnTo>
                  <a:pt x="2889504" y="1520952"/>
                </a:lnTo>
                <a:lnTo>
                  <a:pt x="3112007" y="1609344"/>
                </a:lnTo>
                <a:lnTo>
                  <a:pt x="3334512" y="1530095"/>
                </a:lnTo>
                <a:lnTo>
                  <a:pt x="3557016" y="1694688"/>
                </a:lnTo>
                <a:lnTo>
                  <a:pt x="3779519" y="1676400"/>
                </a:lnTo>
                <a:lnTo>
                  <a:pt x="4002024" y="0"/>
                </a:lnTo>
                <a:lnTo>
                  <a:pt x="4224528" y="1496567"/>
                </a:lnTo>
                <a:lnTo>
                  <a:pt x="4447032" y="1734311"/>
                </a:lnTo>
                <a:lnTo>
                  <a:pt x="4669536" y="1444752"/>
                </a:lnTo>
                <a:lnTo>
                  <a:pt x="4888992" y="1353311"/>
                </a:lnTo>
                <a:lnTo>
                  <a:pt x="5111495" y="48767"/>
                </a:lnTo>
                <a:lnTo>
                  <a:pt x="5334000" y="1795271"/>
                </a:lnTo>
                <a:lnTo>
                  <a:pt x="5556504" y="1197864"/>
                </a:lnTo>
                <a:lnTo>
                  <a:pt x="5779008" y="658367"/>
                </a:lnTo>
                <a:lnTo>
                  <a:pt x="6001512" y="97536"/>
                </a:lnTo>
                <a:lnTo>
                  <a:pt x="6224016" y="563879"/>
                </a:lnTo>
                <a:lnTo>
                  <a:pt x="6446520" y="1155191"/>
                </a:lnTo>
                <a:lnTo>
                  <a:pt x="6669024" y="1191767"/>
                </a:lnTo>
                <a:lnTo>
                  <a:pt x="6888480" y="1505711"/>
                </a:lnTo>
                <a:lnTo>
                  <a:pt x="7110984" y="1798320"/>
                </a:lnTo>
                <a:lnTo>
                  <a:pt x="7333488" y="1898903"/>
                </a:lnTo>
                <a:lnTo>
                  <a:pt x="7555992" y="1414271"/>
                </a:lnTo>
                <a:lnTo>
                  <a:pt x="7778496" y="1655064"/>
                </a:lnTo>
                <a:lnTo>
                  <a:pt x="8001000" y="1871471"/>
                </a:lnTo>
                <a:lnTo>
                  <a:pt x="8223504" y="1825752"/>
                </a:lnTo>
                <a:lnTo>
                  <a:pt x="8446008" y="1868423"/>
                </a:lnTo>
                <a:lnTo>
                  <a:pt x="8665464" y="1728215"/>
                </a:lnTo>
              </a:path>
            </a:pathLst>
          </a:custGeom>
          <a:ln w="24384">
            <a:solidFill>
              <a:srgbClr val="00A2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854963" y="4686808"/>
            <a:ext cx="88391" cy="8839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077467" y="4787391"/>
            <a:ext cx="88391" cy="883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299972" y="4653279"/>
            <a:ext cx="88391" cy="88392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522475" y="4177791"/>
            <a:ext cx="88392" cy="8839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744979" y="4945888"/>
            <a:ext cx="88392" cy="883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967483" y="4049776"/>
            <a:ext cx="88392" cy="883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189988" y="4878832"/>
            <a:ext cx="88392" cy="8839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412492" y="4083303"/>
            <a:ext cx="88392" cy="8839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634995" y="4845303"/>
            <a:ext cx="88392" cy="883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854451" y="5015991"/>
            <a:ext cx="88392" cy="883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076955" y="4217415"/>
            <a:ext cx="88392" cy="883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299459" y="4552696"/>
            <a:ext cx="88391" cy="8839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521964" y="5012944"/>
            <a:ext cx="88392" cy="8839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744467" y="4732528"/>
            <a:ext cx="88392" cy="88392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966971" y="4820920"/>
            <a:ext cx="88391" cy="883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4189476" y="4738623"/>
            <a:ext cx="88392" cy="8839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4411979" y="4903215"/>
            <a:ext cx="88392" cy="883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4634484" y="4887976"/>
            <a:ext cx="88392" cy="883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853940" y="3211576"/>
            <a:ext cx="88392" cy="883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076444" y="4708144"/>
            <a:ext cx="88392" cy="8839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298947" y="4942840"/>
            <a:ext cx="88391" cy="8839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5521452" y="4656328"/>
            <a:ext cx="88392" cy="88392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5743955" y="4561840"/>
            <a:ext cx="88392" cy="88392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5966459" y="3257296"/>
            <a:ext cx="88391" cy="8839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6188964" y="5003800"/>
            <a:ext cx="88392" cy="8839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6411467" y="4409440"/>
            <a:ext cx="88392" cy="88392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6633971" y="3869944"/>
            <a:ext cx="88392" cy="883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6856476" y="3306064"/>
            <a:ext cx="88392" cy="8839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7080504" y="3776979"/>
            <a:ext cx="79375" cy="79375"/>
          </a:xfrm>
          <a:custGeom>
            <a:rect l="l" t="t" r="r" b="b"/>
            <a:pathLst>
              <a:path w="79375" h="79375">
                <a:moveTo>
                  <a:pt x="39624" y="0"/>
                </a:moveTo>
                <a:lnTo>
                  <a:pt x="0" y="79248"/>
                </a:lnTo>
                <a:lnTo>
                  <a:pt x="79248" y="79248"/>
                </a:lnTo>
                <a:lnTo>
                  <a:pt x="39624" y="0"/>
                </a:lnTo>
                <a:close/>
              </a:path>
            </a:pathLst>
          </a:custGeom>
          <a:solidFill>
            <a:srgbClr val="00A2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7080504" y="3776979"/>
            <a:ext cx="79375" cy="79375"/>
          </a:xfrm>
          <a:custGeom>
            <a:rect l="l" t="t" r="r" b="b"/>
            <a:pathLst>
              <a:path w="79375" h="79375">
                <a:moveTo>
                  <a:pt x="39624" y="0"/>
                </a:moveTo>
                <a:lnTo>
                  <a:pt x="79248" y="79248"/>
                </a:lnTo>
                <a:lnTo>
                  <a:pt x="0" y="79248"/>
                </a:lnTo>
                <a:lnTo>
                  <a:pt x="39624" y="0"/>
                </a:lnTo>
                <a:close/>
              </a:path>
            </a:pathLst>
          </a:custGeom>
          <a:ln w="9144">
            <a:solidFill>
              <a:srgbClr val="00A2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7298435" y="4366767"/>
            <a:ext cx="88392" cy="88392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7520940" y="4403344"/>
            <a:ext cx="88392" cy="883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7743443" y="4717288"/>
            <a:ext cx="88392" cy="8839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7965947" y="5009896"/>
            <a:ext cx="88392" cy="8839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8188452" y="5110479"/>
            <a:ext cx="88392" cy="88392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8410956" y="4625847"/>
            <a:ext cx="88392" cy="883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8633459" y="4863591"/>
            <a:ext cx="88392" cy="8839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8855964" y="5083047"/>
            <a:ext cx="88392" cy="8839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9078468" y="5037328"/>
            <a:ext cx="88392" cy="88392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9297923" y="5080000"/>
            <a:ext cx="88392" cy="88392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9520428" y="4939791"/>
            <a:ext cx="88392" cy="883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 txBox="1"/>
          <p:nvPr/>
        </p:nvSpPr>
        <p:spPr>
          <a:xfrm>
            <a:off x="813308" y="4852416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18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035811" y="4565903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24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1191260" y="4291584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27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1493011" y="4489703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27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700276" y="4971288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16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1941067" y="4678679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16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2145283" y="4434840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19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2367788" y="4456176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39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2575051" y="4937760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13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2773172" y="4770120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11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3047492" y="4888991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22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3257803" y="4130040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29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3492500" y="4562855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20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3690620" y="4925567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13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3919220" y="4547616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18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4147820" y="4059936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30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4364228" y="4416552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31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4589779" y="4943855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20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4786884" y="4066032"/>
            <a:ext cx="445134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150" spc="-5">
                <a:latin typeface="Calibri"/>
                <a:cs typeface="Calibri"/>
              </a:rPr>
              <a:t>40</a:t>
            </a:r>
            <a:r>
              <a:rPr sz="1150" spc="10">
                <a:latin typeface="Calibri"/>
                <a:cs typeface="Calibri"/>
              </a:rPr>
              <a:t> </a:t>
            </a:r>
            <a:r>
              <a:rPr sz="1725" spc="-15" baseline="-43478">
                <a:latin typeface="Calibri"/>
                <a:cs typeface="Calibri"/>
              </a:rPr>
              <a:t>42</a:t>
            </a:r>
            <a:endParaRPr sz="1725" baseline="-43478">
              <a:latin typeface="Calibri"/>
              <a:cs typeface="Calibri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5299964" y="4584191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32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5479796" y="4352544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38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5702300" y="4654296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20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5933947" y="3544824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59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6147308" y="4328160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35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6369811" y="4675632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19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6592316" y="4264152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38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6811771" y="4090416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46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7034276" y="4416552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31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7287768" y="4590796"/>
            <a:ext cx="138430" cy="603885"/>
          </a:xfrm>
          <a:prstGeom prst="rect">
            <a:avLst/>
          </a:prstGeom>
          <a:solidFill>
            <a:srgbClr val="D0D0CE"/>
          </a:solidFill>
        </p:spPr>
        <p:txBody>
          <a:bodyPr vert="horz" wrap="square" lIns="0" tIns="0" rIns="0" bIns="0" rtlCol="0">
            <a:spAutoFit/>
          </a:bodyPr>
          <a:lstStyle/>
          <a:p>
            <a:pPr marR="12065"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150" spc="-10">
                <a:latin typeface="Calibri"/>
                <a:cs typeface="Calibri"/>
              </a:rPr>
              <a:t>14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7510271" y="4029964"/>
            <a:ext cx="138430" cy="1164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12065"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  <a:spcBef>
                <a:spcPts val="20"/>
              </a:spcBef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150" spc="-10">
                <a:latin typeface="Calibri"/>
                <a:cs typeface="Calibri"/>
              </a:rPr>
              <a:t>27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7732776" y="4157979"/>
            <a:ext cx="138430" cy="1036319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R="12065"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150" spc="-10">
                <a:latin typeface="Calibri"/>
                <a:cs typeface="Calibri"/>
              </a:rPr>
              <a:t>24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7955280" y="4548123"/>
            <a:ext cx="138430" cy="64643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R="12065"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150" spc="-10">
                <a:latin typeface="Calibri"/>
                <a:cs typeface="Calibri"/>
              </a:rPr>
              <a:t>15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8177783" y="4807203"/>
            <a:ext cx="109855" cy="38735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770"/>
              </a:spcBef>
            </a:pPr>
            <a:r>
              <a:rPr sz="1150">
                <a:latin typeface="Calibri"/>
                <a:cs typeface="Calibri"/>
              </a:rPr>
              <a:t>9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8343900" y="4501896"/>
            <a:ext cx="445134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150" spc="-5">
                <a:latin typeface="Calibri"/>
                <a:cs typeface="Calibri"/>
              </a:rPr>
              <a:t>27</a:t>
            </a:r>
            <a:r>
              <a:rPr sz="1150" spc="10">
                <a:latin typeface="Calibri"/>
                <a:cs typeface="Calibri"/>
              </a:rPr>
              <a:t> </a:t>
            </a:r>
            <a:r>
              <a:rPr sz="1725" spc="-15" baseline="-24154">
                <a:latin typeface="Calibri"/>
                <a:cs typeface="Calibri"/>
              </a:rPr>
              <a:t>24</a:t>
            </a:r>
            <a:endParaRPr sz="1725" baseline="-24154">
              <a:latin typeface="Calibri"/>
              <a:cs typeface="Calibri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8785859" y="4803647"/>
            <a:ext cx="66802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725" spc="-7" baseline="41062">
                <a:latin typeface="Calibri"/>
                <a:cs typeface="Calibri"/>
              </a:rPr>
              <a:t>18 </a:t>
            </a:r>
            <a:r>
              <a:rPr sz="1150" spc="-5">
                <a:latin typeface="Calibri"/>
                <a:cs typeface="Calibri"/>
              </a:rPr>
              <a:t>13</a:t>
            </a:r>
            <a:r>
              <a:rPr sz="1150" spc="80">
                <a:latin typeface="Calibri"/>
                <a:cs typeface="Calibri"/>
              </a:rPr>
              <a:t> </a:t>
            </a:r>
            <a:r>
              <a:rPr sz="1150" spc="-10">
                <a:latin typeface="Calibri"/>
                <a:cs typeface="Calibri"/>
              </a:rPr>
              <a:t>13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9478771" y="4632960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21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52" name="object 152"/>
          <p:cNvSpPr/>
          <p:nvPr/>
        </p:nvSpPr>
        <p:spPr>
          <a:xfrm>
            <a:off x="7144511" y="3831844"/>
            <a:ext cx="33655" cy="52069"/>
          </a:xfrm>
          <a:custGeom>
            <a:rect l="l" t="t" r="r" b="b"/>
            <a:pathLst>
              <a:path w="33654" h="52069">
                <a:moveTo>
                  <a:pt x="33528" y="0"/>
                </a:moveTo>
                <a:lnTo>
                  <a:pt x="0" y="51815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 txBox="1"/>
          <p:nvPr/>
        </p:nvSpPr>
        <p:spPr>
          <a:xfrm>
            <a:off x="849883" y="4200144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5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1072388" y="3922776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1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1267460" y="3745992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8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1517396" y="3810000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5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1739900" y="4181855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9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1950211" y="4230623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5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2169667" y="4114800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7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2367788" y="3121151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13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2626867" y="4376928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6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2837179" y="4437888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9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3035300" y="3919728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10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3257803" y="3401567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20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3480308" y="3828288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19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3666235" y="4178808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16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3925315" y="3877055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20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4147820" y="3249167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25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4373371" y="2843783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33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4589779" y="3852672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17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4812284" y="2990087"/>
            <a:ext cx="17208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>
                <a:latin typeface="Calibri"/>
                <a:cs typeface="Calibri"/>
              </a:rPr>
              <a:t>17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5071364" y="3099816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8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5293867" y="3593592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5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5516371" y="3422904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1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5738876" y="4178808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2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5961379" y="2386583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7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6183884" y="3529584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2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6406388" y="4200144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3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6628892" y="3401567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2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6848347" y="3075431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1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7095235" y="3880104"/>
            <a:ext cx="9969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>
                <a:latin typeface="Calibri"/>
                <a:cs typeface="Calibri"/>
              </a:rPr>
              <a:t>1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9789668" y="5087111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solidFill>
                  <a:srgbClr val="0D0D0D"/>
                </a:solidFill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9789668" y="4584191"/>
            <a:ext cx="2266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0D0D0D"/>
                </a:solidFill>
                <a:latin typeface="Calibri"/>
                <a:cs typeface="Calibri"/>
              </a:rPr>
              <a:t>500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9789668" y="4081272"/>
            <a:ext cx="3333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0D0D0D"/>
                </a:solidFill>
                <a:latin typeface="Calibri"/>
                <a:cs typeface="Calibri"/>
              </a:rPr>
              <a:t>1</a:t>
            </a:r>
            <a:r>
              <a:rPr sz="1050">
                <a:solidFill>
                  <a:srgbClr val="0D0D0D"/>
                </a:solidFill>
                <a:latin typeface="Calibri"/>
                <a:cs typeface="Calibri"/>
              </a:rPr>
              <a:t>,</a:t>
            </a:r>
            <a:r>
              <a:rPr sz="1050" spc="-10">
                <a:solidFill>
                  <a:srgbClr val="0D0D0D"/>
                </a:solidFill>
                <a:latin typeface="Calibri"/>
                <a:cs typeface="Calibri"/>
              </a:rPr>
              <a:t>0</a:t>
            </a:r>
            <a:r>
              <a:rPr sz="1050" spc="15">
                <a:solidFill>
                  <a:srgbClr val="0D0D0D"/>
                </a:solidFill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9789668" y="3575303"/>
            <a:ext cx="3333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0D0D0D"/>
                </a:solidFill>
                <a:latin typeface="Calibri"/>
                <a:cs typeface="Calibri"/>
              </a:rPr>
              <a:t>1</a:t>
            </a:r>
            <a:r>
              <a:rPr sz="1050">
                <a:solidFill>
                  <a:srgbClr val="0D0D0D"/>
                </a:solidFill>
                <a:latin typeface="Calibri"/>
                <a:cs typeface="Calibri"/>
              </a:rPr>
              <a:t>,</a:t>
            </a:r>
            <a:r>
              <a:rPr sz="1050" spc="-10">
                <a:solidFill>
                  <a:srgbClr val="0D0D0D"/>
                </a:solidFill>
                <a:latin typeface="Calibri"/>
                <a:cs typeface="Calibri"/>
              </a:rPr>
              <a:t>5</a:t>
            </a:r>
            <a:r>
              <a:rPr sz="1050" spc="15">
                <a:solidFill>
                  <a:srgbClr val="0D0D0D"/>
                </a:solidFill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9789668" y="3072384"/>
            <a:ext cx="3333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0D0D0D"/>
                </a:solidFill>
                <a:latin typeface="Calibri"/>
                <a:cs typeface="Calibri"/>
              </a:rPr>
              <a:t>2</a:t>
            </a:r>
            <a:r>
              <a:rPr sz="1050">
                <a:solidFill>
                  <a:srgbClr val="0D0D0D"/>
                </a:solidFill>
                <a:latin typeface="Calibri"/>
                <a:cs typeface="Calibri"/>
              </a:rPr>
              <a:t>,</a:t>
            </a:r>
            <a:r>
              <a:rPr sz="1050" spc="-10">
                <a:solidFill>
                  <a:srgbClr val="0D0D0D"/>
                </a:solidFill>
                <a:latin typeface="Calibri"/>
                <a:cs typeface="Calibri"/>
              </a:rPr>
              <a:t>0</a:t>
            </a:r>
            <a:r>
              <a:rPr sz="1050" spc="15">
                <a:solidFill>
                  <a:srgbClr val="0D0D0D"/>
                </a:solidFill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9789668" y="2569464"/>
            <a:ext cx="3333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0D0D0D"/>
                </a:solidFill>
                <a:latin typeface="Calibri"/>
                <a:cs typeface="Calibri"/>
              </a:rPr>
              <a:t>2</a:t>
            </a:r>
            <a:r>
              <a:rPr sz="1050">
                <a:solidFill>
                  <a:srgbClr val="0D0D0D"/>
                </a:solidFill>
                <a:latin typeface="Calibri"/>
                <a:cs typeface="Calibri"/>
              </a:rPr>
              <a:t>,</a:t>
            </a:r>
            <a:r>
              <a:rPr sz="1050" spc="-10">
                <a:solidFill>
                  <a:srgbClr val="0D0D0D"/>
                </a:solidFill>
                <a:latin typeface="Calibri"/>
                <a:cs typeface="Calibri"/>
              </a:rPr>
              <a:t>5</a:t>
            </a:r>
            <a:r>
              <a:rPr sz="1050" spc="15">
                <a:solidFill>
                  <a:srgbClr val="0D0D0D"/>
                </a:solidFill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584708" y="5087111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solidFill>
                  <a:srgbClr val="0D0D0D"/>
                </a:solidFill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517651" y="4654295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0D0D0D"/>
                </a:solidFill>
                <a:latin typeface="Calibri"/>
                <a:cs typeface="Calibri"/>
              </a:rPr>
              <a:t>10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517651" y="4224527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0D0D0D"/>
                </a:solidFill>
                <a:latin typeface="Calibri"/>
                <a:cs typeface="Calibri"/>
              </a:rPr>
              <a:t>20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517651" y="3791711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0D0D0D"/>
                </a:solidFill>
                <a:latin typeface="Calibri"/>
                <a:cs typeface="Calibri"/>
              </a:rPr>
              <a:t>30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517651" y="3358896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0D0D0D"/>
                </a:solidFill>
                <a:latin typeface="Calibri"/>
                <a:cs typeface="Calibri"/>
              </a:rPr>
              <a:t>40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517651" y="2929128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0D0D0D"/>
                </a:solidFill>
                <a:latin typeface="Calibri"/>
                <a:cs typeface="Calibri"/>
              </a:rPr>
              <a:t>50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517651" y="2496311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0D0D0D"/>
                </a:solidFill>
                <a:latin typeface="Calibri"/>
                <a:cs typeface="Calibri"/>
              </a:rPr>
              <a:t>60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798677" y="5227320"/>
            <a:ext cx="8858885" cy="635000"/>
          </a:xfrm>
          <a:prstGeom prst="rect">
            <a:avLst/>
          </a:prstGeom>
        </p:spPr>
        <p:txBody>
          <a:bodyPr vert="vert270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950" spc="-10">
                <a:latin typeface="Calibri"/>
                <a:cs typeface="Calibri"/>
              </a:rPr>
              <a:t>14</a:t>
            </a:r>
            <a:r>
              <a:rPr sz="950">
                <a:latin typeface="华文细黑"/>
                <a:cs typeface="华文细黑"/>
              </a:rPr>
              <a:t>年第一季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950" spc="-10">
                <a:latin typeface="Calibri"/>
                <a:cs typeface="Calibri"/>
              </a:rPr>
              <a:t>14</a:t>
            </a:r>
            <a:r>
              <a:rPr sz="950">
                <a:latin typeface="华文细黑"/>
                <a:cs typeface="华文细黑"/>
              </a:rPr>
              <a:t>年第二季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950" spc="-10">
                <a:latin typeface="Calibri"/>
                <a:cs typeface="Calibri"/>
              </a:rPr>
              <a:t>14</a:t>
            </a:r>
            <a:r>
              <a:rPr sz="950">
                <a:latin typeface="华文细黑"/>
                <a:cs typeface="华文细黑"/>
              </a:rPr>
              <a:t>年第三季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950" spc="-10">
                <a:latin typeface="Calibri"/>
                <a:cs typeface="Calibri"/>
              </a:rPr>
              <a:t>14</a:t>
            </a:r>
            <a:r>
              <a:rPr sz="950">
                <a:latin typeface="华文细黑"/>
                <a:cs typeface="华文细黑"/>
              </a:rPr>
              <a:t>年第四季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15</a:t>
            </a:r>
            <a:r>
              <a:rPr sz="950">
                <a:latin typeface="华文细黑"/>
                <a:cs typeface="华文细黑"/>
              </a:rPr>
              <a:t>年第一季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15</a:t>
            </a:r>
            <a:r>
              <a:rPr sz="950">
                <a:latin typeface="华文细黑"/>
                <a:cs typeface="华文细黑"/>
              </a:rPr>
              <a:t>年第二季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950" spc="-10">
                <a:latin typeface="Calibri"/>
                <a:cs typeface="Calibri"/>
              </a:rPr>
              <a:t>15</a:t>
            </a:r>
            <a:r>
              <a:rPr sz="950">
                <a:latin typeface="华文细黑"/>
                <a:cs typeface="华文细黑"/>
              </a:rPr>
              <a:t>年第三季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15</a:t>
            </a:r>
            <a:r>
              <a:rPr sz="950">
                <a:latin typeface="华文细黑"/>
                <a:cs typeface="华文细黑"/>
              </a:rPr>
              <a:t>年第四季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950" spc="-10">
                <a:latin typeface="Calibri"/>
                <a:cs typeface="Calibri"/>
              </a:rPr>
              <a:t>16</a:t>
            </a:r>
            <a:r>
              <a:rPr sz="950">
                <a:latin typeface="华文细黑"/>
                <a:cs typeface="华文细黑"/>
              </a:rPr>
              <a:t>年第一季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16</a:t>
            </a:r>
            <a:r>
              <a:rPr sz="950">
                <a:latin typeface="华文细黑"/>
                <a:cs typeface="华文细黑"/>
              </a:rPr>
              <a:t>年第二季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16</a:t>
            </a:r>
            <a:r>
              <a:rPr sz="950">
                <a:latin typeface="华文细黑"/>
                <a:cs typeface="华文细黑"/>
              </a:rPr>
              <a:t>年第三季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950" spc="-10">
                <a:latin typeface="Calibri"/>
                <a:cs typeface="Calibri"/>
              </a:rPr>
              <a:t>16</a:t>
            </a:r>
            <a:r>
              <a:rPr sz="950">
                <a:latin typeface="华文细黑"/>
                <a:cs typeface="华文细黑"/>
              </a:rPr>
              <a:t>年第四季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950" spc="-10">
                <a:latin typeface="Calibri"/>
                <a:cs typeface="Calibri"/>
              </a:rPr>
              <a:t>17</a:t>
            </a:r>
            <a:r>
              <a:rPr sz="950">
                <a:latin typeface="华文细黑"/>
                <a:cs typeface="华文细黑"/>
              </a:rPr>
              <a:t>年第一季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950" spc="-10">
                <a:latin typeface="Calibri"/>
                <a:cs typeface="Calibri"/>
              </a:rPr>
              <a:t>17</a:t>
            </a:r>
            <a:r>
              <a:rPr sz="950">
                <a:latin typeface="华文细黑"/>
                <a:cs typeface="华文细黑"/>
              </a:rPr>
              <a:t>年第二季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17</a:t>
            </a:r>
            <a:r>
              <a:rPr sz="950">
                <a:latin typeface="华文细黑"/>
                <a:cs typeface="华文细黑"/>
              </a:rPr>
              <a:t>年第三季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950" spc="-10">
                <a:latin typeface="Calibri"/>
                <a:cs typeface="Calibri"/>
              </a:rPr>
              <a:t>17</a:t>
            </a:r>
            <a:r>
              <a:rPr sz="950">
                <a:latin typeface="华文细黑"/>
                <a:cs typeface="华文细黑"/>
              </a:rPr>
              <a:t>年第四季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18</a:t>
            </a:r>
            <a:r>
              <a:rPr sz="950">
                <a:latin typeface="华文细黑"/>
                <a:cs typeface="华文细黑"/>
              </a:rPr>
              <a:t>年第一季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18</a:t>
            </a:r>
            <a:r>
              <a:rPr sz="950">
                <a:latin typeface="华文细黑"/>
                <a:cs typeface="华文细黑"/>
              </a:rPr>
              <a:t>年第二季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950" spc="-10">
                <a:latin typeface="Calibri"/>
                <a:cs typeface="Calibri"/>
              </a:rPr>
              <a:t>18</a:t>
            </a:r>
            <a:r>
              <a:rPr sz="950">
                <a:latin typeface="华文细黑"/>
                <a:cs typeface="华文细黑"/>
              </a:rPr>
              <a:t>年第三季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18</a:t>
            </a:r>
            <a:r>
              <a:rPr sz="950">
                <a:latin typeface="华文细黑"/>
                <a:cs typeface="华文细黑"/>
              </a:rPr>
              <a:t>年第四季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950" spc="-10">
                <a:latin typeface="Calibri"/>
                <a:cs typeface="Calibri"/>
              </a:rPr>
              <a:t>19</a:t>
            </a:r>
            <a:r>
              <a:rPr sz="950">
                <a:latin typeface="华文细黑"/>
                <a:cs typeface="华文细黑"/>
              </a:rPr>
              <a:t>年第一季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950" spc="-10">
                <a:latin typeface="Calibri"/>
                <a:cs typeface="Calibri"/>
              </a:rPr>
              <a:t>19</a:t>
            </a:r>
            <a:r>
              <a:rPr sz="950">
                <a:latin typeface="华文细黑"/>
                <a:cs typeface="华文细黑"/>
              </a:rPr>
              <a:t>年第二季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950" spc="-10">
                <a:latin typeface="Calibri"/>
                <a:cs typeface="Calibri"/>
              </a:rPr>
              <a:t>19</a:t>
            </a:r>
            <a:r>
              <a:rPr sz="950">
                <a:latin typeface="华文细黑"/>
                <a:cs typeface="华文细黑"/>
              </a:rPr>
              <a:t>年第三季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19</a:t>
            </a:r>
            <a:r>
              <a:rPr sz="950">
                <a:latin typeface="华文细黑"/>
                <a:cs typeface="华文细黑"/>
              </a:rPr>
              <a:t>年第四季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20</a:t>
            </a:r>
            <a:r>
              <a:rPr sz="950">
                <a:latin typeface="华文细黑"/>
                <a:cs typeface="华文细黑"/>
              </a:rPr>
              <a:t>年第一季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950" spc="-10">
                <a:latin typeface="Calibri"/>
                <a:cs typeface="Calibri"/>
              </a:rPr>
              <a:t>20</a:t>
            </a:r>
            <a:r>
              <a:rPr sz="950">
                <a:latin typeface="华文细黑"/>
                <a:cs typeface="华文细黑"/>
              </a:rPr>
              <a:t>年第二季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20</a:t>
            </a:r>
            <a:r>
              <a:rPr sz="950">
                <a:latin typeface="华文细黑"/>
                <a:cs typeface="华文细黑"/>
              </a:rPr>
              <a:t>年第三季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950" spc="-10">
                <a:latin typeface="Calibri"/>
                <a:cs typeface="Calibri"/>
              </a:rPr>
              <a:t>20</a:t>
            </a:r>
            <a:r>
              <a:rPr sz="950">
                <a:latin typeface="华文细黑"/>
                <a:cs typeface="华文细黑"/>
              </a:rPr>
              <a:t>年第四季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21</a:t>
            </a:r>
            <a:r>
              <a:rPr sz="950">
                <a:latin typeface="华文细黑"/>
                <a:cs typeface="华文细黑"/>
              </a:rPr>
              <a:t>年第一季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21</a:t>
            </a:r>
            <a:r>
              <a:rPr sz="950">
                <a:latin typeface="华文细黑"/>
                <a:cs typeface="华文细黑"/>
              </a:rPr>
              <a:t>年第二季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950" spc="-10">
                <a:latin typeface="Calibri"/>
                <a:cs typeface="Calibri"/>
              </a:rPr>
              <a:t>21</a:t>
            </a:r>
            <a:r>
              <a:rPr sz="950">
                <a:latin typeface="华文细黑"/>
                <a:cs typeface="华文细黑"/>
              </a:rPr>
              <a:t>年第三季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950" spc="-10">
                <a:latin typeface="Calibri"/>
                <a:cs typeface="Calibri"/>
              </a:rPr>
              <a:t>21</a:t>
            </a:r>
            <a:r>
              <a:rPr sz="950">
                <a:latin typeface="华文细黑"/>
                <a:cs typeface="华文细黑"/>
              </a:rPr>
              <a:t>年第四季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950" spc="-10">
                <a:latin typeface="Calibri"/>
                <a:cs typeface="Calibri"/>
              </a:rPr>
              <a:t>22</a:t>
            </a:r>
            <a:r>
              <a:rPr sz="950">
                <a:latin typeface="华文细黑"/>
                <a:cs typeface="华文细黑"/>
              </a:rPr>
              <a:t>年第一季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22</a:t>
            </a:r>
            <a:r>
              <a:rPr sz="950">
                <a:latin typeface="华文细黑"/>
                <a:cs typeface="华文细黑"/>
              </a:rPr>
              <a:t>年第二季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950" spc="-10">
                <a:latin typeface="Calibri"/>
                <a:cs typeface="Calibri"/>
              </a:rPr>
              <a:t>22</a:t>
            </a:r>
            <a:r>
              <a:rPr sz="950">
                <a:latin typeface="华文细黑"/>
                <a:cs typeface="华文细黑"/>
              </a:rPr>
              <a:t>年第三季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22</a:t>
            </a:r>
            <a:r>
              <a:rPr sz="950">
                <a:latin typeface="华文细黑"/>
                <a:cs typeface="华文细黑"/>
              </a:rPr>
              <a:t>年第四季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23</a:t>
            </a:r>
            <a:r>
              <a:rPr sz="950">
                <a:latin typeface="华文细黑"/>
                <a:cs typeface="华文细黑"/>
              </a:rPr>
              <a:t>年第一季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950" spc="-10">
                <a:latin typeface="Calibri"/>
                <a:cs typeface="Calibri"/>
              </a:rPr>
              <a:t>23</a:t>
            </a:r>
            <a:r>
              <a:rPr sz="950">
                <a:latin typeface="华文细黑"/>
                <a:cs typeface="华文细黑"/>
              </a:rPr>
              <a:t>年第二季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950" spc="-10">
                <a:latin typeface="Calibri"/>
                <a:cs typeface="Calibri"/>
              </a:rPr>
              <a:t>23</a:t>
            </a:r>
            <a:r>
              <a:rPr sz="950">
                <a:latin typeface="华文细黑"/>
                <a:cs typeface="华文细黑"/>
              </a:rPr>
              <a:t>年第三季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950" spc="-10">
                <a:latin typeface="Calibri"/>
                <a:cs typeface="Calibri"/>
              </a:rPr>
              <a:t>23</a:t>
            </a:r>
            <a:r>
              <a:rPr sz="950">
                <a:latin typeface="华文细黑"/>
                <a:cs typeface="华文细黑"/>
              </a:rPr>
              <a:t>年第四季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10166071" y="3645408"/>
            <a:ext cx="210185" cy="427990"/>
          </a:xfrm>
          <a:prstGeom prst="rect">
            <a:avLst/>
          </a:prstGeom>
        </p:spPr>
        <p:txBody>
          <a:bodyPr vert="vert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050" b="1" spc="70">
                <a:latin typeface="Microsoft JhengHei"/>
                <a:cs typeface="Microsoft JhengHei"/>
              </a:rPr>
              <a:t>融资</a:t>
            </a:r>
            <a:r>
              <a:rPr sz="1050" b="1">
                <a:latin typeface="Microsoft JhengHei"/>
                <a:cs typeface="Microsoft JhengHei"/>
              </a:rPr>
              <a:t>额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270520" y="3648455"/>
            <a:ext cx="210185" cy="497840"/>
          </a:xfrm>
          <a:prstGeom prst="rect">
            <a:avLst/>
          </a:prstGeom>
        </p:spPr>
        <p:txBody>
          <a:bodyPr vert="vert270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050" b="1" spc="5">
                <a:latin typeface="Calibri"/>
                <a:cs typeface="Calibri"/>
              </a:rPr>
              <a:t>I</a:t>
            </a:r>
            <a:r>
              <a:rPr sz="1050" b="1" spc="-10">
                <a:latin typeface="Calibri"/>
                <a:cs typeface="Calibri"/>
              </a:rPr>
              <a:t>P</a:t>
            </a:r>
            <a:r>
              <a:rPr sz="1050" b="1" spc="5">
                <a:latin typeface="Calibri"/>
                <a:cs typeface="Calibri"/>
              </a:rPr>
              <a:t>O</a:t>
            </a:r>
            <a:r>
              <a:rPr sz="1050" b="1" spc="70">
                <a:latin typeface="Microsoft JhengHei"/>
                <a:cs typeface="Microsoft JhengHei"/>
              </a:rPr>
              <a:t>数量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198" name="object 198"/>
          <p:cNvSpPr/>
          <p:nvPr/>
        </p:nvSpPr>
        <p:spPr>
          <a:xfrm>
            <a:off x="3861815" y="6023355"/>
            <a:ext cx="216535" cy="0"/>
          </a:xfrm>
          <a:custGeom>
            <a:rect l="l" t="t" r="r" b="b"/>
            <a:pathLst>
              <a:path w="216535">
                <a:moveTo>
                  <a:pt x="0" y="0"/>
                </a:moveTo>
                <a:lnTo>
                  <a:pt x="216408" y="0"/>
                </a:lnTo>
              </a:path>
            </a:pathLst>
          </a:custGeom>
          <a:ln w="67056">
            <a:solidFill>
              <a:srgbClr val="D0D0C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 txBox="1"/>
          <p:nvPr/>
        </p:nvSpPr>
        <p:spPr>
          <a:xfrm>
            <a:off x="4089908" y="5922264"/>
            <a:ext cx="51308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10">
                <a:latin typeface="华文细黑"/>
                <a:cs typeface="华文细黑"/>
              </a:rPr>
              <a:t>主板新股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200" name="object 200"/>
          <p:cNvSpPr/>
          <p:nvPr/>
        </p:nvSpPr>
        <p:spPr>
          <a:xfrm>
            <a:off x="4934711" y="6023355"/>
            <a:ext cx="213360" cy="0"/>
          </a:xfrm>
          <a:custGeom>
            <a:rect l="l" t="t" r="r" b="b"/>
            <a:pathLst>
              <a:path w="213360">
                <a:moveTo>
                  <a:pt x="0" y="0"/>
                </a:moveTo>
                <a:lnTo>
                  <a:pt x="213360" y="0"/>
                </a:lnTo>
              </a:path>
            </a:pathLst>
          </a:custGeom>
          <a:ln w="67056">
            <a:solidFill>
              <a:srgbClr val="85BB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 txBox="1"/>
          <p:nvPr/>
        </p:nvSpPr>
        <p:spPr>
          <a:xfrm>
            <a:off x="5159755" y="5922264"/>
            <a:ext cx="51054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G</a:t>
            </a:r>
            <a:r>
              <a:rPr sz="950" spc="10">
                <a:latin typeface="Calibri"/>
                <a:cs typeface="Calibri"/>
              </a:rPr>
              <a:t>E</a:t>
            </a:r>
            <a:r>
              <a:rPr sz="950">
                <a:latin typeface="Calibri"/>
                <a:cs typeface="Calibri"/>
              </a:rPr>
              <a:t>M</a:t>
            </a:r>
            <a:r>
              <a:rPr sz="950" spc="10">
                <a:latin typeface="华文细黑"/>
                <a:cs typeface="华文细黑"/>
              </a:rPr>
              <a:t>新股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202" name="object 202"/>
          <p:cNvSpPr/>
          <p:nvPr/>
        </p:nvSpPr>
        <p:spPr>
          <a:xfrm>
            <a:off x="6001511" y="5985255"/>
            <a:ext cx="213360" cy="762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 txBox="1"/>
          <p:nvPr/>
        </p:nvSpPr>
        <p:spPr>
          <a:xfrm>
            <a:off x="6226555" y="5922264"/>
            <a:ext cx="56515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>
                <a:latin typeface="Calibri"/>
                <a:cs typeface="Calibri"/>
              </a:rPr>
              <a:t>I</a:t>
            </a:r>
            <a:r>
              <a:rPr sz="950" spc="10">
                <a:latin typeface="Calibri"/>
                <a:cs typeface="Calibri"/>
              </a:rPr>
              <a:t>P</a:t>
            </a:r>
            <a:r>
              <a:rPr sz="950" spc="-10">
                <a:latin typeface="Calibri"/>
                <a:cs typeface="Calibri"/>
              </a:rPr>
              <a:t>O</a:t>
            </a:r>
            <a:r>
              <a:rPr sz="950" spc="10">
                <a:latin typeface="华文细黑"/>
                <a:cs typeface="华文细黑"/>
              </a:rPr>
              <a:t>融资额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204" name="object 204"/>
          <p:cNvSpPr/>
          <p:nvPr/>
        </p:nvSpPr>
        <p:spPr>
          <a:xfrm>
            <a:off x="789431" y="2143251"/>
            <a:ext cx="902335" cy="3721735"/>
          </a:xfrm>
          <a:custGeom>
            <a:rect l="l" t="t" r="r" b="b"/>
            <a:pathLst>
              <a:path w="902335" h="3721735">
                <a:moveTo>
                  <a:pt x="12192" y="3520440"/>
                </a:moveTo>
                <a:lnTo>
                  <a:pt x="0" y="3520440"/>
                </a:lnTo>
                <a:lnTo>
                  <a:pt x="0" y="3566160"/>
                </a:lnTo>
                <a:lnTo>
                  <a:pt x="12192" y="3566160"/>
                </a:lnTo>
                <a:lnTo>
                  <a:pt x="12192" y="3520440"/>
                </a:lnTo>
                <a:close/>
              </a:path>
              <a:path w="902335" h="3721735">
                <a:moveTo>
                  <a:pt x="12192" y="3444240"/>
                </a:moveTo>
                <a:lnTo>
                  <a:pt x="0" y="3444240"/>
                </a:lnTo>
                <a:lnTo>
                  <a:pt x="0" y="3486912"/>
                </a:lnTo>
                <a:lnTo>
                  <a:pt x="12192" y="3486912"/>
                </a:lnTo>
                <a:lnTo>
                  <a:pt x="12192" y="3444240"/>
                </a:lnTo>
                <a:close/>
              </a:path>
              <a:path w="902335" h="3721735">
                <a:moveTo>
                  <a:pt x="12192" y="3364992"/>
                </a:moveTo>
                <a:lnTo>
                  <a:pt x="0" y="3364992"/>
                </a:lnTo>
                <a:lnTo>
                  <a:pt x="0" y="3410712"/>
                </a:lnTo>
                <a:lnTo>
                  <a:pt x="12192" y="3410712"/>
                </a:lnTo>
                <a:lnTo>
                  <a:pt x="12192" y="3364992"/>
                </a:lnTo>
                <a:close/>
              </a:path>
              <a:path w="902335" h="3721735">
                <a:moveTo>
                  <a:pt x="12192" y="3288792"/>
                </a:moveTo>
                <a:lnTo>
                  <a:pt x="0" y="3288792"/>
                </a:lnTo>
                <a:lnTo>
                  <a:pt x="0" y="3331464"/>
                </a:lnTo>
                <a:lnTo>
                  <a:pt x="12192" y="3331464"/>
                </a:lnTo>
                <a:lnTo>
                  <a:pt x="12192" y="3288792"/>
                </a:lnTo>
                <a:close/>
              </a:path>
              <a:path w="902335" h="3721735">
                <a:moveTo>
                  <a:pt x="12192" y="3209544"/>
                </a:moveTo>
                <a:lnTo>
                  <a:pt x="0" y="3209544"/>
                </a:lnTo>
                <a:lnTo>
                  <a:pt x="0" y="3255264"/>
                </a:lnTo>
                <a:lnTo>
                  <a:pt x="12192" y="3255264"/>
                </a:lnTo>
                <a:lnTo>
                  <a:pt x="12192" y="3209544"/>
                </a:lnTo>
                <a:close/>
              </a:path>
              <a:path w="902335" h="3721735">
                <a:moveTo>
                  <a:pt x="12192" y="3130296"/>
                </a:moveTo>
                <a:lnTo>
                  <a:pt x="0" y="3130296"/>
                </a:lnTo>
                <a:lnTo>
                  <a:pt x="0" y="3176016"/>
                </a:lnTo>
                <a:lnTo>
                  <a:pt x="12192" y="3176016"/>
                </a:lnTo>
                <a:lnTo>
                  <a:pt x="12192" y="3130296"/>
                </a:lnTo>
                <a:close/>
              </a:path>
              <a:path w="902335" h="3721735">
                <a:moveTo>
                  <a:pt x="12192" y="3054096"/>
                </a:moveTo>
                <a:lnTo>
                  <a:pt x="0" y="3054096"/>
                </a:lnTo>
                <a:lnTo>
                  <a:pt x="0" y="3099816"/>
                </a:lnTo>
                <a:lnTo>
                  <a:pt x="12192" y="3099816"/>
                </a:lnTo>
                <a:lnTo>
                  <a:pt x="12192" y="3054096"/>
                </a:lnTo>
                <a:close/>
              </a:path>
              <a:path w="902335" h="3721735">
                <a:moveTo>
                  <a:pt x="12192" y="2974848"/>
                </a:moveTo>
                <a:lnTo>
                  <a:pt x="0" y="2974848"/>
                </a:lnTo>
                <a:lnTo>
                  <a:pt x="0" y="3020568"/>
                </a:lnTo>
                <a:lnTo>
                  <a:pt x="12192" y="3020568"/>
                </a:lnTo>
                <a:lnTo>
                  <a:pt x="12192" y="2974848"/>
                </a:lnTo>
                <a:close/>
              </a:path>
              <a:path w="902335" h="3721735">
                <a:moveTo>
                  <a:pt x="12192" y="2898648"/>
                </a:moveTo>
                <a:lnTo>
                  <a:pt x="0" y="2898648"/>
                </a:lnTo>
                <a:lnTo>
                  <a:pt x="0" y="2941320"/>
                </a:lnTo>
                <a:lnTo>
                  <a:pt x="12192" y="2941320"/>
                </a:lnTo>
                <a:lnTo>
                  <a:pt x="12192" y="2898648"/>
                </a:lnTo>
                <a:close/>
              </a:path>
              <a:path w="902335" h="3721735">
                <a:moveTo>
                  <a:pt x="12192" y="2819400"/>
                </a:moveTo>
                <a:lnTo>
                  <a:pt x="0" y="2819400"/>
                </a:lnTo>
                <a:lnTo>
                  <a:pt x="0" y="2865120"/>
                </a:lnTo>
                <a:lnTo>
                  <a:pt x="12192" y="2865120"/>
                </a:lnTo>
                <a:lnTo>
                  <a:pt x="12192" y="2819400"/>
                </a:lnTo>
                <a:close/>
              </a:path>
              <a:path w="902335" h="3721735">
                <a:moveTo>
                  <a:pt x="12192" y="2743200"/>
                </a:moveTo>
                <a:lnTo>
                  <a:pt x="0" y="2743200"/>
                </a:lnTo>
                <a:lnTo>
                  <a:pt x="0" y="2785872"/>
                </a:lnTo>
                <a:lnTo>
                  <a:pt x="12192" y="2785872"/>
                </a:lnTo>
                <a:lnTo>
                  <a:pt x="12192" y="2743200"/>
                </a:lnTo>
                <a:close/>
              </a:path>
              <a:path w="902335" h="3721735">
                <a:moveTo>
                  <a:pt x="12192" y="2663952"/>
                </a:moveTo>
                <a:lnTo>
                  <a:pt x="0" y="2663952"/>
                </a:lnTo>
                <a:lnTo>
                  <a:pt x="0" y="2709672"/>
                </a:lnTo>
                <a:lnTo>
                  <a:pt x="12192" y="2709672"/>
                </a:lnTo>
                <a:lnTo>
                  <a:pt x="12192" y="2663952"/>
                </a:lnTo>
                <a:close/>
              </a:path>
              <a:path w="902335" h="3721735">
                <a:moveTo>
                  <a:pt x="12192" y="2584704"/>
                </a:moveTo>
                <a:lnTo>
                  <a:pt x="0" y="2584704"/>
                </a:lnTo>
                <a:lnTo>
                  <a:pt x="0" y="2630424"/>
                </a:lnTo>
                <a:lnTo>
                  <a:pt x="12192" y="2630424"/>
                </a:lnTo>
                <a:lnTo>
                  <a:pt x="12192" y="2584704"/>
                </a:lnTo>
                <a:close/>
              </a:path>
              <a:path w="902335" h="3721735">
                <a:moveTo>
                  <a:pt x="12192" y="2508504"/>
                </a:moveTo>
                <a:lnTo>
                  <a:pt x="0" y="2508504"/>
                </a:lnTo>
                <a:lnTo>
                  <a:pt x="0" y="2551176"/>
                </a:lnTo>
                <a:lnTo>
                  <a:pt x="12192" y="2551176"/>
                </a:lnTo>
                <a:lnTo>
                  <a:pt x="12192" y="2508504"/>
                </a:lnTo>
                <a:close/>
              </a:path>
              <a:path w="902335" h="3721735">
                <a:moveTo>
                  <a:pt x="12192" y="2429256"/>
                </a:moveTo>
                <a:lnTo>
                  <a:pt x="0" y="2429256"/>
                </a:lnTo>
                <a:lnTo>
                  <a:pt x="0" y="2474976"/>
                </a:lnTo>
                <a:lnTo>
                  <a:pt x="12192" y="2474976"/>
                </a:lnTo>
                <a:lnTo>
                  <a:pt x="12192" y="2429256"/>
                </a:lnTo>
                <a:close/>
              </a:path>
              <a:path w="902335" h="3721735">
                <a:moveTo>
                  <a:pt x="12192" y="2353056"/>
                </a:moveTo>
                <a:lnTo>
                  <a:pt x="0" y="2353056"/>
                </a:lnTo>
                <a:lnTo>
                  <a:pt x="0" y="2395728"/>
                </a:lnTo>
                <a:lnTo>
                  <a:pt x="12192" y="2395728"/>
                </a:lnTo>
                <a:lnTo>
                  <a:pt x="12192" y="2353056"/>
                </a:lnTo>
                <a:close/>
              </a:path>
              <a:path w="902335" h="3721735">
                <a:moveTo>
                  <a:pt x="12192" y="2273808"/>
                </a:moveTo>
                <a:lnTo>
                  <a:pt x="0" y="2273808"/>
                </a:lnTo>
                <a:lnTo>
                  <a:pt x="0" y="2319528"/>
                </a:lnTo>
                <a:lnTo>
                  <a:pt x="12192" y="2319528"/>
                </a:lnTo>
                <a:lnTo>
                  <a:pt x="12192" y="2273808"/>
                </a:lnTo>
                <a:close/>
              </a:path>
              <a:path w="902335" h="3721735">
                <a:moveTo>
                  <a:pt x="12192" y="2197608"/>
                </a:moveTo>
                <a:lnTo>
                  <a:pt x="0" y="2197608"/>
                </a:lnTo>
                <a:lnTo>
                  <a:pt x="0" y="2240280"/>
                </a:lnTo>
                <a:lnTo>
                  <a:pt x="12192" y="2240280"/>
                </a:lnTo>
                <a:lnTo>
                  <a:pt x="12192" y="2197608"/>
                </a:lnTo>
                <a:close/>
              </a:path>
              <a:path w="902335" h="3721735">
                <a:moveTo>
                  <a:pt x="12192" y="2118360"/>
                </a:moveTo>
                <a:lnTo>
                  <a:pt x="0" y="2118360"/>
                </a:lnTo>
                <a:lnTo>
                  <a:pt x="0" y="2164080"/>
                </a:lnTo>
                <a:lnTo>
                  <a:pt x="12192" y="2164080"/>
                </a:lnTo>
                <a:lnTo>
                  <a:pt x="12192" y="2118360"/>
                </a:lnTo>
                <a:close/>
              </a:path>
              <a:path w="902335" h="3721735">
                <a:moveTo>
                  <a:pt x="12192" y="2039112"/>
                </a:moveTo>
                <a:lnTo>
                  <a:pt x="0" y="2039112"/>
                </a:lnTo>
                <a:lnTo>
                  <a:pt x="0" y="2084832"/>
                </a:lnTo>
                <a:lnTo>
                  <a:pt x="12192" y="2084832"/>
                </a:lnTo>
                <a:lnTo>
                  <a:pt x="12192" y="2039112"/>
                </a:lnTo>
                <a:close/>
              </a:path>
              <a:path w="902335" h="3721735">
                <a:moveTo>
                  <a:pt x="12192" y="1962912"/>
                </a:moveTo>
                <a:lnTo>
                  <a:pt x="0" y="1962912"/>
                </a:lnTo>
                <a:lnTo>
                  <a:pt x="0" y="2005584"/>
                </a:lnTo>
                <a:lnTo>
                  <a:pt x="12192" y="2005584"/>
                </a:lnTo>
                <a:lnTo>
                  <a:pt x="12192" y="1962912"/>
                </a:lnTo>
                <a:close/>
              </a:path>
              <a:path w="902335" h="3721735">
                <a:moveTo>
                  <a:pt x="12192" y="1883664"/>
                </a:moveTo>
                <a:lnTo>
                  <a:pt x="0" y="1883664"/>
                </a:lnTo>
                <a:lnTo>
                  <a:pt x="0" y="1929384"/>
                </a:lnTo>
                <a:lnTo>
                  <a:pt x="12192" y="1929384"/>
                </a:lnTo>
                <a:lnTo>
                  <a:pt x="12192" y="1883664"/>
                </a:lnTo>
                <a:close/>
              </a:path>
              <a:path w="902335" h="3721735">
                <a:moveTo>
                  <a:pt x="12192" y="1807464"/>
                </a:moveTo>
                <a:lnTo>
                  <a:pt x="0" y="1807464"/>
                </a:lnTo>
                <a:lnTo>
                  <a:pt x="0" y="1850136"/>
                </a:lnTo>
                <a:lnTo>
                  <a:pt x="12192" y="1850136"/>
                </a:lnTo>
                <a:lnTo>
                  <a:pt x="12192" y="1807464"/>
                </a:lnTo>
                <a:close/>
              </a:path>
              <a:path w="902335" h="3721735">
                <a:moveTo>
                  <a:pt x="12192" y="1728215"/>
                </a:moveTo>
                <a:lnTo>
                  <a:pt x="0" y="1728215"/>
                </a:lnTo>
                <a:lnTo>
                  <a:pt x="0" y="1773936"/>
                </a:lnTo>
                <a:lnTo>
                  <a:pt x="12192" y="1773936"/>
                </a:lnTo>
                <a:lnTo>
                  <a:pt x="12192" y="1728215"/>
                </a:lnTo>
                <a:close/>
              </a:path>
              <a:path w="902335" h="3721735">
                <a:moveTo>
                  <a:pt x="12192" y="1648968"/>
                </a:moveTo>
                <a:lnTo>
                  <a:pt x="0" y="1648968"/>
                </a:lnTo>
                <a:lnTo>
                  <a:pt x="0" y="1694688"/>
                </a:lnTo>
                <a:lnTo>
                  <a:pt x="12192" y="1694688"/>
                </a:lnTo>
                <a:lnTo>
                  <a:pt x="12192" y="1648968"/>
                </a:lnTo>
                <a:close/>
              </a:path>
              <a:path w="902335" h="3721735">
                <a:moveTo>
                  <a:pt x="12192" y="1572768"/>
                </a:moveTo>
                <a:lnTo>
                  <a:pt x="0" y="1572768"/>
                </a:lnTo>
                <a:lnTo>
                  <a:pt x="0" y="1618488"/>
                </a:lnTo>
                <a:lnTo>
                  <a:pt x="12192" y="1618488"/>
                </a:lnTo>
                <a:lnTo>
                  <a:pt x="12192" y="1572768"/>
                </a:lnTo>
                <a:close/>
              </a:path>
              <a:path w="902335" h="3721735">
                <a:moveTo>
                  <a:pt x="12192" y="1493520"/>
                </a:moveTo>
                <a:lnTo>
                  <a:pt x="0" y="1493520"/>
                </a:lnTo>
                <a:lnTo>
                  <a:pt x="0" y="1539239"/>
                </a:lnTo>
                <a:lnTo>
                  <a:pt x="12192" y="1539239"/>
                </a:lnTo>
                <a:lnTo>
                  <a:pt x="12192" y="1493520"/>
                </a:lnTo>
                <a:close/>
              </a:path>
              <a:path w="902335" h="3721735">
                <a:moveTo>
                  <a:pt x="12192" y="1417320"/>
                </a:moveTo>
                <a:lnTo>
                  <a:pt x="0" y="1417320"/>
                </a:lnTo>
                <a:lnTo>
                  <a:pt x="0" y="1459992"/>
                </a:lnTo>
                <a:lnTo>
                  <a:pt x="12192" y="1459992"/>
                </a:lnTo>
                <a:lnTo>
                  <a:pt x="12192" y="1417320"/>
                </a:lnTo>
                <a:close/>
              </a:path>
              <a:path w="902335" h="3721735">
                <a:moveTo>
                  <a:pt x="12192" y="1338072"/>
                </a:moveTo>
                <a:lnTo>
                  <a:pt x="0" y="1338072"/>
                </a:lnTo>
                <a:lnTo>
                  <a:pt x="0" y="1383792"/>
                </a:lnTo>
                <a:lnTo>
                  <a:pt x="12192" y="1383792"/>
                </a:lnTo>
                <a:lnTo>
                  <a:pt x="12192" y="1338072"/>
                </a:lnTo>
                <a:close/>
              </a:path>
              <a:path w="902335" h="3721735">
                <a:moveTo>
                  <a:pt x="12192" y="1261872"/>
                </a:moveTo>
                <a:lnTo>
                  <a:pt x="0" y="1261872"/>
                </a:lnTo>
                <a:lnTo>
                  <a:pt x="0" y="1304544"/>
                </a:lnTo>
                <a:lnTo>
                  <a:pt x="12192" y="1304544"/>
                </a:lnTo>
                <a:lnTo>
                  <a:pt x="12192" y="1261872"/>
                </a:lnTo>
                <a:close/>
              </a:path>
              <a:path w="902335" h="3721735">
                <a:moveTo>
                  <a:pt x="12192" y="1182624"/>
                </a:moveTo>
                <a:lnTo>
                  <a:pt x="0" y="1182624"/>
                </a:lnTo>
                <a:lnTo>
                  <a:pt x="0" y="1228344"/>
                </a:lnTo>
                <a:lnTo>
                  <a:pt x="12192" y="1228344"/>
                </a:lnTo>
                <a:lnTo>
                  <a:pt x="12192" y="1182624"/>
                </a:lnTo>
                <a:close/>
              </a:path>
              <a:path w="902335" h="3721735">
                <a:moveTo>
                  <a:pt x="12192" y="1103376"/>
                </a:moveTo>
                <a:lnTo>
                  <a:pt x="0" y="1103376"/>
                </a:lnTo>
                <a:lnTo>
                  <a:pt x="0" y="1149096"/>
                </a:lnTo>
                <a:lnTo>
                  <a:pt x="12192" y="1149096"/>
                </a:lnTo>
                <a:lnTo>
                  <a:pt x="12192" y="1103376"/>
                </a:lnTo>
                <a:close/>
              </a:path>
              <a:path w="902335" h="3721735">
                <a:moveTo>
                  <a:pt x="12192" y="1027176"/>
                </a:moveTo>
                <a:lnTo>
                  <a:pt x="0" y="1027176"/>
                </a:lnTo>
                <a:lnTo>
                  <a:pt x="0" y="1069848"/>
                </a:lnTo>
                <a:lnTo>
                  <a:pt x="12192" y="1069848"/>
                </a:lnTo>
                <a:lnTo>
                  <a:pt x="12192" y="1027176"/>
                </a:lnTo>
                <a:close/>
              </a:path>
              <a:path w="902335" h="3721735">
                <a:moveTo>
                  <a:pt x="12192" y="947927"/>
                </a:moveTo>
                <a:lnTo>
                  <a:pt x="0" y="947927"/>
                </a:lnTo>
                <a:lnTo>
                  <a:pt x="0" y="993648"/>
                </a:lnTo>
                <a:lnTo>
                  <a:pt x="12192" y="993648"/>
                </a:lnTo>
                <a:lnTo>
                  <a:pt x="12192" y="947927"/>
                </a:lnTo>
                <a:close/>
              </a:path>
              <a:path w="902335" h="3721735">
                <a:moveTo>
                  <a:pt x="12192" y="871727"/>
                </a:moveTo>
                <a:lnTo>
                  <a:pt x="0" y="871727"/>
                </a:lnTo>
                <a:lnTo>
                  <a:pt x="0" y="914400"/>
                </a:lnTo>
                <a:lnTo>
                  <a:pt x="12192" y="914400"/>
                </a:lnTo>
                <a:lnTo>
                  <a:pt x="12192" y="871727"/>
                </a:lnTo>
                <a:close/>
              </a:path>
              <a:path w="902335" h="3721735">
                <a:moveTo>
                  <a:pt x="12192" y="792480"/>
                </a:moveTo>
                <a:lnTo>
                  <a:pt x="0" y="792480"/>
                </a:lnTo>
                <a:lnTo>
                  <a:pt x="0" y="838200"/>
                </a:lnTo>
                <a:lnTo>
                  <a:pt x="12192" y="838200"/>
                </a:lnTo>
                <a:lnTo>
                  <a:pt x="12192" y="792480"/>
                </a:lnTo>
                <a:close/>
              </a:path>
              <a:path w="902335" h="3721735">
                <a:moveTo>
                  <a:pt x="12192" y="716280"/>
                </a:moveTo>
                <a:lnTo>
                  <a:pt x="0" y="716280"/>
                </a:lnTo>
                <a:lnTo>
                  <a:pt x="0" y="758951"/>
                </a:lnTo>
                <a:lnTo>
                  <a:pt x="12192" y="758951"/>
                </a:lnTo>
                <a:lnTo>
                  <a:pt x="12192" y="716280"/>
                </a:lnTo>
                <a:close/>
              </a:path>
              <a:path w="902335" h="3721735">
                <a:moveTo>
                  <a:pt x="12192" y="637032"/>
                </a:moveTo>
                <a:lnTo>
                  <a:pt x="0" y="637032"/>
                </a:lnTo>
                <a:lnTo>
                  <a:pt x="0" y="682751"/>
                </a:lnTo>
                <a:lnTo>
                  <a:pt x="12192" y="682751"/>
                </a:lnTo>
                <a:lnTo>
                  <a:pt x="12192" y="637032"/>
                </a:lnTo>
                <a:close/>
              </a:path>
              <a:path w="902335" h="3721735">
                <a:moveTo>
                  <a:pt x="12192" y="557784"/>
                </a:moveTo>
                <a:lnTo>
                  <a:pt x="0" y="557784"/>
                </a:lnTo>
                <a:lnTo>
                  <a:pt x="0" y="603503"/>
                </a:lnTo>
                <a:lnTo>
                  <a:pt x="12192" y="603503"/>
                </a:lnTo>
                <a:lnTo>
                  <a:pt x="12192" y="557784"/>
                </a:lnTo>
                <a:close/>
              </a:path>
              <a:path w="902335" h="3721735">
                <a:moveTo>
                  <a:pt x="12192" y="481584"/>
                </a:moveTo>
                <a:lnTo>
                  <a:pt x="0" y="481584"/>
                </a:lnTo>
                <a:lnTo>
                  <a:pt x="0" y="524256"/>
                </a:lnTo>
                <a:lnTo>
                  <a:pt x="12192" y="524256"/>
                </a:lnTo>
                <a:lnTo>
                  <a:pt x="12192" y="481584"/>
                </a:lnTo>
                <a:close/>
              </a:path>
              <a:path w="902335" h="3721735">
                <a:moveTo>
                  <a:pt x="12192" y="402336"/>
                </a:moveTo>
                <a:lnTo>
                  <a:pt x="0" y="402336"/>
                </a:lnTo>
                <a:lnTo>
                  <a:pt x="0" y="448056"/>
                </a:lnTo>
                <a:lnTo>
                  <a:pt x="12192" y="448056"/>
                </a:lnTo>
                <a:lnTo>
                  <a:pt x="12192" y="402336"/>
                </a:lnTo>
                <a:close/>
              </a:path>
              <a:path w="902335" h="3721735">
                <a:moveTo>
                  <a:pt x="12192" y="326136"/>
                </a:moveTo>
                <a:lnTo>
                  <a:pt x="0" y="326136"/>
                </a:lnTo>
                <a:lnTo>
                  <a:pt x="0" y="368808"/>
                </a:lnTo>
                <a:lnTo>
                  <a:pt x="12192" y="368808"/>
                </a:lnTo>
                <a:lnTo>
                  <a:pt x="12192" y="326136"/>
                </a:lnTo>
                <a:close/>
              </a:path>
              <a:path w="902335" h="3721735">
                <a:moveTo>
                  <a:pt x="12192" y="246887"/>
                </a:moveTo>
                <a:lnTo>
                  <a:pt x="0" y="246887"/>
                </a:lnTo>
                <a:lnTo>
                  <a:pt x="0" y="292608"/>
                </a:lnTo>
                <a:lnTo>
                  <a:pt x="12192" y="292608"/>
                </a:lnTo>
                <a:lnTo>
                  <a:pt x="12192" y="246887"/>
                </a:lnTo>
                <a:close/>
              </a:path>
              <a:path w="902335" h="3721735">
                <a:moveTo>
                  <a:pt x="12192" y="170687"/>
                </a:moveTo>
                <a:lnTo>
                  <a:pt x="0" y="170687"/>
                </a:lnTo>
                <a:lnTo>
                  <a:pt x="0" y="213360"/>
                </a:lnTo>
                <a:lnTo>
                  <a:pt x="12192" y="213360"/>
                </a:lnTo>
                <a:lnTo>
                  <a:pt x="12192" y="170687"/>
                </a:lnTo>
                <a:close/>
              </a:path>
              <a:path w="902335" h="3721735">
                <a:moveTo>
                  <a:pt x="15240" y="91439"/>
                </a:moveTo>
                <a:lnTo>
                  <a:pt x="12192" y="94487"/>
                </a:lnTo>
                <a:lnTo>
                  <a:pt x="6096" y="109727"/>
                </a:lnTo>
                <a:lnTo>
                  <a:pt x="3048" y="124968"/>
                </a:lnTo>
                <a:lnTo>
                  <a:pt x="0" y="134112"/>
                </a:lnTo>
                <a:lnTo>
                  <a:pt x="12192" y="137160"/>
                </a:lnTo>
                <a:lnTo>
                  <a:pt x="21336" y="100584"/>
                </a:lnTo>
                <a:lnTo>
                  <a:pt x="24384" y="94487"/>
                </a:lnTo>
                <a:lnTo>
                  <a:pt x="15240" y="91439"/>
                </a:lnTo>
                <a:close/>
              </a:path>
              <a:path w="902335" h="3721735">
                <a:moveTo>
                  <a:pt x="64008" y="30480"/>
                </a:moveTo>
                <a:lnTo>
                  <a:pt x="45720" y="45720"/>
                </a:lnTo>
                <a:lnTo>
                  <a:pt x="33528" y="60960"/>
                </a:lnTo>
                <a:lnTo>
                  <a:pt x="39624" y="67056"/>
                </a:lnTo>
                <a:lnTo>
                  <a:pt x="51815" y="54863"/>
                </a:lnTo>
                <a:lnTo>
                  <a:pt x="73152" y="39624"/>
                </a:lnTo>
                <a:lnTo>
                  <a:pt x="64008" y="30480"/>
                </a:lnTo>
                <a:close/>
              </a:path>
              <a:path w="902335" h="3721735">
                <a:moveTo>
                  <a:pt x="140208" y="3048"/>
                </a:moveTo>
                <a:lnTo>
                  <a:pt x="121920" y="3048"/>
                </a:lnTo>
                <a:lnTo>
                  <a:pt x="106680" y="9144"/>
                </a:lnTo>
                <a:lnTo>
                  <a:pt x="94487" y="12192"/>
                </a:lnTo>
                <a:lnTo>
                  <a:pt x="100584" y="24384"/>
                </a:lnTo>
                <a:lnTo>
                  <a:pt x="112776" y="18287"/>
                </a:lnTo>
                <a:lnTo>
                  <a:pt x="124968" y="15239"/>
                </a:lnTo>
                <a:lnTo>
                  <a:pt x="140208" y="12192"/>
                </a:lnTo>
                <a:lnTo>
                  <a:pt x="140208" y="3048"/>
                </a:lnTo>
                <a:close/>
              </a:path>
              <a:path w="902335" h="3721735">
                <a:moveTo>
                  <a:pt x="219456" y="0"/>
                </a:moveTo>
                <a:lnTo>
                  <a:pt x="173736" y="0"/>
                </a:lnTo>
                <a:lnTo>
                  <a:pt x="173736" y="12192"/>
                </a:lnTo>
                <a:lnTo>
                  <a:pt x="219456" y="12192"/>
                </a:lnTo>
                <a:lnTo>
                  <a:pt x="219456" y="0"/>
                </a:lnTo>
                <a:close/>
              </a:path>
              <a:path w="902335" h="3721735">
                <a:moveTo>
                  <a:pt x="295656" y="0"/>
                </a:moveTo>
                <a:lnTo>
                  <a:pt x="252984" y="0"/>
                </a:lnTo>
                <a:lnTo>
                  <a:pt x="252984" y="12192"/>
                </a:lnTo>
                <a:lnTo>
                  <a:pt x="295656" y="12192"/>
                </a:lnTo>
                <a:lnTo>
                  <a:pt x="295656" y="0"/>
                </a:lnTo>
                <a:close/>
              </a:path>
              <a:path w="902335" h="3721735">
                <a:moveTo>
                  <a:pt x="374904" y="0"/>
                </a:moveTo>
                <a:lnTo>
                  <a:pt x="329184" y="0"/>
                </a:lnTo>
                <a:lnTo>
                  <a:pt x="329184" y="12192"/>
                </a:lnTo>
                <a:lnTo>
                  <a:pt x="374904" y="12192"/>
                </a:lnTo>
                <a:lnTo>
                  <a:pt x="374904" y="0"/>
                </a:lnTo>
                <a:close/>
              </a:path>
              <a:path w="902335" h="3721735">
                <a:moveTo>
                  <a:pt x="451104" y="0"/>
                </a:moveTo>
                <a:lnTo>
                  <a:pt x="408431" y="0"/>
                </a:lnTo>
                <a:lnTo>
                  <a:pt x="408431" y="12192"/>
                </a:lnTo>
                <a:lnTo>
                  <a:pt x="451104" y="12192"/>
                </a:lnTo>
                <a:lnTo>
                  <a:pt x="451104" y="0"/>
                </a:lnTo>
                <a:close/>
              </a:path>
              <a:path w="902335" h="3721735">
                <a:moveTo>
                  <a:pt x="530352" y="0"/>
                </a:moveTo>
                <a:lnTo>
                  <a:pt x="484631" y="0"/>
                </a:lnTo>
                <a:lnTo>
                  <a:pt x="484631" y="12192"/>
                </a:lnTo>
                <a:lnTo>
                  <a:pt x="530352" y="12192"/>
                </a:lnTo>
                <a:lnTo>
                  <a:pt x="530352" y="0"/>
                </a:lnTo>
                <a:close/>
              </a:path>
              <a:path w="902335" h="3721735">
                <a:moveTo>
                  <a:pt x="609600" y="0"/>
                </a:moveTo>
                <a:lnTo>
                  <a:pt x="563880" y="0"/>
                </a:lnTo>
                <a:lnTo>
                  <a:pt x="563880" y="12192"/>
                </a:lnTo>
                <a:lnTo>
                  <a:pt x="609600" y="12192"/>
                </a:lnTo>
                <a:lnTo>
                  <a:pt x="609600" y="0"/>
                </a:lnTo>
                <a:close/>
              </a:path>
              <a:path w="902335" h="3721735">
                <a:moveTo>
                  <a:pt x="685800" y="0"/>
                </a:moveTo>
                <a:lnTo>
                  <a:pt x="640080" y="0"/>
                </a:lnTo>
                <a:lnTo>
                  <a:pt x="640080" y="12192"/>
                </a:lnTo>
                <a:lnTo>
                  <a:pt x="685800" y="12192"/>
                </a:lnTo>
                <a:lnTo>
                  <a:pt x="685800" y="0"/>
                </a:lnTo>
                <a:close/>
              </a:path>
              <a:path w="902335" h="3721735">
                <a:moveTo>
                  <a:pt x="749808" y="0"/>
                </a:moveTo>
                <a:lnTo>
                  <a:pt x="719328" y="0"/>
                </a:lnTo>
                <a:lnTo>
                  <a:pt x="719328" y="12192"/>
                </a:lnTo>
                <a:lnTo>
                  <a:pt x="765048" y="12192"/>
                </a:lnTo>
                <a:lnTo>
                  <a:pt x="765048" y="3048"/>
                </a:lnTo>
                <a:lnTo>
                  <a:pt x="749808" y="0"/>
                </a:lnTo>
                <a:close/>
              </a:path>
              <a:path w="902335" h="3721735">
                <a:moveTo>
                  <a:pt x="798576" y="9144"/>
                </a:moveTo>
                <a:lnTo>
                  <a:pt x="795528" y="18287"/>
                </a:lnTo>
                <a:lnTo>
                  <a:pt x="804672" y="24384"/>
                </a:lnTo>
                <a:lnTo>
                  <a:pt x="829056" y="36575"/>
                </a:lnTo>
                <a:lnTo>
                  <a:pt x="832104" y="39624"/>
                </a:lnTo>
                <a:lnTo>
                  <a:pt x="838200" y="30480"/>
                </a:lnTo>
                <a:lnTo>
                  <a:pt x="835152" y="27432"/>
                </a:lnTo>
                <a:lnTo>
                  <a:pt x="822960" y="18287"/>
                </a:lnTo>
                <a:lnTo>
                  <a:pt x="807720" y="12192"/>
                </a:lnTo>
                <a:lnTo>
                  <a:pt x="798576" y="9144"/>
                </a:lnTo>
                <a:close/>
              </a:path>
              <a:path w="902335" h="3721735">
                <a:moveTo>
                  <a:pt x="865632" y="54863"/>
                </a:moveTo>
                <a:lnTo>
                  <a:pt x="856488" y="60960"/>
                </a:lnTo>
                <a:lnTo>
                  <a:pt x="868680" y="76200"/>
                </a:lnTo>
                <a:lnTo>
                  <a:pt x="874776" y="88392"/>
                </a:lnTo>
                <a:lnTo>
                  <a:pt x="880872" y="97536"/>
                </a:lnTo>
                <a:lnTo>
                  <a:pt x="890016" y="91439"/>
                </a:lnTo>
                <a:lnTo>
                  <a:pt x="883919" y="82296"/>
                </a:lnTo>
                <a:lnTo>
                  <a:pt x="877824" y="70103"/>
                </a:lnTo>
                <a:lnTo>
                  <a:pt x="877824" y="67056"/>
                </a:lnTo>
                <a:lnTo>
                  <a:pt x="865632" y="54863"/>
                </a:lnTo>
                <a:close/>
              </a:path>
              <a:path w="902335" h="3721735">
                <a:moveTo>
                  <a:pt x="902207" y="124968"/>
                </a:moveTo>
                <a:lnTo>
                  <a:pt x="890016" y="128015"/>
                </a:lnTo>
                <a:lnTo>
                  <a:pt x="893063" y="140208"/>
                </a:lnTo>
                <a:lnTo>
                  <a:pt x="893063" y="170687"/>
                </a:lnTo>
                <a:lnTo>
                  <a:pt x="902207" y="170687"/>
                </a:lnTo>
                <a:lnTo>
                  <a:pt x="902207" y="124968"/>
                </a:lnTo>
                <a:close/>
              </a:path>
              <a:path w="902335" h="3721735">
                <a:moveTo>
                  <a:pt x="902207" y="204215"/>
                </a:moveTo>
                <a:lnTo>
                  <a:pt x="893063" y="204215"/>
                </a:lnTo>
                <a:lnTo>
                  <a:pt x="893063" y="246887"/>
                </a:lnTo>
                <a:lnTo>
                  <a:pt x="902207" y="246887"/>
                </a:lnTo>
                <a:lnTo>
                  <a:pt x="902207" y="204215"/>
                </a:lnTo>
                <a:close/>
              </a:path>
              <a:path w="902335" h="3721735">
                <a:moveTo>
                  <a:pt x="902207" y="280415"/>
                </a:moveTo>
                <a:lnTo>
                  <a:pt x="893063" y="280415"/>
                </a:lnTo>
                <a:lnTo>
                  <a:pt x="893063" y="326136"/>
                </a:lnTo>
                <a:lnTo>
                  <a:pt x="902207" y="326136"/>
                </a:lnTo>
                <a:lnTo>
                  <a:pt x="902207" y="280415"/>
                </a:lnTo>
                <a:close/>
              </a:path>
              <a:path w="902335" h="3721735">
                <a:moveTo>
                  <a:pt x="902207" y="359663"/>
                </a:moveTo>
                <a:lnTo>
                  <a:pt x="893063" y="359663"/>
                </a:lnTo>
                <a:lnTo>
                  <a:pt x="893063" y="405384"/>
                </a:lnTo>
                <a:lnTo>
                  <a:pt x="902207" y="405384"/>
                </a:lnTo>
                <a:lnTo>
                  <a:pt x="902207" y="359663"/>
                </a:lnTo>
                <a:close/>
              </a:path>
              <a:path w="902335" h="3721735">
                <a:moveTo>
                  <a:pt x="902207" y="438912"/>
                </a:moveTo>
                <a:lnTo>
                  <a:pt x="893063" y="438912"/>
                </a:lnTo>
                <a:lnTo>
                  <a:pt x="893063" y="481584"/>
                </a:lnTo>
                <a:lnTo>
                  <a:pt x="902207" y="481584"/>
                </a:lnTo>
                <a:lnTo>
                  <a:pt x="902207" y="438912"/>
                </a:lnTo>
                <a:close/>
              </a:path>
              <a:path w="902335" h="3721735">
                <a:moveTo>
                  <a:pt x="902207" y="515112"/>
                </a:moveTo>
                <a:lnTo>
                  <a:pt x="893063" y="515112"/>
                </a:lnTo>
                <a:lnTo>
                  <a:pt x="893063" y="560832"/>
                </a:lnTo>
                <a:lnTo>
                  <a:pt x="902207" y="560832"/>
                </a:lnTo>
                <a:lnTo>
                  <a:pt x="902207" y="515112"/>
                </a:lnTo>
                <a:close/>
              </a:path>
              <a:path w="902335" h="3721735">
                <a:moveTo>
                  <a:pt x="902207" y="594360"/>
                </a:moveTo>
                <a:lnTo>
                  <a:pt x="893063" y="594360"/>
                </a:lnTo>
                <a:lnTo>
                  <a:pt x="893063" y="637032"/>
                </a:lnTo>
                <a:lnTo>
                  <a:pt x="902207" y="637032"/>
                </a:lnTo>
                <a:lnTo>
                  <a:pt x="902207" y="594360"/>
                </a:lnTo>
                <a:close/>
              </a:path>
              <a:path w="902335" h="3721735">
                <a:moveTo>
                  <a:pt x="902207" y="670560"/>
                </a:moveTo>
                <a:lnTo>
                  <a:pt x="893063" y="670560"/>
                </a:lnTo>
                <a:lnTo>
                  <a:pt x="893063" y="716280"/>
                </a:lnTo>
                <a:lnTo>
                  <a:pt x="902207" y="716280"/>
                </a:lnTo>
                <a:lnTo>
                  <a:pt x="902207" y="670560"/>
                </a:lnTo>
                <a:close/>
              </a:path>
              <a:path w="902335" h="3721735">
                <a:moveTo>
                  <a:pt x="902207" y="749808"/>
                </a:moveTo>
                <a:lnTo>
                  <a:pt x="893063" y="749808"/>
                </a:lnTo>
                <a:lnTo>
                  <a:pt x="893063" y="795527"/>
                </a:lnTo>
                <a:lnTo>
                  <a:pt x="902207" y="795527"/>
                </a:lnTo>
                <a:lnTo>
                  <a:pt x="902207" y="749808"/>
                </a:lnTo>
                <a:close/>
              </a:path>
              <a:path w="902335" h="3721735">
                <a:moveTo>
                  <a:pt x="902207" y="826008"/>
                </a:moveTo>
                <a:lnTo>
                  <a:pt x="893063" y="826008"/>
                </a:lnTo>
                <a:lnTo>
                  <a:pt x="893063" y="871727"/>
                </a:lnTo>
                <a:lnTo>
                  <a:pt x="902207" y="871727"/>
                </a:lnTo>
                <a:lnTo>
                  <a:pt x="902207" y="826008"/>
                </a:lnTo>
                <a:close/>
              </a:path>
              <a:path w="902335" h="3721735">
                <a:moveTo>
                  <a:pt x="902207" y="905256"/>
                </a:moveTo>
                <a:lnTo>
                  <a:pt x="893063" y="905256"/>
                </a:lnTo>
                <a:lnTo>
                  <a:pt x="893063" y="950976"/>
                </a:lnTo>
                <a:lnTo>
                  <a:pt x="902207" y="950976"/>
                </a:lnTo>
                <a:lnTo>
                  <a:pt x="902207" y="905256"/>
                </a:lnTo>
                <a:close/>
              </a:path>
              <a:path w="902335" h="3721735">
                <a:moveTo>
                  <a:pt x="902207" y="984503"/>
                </a:moveTo>
                <a:lnTo>
                  <a:pt x="893063" y="984503"/>
                </a:lnTo>
                <a:lnTo>
                  <a:pt x="893063" y="1027176"/>
                </a:lnTo>
                <a:lnTo>
                  <a:pt x="902207" y="1027176"/>
                </a:lnTo>
                <a:lnTo>
                  <a:pt x="902207" y="984503"/>
                </a:lnTo>
                <a:close/>
              </a:path>
              <a:path w="902335" h="3721735">
                <a:moveTo>
                  <a:pt x="902207" y="1060703"/>
                </a:moveTo>
                <a:lnTo>
                  <a:pt x="893063" y="1060703"/>
                </a:lnTo>
                <a:lnTo>
                  <a:pt x="893063" y="1106424"/>
                </a:lnTo>
                <a:lnTo>
                  <a:pt x="902207" y="1106424"/>
                </a:lnTo>
                <a:lnTo>
                  <a:pt x="902207" y="1060703"/>
                </a:lnTo>
                <a:close/>
              </a:path>
              <a:path w="902335" h="3721735">
                <a:moveTo>
                  <a:pt x="902207" y="1139952"/>
                </a:moveTo>
                <a:lnTo>
                  <a:pt x="893063" y="1139952"/>
                </a:lnTo>
                <a:lnTo>
                  <a:pt x="893063" y="1182624"/>
                </a:lnTo>
                <a:lnTo>
                  <a:pt x="902207" y="1182624"/>
                </a:lnTo>
                <a:lnTo>
                  <a:pt x="902207" y="1139952"/>
                </a:lnTo>
                <a:close/>
              </a:path>
              <a:path w="902335" h="3721735">
                <a:moveTo>
                  <a:pt x="902207" y="1216152"/>
                </a:moveTo>
                <a:lnTo>
                  <a:pt x="893063" y="1216152"/>
                </a:lnTo>
                <a:lnTo>
                  <a:pt x="893063" y="1261872"/>
                </a:lnTo>
                <a:lnTo>
                  <a:pt x="902207" y="1261872"/>
                </a:lnTo>
                <a:lnTo>
                  <a:pt x="902207" y="1216152"/>
                </a:lnTo>
                <a:close/>
              </a:path>
              <a:path w="902335" h="3721735">
                <a:moveTo>
                  <a:pt x="902207" y="1295400"/>
                </a:moveTo>
                <a:lnTo>
                  <a:pt x="893063" y="1295400"/>
                </a:lnTo>
                <a:lnTo>
                  <a:pt x="893063" y="1341120"/>
                </a:lnTo>
                <a:lnTo>
                  <a:pt x="902207" y="1341120"/>
                </a:lnTo>
                <a:lnTo>
                  <a:pt x="902207" y="1295400"/>
                </a:lnTo>
                <a:close/>
              </a:path>
              <a:path w="902335" h="3721735">
                <a:moveTo>
                  <a:pt x="902207" y="1374648"/>
                </a:moveTo>
                <a:lnTo>
                  <a:pt x="893063" y="1374648"/>
                </a:lnTo>
                <a:lnTo>
                  <a:pt x="893063" y="1417320"/>
                </a:lnTo>
                <a:lnTo>
                  <a:pt x="902207" y="1417320"/>
                </a:lnTo>
                <a:lnTo>
                  <a:pt x="902207" y="1374648"/>
                </a:lnTo>
                <a:close/>
              </a:path>
              <a:path w="902335" h="3721735">
                <a:moveTo>
                  <a:pt x="902207" y="1450848"/>
                </a:moveTo>
                <a:lnTo>
                  <a:pt x="893063" y="1450848"/>
                </a:lnTo>
                <a:lnTo>
                  <a:pt x="893063" y="1496568"/>
                </a:lnTo>
                <a:lnTo>
                  <a:pt x="902207" y="1496568"/>
                </a:lnTo>
                <a:lnTo>
                  <a:pt x="902207" y="1450848"/>
                </a:lnTo>
                <a:close/>
              </a:path>
              <a:path w="902335" h="3721735">
                <a:moveTo>
                  <a:pt x="902207" y="1530096"/>
                </a:moveTo>
                <a:lnTo>
                  <a:pt x="893063" y="1530096"/>
                </a:lnTo>
                <a:lnTo>
                  <a:pt x="893063" y="1572768"/>
                </a:lnTo>
                <a:lnTo>
                  <a:pt x="902207" y="1572768"/>
                </a:lnTo>
                <a:lnTo>
                  <a:pt x="902207" y="1530096"/>
                </a:lnTo>
                <a:close/>
              </a:path>
              <a:path w="902335" h="3721735">
                <a:moveTo>
                  <a:pt x="902207" y="1606296"/>
                </a:moveTo>
                <a:lnTo>
                  <a:pt x="893063" y="1606296"/>
                </a:lnTo>
                <a:lnTo>
                  <a:pt x="893063" y="1652015"/>
                </a:lnTo>
                <a:lnTo>
                  <a:pt x="902207" y="1652015"/>
                </a:lnTo>
                <a:lnTo>
                  <a:pt x="902207" y="1606296"/>
                </a:lnTo>
                <a:close/>
              </a:path>
              <a:path w="902335" h="3721735">
                <a:moveTo>
                  <a:pt x="902207" y="1685544"/>
                </a:moveTo>
                <a:lnTo>
                  <a:pt x="893063" y="1685544"/>
                </a:lnTo>
                <a:lnTo>
                  <a:pt x="893063" y="1728215"/>
                </a:lnTo>
                <a:lnTo>
                  <a:pt x="902207" y="1728215"/>
                </a:lnTo>
                <a:lnTo>
                  <a:pt x="902207" y="1685544"/>
                </a:lnTo>
                <a:close/>
              </a:path>
              <a:path w="902335" h="3721735">
                <a:moveTo>
                  <a:pt x="902207" y="1761744"/>
                </a:moveTo>
                <a:lnTo>
                  <a:pt x="893063" y="1761744"/>
                </a:lnTo>
                <a:lnTo>
                  <a:pt x="893063" y="1807464"/>
                </a:lnTo>
                <a:lnTo>
                  <a:pt x="902207" y="1807464"/>
                </a:lnTo>
                <a:lnTo>
                  <a:pt x="902207" y="1761744"/>
                </a:lnTo>
                <a:close/>
              </a:path>
              <a:path w="902335" h="3721735">
                <a:moveTo>
                  <a:pt x="902207" y="1840992"/>
                </a:moveTo>
                <a:lnTo>
                  <a:pt x="893063" y="1840992"/>
                </a:lnTo>
                <a:lnTo>
                  <a:pt x="893063" y="1886712"/>
                </a:lnTo>
                <a:lnTo>
                  <a:pt x="902207" y="1886712"/>
                </a:lnTo>
                <a:lnTo>
                  <a:pt x="902207" y="1840992"/>
                </a:lnTo>
                <a:close/>
              </a:path>
              <a:path w="902335" h="3721735">
                <a:moveTo>
                  <a:pt x="902207" y="1920239"/>
                </a:moveTo>
                <a:lnTo>
                  <a:pt x="893063" y="1920239"/>
                </a:lnTo>
                <a:lnTo>
                  <a:pt x="893063" y="1962912"/>
                </a:lnTo>
                <a:lnTo>
                  <a:pt x="902207" y="1962912"/>
                </a:lnTo>
                <a:lnTo>
                  <a:pt x="902207" y="1920239"/>
                </a:lnTo>
                <a:close/>
              </a:path>
              <a:path w="902335" h="3721735">
                <a:moveTo>
                  <a:pt x="902207" y="1996439"/>
                </a:moveTo>
                <a:lnTo>
                  <a:pt x="893063" y="1996439"/>
                </a:lnTo>
                <a:lnTo>
                  <a:pt x="893063" y="2042160"/>
                </a:lnTo>
                <a:lnTo>
                  <a:pt x="902207" y="2042160"/>
                </a:lnTo>
                <a:lnTo>
                  <a:pt x="902207" y="1996439"/>
                </a:lnTo>
                <a:close/>
              </a:path>
              <a:path w="902335" h="3721735">
                <a:moveTo>
                  <a:pt x="902207" y="2075688"/>
                </a:moveTo>
                <a:lnTo>
                  <a:pt x="893063" y="2075688"/>
                </a:lnTo>
                <a:lnTo>
                  <a:pt x="893063" y="2118360"/>
                </a:lnTo>
                <a:lnTo>
                  <a:pt x="902207" y="2118360"/>
                </a:lnTo>
                <a:lnTo>
                  <a:pt x="902207" y="2075688"/>
                </a:lnTo>
                <a:close/>
              </a:path>
              <a:path w="902335" h="3721735">
                <a:moveTo>
                  <a:pt x="902207" y="2151888"/>
                </a:moveTo>
                <a:lnTo>
                  <a:pt x="893063" y="2151888"/>
                </a:lnTo>
                <a:lnTo>
                  <a:pt x="893063" y="2197608"/>
                </a:lnTo>
                <a:lnTo>
                  <a:pt x="902207" y="2197608"/>
                </a:lnTo>
                <a:lnTo>
                  <a:pt x="902207" y="2151888"/>
                </a:lnTo>
                <a:close/>
              </a:path>
              <a:path w="902335" h="3721735">
                <a:moveTo>
                  <a:pt x="902207" y="2231136"/>
                </a:moveTo>
                <a:lnTo>
                  <a:pt x="893063" y="2231136"/>
                </a:lnTo>
                <a:lnTo>
                  <a:pt x="893063" y="2273808"/>
                </a:lnTo>
                <a:lnTo>
                  <a:pt x="902207" y="2273808"/>
                </a:lnTo>
                <a:lnTo>
                  <a:pt x="902207" y="2231136"/>
                </a:lnTo>
                <a:close/>
              </a:path>
              <a:path w="902335" h="3721735">
                <a:moveTo>
                  <a:pt x="902207" y="2307336"/>
                </a:moveTo>
                <a:lnTo>
                  <a:pt x="893063" y="2307336"/>
                </a:lnTo>
                <a:lnTo>
                  <a:pt x="893063" y="2353056"/>
                </a:lnTo>
                <a:lnTo>
                  <a:pt x="902207" y="2353056"/>
                </a:lnTo>
                <a:lnTo>
                  <a:pt x="902207" y="2307336"/>
                </a:lnTo>
                <a:close/>
              </a:path>
              <a:path w="902335" h="3721735">
                <a:moveTo>
                  <a:pt x="902207" y="2386584"/>
                </a:moveTo>
                <a:lnTo>
                  <a:pt x="893063" y="2386584"/>
                </a:lnTo>
                <a:lnTo>
                  <a:pt x="893063" y="2432304"/>
                </a:lnTo>
                <a:lnTo>
                  <a:pt x="902207" y="2432304"/>
                </a:lnTo>
                <a:lnTo>
                  <a:pt x="902207" y="2386584"/>
                </a:lnTo>
                <a:close/>
              </a:path>
              <a:path w="902335" h="3721735">
                <a:moveTo>
                  <a:pt x="902207" y="2465832"/>
                </a:moveTo>
                <a:lnTo>
                  <a:pt x="893063" y="2465832"/>
                </a:lnTo>
                <a:lnTo>
                  <a:pt x="893063" y="2508504"/>
                </a:lnTo>
                <a:lnTo>
                  <a:pt x="902207" y="2508504"/>
                </a:lnTo>
                <a:lnTo>
                  <a:pt x="902207" y="2465832"/>
                </a:lnTo>
                <a:close/>
              </a:path>
              <a:path w="902335" h="3721735">
                <a:moveTo>
                  <a:pt x="902207" y="2542032"/>
                </a:moveTo>
                <a:lnTo>
                  <a:pt x="893063" y="2542032"/>
                </a:lnTo>
                <a:lnTo>
                  <a:pt x="893063" y="2587752"/>
                </a:lnTo>
                <a:lnTo>
                  <a:pt x="902207" y="2587752"/>
                </a:lnTo>
                <a:lnTo>
                  <a:pt x="902207" y="2542032"/>
                </a:lnTo>
                <a:close/>
              </a:path>
              <a:path w="902335" h="3721735">
                <a:moveTo>
                  <a:pt x="902207" y="2621280"/>
                </a:moveTo>
                <a:lnTo>
                  <a:pt x="893063" y="2621280"/>
                </a:lnTo>
                <a:lnTo>
                  <a:pt x="893063" y="2663952"/>
                </a:lnTo>
                <a:lnTo>
                  <a:pt x="902207" y="2663952"/>
                </a:lnTo>
                <a:lnTo>
                  <a:pt x="902207" y="2621280"/>
                </a:lnTo>
                <a:close/>
              </a:path>
              <a:path w="902335" h="3721735">
                <a:moveTo>
                  <a:pt x="902207" y="2697480"/>
                </a:moveTo>
                <a:lnTo>
                  <a:pt x="893063" y="2697480"/>
                </a:lnTo>
                <a:lnTo>
                  <a:pt x="893063" y="2743200"/>
                </a:lnTo>
                <a:lnTo>
                  <a:pt x="902207" y="2743200"/>
                </a:lnTo>
                <a:lnTo>
                  <a:pt x="902207" y="2697480"/>
                </a:lnTo>
                <a:close/>
              </a:path>
              <a:path w="902335" h="3721735">
                <a:moveTo>
                  <a:pt x="902207" y="2776728"/>
                </a:moveTo>
                <a:lnTo>
                  <a:pt x="893063" y="2776728"/>
                </a:lnTo>
                <a:lnTo>
                  <a:pt x="893063" y="2822448"/>
                </a:lnTo>
                <a:lnTo>
                  <a:pt x="902207" y="2822448"/>
                </a:lnTo>
                <a:lnTo>
                  <a:pt x="902207" y="2776728"/>
                </a:lnTo>
                <a:close/>
              </a:path>
              <a:path w="902335" h="3721735">
                <a:moveTo>
                  <a:pt x="902207" y="2855976"/>
                </a:moveTo>
                <a:lnTo>
                  <a:pt x="893063" y="2855976"/>
                </a:lnTo>
                <a:lnTo>
                  <a:pt x="893063" y="2898648"/>
                </a:lnTo>
                <a:lnTo>
                  <a:pt x="902207" y="2898648"/>
                </a:lnTo>
                <a:lnTo>
                  <a:pt x="902207" y="2855976"/>
                </a:lnTo>
                <a:close/>
              </a:path>
              <a:path w="902335" h="3721735">
                <a:moveTo>
                  <a:pt x="902207" y="2932176"/>
                </a:moveTo>
                <a:lnTo>
                  <a:pt x="893063" y="2932176"/>
                </a:lnTo>
                <a:lnTo>
                  <a:pt x="893063" y="2977896"/>
                </a:lnTo>
                <a:lnTo>
                  <a:pt x="902207" y="2977896"/>
                </a:lnTo>
                <a:lnTo>
                  <a:pt x="902207" y="2932176"/>
                </a:lnTo>
                <a:close/>
              </a:path>
              <a:path w="902335" h="3721735">
                <a:moveTo>
                  <a:pt x="902207" y="3011424"/>
                </a:moveTo>
                <a:lnTo>
                  <a:pt x="893063" y="3011424"/>
                </a:lnTo>
                <a:lnTo>
                  <a:pt x="893063" y="3054096"/>
                </a:lnTo>
                <a:lnTo>
                  <a:pt x="902207" y="3054096"/>
                </a:lnTo>
                <a:lnTo>
                  <a:pt x="902207" y="3011424"/>
                </a:lnTo>
                <a:close/>
              </a:path>
              <a:path w="902335" h="3721735">
                <a:moveTo>
                  <a:pt x="902207" y="3087624"/>
                </a:moveTo>
                <a:lnTo>
                  <a:pt x="893063" y="3087624"/>
                </a:lnTo>
                <a:lnTo>
                  <a:pt x="893063" y="3133344"/>
                </a:lnTo>
                <a:lnTo>
                  <a:pt x="902207" y="3133344"/>
                </a:lnTo>
                <a:lnTo>
                  <a:pt x="902207" y="3087624"/>
                </a:lnTo>
                <a:close/>
              </a:path>
              <a:path w="902335" h="3721735">
                <a:moveTo>
                  <a:pt x="902207" y="3166872"/>
                </a:moveTo>
                <a:lnTo>
                  <a:pt x="893063" y="3166872"/>
                </a:lnTo>
                <a:lnTo>
                  <a:pt x="893063" y="3209544"/>
                </a:lnTo>
                <a:lnTo>
                  <a:pt x="902207" y="3209544"/>
                </a:lnTo>
                <a:lnTo>
                  <a:pt x="902207" y="3166872"/>
                </a:lnTo>
                <a:close/>
              </a:path>
              <a:path w="902335" h="3721735">
                <a:moveTo>
                  <a:pt x="902207" y="3243072"/>
                </a:moveTo>
                <a:lnTo>
                  <a:pt x="893063" y="3243072"/>
                </a:lnTo>
                <a:lnTo>
                  <a:pt x="893063" y="3288792"/>
                </a:lnTo>
                <a:lnTo>
                  <a:pt x="902207" y="3288792"/>
                </a:lnTo>
                <a:lnTo>
                  <a:pt x="902207" y="3243072"/>
                </a:lnTo>
                <a:close/>
              </a:path>
              <a:path w="902335" h="3721735">
                <a:moveTo>
                  <a:pt x="902207" y="3322320"/>
                </a:moveTo>
                <a:lnTo>
                  <a:pt x="893063" y="3322320"/>
                </a:lnTo>
                <a:lnTo>
                  <a:pt x="893063" y="3368040"/>
                </a:lnTo>
                <a:lnTo>
                  <a:pt x="902207" y="3368040"/>
                </a:lnTo>
                <a:lnTo>
                  <a:pt x="902207" y="3322320"/>
                </a:lnTo>
                <a:close/>
              </a:path>
              <a:path w="902335" h="3721735">
                <a:moveTo>
                  <a:pt x="902207" y="3401568"/>
                </a:moveTo>
                <a:lnTo>
                  <a:pt x="893063" y="3401568"/>
                </a:lnTo>
                <a:lnTo>
                  <a:pt x="893063" y="3444240"/>
                </a:lnTo>
                <a:lnTo>
                  <a:pt x="902207" y="3444240"/>
                </a:lnTo>
                <a:lnTo>
                  <a:pt x="902207" y="3401568"/>
                </a:lnTo>
                <a:close/>
              </a:path>
              <a:path w="902335" h="3721735">
                <a:moveTo>
                  <a:pt x="902207" y="3477768"/>
                </a:moveTo>
                <a:lnTo>
                  <a:pt x="893063" y="3477768"/>
                </a:lnTo>
                <a:lnTo>
                  <a:pt x="893063" y="3523488"/>
                </a:lnTo>
                <a:lnTo>
                  <a:pt x="902207" y="3523488"/>
                </a:lnTo>
                <a:lnTo>
                  <a:pt x="902207" y="3477768"/>
                </a:lnTo>
                <a:close/>
              </a:path>
              <a:path w="902335" h="3721735">
                <a:moveTo>
                  <a:pt x="902207" y="3557016"/>
                </a:moveTo>
                <a:lnTo>
                  <a:pt x="893063" y="3557016"/>
                </a:lnTo>
                <a:lnTo>
                  <a:pt x="893063" y="3581400"/>
                </a:lnTo>
                <a:lnTo>
                  <a:pt x="890016" y="3593592"/>
                </a:lnTo>
                <a:lnTo>
                  <a:pt x="890016" y="3599688"/>
                </a:lnTo>
                <a:lnTo>
                  <a:pt x="899160" y="3602736"/>
                </a:lnTo>
                <a:lnTo>
                  <a:pt x="899160" y="3596640"/>
                </a:lnTo>
                <a:lnTo>
                  <a:pt x="902207" y="3581400"/>
                </a:lnTo>
                <a:lnTo>
                  <a:pt x="902207" y="3557016"/>
                </a:lnTo>
                <a:close/>
              </a:path>
              <a:path w="902335" h="3721735">
                <a:moveTo>
                  <a:pt x="877824" y="3630168"/>
                </a:moveTo>
                <a:lnTo>
                  <a:pt x="874776" y="3633216"/>
                </a:lnTo>
                <a:lnTo>
                  <a:pt x="868680" y="3645408"/>
                </a:lnTo>
                <a:lnTo>
                  <a:pt x="853440" y="3663696"/>
                </a:lnTo>
                <a:lnTo>
                  <a:pt x="862584" y="3672840"/>
                </a:lnTo>
                <a:lnTo>
                  <a:pt x="877824" y="3651504"/>
                </a:lnTo>
                <a:lnTo>
                  <a:pt x="886968" y="3633216"/>
                </a:lnTo>
                <a:lnTo>
                  <a:pt x="877824" y="3630168"/>
                </a:lnTo>
                <a:close/>
              </a:path>
              <a:path w="902335" h="3721735">
                <a:moveTo>
                  <a:pt x="829056" y="3685031"/>
                </a:moveTo>
                <a:lnTo>
                  <a:pt x="792480" y="3703320"/>
                </a:lnTo>
                <a:lnTo>
                  <a:pt x="789432" y="3703320"/>
                </a:lnTo>
                <a:lnTo>
                  <a:pt x="792480" y="3715512"/>
                </a:lnTo>
                <a:lnTo>
                  <a:pt x="795528" y="3712464"/>
                </a:lnTo>
                <a:lnTo>
                  <a:pt x="810768" y="3709416"/>
                </a:lnTo>
                <a:lnTo>
                  <a:pt x="822960" y="3700272"/>
                </a:lnTo>
                <a:lnTo>
                  <a:pt x="835152" y="3694176"/>
                </a:lnTo>
                <a:lnTo>
                  <a:pt x="829056" y="3685031"/>
                </a:lnTo>
                <a:close/>
              </a:path>
              <a:path w="902335" h="3721735">
                <a:moveTo>
                  <a:pt x="758952" y="3709416"/>
                </a:moveTo>
                <a:lnTo>
                  <a:pt x="713232" y="3709416"/>
                </a:lnTo>
                <a:lnTo>
                  <a:pt x="713232" y="3721608"/>
                </a:lnTo>
                <a:lnTo>
                  <a:pt x="749808" y="3721608"/>
                </a:lnTo>
                <a:lnTo>
                  <a:pt x="758952" y="3718560"/>
                </a:lnTo>
                <a:lnTo>
                  <a:pt x="758952" y="3709416"/>
                </a:lnTo>
                <a:close/>
              </a:path>
              <a:path w="902335" h="3721735">
                <a:moveTo>
                  <a:pt x="679704" y="3709416"/>
                </a:moveTo>
                <a:lnTo>
                  <a:pt x="637032" y="3709416"/>
                </a:lnTo>
                <a:lnTo>
                  <a:pt x="637032" y="3721608"/>
                </a:lnTo>
                <a:lnTo>
                  <a:pt x="679704" y="3721608"/>
                </a:lnTo>
                <a:lnTo>
                  <a:pt x="679704" y="3709416"/>
                </a:lnTo>
                <a:close/>
              </a:path>
              <a:path w="902335" h="3721735">
                <a:moveTo>
                  <a:pt x="603504" y="3709416"/>
                </a:moveTo>
                <a:lnTo>
                  <a:pt x="557784" y="3709416"/>
                </a:lnTo>
                <a:lnTo>
                  <a:pt x="557784" y="3721608"/>
                </a:lnTo>
                <a:lnTo>
                  <a:pt x="603504" y="3721608"/>
                </a:lnTo>
                <a:lnTo>
                  <a:pt x="603504" y="3709416"/>
                </a:lnTo>
                <a:close/>
              </a:path>
              <a:path w="902335" h="3721735">
                <a:moveTo>
                  <a:pt x="524256" y="3709416"/>
                </a:moveTo>
                <a:lnTo>
                  <a:pt x="481584" y="3709416"/>
                </a:lnTo>
                <a:lnTo>
                  <a:pt x="481584" y="3721608"/>
                </a:lnTo>
                <a:lnTo>
                  <a:pt x="524256" y="3721608"/>
                </a:lnTo>
                <a:lnTo>
                  <a:pt x="524256" y="3709416"/>
                </a:lnTo>
                <a:close/>
              </a:path>
              <a:path w="902335" h="3721735">
                <a:moveTo>
                  <a:pt x="448056" y="3709416"/>
                </a:moveTo>
                <a:lnTo>
                  <a:pt x="402336" y="3709416"/>
                </a:lnTo>
                <a:lnTo>
                  <a:pt x="402336" y="3721608"/>
                </a:lnTo>
                <a:lnTo>
                  <a:pt x="448056" y="3721608"/>
                </a:lnTo>
                <a:lnTo>
                  <a:pt x="448056" y="3709416"/>
                </a:lnTo>
                <a:close/>
              </a:path>
              <a:path w="902335" h="3721735">
                <a:moveTo>
                  <a:pt x="368808" y="3709416"/>
                </a:moveTo>
                <a:lnTo>
                  <a:pt x="326136" y="3709416"/>
                </a:lnTo>
                <a:lnTo>
                  <a:pt x="326136" y="3721608"/>
                </a:lnTo>
                <a:lnTo>
                  <a:pt x="368808" y="3721608"/>
                </a:lnTo>
                <a:lnTo>
                  <a:pt x="368808" y="3709416"/>
                </a:lnTo>
                <a:close/>
              </a:path>
              <a:path w="902335" h="3721735">
                <a:moveTo>
                  <a:pt x="292608" y="3709416"/>
                </a:moveTo>
                <a:lnTo>
                  <a:pt x="246887" y="3709416"/>
                </a:lnTo>
                <a:lnTo>
                  <a:pt x="246887" y="3721608"/>
                </a:lnTo>
                <a:lnTo>
                  <a:pt x="292608" y="3721608"/>
                </a:lnTo>
                <a:lnTo>
                  <a:pt x="292608" y="3709416"/>
                </a:lnTo>
                <a:close/>
              </a:path>
              <a:path w="902335" h="3721735">
                <a:moveTo>
                  <a:pt x="213359" y="3709416"/>
                </a:moveTo>
                <a:lnTo>
                  <a:pt x="167640" y="3709416"/>
                </a:lnTo>
                <a:lnTo>
                  <a:pt x="167640" y="3721608"/>
                </a:lnTo>
                <a:lnTo>
                  <a:pt x="213359" y="3721608"/>
                </a:lnTo>
                <a:lnTo>
                  <a:pt x="213359" y="3709416"/>
                </a:lnTo>
                <a:close/>
              </a:path>
              <a:path w="902335" h="3721735">
                <a:moveTo>
                  <a:pt x="97536" y="3697224"/>
                </a:moveTo>
                <a:lnTo>
                  <a:pt x="94487" y="3697224"/>
                </a:lnTo>
                <a:lnTo>
                  <a:pt x="91440" y="3706368"/>
                </a:lnTo>
                <a:lnTo>
                  <a:pt x="94487" y="3709416"/>
                </a:lnTo>
                <a:lnTo>
                  <a:pt x="109728" y="3712464"/>
                </a:lnTo>
                <a:lnTo>
                  <a:pt x="121920" y="3718560"/>
                </a:lnTo>
                <a:lnTo>
                  <a:pt x="134112" y="3718560"/>
                </a:lnTo>
                <a:lnTo>
                  <a:pt x="137159" y="3709416"/>
                </a:lnTo>
                <a:lnTo>
                  <a:pt x="124968" y="3706368"/>
                </a:lnTo>
                <a:lnTo>
                  <a:pt x="109728" y="3703320"/>
                </a:lnTo>
                <a:lnTo>
                  <a:pt x="97536" y="3697224"/>
                </a:lnTo>
                <a:close/>
              </a:path>
              <a:path w="902335" h="3721735">
                <a:moveTo>
                  <a:pt x="36576" y="3648455"/>
                </a:moveTo>
                <a:lnTo>
                  <a:pt x="27431" y="3654552"/>
                </a:lnTo>
                <a:lnTo>
                  <a:pt x="45720" y="3675888"/>
                </a:lnTo>
                <a:lnTo>
                  <a:pt x="60959" y="3688079"/>
                </a:lnTo>
                <a:lnTo>
                  <a:pt x="67056" y="3678936"/>
                </a:lnTo>
                <a:lnTo>
                  <a:pt x="51815" y="3666744"/>
                </a:lnTo>
                <a:lnTo>
                  <a:pt x="36576" y="3648455"/>
                </a:lnTo>
                <a:close/>
              </a:path>
              <a:path w="902335" h="3721735">
                <a:moveTo>
                  <a:pt x="12192" y="3581400"/>
                </a:moveTo>
                <a:lnTo>
                  <a:pt x="0" y="3581400"/>
                </a:lnTo>
                <a:lnTo>
                  <a:pt x="6096" y="3611879"/>
                </a:lnTo>
                <a:lnTo>
                  <a:pt x="12192" y="3624072"/>
                </a:lnTo>
                <a:lnTo>
                  <a:pt x="21336" y="3621024"/>
                </a:lnTo>
                <a:lnTo>
                  <a:pt x="18288" y="3608831"/>
                </a:lnTo>
                <a:lnTo>
                  <a:pt x="12192" y="3593592"/>
                </a:lnTo>
                <a:lnTo>
                  <a:pt x="12192" y="3581400"/>
                </a:lnTo>
                <a:close/>
              </a:path>
            </a:pathLst>
          </a:custGeom>
          <a:solidFill>
            <a:srgbClr val="EC8A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5101883" y="1999180"/>
            <a:ext cx="98473" cy="183223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 txBox="1"/>
          <p:nvPr/>
        </p:nvSpPr>
        <p:spPr>
          <a:xfrm>
            <a:off x="413512" y="1310639"/>
            <a:ext cx="9883775" cy="93980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1900" b="1" spc="40">
                <a:solidFill>
                  <a:srgbClr val="565656"/>
                </a:solidFill>
                <a:latin typeface="Microsoft JhengHei"/>
                <a:cs typeface="Microsoft JhengHei"/>
              </a:rPr>
              <a:t>今年后三个</a:t>
            </a:r>
            <a:r>
              <a:rPr sz="1900" b="1" spc="20">
                <a:solidFill>
                  <a:srgbClr val="565656"/>
                </a:solidFill>
                <a:latin typeface="Microsoft JhengHei"/>
                <a:cs typeface="Microsoft JhengHei"/>
              </a:rPr>
              <a:t>季</a:t>
            </a:r>
            <a:r>
              <a:rPr sz="1900" b="1" spc="40">
                <a:solidFill>
                  <a:srgbClr val="565656"/>
                </a:solidFill>
                <a:latin typeface="Microsoft JhengHei"/>
                <a:cs typeface="Microsoft JhengHei"/>
              </a:rPr>
              <a:t>度</a:t>
            </a:r>
            <a:r>
              <a:rPr sz="1900" b="1" spc="20">
                <a:solidFill>
                  <a:srgbClr val="565656"/>
                </a:solidFill>
                <a:latin typeface="Microsoft JhengHei"/>
                <a:cs typeface="Microsoft JhengHei"/>
              </a:rPr>
              <a:t>新股</a:t>
            </a:r>
            <a:r>
              <a:rPr sz="1900" b="1" spc="40">
                <a:solidFill>
                  <a:srgbClr val="565656"/>
                </a:solidFill>
                <a:latin typeface="Microsoft JhengHei"/>
                <a:cs typeface="Microsoft JhengHei"/>
              </a:rPr>
              <a:t>上</a:t>
            </a:r>
            <a:r>
              <a:rPr sz="1900" b="1" spc="20">
                <a:solidFill>
                  <a:srgbClr val="565656"/>
                </a:solidFill>
                <a:latin typeface="Microsoft JhengHei"/>
                <a:cs typeface="Microsoft JhengHei"/>
              </a:rPr>
              <a:t>市乏</a:t>
            </a:r>
            <a:r>
              <a:rPr sz="1900" b="1" spc="40">
                <a:solidFill>
                  <a:srgbClr val="565656"/>
                </a:solidFill>
                <a:latin typeface="Microsoft JhengHei"/>
                <a:cs typeface="Microsoft JhengHei"/>
              </a:rPr>
              <a:t>力</a:t>
            </a:r>
            <a:r>
              <a:rPr sz="1900" b="1" spc="20">
                <a:solidFill>
                  <a:srgbClr val="565656"/>
                </a:solidFill>
                <a:latin typeface="Microsoft JhengHei"/>
                <a:cs typeface="Microsoft JhengHei"/>
              </a:rPr>
              <a:t>，全</a:t>
            </a:r>
            <a:r>
              <a:rPr sz="1900" b="1" spc="40">
                <a:solidFill>
                  <a:srgbClr val="565656"/>
                </a:solidFill>
                <a:latin typeface="Microsoft JhengHei"/>
                <a:cs typeface="Microsoft JhengHei"/>
              </a:rPr>
              <a:t>年</a:t>
            </a:r>
            <a:r>
              <a:rPr sz="1900" b="1" spc="20">
                <a:solidFill>
                  <a:srgbClr val="565656"/>
                </a:solidFill>
                <a:latin typeface="Microsoft JhengHei"/>
                <a:cs typeface="Microsoft JhengHei"/>
              </a:rPr>
              <a:t>整</a:t>
            </a:r>
            <a:r>
              <a:rPr sz="1900" b="1" spc="40">
                <a:solidFill>
                  <a:srgbClr val="565656"/>
                </a:solidFill>
                <a:latin typeface="Microsoft JhengHei"/>
                <a:cs typeface="Microsoft JhengHei"/>
              </a:rPr>
              <a:t>体</a:t>
            </a:r>
            <a:r>
              <a:rPr sz="1900" b="1" spc="20">
                <a:solidFill>
                  <a:srgbClr val="565656"/>
                </a:solidFill>
                <a:latin typeface="Microsoft JhengHei"/>
                <a:cs typeface="Microsoft JhengHei"/>
              </a:rPr>
              <a:t>新股</a:t>
            </a:r>
            <a:r>
              <a:rPr sz="1900" b="1" spc="40">
                <a:solidFill>
                  <a:srgbClr val="565656"/>
                </a:solidFill>
                <a:latin typeface="Microsoft JhengHei"/>
                <a:cs typeface="Microsoft JhengHei"/>
              </a:rPr>
              <a:t>融</a:t>
            </a:r>
            <a:r>
              <a:rPr sz="1900" b="1" spc="20">
                <a:solidFill>
                  <a:srgbClr val="565656"/>
                </a:solidFill>
                <a:latin typeface="Microsoft JhengHei"/>
                <a:cs typeface="Microsoft JhengHei"/>
              </a:rPr>
              <a:t>资总</a:t>
            </a:r>
            <a:r>
              <a:rPr sz="1900" b="1" spc="40">
                <a:solidFill>
                  <a:srgbClr val="565656"/>
                </a:solidFill>
                <a:latin typeface="Microsoft JhengHei"/>
                <a:cs typeface="Microsoft JhengHei"/>
              </a:rPr>
              <a:t>额</a:t>
            </a:r>
            <a:r>
              <a:rPr sz="1900" b="1" spc="20">
                <a:solidFill>
                  <a:srgbClr val="565656"/>
                </a:solidFill>
                <a:latin typeface="Microsoft JhengHei"/>
                <a:cs typeface="Microsoft JhengHei"/>
              </a:rPr>
              <a:t>为过</a:t>
            </a:r>
            <a:r>
              <a:rPr sz="1900" b="1" spc="40">
                <a:solidFill>
                  <a:srgbClr val="565656"/>
                </a:solidFill>
                <a:latin typeface="Microsoft JhengHei"/>
                <a:cs typeface="Microsoft JhengHei"/>
              </a:rPr>
              <a:t>去</a:t>
            </a:r>
            <a:r>
              <a:rPr sz="1900" b="1" spc="20">
                <a:solidFill>
                  <a:srgbClr val="565656"/>
                </a:solidFill>
                <a:latin typeface="Microsoft JhengHei"/>
                <a:cs typeface="Microsoft JhengHei"/>
              </a:rPr>
              <a:t>二十</a:t>
            </a:r>
            <a:r>
              <a:rPr sz="1900" b="1" spc="40">
                <a:solidFill>
                  <a:srgbClr val="565656"/>
                </a:solidFill>
                <a:latin typeface="Microsoft JhengHei"/>
                <a:cs typeface="Microsoft JhengHei"/>
              </a:rPr>
              <a:t>年</a:t>
            </a:r>
            <a:r>
              <a:rPr sz="1900" b="1" spc="20">
                <a:solidFill>
                  <a:srgbClr val="565656"/>
                </a:solidFill>
                <a:latin typeface="Microsoft JhengHei"/>
                <a:cs typeface="Microsoft JhengHei"/>
              </a:rPr>
              <a:t>以</a:t>
            </a:r>
            <a:r>
              <a:rPr sz="1900" b="1" spc="40">
                <a:solidFill>
                  <a:srgbClr val="565656"/>
                </a:solidFill>
                <a:latin typeface="Microsoft JhengHei"/>
                <a:cs typeface="Microsoft JhengHei"/>
              </a:rPr>
              <a:t>来</a:t>
            </a:r>
            <a:r>
              <a:rPr sz="1900" b="1" spc="20">
                <a:solidFill>
                  <a:srgbClr val="565656"/>
                </a:solidFill>
                <a:latin typeface="Microsoft JhengHei"/>
                <a:cs typeface="Microsoft JhengHei"/>
              </a:rPr>
              <a:t>的低位</a:t>
            </a:r>
            <a:endParaRPr sz="1900">
              <a:latin typeface="Microsoft JhengHei"/>
              <a:cs typeface="Microsoft JhengHei"/>
            </a:endParaRPr>
          </a:p>
          <a:p>
            <a:pPr marL="3573145">
              <a:lnSpc>
                <a:spcPct val="100000"/>
              </a:lnSpc>
              <a:spcBef>
                <a:spcPts val="1370"/>
              </a:spcBef>
              <a:tabLst>
                <a:tab pos="5139690"/>
                <a:tab pos="6877050"/>
              </a:tabLst>
            </a:pPr>
            <a:r>
              <a:rPr sz="1875" spc="-44" baseline="2222">
                <a:solidFill>
                  <a:srgbClr val="1D6709"/>
                </a:solidFill>
                <a:latin typeface="宋体"/>
                <a:cs typeface="宋体"/>
              </a:rPr>
              <a:t>多年新股数量高位	</a:t>
            </a:r>
            <a:r>
              <a:rPr sz="1250" spc="-30">
                <a:solidFill>
                  <a:srgbClr val="1D6709"/>
                </a:solidFill>
                <a:latin typeface="宋体"/>
                <a:cs typeface="宋体"/>
              </a:rPr>
              <a:t>多年新股融资总额高位	</a:t>
            </a:r>
            <a:r>
              <a:rPr sz="1875" spc="-44" baseline="2222">
                <a:solidFill>
                  <a:srgbClr val="1D6709"/>
                </a:solidFill>
                <a:latin typeface="宋体"/>
                <a:cs typeface="宋体"/>
              </a:rPr>
              <a:t>多年新股融资总额及新股数量低位</a:t>
            </a:r>
            <a:r>
              <a:rPr sz="1875" spc="-509" baseline="2222">
                <a:solidFill>
                  <a:srgbClr val="1D6709"/>
                </a:solidFill>
                <a:latin typeface="宋体"/>
                <a:cs typeface="宋体"/>
              </a:rPr>
              <a:t> </a:t>
            </a:r>
            <a:r>
              <a:rPr sz="1425" spc="15" baseline="-43859">
                <a:solidFill>
                  <a:srgbClr val="303030"/>
                </a:solidFill>
                <a:latin typeface="华文细黑"/>
                <a:cs typeface="华文细黑"/>
              </a:rPr>
              <a:t>（亿港元）</a:t>
            </a:r>
            <a:endParaRPr sz="1425" baseline="-43859">
              <a:latin typeface="华文细黑"/>
              <a:cs typeface="华文细黑"/>
            </a:endParaRPr>
          </a:p>
          <a:p>
            <a:pPr marL="116839">
              <a:lnSpc>
                <a:spcPct val="100000"/>
              </a:lnSpc>
              <a:spcBef>
                <a:spcPts val="765"/>
              </a:spcBef>
              <a:tabLst>
                <a:tab pos="9388475"/>
              </a:tabLst>
            </a:pPr>
            <a:r>
              <a:rPr sz="1050" spc="-5">
                <a:solidFill>
                  <a:srgbClr val="0D0D0D"/>
                </a:solidFill>
                <a:latin typeface="Calibri"/>
                <a:cs typeface="Calibri"/>
              </a:rPr>
              <a:t>70	</a:t>
            </a:r>
            <a:r>
              <a:rPr sz="1050">
                <a:solidFill>
                  <a:srgbClr val="0D0D0D"/>
                </a:solidFill>
                <a:latin typeface="Calibri"/>
                <a:cs typeface="Calibri"/>
              </a:rPr>
              <a:t>3,000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7" name="object 207"/>
          <p:cNvSpPr/>
          <p:nvPr/>
        </p:nvSpPr>
        <p:spPr>
          <a:xfrm>
            <a:off x="6897145" y="2019400"/>
            <a:ext cx="104588" cy="18738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9528047" y="1987804"/>
            <a:ext cx="216407" cy="292608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1697735" y="2158492"/>
            <a:ext cx="866140" cy="3721735"/>
          </a:xfrm>
          <a:custGeom>
            <a:rect l="l" t="t" r="r" b="b"/>
            <a:pathLst>
              <a:path w="866139" h="3721735">
                <a:moveTo>
                  <a:pt x="9143" y="3526536"/>
                </a:moveTo>
                <a:lnTo>
                  <a:pt x="0" y="3526536"/>
                </a:lnTo>
                <a:lnTo>
                  <a:pt x="0" y="3572256"/>
                </a:lnTo>
                <a:lnTo>
                  <a:pt x="9143" y="3572256"/>
                </a:lnTo>
                <a:lnTo>
                  <a:pt x="9143" y="3526536"/>
                </a:lnTo>
                <a:close/>
              </a:path>
              <a:path w="866139" h="3721735">
                <a:moveTo>
                  <a:pt x="9143" y="3450336"/>
                </a:moveTo>
                <a:lnTo>
                  <a:pt x="0" y="3450336"/>
                </a:lnTo>
                <a:lnTo>
                  <a:pt x="0" y="3493008"/>
                </a:lnTo>
                <a:lnTo>
                  <a:pt x="9143" y="3493008"/>
                </a:lnTo>
                <a:lnTo>
                  <a:pt x="9143" y="3450336"/>
                </a:lnTo>
                <a:close/>
              </a:path>
              <a:path w="866139" h="3721735">
                <a:moveTo>
                  <a:pt x="9143" y="3371088"/>
                </a:moveTo>
                <a:lnTo>
                  <a:pt x="0" y="3371088"/>
                </a:lnTo>
                <a:lnTo>
                  <a:pt x="0" y="3416808"/>
                </a:lnTo>
                <a:lnTo>
                  <a:pt x="9143" y="3416808"/>
                </a:lnTo>
                <a:lnTo>
                  <a:pt x="9143" y="3371088"/>
                </a:lnTo>
                <a:close/>
              </a:path>
              <a:path w="866139" h="3721735">
                <a:moveTo>
                  <a:pt x="9143" y="3294888"/>
                </a:moveTo>
                <a:lnTo>
                  <a:pt x="0" y="3294888"/>
                </a:lnTo>
                <a:lnTo>
                  <a:pt x="0" y="3337560"/>
                </a:lnTo>
                <a:lnTo>
                  <a:pt x="9143" y="3337560"/>
                </a:lnTo>
                <a:lnTo>
                  <a:pt x="9143" y="3294888"/>
                </a:lnTo>
                <a:close/>
              </a:path>
              <a:path w="866139" h="3721735">
                <a:moveTo>
                  <a:pt x="9143" y="3215640"/>
                </a:moveTo>
                <a:lnTo>
                  <a:pt x="0" y="3215640"/>
                </a:lnTo>
                <a:lnTo>
                  <a:pt x="0" y="3261360"/>
                </a:lnTo>
                <a:lnTo>
                  <a:pt x="9143" y="3261360"/>
                </a:lnTo>
                <a:lnTo>
                  <a:pt x="9143" y="3215640"/>
                </a:lnTo>
                <a:close/>
              </a:path>
              <a:path w="866139" h="3721735">
                <a:moveTo>
                  <a:pt x="9143" y="3136392"/>
                </a:moveTo>
                <a:lnTo>
                  <a:pt x="0" y="3136392"/>
                </a:lnTo>
                <a:lnTo>
                  <a:pt x="0" y="3182112"/>
                </a:lnTo>
                <a:lnTo>
                  <a:pt x="9143" y="3182112"/>
                </a:lnTo>
                <a:lnTo>
                  <a:pt x="9143" y="3136392"/>
                </a:lnTo>
                <a:close/>
              </a:path>
              <a:path w="866139" h="3721735">
                <a:moveTo>
                  <a:pt x="9143" y="3060192"/>
                </a:moveTo>
                <a:lnTo>
                  <a:pt x="0" y="3060192"/>
                </a:lnTo>
                <a:lnTo>
                  <a:pt x="0" y="3105912"/>
                </a:lnTo>
                <a:lnTo>
                  <a:pt x="9143" y="3105912"/>
                </a:lnTo>
                <a:lnTo>
                  <a:pt x="9143" y="3060192"/>
                </a:lnTo>
                <a:close/>
              </a:path>
              <a:path w="866139" h="3721735">
                <a:moveTo>
                  <a:pt x="9143" y="2980944"/>
                </a:moveTo>
                <a:lnTo>
                  <a:pt x="0" y="2980944"/>
                </a:lnTo>
                <a:lnTo>
                  <a:pt x="0" y="3026664"/>
                </a:lnTo>
                <a:lnTo>
                  <a:pt x="9143" y="3026664"/>
                </a:lnTo>
                <a:lnTo>
                  <a:pt x="9143" y="2980944"/>
                </a:lnTo>
                <a:close/>
              </a:path>
              <a:path w="866139" h="3721735">
                <a:moveTo>
                  <a:pt x="9143" y="2904744"/>
                </a:moveTo>
                <a:lnTo>
                  <a:pt x="0" y="2904744"/>
                </a:lnTo>
                <a:lnTo>
                  <a:pt x="0" y="2947416"/>
                </a:lnTo>
                <a:lnTo>
                  <a:pt x="9143" y="2947416"/>
                </a:lnTo>
                <a:lnTo>
                  <a:pt x="9143" y="2904744"/>
                </a:lnTo>
                <a:close/>
              </a:path>
              <a:path w="866139" h="3721735">
                <a:moveTo>
                  <a:pt x="9143" y="2825496"/>
                </a:moveTo>
                <a:lnTo>
                  <a:pt x="0" y="2825496"/>
                </a:lnTo>
                <a:lnTo>
                  <a:pt x="0" y="2871216"/>
                </a:lnTo>
                <a:lnTo>
                  <a:pt x="9143" y="2871216"/>
                </a:lnTo>
                <a:lnTo>
                  <a:pt x="9143" y="2825496"/>
                </a:lnTo>
                <a:close/>
              </a:path>
              <a:path w="866139" h="3721735">
                <a:moveTo>
                  <a:pt x="9143" y="2749296"/>
                </a:moveTo>
                <a:lnTo>
                  <a:pt x="0" y="2749296"/>
                </a:lnTo>
                <a:lnTo>
                  <a:pt x="0" y="2791968"/>
                </a:lnTo>
                <a:lnTo>
                  <a:pt x="9143" y="2791968"/>
                </a:lnTo>
                <a:lnTo>
                  <a:pt x="9143" y="2749296"/>
                </a:lnTo>
                <a:close/>
              </a:path>
              <a:path w="866139" h="3721735">
                <a:moveTo>
                  <a:pt x="9143" y="2670048"/>
                </a:moveTo>
                <a:lnTo>
                  <a:pt x="0" y="2670048"/>
                </a:lnTo>
                <a:lnTo>
                  <a:pt x="0" y="2715768"/>
                </a:lnTo>
                <a:lnTo>
                  <a:pt x="9143" y="2715768"/>
                </a:lnTo>
                <a:lnTo>
                  <a:pt x="9143" y="2670048"/>
                </a:lnTo>
                <a:close/>
              </a:path>
              <a:path w="866139" h="3721735">
                <a:moveTo>
                  <a:pt x="9143" y="2590800"/>
                </a:moveTo>
                <a:lnTo>
                  <a:pt x="0" y="2590800"/>
                </a:lnTo>
                <a:lnTo>
                  <a:pt x="0" y="2636520"/>
                </a:lnTo>
                <a:lnTo>
                  <a:pt x="9143" y="2636520"/>
                </a:lnTo>
                <a:lnTo>
                  <a:pt x="9143" y="2590800"/>
                </a:lnTo>
                <a:close/>
              </a:path>
              <a:path w="866139" h="3721735">
                <a:moveTo>
                  <a:pt x="9143" y="2514600"/>
                </a:moveTo>
                <a:lnTo>
                  <a:pt x="0" y="2514600"/>
                </a:lnTo>
                <a:lnTo>
                  <a:pt x="0" y="2557272"/>
                </a:lnTo>
                <a:lnTo>
                  <a:pt x="9143" y="2557272"/>
                </a:lnTo>
                <a:lnTo>
                  <a:pt x="9143" y="2514600"/>
                </a:lnTo>
                <a:close/>
              </a:path>
              <a:path w="866139" h="3721735">
                <a:moveTo>
                  <a:pt x="9143" y="2435352"/>
                </a:moveTo>
                <a:lnTo>
                  <a:pt x="0" y="2435352"/>
                </a:lnTo>
                <a:lnTo>
                  <a:pt x="0" y="2481072"/>
                </a:lnTo>
                <a:lnTo>
                  <a:pt x="9143" y="2481072"/>
                </a:lnTo>
                <a:lnTo>
                  <a:pt x="9143" y="2435352"/>
                </a:lnTo>
                <a:close/>
              </a:path>
              <a:path w="866139" h="3721735">
                <a:moveTo>
                  <a:pt x="9143" y="2359152"/>
                </a:moveTo>
                <a:lnTo>
                  <a:pt x="0" y="2359152"/>
                </a:lnTo>
                <a:lnTo>
                  <a:pt x="0" y="2401824"/>
                </a:lnTo>
                <a:lnTo>
                  <a:pt x="9143" y="2401824"/>
                </a:lnTo>
                <a:lnTo>
                  <a:pt x="9143" y="2359152"/>
                </a:lnTo>
                <a:close/>
              </a:path>
              <a:path w="866139" h="3721735">
                <a:moveTo>
                  <a:pt x="9143" y="2279904"/>
                </a:moveTo>
                <a:lnTo>
                  <a:pt x="0" y="2279904"/>
                </a:lnTo>
                <a:lnTo>
                  <a:pt x="0" y="2325624"/>
                </a:lnTo>
                <a:lnTo>
                  <a:pt x="9143" y="2325624"/>
                </a:lnTo>
                <a:lnTo>
                  <a:pt x="9143" y="2279904"/>
                </a:lnTo>
                <a:close/>
              </a:path>
              <a:path w="866139" h="3721735">
                <a:moveTo>
                  <a:pt x="9143" y="2203704"/>
                </a:moveTo>
                <a:lnTo>
                  <a:pt x="0" y="2203704"/>
                </a:lnTo>
                <a:lnTo>
                  <a:pt x="0" y="2246376"/>
                </a:lnTo>
                <a:lnTo>
                  <a:pt x="9143" y="2246376"/>
                </a:lnTo>
                <a:lnTo>
                  <a:pt x="9143" y="2203704"/>
                </a:lnTo>
                <a:close/>
              </a:path>
              <a:path w="866139" h="3721735">
                <a:moveTo>
                  <a:pt x="9143" y="2124456"/>
                </a:moveTo>
                <a:lnTo>
                  <a:pt x="0" y="2124456"/>
                </a:lnTo>
                <a:lnTo>
                  <a:pt x="0" y="2170176"/>
                </a:lnTo>
                <a:lnTo>
                  <a:pt x="9143" y="2170176"/>
                </a:lnTo>
                <a:lnTo>
                  <a:pt x="9143" y="2124456"/>
                </a:lnTo>
                <a:close/>
              </a:path>
              <a:path w="866139" h="3721735">
                <a:moveTo>
                  <a:pt x="9143" y="2045208"/>
                </a:moveTo>
                <a:lnTo>
                  <a:pt x="0" y="2045208"/>
                </a:lnTo>
                <a:lnTo>
                  <a:pt x="0" y="2090928"/>
                </a:lnTo>
                <a:lnTo>
                  <a:pt x="9143" y="2090928"/>
                </a:lnTo>
                <a:lnTo>
                  <a:pt x="9143" y="2045208"/>
                </a:lnTo>
                <a:close/>
              </a:path>
              <a:path w="866139" h="3721735">
                <a:moveTo>
                  <a:pt x="9143" y="1969008"/>
                </a:moveTo>
                <a:lnTo>
                  <a:pt x="0" y="1969008"/>
                </a:lnTo>
                <a:lnTo>
                  <a:pt x="0" y="2011680"/>
                </a:lnTo>
                <a:lnTo>
                  <a:pt x="9143" y="2011680"/>
                </a:lnTo>
                <a:lnTo>
                  <a:pt x="9143" y="1969008"/>
                </a:lnTo>
                <a:close/>
              </a:path>
              <a:path w="866139" h="3721735">
                <a:moveTo>
                  <a:pt x="9143" y="1889760"/>
                </a:moveTo>
                <a:lnTo>
                  <a:pt x="0" y="1889760"/>
                </a:lnTo>
                <a:lnTo>
                  <a:pt x="0" y="1935480"/>
                </a:lnTo>
                <a:lnTo>
                  <a:pt x="9143" y="1935480"/>
                </a:lnTo>
                <a:lnTo>
                  <a:pt x="9143" y="1889760"/>
                </a:lnTo>
                <a:close/>
              </a:path>
              <a:path w="866139" h="3721735">
                <a:moveTo>
                  <a:pt x="9143" y="1813560"/>
                </a:moveTo>
                <a:lnTo>
                  <a:pt x="0" y="1813560"/>
                </a:lnTo>
                <a:lnTo>
                  <a:pt x="0" y="1856232"/>
                </a:lnTo>
                <a:lnTo>
                  <a:pt x="9143" y="1856232"/>
                </a:lnTo>
                <a:lnTo>
                  <a:pt x="9143" y="1813560"/>
                </a:lnTo>
                <a:close/>
              </a:path>
              <a:path w="866139" h="3721735">
                <a:moveTo>
                  <a:pt x="9143" y="1734312"/>
                </a:moveTo>
                <a:lnTo>
                  <a:pt x="0" y="1734312"/>
                </a:lnTo>
                <a:lnTo>
                  <a:pt x="0" y="1780032"/>
                </a:lnTo>
                <a:lnTo>
                  <a:pt x="9143" y="1780032"/>
                </a:lnTo>
                <a:lnTo>
                  <a:pt x="9143" y="1734312"/>
                </a:lnTo>
                <a:close/>
              </a:path>
              <a:path w="866139" h="3721735">
                <a:moveTo>
                  <a:pt x="9143" y="1655064"/>
                </a:moveTo>
                <a:lnTo>
                  <a:pt x="0" y="1655064"/>
                </a:lnTo>
                <a:lnTo>
                  <a:pt x="0" y="1700784"/>
                </a:lnTo>
                <a:lnTo>
                  <a:pt x="9143" y="1700784"/>
                </a:lnTo>
                <a:lnTo>
                  <a:pt x="9143" y="1655064"/>
                </a:lnTo>
                <a:close/>
              </a:path>
              <a:path w="866139" h="3721735">
                <a:moveTo>
                  <a:pt x="9143" y="1578864"/>
                </a:moveTo>
                <a:lnTo>
                  <a:pt x="0" y="1578864"/>
                </a:lnTo>
                <a:lnTo>
                  <a:pt x="0" y="1624584"/>
                </a:lnTo>
                <a:lnTo>
                  <a:pt x="9143" y="1624584"/>
                </a:lnTo>
                <a:lnTo>
                  <a:pt x="9143" y="1578864"/>
                </a:lnTo>
                <a:close/>
              </a:path>
              <a:path w="866139" h="3721735">
                <a:moveTo>
                  <a:pt x="9143" y="1499616"/>
                </a:moveTo>
                <a:lnTo>
                  <a:pt x="0" y="1499616"/>
                </a:lnTo>
                <a:lnTo>
                  <a:pt x="0" y="1545336"/>
                </a:lnTo>
                <a:lnTo>
                  <a:pt x="9143" y="1545336"/>
                </a:lnTo>
                <a:lnTo>
                  <a:pt x="9143" y="1499616"/>
                </a:lnTo>
                <a:close/>
              </a:path>
              <a:path w="866139" h="3721735">
                <a:moveTo>
                  <a:pt x="9143" y="1423416"/>
                </a:moveTo>
                <a:lnTo>
                  <a:pt x="0" y="1423416"/>
                </a:lnTo>
                <a:lnTo>
                  <a:pt x="0" y="1466088"/>
                </a:lnTo>
                <a:lnTo>
                  <a:pt x="9143" y="1466088"/>
                </a:lnTo>
                <a:lnTo>
                  <a:pt x="9143" y="1423416"/>
                </a:lnTo>
                <a:close/>
              </a:path>
              <a:path w="866139" h="3721735">
                <a:moveTo>
                  <a:pt x="9143" y="1344168"/>
                </a:moveTo>
                <a:lnTo>
                  <a:pt x="0" y="1344168"/>
                </a:lnTo>
                <a:lnTo>
                  <a:pt x="0" y="1389888"/>
                </a:lnTo>
                <a:lnTo>
                  <a:pt x="9143" y="1389888"/>
                </a:lnTo>
                <a:lnTo>
                  <a:pt x="9143" y="1344168"/>
                </a:lnTo>
                <a:close/>
              </a:path>
              <a:path w="866139" h="3721735">
                <a:moveTo>
                  <a:pt x="9143" y="1267968"/>
                </a:moveTo>
                <a:lnTo>
                  <a:pt x="0" y="1267968"/>
                </a:lnTo>
                <a:lnTo>
                  <a:pt x="0" y="1310640"/>
                </a:lnTo>
                <a:lnTo>
                  <a:pt x="9143" y="1310640"/>
                </a:lnTo>
                <a:lnTo>
                  <a:pt x="9143" y="1267968"/>
                </a:lnTo>
                <a:close/>
              </a:path>
              <a:path w="866139" h="3721735">
                <a:moveTo>
                  <a:pt x="9143" y="1188720"/>
                </a:moveTo>
                <a:lnTo>
                  <a:pt x="0" y="1188720"/>
                </a:lnTo>
                <a:lnTo>
                  <a:pt x="0" y="1234440"/>
                </a:lnTo>
                <a:lnTo>
                  <a:pt x="9143" y="1234440"/>
                </a:lnTo>
                <a:lnTo>
                  <a:pt x="9143" y="1188720"/>
                </a:lnTo>
                <a:close/>
              </a:path>
              <a:path w="866139" h="3721735">
                <a:moveTo>
                  <a:pt x="9143" y="1109472"/>
                </a:moveTo>
                <a:lnTo>
                  <a:pt x="0" y="1109472"/>
                </a:lnTo>
                <a:lnTo>
                  <a:pt x="0" y="1155192"/>
                </a:lnTo>
                <a:lnTo>
                  <a:pt x="9143" y="1155192"/>
                </a:lnTo>
                <a:lnTo>
                  <a:pt x="9143" y="1109472"/>
                </a:lnTo>
                <a:close/>
              </a:path>
              <a:path w="866139" h="3721735">
                <a:moveTo>
                  <a:pt x="9143" y="1033272"/>
                </a:moveTo>
                <a:lnTo>
                  <a:pt x="0" y="1033272"/>
                </a:lnTo>
                <a:lnTo>
                  <a:pt x="0" y="1075944"/>
                </a:lnTo>
                <a:lnTo>
                  <a:pt x="9143" y="1075944"/>
                </a:lnTo>
                <a:lnTo>
                  <a:pt x="9143" y="1033272"/>
                </a:lnTo>
                <a:close/>
              </a:path>
              <a:path w="866139" h="3721735">
                <a:moveTo>
                  <a:pt x="9143" y="954024"/>
                </a:moveTo>
                <a:lnTo>
                  <a:pt x="0" y="954024"/>
                </a:lnTo>
                <a:lnTo>
                  <a:pt x="0" y="999744"/>
                </a:lnTo>
                <a:lnTo>
                  <a:pt x="9143" y="999744"/>
                </a:lnTo>
                <a:lnTo>
                  <a:pt x="9143" y="954024"/>
                </a:lnTo>
                <a:close/>
              </a:path>
              <a:path w="866139" h="3721735">
                <a:moveTo>
                  <a:pt x="9143" y="877824"/>
                </a:moveTo>
                <a:lnTo>
                  <a:pt x="0" y="877824"/>
                </a:lnTo>
                <a:lnTo>
                  <a:pt x="0" y="920496"/>
                </a:lnTo>
                <a:lnTo>
                  <a:pt x="9143" y="920496"/>
                </a:lnTo>
                <a:lnTo>
                  <a:pt x="9143" y="877824"/>
                </a:lnTo>
                <a:close/>
              </a:path>
              <a:path w="866139" h="3721735">
                <a:moveTo>
                  <a:pt x="9143" y="798576"/>
                </a:moveTo>
                <a:lnTo>
                  <a:pt x="0" y="798576"/>
                </a:lnTo>
                <a:lnTo>
                  <a:pt x="0" y="844296"/>
                </a:lnTo>
                <a:lnTo>
                  <a:pt x="9143" y="844296"/>
                </a:lnTo>
                <a:lnTo>
                  <a:pt x="9143" y="798576"/>
                </a:lnTo>
                <a:close/>
              </a:path>
              <a:path w="866139" h="3721735">
                <a:moveTo>
                  <a:pt x="9143" y="722376"/>
                </a:moveTo>
                <a:lnTo>
                  <a:pt x="0" y="722376"/>
                </a:lnTo>
                <a:lnTo>
                  <a:pt x="0" y="765048"/>
                </a:lnTo>
                <a:lnTo>
                  <a:pt x="9143" y="765048"/>
                </a:lnTo>
                <a:lnTo>
                  <a:pt x="9143" y="722376"/>
                </a:lnTo>
                <a:close/>
              </a:path>
              <a:path w="866139" h="3721735">
                <a:moveTo>
                  <a:pt x="9143" y="643128"/>
                </a:moveTo>
                <a:lnTo>
                  <a:pt x="0" y="643128"/>
                </a:lnTo>
                <a:lnTo>
                  <a:pt x="0" y="688848"/>
                </a:lnTo>
                <a:lnTo>
                  <a:pt x="9143" y="688848"/>
                </a:lnTo>
                <a:lnTo>
                  <a:pt x="9143" y="643128"/>
                </a:lnTo>
                <a:close/>
              </a:path>
              <a:path w="866139" h="3721735">
                <a:moveTo>
                  <a:pt x="9143" y="563880"/>
                </a:moveTo>
                <a:lnTo>
                  <a:pt x="0" y="563880"/>
                </a:lnTo>
                <a:lnTo>
                  <a:pt x="0" y="609600"/>
                </a:lnTo>
                <a:lnTo>
                  <a:pt x="9143" y="609600"/>
                </a:lnTo>
                <a:lnTo>
                  <a:pt x="9143" y="563880"/>
                </a:lnTo>
                <a:close/>
              </a:path>
              <a:path w="866139" h="3721735">
                <a:moveTo>
                  <a:pt x="9143" y="487680"/>
                </a:moveTo>
                <a:lnTo>
                  <a:pt x="0" y="487680"/>
                </a:lnTo>
                <a:lnTo>
                  <a:pt x="0" y="530352"/>
                </a:lnTo>
                <a:lnTo>
                  <a:pt x="9143" y="530352"/>
                </a:lnTo>
                <a:lnTo>
                  <a:pt x="9143" y="487680"/>
                </a:lnTo>
                <a:close/>
              </a:path>
              <a:path w="866139" h="3721735">
                <a:moveTo>
                  <a:pt x="9143" y="408432"/>
                </a:moveTo>
                <a:lnTo>
                  <a:pt x="0" y="408432"/>
                </a:lnTo>
                <a:lnTo>
                  <a:pt x="0" y="454152"/>
                </a:lnTo>
                <a:lnTo>
                  <a:pt x="9143" y="454152"/>
                </a:lnTo>
                <a:lnTo>
                  <a:pt x="9143" y="408432"/>
                </a:lnTo>
                <a:close/>
              </a:path>
              <a:path w="866139" h="3721735">
                <a:moveTo>
                  <a:pt x="9143" y="332232"/>
                </a:moveTo>
                <a:lnTo>
                  <a:pt x="0" y="332232"/>
                </a:lnTo>
                <a:lnTo>
                  <a:pt x="0" y="374904"/>
                </a:lnTo>
                <a:lnTo>
                  <a:pt x="9143" y="374904"/>
                </a:lnTo>
                <a:lnTo>
                  <a:pt x="9143" y="332232"/>
                </a:lnTo>
                <a:close/>
              </a:path>
              <a:path w="866139" h="3721735">
                <a:moveTo>
                  <a:pt x="9143" y="252984"/>
                </a:moveTo>
                <a:lnTo>
                  <a:pt x="0" y="252984"/>
                </a:lnTo>
                <a:lnTo>
                  <a:pt x="0" y="298704"/>
                </a:lnTo>
                <a:lnTo>
                  <a:pt x="9143" y="298704"/>
                </a:lnTo>
                <a:lnTo>
                  <a:pt x="9143" y="252984"/>
                </a:lnTo>
                <a:close/>
              </a:path>
              <a:path w="866139" h="3721735">
                <a:moveTo>
                  <a:pt x="9143" y="176784"/>
                </a:moveTo>
                <a:lnTo>
                  <a:pt x="0" y="176784"/>
                </a:lnTo>
                <a:lnTo>
                  <a:pt x="0" y="219456"/>
                </a:lnTo>
                <a:lnTo>
                  <a:pt x="9143" y="219456"/>
                </a:lnTo>
                <a:lnTo>
                  <a:pt x="9143" y="176784"/>
                </a:lnTo>
                <a:close/>
              </a:path>
              <a:path w="866139" h="3721735">
                <a:moveTo>
                  <a:pt x="9143" y="97536"/>
                </a:moveTo>
                <a:lnTo>
                  <a:pt x="6095" y="103632"/>
                </a:lnTo>
                <a:lnTo>
                  <a:pt x="0" y="134112"/>
                </a:lnTo>
                <a:lnTo>
                  <a:pt x="0" y="140208"/>
                </a:lnTo>
                <a:lnTo>
                  <a:pt x="9143" y="143256"/>
                </a:lnTo>
                <a:lnTo>
                  <a:pt x="12191" y="134112"/>
                </a:lnTo>
                <a:lnTo>
                  <a:pt x="12191" y="121920"/>
                </a:lnTo>
                <a:lnTo>
                  <a:pt x="15239" y="106680"/>
                </a:lnTo>
                <a:lnTo>
                  <a:pt x="18287" y="100584"/>
                </a:lnTo>
                <a:lnTo>
                  <a:pt x="9143" y="97536"/>
                </a:lnTo>
                <a:close/>
              </a:path>
              <a:path w="866139" h="3721735">
                <a:moveTo>
                  <a:pt x="54863" y="33528"/>
                </a:moveTo>
                <a:lnTo>
                  <a:pt x="42671" y="42672"/>
                </a:lnTo>
                <a:lnTo>
                  <a:pt x="42671" y="45720"/>
                </a:lnTo>
                <a:lnTo>
                  <a:pt x="24383" y="64008"/>
                </a:lnTo>
                <a:lnTo>
                  <a:pt x="33527" y="73152"/>
                </a:lnTo>
                <a:lnTo>
                  <a:pt x="51815" y="51816"/>
                </a:lnTo>
                <a:lnTo>
                  <a:pt x="48768" y="51816"/>
                </a:lnTo>
                <a:lnTo>
                  <a:pt x="64007" y="39624"/>
                </a:lnTo>
                <a:lnTo>
                  <a:pt x="54863" y="33528"/>
                </a:lnTo>
                <a:close/>
              </a:path>
              <a:path w="866139" h="3721735">
                <a:moveTo>
                  <a:pt x="131063" y="3048"/>
                </a:moveTo>
                <a:lnTo>
                  <a:pt x="115824" y="3048"/>
                </a:lnTo>
                <a:lnTo>
                  <a:pt x="103631" y="6096"/>
                </a:lnTo>
                <a:lnTo>
                  <a:pt x="88391" y="12192"/>
                </a:lnTo>
                <a:lnTo>
                  <a:pt x="85343" y="15240"/>
                </a:lnTo>
                <a:lnTo>
                  <a:pt x="91439" y="24384"/>
                </a:lnTo>
                <a:lnTo>
                  <a:pt x="94487" y="21336"/>
                </a:lnTo>
                <a:lnTo>
                  <a:pt x="131063" y="12192"/>
                </a:lnTo>
                <a:lnTo>
                  <a:pt x="131063" y="3048"/>
                </a:lnTo>
                <a:close/>
              </a:path>
              <a:path w="866139" h="3721735">
                <a:moveTo>
                  <a:pt x="207263" y="0"/>
                </a:moveTo>
                <a:lnTo>
                  <a:pt x="164591" y="0"/>
                </a:lnTo>
                <a:lnTo>
                  <a:pt x="164591" y="12192"/>
                </a:lnTo>
                <a:lnTo>
                  <a:pt x="207263" y="12192"/>
                </a:lnTo>
                <a:lnTo>
                  <a:pt x="207263" y="0"/>
                </a:lnTo>
                <a:close/>
              </a:path>
              <a:path w="866139" h="3721735">
                <a:moveTo>
                  <a:pt x="286512" y="0"/>
                </a:moveTo>
                <a:lnTo>
                  <a:pt x="240791" y="0"/>
                </a:lnTo>
                <a:lnTo>
                  <a:pt x="240791" y="12192"/>
                </a:lnTo>
                <a:lnTo>
                  <a:pt x="286512" y="12192"/>
                </a:lnTo>
                <a:lnTo>
                  <a:pt x="286512" y="0"/>
                </a:lnTo>
                <a:close/>
              </a:path>
              <a:path w="866139" h="3721735">
                <a:moveTo>
                  <a:pt x="365759" y="0"/>
                </a:moveTo>
                <a:lnTo>
                  <a:pt x="320039" y="0"/>
                </a:lnTo>
                <a:lnTo>
                  <a:pt x="320039" y="12192"/>
                </a:lnTo>
                <a:lnTo>
                  <a:pt x="365759" y="12192"/>
                </a:lnTo>
                <a:lnTo>
                  <a:pt x="365759" y="0"/>
                </a:lnTo>
                <a:close/>
              </a:path>
              <a:path w="866139" h="3721735">
                <a:moveTo>
                  <a:pt x="441959" y="0"/>
                </a:moveTo>
                <a:lnTo>
                  <a:pt x="399288" y="0"/>
                </a:lnTo>
                <a:lnTo>
                  <a:pt x="399288" y="12192"/>
                </a:lnTo>
                <a:lnTo>
                  <a:pt x="441959" y="12192"/>
                </a:lnTo>
                <a:lnTo>
                  <a:pt x="441959" y="0"/>
                </a:lnTo>
                <a:close/>
              </a:path>
              <a:path w="866139" h="3721735">
                <a:moveTo>
                  <a:pt x="521207" y="0"/>
                </a:moveTo>
                <a:lnTo>
                  <a:pt x="475488" y="0"/>
                </a:lnTo>
                <a:lnTo>
                  <a:pt x="475488" y="12192"/>
                </a:lnTo>
                <a:lnTo>
                  <a:pt x="521207" y="12192"/>
                </a:lnTo>
                <a:lnTo>
                  <a:pt x="521207" y="0"/>
                </a:lnTo>
                <a:close/>
              </a:path>
              <a:path w="866139" h="3721735">
                <a:moveTo>
                  <a:pt x="597407" y="0"/>
                </a:moveTo>
                <a:lnTo>
                  <a:pt x="554736" y="0"/>
                </a:lnTo>
                <a:lnTo>
                  <a:pt x="554736" y="12192"/>
                </a:lnTo>
                <a:lnTo>
                  <a:pt x="597407" y="12192"/>
                </a:lnTo>
                <a:lnTo>
                  <a:pt x="597407" y="0"/>
                </a:lnTo>
                <a:close/>
              </a:path>
              <a:path w="866139" h="3721735">
                <a:moveTo>
                  <a:pt x="676656" y="0"/>
                </a:moveTo>
                <a:lnTo>
                  <a:pt x="630936" y="0"/>
                </a:lnTo>
                <a:lnTo>
                  <a:pt x="630936" y="12192"/>
                </a:lnTo>
                <a:lnTo>
                  <a:pt x="676656" y="12192"/>
                </a:lnTo>
                <a:lnTo>
                  <a:pt x="676656" y="0"/>
                </a:lnTo>
                <a:close/>
              </a:path>
              <a:path w="866139" h="3721735">
                <a:moveTo>
                  <a:pt x="731519" y="0"/>
                </a:moveTo>
                <a:lnTo>
                  <a:pt x="710183" y="0"/>
                </a:lnTo>
                <a:lnTo>
                  <a:pt x="710183" y="12192"/>
                </a:lnTo>
                <a:lnTo>
                  <a:pt x="731519" y="12192"/>
                </a:lnTo>
                <a:lnTo>
                  <a:pt x="743712" y="15240"/>
                </a:lnTo>
                <a:lnTo>
                  <a:pt x="752856" y="15240"/>
                </a:lnTo>
                <a:lnTo>
                  <a:pt x="755903" y="6096"/>
                </a:lnTo>
                <a:lnTo>
                  <a:pt x="746759" y="3048"/>
                </a:lnTo>
                <a:lnTo>
                  <a:pt x="731519" y="0"/>
                </a:lnTo>
                <a:close/>
              </a:path>
              <a:path w="866139" h="3721735">
                <a:moveTo>
                  <a:pt x="786383" y="18287"/>
                </a:moveTo>
                <a:lnTo>
                  <a:pt x="780288" y="27432"/>
                </a:lnTo>
                <a:lnTo>
                  <a:pt x="792480" y="36575"/>
                </a:lnTo>
                <a:lnTo>
                  <a:pt x="813815" y="51816"/>
                </a:lnTo>
                <a:lnTo>
                  <a:pt x="813815" y="54863"/>
                </a:lnTo>
                <a:lnTo>
                  <a:pt x="822959" y="48768"/>
                </a:lnTo>
                <a:lnTo>
                  <a:pt x="819912" y="45720"/>
                </a:lnTo>
                <a:lnTo>
                  <a:pt x="819912" y="42672"/>
                </a:lnTo>
                <a:lnTo>
                  <a:pt x="798576" y="24384"/>
                </a:lnTo>
                <a:lnTo>
                  <a:pt x="786383" y="18287"/>
                </a:lnTo>
                <a:close/>
              </a:path>
              <a:path w="866139" h="3721735">
                <a:moveTo>
                  <a:pt x="844295" y="76200"/>
                </a:moveTo>
                <a:lnTo>
                  <a:pt x="835151" y="79248"/>
                </a:lnTo>
                <a:lnTo>
                  <a:pt x="838200" y="82296"/>
                </a:lnTo>
                <a:lnTo>
                  <a:pt x="841247" y="94487"/>
                </a:lnTo>
                <a:lnTo>
                  <a:pt x="847344" y="109728"/>
                </a:lnTo>
                <a:lnTo>
                  <a:pt x="850391" y="121920"/>
                </a:lnTo>
                <a:lnTo>
                  <a:pt x="859536" y="118872"/>
                </a:lnTo>
                <a:lnTo>
                  <a:pt x="856488" y="103632"/>
                </a:lnTo>
                <a:lnTo>
                  <a:pt x="853439" y="91440"/>
                </a:lnTo>
                <a:lnTo>
                  <a:pt x="847344" y="79248"/>
                </a:lnTo>
                <a:lnTo>
                  <a:pt x="844295" y="76200"/>
                </a:lnTo>
                <a:close/>
              </a:path>
              <a:path w="866139" h="3721735">
                <a:moveTo>
                  <a:pt x="865632" y="152400"/>
                </a:moveTo>
                <a:lnTo>
                  <a:pt x="853439" y="152400"/>
                </a:lnTo>
                <a:lnTo>
                  <a:pt x="853439" y="198120"/>
                </a:lnTo>
                <a:lnTo>
                  <a:pt x="865632" y="198120"/>
                </a:lnTo>
                <a:lnTo>
                  <a:pt x="865632" y="152400"/>
                </a:lnTo>
                <a:close/>
              </a:path>
              <a:path w="866139" h="3721735">
                <a:moveTo>
                  <a:pt x="865632" y="231648"/>
                </a:moveTo>
                <a:lnTo>
                  <a:pt x="853439" y="231648"/>
                </a:lnTo>
                <a:lnTo>
                  <a:pt x="853439" y="274320"/>
                </a:lnTo>
                <a:lnTo>
                  <a:pt x="865632" y="274320"/>
                </a:lnTo>
                <a:lnTo>
                  <a:pt x="865632" y="231648"/>
                </a:lnTo>
                <a:close/>
              </a:path>
              <a:path w="866139" h="3721735">
                <a:moveTo>
                  <a:pt x="865632" y="307848"/>
                </a:moveTo>
                <a:lnTo>
                  <a:pt x="853439" y="307848"/>
                </a:lnTo>
                <a:lnTo>
                  <a:pt x="853439" y="353568"/>
                </a:lnTo>
                <a:lnTo>
                  <a:pt x="865632" y="353568"/>
                </a:lnTo>
                <a:lnTo>
                  <a:pt x="865632" y="307848"/>
                </a:lnTo>
                <a:close/>
              </a:path>
              <a:path w="866139" h="3721735">
                <a:moveTo>
                  <a:pt x="865632" y="387096"/>
                </a:moveTo>
                <a:lnTo>
                  <a:pt x="853439" y="387096"/>
                </a:lnTo>
                <a:lnTo>
                  <a:pt x="853439" y="429768"/>
                </a:lnTo>
                <a:lnTo>
                  <a:pt x="865632" y="429768"/>
                </a:lnTo>
                <a:lnTo>
                  <a:pt x="865632" y="387096"/>
                </a:lnTo>
                <a:close/>
              </a:path>
              <a:path w="866139" h="3721735">
                <a:moveTo>
                  <a:pt x="865632" y="463296"/>
                </a:moveTo>
                <a:lnTo>
                  <a:pt x="853439" y="463296"/>
                </a:lnTo>
                <a:lnTo>
                  <a:pt x="853439" y="509016"/>
                </a:lnTo>
                <a:lnTo>
                  <a:pt x="865632" y="509016"/>
                </a:lnTo>
                <a:lnTo>
                  <a:pt x="865632" y="463296"/>
                </a:lnTo>
                <a:close/>
              </a:path>
              <a:path w="866139" h="3721735">
                <a:moveTo>
                  <a:pt x="865632" y="542544"/>
                </a:moveTo>
                <a:lnTo>
                  <a:pt x="853439" y="542544"/>
                </a:lnTo>
                <a:lnTo>
                  <a:pt x="853439" y="585216"/>
                </a:lnTo>
                <a:lnTo>
                  <a:pt x="865632" y="585216"/>
                </a:lnTo>
                <a:lnTo>
                  <a:pt x="865632" y="542544"/>
                </a:lnTo>
                <a:close/>
              </a:path>
              <a:path w="866139" h="3721735">
                <a:moveTo>
                  <a:pt x="865632" y="618744"/>
                </a:moveTo>
                <a:lnTo>
                  <a:pt x="853439" y="618744"/>
                </a:lnTo>
                <a:lnTo>
                  <a:pt x="853439" y="664463"/>
                </a:lnTo>
                <a:lnTo>
                  <a:pt x="865632" y="664463"/>
                </a:lnTo>
                <a:lnTo>
                  <a:pt x="865632" y="618744"/>
                </a:lnTo>
                <a:close/>
              </a:path>
              <a:path w="866139" h="3721735">
                <a:moveTo>
                  <a:pt x="865632" y="697992"/>
                </a:moveTo>
                <a:lnTo>
                  <a:pt x="853439" y="697992"/>
                </a:lnTo>
                <a:lnTo>
                  <a:pt x="853439" y="743712"/>
                </a:lnTo>
                <a:lnTo>
                  <a:pt x="865632" y="743712"/>
                </a:lnTo>
                <a:lnTo>
                  <a:pt x="865632" y="697992"/>
                </a:lnTo>
                <a:close/>
              </a:path>
              <a:path w="866139" h="3721735">
                <a:moveTo>
                  <a:pt x="865632" y="777240"/>
                </a:moveTo>
                <a:lnTo>
                  <a:pt x="853439" y="777240"/>
                </a:lnTo>
                <a:lnTo>
                  <a:pt x="853439" y="819912"/>
                </a:lnTo>
                <a:lnTo>
                  <a:pt x="865632" y="819912"/>
                </a:lnTo>
                <a:lnTo>
                  <a:pt x="865632" y="777240"/>
                </a:lnTo>
                <a:close/>
              </a:path>
              <a:path w="866139" h="3721735">
                <a:moveTo>
                  <a:pt x="865632" y="853440"/>
                </a:moveTo>
                <a:lnTo>
                  <a:pt x="853439" y="853440"/>
                </a:lnTo>
                <a:lnTo>
                  <a:pt x="853439" y="899160"/>
                </a:lnTo>
                <a:lnTo>
                  <a:pt x="865632" y="899160"/>
                </a:lnTo>
                <a:lnTo>
                  <a:pt x="865632" y="853440"/>
                </a:lnTo>
                <a:close/>
              </a:path>
              <a:path w="866139" h="3721735">
                <a:moveTo>
                  <a:pt x="865632" y="932688"/>
                </a:moveTo>
                <a:lnTo>
                  <a:pt x="853439" y="932688"/>
                </a:lnTo>
                <a:lnTo>
                  <a:pt x="853439" y="975360"/>
                </a:lnTo>
                <a:lnTo>
                  <a:pt x="865632" y="975360"/>
                </a:lnTo>
                <a:lnTo>
                  <a:pt x="865632" y="932688"/>
                </a:lnTo>
                <a:close/>
              </a:path>
              <a:path w="866139" h="3721735">
                <a:moveTo>
                  <a:pt x="865632" y="1008888"/>
                </a:moveTo>
                <a:lnTo>
                  <a:pt x="853439" y="1008888"/>
                </a:lnTo>
                <a:lnTo>
                  <a:pt x="853439" y="1054608"/>
                </a:lnTo>
                <a:lnTo>
                  <a:pt x="865632" y="1054608"/>
                </a:lnTo>
                <a:lnTo>
                  <a:pt x="865632" y="1008888"/>
                </a:lnTo>
                <a:close/>
              </a:path>
              <a:path w="866139" h="3721735">
                <a:moveTo>
                  <a:pt x="865632" y="1088136"/>
                </a:moveTo>
                <a:lnTo>
                  <a:pt x="853439" y="1088136"/>
                </a:lnTo>
                <a:lnTo>
                  <a:pt x="853439" y="1133856"/>
                </a:lnTo>
                <a:lnTo>
                  <a:pt x="865632" y="1133856"/>
                </a:lnTo>
                <a:lnTo>
                  <a:pt x="865632" y="1088136"/>
                </a:lnTo>
                <a:close/>
              </a:path>
              <a:path w="866139" h="3721735">
                <a:moveTo>
                  <a:pt x="865632" y="1164336"/>
                </a:moveTo>
                <a:lnTo>
                  <a:pt x="853439" y="1164336"/>
                </a:lnTo>
                <a:lnTo>
                  <a:pt x="853439" y="1210056"/>
                </a:lnTo>
                <a:lnTo>
                  <a:pt x="865632" y="1210056"/>
                </a:lnTo>
                <a:lnTo>
                  <a:pt x="865632" y="1164336"/>
                </a:lnTo>
                <a:close/>
              </a:path>
              <a:path w="866139" h="3721735">
                <a:moveTo>
                  <a:pt x="865632" y="1243584"/>
                </a:moveTo>
                <a:lnTo>
                  <a:pt x="853439" y="1243584"/>
                </a:lnTo>
                <a:lnTo>
                  <a:pt x="853439" y="1289304"/>
                </a:lnTo>
                <a:lnTo>
                  <a:pt x="865632" y="1289304"/>
                </a:lnTo>
                <a:lnTo>
                  <a:pt x="865632" y="1243584"/>
                </a:lnTo>
                <a:close/>
              </a:path>
              <a:path w="866139" h="3721735">
                <a:moveTo>
                  <a:pt x="865632" y="1322832"/>
                </a:moveTo>
                <a:lnTo>
                  <a:pt x="853439" y="1322832"/>
                </a:lnTo>
                <a:lnTo>
                  <a:pt x="853439" y="1365504"/>
                </a:lnTo>
                <a:lnTo>
                  <a:pt x="865632" y="1365504"/>
                </a:lnTo>
                <a:lnTo>
                  <a:pt x="865632" y="1322832"/>
                </a:lnTo>
                <a:close/>
              </a:path>
              <a:path w="866139" h="3721735">
                <a:moveTo>
                  <a:pt x="865632" y="1399032"/>
                </a:moveTo>
                <a:lnTo>
                  <a:pt x="853439" y="1399032"/>
                </a:lnTo>
                <a:lnTo>
                  <a:pt x="853439" y="1444752"/>
                </a:lnTo>
                <a:lnTo>
                  <a:pt x="865632" y="1444752"/>
                </a:lnTo>
                <a:lnTo>
                  <a:pt x="865632" y="1399032"/>
                </a:lnTo>
                <a:close/>
              </a:path>
              <a:path w="866139" h="3721735">
                <a:moveTo>
                  <a:pt x="865632" y="1478280"/>
                </a:moveTo>
                <a:lnTo>
                  <a:pt x="853439" y="1478280"/>
                </a:lnTo>
                <a:lnTo>
                  <a:pt x="853439" y="1520952"/>
                </a:lnTo>
                <a:lnTo>
                  <a:pt x="865632" y="1520952"/>
                </a:lnTo>
                <a:lnTo>
                  <a:pt x="865632" y="1478280"/>
                </a:lnTo>
                <a:close/>
              </a:path>
              <a:path w="866139" h="3721735">
                <a:moveTo>
                  <a:pt x="865632" y="1554480"/>
                </a:moveTo>
                <a:lnTo>
                  <a:pt x="853439" y="1554480"/>
                </a:lnTo>
                <a:lnTo>
                  <a:pt x="853439" y="1600200"/>
                </a:lnTo>
                <a:lnTo>
                  <a:pt x="865632" y="1600200"/>
                </a:lnTo>
                <a:lnTo>
                  <a:pt x="865632" y="1554480"/>
                </a:lnTo>
                <a:close/>
              </a:path>
              <a:path w="866139" h="3721735">
                <a:moveTo>
                  <a:pt x="865632" y="1633728"/>
                </a:moveTo>
                <a:lnTo>
                  <a:pt x="853439" y="1633728"/>
                </a:lnTo>
                <a:lnTo>
                  <a:pt x="853439" y="1679448"/>
                </a:lnTo>
                <a:lnTo>
                  <a:pt x="865632" y="1679448"/>
                </a:lnTo>
                <a:lnTo>
                  <a:pt x="865632" y="1633728"/>
                </a:lnTo>
                <a:close/>
              </a:path>
              <a:path w="866139" h="3721735">
                <a:moveTo>
                  <a:pt x="865632" y="1712976"/>
                </a:moveTo>
                <a:lnTo>
                  <a:pt x="853439" y="1712976"/>
                </a:lnTo>
                <a:lnTo>
                  <a:pt x="853439" y="1755648"/>
                </a:lnTo>
                <a:lnTo>
                  <a:pt x="865632" y="1755648"/>
                </a:lnTo>
                <a:lnTo>
                  <a:pt x="865632" y="1712976"/>
                </a:lnTo>
                <a:close/>
              </a:path>
              <a:path w="866139" h="3721735">
                <a:moveTo>
                  <a:pt x="865632" y="1789176"/>
                </a:moveTo>
                <a:lnTo>
                  <a:pt x="853439" y="1789176"/>
                </a:lnTo>
                <a:lnTo>
                  <a:pt x="853439" y="1834896"/>
                </a:lnTo>
                <a:lnTo>
                  <a:pt x="865632" y="1834896"/>
                </a:lnTo>
                <a:lnTo>
                  <a:pt x="865632" y="1789176"/>
                </a:lnTo>
                <a:close/>
              </a:path>
              <a:path w="866139" h="3721735">
                <a:moveTo>
                  <a:pt x="865632" y="1868424"/>
                </a:moveTo>
                <a:lnTo>
                  <a:pt x="853439" y="1868424"/>
                </a:lnTo>
                <a:lnTo>
                  <a:pt x="853439" y="1911096"/>
                </a:lnTo>
                <a:lnTo>
                  <a:pt x="865632" y="1911096"/>
                </a:lnTo>
                <a:lnTo>
                  <a:pt x="865632" y="1868424"/>
                </a:lnTo>
                <a:close/>
              </a:path>
              <a:path w="866139" h="3721735">
                <a:moveTo>
                  <a:pt x="865632" y="1944624"/>
                </a:moveTo>
                <a:lnTo>
                  <a:pt x="853439" y="1944624"/>
                </a:lnTo>
                <a:lnTo>
                  <a:pt x="853439" y="1990344"/>
                </a:lnTo>
                <a:lnTo>
                  <a:pt x="865632" y="1990344"/>
                </a:lnTo>
                <a:lnTo>
                  <a:pt x="865632" y="1944624"/>
                </a:lnTo>
                <a:close/>
              </a:path>
              <a:path w="866139" h="3721735">
                <a:moveTo>
                  <a:pt x="865632" y="2023872"/>
                </a:moveTo>
                <a:lnTo>
                  <a:pt x="853439" y="2023872"/>
                </a:lnTo>
                <a:lnTo>
                  <a:pt x="853439" y="2066544"/>
                </a:lnTo>
                <a:lnTo>
                  <a:pt x="865632" y="2066544"/>
                </a:lnTo>
                <a:lnTo>
                  <a:pt x="865632" y="2023872"/>
                </a:lnTo>
                <a:close/>
              </a:path>
              <a:path w="866139" h="3721735">
                <a:moveTo>
                  <a:pt x="865632" y="2100072"/>
                </a:moveTo>
                <a:lnTo>
                  <a:pt x="853439" y="2100072"/>
                </a:lnTo>
                <a:lnTo>
                  <a:pt x="853439" y="2145792"/>
                </a:lnTo>
                <a:lnTo>
                  <a:pt x="865632" y="2145792"/>
                </a:lnTo>
                <a:lnTo>
                  <a:pt x="865632" y="2100072"/>
                </a:lnTo>
                <a:close/>
              </a:path>
              <a:path w="866139" h="3721735">
                <a:moveTo>
                  <a:pt x="865632" y="2179320"/>
                </a:moveTo>
                <a:lnTo>
                  <a:pt x="853439" y="2179320"/>
                </a:lnTo>
                <a:lnTo>
                  <a:pt x="853439" y="2225040"/>
                </a:lnTo>
                <a:lnTo>
                  <a:pt x="865632" y="2225040"/>
                </a:lnTo>
                <a:lnTo>
                  <a:pt x="865632" y="2179320"/>
                </a:lnTo>
                <a:close/>
              </a:path>
              <a:path w="866139" h="3721735">
                <a:moveTo>
                  <a:pt x="865632" y="2258568"/>
                </a:moveTo>
                <a:lnTo>
                  <a:pt x="853439" y="2258568"/>
                </a:lnTo>
                <a:lnTo>
                  <a:pt x="853439" y="2301240"/>
                </a:lnTo>
                <a:lnTo>
                  <a:pt x="865632" y="2301240"/>
                </a:lnTo>
                <a:lnTo>
                  <a:pt x="865632" y="2258568"/>
                </a:lnTo>
                <a:close/>
              </a:path>
              <a:path w="866139" h="3721735">
                <a:moveTo>
                  <a:pt x="865632" y="2334768"/>
                </a:moveTo>
                <a:lnTo>
                  <a:pt x="853439" y="2334768"/>
                </a:lnTo>
                <a:lnTo>
                  <a:pt x="853439" y="2380488"/>
                </a:lnTo>
                <a:lnTo>
                  <a:pt x="865632" y="2380488"/>
                </a:lnTo>
                <a:lnTo>
                  <a:pt x="865632" y="2334768"/>
                </a:lnTo>
                <a:close/>
              </a:path>
              <a:path w="866139" h="3721735">
                <a:moveTo>
                  <a:pt x="865632" y="2414016"/>
                </a:moveTo>
                <a:lnTo>
                  <a:pt x="853439" y="2414016"/>
                </a:lnTo>
                <a:lnTo>
                  <a:pt x="853439" y="2456688"/>
                </a:lnTo>
                <a:lnTo>
                  <a:pt x="865632" y="2456688"/>
                </a:lnTo>
                <a:lnTo>
                  <a:pt x="865632" y="2414016"/>
                </a:lnTo>
                <a:close/>
              </a:path>
              <a:path w="866139" h="3721735">
                <a:moveTo>
                  <a:pt x="865632" y="2490216"/>
                </a:moveTo>
                <a:lnTo>
                  <a:pt x="853439" y="2490216"/>
                </a:lnTo>
                <a:lnTo>
                  <a:pt x="853439" y="2535936"/>
                </a:lnTo>
                <a:lnTo>
                  <a:pt x="865632" y="2535936"/>
                </a:lnTo>
                <a:lnTo>
                  <a:pt x="865632" y="2490216"/>
                </a:lnTo>
                <a:close/>
              </a:path>
              <a:path w="866139" h="3721735">
                <a:moveTo>
                  <a:pt x="865632" y="2569464"/>
                </a:moveTo>
                <a:lnTo>
                  <a:pt x="853439" y="2569464"/>
                </a:lnTo>
                <a:lnTo>
                  <a:pt x="853439" y="2612136"/>
                </a:lnTo>
                <a:lnTo>
                  <a:pt x="865632" y="2612136"/>
                </a:lnTo>
                <a:lnTo>
                  <a:pt x="865632" y="2569464"/>
                </a:lnTo>
                <a:close/>
              </a:path>
              <a:path w="866139" h="3721735">
                <a:moveTo>
                  <a:pt x="865632" y="2645664"/>
                </a:moveTo>
                <a:lnTo>
                  <a:pt x="853439" y="2645664"/>
                </a:lnTo>
                <a:lnTo>
                  <a:pt x="853439" y="2691384"/>
                </a:lnTo>
                <a:lnTo>
                  <a:pt x="865632" y="2691384"/>
                </a:lnTo>
                <a:lnTo>
                  <a:pt x="865632" y="2645664"/>
                </a:lnTo>
                <a:close/>
              </a:path>
              <a:path w="866139" h="3721735">
                <a:moveTo>
                  <a:pt x="865632" y="2724912"/>
                </a:moveTo>
                <a:lnTo>
                  <a:pt x="853439" y="2724912"/>
                </a:lnTo>
                <a:lnTo>
                  <a:pt x="853439" y="2770632"/>
                </a:lnTo>
                <a:lnTo>
                  <a:pt x="865632" y="2770632"/>
                </a:lnTo>
                <a:lnTo>
                  <a:pt x="865632" y="2724912"/>
                </a:lnTo>
                <a:close/>
              </a:path>
              <a:path w="866139" h="3721735">
                <a:moveTo>
                  <a:pt x="865632" y="2804160"/>
                </a:moveTo>
                <a:lnTo>
                  <a:pt x="853439" y="2804160"/>
                </a:lnTo>
                <a:lnTo>
                  <a:pt x="853439" y="2846832"/>
                </a:lnTo>
                <a:lnTo>
                  <a:pt x="865632" y="2846832"/>
                </a:lnTo>
                <a:lnTo>
                  <a:pt x="865632" y="2804160"/>
                </a:lnTo>
                <a:close/>
              </a:path>
              <a:path w="866139" h="3721735">
                <a:moveTo>
                  <a:pt x="865632" y="2880360"/>
                </a:moveTo>
                <a:lnTo>
                  <a:pt x="853439" y="2880360"/>
                </a:lnTo>
                <a:lnTo>
                  <a:pt x="853439" y="2926080"/>
                </a:lnTo>
                <a:lnTo>
                  <a:pt x="865632" y="2926080"/>
                </a:lnTo>
                <a:lnTo>
                  <a:pt x="865632" y="2880360"/>
                </a:lnTo>
                <a:close/>
              </a:path>
              <a:path w="866139" h="3721735">
                <a:moveTo>
                  <a:pt x="865632" y="2959608"/>
                </a:moveTo>
                <a:lnTo>
                  <a:pt x="853439" y="2959608"/>
                </a:lnTo>
                <a:lnTo>
                  <a:pt x="853439" y="3002280"/>
                </a:lnTo>
                <a:lnTo>
                  <a:pt x="865632" y="3002280"/>
                </a:lnTo>
                <a:lnTo>
                  <a:pt x="865632" y="2959608"/>
                </a:lnTo>
                <a:close/>
              </a:path>
              <a:path w="866139" h="3721735">
                <a:moveTo>
                  <a:pt x="865632" y="3035808"/>
                </a:moveTo>
                <a:lnTo>
                  <a:pt x="853439" y="3035808"/>
                </a:lnTo>
                <a:lnTo>
                  <a:pt x="853439" y="3081528"/>
                </a:lnTo>
                <a:lnTo>
                  <a:pt x="865632" y="3081528"/>
                </a:lnTo>
                <a:lnTo>
                  <a:pt x="865632" y="3035808"/>
                </a:lnTo>
                <a:close/>
              </a:path>
              <a:path w="866139" h="3721735">
                <a:moveTo>
                  <a:pt x="865632" y="3115056"/>
                </a:moveTo>
                <a:lnTo>
                  <a:pt x="853439" y="3115056"/>
                </a:lnTo>
                <a:lnTo>
                  <a:pt x="853439" y="3160776"/>
                </a:lnTo>
                <a:lnTo>
                  <a:pt x="865632" y="3160776"/>
                </a:lnTo>
                <a:lnTo>
                  <a:pt x="865632" y="3115056"/>
                </a:lnTo>
                <a:close/>
              </a:path>
              <a:path w="866139" h="3721735">
                <a:moveTo>
                  <a:pt x="865632" y="3194304"/>
                </a:moveTo>
                <a:lnTo>
                  <a:pt x="853439" y="3194304"/>
                </a:lnTo>
                <a:lnTo>
                  <a:pt x="853439" y="3236976"/>
                </a:lnTo>
                <a:lnTo>
                  <a:pt x="865632" y="3236976"/>
                </a:lnTo>
                <a:lnTo>
                  <a:pt x="865632" y="3194304"/>
                </a:lnTo>
                <a:close/>
              </a:path>
              <a:path w="866139" h="3721735">
                <a:moveTo>
                  <a:pt x="865632" y="3270504"/>
                </a:moveTo>
                <a:lnTo>
                  <a:pt x="853439" y="3270504"/>
                </a:lnTo>
                <a:lnTo>
                  <a:pt x="853439" y="3316224"/>
                </a:lnTo>
                <a:lnTo>
                  <a:pt x="865632" y="3316224"/>
                </a:lnTo>
                <a:lnTo>
                  <a:pt x="865632" y="3270504"/>
                </a:lnTo>
                <a:close/>
              </a:path>
              <a:path w="866139" h="3721735">
                <a:moveTo>
                  <a:pt x="865632" y="3349752"/>
                </a:moveTo>
                <a:lnTo>
                  <a:pt x="853439" y="3349752"/>
                </a:lnTo>
                <a:lnTo>
                  <a:pt x="853439" y="3392424"/>
                </a:lnTo>
                <a:lnTo>
                  <a:pt x="865632" y="3392424"/>
                </a:lnTo>
                <a:lnTo>
                  <a:pt x="865632" y="3349752"/>
                </a:lnTo>
                <a:close/>
              </a:path>
              <a:path w="866139" h="3721735">
                <a:moveTo>
                  <a:pt x="865632" y="3425952"/>
                </a:moveTo>
                <a:lnTo>
                  <a:pt x="853439" y="3425952"/>
                </a:lnTo>
                <a:lnTo>
                  <a:pt x="853439" y="3471672"/>
                </a:lnTo>
                <a:lnTo>
                  <a:pt x="865632" y="3471672"/>
                </a:lnTo>
                <a:lnTo>
                  <a:pt x="865632" y="3425952"/>
                </a:lnTo>
                <a:close/>
              </a:path>
              <a:path w="866139" h="3721735">
                <a:moveTo>
                  <a:pt x="865632" y="3505200"/>
                </a:moveTo>
                <a:lnTo>
                  <a:pt x="853439" y="3505200"/>
                </a:lnTo>
                <a:lnTo>
                  <a:pt x="853439" y="3547872"/>
                </a:lnTo>
                <a:lnTo>
                  <a:pt x="865632" y="3547872"/>
                </a:lnTo>
                <a:lnTo>
                  <a:pt x="865632" y="3505200"/>
                </a:lnTo>
                <a:close/>
              </a:path>
              <a:path w="866139" h="3721735">
                <a:moveTo>
                  <a:pt x="862583" y="3581400"/>
                </a:moveTo>
                <a:lnTo>
                  <a:pt x="853439" y="3581400"/>
                </a:lnTo>
                <a:lnTo>
                  <a:pt x="853439" y="3587496"/>
                </a:lnTo>
                <a:lnTo>
                  <a:pt x="844295" y="3624072"/>
                </a:lnTo>
                <a:lnTo>
                  <a:pt x="853439" y="3627120"/>
                </a:lnTo>
                <a:lnTo>
                  <a:pt x="856488" y="3614928"/>
                </a:lnTo>
                <a:lnTo>
                  <a:pt x="862583" y="3602736"/>
                </a:lnTo>
                <a:lnTo>
                  <a:pt x="862583" y="3581400"/>
                </a:lnTo>
                <a:close/>
              </a:path>
              <a:path w="866139" h="3721735">
                <a:moveTo>
                  <a:pt x="829056" y="3651504"/>
                </a:moveTo>
                <a:lnTo>
                  <a:pt x="813815" y="3669792"/>
                </a:lnTo>
                <a:lnTo>
                  <a:pt x="798576" y="3681984"/>
                </a:lnTo>
                <a:lnTo>
                  <a:pt x="804671" y="3691128"/>
                </a:lnTo>
                <a:lnTo>
                  <a:pt x="819912" y="3675888"/>
                </a:lnTo>
                <a:lnTo>
                  <a:pt x="835151" y="3657600"/>
                </a:lnTo>
                <a:lnTo>
                  <a:pt x="829056" y="3651504"/>
                </a:lnTo>
                <a:close/>
              </a:path>
              <a:path w="866139" h="3721735">
                <a:moveTo>
                  <a:pt x="771144" y="3697224"/>
                </a:moveTo>
                <a:lnTo>
                  <a:pt x="768095" y="3697224"/>
                </a:lnTo>
                <a:lnTo>
                  <a:pt x="755903" y="3703320"/>
                </a:lnTo>
                <a:lnTo>
                  <a:pt x="731519" y="3709416"/>
                </a:lnTo>
                <a:lnTo>
                  <a:pt x="728471" y="3709416"/>
                </a:lnTo>
                <a:lnTo>
                  <a:pt x="728471" y="3718560"/>
                </a:lnTo>
                <a:lnTo>
                  <a:pt x="746759" y="3718560"/>
                </a:lnTo>
                <a:lnTo>
                  <a:pt x="762000" y="3712464"/>
                </a:lnTo>
                <a:lnTo>
                  <a:pt x="774191" y="3709416"/>
                </a:lnTo>
                <a:lnTo>
                  <a:pt x="771144" y="3697224"/>
                </a:lnTo>
                <a:close/>
              </a:path>
              <a:path w="866139" h="3721735">
                <a:moveTo>
                  <a:pt x="694944" y="3709416"/>
                </a:moveTo>
                <a:lnTo>
                  <a:pt x="652271" y="3709416"/>
                </a:lnTo>
                <a:lnTo>
                  <a:pt x="652271" y="3721608"/>
                </a:lnTo>
                <a:lnTo>
                  <a:pt x="694944" y="3721608"/>
                </a:lnTo>
                <a:lnTo>
                  <a:pt x="694944" y="3709416"/>
                </a:lnTo>
                <a:close/>
              </a:path>
              <a:path w="866139" h="3721735">
                <a:moveTo>
                  <a:pt x="618744" y="3709416"/>
                </a:moveTo>
                <a:lnTo>
                  <a:pt x="573024" y="3709416"/>
                </a:lnTo>
                <a:lnTo>
                  <a:pt x="573024" y="3721608"/>
                </a:lnTo>
                <a:lnTo>
                  <a:pt x="618744" y="3721608"/>
                </a:lnTo>
                <a:lnTo>
                  <a:pt x="618744" y="3709416"/>
                </a:lnTo>
                <a:close/>
              </a:path>
              <a:path w="866139" h="3721735">
                <a:moveTo>
                  <a:pt x="539495" y="3709416"/>
                </a:moveTo>
                <a:lnTo>
                  <a:pt x="493775" y="3709416"/>
                </a:lnTo>
                <a:lnTo>
                  <a:pt x="493775" y="3721608"/>
                </a:lnTo>
                <a:lnTo>
                  <a:pt x="539495" y="3721608"/>
                </a:lnTo>
                <a:lnTo>
                  <a:pt x="539495" y="3709416"/>
                </a:lnTo>
                <a:close/>
              </a:path>
              <a:path w="866139" h="3721735">
                <a:moveTo>
                  <a:pt x="460247" y="3709416"/>
                </a:moveTo>
                <a:lnTo>
                  <a:pt x="417575" y="3709416"/>
                </a:lnTo>
                <a:lnTo>
                  <a:pt x="417575" y="3721608"/>
                </a:lnTo>
                <a:lnTo>
                  <a:pt x="460247" y="3721608"/>
                </a:lnTo>
                <a:lnTo>
                  <a:pt x="460247" y="3709416"/>
                </a:lnTo>
                <a:close/>
              </a:path>
              <a:path w="866139" h="3721735">
                <a:moveTo>
                  <a:pt x="384047" y="3709416"/>
                </a:moveTo>
                <a:lnTo>
                  <a:pt x="338327" y="3709416"/>
                </a:lnTo>
                <a:lnTo>
                  <a:pt x="338327" y="3721608"/>
                </a:lnTo>
                <a:lnTo>
                  <a:pt x="384047" y="3721608"/>
                </a:lnTo>
                <a:lnTo>
                  <a:pt x="384047" y="3709416"/>
                </a:lnTo>
                <a:close/>
              </a:path>
              <a:path w="866139" h="3721735">
                <a:moveTo>
                  <a:pt x="304800" y="3709416"/>
                </a:moveTo>
                <a:lnTo>
                  <a:pt x="262127" y="3709416"/>
                </a:lnTo>
                <a:lnTo>
                  <a:pt x="262127" y="3721608"/>
                </a:lnTo>
                <a:lnTo>
                  <a:pt x="304800" y="3721608"/>
                </a:lnTo>
                <a:lnTo>
                  <a:pt x="304800" y="3709416"/>
                </a:lnTo>
                <a:close/>
              </a:path>
              <a:path w="866139" h="3721735">
                <a:moveTo>
                  <a:pt x="228600" y="3709416"/>
                </a:moveTo>
                <a:lnTo>
                  <a:pt x="182880" y="3709416"/>
                </a:lnTo>
                <a:lnTo>
                  <a:pt x="182880" y="3721608"/>
                </a:lnTo>
                <a:lnTo>
                  <a:pt x="228600" y="3721608"/>
                </a:lnTo>
                <a:lnTo>
                  <a:pt x="228600" y="3709416"/>
                </a:lnTo>
                <a:close/>
              </a:path>
              <a:path w="866139" h="3721735">
                <a:moveTo>
                  <a:pt x="106680" y="3703320"/>
                </a:moveTo>
                <a:lnTo>
                  <a:pt x="103631" y="3712464"/>
                </a:lnTo>
                <a:lnTo>
                  <a:pt x="115824" y="3718560"/>
                </a:lnTo>
                <a:lnTo>
                  <a:pt x="131063" y="3718560"/>
                </a:lnTo>
                <a:lnTo>
                  <a:pt x="146303" y="3721608"/>
                </a:lnTo>
                <a:lnTo>
                  <a:pt x="149351" y="3721608"/>
                </a:lnTo>
                <a:lnTo>
                  <a:pt x="149351" y="3709416"/>
                </a:lnTo>
                <a:lnTo>
                  <a:pt x="134112" y="3709416"/>
                </a:lnTo>
                <a:lnTo>
                  <a:pt x="118871" y="3706368"/>
                </a:lnTo>
                <a:lnTo>
                  <a:pt x="106680" y="3703320"/>
                </a:lnTo>
                <a:close/>
              </a:path>
              <a:path w="866139" h="3721735">
                <a:moveTo>
                  <a:pt x="45719" y="3663696"/>
                </a:moveTo>
                <a:lnTo>
                  <a:pt x="36575" y="3669792"/>
                </a:lnTo>
                <a:lnTo>
                  <a:pt x="42671" y="3675888"/>
                </a:lnTo>
                <a:lnTo>
                  <a:pt x="64007" y="3694176"/>
                </a:lnTo>
                <a:lnTo>
                  <a:pt x="73151" y="3700272"/>
                </a:lnTo>
                <a:lnTo>
                  <a:pt x="79247" y="3691128"/>
                </a:lnTo>
                <a:lnTo>
                  <a:pt x="70103" y="3685032"/>
                </a:lnTo>
                <a:lnTo>
                  <a:pt x="48768" y="3669792"/>
                </a:lnTo>
                <a:lnTo>
                  <a:pt x="51815" y="3669792"/>
                </a:lnTo>
                <a:lnTo>
                  <a:pt x="45719" y="3663696"/>
                </a:lnTo>
                <a:close/>
              </a:path>
              <a:path w="866139" h="3721735">
                <a:moveTo>
                  <a:pt x="12191" y="3596640"/>
                </a:moveTo>
                <a:lnTo>
                  <a:pt x="0" y="3599688"/>
                </a:lnTo>
                <a:lnTo>
                  <a:pt x="3047" y="3602736"/>
                </a:lnTo>
                <a:lnTo>
                  <a:pt x="6095" y="3614928"/>
                </a:lnTo>
                <a:lnTo>
                  <a:pt x="12191" y="3630168"/>
                </a:lnTo>
                <a:lnTo>
                  <a:pt x="18287" y="3642360"/>
                </a:lnTo>
                <a:lnTo>
                  <a:pt x="27431" y="3636264"/>
                </a:lnTo>
                <a:lnTo>
                  <a:pt x="15239" y="3611880"/>
                </a:lnTo>
                <a:lnTo>
                  <a:pt x="12191" y="3599688"/>
                </a:lnTo>
                <a:lnTo>
                  <a:pt x="12191" y="3596640"/>
                </a:lnTo>
                <a:close/>
              </a:path>
            </a:pathLst>
          </a:custGeom>
          <a:solidFill>
            <a:srgbClr val="EC8A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2551176" y="2149348"/>
            <a:ext cx="902335" cy="3718560"/>
          </a:xfrm>
          <a:custGeom>
            <a:rect l="l" t="t" r="r" b="b"/>
            <a:pathLst>
              <a:path w="902335" h="3718560">
                <a:moveTo>
                  <a:pt x="12192" y="3520440"/>
                </a:moveTo>
                <a:lnTo>
                  <a:pt x="0" y="3520440"/>
                </a:lnTo>
                <a:lnTo>
                  <a:pt x="0" y="3563112"/>
                </a:lnTo>
                <a:lnTo>
                  <a:pt x="12192" y="3563112"/>
                </a:lnTo>
                <a:lnTo>
                  <a:pt x="12192" y="3520440"/>
                </a:lnTo>
                <a:close/>
              </a:path>
              <a:path w="902335" h="3718560">
                <a:moveTo>
                  <a:pt x="12192" y="3441191"/>
                </a:moveTo>
                <a:lnTo>
                  <a:pt x="0" y="3441191"/>
                </a:lnTo>
                <a:lnTo>
                  <a:pt x="0" y="3486912"/>
                </a:lnTo>
                <a:lnTo>
                  <a:pt x="12192" y="3486912"/>
                </a:lnTo>
                <a:lnTo>
                  <a:pt x="12192" y="3441191"/>
                </a:lnTo>
                <a:close/>
              </a:path>
              <a:path w="902335" h="3718560">
                <a:moveTo>
                  <a:pt x="12192" y="3364991"/>
                </a:moveTo>
                <a:lnTo>
                  <a:pt x="0" y="3364991"/>
                </a:lnTo>
                <a:lnTo>
                  <a:pt x="0" y="3407664"/>
                </a:lnTo>
                <a:lnTo>
                  <a:pt x="12192" y="3407664"/>
                </a:lnTo>
                <a:lnTo>
                  <a:pt x="12192" y="3364991"/>
                </a:lnTo>
                <a:close/>
              </a:path>
              <a:path w="902335" h="3718560">
                <a:moveTo>
                  <a:pt x="12192" y="3285744"/>
                </a:moveTo>
                <a:lnTo>
                  <a:pt x="0" y="3285744"/>
                </a:lnTo>
                <a:lnTo>
                  <a:pt x="0" y="3331464"/>
                </a:lnTo>
                <a:lnTo>
                  <a:pt x="12192" y="3331464"/>
                </a:lnTo>
                <a:lnTo>
                  <a:pt x="12192" y="3285744"/>
                </a:lnTo>
                <a:close/>
              </a:path>
              <a:path w="902335" h="3718560">
                <a:moveTo>
                  <a:pt x="12192" y="3206496"/>
                </a:moveTo>
                <a:lnTo>
                  <a:pt x="0" y="3206496"/>
                </a:lnTo>
                <a:lnTo>
                  <a:pt x="0" y="3252216"/>
                </a:lnTo>
                <a:lnTo>
                  <a:pt x="12192" y="3252216"/>
                </a:lnTo>
                <a:lnTo>
                  <a:pt x="12192" y="3206496"/>
                </a:lnTo>
                <a:close/>
              </a:path>
              <a:path w="902335" h="3718560">
                <a:moveTo>
                  <a:pt x="12192" y="3130296"/>
                </a:moveTo>
                <a:lnTo>
                  <a:pt x="0" y="3130296"/>
                </a:lnTo>
                <a:lnTo>
                  <a:pt x="0" y="3172968"/>
                </a:lnTo>
                <a:lnTo>
                  <a:pt x="12192" y="3172968"/>
                </a:lnTo>
                <a:lnTo>
                  <a:pt x="12192" y="3130296"/>
                </a:lnTo>
                <a:close/>
              </a:path>
              <a:path w="902335" h="3718560">
                <a:moveTo>
                  <a:pt x="12192" y="3051047"/>
                </a:moveTo>
                <a:lnTo>
                  <a:pt x="0" y="3051047"/>
                </a:lnTo>
                <a:lnTo>
                  <a:pt x="0" y="3096768"/>
                </a:lnTo>
                <a:lnTo>
                  <a:pt x="12192" y="3096768"/>
                </a:lnTo>
                <a:lnTo>
                  <a:pt x="12192" y="3051047"/>
                </a:lnTo>
                <a:close/>
              </a:path>
              <a:path w="902335" h="3718560">
                <a:moveTo>
                  <a:pt x="12192" y="2974847"/>
                </a:moveTo>
                <a:lnTo>
                  <a:pt x="0" y="2974847"/>
                </a:lnTo>
                <a:lnTo>
                  <a:pt x="0" y="3017520"/>
                </a:lnTo>
                <a:lnTo>
                  <a:pt x="12192" y="3017520"/>
                </a:lnTo>
                <a:lnTo>
                  <a:pt x="12192" y="2974847"/>
                </a:lnTo>
                <a:close/>
              </a:path>
              <a:path w="902335" h="3718560">
                <a:moveTo>
                  <a:pt x="12192" y="2895600"/>
                </a:moveTo>
                <a:lnTo>
                  <a:pt x="0" y="2895600"/>
                </a:lnTo>
                <a:lnTo>
                  <a:pt x="0" y="2941320"/>
                </a:lnTo>
                <a:lnTo>
                  <a:pt x="12192" y="2941320"/>
                </a:lnTo>
                <a:lnTo>
                  <a:pt x="12192" y="2895600"/>
                </a:lnTo>
                <a:close/>
              </a:path>
              <a:path w="902335" h="3718560">
                <a:moveTo>
                  <a:pt x="12192" y="2816352"/>
                </a:moveTo>
                <a:lnTo>
                  <a:pt x="0" y="2816352"/>
                </a:lnTo>
                <a:lnTo>
                  <a:pt x="0" y="2862072"/>
                </a:lnTo>
                <a:lnTo>
                  <a:pt x="12192" y="2862072"/>
                </a:lnTo>
                <a:lnTo>
                  <a:pt x="12192" y="2816352"/>
                </a:lnTo>
                <a:close/>
              </a:path>
              <a:path w="902335" h="3718560">
                <a:moveTo>
                  <a:pt x="12192" y="2740152"/>
                </a:moveTo>
                <a:lnTo>
                  <a:pt x="0" y="2740152"/>
                </a:lnTo>
                <a:lnTo>
                  <a:pt x="0" y="2785872"/>
                </a:lnTo>
                <a:lnTo>
                  <a:pt x="12192" y="2785872"/>
                </a:lnTo>
                <a:lnTo>
                  <a:pt x="12192" y="2740152"/>
                </a:lnTo>
                <a:close/>
              </a:path>
              <a:path w="902335" h="3718560">
                <a:moveTo>
                  <a:pt x="12192" y="2660904"/>
                </a:moveTo>
                <a:lnTo>
                  <a:pt x="0" y="2660904"/>
                </a:lnTo>
                <a:lnTo>
                  <a:pt x="0" y="2706624"/>
                </a:lnTo>
                <a:lnTo>
                  <a:pt x="12192" y="2706624"/>
                </a:lnTo>
                <a:lnTo>
                  <a:pt x="12192" y="2660904"/>
                </a:lnTo>
                <a:close/>
              </a:path>
              <a:path w="902335" h="3718560">
                <a:moveTo>
                  <a:pt x="12192" y="2584704"/>
                </a:moveTo>
                <a:lnTo>
                  <a:pt x="0" y="2584704"/>
                </a:lnTo>
                <a:lnTo>
                  <a:pt x="0" y="2627376"/>
                </a:lnTo>
                <a:lnTo>
                  <a:pt x="12192" y="2627376"/>
                </a:lnTo>
                <a:lnTo>
                  <a:pt x="12192" y="2584704"/>
                </a:lnTo>
                <a:close/>
              </a:path>
              <a:path w="902335" h="3718560">
                <a:moveTo>
                  <a:pt x="12192" y="2505456"/>
                </a:moveTo>
                <a:lnTo>
                  <a:pt x="0" y="2505456"/>
                </a:lnTo>
                <a:lnTo>
                  <a:pt x="0" y="2551176"/>
                </a:lnTo>
                <a:lnTo>
                  <a:pt x="12192" y="2551176"/>
                </a:lnTo>
                <a:lnTo>
                  <a:pt x="12192" y="2505456"/>
                </a:lnTo>
                <a:close/>
              </a:path>
              <a:path w="902335" h="3718560">
                <a:moveTo>
                  <a:pt x="12192" y="2429256"/>
                </a:moveTo>
                <a:lnTo>
                  <a:pt x="0" y="2429256"/>
                </a:lnTo>
                <a:lnTo>
                  <a:pt x="0" y="2471928"/>
                </a:lnTo>
                <a:lnTo>
                  <a:pt x="12192" y="2471928"/>
                </a:lnTo>
                <a:lnTo>
                  <a:pt x="12192" y="2429256"/>
                </a:lnTo>
                <a:close/>
              </a:path>
              <a:path w="902335" h="3718560">
                <a:moveTo>
                  <a:pt x="12192" y="2350008"/>
                </a:moveTo>
                <a:lnTo>
                  <a:pt x="0" y="2350008"/>
                </a:lnTo>
                <a:lnTo>
                  <a:pt x="0" y="2395728"/>
                </a:lnTo>
                <a:lnTo>
                  <a:pt x="12192" y="2395728"/>
                </a:lnTo>
                <a:lnTo>
                  <a:pt x="12192" y="2350008"/>
                </a:lnTo>
                <a:close/>
              </a:path>
              <a:path w="902335" h="3718560">
                <a:moveTo>
                  <a:pt x="12192" y="2270760"/>
                </a:moveTo>
                <a:lnTo>
                  <a:pt x="0" y="2270760"/>
                </a:lnTo>
                <a:lnTo>
                  <a:pt x="0" y="2316479"/>
                </a:lnTo>
                <a:lnTo>
                  <a:pt x="12192" y="2316479"/>
                </a:lnTo>
                <a:lnTo>
                  <a:pt x="12192" y="2270760"/>
                </a:lnTo>
                <a:close/>
              </a:path>
              <a:path w="902335" h="3718560">
                <a:moveTo>
                  <a:pt x="12192" y="2194560"/>
                </a:moveTo>
                <a:lnTo>
                  <a:pt x="0" y="2194560"/>
                </a:lnTo>
                <a:lnTo>
                  <a:pt x="0" y="2237232"/>
                </a:lnTo>
                <a:lnTo>
                  <a:pt x="12192" y="2237232"/>
                </a:lnTo>
                <a:lnTo>
                  <a:pt x="12192" y="2194560"/>
                </a:lnTo>
                <a:close/>
              </a:path>
              <a:path w="902335" h="3718560">
                <a:moveTo>
                  <a:pt x="12192" y="2115312"/>
                </a:moveTo>
                <a:lnTo>
                  <a:pt x="0" y="2115312"/>
                </a:lnTo>
                <a:lnTo>
                  <a:pt x="0" y="2161032"/>
                </a:lnTo>
                <a:lnTo>
                  <a:pt x="12192" y="2161032"/>
                </a:lnTo>
                <a:lnTo>
                  <a:pt x="12192" y="2115312"/>
                </a:lnTo>
                <a:close/>
              </a:path>
              <a:path w="902335" h="3718560">
                <a:moveTo>
                  <a:pt x="12192" y="2039112"/>
                </a:moveTo>
                <a:lnTo>
                  <a:pt x="0" y="2039112"/>
                </a:lnTo>
                <a:lnTo>
                  <a:pt x="0" y="2081784"/>
                </a:lnTo>
                <a:lnTo>
                  <a:pt x="12192" y="2081784"/>
                </a:lnTo>
                <a:lnTo>
                  <a:pt x="12192" y="2039112"/>
                </a:lnTo>
                <a:close/>
              </a:path>
              <a:path w="902335" h="3718560">
                <a:moveTo>
                  <a:pt x="12192" y="1959864"/>
                </a:moveTo>
                <a:lnTo>
                  <a:pt x="0" y="1959864"/>
                </a:lnTo>
                <a:lnTo>
                  <a:pt x="0" y="2005584"/>
                </a:lnTo>
                <a:lnTo>
                  <a:pt x="12192" y="2005584"/>
                </a:lnTo>
                <a:lnTo>
                  <a:pt x="12192" y="1959864"/>
                </a:lnTo>
                <a:close/>
              </a:path>
              <a:path w="902335" h="3718560">
                <a:moveTo>
                  <a:pt x="12192" y="1883664"/>
                </a:moveTo>
                <a:lnTo>
                  <a:pt x="0" y="1883664"/>
                </a:lnTo>
                <a:lnTo>
                  <a:pt x="0" y="1926336"/>
                </a:lnTo>
                <a:lnTo>
                  <a:pt x="12192" y="1926336"/>
                </a:lnTo>
                <a:lnTo>
                  <a:pt x="12192" y="1883664"/>
                </a:lnTo>
                <a:close/>
              </a:path>
              <a:path w="902335" h="3718560">
                <a:moveTo>
                  <a:pt x="12192" y="1804415"/>
                </a:moveTo>
                <a:lnTo>
                  <a:pt x="0" y="1804415"/>
                </a:lnTo>
                <a:lnTo>
                  <a:pt x="0" y="1850136"/>
                </a:lnTo>
                <a:lnTo>
                  <a:pt x="12192" y="1850136"/>
                </a:lnTo>
                <a:lnTo>
                  <a:pt x="12192" y="1804415"/>
                </a:lnTo>
                <a:close/>
              </a:path>
              <a:path w="902335" h="3718560">
                <a:moveTo>
                  <a:pt x="12192" y="1725167"/>
                </a:moveTo>
                <a:lnTo>
                  <a:pt x="0" y="1725167"/>
                </a:lnTo>
                <a:lnTo>
                  <a:pt x="0" y="1770888"/>
                </a:lnTo>
                <a:lnTo>
                  <a:pt x="12192" y="1770888"/>
                </a:lnTo>
                <a:lnTo>
                  <a:pt x="12192" y="1725167"/>
                </a:lnTo>
                <a:close/>
              </a:path>
              <a:path w="902335" h="3718560">
                <a:moveTo>
                  <a:pt x="12192" y="1648967"/>
                </a:moveTo>
                <a:lnTo>
                  <a:pt x="0" y="1648967"/>
                </a:lnTo>
                <a:lnTo>
                  <a:pt x="0" y="1691639"/>
                </a:lnTo>
                <a:lnTo>
                  <a:pt x="12192" y="1691639"/>
                </a:lnTo>
                <a:lnTo>
                  <a:pt x="12192" y="1648967"/>
                </a:lnTo>
                <a:close/>
              </a:path>
              <a:path w="902335" h="3718560">
                <a:moveTo>
                  <a:pt x="12192" y="1569719"/>
                </a:moveTo>
                <a:lnTo>
                  <a:pt x="0" y="1569719"/>
                </a:lnTo>
                <a:lnTo>
                  <a:pt x="0" y="1615439"/>
                </a:lnTo>
                <a:lnTo>
                  <a:pt x="12192" y="1615439"/>
                </a:lnTo>
                <a:lnTo>
                  <a:pt x="12192" y="1569719"/>
                </a:lnTo>
                <a:close/>
              </a:path>
              <a:path w="902335" h="3718560">
                <a:moveTo>
                  <a:pt x="12192" y="1493519"/>
                </a:moveTo>
                <a:lnTo>
                  <a:pt x="0" y="1493519"/>
                </a:lnTo>
                <a:lnTo>
                  <a:pt x="0" y="1536191"/>
                </a:lnTo>
                <a:lnTo>
                  <a:pt x="12192" y="1536191"/>
                </a:lnTo>
                <a:lnTo>
                  <a:pt x="12192" y="1493519"/>
                </a:lnTo>
                <a:close/>
              </a:path>
              <a:path w="902335" h="3718560">
                <a:moveTo>
                  <a:pt x="12192" y="1414272"/>
                </a:moveTo>
                <a:lnTo>
                  <a:pt x="0" y="1414272"/>
                </a:lnTo>
                <a:lnTo>
                  <a:pt x="0" y="1459991"/>
                </a:lnTo>
                <a:lnTo>
                  <a:pt x="12192" y="1459991"/>
                </a:lnTo>
                <a:lnTo>
                  <a:pt x="12192" y="1414272"/>
                </a:lnTo>
                <a:close/>
              </a:path>
              <a:path w="902335" h="3718560">
                <a:moveTo>
                  <a:pt x="12192" y="1335024"/>
                </a:moveTo>
                <a:lnTo>
                  <a:pt x="0" y="1335024"/>
                </a:lnTo>
                <a:lnTo>
                  <a:pt x="0" y="1380743"/>
                </a:lnTo>
                <a:lnTo>
                  <a:pt x="12192" y="1380743"/>
                </a:lnTo>
                <a:lnTo>
                  <a:pt x="12192" y="1335024"/>
                </a:lnTo>
                <a:close/>
              </a:path>
              <a:path w="902335" h="3718560">
                <a:moveTo>
                  <a:pt x="12192" y="1258824"/>
                </a:moveTo>
                <a:lnTo>
                  <a:pt x="0" y="1258824"/>
                </a:lnTo>
                <a:lnTo>
                  <a:pt x="0" y="1304543"/>
                </a:lnTo>
                <a:lnTo>
                  <a:pt x="12192" y="1304543"/>
                </a:lnTo>
                <a:lnTo>
                  <a:pt x="12192" y="1258824"/>
                </a:lnTo>
                <a:close/>
              </a:path>
              <a:path w="902335" h="3718560">
                <a:moveTo>
                  <a:pt x="12192" y="1179576"/>
                </a:moveTo>
                <a:lnTo>
                  <a:pt x="0" y="1179576"/>
                </a:lnTo>
                <a:lnTo>
                  <a:pt x="0" y="1225296"/>
                </a:lnTo>
                <a:lnTo>
                  <a:pt x="12192" y="1225296"/>
                </a:lnTo>
                <a:lnTo>
                  <a:pt x="12192" y="1179576"/>
                </a:lnTo>
                <a:close/>
              </a:path>
              <a:path w="902335" h="3718560">
                <a:moveTo>
                  <a:pt x="12192" y="1103376"/>
                </a:moveTo>
                <a:lnTo>
                  <a:pt x="0" y="1103376"/>
                </a:lnTo>
                <a:lnTo>
                  <a:pt x="0" y="1146048"/>
                </a:lnTo>
                <a:lnTo>
                  <a:pt x="12192" y="1146048"/>
                </a:lnTo>
                <a:lnTo>
                  <a:pt x="12192" y="1103376"/>
                </a:lnTo>
                <a:close/>
              </a:path>
              <a:path w="902335" h="3718560">
                <a:moveTo>
                  <a:pt x="12192" y="1024127"/>
                </a:moveTo>
                <a:lnTo>
                  <a:pt x="0" y="1024127"/>
                </a:lnTo>
                <a:lnTo>
                  <a:pt x="0" y="1069848"/>
                </a:lnTo>
                <a:lnTo>
                  <a:pt x="12192" y="1069848"/>
                </a:lnTo>
                <a:lnTo>
                  <a:pt x="12192" y="1024127"/>
                </a:lnTo>
                <a:close/>
              </a:path>
              <a:path w="902335" h="3718560">
                <a:moveTo>
                  <a:pt x="12192" y="947927"/>
                </a:moveTo>
                <a:lnTo>
                  <a:pt x="0" y="947927"/>
                </a:lnTo>
                <a:lnTo>
                  <a:pt x="0" y="990600"/>
                </a:lnTo>
                <a:lnTo>
                  <a:pt x="12192" y="990600"/>
                </a:lnTo>
                <a:lnTo>
                  <a:pt x="12192" y="947927"/>
                </a:lnTo>
                <a:close/>
              </a:path>
              <a:path w="902335" h="3718560">
                <a:moveTo>
                  <a:pt x="12192" y="868679"/>
                </a:moveTo>
                <a:lnTo>
                  <a:pt x="0" y="868679"/>
                </a:lnTo>
                <a:lnTo>
                  <a:pt x="0" y="914400"/>
                </a:lnTo>
                <a:lnTo>
                  <a:pt x="12192" y="914400"/>
                </a:lnTo>
                <a:lnTo>
                  <a:pt x="12192" y="868679"/>
                </a:lnTo>
                <a:close/>
              </a:path>
              <a:path w="902335" h="3718560">
                <a:moveTo>
                  <a:pt x="12192" y="789431"/>
                </a:moveTo>
                <a:lnTo>
                  <a:pt x="0" y="789431"/>
                </a:lnTo>
                <a:lnTo>
                  <a:pt x="0" y="835151"/>
                </a:lnTo>
                <a:lnTo>
                  <a:pt x="12192" y="835151"/>
                </a:lnTo>
                <a:lnTo>
                  <a:pt x="12192" y="789431"/>
                </a:lnTo>
                <a:close/>
              </a:path>
              <a:path w="902335" h="3718560">
                <a:moveTo>
                  <a:pt x="12192" y="713231"/>
                </a:moveTo>
                <a:lnTo>
                  <a:pt x="0" y="713231"/>
                </a:lnTo>
                <a:lnTo>
                  <a:pt x="0" y="755903"/>
                </a:lnTo>
                <a:lnTo>
                  <a:pt x="12192" y="755903"/>
                </a:lnTo>
                <a:lnTo>
                  <a:pt x="12192" y="713231"/>
                </a:lnTo>
                <a:close/>
              </a:path>
              <a:path w="902335" h="3718560">
                <a:moveTo>
                  <a:pt x="12192" y="633984"/>
                </a:moveTo>
                <a:lnTo>
                  <a:pt x="0" y="633984"/>
                </a:lnTo>
                <a:lnTo>
                  <a:pt x="0" y="679703"/>
                </a:lnTo>
                <a:lnTo>
                  <a:pt x="12192" y="679703"/>
                </a:lnTo>
                <a:lnTo>
                  <a:pt x="12192" y="633984"/>
                </a:lnTo>
                <a:close/>
              </a:path>
              <a:path w="902335" h="3718560">
                <a:moveTo>
                  <a:pt x="12192" y="557784"/>
                </a:moveTo>
                <a:lnTo>
                  <a:pt x="0" y="557784"/>
                </a:lnTo>
                <a:lnTo>
                  <a:pt x="0" y="600455"/>
                </a:lnTo>
                <a:lnTo>
                  <a:pt x="12192" y="600455"/>
                </a:lnTo>
                <a:lnTo>
                  <a:pt x="12192" y="557784"/>
                </a:lnTo>
                <a:close/>
              </a:path>
              <a:path w="902335" h="3718560">
                <a:moveTo>
                  <a:pt x="12192" y="478536"/>
                </a:moveTo>
                <a:lnTo>
                  <a:pt x="0" y="478536"/>
                </a:lnTo>
                <a:lnTo>
                  <a:pt x="0" y="524255"/>
                </a:lnTo>
                <a:lnTo>
                  <a:pt x="12192" y="524255"/>
                </a:lnTo>
                <a:lnTo>
                  <a:pt x="12192" y="478536"/>
                </a:lnTo>
                <a:close/>
              </a:path>
              <a:path w="902335" h="3718560">
                <a:moveTo>
                  <a:pt x="12192" y="402336"/>
                </a:moveTo>
                <a:lnTo>
                  <a:pt x="0" y="402336"/>
                </a:lnTo>
                <a:lnTo>
                  <a:pt x="0" y="445007"/>
                </a:lnTo>
                <a:lnTo>
                  <a:pt x="12192" y="445007"/>
                </a:lnTo>
                <a:lnTo>
                  <a:pt x="12192" y="402336"/>
                </a:lnTo>
                <a:close/>
              </a:path>
              <a:path w="902335" h="3718560">
                <a:moveTo>
                  <a:pt x="12192" y="323088"/>
                </a:moveTo>
                <a:lnTo>
                  <a:pt x="0" y="323088"/>
                </a:lnTo>
                <a:lnTo>
                  <a:pt x="0" y="368807"/>
                </a:lnTo>
                <a:lnTo>
                  <a:pt x="12192" y="368807"/>
                </a:lnTo>
                <a:lnTo>
                  <a:pt x="12192" y="323088"/>
                </a:lnTo>
                <a:close/>
              </a:path>
              <a:path w="902335" h="3718560">
                <a:moveTo>
                  <a:pt x="12192" y="243839"/>
                </a:moveTo>
                <a:lnTo>
                  <a:pt x="0" y="243839"/>
                </a:lnTo>
                <a:lnTo>
                  <a:pt x="0" y="289560"/>
                </a:lnTo>
                <a:lnTo>
                  <a:pt x="12192" y="289560"/>
                </a:lnTo>
                <a:lnTo>
                  <a:pt x="12192" y="243839"/>
                </a:lnTo>
                <a:close/>
              </a:path>
              <a:path w="902335" h="3718560">
                <a:moveTo>
                  <a:pt x="12192" y="167639"/>
                </a:moveTo>
                <a:lnTo>
                  <a:pt x="0" y="167639"/>
                </a:lnTo>
                <a:lnTo>
                  <a:pt x="0" y="210312"/>
                </a:lnTo>
                <a:lnTo>
                  <a:pt x="12192" y="210312"/>
                </a:lnTo>
                <a:lnTo>
                  <a:pt x="12192" y="167639"/>
                </a:lnTo>
                <a:close/>
              </a:path>
              <a:path w="902335" h="3718560">
                <a:moveTo>
                  <a:pt x="15240" y="88391"/>
                </a:moveTo>
                <a:lnTo>
                  <a:pt x="6096" y="106679"/>
                </a:lnTo>
                <a:lnTo>
                  <a:pt x="3048" y="121919"/>
                </a:lnTo>
                <a:lnTo>
                  <a:pt x="0" y="134112"/>
                </a:lnTo>
                <a:lnTo>
                  <a:pt x="12192" y="134112"/>
                </a:lnTo>
                <a:lnTo>
                  <a:pt x="15240" y="124967"/>
                </a:lnTo>
                <a:lnTo>
                  <a:pt x="18287" y="109727"/>
                </a:lnTo>
                <a:lnTo>
                  <a:pt x="21336" y="97536"/>
                </a:lnTo>
                <a:lnTo>
                  <a:pt x="24384" y="94487"/>
                </a:lnTo>
                <a:lnTo>
                  <a:pt x="15240" y="88391"/>
                </a:lnTo>
                <a:close/>
              </a:path>
              <a:path w="902335" h="3718560">
                <a:moveTo>
                  <a:pt x="64007" y="27431"/>
                </a:moveTo>
                <a:lnTo>
                  <a:pt x="45719" y="42672"/>
                </a:lnTo>
                <a:lnTo>
                  <a:pt x="45719" y="45719"/>
                </a:lnTo>
                <a:lnTo>
                  <a:pt x="33528" y="57912"/>
                </a:lnTo>
                <a:lnTo>
                  <a:pt x="39624" y="67055"/>
                </a:lnTo>
                <a:lnTo>
                  <a:pt x="51816" y="51815"/>
                </a:lnTo>
                <a:lnTo>
                  <a:pt x="73151" y="36575"/>
                </a:lnTo>
                <a:lnTo>
                  <a:pt x="64007" y="27431"/>
                </a:lnTo>
                <a:close/>
              </a:path>
              <a:path w="902335" h="3718560">
                <a:moveTo>
                  <a:pt x="140207" y="0"/>
                </a:moveTo>
                <a:lnTo>
                  <a:pt x="137160" y="0"/>
                </a:lnTo>
                <a:lnTo>
                  <a:pt x="106680" y="6096"/>
                </a:lnTo>
                <a:lnTo>
                  <a:pt x="94487" y="9143"/>
                </a:lnTo>
                <a:lnTo>
                  <a:pt x="100584" y="21336"/>
                </a:lnTo>
                <a:lnTo>
                  <a:pt x="112775" y="15239"/>
                </a:lnTo>
                <a:lnTo>
                  <a:pt x="124968" y="12191"/>
                </a:lnTo>
                <a:lnTo>
                  <a:pt x="140207" y="12191"/>
                </a:lnTo>
                <a:lnTo>
                  <a:pt x="140207" y="0"/>
                </a:lnTo>
                <a:close/>
              </a:path>
              <a:path w="902335" h="3718560">
                <a:moveTo>
                  <a:pt x="219456" y="0"/>
                </a:moveTo>
                <a:lnTo>
                  <a:pt x="173736" y="0"/>
                </a:lnTo>
                <a:lnTo>
                  <a:pt x="173736" y="9143"/>
                </a:lnTo>
                <a:lnTo>
                  <a:pt x="219456" y="9143"/>
                </a:lnTo>
                <a:lnTo>
                  <a:pt x="219456" y="0"/>
                </a:lnTo>
                <a:close/>
              </a:path>
              <a:path w="902335" h="3718560">
                <a:moveTo>
                  <a:pt x="295656" y="0"/>
                </a:moveTo>
                <a:lnTo>
                  <a:pt x="252984" y="0"/>
                </a:lnTo>
                <a:lnTo>
                  <a:pt x="252984" y="9143"/>
                </a:lnTo>
                <a:lnTo>
                  <a:pt x="295656" y="9143"/>
                </a:lnTo>
                <a:lnTo>
                  <a:pt x="295656" y="0"/>
                </a:lnTo>
                <a:close/>
              </a:path>
              <a:path w="902335" h="3718560">
                <a:moveTo>
                  <a:pt x="374904" y="0"/>
                </a:moveTo>
                <a:lnTo>
                  <a:pt x="329184" y="0"/>
                </a:lnTo>
                <a:lnTo>
                  <a:pt x="329184" y="9143"/>
                </a:lnTo>
                <a:lnTo>
                  <a:pt x="374904" y="9143"/>
                </a:lnTo>
                <a:lnTo>
                  <a:pt x="374904" y="0"/>
                </a:lnTo>
                <a:close/>
              </a:path>
              <a:path w="902335" h="3718560">
                <a:moveTo>
                  <a:pt x="451104" y="0"/>
                </a:moveTo>
                <a:lnTo>
                  <a:pt x="408431" y="0"/>
                </a:lnTo>
                <a:lnTo>
                  <a:pt x="408431" y="9143"/>
                </a:lnTo>
                <a:lnTo>
                  <a:pt x="451104" y="9143"/>
                </a:lnTo>
                <a:lnTo>
                  <a:pt x="451104" y="0"/>
                </a:lnTo>
                <a:close/>
              </a:path>
              <a:path w="902335" h="3718560">
                <a:moveTo>
                  <a:pt x="530351" y="0"/>
                </a:moveTo>
                <a:lnTo>
                  <a:pt x="484631" y="0"/>
                </a:lnTo>
                <a:lnTo>
                  <a:pt x="484631" y="9143"/>
                </a:lnTo>
                <a:lnTo>
                  <a:pt x="530351" y="9143"/>
                </a:lnTo>
                <a:lnTo>
                  <a:pt x="530351" y="0"/>
                </a:lnTo>
                <a:close/>
              </a:path>
              <a:path w="902335" h="3718560">
                <a:moveTo>
                  <a:pt x="609600" y="0"/>
                </a:moveTo>
                <a:lnTo>
                  <a:pt x="563880" y="0"/>
                </a:lnTo>
                <a:lnTo>
                  <a:pt x="563880" y="9143"/>
                </a:lnTo>
                <a:lnTo>
                  <a:pt x="609600" y="9143"/>
                </a:lnTo>
                <a:lnTo>
                  <a:pt x="609600" y="0"/>
                </a:lnTo>
                <a:close/>
              </a:path>
              <a:path w="902335" h="3718560">
                <a:moveTo>
                  <a:pt x="685800" y="0"/>
                </a:moveTo>
                <a:lnTo>
                  <a:pt x="643128" y="0"/>
                </a:lnTo>
                <a:lnTo>
                  <a:pt x="643128" y="9143"/>
                </a:lnTo>
                <a:lnTo>
                  <a:pt x="685800" y="9143"/>
                </a:lnTo>
                <a:lnTo>
                  <a:pt x="685800" y="0"/>
                </a:lnTo>
                <a:close/>
              </a:path>
              <a:path w="902335" h="3718560">
                <a:moveTo>
                  <a:pt x="765048" y="0"/>
                </a:moveTo>
                <a:lnTo>
                  <a:pt x="719327" y="0"/>
                </a:lnTo>
                <a:lnTo>
                  <a:pt x="719327" y="9143"/>
                </a:lnTo>
                <a:lnTo>
                  <a:pt x="749808" y="9143"/>
                </a:lnTo>
                <a:lnTo>
                  <a:pt x="765048" y="12191"/>
                </a:lnTo>
                <a:lnTo>
                  <a:pt x="765048" y="0"/>
                </a:lnTo>
                <a:close/>
              </a:path>
              <a:path w="902335" h="3718560">
                <a:moveTo>
                  <a:pt x="798576" y="6096"/>
                </a:moveTo>
                <a:lnTo>
                  <a:pt x="795527" y="18287"/>
                </a:lnTo>
                <a:lnTo>
                  <a:pt x="804672" y="21336"/>
                </a:lnTo>
                <a:lnTo>
                  <a:pt x="829056" y="33527"/>
                </a:lnTo>
                <a:lnTo>
                  <a:pt x="832103" y="36575"/>
                </a:lnTo>
                <a:lnTo>
                  <a:pt x="838200" y="27431"/>
                </a:lnTo>
                <a:lnTo>
                  <a:pt x="835151" y="24384"/>
                </a:lnTo>
                <a:lnTo>
                  <a:pt x="822960" y="18287"/>
                </a:lnTo>
                <a:lnTo>
                  <a:pt x="807720" y="12191"/>
                </a:lnTo>
                <a:lnTo>
                  <a:pt x="798576" y="6096"/>
                </a:lnTo>
                <a:close/>
              </a:path>
              <a:path w="902335" h="3718560">
                <a:moveTo>
                  <a:pt x="865632" y="51815"/>
                </a:moveTo>
                <a:lnTo>
                  <a:pt x="856488" y="57912"/>
                </a:lnTo>
                <a:lnTo>
                  <a:pt x="868679" y="73151"/>
                </a:lnTo>
                <a:lnTo>
                  <a:pt x="874776" y="85343"/>
                </a:lnTo>
                <a:lnTo>
                  <a:pt x="880872" y="94487"/>
                </a:lnTo>
                <a:lnTo>
                  <a:pt x="890015" y="88391"/>
                </a:lnTo>
                <a:lnTo>
                  <a:pt x="883920" y="79248"/>
                </a:lnTo>
                <a:lnTo>
                  <a:pt x="877824" y="67055"/>
                </a:lnTo>
                <a:lnTo>
                  <a:pt x="865632" y="51815"/>
                </a:lnTo>
                <a:close/>
              </a:path>
              <a:path w="902335" h="3718560">
                <a:moveTo>
                  <a:pt x="902208" y="121919"/>
                </a:moveTo>
                <a:lnTo>
                  <a:pt x="890015" y="124967"/>
                </a:lnTo>
                <a:lnTo>
                  <a:pt x="893063" y="140207"/>
                </a:lnTo>
                <a:lnTo>
                  <a:pt x="893063" y="167639"/>
                </a:lnTo>
                <a:lnTo>
                  <a:pt x="902208" y="167639"/>
                </a:lnTo>
                <a:lnTo>
                  <a:pt x="902208" y="121919"/>
                </a:lnTo>
                <a:close/>
              </a:path>
              <a:path w="902335" h="3718560">
                <a:moveTo>
                  <a:pt x="902208" y="201167"/>
                </a:moveTo>
                <a:lnTo>
                  <a:pt x="893063" y="201167"/>
                </a:lnTo>
                <a:lnTo>
                  <a:pt x="893063" y="246887"/>
                </a:lnTo>
                <a:lnTo>
                  <a:pt x="902208" y="246887"/>
                </a:lnTo>
                <a:lnTo>
                  <a:pt x="902208" y="201167"/>
                </a:lnTo>
                <a:close/>
              </a:path>
              <a:path w="902335" h="3718560">
                <a:moveTo>
                  <a:pt x="902208" y="280415"/>
                </a:moveTo>
                <a:lnTo>
                  <a:pt x="893063" y="280415"/>
                </a:lnTo>
                <a:lnTo>
                  <a:pt x="893063" y="323088"/>
                </a:lnTo>
                <a:lnTo>
                  <a:pt x="902208" y="323088"/>
                </a:lnTo>
                <a:lnTo>
                  <a:pt x="902208" y="280415"/>
                </a:lnTo>
                <a:close/>
              </a:path>
              <a:path w="902335" h="3718560">
                <a:moveTo>
                  <a:pt x="902208" y="356615"/>
                </a:moveTo>
                <a:lnTo>
                  <a:pt x="893063" y="356615"/>
                </a:lnTo>
                <a:lnTo>
                  <a:pt x="893063" y="402336"/>
                </a:lnTo>
                <a:lnTo>
                  <a:pt x="902208" y="402336"/>
                </a:lnTo>
                <a:lnTo>
                  <a:pt x="902208" y="356615"/>
                </a:lnTo>
                <a:close/>
              </a:path>
              <a:path w="902335" h="3718560">
                <a:moveTo>
                  <a:pt x="902208" y="435863"/>
                </a:moveTo>
                <a:lnTo>
                  <a:pt x="893063" y="435863"/>
                </a:lnTo>
                <a:lnTo>
                  <a:pt x="893063" y="481584"/>
                </a:lnTo>
                <a:lnTo>
                  <a:pt x="902208" y="481584"/>
                </a:lnTo>
                <a:lnTo>
                  <a:pt x="902208" y="435863"/>
                </a:lnTo>
                <a:close/>
              </a:path>
              <a:path w="902335" h="3718560">
                <a:moveTo>
                  <a:pt x="902208" y="512063"/>
                </a:moveTo>
                <a:lnTo>
                  <a:pt x="893063" y="512063"/>
                </a:lnTo>
                <a:lnTo>
                  <a:pt x="893063" y="557784"/>
                </a:lnTo>
                <a:lnTo>
                  <a:pt x="902208" y="557784"/>
                </a:lnTo>
                <a:lnTo>
                  <a:pt x="902208" y="512063"/>
                </a:lnTo>
                <a:close/>
              </a:path>
              <a:path w="902335" h="3718560">
                <a:moveTo>
                  <a:pt x="902208" y="591312"/>
                </a:moveTo>
                <a:lnTo>
                  <a:pt x="893063" y="591312"/>
                </a:lnTo>
                <a:lnTo>
                  <a:pt x="893063" y="637031"/>
                </a:lnTo>
                <a:lnTo>
                  <a:pt x="902208" y="637031"/>
                </a:lnTo>
                <a:lnTo>
                  <a:pt x="902208" y="591312"/>
                </a:lnTo>
                <a:close/>
              </a:path>
              <a:path w="902335" h="3718560">
                <a:moveTo>
                  <a:pt x="902208" y="670560"/>
                </a:moveTo>
                <a:lnTo>
                  <a:pt x="893063" y="670560"/>
                </a:lnTo>
                <a:lnTo>
                  <a:pt x="893063" y="713231"/>
                </a:lnTo>
                <a:lnTo>
                  <a:pt x="902208" y="713231"/>
                </a:lnTo>
                <a:lnTo>
                  <a:pt x="902208" y="670560"/>
                </a:lnTo>
                <a:close/>
              </a:path>
              <a:path w="902335" h="3718560">
                <a:moveTo>
                  <a:pt x="902208" y="746760"/>
                </a:moveTo>
                <a:lnTo>
                  <a:pt x="893063" y="746760"/>
                </a:lnTo>
                <a:lnTo>
                  <a:pt x="893063" y="792479"/>
                </a:lnTo>
                <a:lnTo>
                  <a:pt x="902208" y="792479"/>
                </a:lnTo>
                <a:lnTo>
                  <a:pt x="902208" y="746760"/>
                </a:lnTo>
                <a:close/>
              </a:path>
              <a:path w="902335" h="3718560">
                <a:moveTo>
                  <a:pt x="902208" y="826007"/>
                </a:moveTo>
                <a:lnTo>
                  <a:pt x="893063" y="826007"/>
                </a:lnTo>
                <a:lnTo>
                  <a:pt x="893063" y="868679"/>
                </a:lnTo>
                <a:lnTo>
                  <a:pt x="902208" y="868679"/>
                </a:lnTo>
                <a:lnTo>
                  <a:pt x="902208" y="826007"/>
                </a:lnTo>
                <a:close/>
              </a:path>
              <a:path w="902335" h="3718560">
                <a:moveTo>
                  <a:pt x="902208" y="902207"/>
                </a:moveTo>
                <a:lnTo>
                  <a:pt x="893063" y="902207"/>
                </a:lnTo>
                <a:lnTo>
                  <a:pt x="893063" y="947927"/>
                </a:lnTo>
                <a:lnTo>
                  <a:pt x="902208" y="947927"/>
                </a:lnTo>
                <a:lnTo>
                  <a:pt x="902208" y="902207"/>
                </a:lnTo>
                <a:close/>
              </a:path>
              <a:path w="902335" h="3718560">
                <a:moveTo>
                  <a:pt x="902208" y="981455"/>
                </a:moveTo>
                <a:lnTo>
                  <a:pt x="893063" y="981455"/>
                </a:lnTo>
                <a:lnTo>
                  <a:pt x="893063" y="1027176"/>
                </a:lnTo>
                <a:lnTo>
                  <a:pt x="902208" y="1027176"/>
                </a:lnTo>
                <a:lnTo>
                  <a:pt x="902208" y="981455"/>
                </a:lnTo>
                <a:close/>
              </a:path>
              <a:path w="902335" h="3718560">
                <a:moveTo>
                  <a:pt x="902208" y="1060703"/>
                </a:moveTo>
                <a:lnTo>
                  <a:pt x="893063" y="1060703"/>
                </a:lnTo>
                <a:lnTo>
                  <a:pt x="893063" y="1103376"/>
                </a:lnTo>
                <a:lnTo>
                  <a:pt x="902208" y="1103376"/>
                </a:lnTo>
                <a:lnTo>
                  <a:pt x="902208" y="1060703"/>
                </a:lnTo>
                <a:close/>
              </a:path>
              <a:path w="902335" h="3718560">
                <a:moveTo>
                  <a:pt x="902208" y="1136903"/>
                </a:moveTo>
                <a:lnTo>
                  <a:pt x="893063" y="1136903"/>
                </a:lnTo>
                <a:lnTo>
                  <a:pt x="893063" y="1182624"/>
                </a:lnTo>
                <a:lnTo>
                  <a:pt x="902208" y="1182624"/>
                </a:lnTo>
                <a:lnTo>
                  <a:pt x="902208" y="1136903"/>
                </a:lnTo>
                <a:close/>
              </a:path>
              <a:path w="902335" h="3718560">
                <a:moveTo>
                  <a:pt x="902208" y="1216152"/>
                </a:moveTo>
                <a:lnTo>
                  <a:pt x="893063" y="1216152"/>
                </a:lnTo>
                <a:lnTo>
                  <a:pt x="893063" y="1258824"/>
                </a:lnTo>
                <a:lnTo>
                  <a:pt x="902208" y="1258824"/>
                </a:lnTo>
                <a:lnTo>
                  <a:pt x="902208" y="1216152"/>
                </a:lnTo>
                <a:close/>
              </a:path>
              <a:path w="902335" h="3718560">
                <a:moveTo>
                  <a:pt x="902208" y="1292352"/>
                </a:moveTo>
                <a:lnTo>
                  <a:pt x="893063" y="1292352"/>
                </a:lnTo>
                <a:lnTo>
                  <a:pt x="893063" y="1338072"/>
                </a:lnTo>
                <a:lnTo>
                  <a:pt x="902208" y="1338072"/>
                </a:lnTo>
                <a:lnTo>
                  <a:pt x="902208" y="1292352"/>
                </a:lnTo>
                <a:close/>
              </a:path>
              <a:path w="902335" h="3718560">
                <a:moveTo>
                  <a:pt x="902208" y="1371600"/>
                </a:moveTo>
                <a:lnTo>
                  <a:pt x="893063" y="1371600"/>
                </a:lnTo>
                <a:lnTo>
                  <a:pt x="893063" y="1414272"/>
                </a:lnTo>
                <a:lnTo>
                  <a:pt x="902208" y="1414272"/>
                </a:lnTo>
                <a:lnTo>
                  <a:pt x="902208" y="1371600"/>
                </a:lnTo>
                <a:close/>
              </a:path>
              <a:path w="902335" h="3718560">
                <a:moveTo>
                  <a:pt x="902208" y="1447800"/>
                </a:moveTo>
                <a:lnTo>
                  <a:pt x="893063" y="1447800"/>
                </a:lnTo>
                <a:lnTo>
                  <a:pt x="893063" y="1493519"/>
                </a:lnTo>
                <a:lnTo>
                  <a:pt x="902208" y="1493519"/>
                </a:lnTo>
                <a:lnTo>
                  <a:pt x="902208" y="1447800"/>
                </a:lnTo>
                <a:close/>
              </a:path>
              <a:path w="902335" h="3718560">
                <a:moveTo>
                  <a:pt x="902208" y="1527048"/>
                </a:moveTo>
                <a:lnTo>
                  <a:pt x="893063" y="1527048"/>
                </a:lnTo>
                <a:lnTo>
                  <a:pt x="893063" y="1572767"/>
                </a:lnTo>
                <a:lnTo>
                  <a:pt x="902208" y="1572767"/>
                </a:lnTo>
                <a:lnTo>
                  <a:pt x="902208" y="1527048"/>
                </a:lnTo>
                <a:close/>
              </a:path>
              <a:path w="902335" h="3718560">
                <a:moveTo>
                  <a:pt x="902208" y="1606296"/>
                </a:moveTo>
                <a:lnTo>
                  <a:pt x="893063" y="1606296"/>
                </a:lnTo>
                <a:lnTo>
                  <a:pt x="893063" y="1648967"/>
                </a:lnTo>
                <a:lnTo>
                  <a:pt x="902208" y="1648967"/>
                </a:lnTo>
                <a:lnTo>
                  <a:pt x="902208" y="1606296"/>
                </a:lnTo>
                <a:close/>
              </a:path>
              <a:path w="902335" h="3718560">
                <a:moveTo>
                  <a:pt x="902208" y="1682496"/>
                </a:moveTo>
                <a:lnTo>
                  <a:pt x="893063" y="1682496"/>
                </a:lnTo>
                <a:lnTo>
                  <a:pt x="893063" y="1728215"/>
                </a:lnTo>
                <a:lnTo>
                  <a:pt x="902208" y="1728215"/>
                </a:lnTo>
                <a:lnTo>
                  <a:pt x="902208" y="1682496"/>
                </a:lnTo>
                <a:close/>
              </a:path>
              <a:path w="902335" h="3718560">
                <a:moveTo>
                  <a:pt x="902208" y="1761743"/>
                </a:moveTo>
                <a:lnTo>
                  <a:pt x="893063" y="1761743"/>
                </a:lnTo>
                <a:lnTo>
                  <a:pt x="893063" y="1804415"/>
                </a:lnTo>
                <a:lnTo>
                  <a:pt x="902208" y="1804415"/>
                </a:lnTo>
                <a:lnTo>
                  <a:pt x="902208" y="1761743"/>
                </a:lnTo>
                <a:close/>
              </a:path>
              <a:path w="902335" h="3718560">
                <a:moveTo>
                  <a:pt x="902208" y="1837943"/>
                </a:moveTo>
                <a:lnTo>
                  <a:pt x="893063" y="1837943"/>
                </a:lnTo>
                <a:lnTo>
                  <a:pt x="893063" y="1883664"/>
                </a:lnTo>
                <a:lnTo>
                  <a:pt x="902208" y="1883664"/>
                </a:lnTo>
                <a:lnTo>
                  <a:pt x="902208" y="1837943"/>
                </a:lnTo>
                <a:close/>
              </a:path>
              <a:path w="902335" h="3718560">
                <a:moveTo>
                  <a:pt x="902208" y="1917191"/>
                </a:moveTo>
                <a:lnTo>
                  <a:pt x="893063" y="1917191"/>
                </a:lnTo>
                <a:lnTo>
                  <a:pt x="893063" y="1962912"/>
                </a:lnTo>
                <a:lnTo>
                  <a:pt x="902208" y="1962912"/>
                </a:lnTo>
                <a:lnTo>
                  <a:pt x="902208" y="1917191"/>
                </a:lnTo>
                <a:close/>
              </a:path>
              <a:path w="902335" h="3718560">
                <a:moveTo>
                  <a:pt x="902208" y="1993391"/>
                </a:moveTo>
                <a:lnTo>
                  <a:pt x="893063" y="1993391"/>
                </a:lnTo>
                <a:lnTo>
                  <a:pt x="893063" y="2039112"/>
                </a:lnTo>
                <a:lnTo>
                  <a:pt x="902208" y="2039112"/>
                </a:lnTo>
                <a:lnTo>
                  <a:pt x="902208" y="1993391"/>
                </a:lnTo>
                <a:close/>
              </a:path>
              <a:path w="902335" h="3718560">
                <a:moveTo>
                  <a:pt x="902208" y="2072639"/>
                </a:moveTo>
                <a:lnTo>
                  <a:pt x="893063" y="2072639"/>
                </a:lnTo>
                <a:lnTo>
                  <a:pt x="893063" y="2118360"/>
                </a:lnTo>
                <a:lnTo>
                  <a:pt x="902208" y="2118360"/>
                </a:lnTo>
                <a:lnTo>
                  <a:pt x="902208" y="2072639"/>
                </a:lnTo>
                <a:close/>
              </a:path>
              <a:path w="902335" h="3718560">
                <a:moveTo>
                  <a:pt x="902208" y="2151888"/>
                </a:moveTo>
                <a:lnTo>
                  <a:pt x="893063" y="2151888"/>
                </a:lnTo>
                <a:lnTo>
                  <a:pt x="893063" y="2194560"/>
                </a:lnTo>
                <a:lnTo>
                  <a:pt x="902208" y="2194560"/>
                </a:lnTo>
                <a:lnTo>
                  <a:pt x="902208" y="2151888"/>
                </a:lnTo>
                <a:close/>
              </a:path>
              <a:path w="902335" h="3718560">
                <a:moveTo>
                  <a:pt x="902208" y="2228088"/>
                </a:moveTo>
                <a:lnTo>
                  <a:pt x="893063" y="2228088"/>
                </a:lnTo>
                <a:lnTo>
                  <a:pt x="893063" y="2273808"/>
                </a:lnTo>
                <a:lnTo>
                  <a:pt x="902208" y="2273808"/>
                </a:lnTo>
                <a:lnTo>
                  <a:pt x="902208" y="2228088"/>
                </a:lnTo>
                <a:close/>
              </a:path>
              <a:path w="902335" h="3718560">
                <a:moveTo>
                  <a:pt x="902208" y="2307335"/>
                </a:moveTo>
                <a:lnTo>
                  <a:pt x="893063" y="2307335"/>
                </a:lnTo>
                <a:lnTo>
                  <a:pt x="893063" y="2350008"/>
                </a:lnTo>
                <a:lnTo>
                  <a:pt x="902208" y="2350008"/>
                </a:lnTo>
                <a:lnTo>
                  <a:pt x="902208" y="2307335"/>
                </a:lnTo>
                <a:close/>
              </a:path>
              <a:path w="902335" h="3718560">
                <a:moveTo>
                  <a:pt x="902208" y="2383535"/>
                </a:moveTo>
                <a:lnTo>
                  <a:pt x="893063" y="2383535"/>
                </a:lnTo>
                <a:lnTo>
                  <a:pt x="893063" y="2429256"/>
                </a:lnTo>
                <a:lnTo>
                  <a:pt x="902208" y="2429256"/>
                </a:lnTo>
                <a:lnTo>
                  <a:pt x="902208" y="2383535"/>
                </a:lnTo>
                <a:close/>
              </a:path>
              <a:path w="902335" h="3718560">
                <a:moveTo>
                  <a:pt x="902208" y="2462784"/>
                </a:moveTo>
                <a:lnTo>
                  <a:pt x="893063" y="2462784"/>
                </a:lnTo>
                <a:lnTo>
                  <a:pt x="893063" y="2508504"/>
                </a:lnTo>
                <a:lnTo>
                  <a:pt x="902208" y="2508504"/>
                </a:lnTo>
                <a:lnTo>
                  <a:pt x="902208" y="2462784"/>
                </a:lnTo>
                <a:close/>
              </a:path>
              <a:path w="902335" h="3718560">
                <a:moveTo>
                  <a:pt x="902208" y="2542032"/>
                </a:moveTo>
                <a:lnTo>
                  <a:pt x="893063" y="2542032"/>
                </a:lnTo>
                <a:lnTo>
                  <a:pt x="893063" y="2584704"/>
                </a:lnTo>
                <a:lnTo>
                  <a:pt x="902208" y="2584704"/>
                </a:lnTo>
                <a:lnTo>
                  <a:pt x="902208" y="2542032"/>
                </a:lnTo>
                <a:close/>
              </a:path>
              <a:path w="902335" h="3718560">
                <a:moveTo>
                  <a:pt x="902208" y="2618232"/>
                </a:moveTo>
                <a:lnTo>
                  <a:pt x="893063" y="2618232"/>
                </a:lnTo>
                <a:lnTo>
                  <a:pt x="893063" y="2663952"/>
                </a:lnTo>
                <a:lnTo>
                  <a:pt x="902208" y="2663952"/>
                </a:lnTo>
                <a:lnTo>
                  <a:pt x="902208" y="2618232"/>
                </a:lnTo>
                <a:close/>
              </a:path>
              <a:path w="902335" h="3718560">
                <a:moveTo>
                  <a:pt x="902208" y="2697479"/>
                </a:moveTo>
                <a:lnTo>
                  <a:pt x="893063" y="2697479"/>
                </a:lnTo>
                <a:lnTo>
                  <a:pt x="893063" y="2740152"/>
                </a:lnTo>
                <a:lnTo>
                  <a:pt x="902208" y="2740152"/>
                </a:lnTo>
                <a:lnTo>
                  <a:pt x="902208" y="2697479"/>
                </a:lnTo>
                <a:close/>
              </a:path>
              <a:path w="902335" h="3718560">
                <a:moveTo>
                  <a:pt x="902208" y="2773679"/>
                </a:moveTo>
                <a:lnTo>
                  <a:pt x="893063" y="2773679"/>
                </a:lnTo>
                <a:lnTo>
                  <a:pt x="893063" y="2819400"/>
                </a:lnTo>
                <a:lnTo>
                  <a:pt x="902208" y="2819400"/>
                </a:lnTo>
                <a:lnTo>
                  <a:pt x="902208" y="2773679"/>
                </a:lnTo>
                <a:close/>
              </a:path>
              <a:path w="902335" h="3718560">
                <a:moveTo>
                  <a:pt x="902208" y="2852928"/>
                </a:moveTo>
                <a:lnTo>
                  <a:pt x="893063" y="2852928"/>
                </a:lnTo>
                <a:lnTo>
                  <a:pt x="893063" y="2895600"/>
                </a:lnTo>
                <a:lnTo>
                  <a:pt x="902208" y="2895600"/>
                </a:lnTo>
                <a:lnTo>
                  <a:pt x="902208" y="2852928"/>
                </a:lnTo>
                <a:close/>
              </a:path>
              <a:path w="902335" h="3718560">
                <a:moveTo>
                  <a:pt x="902208" y="2929128"/>
                </a:moveTo>
                <a:lnTo>
                  <a:pt x="893063" y="2929128"/>
                </a:lnTo>
                <a:lnTo>
                  <a:pt x="893063" y="2974847"/>
                </a:lnTo>
                <a:lnTo>
                  <a:pt x="902208" y="2974847"/>
                </a:lnTo>
                <a:lnTo>
                  <a:pt x="902208" y="2929128"/>
                </a:lnTo>
                <a:close/>
              </a:path>
              <a:path w="902335" h="3718560">
                <a:moveTo>
                  <a:pt x="902208" y="3008376"/>
                </a:moveTo>
                <a:lnTo>
                  <a:pt x="893063" y="3008376"/>
                </a:lnTo>
                <a:lnTo>
                  <a:pt x="893063" y="3054096"/>
                </a:lnTo>
                <a:lnTo>
                  <a:pt x="902208" y="3054096"/>
                </a:lnTo>
                <a:lnTo>
                  <a:pt x="902208" y="3008376"/>
                </a:lnTo>
                <a:close/>
              </a:path>
              <a:path w="902335" h="3718560">
                <a:moveTo>
                  <a:pt x="902208" y="3087624"/>
                </a:moveTo>
                <a:lnTo>
                  <a:pt x="893063" y="3087624"/>
                </a:lnTo>
                <a:lnTo>
                  <a:pt x="893063" y="3130296"/>
                </a:lnTo>
                <a:lnTo>
                  <a:pt x="902208" y="3130296"/>
                </a:lnTo>
                <a:lnTo>
                  <a:pt x="902208" y="3087624"/>
                </a:lnTo>
                <a:close/>
              </a:path>
              <a:path w="902335" h="3718560">
                <a:moveTo>
                  <a:pt x="902208" y="3163824"/>
                </a:moveTo>
                <a:lnTo>
                  <a:pt x="893063" y="3163824"/>
                </a:lnTo>
                <a:lnTo>
                  <a:pt x="893063" y="3209544"/>
                </a:lnTo>
                <a:lnTo>
                  <a:pt x="902208" y="3209544"/>
                </a:lnTo>
                <a:lnTo>
                  <a:pt x="902208" y="3163824"/>
                </a:lnTo>
                <a:close/>
              </a:path>
              <a:path w="902335" h="3718560">
                <a:moveTo>
                  <a:pt x="902208" y="3243072"/>
                </a:moveTo>
                <a:lnTo>
                  <a:pt x="893063" y="3243072"/>
                </a:lnTo>
                <a:lnTo>
                  <a:pt x="893063" y="3285744"/>
                </a:lnTo>
                <a:lnTo>
                  <a:pt x="902208" y="3285744"/>
                </a:lnTo>
                <a:lnTo>
                  <a:pt x="902208" y="3243072"/>
                </a:lnTo>
                <a:close/>
              </a:path>
              <a:path w="902335" h="3718560">
                <a:moveTo>
                  <a:pt x="902208" y="3319272"/>
                </a:moveTo>
                <a:lnTo>
                  <a:pt x="893063" y="3319272"/>
                </a:lnTo>
                <a:lnTo>
                  <a:pt x="893063" y="3364991"/>
                </a:lnTo>
                <a:lnTo>
                  <a:pt x="902208" y="3364991"/>
                </a:lnTo>
                <a:lnTo>
                  <a:pt x="902208" y="3319272"/>
                </a:lnTo>
                <a:close/>
              </a:path>
              <a:path w="902335" h="3718560">
                <a:moveTo>
                  <a:pt x="902208" y="3398520"/>
                </a:moveTo>
                <a:lnTo>
                  <a:pt x="893063" y="3398520"/>
                </a:lnTo>
                <a:lnTo>
                  <a:pt x="893063" y="3441191"/>
                </a:lnTo>
                <a:lnTo>
                  <a:pt x="902208" y="3441191"/>
                </a:lnTo>
                <a:lnTo>
                  <a:pt x="902208" y="3398520"/>
                </a:lnTo>
                <a:close/>
              </a:path>
              <a:path w="902335" h="3718560">
                <a:moveTo>
                  <a:pt x="902208" y="3474720"/>
                </a:moveTo>
                <a:lnTo>
                  <a:pt x="893063" y="3474720"/>
                </a:lnTo>
                <a:lnTo>
                  <a:pt x="893063" y="3520440"/>
                </a:lnTo>
                <a:lnTo>
                  <a:pt x="902208" y="3520440"/>
                </a:lnTo>
                <a:lnTo>
                  <a:pt x="902208" y="3474720"/>
                </a:lnTo>
                <a:close/>
              </a:path>
              <a:path w="902335" h="3718560">
                <a:moveTo>
                  <a:pt x="902208" y="3553968"/>
                </a:moveTo>
                <a:lnTo>
                  <a:pt x="893063" y="3553968"/>
                </a:lnTo>
                <a:lnTo>
                  <a:pt x="893063" y="3578352"/>
                </a:lnTo>
                <a:lnTo>
                  <a:pt x="890015" y="3593591"/>
                </a:lnTo>
                <a:lnTo>
                  <a:pt x="890015" y="3596640"/>
                </a:lnTo>
                <a:lnTo>
                  <a:pt x="899160" y="3599688"/>
                </a:lnTo>
                <a:lnTo>
                  <a:pt x="899160" y="3593591"/>
                </a:lnTo>
                <a:lnTo>
                  <a:pt x="902208" y="3578352"/>
                </a:lnTo>
                <a:lnTo>
                  <a:pt x="902208" y="3553968"/>
                </a:lnTo>
                <a:close/>
              </a:path>
              <a:path w="902335" h="3718560">
                <a:moveTo>
                  <a:pt x="868679" y="3642359"/>
                </a:moveTo>
                <a:lnTo>
                  <a:pt x="853439" y="3663696"/>
                </a:lnTo>
                <a:lnTo>
                  <a:pt x="862584" y="3669791"/>
                </a:lnTo>
                <a:lnTo>
                  <a:pt x="877824" y="3651504"/>
                </a:lnTo>
                <a:lnTo>
                  <a:pt x="880262" y="3645407"/>
                </a:lnTo>
                <a:lnTo>
                  <a:pt x="868679" y="3645407"/>
                </a:lnTo>
                <a:lnTo>
                  <a:pt x="868679" y="3642359"/>
                </a:lnTo>
                <a:close/>
              </a:path>
              <a:path w="902335" h="3718560">
                <a:moveTo>
                  <a:pt x="877824" y="3627120"/>
                </a:moveTo>
                <a:lnTo>
                  <a:pt x="868679" y="3645407"/>
                </a:lnTo>
                <a:lnTo>
                  <a:pt x="880262" y="3645407"/>
                </a:lnTo>
                <a:lnTo>
                  <a:pt x="883920" y="3636264"/>
                </a:lnTo>
                <a:lnTo>
                  <a:pt x="886968" y="3633216"/>
                </a:lnTo>
                <a:lnTo>
                  <a:pt x="877824" y="3627120"/>
                </a:lnTo>
                <a:close/>
              </a:path>
              <a:path w="902335" h="3718560">
                <a:moveTo>
                  <a:pt x="829056" y="3681983"/>
                </a:moveTo>
                <a:lnTo>
                  <a:pt x="816863" y="3691128"/>
                </a:lnTo>
                <a:lnTo>
                  <a:pt x="804672" y="3697224"/>
                </a:lnTo>
                <a:lnTo>
                  <a:pt x="792479" y="3700272"/>
                </a:lnTo>
                <a:lnTo>
                  <a:pt x="789432" y="3700272"/>
                </a:lnTo>
                <a:lnTo>
                  <a:pt x="792479" y="3712464"/>
                </a:lnTo>
                <a:lnTo>
                  <a:pt x="795527" y="3712464"/>
                </a:lnTo>
                <a:lnTo>
                  <a:pt x="810768" y="3706368"/>
                </a:lnTo>
                <a:lnTo>
                  <a:pt x="822960" y="3700272"/>
                </a:lnTo>
                <a:lnTo>
                  <a:pt x="835151" y="3691128"/>
                </a:lnTo>
                <a:lnTo>
                  <a:pt x="829056" y="3681983"/>
                </a:lnTo>
                <a:close/>
              </a:path>
              <a:path w="902335" h="3718560">
                <a:moveTo>
                  <a:pt x="758951" y="3706368"/>
                </a:moveTo>
                <a:lnTo>
                  <a:pt x="713232" y="3706368"/>
                </a:lnTo>
                <a:lnTo>
                  <a:pt x="713232" y="3718559"/>
                </a:lnTo>
                <a:lnTo>
                  <a:pt x="758951" y="3718559"/>
                </a:lnTo>
                <a:lnTo>
                  <a:pt x="758951" y="3706368"/>
                </a:lnTo>
                <a:close/>
              </a:path>
              <a:path w="902335" h="3718560">
                <a:moveTo>
                  <a:pt x="679704" y="3706368"/>
                </a:moveTo>
                <a:lnTo>
                  <a:pt x="637032" y="3706368"/>
                </a:lnTo>
                <a:lnTo>
                  <a:pt x="637032" y="3718559"/>
                </a:lnTo>
                <a:lnTo>
                  <a:pt x="679704" y="3718559"/>
                </a:lnTo>
                <a:lnTo>
                  <a:pt x="679704" y="3706368"/>
                </a:lnTo>
                <a:close/>
              </a:path>
              <a:path w="902335" h="3718560">
                <a:moveTo>
                  <a:pt x="603504" y="3706368"/>
                </a:moveTo>
                <a:lnTo>
                  <a:pt x="557784" y="3706368"/>
                </a:lnTo>
                <a:lnTo>
                  <a:pt x="557784" y="3718559"/>
                </a:lnTo>
                <a:lnTo>
                  <a:pt x="603504" y="3718559"/>
                </a:lnTo>
                <a:lnTo>
                  <a:pt x="603504" y="3706368"/>
                </a:lnTo>
                <a:close/>
              </a:path>
              <a:path w="902335" h="3718560">
                <a:moveTo>
                  <a:pt x="524256" y="3706368"/>
                </a:moveTo>
                <a:lnTo>
                  <a:pt x="481584" y="3706368"/>
                </a:lnTo>
                <a:lnTo>
                  <a:pt x="481584" y="3718559"/>
                </a:lnTo>
                <a:lnTo>
                  <a:pt x="524256" y="3718559"/>
                </a:lnTo>
                <a:lnTo>
                  <a:pt x="524256" y="3706368"/>
                </a:lnTo>
                <a:close/>
              </a:path>
              <a:path w="902335" h="3718560">
                <a:moveTo>
                  <a:pt x="448056" y="3706368"/>
                </a:moveTo>
                <a:lnTo>
                  <a:pt x="402336" y="3706368"/>
                </a:lnTo>
                <a:lnTo>
                  <a:pt x="402336" y="3718559"/>
                </a:lnTo>
                <a:lnTo>
                  <a:pt x="448056" y="3718559"/>
                </a:lnTo>
                <a:lnTo>
                  <a:pt x="448056" y="3706368"/>
                </a:lnTo>
                <a:close/>
              </a:path>
              <a:path w="902335" h="3718560">
                <a:moveTo>
                  <a:pt x="368807" y="3706368"/>
                </a:moveTo>
                <a:lnTo>
                  <a:pt x="323088" y="3706368"/>
                </a:lnTo>
                <a:lnTo>
                  <a:pt x="323088" y="3718559"/>
                </a:lnTo>
                <a:lnTo>
                  <a:pt x="368807" y="3718559"/>
                </a:lnTo>
                <a:lnTo>
                  <a:pt x="368807" y="3706368"/>
                </a:lnTo>
                <a:close/>
              </a:path>
              <a:path w="902335" h="3718560">
                <a:moveTo>
                  <a:pt x="292607" y="3706368"/>
                </a:moveTo>
                <a:lnTo>
                  <a:pt x="246887" y="3706368"/>
                </a:lnTo>
                <a:lnTo>
                  <a:pt x="246887" y="3718559"/>
                </a:lnTo>
                <a:lnTo>
                  <a:pt x="292607" y="3718559"/>
                </a:lnTo>
                <a:lnTo>
                  <a:pt x="292607" y="3706368"/>
                </a:lnTo>
                <a:close/>
              </a:path>
              <a:path w="902335" h="3718560">
                <a:moveTo>
                  <a:pt x="213360" y="3706368"/>
                </a:moveTo>
                <a:lnTo>
                  <a:pt x="167640" y="3706368"/>
                </a:lnTo>
                <a:lnTo>
                  <a:pt x="167640" y="3718559"/>
                </a:lnTo>
                <a:lnTo>
                  <a:pt x="213360" y="3718559"/>
                </a:lnTo>
                <a:lnTo>
                  <a:pt x="213360" y="3706368"/>
                </a:lnTo>
                <a:close/>
              </a:path>
              <a:path w="902335" h="3718560">
                <a:moveTo>
                  <a:pt x="94487" y="3694176"/>
                </a:moveTo>
                <a:lnTo>
                  <a:pt x="91440" y="3703320"/>
                </a:lnTo>
                <a:lnTo>
                  <a:pt x="94487" y="3706368"/>
                </a:lnTo>
                <a:lnTo>
                  <a:pt x="109728" y="3712464"/>
                </a:lnTo>
                <a:lnTo>
                  <a:pt x="121919" y="3715512"/>
                </a:lnTo>
                <a:lnTo>
                  <a:pt x="134112" y="3715512"/>
                </a:lnTo>
                <a:lnTo>
                  <a:pt x="137160" y="3706368"/>
                </a:lnTo>
                <a:lnTo>
                  <a:pt x="124968" y="3703320"/>
                </a:lnTo>
                <a:lnTo>
                  <a:pt x="109728" y="3700272"/>
                </a:lnTo>
                <a:lnTo>
                  <a:pt x="97536" y="3697224"/>
                </a:lnTo>
                <a:lnTo>
                  <a:pt x="94487" y="3694176"/>
                </a:lnTo>
                <a:close/>
              </a:path>
              <a:path w="902335" h="3718560">
                <a:moveTo>
                  <a:pt x="36575" y="3645407"/>
                </a:moveTo>
                <a:lnTo>
                  <a:pt x="30480" y="3654552"/>
                </a:lnTo>
                <a:lnTo>
                  <a:pt x="45719" y="3672840"/>
                </a:lnTo>
                <a:lnTo>
                  <a:pt x="60960" y="3685031"/>
                </a:lnTo>
                <a:lnTo>
                  <a:pt x="67056" y="3678935"/>
                </a:lnTo>
                <a:lnTo>
                  <a:pt x="54864" y="3666744"/>
                </a:lnTo>
                <a:lnTo>
                  <a:pt x="51816" y="3666744"/>
                </a:lnTo>
                <a:lnTo>
                  <a:pt x="36575" y="3645407"/>
                </a:lnTo>
                <a:close/>
              </a:path>
              <a:path w="902335" h="3718560">
                <a:moveTo>
                  <a:pt x="51816" y="3663696"/>
                </a:moveTo>
                <a:lnTo>
                  <a:pt x="51816" y="3666744"/>
                </a:lnTo>
                <a:lnTo>
                  <a:pt x="54864" y="3666744"/>
                </a:lnTo>
                <a:lnTo>
                  <a:pt x="51816" y="3663696"/>
                </a:lnTo>
                <a:close/>
              </a:path>
              <a:path w="902335" h="3718560">
                <a:moveTo>
                  <a:pt x="12192" y="3578352"/>
                </a:moveTo>
                <a:lnTo>
                  <a:pt x="0" y="3578352"/>
                </a:lnTo>
                <a:lnTo>
                  <a:pt x="0" y="3581400"/>
                </a:lnTo>
                <a:lnTo>
                  <a:pt x="3048" y="3596640"/>
                </a:lnTo>
                <a:lnTo>
                  <a:pt x="6096" y="3608831"/>
                </a:lnTo>
                <a:lnTo>
                  <a:pt x="12192" y="3624072"/>
                </a:lnTo>
                <a:lnTo>
                  <a:pt x="21336" y="3617976"/>
                </a:lnTo>
                <a:lnTo>
                  <a:pt x="18287" y="3605783"/>
                </a:lnTo>
                <a:lnTo>
                  <a:pt x="12192" y="3593591"/>
                </a:lnTo>
                <a:lnTo>
                  <a:pt x="12192" y="3578352"/>
                </a:lnTo>
                <a:close/>
              </a:path>
            </a:pathLst>
          </a:custGeom>
          <a:solidFill>
            <a:srgbClr val="EC8A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3444240" y="2158492"/>
            <a:ext cx="902335" cy="3721735"/>
          </a:xfrm>
          <a:custGeom>
            <a:rect l="l" t="t" r="r" b="b"/>
            <a:pathLst>
              <a:path w="902335" h="3721735">
                <a:moveTo>
                  <a:pt x="9144" y="3520440"/>
                </a:moveTo>
                <a:lnTo>
                  <a:pt x="0" y="3520440"/>
                </a:lnTo>
                <a:lnTo>
                  <a:pt x="0" y="3566160"/>
                </a:lnTo>
                <a:lnTo>
                  <a:pt x="9144" y="3566160"/>
                </a:lnTo>
                <a:lnTo>
                  <a:pt x="9144" y="3520440"/>
                </a:lnTo>
                <a:close/>
              </a:path>
              <a:path w="902335" h="3721735">
                <a:moveTo>
                  <a:pt x="9144" y="3444240"/>
                </a:moveTo>
                <a:lnTo>
                  <a:pt x="0" y="3444240"/>
                </a:lnTo>
                <a:lnTo>
                  <a:pt x="0" y="3486912"/>
                </a:lnTo>
                <a:lnTo>
                  <a:pt x="9144" y="3486912"/>
                </a:lnTo>
                <a:lnTo>
                  <a:pt x="9144" y="3444240"/>
                </a:lnTo>
                <a:close/>
              </a:path>
              <a:path w="902335" h="3721735">
                <a:moveTo>
                  <a:pt x="9144" y="3364992"/>
                </a:moveTo>
                <a:lnTo>
                  <a:pt x="0" y="3364992"/>
                </a:lnTo>
                <a:lnTo>
                  <a:pt x="0" y="3410712"/>
                </a:lnTo>
                <a:lnTo>
                  <a:pt x="9144" y="3410712"/>
                </a:lnTo>
                <a:lnTo>
                  <a:pt x="9144" y="3364992"/>
                </a:lnTo>
                <a:close/>
              </a:path>
              <a:path w="902335" h="3721735">
                <a:moveTo>
                  <a:pt x="9144" y="3288792"/>
                </a:moveTo>
                <a:lnTo>
                  <a:pt x="0" y="3288792"/>
                </a:lnTo>
                <a:lnTo>
                  <a:pt x="0" y="3331464"/>
                </a:lnTo>
                <a:lnTo>
                  <a:pt x="9144" y="3331464"/>
                </a:lnTo>
                <a:lnTo>
                  <a:pt x="9144" y="3288792"/>
                </a:lnTo>
                <a:close/>
              </a:path>
              <a:path w="902335" h="3721735">
                <a:moveTo>
                  <a:pt x="9144" y="3209544"/>
                </a:moveTo>
                <a:lnTo>
                  <a:pt x="0" y="3209544"/>
                </a:lnTo>
                <a:lnTo>
                  <a:pt x="0" y="3255264"/>
                </a:lnTo>
                <a:lnTo>
                  <a:pt x="9144" y="3255264"/>
                </a:lnTo>
                <a:lnTo>
                  <a:pt x="9144" y="3209544"/>
                </a:lnTo>
                <a:close/>
              </a:path>
              <a:path w="902335" h="3721735">
                <a:moveTo>
                  <a:pt x="9144" y="3130296"/>
                </a:moveTo>
                <a:lnTo>
                  <a:pt x="0" y="3130296"/>
                </a:lnTo>
                <a:lnTo>
                  <a:pt x="0" y="3176016"/>
                </a:lnTo>
                <a:lnTo>
                  <a:pt x="9144" y="3176016"/>
                </a:lnTo>
                <a:lnTo>
                  <a:pt x="9144" y="3130296"/>
                </a:lnTo>
                <a:close/>
              </a:path>
              <a:path w="902335" h="3721735">
                <a:moveTo>
                  <a:pt x="9144" y="3054096"/>
                </a:moveTo>
                <a:lnTo>
                  <a:pt x="0" y="3054096"/>
                </a:lnTo>
                <a:lnTo>
                  <a:pt x="0" y="3096768"/>
                </a:lnTo>
                <a:lnTo>
                  <a:pt x="9144" y="3096768"/>
                </a:lnTo>
                <a:lnTo>
                  <a:pt x="9144" y="3054096"/>
                </a:lnTo>
                <a:close/>
              </a:path>
              <a:path w="902335" h="3721735">
                <a:moveTo>
                  <a:pt x="9144" y="2974848"/>
                </a:moveTo>
                <a:lnTo>
                  <a:pt x="0" y="2974848"/>
                </a:lnTo>
                <a:lnTo>
                  <a:pt x="0" y="3020568"/>
                </a:lnTo>
                <a:lnTo>
                  <a:pt x="9144" y="3020568"/>
                </a:lnTo>
                <a:lnTo>
                  <a:pt x="9144" y="2974848"/>
                </a:lnTo>
                <a:close/>
              </a:path>
              <a:path w="902335" h="3721735">
                <a:moveTo>
                  <a:pt x="9144" y="2898648"/>
                </a:moveTo>
                <a:lnTo>
                  <a:pt x="0" y="2898648"/>
                </a:lnTo>
                <a:lnTo>
                  <a:pt x="0" y="2941320"/>
                </a:lnTo>
                <a:lnTo>
                  <a:pt x="9144" y="2941320"/>
                </a:lnTo>
                <a:lnTo>
                  <a:pt x="9144" y="2898648"/>
                </a:lnTo>
                <a:close/>
              </a:path>
              <a:path w="902335" h="3721735">
                <a:moveTo>
                  <a:pt x="9144" y="2819400"/>
                </a:moveTo>
                <a:lnTo>
                  <a:pt x="0" y="2819400"/>
                </a:lnTo>
                <a:lnTo>
                  <a:pt x="0" y="2865120"/>
                </a:lnTo>
                <a:lnTo>
                  <a:pt x="9144" y="2865120"/>
                </a:lnTo>
                <a:lnTo>
                  <a:pt x="9144" y="2819400"/>
                </a:lnTo>
                <a:close/>
              </a:path>
              <a:path w="902335" h="3721735">
                <a:moveTo>
                  <a:pt x="9144" y="2743200"/>
                </a:moveTo>
                <a:lnTo>
                  <a:pt x="0" y="2743200"/>
                </a:lnTo>
                <a:lnTo>
                  <a:pt x="0" y="2785872"/>
                </a:lnTo>
                <a:lnTo>
                  <a:pt x="9144" y="2785872"/>
                </a:lnTo>
                <a:lnTo>
                  <a:pt x="9144" y="2743200"/>
                </a:lnTo>
                <a:close/>
              </a:path>
              <a:path w="902335" h="3721735">
                <a:moveTo>
                  <a:pt x="9144" y="2663952"/>
                </a:moveTo>
                <a:lnTo>
                  <a:pt x="0" y="2663952"/>
                </a:lnTo>
                <a:lnTo>
                  <a:pt x="0" y="2709672"/>
                </a:lnTo>
                <a:lnTo>
                  <a:pt x="9144" y="2709672"/>
                </a:lnTo>
                <a:lnTo>
                  <a:pt x="9144" y="2663952"/>
                </a:lnTo>
                <a:close/>
              </a:path>
              <a:path w="902335" h="3721735">
                <a:moveTo>
                  <a:pt x="9144" y="2584704"/>
                </a:moveTo>
                <a:lnTo>
                  <a:pt x="0" y="2584704"/>
                </a:lnTo>
                <a:lnTo>
                  <a:pt x="0" y="2630424"/>
                </a:lnTo>
                <a:lnTo>
                  <a:pt x="9144" y="2630424"/>
                </a:lnTo>
                <a:lnTo>
                  <a:pt x="9144" y="2584704"/>
                </a:lnTo>
                <a:close/>
              </a:path>
              <a:path w="902335" h="3721735">
                <a:moveTo>
                  <a:pt x="9144" y="2508504"/>
                </a:moveTo>
                <a:lnTo>
                  <a:pt x="0" y="2508504"/>
                </a:lnTo>
                <a:lnTo>
                  <a:pt x="0" y="2551176"/>
                </a:lnTo>
                <a:lnTo>
                  <a:pt x="9144" y="2551176"/>
                </a:lnTo>
                <a:lnTo>
                  <a:pt x="9144" y="2508504"/>
                </a:lnTo>
                <a:close/>
              </a:path>
              <a:path w="902335" h="3721735">
                <a:moveTo>
                  <a:pt x="9144" y="2429256"/>
                </a:moveTo>
                <a:lnTo>
                  <a:pt x="0" y="2429256"/>
                </a:lnTo>
                <a:lnTo>
                  <a:pt x="0" y="2474976"/>
                </a:lnTo>
                <a:lnTo>
                  <a:pt x="9144" y="2474976"/>
                </a:lnTo>
                <a:lnTo>
                  <a:pt x="9144" y="2429256"/>
                </a:lnTo>
                <a:close/>
              </a:path>
              <a:path w="902335" h="3721735">
                <a:moveTo>
                  <a:pt x="9144" y="2353056"/>
                </a:moveTo>
                <a:lnTo>
                  <a:pt x="0" y="2353056"/>
                </a:lnTo>
                <a:lnTo>
                  <a:pt x="0" y="2395728"/>
                </a:lnTo>
                <a:lnTo>
                  <a:pt x="9144" y="2395728"/>
                </a:lnTo>
                <a:lnTo>
                  <a:pt x="9144" y="2353056"/>
                </a:lnTo>
                <a:close/>
              </a:path>
              <a:path w="902335" h="3721735">
                <a:moveTo>
                  <a:pt x="9144" y="2273808"/>
                </a:moveTo>
                <a:lnTo>
                  <a:pt x="0" y="2273808"/>
                </a:lnTo>
                <a:lnTo>
                  <a:pt x="0" y="2319528"/>
                </a:lnTo>
                <a:lnTo>
                  <a:pt x="9144" y="2319528"/>
                </a:lnTo>
                <a:lnTo>
                  <a:pt x="9144" y="2273808"/>
                </a:lnTo>
                <a:close/>
              </a:path>
              <a:path w="902335" h="3721735">
                <a:moveTo>
                  <a:pt x="9144" y="2194560"/>
                </a:moveTo>
                <a:lnTo>
                  <a:pt x="0" y="2194560"/>
                </a:lnTo>
                <a:lnTo>
                  <a:pt x="0" y="2240280"/>
                </a:lnTo>
                <a:lnTo>
                  <a:pt x="9144" y="2240280"/>
                </a:lnTo>
                <a:lnTo>
                  <a:pt x="9144" y="2194560"/>
                </a:lnTo>
                <a:close/>
              </a:path>
              <a:path w="902335" h="3721735">
                <a:moveTo>
                  <a:pt x="9144" y="2118360"/>
                </a:moveTo>
                <a:lnTo>
                  <a:pt x="0" y="2118360"/>
                </a:lnTo>
                <a:lnTo>
                  <a:pt x="0" y="2164080"/>
                </a:lnTo>
                <a:lnTo>
                  <a:pt x="9144" y="2164080"/>
                </a:lnTo>
                <a:lnTo>
                  <a:pt x="9144" y="2118360"/>
                </a:lnTo>
                <a:close/>
              </a:path>
              <a:path w="902335" h="3721735">
                <a:moveTo>
                  <a:pt x="9144" y="2039112"/>
                </a:moveTo>
                <a:lnTo>
                  <a:pt x="0" y="2039112"/>
                </a:lnTo>
                <a:lnTo>
                  <a:pt x="0" y="2084832"/>
                </a:lnTo>
                <a:lnTo>
                  <a:pt x="9144" y="2084832"/>
                </a:lnTo>
                <a:lnTo>
                  <a:pt x="9144" y="2039112"/>
                </a:lnTo>
                <a:close/>
              </a:path>
              <a:path w="902335" h="3721735">
                <a:moveTo>
                  <a:pt x="9144" y="1962912"/>
                </a:moveTo>
                <a:lnTo>
                  <a:pt x="0" y="1962912"/>
                </a:lnTo>
                <a:lnTo>
                  <a:pt x="0" y="2005584"/>
                </a:lnTo>
                <a:lnTo>
                  <a:pt x="9144" y="2005584"/>
                </a:lnTo>
                <a:lnTo>
                  <a:pt x="9144" y="1962912"/>
                </a:lnTo>
                <a:close/>
              </a:path>
              <a:path w="902335" h="3721735">
                <a:moveTo>
                  <a:pt x="9144" y="1883664"/>
                </a:moveTo>
                <a:lnTo>
                  <a:pt x="0" y="1883664"/>
                </a:lnTo>
                <a:lnTo>
                  <a:pt x="0" y="1929384"/>
                </a:lnTo>
                <a:lnTo>
                  <a:pt x="9144" y="1929384"/>
                </a:lnTo>
                <a:lnTo>
                  <a:pt x="9144" y="1883664"/>
                </a:lnTo>
                <a:close/>
              </a:path>
              <a:path w="902335" h="3721735">
                <a:moveTo>
                  <a:pt x="9144" y="1807464"/>
                </a:moveTo>
                <a:lnTo>
                  <a:pt x="0" y="1807464"/>
                </a:lnTo>
                <a:lnTo>
                  <a:pt x="0" y="1850136"/>
                </a:lnTo>
                <a:lnTo>
                  <a:pt x="9144" y="1850136"/>
                </a:lnTo>
                <a:lnTo>
                  <a:pt x="9144" y="1807464"/>
                </a:lnTo>
                <a:close/>
              </a:path>
              <a:path w="902335" h="3721735">
                <a:moveTo>
                  <a:pt x="9144" y="1728216"/>
                </a:moveTo>
                <a:lnTo>
                  <a:pt x="0" y="1728216"/>
                </a:lnTo>
                <a:lnTo>
                  <a:pt x="0" y="1773936"/>
                </a:lnTo>
                <a:lnTo>
                  <a:pt x="9144" y="1773936"/>
                </a:lnTo>
                <a:lnTo>
                  <a:pt x="9144" y="1728216"/>
                </a:lnTo>
                <a:close/>
              </a:path>
              <a:path w="902335" h="3721735">
                <a:moveTo>
                  <a:pt x="9144" y="1648968"/>
                </a:moveTo>
                <a:lnTo>
                  <a:pt x="0" y="1648968"/>
                </a:lnTo>
                <a:lnTo>
                  <a:pt x="0" y="1694688"/>
                </a:lnTo>
                <a:lnTo>
                  <a:pt x="9144" y="1694688"/>
                </a:lnTo>
                <a:lnTo>
                  <a:pt x="9144" y="1648968"/>
                </a:lnTo>
                <a:close/>
              </a:path>
              <a:path w="902335" h="3721735">
                <a:moveTo>
                  <a:pt x="9144" y="1572768"/>
                </a:moveTo>
                <a:lnTo>
                  <a:pt x="0" y="1572768"/>
                </a:lnTo>
                <a:lnTo>
                  <a:pt x="0" y="1615440"/>
                </a:lnTo>
                <a:lnTo>
                  <a:pt x="9144" y="1615440"/>
                </a:lnTo>
                <a:lnTo>
                  <a:pt x="9144" y="1572768"/>
                </a:lnTo>
                <a:close/>
              </a:path>
              <a:path w="902335" h="3721735">
                <a:moveTo>
                  <a:pt x="9144" y="1493520"/>
                </a:moveTo>
                <a:lnTo>
                  <a:pt x="0" y="1493520"/>
                </a:lnTo>
                <a:lnTo>
                  <a:pt x="0" y="1539240"/>
                </a:lnTo>
                <a:lnTo>
                  <a:pt x="9144" y="1539240"/>
                </a:lnTo>
                <a:lnTo>
                  <a:pt x="9144" y="1493520"/>
                </a:lnTo>
                <a:close/>
              </a:path>
              <a:path w="902335" h="3721735">
                <a:moveTo>
                  <a:pt x="9144" y="1417320"/>
                </a:moveTo>
                <a:lnTo>
                  <a:pt x="0" y="1417320"/>
                </a:lnTo>
                <a:lnTo>
                  <a:pt x="0" y="1459992"/>
                </a:lnTo>
                <a:lnTo>
                  <a:pt x="9144" y="1459992"/>
                </a:lnTo>
                <a:lnTo>
                  <a:pt x="9144" y="1417320"/>
                </a:lnTo>
                <a:close/>
              </a:path>
              <a:path w="902335" h="3721735">
                <a:moveTo>
                  <a:pt x="9144" y="1338072"/>
                </a:moveTo>
                <a:lnTo>
                  <a:pt x="0" y="1338072"/>
                </a:lnTo>
                <a:lnTo>
                  <a:pt x="0" y="1383792"/>
                </a:lnTo>
                <a:lnTo>
                  <a:pt x="9144" y="1383792"/>
                </a:lnTo>
                <a:lnTo>
                  <a:pt x="9144" y="1338072"/>
                </a:lnTo>
                <a:close/>
              </a:path>
              <a:path w="902335" h="3721735">
                <a:moveTo>
                  <a:pt x="9144" y="1261872"/>
                </a:moveTo>
                <a:lnTo>
                  <a:pt x="0" y="1261872"/>
                </a:lnTo>
                <a:lnTo>
                  <a:pt x="0" y="1304544"/>
                </a:lnTo>
                <a:lnTo>
                  <a:pt x="9144" y="1304544"/>
                </a:lnTo>
                <a:lnTo>
                  <a:pt x="9144" y="1261872"/>
                </a:lnTo>
                <a:close/>
              </a:path>
              <a:path w="902335" h="3721735">
                <a:moveTo>
                  <a:pt x="9144" y="1182624"/>
                </a:moveTo>
                <a:lnTo>
                  <a:pt x="0" y="1182624"/>
                </a:lnTo>
                <a:lnTo>
                  <a:pt x="0" y="1228344"/>
                </a:lnTo>
                <a:lnTo>
                  <a:pt x="9144" y="1228344"/>
                </a:lnTo>
                <a:lnTo>
                  <a:pt x="9144" y="1182624"/>
                </a:lnTo>
                <a:close/>
              </a:path>
              <a:path w="902335" h="3721735">
                <a:moveTo>
                  <a:pt x="9144" y="1103376"/>
                </a:moveTo>
                <a:lnTo>
                  <a:pt x="0" y="1103376"/>
                </a:lnTo>
                <a:lnTo>
                  <a:pt x="0" y="1149096"/>
                </a:lnTo>
                <a:lnTo>
                  <a:pt x="9144" y="1149096"/>
                </a:lnTo>
                <a:lnTo>
                  <a:pt x="9144" y="1103376"/>
                </a:lnTo>
                <a:close/>
              </a:path>
              <a:path w="902335" h="3721735">
                <a:moveTo>
                  <a:pt x="9144" y="1027176"/>
                </a:moveTo>
                <a:lnTo>
                  <a:pt x="0" y="1027176"/>
                </a:lnTo>
                <a:lnTo>
                  <a:pt x="0" y="1069848"/>
                </a:lnTo>
                <a:lnTo>
                  <a:pt x="9144" y="1069848"/>
                </a:lnTo>
                <a:lnTo>
                  <a:pt x="9144" y="1027176"/>
                </a:lnTo>
                <a:close/>
              </a:path>
              <a:path w="902335" h="3721735">
                <a:moveTo>
                  <a:pt x="9144" y="947928"/>
                </a:moveTo>
                <a:lnTo>
                  <a:pt x="0" y="947928"/>
                </a:lnTo>
                <a:lnTo>
                  <a:pt x="0" y="993648"/>
                </a:lnTo>
                <a:lnTo>
                  <a:pt x="9144" y="993648"/>
                </a:lnTo>
                <a:lnTo>
                  <a:pt x="9144" y="947928"/>
                </a:lnTo>
                <a:close/>
              </a:path>
              <a:path w="902335" h="3721735">
                <a:moveTo>
                  <a:pt x="9144" y="871728"/>
                </a:moveTo>
                <a:lnTo>
                  <a:pt x="0" y="871728"/>
                </a:lnTo>
                <a:lnTo>
                  <a:pt x="0" y="914400"/>
                </a:lnTo>
                <a:lnTo>
                  <a:pt x="9144" y="914400"/>
                </a:lnTo>
                <a:lnTo>
                  <a:pt x="9144" y="871728"/>
                </a:lnTo>
                <a:close/>
              </a:path>
              <a:path w="902335" h="3721735">
                <a:moveTo>
                  <a:pt x="9144" y="792480"/>
                </a:moveTo>
                <a:lnTo>
                  <a:pt x="0" y="792480"/>
                </a:lnTo>
                <a:lnTo>
                  <a:pt x="0" y="838200"/>
                </a:lnTo>
                <a:lnTo>
                  <a:pt x="9144" y="838200"/>
                </a:lnTo>
                <a:lnTo>
                  <a:pt x="9144" y="792480"/>
                </a:lnTo>
                <a:close/>
              </a:path>
              <a:path w="902335" h="3721735">
                <a:moveTo>
                  <a:pt x="9144" y="713232"/>
                </a:moveTo>
                <a:lnTo>
                  <a:pt x="0" y="713232"/>
                </a:lnTo>
                <a:lnTo>
                  <a:pt x="0" y="758952"/>
                </a:lnTo>
                <a:lnTo>
                  <a:pt x="9144" y="758952"/>
                </a:lnTo>
                <a:lnTo>
                  <a:pt x="9144" y="713232"/>
                </a:lnTo>
                <a:close/>
              </a:path>
              <a:path w="902335" h="3721735">
                <a:moveTo>
                  <a:pt x="9144" y="637032"/>
                </a:moveTo>
                <a:lnTo>
                  <a:pt x="0" y="637032"/>
                </a:lnTo>
                <a:lnTo>
                  <a:pt x="0" y="682752"/>
                </a:lnTo>
                <a:lnTo>
                  <a:pt x="9144" y="682752"/>
                </a:lnTo>
                <a:lnTo>
                  <a:pt x="9144" y="637032"/>
                </a:lnTo>
                <a:close/>
              </a:path>
              <a:path w="902335" h="3721735">
                <a:moveTo>
                  <a:pt x="9144" y="557784"/>
                </a:moveTo>
                <a:lnTo>
                  <a:pt x="0" y="557784"/>
                </a:lnTo>
                <a:lnTo>
                  <a:pt x="0" y="603504"/>
                </a:lnTo>
                <a:lnTo>
                  <a:pt x="9144" y="603504"/>
                </a:lnTo>
                <a:lnTo>
                  <a:pt x="9144" y="557784"/>
                </a:lnTo>
                <a:close/>
              </a:path>
              <a:path w="902335" h="3721735">
                <a:moveTo>
                  <a:pt x="9144" y="481584"/>
                </a:moveTo>
                <a:lnTo>
                  <a:pt x="0" y="481584"/>
                </a:lnTo>
                <a:lnTo>
                  <a:pt x="0" y="524256"/>
                </a:lnTo>
                <a:lnTo>
                  <a:pt x="9144" y="524256"/>
                </a:lnTo>
                <a:lnTo>
                  <a:pt x="9144" y="481584"/>
                </a:lnTo>
                <a:close/>
              </a:path>
              <a:path w="902335" h="3721735">
                <a:moveTo>
                  <a:pt x="9144" y="402336"/>
                </a:moveTo>
                <a:lnTo>
                  <a:pt x="0" y="402336"/>
                </a:lnTo>
                <a:lnTo>
                  <a:pt x="0" y="448056"/>
                </a:lnTo>
                <a:lnTo>
                  <a:pt x="9144" y="448056"/>
                </a:lnTo>
                <a:lnTo>
                  <a:pt x="9144" y="402336"/>
                </a:lnTo>
                <a:close/>
              </a:path>
              <a:path w="902335" h="3721735">
                <a:moveTo>
                  <a:pt x="9144" y="326136"/>
                </a:moveTo>
                <a:lnTo>
                  <a:pt x="0" y="326136"/>
                </a:lnTo>
                <a:lnTo>
                  <a:pt x="0" y="368808"/>
                </a:lnTo>
                <a:lnTo>
                  <a:pt x="9144" y="368808"/>
                </a:lnTo>
                <a:lnTo>
                  <a:pt x="9144" y="326136"/>
                </a:lnTo>
                <a:close/>
              </a:path>
              <a:path w="902335" h="3721735">
                <a:moveTo>
                  <a:pt x="9144" y="246887"/>
                </a:moveTo>
                <a:lnTo>
                  <a:pt x="0" y="246887"/>
                </a:lnTo>
                <a:lnTo>
                  <a:pt x="0" y="292608"/>
                </a:lnTo>
                <a:lnTo>
                  <a:pt x="9144" y="292608"/>
                </a:lnTo>
                <a:lnTo>
                  <a:pt x="9144" y="246887"/>
                </a:lnTo>
                <a:close/>
              </a:path>
              <a:path w="902335" h="3721735">
                <a:moveTo>
                  <a:pt x="9144" y="167640"/>
                </a:moveTo>
                <a:lnTo>
                  <a:pt x="0" y="167640"/>
                </a:lnTo>
                <a:lnTo>
                  <a:pt x="0" y="213360"/>
                </a:lnTo>
                <a:lnTo>
                  <a:pt x="9144" y="213360"/>
                </a:lnTo>
                <a:lnTo>
                  <a:pt x="9144" y="167640"/>
                </a:lnTo>
                <a:close/>
              </a:path>
              <a:path w="902335" h="3721735">
                <a:moveTo>
                  <a:pt x="12192" y="91440"/>
                </a:moveTo>
                <a:lnTo>
                  <a:pt x="12192" y="94487"/>
                </a:lnTo>
                <a:lnTo>
                  <a:pt x="6096" y="109728"/>
                </a:lnTo>
                <a:lnTo>
                  <a:pt x="3048" y="124968"/>
                </a:lnTo>
                <a:lnTo>
                  <a:pt x="0" y="134112"/>
                </a:lnTo>
                <a:lnTo>
                  <a:pt x="12192" y="137160"/>
                </a:lnTo>
                <a:lnTo>
                  <a:pt x="12192" y="124968"/>
                </a:lnTo>
                <a:lnTo>
                  <a:pt x="18287" y="112775"/>
                </a:lnTo>
                <a:lnTo>
                  <a:pt x="21336" y="97536"/>
                </a:lnTo>
                <a:lnTo>
                  <a:pt x="24384" y="94487"/>
                </a:lnTo>
                <a:lnTo>
                  <a:pt x="12192" y="91440"/>
                </a:lnTo>
                <a:close/>
              </a:path>
              <a:path w="902335" h="3721735">
                <a:moveTo>
                  <a:pt x="64008" y="30480"/>
                </a:moveTo>
                <a:lnTo>
                  <a:pt x="45720" y="45720"/>
                </a:lnTo>
                <a:lnTo>
                  <a:pt x="30480" y="60960"/>
                </a:lnTo>
                <a:lnTo>
                  <a:pt x="39624" y="67056"/>
                </a:lnTo>
                <a:lnTo>
                  <a:pt x="70104" y="36575"/>
                </a:lnTo>
                <a:lnTo>
                  <a:pt x="64008" y="30480"/>
                </a:lnTo>
                <a:close/>
              </a:path>
              <a:path w="902335" h="3721735">
                <a:moveTo>
                  <a:pt x="140208" y="0"/>
                </a:moveTo>
                <a:lnTo>
                  <a:pt x="137160" y="0"/>
                </a:lnTo>
                <a:lnTo>
                  <a:pt x="121920" y="3048"/>
                </a:lnTo>
                <a:lnTo>
                  <a:pt x="106680" y="9144"/>
                </a:lnTo>
                <a:lnTo>
                  <a:pt x="94487" y="12192"/>
                </a:lnTo>
                <a:lnTo>
                  <a:pt x="97536" y="21336"/>
                </a:lnTo>
                <a:lnTo>
                  <a:pt x="112775" y="18287"/>
                </a:lnTo>
                <a:lnTo>
                  <a:pt x="124968" y="15240"/>
                </a:lnTo>
                <a:lnTo>
                  <a:pt x="140208" y="12192"/>
                </a:lnTo>
                <a:lnTo>
                  <a:pt x="140208" y="0"/>
                </a:lnTo>
                <a:close/>
              </a:path>
              <a:path w="902335" h="3721735">
                <a:moveTo>
                  <a:pt x="219456" y="0"/>
                </a:moveTo>
                <a:lnTo>
                  <a:pt x="173736" y="0"/>
                </a:lnTo>
                <a:lnTo>
                  <a:pt x="173736" y="12192"/>
                </a:lnTo>
                <a:lnTo>
                  <a:pt x="219456" y="12192"/>
                </a:lnTo>
                <a:lnTo>
                  <a:pt x="219456" y="0"/>
                </a:lnTo>
                <a:close/>
              </a:path>
              <a:path w="902335" h="3721735">
                <a:moveTo>
                  <a:pt x="295656" y="0"/>
                </a:moveTo>
                <a:lnTo>
                  <a:pt x="249936" y="0"/>
                </a:lnTo>
                <a:lnTo>
                  <a:pt x="249936" y="12192"/>
                </a:lnTo>
                <a:lnTo>
                  <a:pt x="295656" y="12192"/>
                </a:lnTo>
                <a:lnTo>
                  <a:pt x="295656" y="0"/>
                </a:lnTo>
                <a:close/>
              </a:path>
              <a:path w="902335" h="3721735">
                <a:moveTo>
                  <a:pt x="374904" y="0"/>
                </a:moveTo>
                <a:lnTo>
                  <a:pt x="329184" y="0"/>
                </a:lnTo>
                <a:lnTo>
                  <a:pt x="329184" y="12192"/>
                </a:lnTo>
                <a:lnTo>
                  <a:pt x="374904" y="12192"/>
                </a:lnTo>
                <a:lnTo>
                  <a:pt x="374904" y="0"/>
                </a:lnTo>
                <a:close/>
              </a:path>
              <a:path w="902335" h="3721735">
                <a:moveTo>
                  <a:pt x="451104" y="0"/>
                </a:moveTo>
                <a:lnTo>
                  <a:pt x="408432" y="0"/>
                </a:lnTo>
                <a:lnTo>
                  <a:pt x="408432" y="12192"/>
                </a:lnTo>
                <a:lnTo>
                  <a:pt x="451104" y="12192"/>
                </a:lnTo>
                <a:lnTo>
                  <a:pt x="451104" y="0"/>
                </a:lnTo>
                <a:close/>
              </a:path>
              <a:path w="902335" h="3721735">
                <a:moveTo>
                  <a:pt x="530351" y="0"/>
                </a:moveTo>
                <a:lnTo>
                  <a:pt x="484632" y="0"/>
                </a:lnTo>
                <a:lnTo>
                  <a:pt x="484632" y="12192"/>
                </a:lnTo>
                <a:lnTo>
                  <a:pt x="530351" y="12192"/>
                </a:lnTo>
                <a:lnTo>
                  <a:pt x="530351" y="0"/>
                </a:lnTo>
                <a:close/>
              </a:path>
              <a:path w="902335" h="3721735">
                <a:moveTo>
                  <a:pt x="606551" y="0"/>
                </a:moveTo>
                <a:lnTo>
                  <a:pt x="563880" y="0"/>
                </a:lnTo>
                <a:lnTo>
                  <a:pt x="563880" y="12192"/>
                </a:lnTo>
                <a:lnTo>
                  <a:pt x="606551" y="12192"/>
                </a:lnTo>
                <a:lnTo>
                  <a:pt x="606551" y="0"/>
                </a:lnTo>
                <a:close/>
              </a:path>
              <a:path w="902335" h="3721735">
                <a:moveTo>
                  <a:pt x="685800" y="0"/>
                </a:moveTo>
                <a:lnTo>
                  <a:pt x="640080" y="0"/>
                </a:lnTo>
                <a:lnTo>
                  <a:pt x="640080" y="12192"/>
                </a:lnTo>
                <a:lnTo>
                  <a:pt x="685800" y="12192"/>
                </a:lnTo>
                <a:lnTo>
                  <a:pt x="685800" y="0"/>
                </a:lnTo>
                <a:close/>
              </a:path>
              <a:path w="902335" h="3721735">
                <a:moveTo>
                  <a:pt x="765048" y="0"/>
                </a:moveTo>
                <a:lnTo>
                  <a:pt x="719327" y="0"/>
                </a:lnTo>
                <a:lnTo>
                  <a:pt x="719327" y="12192"/>
                </a:lnTo>
                <a:lnTo>
                  <a:pt x="762000" y="12192"/>
                </a:lnTo>
                <a:lnTo>
                  <a:pt x="765048" y="0"/>
                </a:lnTo>
                <a:close/>
              </a:path>
              <a:path w="902335" h="3721735">
                <a:moveTo>
                  <a:pt x="798576" y="9144"/>
                </a:moveTo>
                <a:lnTo>
                  <a:pt x="795527" y="18287"/>
                </a:lnTo>
                <a:lnTo>
                  <a:pt x="804672" y="24384"/>
                </a:lnTo>
                <a:lnTo>
                  <a:pt x="829056" y="36575"/>
                </a:lnTo>
                <a:lnTo>
                  <a:pt x="832104" y="39624"/>
                </a:lnTo>
                <a:lnTo>
                  <a:pt x="838200" y="30480"/>
                </a:lnTo>
                <a:lnTo>
                  <a:pt x="835151" y="27432"/>
                </a:lnTo>
                <a:lnTo>
                  <a:pt x="822960" y="18287"/>
                </a:lnTo>
                <a:lnTo>
                  <a:pt x="807720" y="12192"/>
                </a:lnTo>
                <a:lnTo>
                  <a:pt x="798576" y="9144"/>
                </a:lnTo>
                <a:close/>
              </a:path>
              <a:path w="902335" h="3721735">
                <a:moveTo>
                  <a:pt x="879348" y="73152"/>
                </a:moveTo>
                <a:lnTo>
                  <a:pt x="868680" y="73152"/>
                </a:lnTo>
                <a:lnTo>
                  <a:pt x="874776" y="88392"/>
                </a:lnTo>
                <a:lnTo>
                  <a:pt x="880872" y="97536"/>
                </a:lnTo>
                <a:lnTo>
                  <a:pt x="890015" y="91440"/>
                </a:lnTo>
                <a:lnTo>
                  <a:pt x="883920" y="82296"/>
                </a:lnTo>
                <a:lnTo>
                  <a:pt x="879348" y="73152"/>
                </a:lnTo>
                <a:close/>
              </a:path>
              <a:path w="902335" h="3721735">
                <a:moveTo>
                  <a:pt x="865632" y="54863"/>
                </a:moveTo>
                <a:lnTo>
                  <a:pt x="856488" y="60960"/>
                </a:lnTo>
                <a:lnTo>
                  <a:pt x="868680" y="76200"/>
                </a:lnTo>
                <a:lnTo>
                  <a:pt x="868680" y="73152"/>
                </a:lnTo>
                <a:lnTo>
                  <a:pt x="879348" y="73152"/>
                </a:lnTo>
                <a:lnTo>
                  <a:pt x="877824" y="70104"/>
                </a:lnTo>
                <a:lnTo>
                  <a:pt x="877824" y="67056"/>
                </a:lnTo>
                <a:lnTo>
                  <a:pt x="865632" y="54863"/>
                </a:lnTo>
                <a:close/>
              </a:path>
              <a:path w="902335" h="3721735">
                <a:moveTo>
                  <a:pt x="899160" y="124968"/>
                </a:moveTo>
                <a:lnTo>
                  <a:pt x="890015" y="128016"/>
                </a:lnTo>
                <a:lnTo>
                  <a:pt x="890015" y="140208"/>
                </a:lnTo>
                <a:lnTo>
                  <a:pt x="893063" y="155448"/>
                </a:lnTo>
                <a:lnTo>
                  <a:pt x="893063" y="170687"/>
                </a:lnTo>
                <a:lnTo>
                  <a:pt x="902208" y="170687"/>
                </a:lnTo>
                <a:lnTo>
                  <a:pt x="902208" y="140208"/>
                </a:lnTo>
                <a:lnTo>
                  <a:pt x="899160" y="124968"/>
                </a:lnTo>
                <a:close/>
              </a:path>
              <a:path w="902335" h="3721735">
                <a:moveTo>
                  <a:pt x="902208" y="204216"/>
                </a:moveTo>
                <a:lnTo>
                  <a:pt x="893063" y="204216"/>
                </a:lnTo>
                <a:lnTo>
                  <a:pt x="893063" y="246887"/>
                </a:lnTo>
                <a:lnTo>
                  <a:pt x="902208" y="246887"/>
                </a:lnTo>
                <a:lnTo>
                  <a:pt x="902208" y="204216"/>
                </a:lnTo>
                <a:close/>
              </a:path>
              <a:path w="902335" h="3721735">
                <a:moveTo>
                  <a:pt x="902208" y="280416"/>
                </a:moveTo>
                <a:lnTo>
                  <a:pt x="893063" y="280416"/>
                </a:lnTo>
                <a:lnTo>
                  <a:pt x="893063" y="326136"/>
                </a:lnTo>
                <a:lnTo>
                  <a:pt x="902208" y="326136"/>
                </a:lnTo>
                <a:lnTo>
                  <a:pt x="902208" y="280416"/>
                </a:lnTo>
                <a:close/>
              </a:path>
              <a:path w="902335" h="3721735">
                <a:moveTo>
                  <a:pt x="902208" y="359663"/>
                </a:moveTo>
                <a:lnTo>
                  <a:pt x="893063" y="359663"/>
                </a:lnTo>
                <a:lnTo>
                  <a:pt x="893063" y="405384"/>
                </a:lnTo>
                <a:lnTo>
                  <a:pt x="902208" y="405384"/>
                </a:lnTo>
                <a:lnTo>
                  <a:pt x="902208" y="359663"/>
                </a:lnTo>
                <a:close/>
              </a:path>
              <a:path w="902335" h="3721735">
                <a:moveTo>
                  <a:pt x="902208" y="435863"/>
                </a:moveTo>
                <a:lnTo>
                  <a:pt x="893063" y="435863"/>
                </a:lnTo>
                <a:lnTo>
                  <a:pt x="893063" y="481584"/>
                </a:lnTo>
                <a:lnTo>
                  <a:pt x="902208" y="481584"/>
                </a:lnTo>
                <a:lnTo>
                  <a:pt x="902208" y="435863"/>
                </a:lnTo>
                <a:close/>
              </a:path>
              <a:path w="902335" h="3721735">
                <a:moveTo>
                  <a:pt x="902208" y="515112"/>
                </a:moveTo>
                <a:lnTo>
                  <a:pt x="893063" y="515112"/>
                </a:lnTo>
                <a:lnTo>
                  <a:pt x="893063" y="560832"/>
                </a:lnTo>
                <a:lnTo>
                  <a:pt x="902208" y="560832"/>
                </a:lnTo>
                <a:lnTo>
                  <a:pt x="902208" y="515112"/>
                </a:lnTo>
                <a:close/>
              </a:path>
              <a:path w="902335" h="3721735">
                <a:moveTo>
                  <a:pt x="902208" y="594360"/>
                </a:moveTo>
                <a:lnTo>
                  <a:pt x="893063" y="594360"/>
                </a:lnTo>
                <a:lnTo>
                  <a:pt x="893063" y="637032"/>
                </a:lnTo>
                <a:lnTo>
                  <a:pt x="902208" y="637032"/>
                </a:lnTo>
                <a:lnTo>
                  <a:pt x="902208" y="594360"/>
                </a:lnTo>
                <a:close/>
              </a:path>
              <a:path w="902335" h="3721735">
                <a:moveTo>
                  <a:pt x="902208" y="670560"/>
                </a:moveTo>
                <a:lnTo>
                  <a:pt x="893063" y="670560"/>
                </a:lnTo>
                <a:lnTo>
                  <a:pt x="893063" y="716280"/>
                </a:lnTo>
                <a:lnTo>
                  <a:pt x="902208" y="716280"/>
                </a:lnTo>
                <a:lnTo>
                  <a:pt x="902208" y="670560"/>
                </a:lnTo>
                <a:close/>
              </a:path>
              <a:path w="902335" h="3721735">
                <a:moveTo>
                  <a:pt x="902208" y="749808"/>
                </a:moveTo>
                <a:lnTo>
                  <a:pt x="893063" y="749808"/>
                </a:lnTo>
                <a:lnTo>
                  <a:pt x="893063" y="792480"/>
                </a:lnTo>
                <a:lnTo>
                  <a:pt x="902208" y="792480"/>
                </a:lnTo>
                <a:lnTo>
                  <a:pt x="902208" y="749808"/>
                </a:lnTo>
                <a:close/>
              </a:path>
              <a:path w="902335" h="3721735">
                <a:moveTo>
                  <a:pt x="902208" y="826008"/>
                </a:moveTo>
                <a:lnTo>
                  <a:pt x="893063" y="826008"/>
                </a:lnTo>
                <a:lnTo>
                  <a:pt x="893063" y="871728"/>
                </a:lnTo>
                <a:lnTo>
                  <a:pt x="902208" y="871728"/>
                </a:lnTo>
                <a:lnTo>
                  <a:pt x="902208" y="826008"/>
                </a:lnTo>
                <a:close/>
              </a:path>
              <a:path w="902335" h="3721735">
                <a:moveTo>
                  <a:pt x="902208" y="905256"/>
                </a:moveTo>
                <a:lnTo>
                  <a:pt x="893063" y="905256"/>
                </a:lnTo>
                <a:lnTo>
                  <a:pt x="893063" y="950976"/>
                </a:lnTo>
                <a:lnTo>
                  <a:pt x="902208" y="950976"/>
                </a:lnTo>
                <a:lnTo>
                  <a:pt x="902208" y="905256"/>
                </a:lnTo>
                <a:close/>
              </a:path>
              <a:path w="902335" h="3721735">
                <a:moveTo>
                  <a:pt x="902208" y="984504"/>
                </a:moveTo>
                <a:lnTo>
                  <a:pt x="893063" y="984504"/>
                </a:lnTo>
                <a:lnTo>
                  <a:pt x="893063" y="1027176"/>
                </a:lnTo>
                <a:lnTo>
                  <a:pt x="902208" y="1027176"/>
                </a:lnTo>
                <a:lnTo>
                  <a:pt x="902208" y="984504"/>
                </a:lnTo>
                <a:close/>
              </a:path>
              <a:path w="902335" h="3721735">
                <a:moveTo>
                  <a:pt x="902208" y="1060704"/>
                </a:moveTo>
                <a:lnTo>
                  <a:pt x="893063" y="1060704"/>
                </a:lnTo>
                <a:lnTo>
                  <a:pt x="893063" y="1106424"/>
                </a:lnTo>
                <a:lnTo>
                  <a:pt x="902208" y="1106424"/>
                </a:lnTo>
                <a:lnTo>
                  <a:pt x="902208" y="1060704"/>
                </a:lnTo>
                <a:close/>
              </a:path>
              <a:path w="902335" h="3721735">
                <a:moveTo>
                  <a:pt x="902208" y="1139952"/>
                </a:moveTo>
                <a:lnTo>
                  <a:pt x="893063" y="1139952"/>
                </a:lnTo>
                <a:lnTo>
                  <a:pt x="893063" y="1182624"/>
                </a:lnTo>
                <a:lnTo>
                  <a:pt x="902208" y="1182624"/>
                </a:lnTo>
                <a:lnTo>
                  <a:pt x="902208" y="1139952"/>
                </a:lnTo>
                <a:close/>
              </a:path>
              <a:path w="902335" h="3721735">
                <a:moveTo>
                  <a:pt x="902208" y="1216152"/>
                </a:moveTo>
                <a:lnTo>
                  <a:pt x="893063" y="1216152"/>
                </a:lnTo>
                <a:lnTo>
                  <a:pt x="893063" y="1261872"/>
                </a:lnTo>
                <a:lnTo>
                  <a:pt x="902208" y="1261872"/>
                </a:lnTo>
                <a:lnTo>
                  <a:pt x="902208" y="1216152"/>
                </a:lnTo>
                <a:close/>
              </a:path>
              <a:path w="902335" h="3721735">
                <a:moveTo>
                  <a:pt x="902208" y="1295400"/>
                </a:moveTo>
                <a:lnTo>
                  <a:pt x="893063" y="1295400"/>
                </a:lnTo>
                <a:lnTo>
                  <a:pt x="893063" y="1338072"/>
                </a:lnTo>
                <a:lnTo>
                  <a:pt x="902208" y="1338072"/>
                </a:lnTo>
                <a:lnTo>
                  <a:pt x="902208" y="1295400"/>
                </a:lnTo>
                <a:close/>
              </a:path>
              <a:path w="902335" h="3721735">
                <a:moveTo>
                  <a:pt x="902208" y="1371600"/>
                </a:moveTo>
                <a:lnTo>
                  <a:pt x="893063" y="1371600"/>
                </a:lnTo>
                <a:lnTo>
                  <a:pt x="893063" y="1417320"/>
                </a:lnTo>
                <a:lnTo>
                  <a:pt x="902208" y="1417320"/>
                </a:lnTo>
                <a:lnTo>
                  <a:pt x="902208" y="1371600"/>
                </a:lnTo>
                <a:close/>
              </a:path>
              <a:path w="902335" h="3721735">
                <a:moveTo>
                  <a:pt x="902208" y="1450848"/>
                </a:moveTo>
                <a:lnTo>
                  <a:pt x="893063" y="1450848"/>
                </a:lnTo>
                <a:lnTo>
                  <a:pt x="893063" y="1496568"/>
                </a:lnTo>
                <a:lnTo>
                  <a:pt x="902208" y="1496568"/>
                </a:lnTo>
                <a:lnTo>
                  <a:pt x="902208" y="1450848"/>
                </a:lnTo>
                <a:close/>
              </a:path>
              <a:path w="902335" h="3721735">
                <a:moveTo>
                  <a:pt x="902208" y="1530096"/>
                </a:moveTo>
                <a:lnTo>
                  <a:pt x="893063" y="1530096"/>
                </a:lnTo>
                <a:lnTo>
                  <a:pt x="893063" y="1572768"/>
                </a:lnTo>
                <a:lnTo>
                  <a:pt x="902208" y="1572768"/>
                </a:lnTo>
                <a:lnTo>
                  <a:pt x="902208" y="1530096"/>
                </a:lnTo>
                <a:close/>
              </a:path>
              <a:path w="902335" h="3721735">
                <a:moveTo>
                  <a:pt x="902208" y="1606296"/>
                </a:moveTo>
                <a:lnTo>
                  <a:pt x="893063" y="1606296"/>
                </a:lnTo>
                <a:lnTo>
                  <a:pt x="893063" y="1652016"/>
                </a:lnTo>
                <a:lnTo>
                  <a:pt x="902208" y="1652016"/>
                </a:lnTo>
                <a:lnTo>
                  <a:pt x="902208" y="1606296"/>
                </a:lnTo>
                <a:close/>
              </a:path>
              <a:path w="902335" h="3721735">
                <a:moveTo>
                  <a:pt x="902208" y="1685544"/>
                </a:moveTo>
                <a:lnTo>
                  <a:pt x="893063" y="1685544"/>
                </a:lnTo>
                <a:lnTo>
                  <a:pt x="893063" y="1728216"/>
                </a:lnTo>
                <a:lnTo>
                  <a:pt x="902208" y="1728216"/>
                </a:lnTo>
                <a:lnTo>
                  <a:pt x="902208" y="1685544"/>
                </a:lnTo>
                <a:close/>
              </a:path>
              <a:path w="902335" h="3721735">
                <a:moveTo>
                  <a:pt x="902208" y="1761744"/>
                </a:moveTo>
                <a:lnTo>
                  <a:pt x="893063" y="1761744"/>
                </a:lnTo>
                <a:lnTo>
                  <a:pt x="893063" y="1807464"/>
                </a:lnTo>
                <a:lnTo>
                  <a:pt x="902208" y="1807464"/>
                </a:lnTo>
                <a:lnTo>
                  <a:pt x="902208" y="1761744"/>
                </a:lnTo>
                <a:close/>
              </a:path>
              <a:path w="902335" h="3721735">
                <a:moveTo>
                  <a:pt x="902208" y="1840992"/>
                </a:moveTo>
                <a:lnTo>
                  <a:pt x="893063" y="1840992"/>
                </a:lnTo>
                <a:lnTo>
                  <a:pt x="893063" y="1886712"/>
                </a:lnTo>
                <a:lnTo>
                  <a:pt x="902208" y="1886712"/>
                </a:lnTo>
                <a:lnTo>
                  <a:pt x="902208" y="1840992"/>
                </a:lnTo>
                <a:close/>
              </a:path>
              <a:path w="902335" h="3721735">
                <a:moveTo>
                  <a:pt x="902208" y="1917192"/>
                </a:moveTo>
                <a:lnTo>
                  <a:pt x="893063" y="1917192"/>
                </a:lnTo>
                <a:lnTo>
                  <a:pt x="893063" y="1962912"/>
                </a:lnTo>
                <a:lnTo>
                  <a:pt x="902208" y="1962912"/>
                </a:lnTo>
                <a:lnTo>
                  <a:pt x="902208" y="1917192"/>
                </a:lnTo>
                <a:close/>
              </a:path>
              <a:path w="902335" h="3721735">
                <a:moveTo>
                  <a:pt x="902208" y="1996440"/>
                </a:moveTo>
                <a:lnTo>
                  <a:pt x="893063" y="1996440"/>
                </a:lnTo>
                <a:lnTo>
                  <a:pt x="893063" y="2042160"/>
                </a:lnTo>
                <a:lnTo>
                  <a:pt x="902208" y="2042160"/>
                </a:lnTo>
                <a:lnTo>
                  <a:pt x="902208" y="1996440"/>
                </a:lnTo>
                <a:close/>
              </a:path>
              <a:path w="902335" h="3721735">
                <a:moveTo>
                  <a:pt x="902208" y="2075688"/>
                </a:moveTo>
                <a:lnTo>
                  <a:pt x="893063" y="2075688"/>
                </a:lnTo>
                <a:lnTo>
                  <a:pt x="893063" y="2118360"/>
                </a:lnTo>
                <a:lnTo>
                  <a:pt x="902208" y="2118360"/>
                </a:lnTo>
                <a:lnTo>
                  <a:pt x="902208" y="2075688"/>
                </a:lnTo>
                <a:close/>
              </a:path>
              <a:path w="902335" h="3721735">
                <a:moveTo>
                  <a:pt x="902208" y="2151888"/>
                </a:moveTo>
                <a:lnTo>
                  <a:pt x="893063" y="2151888"/>
                </a:lnTo>
                <a:lnTo>
                  <a:pt x="893063" y="2197608"/>
                </a:lnTo>
                <a:lnTo>
                  <a:pt x="902208" y="2197608"/>
                </a:lnTo>
                <a:lnTo>
                  <a:pt x="902208" y="2151888"/>
                </a:lnTo>
                <a:close/>
              </a:path>
              <a:path w="902335" h="3721735">
                <a:moveTo>
                  <a:pt x="902208" y="2231136"/>
                </a:moveTo>
                <a:lnTo>
                  <a:pt x="893063" y="2231136"/>
                </a:lnTo>
                <a:lnTo>
                  <a:pt x="893063" y="2273808"/>
                </a:lnTo>
                <a:lnTo>
                  <a:pt x="902208" y="2273808"/>
                </a:lnTo>
                <a:lnTo>
                  <a:pt x="902208" y="2231136"/>
                </a:lnTo>
                <a:close/>
              </a:path>
              <a:path w="902335" h="3721735">
                <a:moveTo>
                  <a:pt x="902208" y="2307336"/>
                </a:moveTo>
                <a:lnTo>
                  <a:pt x="893063" y="2307336"/>
                </a:lnTo>
                <a:lnTo>
                  <a:pt x="893063" y="2353056"/>
                </a:lnTo>
                <a:lnTo>
                  <a:pt x="902208" y="2353056"/>
                </a:lnTo>
                <a:lnTo>
                  <a:pt x="902208" y="2307336"/>
                </a:lnTo>
                <a:close/>
              </a:path>
              <a:path w="902335" h="3721735">
                <a:moveTo>
                  <a:pt x="902208" y="2386584"/>
                </a:moveTo>
                <a:lnTo>
                  <a:pt x="893063" y="2386584"/>
                </a:lnTo>
                <a:lnTo>
                  <a:pt x="893063" y="2432304"/>
                </a:lnTo>
                <a:lnTo>
                  <a:pt x="902208" y="2432304"/>
                </a:lnTo>
                <a:lnTo>
                  <a:pt x="902208" y="2386584"/>
                </a:lnTo>
                <a:close/>
              </a:path>
              <a:path w="902335" h="3721735">
                <a:moveTo>
                  <a:pt x="902208" y="2465832"/>
                </a:moveTo>
                <a:lnTo>
                  <a:pt x="893063" y="2465832"/>
                </a:lnTo>
                <a:lnTo>
                  <a:pt x="893063" y="2508504"/>
                </a:lnTo>
                <a:lnTo>
                  <a:pt x="902208" y="2508504"/>
                </a:lnTo>
                <a:lnTo>
                  <a:pt x="902208" y="2465832"/>
                </a:lnTo>
                <a:close/>
              </a:path>
              <a:path w="902335" h="3721735">
                <a:moveTo>
                  <a:pt x="902208" y="2542032"/>
                </a:moveTo>
                <a:lnTo>
                  <a:pt x="893063" y="2542032"/>
                </a:lnTo>
                <a:lnTo>
                  <a:pt x="893063" y="2587752"/>
                </a:lnTo>
                <a:lnTo>
                  <a:pt x="902208" y="2587752"/>
                </a:lnTo>
                <a:lnTo>
                  <a:pt x="902208" y="2542032"/>
                </a:lnTo>
                <a:close/>
              </a:path>
              <a:path w="902335" h="3721735">
                <a:moveTo>
                  <a:pt x="902208" y="2621280"/>
                </a:moveTo>
                <a:lnTo>
                  <a:pt x="893063" y="2621280"/>
                </a:lnTo>
                <a:lnTo>
                  <a:pt x="893063" y="2663952"/>
                </a:lnTo>
                <a:lnTo>
                  <a:pt x="902208" y="2663952"/>
                </a:lnTo>
                <a:lnTo>
                  <a:pt x="902208" y="2621280"/>
                </a:lnTo>
                <a:close/>
              </a:path>
              <a:path w="902335" h="3721735">
                <a:moveTo>
                  <a:pt x="902208" y="2697480"/>
                </a:moveTo>
                <a:lnTo>
                  <a:pt x="893063" y="2697480"/>
                </a:lnTo>
                <a:lnTo>
                  <a:pt x="893063" y="2743200"/>
                </a:lnTo>
                <a:lnTo>
                  <a:pt x="902208" y="2743200"/>
                </a:lnTo>
                <a:lnTo>
                  <a:pt x="902208" y="2697480"/>
                </a:lnTo>
                <a:close/>
              </a:path>
              <a:path w="902335" h="3721735">
                <a:moveTo>
                  <a:pt x="902208" y="2776728"/>
                </a:moveTo>
                <a:lnTo>
                  <a:pt x="893063" y="2776728"/>
                </a:lnTo>
                <a:lnTo>
                  <a:pt x="893063" y="2819400"/>
                </a:lnTo>
                <a:lnTo>
                  <a:pt x="902208" y="2819400"/>
                </a:lnTo>
                <a:lnTo>
                  <a:pt x="902208" y="2776728"/>
                </a:lnTo>
                <a:close/>
              </a:path>
              <a:path w="902335" h="3721735">
                <a:moveTo>
                  <a:pt x="902208" y="2852928"/>
                </a:moveTo>
                <a:lnTo>
                  <a:pt x="893063" y="2852928"/>
                </a:lnTo>
                <a:lnTo>
                  <a:pt x="893063" y="2898648"/>
                </a:lnTo>
                <a:lnTo>
                  <a:pt x="902208" y="2898648"/>
                </a:lnTo>
                <a:lnTo>
                  <a:pt x="902208" y="2852928"/>
                </a:lnTo>
                <a:close/>
              </a:path>
              <a:path w="902335" h="3721735">
                <a:moveTo>
                  <a:pt x="902208" y="2932176"/>
                </a:moveTo>
                <a:lnTo>
                  <a:pt x="893063" y="2932176"/>
                </a:lnTo>
                <a:lnTo>
                  <a:pt x="893063" y="2977896"/>
                </a:lnTo>
                <a:lnTo>
                  <a:pt x="902208" y="2977896"/>
                </a:lnTo>
                <a:lnTo>
                  <a:pt x="902208" y="2932176"/>
                </a:lnTo>
                <a:close/>
              </a:path>
              <a:path w="902335" h="3721735">
                <a:moveTo>
                  <a:pt x="902208" y="3011424"/>
                </a:moveTo>
                <a:lnTo>
                  <a:pt x="893063" y="3011424"/>
                </a:lnTo>
                <a:lnTo>
                  <a:pt x="893063" y="3054096"/>
                </a:lnTo>
                <a:lnTo>
                  <a:pt x="902208" y="3054096"/>
                </a:lnTo>
                <a:lnTo>
                  <a:pt x="902208" y="3011424"/>
                </a:lnTo>
                <a:close/>
              </a:path>
              <a:path w="902335" h="3721735">
                <a:moveTo>
                  <a:pt x="902208" y="3087624"/>
                </a:moveTo>
                <a:lnTo>
                  <a:pt x="893063" y="3087624"/>
                </a:lnTo>
                <a:lnTo>
                  <a:pt x="893063" y="3133344"/>
                </a:lnTo>
                <a:lnTo>
                  <a:pt x="902208" y="3133344"/>
                </a:lnTo>
                <a:lnTo>
                  <a:pt x="902208" y="3087624"/>
                </a:lnTo>
                <a:close/>
              </a:path>
              <a:path w="902335" h="3721735">
                <a:moveTo>
                  <a:pt x="902208" y="3166872"/>
                </a:moveTo>
                <a:lnTo>
                  <a:pt x="893063" y="3166872"/>
                </a:lnTo>
                <a:lnTo>
                  <a:pt x="893063" y="3209544"/>
                </a:lnTo>
                <a:lnTo>
                  <a:pt x="902208" y="3209544"/>
                </a:lnTo>
                <a:lnTo>
                  <a:pt x="902208" y="3166872"/>
                </a:lnTo>
                <a:close/>
              </a:path>
              <a:path w="902335" h="3721735">
                <a:moveTo>
                  <a:pt x="902208" y="3243072"/>
                </a:moveTo>
                <a:lnTo>
                  <a:pt x="893063" y="3243072"/>
                </a:lnTo>
                <a:lnTo>
                  <a:pt x="893063" y="3288792"/>
                </a:lnTo>
                <a:lnTo>
                  <a:pt x="902208" y="3288792"/>
                </a:lnTo>
                <a:lnTo>
                  <a:pt x="902208" y="3243072"/>
                </a:lnTo>
                <a:close/>
              </a:path>
              <a:path w="902335" h="3721735">
                <a:moveTo>
                  <a:pt x="902208" y="3322320"/>
                </a:moveTo>
                <a:lnTo>
                  <a:pt x="893063" y="3322320"/>
                </a:lnTo>
                <a:lnTo>
                  <a:pt x="893063" y="3364992"/>
                </a:lnTo>
                <a:lnTo>
                  <a:pt x="902208" y="3364992"/>
                </a:lnTo>
                <a:lnTo>
                  <a:pt x="902208" y="3322320"/>
                </a:lnTo>
                <a:close/>
              </a:path>
              <a:path w="902335" h="3721735">
                <a:moveTo>
                  <a:pt x="902208" y="3398520"/>
                </a:moveTo>
                <a:lnTo>
                  <a:pt x="893063" y="3398520"/>
                </a:lnTo>
                <a:lnTo>
                  <a:pt x="893063" y="3444240"/>
                </a:lnTo>
                <a:lnTo>
                  <a:pt x="902208" y="3444240"/>
                </a:lnTo>
                <a:lnTo>
                  <a:pt x="902208" y="3398520"/>
                </a:lnTo>
                <a:close/>
              </a:path>
              <a:path w="902335" h="3721735">
                <a:moveTo>
                  <a:pt x="902208" y="3477768"/>
                </a:moveTo>
                <a:lnTo>
                  <a:pt x="893063" y="3477768"/>
                </a:lnTo>
                <a:lnTo>
                  <a:pt x="893063" y="3523488"/>
                </a:lnTo>
                <a:lnTo>
                  <a:pt x="902208" y="3523488"/>
                </a:lnTo>
                <a:lnTo>
                  <a:pt x="902208" y="3477768"/>
                </a:lnTo>
                <a:close/>
              </a:path>
              <a:path w="902335" h="3721735">
                <a:moveTo>
                  <a:pt x="902208" y="3557016"/>
                </a:moveTo>
                <a:lnTo>
                  <a:pt x="893063" y="3557016"/>
                </a:lnTo>
                <a:lnTo>
                  <a:pt x="893063" y="3566160"/>
                </a:lnTo>
                <a:lnTo>
                  <a:pt x="890015" y="3581400"/>
                </a:lnTo>
                <a:lnTo>
                  <a:pt x="890015" y="3593592"/>
                </a:lnTo>
                <a:lnTo>
                  <a:pt x="886968" y="3599688"/>
                </a:lnTo>
                <a:lnTo>
                  <a:pt x="899160" y="3602736"/>
                </a:lnTo>
                <a:lnTo>
                  <a:pt x="899160" y="3596640"/>
                </a:lnTo>
                <a:lnTo>
                  <a:pt x="902208" y="3581400"/>
                </a:lnTo>
                <a:lnTo>
                  <a:pt x="902208" y="3557016"/>
                </a:lnTo>
                <a:close/>
              </a:path>
              <a:path w="902335" h="3721735">
                <a:moveTo>
                  <a:pt x="877824" y="3630168"/>
                </a:moveTo>
                <a:lnTo>
                  <a:pt x="874776" y="3633216"/>
                </a:lnTo>
                <a:lnTo>
                  <a:pt x="868680" y="3645408"/>
                </a:lnTo>
                <a:lnTo>
                  <a:pt x="853439" y="3663696"/>
                </a:lnTo>
                <a:lnTo>
                  <a:pt x="862584" y="3669792"/>
                </a:lnTo>
                <a:lnTo>
                  <a:pt x="877824" y="3651504"/>
                </a:lnTo>
                <a:lnTo>
                  <a:pt x="886968" y="3633216"/>
                </a:lnTo>
                <a:lnTo>
                  <a:pt x="877824" y="3630168"/>
                </a:lnTo>
                <a:close/>
              </a:path>
              <a:path w="902335" h="3721735">
                <a:moveTo>
                  <a:pt x="829056" y="3685032"/>
                </a:moveTo>
                <a:lnTo>
                  <a:pt x="792480" y="3703320"/>
                </a:lnTo>
                <a:lnTo>
                  <a:pt x="789432" y="3703320"/>
                </a:lnTo>
                <a:lnTo>
                  <a:pt x="792480" y="3712464"/>
                </a:lnTo>
                <a:lnTo>
                  <a:pt x="795527" y="3712464"/>
                </a:lnTo>
                <a:lnTo>
                  <a:pt x="810768" y="3709416"/>
                </a:lnTo>
                <a:lnTo>
                  <a:pt x="822960" y="3700272"/>
                </a:lnTo>
                <a:lnTo>
                  <a:pt x="835151" y="3694176"/>
                </a:lnTo>
                <a:lnTo>
                  <a:pt x="829056" y="3685032"/>
                </a:lnTo>
                <a:close/>
              </a:path>
              <a:path w="902335" h="3721735">
                <a:moveTo>
                  <a:pt x="758951" y="3709416"/>
                </a:moveTo>
                <a:lnTo>
                  <a:pt x="713232" y="3709416"/>
                </a:lnTo>
                <a:lnTo>
                  <a:pt x="713232" y="3721608"/>
                </a:lnTo>
                <a:lnTo>
                  <a:pt x="749808" y="3721608"/>
                </a:lnTo>
                <a:lnTo>
                  <a:pt x="758951" y="3718560"/>
                </a:lnTo>
                <a:lnTo>
                  <a:pt x="758951" y="3709416"/>
                </a:lnTo>
                <a:close/>
              </a:path>
              <a:path w="902335" h="3721735">
                <a:moveTo>
                  <a:pt x="679704" y="3709416"/>
                </a:moveTo>
                <a:lnTo>
                  <a:pt x="637032" y="3709416"/>
                </a:lnTo>
                <a:lnTo>
                  <a:pt x="637032" y="3721608"/>
                </a:lnTo>
                <a:lnTo>
                  <a:pt x="679704" y="3721608"/>
                </a:lnTo>
                <a:lnTo>
                  <a:pt x="679704" y="3709416"/>
                </a:lnTo>
                <a:close/>
              </a:path>
              <a:path w="902335" h="3721735">
                <a:moveTo>
                  <a:pt x="603504" y="3709416"/>
                </a:moveTo>
                <a:lnTo>
                  <a:pt x="557784" y="3709416"/>
                </a:lnTo>
                <a:lnTo>
                  <a:pt x="557784" y="3721608"/>
                </a:lnTo>
                <a:lnTo>
                  <a:pt x="603504" y="3721608"/>
                </a:lnTo>
                <a:lnTo>
                  <a:pt x="603504" y="3709416"/>
                </a:lnTo>
                <a:close/>
              </a:path>
              <a:path w="902335" h="3721735">
                <a:moveTo>
                  <a:pt x="524256" y="3709416"/>
                </a:moveTo>
                <a:lnTo>
                  <a:pt x="481584" y="3709416"/>
                </a:lnTo>
                <a:lnTo>
                  <a:pt x="481584" y="3721608"/>
                </a:lnTo>
                <a:lnTo>
                  <a:pt x="524256" y="3721608"/>
                </a:lnTo>
                <a:lnTo>
                  <a:pt x="524256" y="3709416"/>
                </a:lnTo>
                <a:close/>
              </a:path>
              <a:path w="902335" h="3721735">
                <a:moveTo>
                  <a:pt x="448056" y="3709416"/>
                </a:moveTo>
                <a:lnTo>
                  <a:pt x="402336" y="3709416"/>
                </a:lnTo>
                <a:lnTo>
                  <a:pt x="402336" y="3721608"/>
                </a:lnTo>
                <a:lnTo>
                  <a:pt x="448056" y="3721608"/>
                </a:lnTo>
                <a:lnTo>
                  <a:pt x="448056" y="3709416"/>
                </a:lnTo>
                <a:close/>
              </a:path>
              <a:path w="902335" h="3721735">
                <a:moveTo>
                  <a:pt x="368808" y="3709416"/>
                </a:moveTo>
                <a:lnTo>
                  <a:pt x="323088" y="3709416"/>
                </a:lnTo>
                <a:lnTo>
                  <a:pt x="323088" y="3721608"/>
                </a:lnTo>
                <a:lnTo>
                  <a:pt x="368808" y="3721608"/>
                </a:lnTo>
                <a:lnTo>
                  <a:pt x="368808" y="3709416"/>
                </a:lnTo>
                <a:close/>
              </a:path>
              <a:path w="902335" h="3721735">
                <a:moveTo>
                  <a:pt x="289560" y="3709416"/>
                </a:moveTo>
                <a:lnTo>
                  <a:pt x="246887" y="3709416"/>
                </a:lnTo>
                <a:lnTo>
                  <a:pt x="246887" y="3721608"/>
                </a:lnTo>
                <a:lnTo>
                  <a:pt x="289560" y="3721608"/>
                </a:lnTo>
                <a:lnTo>
                  <a:pt x="289560" y="3709416"/>
                </a:lnTo>
                <a:close/>
              </a:path>
              <a:path w="902335" h="3721735">
                <a:moveTo>
                  <a:pt x="213360" y="3709416"/>
                </a:moveTo>
                <a:lnTo>
                  <a:pt x="167639" y="3709416"/>
                </a:lnTo>
                <a:lnTo>
                  <a:pt x="167639" y="3721608"/>
                </a:lnTo>
                <a:lnTo>
                  <a:pt x="213360" y="3721608"/>
                </a:lnTo>
                <a:lnTo>
                  <a:pt x="213360" y="3709416"/>
                </a:lnTo>
                <a:close/>
              </a:path>
              <a:path w="902335" h="3721735">
                <a:moveTo>
                  <a:pt x="97536" y="3697224"/>
                </a:moveTo>
                <a:lnTo>
                  <a:pt x="94487" y="3697224"/>
                </a:lnTo>
                <a:lnTo>
                  <a:pt x="91439" y="3706368"/>
                </a:lnTo>
                <a:lnTo>
                  <a:pt x="94487" y="3709416"/>
                </a:lnTo>
                <a:lnTo>
                  <a:pt x="109727" y="3712464"/>
                </a:lnTo>
                <a:lnTo>
                  <a:pt x="121920" y="3718560"/>
                </a:lnTo>
                <a:lnTo>
                  <a:pt x="134112" y="3718560"/>
                </a:lnTo>
                <a:lnTo>
                  <a:pt x="137160" y="3706368"/>
                </a:lnTo>
                <a:lnTo>
                  <a:pt x="124968" y="3706368"/>
                </a:lnTo>
                <a:lnTo>
                  <a:pt x="109727" y="3703320"/>
                </a:lnTo>
                <a:lnTo>
                  <a:pt x="97536" y="3697224"/>
                </a:lnTo>
                <a:close/>
              </a:path>
              <a:path w="902335" h="3721735">
                <a:moveTo>
                  <a:pt x="36575" y="3648456"/>
                </a:moveTo>
                <a:lnTo>
                  <a:pt x="27432" y="3654552"/>
                </a:lnTo>
                <a:lnTo>
                  <a:pt x="45720" y="3675888"/>
                </a:lnTo>
                <a:lnTo>
                  <a:pt x="60960" y="3688080"/>
                </a:lnTo>
                <a:lnTo>
                  <a:pt x="67056" y="3678936"/>
                </a:lnTo>
                <a:lnTo>
                  <a:pt x="51815" y="3666744"/>
                </a:lnTo>
                <a:lnTo>
                  <a:pt x="36575" y="3648456"/>
                </a:lnTo>
                <a:close/>
              </a:path>
              <a:path w="902335" h="3721735">
                <a:moveTo>
                  <a:pt x="12192" y="3581400"/>
                </a:moveTo>
                <a:lnTo>
                  <a:pt x="0" y="3581400"/>
                </a:lnTo>
                <a:lnTo>
                  <a:pt x="6096" y="3611880"/>
                </a:lnTo>
                <a:lnTo>
                  <a:pt x="12192" y="3624072"/>
                </a:lnTo>
                <a:lnTo>
                  <a:pt x="21336" y="3621024"/>
                </a:lnTo>
                <a:lnTo>
                  <a:pt x="18287" y="3608832"/>
                </a:lnTo>
                <a:lnTo>
                  <a:pt x="12192" y="3593592"/>
                </a:lnTo>
                <a:lnTo>
                  <a:pt x="12192" y="3581400"/>
                </a:lnTo>
                <a:close/>
              </a:path>
            </a:pathLst>
          </a:custGeom>
          <a:solidFill>
            <a:srgbClr val="EC8A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4325111" y="2149348"/>
            <a:ext cx="927100" cy="3740150"/>
          </a:xfrm>
          <a:custGeom>
            <a:rect l="l" t="t" r="r" b="b"/>
            <a:pathLst>
              <a:path w="927100" h="3740150">
                <a:moveTo>
                  <a:pt x="33527" y="3441191"/>
                </a:moveTo>
                <a:lnTo>
                  <a:pt x="0" y="3441191"/>
                </a:lnTo>
                <a:lnTo>
                  <a:pt x="0" y="3593591"/>
                </a:lnTo>
                <a:lnTo>
                  <a:pt x="3048" y="3608831"/>
                </a:lnTo>
                <a:lnTo>
                  <a:pt x="9143" y="3624072"/>
                </a:lnTo>
                <a:lnTo>
                  <a:pt x="12191" y="3639312"/>
                </a:lnTo>
                <a:lnTo>
                  <a:pt x="42672" y="3627120"/>
                </a:lnTo>
                <a:lnTo>
                  <a:pt x="36575" y="3602735"/>
                </a:lnTo>
                <a:lnTo>
                  <a:pt x="33527" y="3587496"/>
                </a:lnTo>
                <a:lnTo>
                  <a:pt x="33527" y="3441191"/>
                </a:lnTo>
                <a:close/>
              </a:path>
              <a:path w="927100" h="3740150">
                <a:moveTo>
                  <a:pt x="33527" y="3209544"/>
                </a:moveTo>
                <a:lnTo>
                  <a:pt x="0" y="3209544"/>
                </a:lnTo>
                <a:lnTo>
                  <a:pt x="0" y="3340607"/>
                </a:lnTo>
                <a:lnTo>
                  <a:pt x="33527" y="3340607"/>
                </a:lnTo>
                <a:lnTo>
                  <a:pt x="33527" y="3209544"/>
                </a:lnTo>
                <a:close/>
              </a:path>
              <a:path w="927100" h="3740150">
                <a:moveTo>
                  <a:pt x="33527" y="2974847"/>
                </a:moveTo>
                <a:lnTo>
                  <a:pt x="0" y="2974847"/>
                </a:lnTo>
                <a:lnTo>
                  <a:pt x="0" y="3108960"/>
                </a:lnTo>
                <a:lnTo>
                  <a:pt x="33527" y="3108960"/>
                </a:lnTo>
                <a:lnTo>
                  <a:pt x="33527" y="2974847"/>
                </a:lnTo>
                <a:close/>
              </a:path>
              <a:path w="927100" h="3740150">
                <a:moveTo>
                  <a:pt x="33527" y="2740152"/>
                </a:moveTo>
                <a:lnTo>
                  <a:pt x="0" y="2740152"/>
                </a:lnTo>
                <a:lnTo>
                  <a:pt x="0" y="2874264"/>
                </a:lnTo>
                <a:lnTo>
                  <a:pt x="33527" y="2874264"/>
                </a:lnTo>
                <a:lnTo>
                  <a:pt x="33527" y="2740152"/>
                </a:lnTo>
                <a:close/>
              </a:path>
              <a:path w="927100" h="3740150">
                <a:moveTo>
                  <a:pt x="33527" y="2505456"/>
                </a:moveTo>
                <a:lnTo>
                  <a:pt x="0" y="2505456"/>
                </a:lnTo>
                <a:lnTo>
                  <a:pt x="0" y="2639568"/>
                </a:lnTo>
                <a:lnTo>
                  <a:pt x="33527" y="2639568"/>
                </a:lnTo>
                <a:lnTo>
                  <a:pt x="33527" y="2505456"/>
                </a:lnTo>
                <a:close/>
              </a:path>
              <a:path w="927100" h="3740150">
                <a:moveTo>
                  <a:pt x="33527" y="2273808"/>
                </a:moveTo>
                <a:lnTo>
                  <a:pt x="0" y="2273808"/>
                </a:lnTo>
                <a:lnTo>
                  <a:pt x="0" y="2404872"/>
                </a:lnTo>
                <a:lnTo>
                  <a:pt x="33527" y="2404872"/>
                </a:lnTo>
                <a:lnTo>
                  <a:pt x="33527" y="2273808"/>
                </a:lnTo>
                <a:close/>
              </a:path>
              <a:path w="927100" h="3740150">
                <a:moveTo>
                  <a:pt x="33527" y="2039112"/>
                </a:moveTo>
                <a:lnTo>
                  <a:pt x="0" y="2039112"/>
                </a:lnTo>
                <a:lnTo>
                  <a:pt x="0" y="2173224"/>
                </a:lnTo>
                <a:lnTo>
                  <a:pt x="33527" y="2173224"/>
                </a:lnTo>
                <a:lnTo>
                  <a:pt x="33527" y="2039112"/>
                </a:lnTo>
                <a:close/>
              </a:path>
              <a:path w="927100" h="3740150">
                <a:moveTo>
                  <a:pt x="33527" y="1804415"/>
                </a:moveTo>
                <a:lnTo>
                  <a:pt x="0" y="1804415"/>
                </a:lnTo>
                <a:lnTo>
                  <a:pt x="0" y="1938527"/>
                </a:lnTo>
                <a:lnTo>
                  <a:pt x="33527" y="1938527"/>
                </a:lnTo>
                <a:lnTo>
                  <a:pt x="33527" y="1804415"/>
                </a:lnTo>
                <a:close/>
              </a:path>
              <a:path w="927100" h="3740150">
                <a:moveTo>
                  <a:pt x="33527" y="1569719"/>
                </a:moveTo>
                <a:lnTo>
                  <a:pt x="0" y="1569719"/>
                </a:lnTo>
                <a:lnTo>
                  <a:pt x="0" y="1703831"/>
                </a:lnTo>
                <a:lnTo>
                  <a:pt x="33527" y="1703831"/>
                </a:lnTo>
                <a:lnTo>
                  <a:pt x="33527" y="1569719"/>
                </a:lnTo>
                <a:close/>
              </a:path>
              <a:path w="927100" h="3740150">
                <a:moveTo>
                  <a:pt x="33527" y="1338072"/>
                </a:moveTo>
                <a:lnTo>
                  <a:pt x="0" y="1338072"/>
                </a:lnTo>
                <a:lnTo>
                  <a:pt x="0" y="1469136"/>
                </a:lnTo>
                <a:lnTo>
                  <a:pt x="33527" y="1469136"/>
                </a:lnTo>
                <a:lnTo>
                  <a:pt x="33527" y="1338072"/>
                </a:lnTo>
                <a:close/>
              </a:path>
              <a:path w="927100" h="3740150">
                <a:moveTo>
                  <a:pt x="33527" y="1103376"/>
                </a:moveTo>
                <a:lnTo>
                  <a:pt x="0" y="1103376"/>
                </a:lnTo>
                <a:lnTo>
                  <a:pt x="0" y="1237488"/>
                </a:lnTo>
                <a:lnTo>
                  <a:pt x="33527" y="1237488"/>
                </a:lnTo>
                <a:lnTo>
                  <a:pt x="33527" y="1103376"/>
                </a:lnTo>
                <a:close/>
              </a:path>
              <a:path w="927100" h="3740150">
                <a:moveTo>
                  <a:pt x="33527" y="868679"/>
                </a:moveTo>
                <a:lnTo>
                  <a:pt x="0" y="868679"/>
                </a:lnTo>
                <a:lnTo>
                  <a:pt x="0" y="1002791"/>
                </a:lnTo>
                <a:lnTo>
                  <a:pt x="33527" y="1002791"/>
                </a:lnTo>
                <a:lnTo>
                  <a:pt x="33527" y="868679"/>
                </a:lnTo>
                <a:close/>
              </a:path>
              <a:path w="927100" h="3740150">
                <a:moveTo>
                  <a:pt x="33527" y="633984"/>
                </a:moveTo>
                <a:lnTo>
                  <a:pt x="0" y="633984"/>
                </a:lnTo>
                <a:lnTo>
                  <a:pt x="0" y="768096"/>
                </a:lnTo>
                <a:lnTo>
                  <a:pt x="33527" y="768096"/>
                </a:lnTo>
                <a:lnTo>
                  <a:pt x="33527" y="633984"/>
                </a:lnTo>
                <a:close/>
              </a:path>
              <a:path w="927100" h="3740150">
                <a:moveTo>
                  <a:pt x="33527" y="402336"/>
                </a:moveTo>
                <a:lnTo>
                  <a:pt x="0" y="402336"/>
                </a:lnTo>
                <a:lnTo>
                  <a:pt x="0" y="536448"/>
                </a:lnTo>
                <a:lnTo>
                  <a:pt x="33527" y="536448"/>
                </a:lnTo>
                <a:lnTo>
                  <a:pt x="33527" y="402336"/>
                </a:lnTo>
                <a:close/>
              </a:path>
              <a:path w="927100" h="3740150">
                <a:moveTo>
                  <a:pt x="33527" y="167639"/>
                </a:moveTo>
                <a:lnTo>
                  <a:pt x="0" y="167639"/>
                </a:lnTo>
                <a:lnTo>
                  <a:pt x="0" y="301751"/>
                </a:lnTo>
                <a:lnTo>
                  <a:pt x="33527" y="301751"/>
                </a:lnTo>
                <a:lnTo>
                  <a:pt x="33527" y="167639"/>
                </a:lnTo>
                <a:close/>
              </a:path>
              <a:path w="927100" h="3740150">
                <a:moveTo>
                  <a:pt x="161543" y="0"/>
                </a:moveTo>
                <a:lnTo>
                  <a:pt x="146303" y="0"/>
                </a:lnTo>
                <a:lnTo>
                  <a:pt x="115824" y="6096"/>
                </a:lnTo>
                <a:lnTo>
                  <a:pt x="85343" y="18287"/>
                </a:lnTo>
                <a:lnTo>
                  <a:pt x="48767" y="45719"/>
                </a:lnTo>
                <a:lnTo>
                  <a:pt x="48767" y="48767"/>
                </a:lnTo>
                <a:lnTo>
                  <a:pt x="36575" y="64007"/>
                </a:lnTo>
                <a:lnTo>
                  <a:pt x="60960" y="85343"/>
                </a:lnTo>
                <a:lnTo>
                  <a:pt x="70713" y="73151"/>
                </a:lnTo>
                <a:lnTo>
                  <a:pt x="70103" y="73151"/>
                </a:lnTo>
                <a:lnTo>
                  <a:pt x="73151" y="70103"/>
                </a:lnTo>
                <a:lnTo>
                  <a:pt x="74167" y="70103"/>
                </a:lnTo>
                <a:lnTo>
                  <a:pt x="94487" y="54863"/>
                </a:lnTo>
                <a:lnTo>
                  <a:pt x="91439" y="54863"/>
                </a:lnTo>
                <a:lnTo>
                  <a:pt x="115824" y="42672"/>
                </a:lnTo>
                <a:lnTo>
                  <a:pt x="152400" y="33527"/>
                </a:lnTo>
                <a:lnTo>
                  <a:pt x="164591" y="33527"/>
                </a:lnTo>
                <a:lnTo>
                  <a:pt x="161543" y="0"/>
                </a:lnTo>
                <a:close/>
              </a:path>
              <a:path w="927100" h="3740150">
                <a:moveTo>
                  <a:pt x="73151" y="70103"/>
                </a:moveTo>
                <a:lnTo>
                  <a:pt x="70103" y="73151"/>
                </a:lnTo>
                <a:lnTo>
                  <a:pt x="71627" y="72008"/>
                </a:lnTo>
                <a:lnTo>
                  <a:pt x="73151" y="70103"/>
                </a:lnTo>
                <a:close/>
              </a:path>
              <a:path w="927100" h="3740150">
                <a:moveTo>
                  <a:pt x="71627" y="72008"/>
                </a:moveTo>
                <a:lnTo>
                  <a:pt x="70103" y="73151"/>
                </a:lnTo>
                <a:lnTo>
                  <a:pt x="70713" y="73151"/>
                </a:lnTo>
                <a:lnTo>
                  <a:pt x="71627" y="72008"/>
                </a:lnTo>
                <a:close/>
              </a:path>
              <a:path w="927100" h="3740150">
                <a:moveTo>
                  <a:pt x="74167" y="70103"/>
                </a:moveTo>
                <a:lnTo>
                  <a:pt x="73151" y="70103"/>
                </a:lnTo>
                <a:lnTo>
                  <a:pt x="71627" y="72008"/>
                </a:lnTo>
                <a:lnTo>
                  <a:pt x="74167" y="70103"/>
                </a:lnTo>
                <a:close/>
              </a:path>
              <a:path w="927100" h="3740150">
                <a:moveTo>
                  <a:pt x="396239" y="0"/>
                </a:moveTo>
                <a:lnTo>
                  <a:pt x="262127" y="0"/>
                </a:lnTo>
                <a:lnTo>
                  <a:pt x="262127" y="33527"/>
                </a:lnTo>
                <a:lnTo>
                  <a:pt x="396239" y="33527"/>
                </a:lnTo>
                <a:lnTo>
                  <a:pt x="396239" y="0"/>
                </a:lnTo>
                <a:close/>
              </a:path>
              <a:path w="927100" h="3740150">
                <a:moveTo>
                  <a:pt x="630936" y="0"/>
                </a:moveTo>
                <a:lnTo>
                  <a:pt x="496824" y="0"/>
                </a:lnTo>
                <a:lnTo>
                  <a:pt x="496824" y="33527"/>
                </a:lnTo>
                <a:lnTo>
                  <a:pt x="630936" y="33527"/>
                </a:lnTo>
                <a:lnTo>
                  <a:pt x="630936" y="0"/>
                </a:lnTo>
                <a:close/>
              </a:path>
              <a:path w="927100" h="3740150">
                <a:moveTo>
                  <a:pt x="777239" y="0"/>
                </a:moveTo>
                <a:lnTo>
                  <a:pt x="731520" y="0"/>
                </a:lnTo>
                <a:lnTo>
                  <a:pt x="731520" y="33527"/>
                </a:lnTo>
                <a:lnTo>
                  <a:pt x="774191" y="33527"/>
                </a:lnTo>
                <a:lnTo>
                  <a:pt x="789432" y="36575"/>
                </a:lnTo>
                <a:lnTo>
                  <a:pt x="813815" y="42672"/>
                </a:lnTo>
                <a:lnTo>
                  <a:pt x="826008" y="48767"/>
                </a:lnTo>
                <a:lnTo>
                  <a:pt x="835151" y="54863"/>
                </a:lnTo>
                <a:lnTo>
                  <a:pt x="832103" y="54863"/>
                </a:lnTo>
                <a:lnTo>
                  <a:pt x="844296" y="64007"/>
                </a:lnTo>
                <a:lnTo>
                  <a:pt x="865632" y="39624"/>
                </a:lnTo>
                <a:lnTo>
                  <a:pt x="853439" y="27431"/>
                </a:lnTo>
                <a:lnTo>
                  <a:pt x="838200" y="18287"/>
                </a:lnTo>
                <a:lnTo>
                  <a:pt x="826008" y="12191"/>
                </a:lnTo>
                <a:lnTo>
                  <a:pt x="810767" y="6096"/>
                </a:lnTo>
                <a:lnTo>
                  <a:pt x="792479" y="3048"/>
                </a:lnTo>
                <a:lnTo>
                  <a:pt x="777239" y="0"/>
                </a:lnTo>
                <a:close/>
              </a:path>
              <a:path w="927100" h="3740150">
                <a:moveTo>
                  <a:pt x="923543" y="134112"/>
                </a:moveTo>
                <a:lnTo>
                  <a:pt x="890015" y="137160"/>
                </a:lnTo>
                <a:lnTo>
                  <a:pt x="893063" y="152400"/>
                </a:lnTo>
                <a:lnTo>
                  <a:pt x="893063" y="268224"/>
                </a:lnTo>
                <a:lnTo>
                  <a:pt x="926591" y="268224"/>
                </a:lnTo>
                <a:lnTo>
                  <a:pt x="926591" y="146303"/>
                </a:lnTo>
                <a:lnTo>
                  <a:pt x="923543" y="134112"/>
                </a:lnTo>
                <a:close/>
              </a:path>
              <a:path w="927100" h="3740150">
                <a:moveTo>
                  <a:pt x="926591" y="368807"/>
                </a:moveTo>
                <a:lnTo>
                  <a:pt x="893063" y="368807"/>
                </a:lnTo>
                <a:lnTo>
                  <a:pt x="893063" y="502919"/>
                </a:lnTo>
                <a:lnTo>
                  <a:pt x="926591" y="502919"/>
                </a:lnTo>
                <a:lnTo>
                  <a:pt x="926591" y="368807"/>
                </a:lnTo>
                <a:close/>
              </a:path>
              <a:path w="927100" h="3740150">
                <a:moveTo>
                  <a:pt x="926591" y="603503"/>
                </a:moveTo>
                <a:lnTo>
                  <a:pt x="893063" y="603503"/>
                </a:lnTo>
                <a:lnTo>
                  <a:pt x="893063" y="737615"/>
                </a:lnTo>
                <a:lnTo>
                  <a:pt x="926591" y="737615"/>
                </a:lnTo>
                <a:lnTo>
                  <a:pt x="926591" y="603503"/>
                </a:lnTo>
                <a:close/>
              </a:path>
              <a:path w="927100" h="3740150">
                <a:moveTo>
                  <a:pt x="926591" y="838200"/>
                </a:moveTo>
                <a:lnTo>
                  <a:pt x="893063" y="838200"/>
                </a:lnTo>
                <a:lnTo>
                  <a:pt x="893063" y="969263"/>
                </a:lnTo>
                <a:lnTo>
                  <a:pt x="926591" y="969263"/>
                </a:lnTo>
                <a:lnTo>
                  <a:pt x="926591" y="838200"/>
                </a:lnTo>
                <a:close/>
              </a:path>
              <a:path w="927100" h="3740150">
                <a:moveTo>
                  <a:pt x="926591" y="1069848"/>
                </a:moveTo>
                <a:lnTo>
                  <a:pt x="893063" y="1069848"/>
                </a:lnTo>
                <a:lnTo>
                  <a:pt x="893063" y="1203960"/>
                </a:lnTo>
                <a:lnTo>
                  <a:pt x="926591" y="1203960"/>
                </a:lnTo>
                <a:lnTo>
                  <a:pt x="926591" y="1069848"/>
                </a:lnTo>
                <a:close/>
              </a:path>
              <a:path w="927100" h="3740150">
                <a:moveTo>
                  <a:pt x="926591" y="1304543"/>
                </a:moveTo>
                <a:lnTo>
                  <a:pt x="893063" y="1304543"/>
                </a:lnTo>
                <a:lnTo>
                  <a:pt x="893063" y="1438655"/>
                </a:lnTo>
                <a:lnTo>
                  <a:pt x="926591" y="1438655"/>
                </a:lnTo>
                <a:lnTo>
                  <a:pt x="926591" y="1304543"/>
                </a:lnTo>
                <a:close/>
              </a:path>
              <a:path w="927100" h="3740150">
                <a:moveTo>
                  <a:pt x="926591" y="1539239"/>
                </a:moveTo>
                <a:lnTo>
                  <a:pt x="893063" y="1539239"/>
                </a:lnTo>
                <a:lnTo>
                  <a:pt x="893063" y="1673352"/>
                </a:lnTo>
                <a:lnTo>
                  <a:pt x="926591" y="1673352"/>
                </a:lnTo>
                <a:lnTo>
                  <a:pt x="926591" y="1539239"/>
                </a:lnTo>
                <a:close/>
              </a:path>
              <a:path w="927100" h="3740150">
                <a:moveTo>
                  <a:pt x="926591" y="1770888"/>
                </a:moveTo>
                <a:lnTo>
                  <a:pt x="893063" y="1770888"/>
                </a:lnTo>
                <a:lnTo>
                  <a:pt x="893063" y="1905000"/>
                </a:lnTo>
                <a:lnTo>
                  <a:pt x="926591" y="1905000"/>
                </a:lnTo>
                <a:lnTo>
                  <a:pt x="926591" y="1770888"/>
                </a:lnTo>
                <a:close/>
              </a:path>
              <a:path w="927100" h="3740150">
                <a:moveTo>
                  <a:pt x="926591" y="2005584"/>
                </a:moveTo>
                <a:lnTo>
                  <a:pt x="893063" y="2005584"/>
                </a:lnTo>
                <a:lnTo>
                  <a:pt x="893063" y="2139696"/>
                </a:lnTo>
                <a:lnTo>
                  <a:pt x="926591" y="2139696"/>
                </a:lnTo>
                <a:lnTo>
                  <a:pt x="926591" y="2005584"/>
                </a:lnTo>
                <a:close/>
              </a:path>
              <a:path w="927100" h="3740150">
                <a:moveTo>
                  <a:pt x="926591" y="2240279"/>
                </a:moveTo>
                <a:lnTo>
                  <a:pt x="893063" y="2240279"/>
                </a:lnTo>
                <a:lnTo>
                  <a:pt x="893063" y="2374391"/>
                </a:lnTo>
                <a:lnTo>
                  <a:pt x="926591" y="2374391"/>
                </a:lnTo>
                <a:lnTo>
                  <a:pt x="926591" y="2240279"/>
                </a:lnTo>
                <a:close/>
              </a:path>
              <a:path w="927100" h="3740150">
                <a:moveTo>
                  <a:pt x="926591" y="2474976"/>
                </a:moveTo>
                <a:lnTo>
                  <a:pt x="893063" y="2474976"/>
                </a:lnTo>
                <a:lnTo>
                  <a:pt x="893063" y="2606040"/>
                </a:lnTo>
                <a:lnTo>
                  <a:pt x="926591" y="2606040"/>
                </a:lnTo>
                <a:lnTo>
                  <a:pt x="926591" y="2474976"/>
                </a:lnTo>
                <a:close/>
              </a:path>
              <a:path w="927100" h="3740150">
                <a:moveTo>
                  <a:pt x="926591" y="2706624"/>
                </a:moveTo>
                <a:lnTo>
                  <a:pt x="893063" y="2706624"/>
                </a:lnTo>
                <a:lnTo>
                  <a:pt x="893063" y="2840735"/>
                </a:lnTo>
                <a:lnTo>
                  <a:pt x="926591" y="2840735"/>
                </a:lnTo>
                <a:lnTo>
                  <a:pt x="926591" y="2706624"/>
                </a:lnTo>
                <a:close/>
              </a:path>
              <a:path w="927100" h="3740150">
                <a:moveTo>
                  <a:pt x="926591" y="2941320"/>
                </a:moveTo>
                <a:lnTo>
                  <a:pt x="893063" y="2941320"/>
                </a:lnTo>
                <a:lnTo>
                  <a:pt x="893063" y="3075432"/>
                </a:lnTo>
                <a:lnTo>
                  <a:pt x="926591" y="3075432"/>
                </a:lnTo>
                <a:lnTo>
                  <a:pt x="926591" y="2941320"/>
                </a:lnTo>
                <a:close/>
              </a:path>
              <a:path w="927100" h="3740150">
                <a:moveTo>
                  <a:pt x="926591" y="3176016"/>
                </a:moveTo>
                <a:lnTo>
                  <a:pt x="893063" y="3176016"/>
                </a:lnTo>
                <a:lnTo>
                  <a:pt x="893063" y="3310128"/>
                </a:lnTo>
                <a:lnTo>
                  <a:pt x="926591" y="3310128"/>
                </a:lnTo>
                <a:lnTo>
                  <a:pt x="926591" y="3176016"/>
                </a:lnTo>
                <a:close/>
              </a:path>
              <a:path w="927100" h="3740150">
                <a:moveTo>
                  <a:pt x="926591" y="3410712"/>
                </a:moveTo>
                <a:lnTo>
                  <a:pt x="893063" y="3410712"/>
                </a:lnTo>
                <a:lnTo>
                  <a:pt x="893063" y="3541776"/>
                </a:lnTo>
                <a:lnTo>
                  <a:pt x="926591" y="3541776"/>
                </a:lnTo>
                <a:lnTo>
                  <a:pt x="926591" y="3410712"/>
                </a:lnTo>
                <a:close/>
              </a:path>
              <a:path w="927100" h="3740150">
                <a:moveTo>
                  <a:pt x="855268" y="3667658"/>
                </a:moveTo>
                <a:lnTo>
                  <a:pt x="832103" y="3685031"/>
                </a:lnTo>
                <a:lnTo>
                  <a:pt x="835151" y="3685031"/>
                </a:lnTo>
                <a:lnTo>
                  <a:pt x="798576" y="3703320"/>
                </a:lnTo>
                <a:lnTo>
                  <a:pt x="789432" y="3703320"/>
                </a:lnTo>
                <a:lnTo>
                  <a:pt x="795527" y="3736848"/>
                </a:lnTo>
                <a:lnTo>
                  <a:pt x="810767" y="3733800"/>
                </a:lnTo>
                <a:lnTo>
                  <a:pt x="841248" y="3721607"/>
                </a:lnTo>
                <a:lnTo>
                  <a:pt x="877824" y="3694176"/>
                </a:lnTo>
                <a:lnTo>
                  <a:pt x="877824" y="3691128"/>
                </a:lnTo>
                <a:lnTo>
                  <a:pt x="896112" y="3669791"/>
                </a:lnTo>
                <a:lnTo>
                  <a:pt x="853439" y="3669791"/>
                </a:lnTo>
                <a:lnTo>
                  <a:pt x="855268" y="3667658"/>
                </a:lnTo>
                <a:close/>
              </a:path>
              <a:path w="927100" h="3740150">
                <a:moveTo>
                  <a:pt x="856488" y="3666744"/>
                </a:moveTo>
                <a:lnTo>
                  <a:pt x="855268" y="3667658"/>
                </a:lnTo>
                <a:lnTo>
                  <a:pt x="853439" y="3669791"/>
                </a:lnTo>
                <a:lnTo>
                  <a:pt x="856488" y="3666744"/>
                </a:lnTo>
                <a:close/>
              </a:path>
              <a:path w="927100" h="3740150">
                <a:moveTo>
                  <a:pt x="899160" y="3666744"/>
                </a:moveTo>
                <a:lnTo>
                  <a:pt x="856488" y="3666744"/>
                </a:lnTo>
                <a:lnTo>
                  <a:pt x="853439" y="3669791"/>
                </a:lnTo>
                <a:lnTo>
                  <a:pt x="899160" y="3669791"/>
                </a:lnTo>
                <a:lnTo>
                  <a:pt x="899160" y="3666744"/>
                </a:lnTo>
                <a:close/>
              </a:path>
              <a:path w="927100" h="3740150">
                <a:moveTo>
                  <a:pt x="908303" y="3648455"/>
                </a:moveTo>
                <a:lnTo>
                  <a:pt x="871727" y="3648455"/>
                </a:lnTo>
                <a:lnTo>
                  <a:pt x="855268" y="3667658"/>
                </a:lnTo>
                <a:lnTo>
                  <a:pt x="856488" y="3666744"/>
                </a:lnTo>
                <a:lnTo>
                  <a:pt x="899160" y="3666744"/>
                </a:lnTo>
                <a:lnTo>
                  <a:pt x="908303" y="3654552"/>
                </a:lnTo>
                <a:lnTo>
                  <a:pt x="908303" y="3648455"/>
                </a:lnTo>
                <a:close/>
              </a:path>
              <a:path w="927100" h="3740150">
                <a:moveTo>
                  <a:pt x="880872" y="3633216"/>
                </a:moveTo>
                <a:lnTo>
                  <a:pt x="877824" y="3639312"/>
                </a:lnTo>
                <a:lnTo>
                  <a:pt x="868679" y="3651504"/>
                </a:lnTo>
                <a:lnTo>
                  <a:pt x="871727" y="3648455"/>
                </a:lnTo>
                <a:lnTo>
                  <a:pt x="908303" y="3648455"/>
                </a:lnTo>
                <a:lnTo>
                  <a:pt x="880872" y="3633216"/>
                </a:lnTo>
                <a:close/>
              </a:path>
              <a:path w="927100" h="3740150">
                <a:moveTo>
                  <a:pt x="691896" y="3706368"/>
                </a:moveTo>
                <a:lnTo>
                  <a:pt x="560832" y="3706368"/>
                </a:lnTo>
                <a:lnTo>
                  <a:pt x="560832" y="3739896"/>
                </a:lnTo>
                <a:lnTo>
                  <a:pt x="691896" y="3739896"/>
                </a:lnTo>
                <a:lnTo>
                  <a:pt x="691896" y="3706368"/>
                </a:lnTo>
                <a:close/>
              </a:path>
              <a:path w="927100" h="3740150">
                <a:moveTo>
                  <a:pt x="460248" y="3706368"/>
                </a:moveTo>
                <a:lnTo>
                  <a:pt x="326136" y="3706368"/>
                </a:lnTo>
                <a:lnTo>
                  <a:pt x="326136" y="3739896"/>
                </a:lnTo>
                <a:lnTo>
                  <a:pt x="460248" y="3739896"/>
                </a:lnTo>
                <a:lnTo>
                  <a:pt x="460248" y="3706368"/>
                </a:lnTo>
                <a:close/>
              </a:path>
              <a:path w="927100" h="3740150">
                <a:moveTo>
                  <a:pt x="100584" y="3691128"/>
                </a:moveTo>
                <a:lnTo>
                  <a:pt x="85343" y="3721607"/>
                </a:lnTo>
                <a:lnTo>
                  <a:pt x="88391" y="3721607"/>
                </a:lnTo>
                <a:lnTo>
                  <a:pt x="100584" y="3727704"/>
                </a:lnTo>
                <a:lnTo>
                  <a:pt x="115824" y="3733800"/>
                </a:lnTo>
                <a:lnTo>
                  <a:pt x="134112" y="3736848"/>
                </a:lnTo>
                <a:lnTo>
                  <a:pt x="149351" y="3739896"/>
                </a:lnTo>
                <a:lnTo>
                  <a:pt x="225551" y="3739896"/>
                </a:lnTo>
                <a:lnTo>
                  <a:pt x="225551" y="3706368"/>
                </a:lnTo>
                <a:lnTo>
                  <a:pt x="152400" y="3706368"/>
                </a:lnTo>
                <a:lnTo>
                  <a:pt x="137160" y="3703320"/>
                </a:lnTo>
                <a:lnTo>
                  <a:pt x="112775" y="3697224"/>
                </a:lnTo>
                <a:lnTo>
                  <a:pt x="100584" y="3691128"/>
                </a:lnTo>
                <a:close/>
              </a:path>
            </a:pathLst>
          </a:custGeom>
          <a:solidFill>
            <a:srgbClr val="EC8A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5230367" y="2152395"/>
            <a:ext cx="902335" cy="3721735"/>
          </a:xfrm>
          <a:custGeom>
            <a:rect l="l" t="t" r="r" b="b"/>
            <a:pathLst>
              <a:path w="902335" h="3721735">
                <a:moveTo>
                  <a:pt x="9144" y="3520440"/>
                </a:moveTo>
                <a:lnTo>
                  <a:pt x="0" y="3520440"/>
                </a:lnTo>
                <a:lnTo>
                  <a:pt x="0" y="3566159"/>
                </a:lnTo>
                <a:lnTo>
                  <a:pt x="9144" y="3566159"/>
                </a:lnTo>
                <a:lnTo>
                  <a:pt x="9144" y="3520440"/>
                </a:lnTo>
                <a:close/>
              </a:path>
              <a:path w="902335" h="3721735">
                <a:moveTo>
                  <a:pt x="9144" y="3444240"/>
                </a:moveTo>
                <a:lnTo>
                  <a:pt x="0" y="3444240"/>
                </a:lnTo>
                <a:lnTo>
                  <a:pt x="0" y="3486911"/>
                </a:lnTo>
                <a:lnTo>
                  <a:pt x="9144" y="3486911"/>
                </a:lnTo>
                <a:lnTo>
                  <a:pt x="9144" y="3444240"/>
                </a:lnTo>
                <a:close/>
              </a:path>
              <a:path w="902335" h="3721735">
                <a:moveTo>
                  <a:pt x="9144" y="3364991"/>
                </a:moveTo>
                <a:lnTo>
                  <a:pt x="0" y="3364991"/>
                </a:lnTo>
                <a:lnTo>
                  <a:pt x="0" y="3410711"/>
                </a:lnTo>
                <a:lnTo>
                  <a:pt x="9144" y="3410711"/>
                </a:lnTo>
                <a:lnTo>
                  <a:pt x="9144" y="3364991"/>
                </a:lnTo>
                <a:close/>
              </a:path>
              <a:path w="902335" h="3721735">
                <a:moveTo>
                  <a:pt x="9144" y="3288791"/>
                </a:moveTo>
                <a:lnTo>
                  <a:pt x="0" y="3288791"/>
                </a:lnTo>
                <a:lnTo>
                  <a:pt x="0" y="3331464"/>
                </a:lnTo>
                <a:lnTo>
                  <a:pt x="9144" y="3331464"/>
                </a:lnTo>
                <a:lnTo>
                  <a:pt x="9144" y="3288791"/>
                </a:lnTo>
                <a:close/>
              </a:path>
              <a:path w="902335" h="3721735">
                <a:moveTo>
                  <a:pt x="9144" y="3209543"/>
                </a:moveTo>
                <a:lnTo>
                  <a:pt x="0" y="3209543"/>
                </a:lnTo>
                <a:lnTo>
                  <a:pt x="0" y="3255264"/>
                </a:lnTo>
                <a:lnTo>
                  <a:pt x="9144" y="3255264"/>
                </a:lnTo>
                <a:lnTo>
                  <a:pt x="9144" y="3209543"/>
                </a:lnTo>
                <a:close/>
              </a:path>
              <a:path w="902335" h="3721735">
                <a:moveTo>
                  <a:pt x="9144" y="3133343"/>
                </a:moveTo>
                <a:lnTo>
                  <a:pt x="0" y="3133343"/>
                </a:lnTo>
                <a:lnTo>
                  <a:pt x="0" y="3176016"/>
                </a:lnTo>
                <a:lnTo>
                  <a:pt x="9144" y="3176016"/>
                </a:lnTo>
                <a:lnTo>
                  <a:pt x="9144" y="3133343"/>
                </a:lnTo>
                <a:close/>
              </a:path>
              <a:path w="902335" h="3721735">
                <a:moveTo>
                  <a:pt x="9144" y="3054096"/>
                </a:moveTo>
                <a:lnTo>
                  <a:pt x="0" y="3054096"/>
                </a:lnTo>
                <a:lnTo>
                  <a:pt x="0" y="3099816"/>
                </a:lnTo>
                <a:lnTo>
                  <a:pt x="9144" y="3099816"/>
                </a:lnTo>
                <a:lnTo>
                  <a:pt x="9144" y="3054096"/>
                </a:lnTo>
                <a:close/>
              </a:path>
              <a:path w="902335" h="3721735">
                <a:moveTo>
                  <a:pt x="9144" y="2974847"/>
                </a:moveTo>
                <a:lnTo>
                  <a:pt x="0" y="2974847"/>
                </a:lnTo>
                <a:lnTo>
                  <a:pt x="0" y="3020567"/>
                </a:lnTo>
                <a:lnTo>
                  <a:pt x="9144" y="3020567"/>
                </a:lnTo>
                <a:lnTo>
                  <a:pt x="9144" y="2974847"/>
                </a:lnTo>
                <a:close/>
              </a:path>
              <a:path w="902335" h="3721735">
                <a:moveTo>
                  <a:pt x="9144" y="2898647"/>
                </a:moveTo>
                <a:lnTo>
                  <a:pt x="0" y="2898647"/>
                </a:lnTo>
                <a:lnTo>
                  <a:pt x="0" y="2941320"/>
                </a:lnTo>
                <a:lnTo>
                  <a:pt x="9144" y="2941320"/>
                </a:lnTo>
                <a:lnTo>
                  <a:pt x="9144" y="2898647"/>
                </a:lnTo>
                <a:close/>
              </a:path>
              <a:path w="902335" h="3721735">
                <a:moveTo>
                  <a:pt x="9144" y="2819399"/>
                </a:moveTo>
                <a:lnTo>
                  <a:pt x="0" y="2819399"/>
                </a:lnTo>
                <a:lnTo>
                  <a:pt x="0" y="2865120"/>
                </a:lnTo>
                <a:lnTo>
                  <a:pt x="9144" y="2865120"/>
                </a:lnTo>
                <a:lnTo>
                  <a:pt x="9144" y="2819399"/>
                </a:lnTo>
                <a:close/>
              </a:path>
              <a:path w="902335" h="3721735">
                <a:moveTo>
                  <a:pt x="9144" y="2743199"/>
                </a:moveTo>
                <a:lnTo>
                  <a:pt x="0" y="2743199"/>
                </a:lnTo>
                <a:lnTo>
                  <a:pt x="0" y="2785872"/>
                </a:lnTo>
                <a:lnTo>
                  <a:pt x="9144" y="2785872"/>
                </a:lnTo>
                <a:lnTo>
                  <a:pt x="9144" y="2743199"/>
                </a:lnTo>
                <a:close/>
              </a:path>
              <a:path w="902335" h="3721735">
                <a:moveTo>
                  <a:pt x="9144" y="2663952"/>
                </a:moveTo>
                <a:lnTo>
                  <a:pt x="0" y="2663952"/>
                </a:lnTo>
                <a:lnTo>
                  <a:pt x="0" y="2709672"/>
                </a:lnTo>
                <a:lnTo>
                  <a:pt x="9144" y="2709672"/>
                </a:lnTo>
                <a:lnTo>
                  <a:pt x="9144" y="2663952"/>
                </a:lnTo>
                <a:close/>
              </a:path>
              <a:path w="902335" h="3721735">
                <a:moveTo>
                  <a:pt x="9144" y="2584704"/>
                </a:moveTo>
                <a:lnTo>
                  <a:pt x="0" y="2584704"/>
                </a:lnTo>
                <a:lnTo>
                  <a:pt x="0" y="2630423"/>
                </a:lnTo>
                <a:lnTo>
                  <a:pt x="9144" y="2630423"/>
                </a:lnTo>
                <a:lnTo>
                  <a:pt x="9144" y="2584704"/>
                </a:lnTo>
                <a:close/>
              </a:path>
              <a:path w="902335" h="3721735">
                <a:moveTo>
                  <a:pt x="9144" y="2508504"/>
                </a:moveTo>
                <a:lnTo>
                  <a:pt x="0" y="2508504"/>
                </a:lnTo>
                <a:lnTo>
                  <a:pt x="0" y="2554223"/>
                </a:lnTo>
                <a:lnTo>
                  <a:pt x="9144" y="2554223"/>
                </a:lnTo>
                <a:lnTo>
                  <a:pt x="9144" y="2508504"/>
                </a:lnTo>
                <a:close/>
              </a:path>
              <a:path w="902335" h="3721735">
                <a:moveTo>
                  <a:pt x="9144" y="2429255"/>
                </a:moveTo>
                <a:lnTo>
                  <a:pt x="0" y="2429255"/>
                </a:lnTo>
                <a:lnTo>
                  <a:pt x="0" y="2474976"/>
                </a:lnTo>
                <a:lnTo>
                  <a:pt x="9144" y="2474976"/>
                </a:lnTo>
                <a:lnTo>
                  <a:pt x="9144" y="2429255"/>
                </a:lnTo>
                <a:close/>
              </a:path>
              <a:path w="902335" h="3721735">
                <a:moveTo>
                  <a:pt x="9144" y="2353055"/>
                </a:moveTo>
                <a:lnTo>
                  <a:pt x="0" y="2353055"/>
                </a:lnTo>
                <a:lnTo>
                  <a:pt x="0" y="2395728"/>
                </a:lnTo>
                <a:lnTo>
                  <a:pt x="9144" y="2395728"/>
                </a:lnTo>
                <a:lnTo>
                  <a:pt x="9144" y="2353055"/>
                </a:lnTo>
                <a:close/>
              </a:path>
              <a:path w="902335" h="3721735">
                <a:moveTo>
                  <a:pt x="9144" y="2273808"/>
                </a:moveTo>
                <a:lnTo>
                  <a:pt x="0" y="2273808"/>
                </a:lnTo>
                <a:lnTo>
                  <a:pt x="0" y="2319528"/>
                </a:lnTo>
                <a:lnTo>
                  <a:pt x="9144" y="2319528"/>
                </a:lnTo>
                <a:lnTo>
                  <a:pt x="9144" y="2273808"/>
                </a:lnTo>
                <a:close/>
              </a:path>
              <a:path w="902335" h="3721735">
                <a:moveTo>
                  <a:pt x="9144" y="2197608"/>
                </a:moveTo>
                <a:lnTo>
                  <a:pt x="0" y="2197608"/>
                </a:lnTo>
                <a:lnTo>
                  <a:pt x="0" y="2240279"/>
                </a:lnTo>
                <a:lnTo>
                  <a:pt x="9144" y="2240279"/>
                </a:lnTo>
                <a:lnTo>
                  <a:pt x="9144" y="2197608"/>
                </a:lnTo>
                <a:close/>
              </a:path>
              <a:path w="902335" h="3721735">
                <a:moveTo>
                  <a:pt x="9144" y="2118359"/>
                </a:moveTo>
                <a:lnTo>
                  <a:pt x="0" y="2118359"/>
                </a:lnTo>
                <a:lnTo>
                  <a:pt x="0" y="2164079"/>
                </a:lnTo>
                <a:lnTo>
                  <a:pt x="9144" y="2164079"/>
                </a:lnTo>
                <a:lnTo>
                  <a:pt x="9144" y="2118359"/>
                </a:lnTo>
                <a:close/>
              </a:path>
              <a:path w="902335" h="3721735">
                <a:moveTo>
                  <a:pt x="9144" y="2039112"/>
                </a:moveTo>
                <a:lnTo>
                  <a:pt x="0" y="2039112"/>
                </a:lnTo>
                <a:lnTo>
                  <a:pt x="0" y="2084831"/>
                </a:lnTo>
                <a:lnTo>
                  <a:pt x="9144" y="2084831"/>
                </a:lnTo>
                <a:lnTo>
                  <a:pt x="9144" y="2039112"/>
                </a:lnTo>
                <a:close/>
              </a:path>
              <a:path w="902335" h="3721735">
                <a:moveTo>
                  <a:pt x="9144" y="1962912"/>
                </a:moveTo>
                <a:lnTo>
                  <a:pt x="0" y="1962912"/>
                </a:lnTo>
                <a:lnTo>
                  <a:pt x="0" y="2005583"/>
                </a:lnTo>
                <a:lnTo>
                  <a:pt x="9144" y="2005583"/>
                </a:lnTo>
                <a:lnTo>
                  <a:pt x="9144" y="1962912"/>
                </a:lnTo>
                <a:close/>
              </a:path>
              <a:path w="902335" h="3721735">
                <a:moveTo>
                  <a:pt x="9144" y="1883664"/>
                </a:moveTo>
                <a:lnTo>
                  <a:pt x="0" y="1883664"/>
                </a:lnTo>
                <a:lnTo>
                  <a:pt x="0" y="1929383"/>
                </a:lnTo>
                <a:lnTo>
                  <a:pt x="9144" y="1929383"/>
                </a:lnTo>
                <a:lnTo>
                  <a:pt x="9144" y="1883664"/>
                </a:lnTo>
                <a:close/>
              </a:path>
              <a:path w="902335" h="3721735">
                <a:moveTo>
                  <a:pt x="9144" y="1807464"/>
                </a:moveTo>
                <a:lnTo>
                  <a:pt x="0" y="1807464"/>
                </a:lnTo>
                <a:lnTo>
                  <a:pt x="0" y="1850136"/>
                </a:lnTo>
                <a:lnTo>
                  <a:pt x="9144" y="1850136"/>
                </a:lnTo>
                <a:lnTo>
                  <a:pt x="9144" y="1807464"/>
                </a:lnTo>
                <a:close/>
              </a:path>
              <a:path w="902335" h="3721735">
                <a:moveTo>
                  <a:pt x="9144" y="1728215"/>
                </a:moveTo>
                <a:lnTo>
                  <a:pt x="0" y="1728215"/>
                </a:lnTo>
                <a:lnTo>
                  <a:pt x="0" y="1773936"/>
                </a:lnTo>
                <a:lnTo>
                  <a:pt x="9144" y="1773936"/>
                </a:lnTo>
                <a:lnTo>
                  <a:pt x="9144" y="1728215"/>
                </a:lnTo>
                <a:close/>
              </a:path>
              <a:path w="902335" h="3721735">
                <a:moveTo>
                  <a:pt x="9144" y="1652015"/>
                </a:moveTo>
                <a:lnTo>
                  <a:pt x="0" y="1652015"/>
                </a:lnTo>
                <a:lnTo>
                  <a:pt x="0" y="1694688"/>
                </a:lnTo>
                <a:lnTo>
                  <a:pt x="9144" y="1694688"/>
                </a:lnTo>
                <a:lnTo>
                  <a:pt x="9144" y="1652015"/>
                </a:lnTo>
                <a:close/>
              </a:path>
              <a:path w="902335" h="3721735">
                <a:moveTo>
                  <a:pt x="9144" y="1572767"/>
                </a:moveTo>
                <a:lnTo>
                  <a:pt x="0" y="1572767"/>
                </a:lnTo>
                <a:lnTo>
                  <a:pt x="0" y="1618488"/>
                </a:lnTo>
                <a:lnTo>
                  <a:pt x="9144" y="1618488"/>
                </a:lnTo>
                <a:lnTo>
                  <a:pt x="9144" y="1572767"/>
                </a:lnTo>
                <a:close/>
              </a:path>
              <a:path w="902335" h="3721735">
                <a:moveTo>
                  <a:pt x="9144" y="1493519"/>
                </a:moveTo>
                <a:lnTo>
                  <a:pt x="0" y="1493519"/>
                </a:lnTo>
                <a:lnTo>
                  <a:pt x="0" y="1539239"/>
                </a:lnTo>
                <a:lnTo>
                  <a:pt x="9144" y="1539239"/>
                </a:lnTo>
                <a:lnTo>
                  <a:pt x="9144" y="1493519"/>
                </a:lnTo>
                <a:close/>
              </a:path>
              <a:path w="902335" h="3721735">
                <a:moveTo>
                  <a:pt x="9144" y="1417319"/>
                </a:moveTo>
                <a:lnTo>
                  <a:pt x="0" y="1417319"/>
                </a:lnTo>
                <a:lnTo>
                  <a:pt x="0" y="1459991"/>
                </a:lnTo>
                <a:lnTo>
                  <a:pt x="9144" y="1459991"/>
                </a:lnTo>
                <a:lnTo>
                  <a:pt x="9144" y="1417319"/>
                </a:lnTo>
                <a:close/>
              </a:path>
              <a:path w="902335" h="3721735">
                <a:moveTo>
                  <a:pt x="9144" y="1338071"/>
                </a:moveTo>
                <a:lnTo>
                  <a:pt x="0" y="1338071"/>
                </a:lnTo>
                <a:lnTo>
                  <a:pt x="0" y="1383791"/>
                </a:lnTo>
                <a:lnTo>
                  <a:pt x="9144" y="1383791"/>
                </a:lnTo>
                <a:lnTo>
                  <a:pt x="9144" y="1338071"/>
                </a:lnTo>
                <a:close/>
              </a:path>
              <a:path w="902335" h="3721735">
                <a:moveTo>
                  <a:pt x="9144" y="1261871"/>
                </a:moveTo>
                <a:lnTo>
                  <a:pt x="0" y="1261871"/>
                </a:lnTo>
                <a:lnTo>
                  <a:pt x="0" y="1304543"/>
                </a:lnTo>
                <a:lnTo>
                  <a:pt x="9144" y="1304543"/>
                </a:lnTo>
                <a:lnTo>
                  <a:pt x="9144" y="1261871"/>
                </a:lnTo>
                <a:close/>
              </a:path>
              <a:path w="902335" h="3721735">
                <a:moveTo>
                  <a:pt x="9144" y="1182624"/>
                </a:moveTo>
                <a:lnTo>
                  <a:pt x="0" y="1182624"/>
                </a:lnTo>
                <a:lnTo>
                  <a:pt x="0" y="1228343"/>
                </a:lnTo>
                <a:lnTo>
                  <a:pt x="9144" y="1228343"/>
                </a:lnTo>
                <a:lnTo>
                  <a:pt x="9144" y="1182624"/>
                </a:lnTo>
                <a:close/>
              </a:path>
              <a:path w="902335" h="3721735">
                <a:moveTo>
                  <a:pt x="9144" y="1106424"/>
                </a:moveTo>
                <a:lnTo>
                  <a:pt x="0" y="1106424"/>
                </a:lnTo>
                <a:lnTo>
                  <a:pt x="0" y="1149095"/>
                </a:lnTo>
                <a:lnTo>
                  <a:pt x="9144" y="1149095"/>
                </a:lnTo>
                <a:lnTo>
                  <a:pt x="9144" y="1106424"/>
                </a:lnTo>
                <a:close/>
              </a:path>
              <a:path w="902335" h="3721735">
                <a:moveTo>
                  <a:pt x="9144" y="1027176"/>
                </a:moveTo>
                <a:lnTo>
                  <a:pt x="0" y="1027176"/>
                </a:lnTo>
                <a:lnTo>
                  <a:pt x="0" y="1072895"/>
                </a:lnTo>
                <a:lnTo>
                  <a:pt x="9144" y="1072895"/>
                </a:lnTo>
                <a:lnTo>
                  <a:pt x="9144" y="1027176"/>
                </a:lnTo>
                <a:close/>
              </a:path>
              <a:path w="902335" h="3721735">
                <a:moveTo>
                  <a:pt x="9144" y="947927"/>
                </a:moveTo>
                <a:lnTo>
                  <a:pt x="0" y="947927"/>
                </a:lnTo>
                <a:lnTo>
                  <a:pt x="0" y="993648"/>
                </a:lnTo>
                <a:lnTo>
                  <a:pt x="9144" y="993648"/>
                </a:lnTo>
                <a:lnTo>
                  <a:pt x="9144" y="947927"/>
                </a:lnTo>
                <a:close/>
              </a:path>
              <a:path w="902335" h="3721735">
                <a:moveTo>
                  <a:pt x="9144" y="871727"/>
                </a:moveTo>
                <a:lnTo>
                  <a:pt x="0" y="871727"/>
                </a:lnTo>
                <a:lnTo>
                  <a:pt x="0" y="914400"/>
                </a:lnTo>
                <a:lnTo>
                  <a:pt x="9144" y="914400"/>
                </a:lnTo>
                <a:lnTo>
                  <a:pt x="9144" y="871727"/>
                </a:lnTo>
                <a:close/>
              </a:path>
              <a:path w="902335" h="3721735">
                <a:moveTo>
                  <a:pt x="9144" y="792479"/>
                </a:moveTo>
                <a:lnTo>
                  <a:pt x="0" y="792479"/>
                </a:lnTo>
                <a:lnTo>
                  <a:pt x="0" y="838200"/>
                </a:lnTo>
                <a:lnTo>
                  <a:pt x="9144" y="838200"/>
                </a:lnTo>
                <a:lnTo>
                  <a:pt x="9144" y="792479"/>
                </a:lnTo>
                <a:close/>
              </a:path>
              <a:path w="902335" h="3721735">
                <a:moveTo>
                  <a:pt x="9144" y="716279"/>
                </a:moveTo>
                <a:lnTo>
                  <a:pt x="0" y="716279"/>
                </a:lnTo>
                <a:lnTo>
                  <a:pt x="0" y="758951"/>
                </a:lnTo>
                <a:lnTo>
                  <a:pt x="9144" y="758951"/>
                </a:lnTo>
                <a:lnTo>
                  <a:pt x="9144" y="716279"/>
                </a:lnTo>
                <a:close/>
              </a:path>
              <a:path w="902335" h="3721735">
                <a:moveTo>
                  <a:pt x="9144" y="637031"/>
                </a:moveTo>
                <a:lnTo>
                  <a:pt x="0" y="637031"/>
                </a:lnTo>
                <a:lnTo>
                  <a:pt x="0" y="682751"/>
                </a:lnTo>
                <a:lnTo>
                  <a:pt x="9144" y="682751"/>
                </a:lnTo>
                <a:lnTo>
                  <a:pt x="9144" y="637031"/>
                </a:lnTo>
                <a:close/>
              </a:path>
              <a:path w="902335" h="3721735">
                <a:moveTo>
                  <a:pt x="9144" y="557783"/>
                </a:moveTo>
                <a:lnTo>
                  <a:pt x="0" y="557783"/>
                </a:lnTo>
                <a:lnTo>
                  <a:pt x="0" y="603503"/>
                </a:lnTo>
                <a:lnTo>
                  <a:pt x="9144" y="603503"/>
                </a:lnTo>
                <a:lnTo>
                  <a:pt x="9144" y="557783"/>
                </a:lnTo>
                <a:close/>
              </a:path>
              <a:path w="902335" h="3721735">
                <a:moveTo>
                  <a:pt x="9144" y="481583"/>
                </a:moveTo>
                <a:lnTo>
                  <a:pt x="0" y="481583"/>
                </a:lnTo>
                <a:lnTo>
                  <a:pt x="0" y="524255"/>
                </a:lnTo>
                <a:lnTo>
                  <a:pt x="9144" y="524255"/>
                </a:lnTo>
                <a:lnTo>
                  <a:pt x="9144" y="481583"/>
                </a:lnTo>
                <a:close/>
              </a:path>
              <a:path w="902335" h="3721735">
                <a:moveTo>
                  <a:pt x="9144" y="402336"/>
                </a:moveTo>
                <a:lnTo>
                  <a:pt x="0" y="402336"/>
                </a:lnTo>
                <a:lnTo>
                  <a:pt x="0" y="448055"/>
                </a:lnTo>
                <a:lnTo>
                  <a:pt x="9144" y="448055"/>
                </a:lnTo>
                <a:lnTo>
                  <a:pt x="9144" y="402336"/>
                </a:lnTo>
                <a:close/>
              </a:path>
              <a:path w="902335" h="3721735">
                <a:moveTo>
                  <a:pt x="9144" y="326136"/>
                </a:moveTo>
                <a:lnTo>
                  <a:pt x="0" y="326136"/>
                </a:lnTo>
                <a:lnTo>
                  <a:pt x="0" y="368807"/>
                </a:lnTo>
                <a:lnTo>
                  <a:pt x="9144" y="368807"/>
                </a:lnTo>
                <a:lnTo>
                  <a:pt x="9144" y="326136"/>
                </a:lnTo>
                <a:close/>
              </a:path>
              <a:path w="902335" h="3721735">
                <a:moveTo>
                  <a:pt x="9144" y="246887"/>
                </a:moveTo>
                <a:lnTo>
                  <a:pt x="0" y="246887"/>
                </a:lnTo>
                <a:lnTo>
                  <a:pt x="0" y="292607"/>
                </a:lnTo>
                <a:lnTo>
                  <a:pt x="9144" y="292607"/>
                </a:lnTo>
                <a:lnTo>
                  <a:pt x="9144" y="246887"/>
                </a:lnTo>
                <a:close/>
              </a:path>
              <a:path w="902335" h="3721735">
                <a:moveTo>
                  <a:pt x="9144" y="170687"/>
                </a:moveTo>
                <a:lnTo>
                  <a:pt x="0" y="170687"/>
                </a:lnTo>
                <a:lnTo>
                  <a:pt x="0" y="213359"/>
                </a:lnTo>
                <a:lnTo>
                  <a:pt x="9144" y="213359"/>
                </a:lnTo>
                <a:lnTo>
                  <a:pt x="9144" y="170687"/>
                </a:lnTo>
                <a:close/>
              </a:path>
              <a:path w="902335" h="3721735">
                <a:moveTo>
                  <a:pt x="12192" y="91439"/>
                </a:moveTo>
                <a:lnTo>
                  <a:pt x="12192" y="94487"/>
                </a:lnTo>
                <a:lnTo>
                  <a:pt x="6096" y="109727"/>
                </a:lnTo>
                <a:lnTo>
                  <a:pt x="3048" y="124967"/>
                </a:lnTo>
                <a:lnTo>
                  <a:pt x="0" y="134112"/>
                </a:lnTo>
                <a:lnTo>
                  <a:pt x="12192" y="137159"/>
                </a:lnTo>
                <a:lnTo>
                  <a:pt x="12192" y="124967"/>
                </a:lnTo>
                <a:lnTo>
                  <a:pt x="15240" y="112775"/>
                </a:lnTo>
                <a:lnTo>
                  <a:pt x="24384" y="94487"/>
                </a:lnTo>
                <a:lnTo>
                  <a:pt x="12192" y="91439"/>
                </a:lnTo>
                <a:close/>
              </a:path>
              <a:path w="902335" h="3721735">
                <a:moveTo>
                  <a:pt x="64008" y="30479"/>
                </a:moveTo>
                <a:lnTo>
                  <a:pt x="45720" y="45719"/>
                </a:lnTo>
                <a:lnTo>
                  <a:pt x="42672" y="45719"/>
                </a:lnTo>
                <a:lnTo>
                  <a:pt x="30480" y="60959"/>
                </a:lnTo>
                <a:lnTo>
                  <a:pt x="39624" y="70103"/>
                </a:lnTo>
                <a:lnTo>
                  <a:pt x="51816" y="54863"/>
                </a:lnTo>
                <a:lnTo>
                  <a:pt x="70104" y="39624"/>
                </a:lnTo>
                <a:lnTo>
                  <a:pt x="64008" y="30479"/>
                </a:lnTo>
                <a:close/>
              </a:path>
              <a:path w="902335" h="3721735">
                <a:moveTo>
                  <a:pt x="140208" y="3048"/>
                </a:moveTo>
                <a:lnTo>
                  <a:pt x="121920" y="3048"/>
                </a:lnTo>
                <a:lnTo>
                  <a:pt x="106680" y="9143"/>
                </a:lnTo>
                <a:lnTo>
                  <a:pt x="94487" y="12191"/>
                </a:lnTo>
                <a:lnTo>
                  <a:pt x="97536" y="24383"/>
                </a:lnTo>
                <a:lnTo>
                  <a:pt x="109728" y="18287"/>
                </a:lnTo>
                <a:lnTo>
                  <a:pt x="140208" y="12191"/>
                </a:lnTo>
                <a:lnTo>
                  <a:pt x="140208" y="3048"/>
                </a:lnTo>
                <a:close/>
              </a:path>
              <a:path w="902335" h="3721735">
                <a:moveTo>
                  <a:pt x="216408" y="0"/>
                </a:moveTo>
                <a:lnTo>
                  <a:pt x="173736" y="0"/>
                </a:lnTo>
                <a:lnTo>
                  <a:pt x="173736" y="12191"/>
                </a:lnTo>
                <a:lnTo>
                  <a:pt x="216408" y="12191"/>
                </a:lnTo>
                <a:lnTo>
                  <a:pt x="216408" y="0"/>
                </a:lnTo>
                <a:close/>
              </a:path>
              <a:path w="902335" h="3721735">
                <a:moveTo>
                  <a:pt x="295656" y="0"/>
                </a:moveTo>
                <a:lnTo>
                  <a:pt x="249936" y="0"/>
                </a:lnTo>
                <a:lnTo>
                  <a:pt x="249936" y="12191"/>
                </a:lnTo>
                <a:lnTo>
                  <a:pt x="295656" y="12191"/>
                </a:lnTo>
                <a:lnTo>
                  <a:pt x="295656" y="0"/>
                </a:lnTo>
                <a:close/>
              </a:path>
              <a:path w="902335" h="3721735">
                <a:moveTo>
                  <a:pt x="374904" y="0"/>
                </a:moveTo>
                <a:lnTo>
                  <a:pt x="329184" y="0"/>
                </a:lnTo>
                <a:lnTo>
                  <a:pt x="329184" y="12191"/>
                </a:lnTo>
                <a:lnTo>
                  <a:pt x="374904" y="12191"/>
                </a:lnTo>
                <a:lnTo>
                  <a:pt x="374904" y="0"/>
                </a:lnTo>
                <a:close/>
              </a:path>
              <a:path w="902335" h="3721735">
                <a:moveTo>
                  <a:pt x="451104" y="0"/>
                </a:moveTo>
                <a:lnTo>
                  <a:pt x="408432" y="0"/>
                </a:lnTo>
                <a:lnTo>
                  <a:pt x="408432" y="12191"/>
                </a:lnTo>
                <a:lnTo>
                  <a:pt x="451104" y="12191"/>
                </a:lnTo>
                <a:lnTo>
                  <a:pt x="451104" y="0"/>
                </a:lnTo>
                <a:close/>
              </a:path>
              <a:path w="902335" h="3721735">
                <a:moveTo>
                  <a:pt x="530352" y="0"/>
                </a:moveTo>
                <a:lnTo>
                  <a:pt x="484632" y="0"/>
                </a:lnTo>
                <a:lnTo>
                  <a:pt x="484632" y="12191"/>
                </a:lnTo>
                <a:lnTo>
                  <a:pt x="530352" y="12191"/>
                </a:lnTo>
                <a:lnTo>
                  <a:pt x="530352" y="0"/>
                </a:lnTo>
                <a:close/>
              </a:path>
              <a:path w="902335" h="3721735">
                <a:moveTo>
                  <a:pt x="606552" y="0"/>
                </a:moveTo>
                <a:lnTo>
                  <a:pt x="563880" y="0"/>
                </a:lnTo>
                <a:lnTo>
                  <a:pt x="563880" y="12191"/>
                </a:lnTo>
                <a:lnTo>
                  <a:pt x="606552" y="12191"/>
                </a:lnTo>
                <a:lnTo>
                  <a:pt x="606552" y="0"/>
                </a:lnTo>
                <a:close/>
              </a:path>
              <a:path w="902335" h="3721735">
                <a:moveTo>
                  <a:pt x="685800" y="0"/>
                </a:moveTo>
                <a:lnTo>
                  <a:pt x="640080" y="0"/>
                </a:lnTo>
                <a:lnTo>
                  <a:pt x="640080" y="12191"/>
                </a:lnTo>
                <a:lnTo>
                  <a:pt x="685800" y="12191"/>
                </a:lnTo>
                <a:lnTo>
                  <a:pt x="685800" y="0"/>
                </a:lnTo>
                <a:close/>
              </a:path>
              <a:path w="902335" h="3721735">
                <a:moveTo>
                  <a:pt x="749808" y="0"/>
                </a:moveTo>
                <a:lnTo>
                  <a:pt x="719328" y="0"/>
                </a:lnTo>
                <a:lnTo>
                  <a:pt x="719328" y="12191"/>
                </a:lnTo>
                <a:lnTo>
                  <a:pt x="762000" y="12191"/>
                </a:lnTo>
                <a:lnTo>
                  <a:pt x="765048" y="3048"/>
                </a:lnTo>
                <a:lnTo>
                  <a:pt x="749808" y="0"/>
                </a:lnTo>
                <a:close/>
              </a:path>
              <a:path w="902335" h="3721735">
                <a:moveTo>
                  <a:pt x="798576" y="9143"/>
                </a:moveTo>
                <a:lnTo>
                  <a:pt x="792480" y="21336"/>
                </a:lnTo>
                <a:lnTo>
                  <a:pt x="804672" y="24383"/>
                </a:lnTo>
                <a:lnTo>
                  <a:pt x="829056" y="36575"/>
                </a:lnTo>
                <a:lnTo>
                  <a:pt x="832104" y="39624"/>
                </a:lnTo>
                <a:lnTo>
                  <a:pt x="838200" y="30479"/>
                </a:lnTo>
                <a:lnTo>
                  <a:pt x="835152" y="27431"/>
                </a:lnTo>
                <a:lnTo>
                  <a:pt x="822960" y="18287"/>
                </a:lnTo>
                <a:lnTo>
                  <a:pt x="807720" y="12191"/>
                </a:lnTo>
                <a:lnTo>
                  <a:pt x="798576" y="9143"/>
                </a:lnTo>
                <a:close/>
              </a:path>
              <a:path w="902335" h="3721735">
                <a:moveTo>
                  <a:pt x="862584" y="54863"/>
                </a:moveTo>
                <a:lnTo>
                  <a:pt x="856488" y="60959"/>
                </a:lnTo>
                <a:lnTo>
                  <a:pt x="868680" y="76200"/>
                </a:lnTo>
                <a:lnTo>
                  <a:pt x="865632" y="76200"/>
                </a:lnTo>
                <a:lnTo>
                  <a:pt x="874776" y="88391"/>
                </a:lnTo>
                <a:lnTo>
                  <a:pt x="877824" y="97536"/>
                </a:lnTo>
                <a:lnTo>
                  <a:pt x="890016" y="91439"/>
                </a:lnTo>
                <a:lnTo>
                  <a:pt x="883920" y="82295"/>
                </a:lnTo>
                <a:lnTo>
                  <a:pt x="877824" y="70103"/>
                </a:lnTo>
                <a:lnTo>
                  <a:pt x="874776" y="70103"/>
                </a:lnTo>
                <a:lnTo>
                  <a:pt x="862584" y="54863"/>
                </a:lnTo>
                <a:close/>
              </a:path>
              <a:path w="902335" h="3721735">
                <a:moveTo>
                  <a:pt x="899160" y="124967"/>
                </a:moveTo>
                <a:lnTo>
                  <a:pt x="890016" y="128015"/>
                </a:lnTo>
                <a:lnTo>
                  <a:pt x="890016" y="140207"/>
                </a:lnTo>
                <a:lnTo>
                  <a:pt x="893064" y="155448"/>
                </a:lnTo>
                <a:lnTo>
                  <a:pt x="893064" y="170687"/>
                </a:lnTo>
                <a:lnTo>
                  <a:pt x="902208" y="170687"/>
                </a:lnTo>
                <a:lnTo>
                  <a:pt x="902208" y="140207"/>
                </a:lnTo>
                <a:lnTo>
                  <a:pt x="899160" y="124967"/>
                </a:lnTo>
                <a:close/>
              </a:path>
              <a:path w="902335" h="3721735">
                <a:moveTo>
                  <a:pt x="902208" y="204215"/>
                </a:moveTo>
                <a:lnTo>
                  <a:pt x="893064" y="204215"/>
                </a:lnTo>
                <a:lnTo>
                  <a:pt x="893064" y="249936"/>
                </a:lnTo>
                <a:lnTo>
                  <a:pt x="902208" y="249936"/>
                </a:lnTo>
                <a:lnTo>
                  <a:pt x="902208" y="204215"/>
                </a:lnTo>
                <a:close/>
              </a:path>
              <a:path w="902335" h="3721735">
                <a:moveTo>
                  <a:pt x="902208" y="283463"/>
                </a:moveTo>
                <a:lnTo>
                  <a:pt x="893064" y="283463"/>
                </a:lnTo>
                <a:lnTo>
                  <a:pt x="893064" y="326136"/>
                </a:lnTo>
                <a:lnTo>
                  <a:pt x="902208" y="326136"/>
                </a:lnTo>
                <a:lnTo>
                  <a:pt x="902208" y="283463"/>
                </a:lnTo>
                <a:close/>
              </a:path>
              <a:path w="902335" h="3721735">
                <a:moveTo>
                  <a:pt x="902208" y="359663"/>
                </a:moveTo>
                <a:lnTo>
                  <a:pt x="893064" y="359663"/>
                </a:lnTo>
                <a:lnTo>
                  <a:pt x="893064" y="405383"/>
                </a:lnTo>
                <a:lnTo>
                  <a:pt x="902208" y="405383"/>
                </a:lnTo>
                <a:lnTo>
                  <a:pt x="902208" y="359663"/>
                </a:lnTo>
                <a:close/>
              </a:path>
              <a:path w="902335" h="3721735">
                <a:moveTo>
                  <a:pt x="902208" y="438912"/>
                </a:moveTo>
                <a:lnTo>
                  <a:pt x="893064" y="438912"/>
                </a:lnTo>
                <a:lnTo>
                  <a:pt x="893064" y="481583"/>
                </a:lnTo>
                <a:lnTo>
                  <a:pt x="902208" y="481583"/>
                </a:lnTo>
                <a:lnTo>
                  <a:pt x="902208" y="438912"/>
                </a:lnTo>
                <a:close/>
              </a:path>
              <a:path w="902335" h="3721735">
                <a:moveTo>
                  <a:pt x="902208" y="515112"/>
                </a:moveTo>
                <a:lnTo>
                  <a:pt x="893064" y="515112"/>
                </a:lnTo>
                <a:lnTo>
                  <a:pt x="893064" y="560831"/>
                </a:lnTo>
                <a:lnTo>
                  <a:pt x="902208" y="560831"/>
                </a:lnTo>
                <a:lnTo>
                  <a:pt x="902208" y="515112"/>
                </a:lnTo>
                <a:close/>
              </a:path>
              <a:path w="902335" h="3721735">
                <a:moveTo>
                  <a:pt x="902208" y="594359"/>
                </a:moveTo>
                <a:lnTo>
                  <a:pt x="893064" y="594359"/>
                </a:lnTo>
                <a:lnTo>
                  <a:pt x="893064" y="637031"/>
                </a:lnTo>
                <a:lnTo>
                  <a:pt x="902208" y="637031"/>
                </a:lnTo>
                <a:lnTo>
                  <a:pt x="902208" y="594359"/>
                </a:lnTo>
                <a:close/>
              </a:path>
              <a:path w="902335" h="3721735">
                <a:moveTo>
                  <a:pt x="902208" y="670559"/>
                </a:moveTo>
                <a:lnTo>
                  <a:pt x="893064" y="670559"/>
                </a:lnTo>
                <a:lnTo>
                  <a:pt x="893064" y="716279"/>
                </a:lnTo>
                <a:lnTo>
                  <a:pt x="902208" y="716279"/>
                </a:lnTo>
                <a:lnTo>
                  <a:pt x="902208" y="670559"/>
                </a:lnTo>
                <a:close/>
              </a:path>
              <a:path w="902335" h="3721735">
                <a:moveTo>
                  <a:pt x="902208" y="749807"/>
                </a:moveTo>
                <a:lnTo>
                  <a:pt x="893064" y="749807"/>
                </a:lnTo>
                <a:lnTo>
                  <a:pt x="893064" y="795527"/>
                </a:lnTo>
                <a:lnTo>
                  <a:pt x="902208" y="795527"/>
                </a:lnTo>
                <a:lnTo>
                  <a:pt x="902208" y="749807"/>
                </a:lnTo>
                <a:close/>
              </a:path>
              <a:path w="902335" h="3721735">
                <a:moveTo>
                  <a:pt x="902208" y="829055"/>
                </a:moveTo>
                <a:lnTo>
                  <a:pt x="893064" y="829055"/>
                </a:lnTo>
                <a:lnTo>
                  <a:pt x="893064" y="871727"/>
                </a:lnTo>
                <a:lnTo>
                  <a:pt x="902208" y="871727"/>
                </a:lnTo>
                <a:lnTo>
                  <a:pt x="902208" y="829055"/>
                </a:lnTo>
                <a:close/>
              </a:path>
              <a:path w="902335" h="3721735">
                <a:moveTo>
                  <a:pt x="902208" y="905255"/>
                </a:moveTo>
                <a:lnTo>
                  <a:pt x="893064" y="905255"/>
                </a:lnTo>
                <a:lnTo>
                  <a:pt x="893064" y="950976"/>
                </a:lnTo>
                <a:lnTo>
                  <a:pt x="902208" y="950976"/>
                </a:lnTo>
                <a:lnTo>
                  <a:pt x="902208" y="905255"/>
                </a:lnTo>
                <a:close/>
              </a:path>
              <a:path w="902335" h="3721735">
                <a:moveTo>
                  <a:pt x="902208" y="984503"/>
                </a:moveTo>
                <a:lnTo>
                  <a:pt x="893064" y="984503"/>
                </a:lnTo>
                <a:lnTo>
                  <a:pt x="893064" y="1027176"/>
                </a:lnTo>
                <a:lnTo>
                  <a:pt x="902208" y="1027176"/>
                </a:lnTo>
                <a:lnTo>
                  <a:pt x="902208" y="984503"/>
                </a:lnTo>
                <a:close/>
              </a:path>
              <a:path w="902335" h="3721735">
                <a:moveTo>
                  <a:pt x="902208" y="1060703"/>
                </a:moveTo>
                <a:lnTo>
                  <a:pt x="893064" y="1060703"/>
                </a:lnTo>
                <a:lnTo>
                  <a:pt x="893064" y="1106424"/>
                </a:lnTo>
                <a:lnTo>
                  <a:pt x="902208" y="1106424"/>
                </a:lnTo>
                <a:lnTo>
                  <a:pt x="902208" y="1060703"/>
                </a:lnTo>
                <a:close/>
              </a:path>
              <a:path w="902335" h="3721735">
                <a:moveTo>
                  <a:pt x="902208" y="1139952"/>
                </a:moveTo>
                <a:lnTo>
                  <a:pt x="893064" y="1139952"/>
                </a:lnTo>
                <a:lnTo>
                  <a:pt x="893064" y="1185671"/>
                </a:lnTo>
                <a:lnTo>
                  <a:pt x="902208" y="1185671"/>
                </a:lnTo>
                <a:lnTo>
                  <a:pt x="902208" y="1139952"/>
                </a:lnTo>
                <a:close/>
              </a:path>
              <a:path w="902335" h="3721735">
                <a:moveTo>
                  <a:pt x="902208" y="1216152"/>
                </a:moveTo>
                <a:lnTo>
                  <a:pt x="893064" y="1216152"/>
                </a:lnTo>
                <a:lnTo>
                  <a:pt x="893064" y="1261871"/>
                </a:lnTo>
                <a:lnTo>
                  <a:pt x="902208" y="1261871"/>
                </a:lnTo>
                <a:lnTo>
                  <a:pt x="902208" y="1216152"/>
                </a:lnTo>
                <a:close/>
              </a:path>
              <a:path w="902335" h="3721735">
                <a:moveTo>
                  <a:pt x="902208" y="1295400"/>
                </a:moveTo>
                <a:lnTo>
                  <a:pt x="893064" y="1295400"/>
                </a:lnTo>
                <a:lnTo>
                  <a:pt x="893064" y="1341119"/>
                </a:lnTo>
                <a:lnTo>
                  <a:pt x="902208" y="1341119"/>
                </a:lnTo>
                <a:lnTo>
                  <a:pt x="902208" y="1295400"/>
                </a:lnTo>
                <a:close/>
              </a:path>
              <a:path w="902335" h="3721735">
                <a:moveTo>
                  <a:pt x="902208" y="1374648"/>
                </a:moveTo>
                <a:lnTo>
                  <a:pt x="893064" y="1374648"/>
                </a:lnTo>
                <a:lnTo>
                  <a:pt x="893064" y="1417319"/>
                </a:lnTo>
                <a:lnTo>
                  <a:pt x="902208" y="1417319"/>
                </a:lnTo>
                <a:lnTo>
                  <a:pt x="902208" y="1374648"/>
                </a:lnTo>
                <a:close/>
              </a:path>
              <a:path w="902335" h="3721735">
                <a:moveTo>
                  <a:pt x="902208" y="1450848"/>
                </a:moveTo>
                <a:lnTo>
                  <a:pt x="893064" y="1450848"/>
                </a:lnTo>
                <a:lnTo>
                  <a:pt x="893064" y="1496567"/>
                </a:lnTo>
                <a:lnTo>
                  <a:pt x="902208" y="1496567"/>
                </a:lnTo>
                <a:lnTo>
                  <a:pt x="902208" y="1450848"/>
                </a:lnTo>
                <a:close/>
              </a:path>
              <a:path w="902335" h="3721735">
                <a:moveTo>
                  <a:pt x="902208" y="1530095"/>
                </a:moveTo>
                <a:lnTo>
                  <a:pt x="893064" y="1530095"/>
                </a:lnTo>
                <a:lnTo>
                  <a:pt x="893064" y="1572767"/>
                </a:lnTo>
                <a:lnTo>
                  <a:pt x="902208" y="1572767"/>
                </a:lnTo>
                <a:lnTo>
                  <a:pt x="902208" y="1530095"/>
                </a:lnTo>
                <a:close/>
              </a:path>
              <a:path w="902335" h="3721735">
                <a:moveTo>
                  <a:pt x="902208" y="1606295"/>
                </a:moveTo>
                <a:lnTo>
                  <a:pt x="893064" y="1606295"/>
                </a:lnTo>
                <a:lnTo>
                  <a:pt x="893064" y="1652015"/>
                </a:lnTo>
                <a:lnTo>
                  <a:pt x="902208" y="1652015"/>
                </a:lnTo>
                <a:lnTo>
                  <a:pt x="902208" y="1606295"/>
                </a:lnTo>
                <a:close/>
              </a:path>
              <a:path w="902335" h="3721735">
                <a:moveTo>
                  <a:pt x="902208" y="1685543"/>
                </a:moveTo>
                <a:lnTo>
                  <a:pt x="893064" y="1685543"/>
                </a:lnTo>
                <a:lnTo>
                  <a:pt x="893064" y="1731264"/>
                </a:lnTo>
                <a:lnTo>
                  <a:pt x="902208" y="1731264"/>
                </a:lnTo>
                <a:lnTo>
                  <a:pt x="902208" y="1685543"/>
                </a:lnTo>
                <a:close/>
              </a:path>
              <a:path w="902335" h="3721735">
                <a:moveTo>
                  <a:pt x="902208" y="1764791"/>
                </a:moveTo>
                <a:lnTo>
                  <a:pt x="893064" y="1764791"/>
                </a:lnTo>
                <a:lnTo>
                  <a:pt x="893064" y="1807464"/>
                </a:lnTo>
                <a:lnTo>
                  <a:pt x="902208" y="1807464"/>
                </a:lnTo>
                <a:lnTo>
                  <a:pt x="902208" y="1764791"/>
                </a:lnTo>
                <a:close/>
              </a:path>
              <a:path w="902335" h="3721735">
                <a:moveTo>
                  <a:pt x="902208" y="1840991"/>
                </a:moveTo>
                <a:lnTo>
                  <a:pt x="893064" y="1840991"/>
                </a:lnTo>
                <a:lnTo>
                  <a:pt x="893064" y="1886712"/>
                </a:lnTo>
                <a:lnTo>
                  <a:pt x="902208" y="1886712"/>
                </a:lnTo>
                <a:lnTo>
                  <a:pt x="902208" y="1840991"/>
                </a:lnTo>
                <a:close/>
              </a:path>
              <a:path w="902335" h="3721735">
                <a:moveTo>
                  <a:pt x="902208" y="1920239"/>
                </a:moveTo>
                <a:lnTo>
                  <a:pt x="893064" y="1920239"/>
                </a:lnTo>
                <a:lnTo>
                  <a:pt x="893064" y="1962912"/>
                </a:lnTo>
                <a:lnTo>
                  <a:pt x="902208" y="1962912"/>
                </a:lnTo>
                <a:lnTo>
                  <a:pt x="902208" y="1920239"/>
                </a:lnTo>
                <a:close/>
              </a:path>
              <a:path w="902335" h="3721735">
                <a:moveTo>
                  <a:pt x="902208" y="1996439"/>
                </a:moveTo>
                <a:lnTo>
                  <a:pt x="893064" y="1996439"/>
                </a:lnTo>
                <a:lnTo>
                  <a:pt x="893064" y="2042159"/>
                </a:lnTo>
                <a:lnTo>
                  <a:pt x="902208" y="2042159"/>
                </a:lnTo>
                <a:lnTo>
                  <a:pt x="902208" y="1996439"/>
                </a:lnTo>
                <a:close/>
              </a:path>
              <a:path w="902335" h="3721735">
                <a:moveTo>
                  <a:pt x="902208" y="2075688"/>
                </a:moveTo>
                <a:lnTo>
                  <a:pt x="893064" y="2075688"/>
                </a:lnTo>
                <a:lnTo>
                  <a:pt x="893064" y="2118359"/>
                </a:lnTo>
                <a:lnTo>
                  <a:pt x="902208" y="2118359"/>
                </a:lnTo>
                <a:lnTo>
                  <a:pt x="902208" y="2075688"/>
                </a:lnTo>
                <a:close/>
              </a:path>
              <a:path w="902335" h="3721735">
                <a:moveTo>
                  <a:pt x="902208" y="2151888"/>
                </a:moveTo>
                <a:lnTo>
                  <a:pt x="893064" y="2151888"/>
                </a:lnTo>
                <a:lnTo>
                  <a:pt x="893064" y="2197608"/>
                </a:lnTo>
                <a:lnTo>
                  <a:pt x="902208" y="2197608"/>
                </a:lnTo>
                <a:lnTo>
                  <a:pt x="902208" y="2151888"/>
                </a:lnTo>
                <a:close/>
              </a:path>
              <a:path w="902335" h="3721735">
                <a:moveTo>
                  <a:pt x="902208" y="2231135"/>
                </a:moveTo>
                <a:lnTo>
                  <a:pt x="893064" y="2231135"/>
                </a:lnTo>
                <a:lnTo>
                  <a:pt x="893064" y="2276855"/>
                </a:lnTo>
                <a:lnTo>
                  <a:pt x="902208" y="2276855"/>
                </a:lnTo>
                <a:lnTo>
                  <a:pt x="902208" y="2231135"/>
                </a:lnTo>
                <a:close/>
              </a:path>
              <a:path w="902335" h="3721735">
                <a:moveTo>
                  <a:pt x="902208" y="2310384"/>
                </a:moveTo>
                <a:lnTo>
                  <a:pt x="893064" y="2310384"/>
                </a:lnTo>
                <a:lnTo>
                  <a:pt x="893064" y="2353055"/>
                </a:lnTo>
                <a:lnTo>
                  <a:pt x="902208" y="2353055"/>
                </a:lnTo>
                <a:lnTo>
                  <a:pt x="902208" y="2310384"/>
                </a:lnTo>
                <a:close/>
              </a:path>
              <a:path w="902335" h="3721735">
                <a:moveTo>
                  <a:pt x="902208" y="2386584"/>
                </a:moveTo>
                <a:lnTo>
                  <a:pt x="893064" y="2386584"/>
                </a:lnTo>
                <a:lnTo>
                  <a:pt x="893064" y="2432304"/>
                </a:lnTo>
                <a:lnTo>
                  <a:pt x="902208" y="2432304"/>
                </a:lnTo>
                <a:lnTo>
                  <a:pt x="902208" y="2386584"/>
                </a:lnTo>
                <a:close/>
              </a:path>
              <a:path w="902335" h="3721735">
                <a:moveTo>
                  <a:pt x="902208" y="2465831"/>
                </a:moveTo>
                <a:lnTo>
                  <a:pt x="893064" y="2465831"/>
                </a:lnTo>
                <a:lnTo>
                  <a:pt x="893064" y="2508504"/>
                </a:lnTo>
                <a:lnTo>
                  <a:pt x="902208" y="2508504"/>
                </a:lnTo>
                <a:lnTo>
                  <a:pt x="902208" y="2465831"/>
                </a:lnTo>
                <a:close/>
              </a:path>
              <a:path w="902335" h="3721735">
                <a:moveTo>
                  <a:pt x="902208" y="2542031"/>
                </a:moveTo>
                <a:lnTo>
                  <a:pt x="893064" y="2542031"/>
                </a:lnTo>
                <a:lnTo>
                  <a:pt x="893064" y="2587752"/>
                </a:lnTo>
                <a:lnTo>
                  <a:pt x="902208" y="2587752"/>
                </a:lnTo>
                <a:lnTo>
                  <a:pt x="902208" y="2542031"/>
                </a:lnTo>
                <a:close/>
              </a:path>
              <a:path w="902335" h="3721735">
                <a:moveTo>
                  <a:pt x="902208" y="2621279"/>
                </a:moveTo>
                <a:lnTo>
                  <a:pt x="893064" y="2621279"/>
                </a:lnTo>
                <a:lnTo>
                  <a:pt x="893064" y="2663952"/>
                </a:lnTo>
                <a:lnTo>
                  <a:pt x="902208" y="2663952"/>
                </a:lnTo>
                <a:lnTo>
                  <a:pt x="902208" y="2621279"/>
                </a:lnTo>
                <a:close/>
              </a:path>
              <a:path w="902335" h="3721735">
                <a:moveTo>
                  <a:pt x="902208" y="2697479"/>
                </a:moveTo>
                <a:lnTo>
                  <a:pt x="893064" y="2697479"/>
                </a:lnTo>
                <a:lnTo>
                  <a:pt x="893064" y="2743199"/>
                </a:lnTo>
                <a:lnTo>
                  <a:pt x="902208" y="2743199"/>
                </a:lnTo>
                <a:lnTo>
                  <a:pt x="902208" y="2697479"/>
                </a:lnTo>
                <a:close/>
              </a:path>
              <a:path w="902335" h="3721735">
                <a:moveTo>
                  <a:pt x="902208" y="2776728"/>
                </a:moveTo>
                <a:lnTo>
                  <a:pt x="893064" y="2776728"/>
                </a:lnTo>
                <a:lnTo>
                  <a:pt x="893064" y="2822447"/>
                </a:lnTo>
                <a:lnTo>
                  <a:pt x="902208" y="2822447"/>
                </a:lnTo>
                <a:lnTo>
                  <a:pt x="902208" y="2776728"/>
                </a:lnTo>
                <a:close/>
              </a:path>
              <a:path w="902335" h="3721735">
                <a:moveTo>
                  <a:pt x="902208" y="2855976"/>
                </a:moveTo>
                <a:lnTo>
                  <a:pt x="893064" y="2855976"/>
                </a:lnTo>
                <a:lnTo>
                  <a:pt x="893064" y="2898647"/>
                </a:lnTo>
                <a:lnTo>
                  <a:pt x="902208" y="2898647"/>
                </a:lnTo>
                <a:lnTo>
                  <a:pt x="902208" y="2855976"/>
                </a:lnTo>
                <a:close/>
              </a:path>
              <a:path w="902335" h="3721735">
                <a:moveTo>
                  <a:pt x="902208" y="2932176"/>
                </a:moveTo>
                <a:lnTo>
                  <a:pt x="893064" y="2932176"/>
                </a:lnTo>
                <a:lnTo>
                  <a:pt x="893064" y="2977896"/>
                </a:lnTo>
                <a:lnTo>
                  <a:pt x="902208" y="2977896"/>
                </a:lnTo>
                <a:lnTo>
                  <a:pt x="902208" y="2932176"/>
                </a:lnTo>
                <a:close/>
              </a:path>
              <a:path w="902335" h="3721735">
                <a:moveTo>
                  <a:pt x="902208" y="3011423"/>
                </a:moveTo>
                <a:lnTo>
                  <a:pt x="893064" y="3011423"/>
                </a:lnTo>
                <a:lnTo>
                  <a:pt x="893064" y="3054096"/>
                </a:lnTo>
                <a:lnTo>
                  <a:pt x="902208" y="3054096"/>
                </a:lnTo>
                <a:lnTo>
                  <a:pt x="902208" y="3011423"/>
                </a:lnTo>
                <a:close/>
              </a:path>
              <a:path w="902335" h="3721735">
                <a:moveTo>
                  <a:pt x="902208" y="3087623"/>
                </a:moveTo>
                <a:lnTo>
                  <a:pt x="893064" y="3087623"/>
                </a:lnTo>
                <a:lnTo>
                  <a:pt x="893064" y="3133343"/>
                </a:lnTo>
                <a:lnTo>
                  <a:pt x="902208" y="3133343"/>
                </a:lnTo>
                <a:lnTo>
                  <a:pt x="902208" y="3087623"/>
                </a:lnTo>
                <a:close/>
              </a:path>
              <a:path w="902335" h="3721735">
                <a:moveTo>
                  <a:pt x="902208" y="3166872"/>
                </a:moveTo>
                <a:lnTo>
                  <a:pt x="893064" y="3166872"/>
                </a:lnTo>
                <a:lnTo>
                  <a:pt x="893064" y="3212591"/>
                </a:lnTo>
                <a:lnTo>
                  <a:pt x="902208" y="3212591"/>
                </a:lnTo>
                <a:lnTo>
                  <a:pt x="902208" y="3166872"/>
                </a:lnTo>
                <a:close/>
              </a:path>
              <a:path w="902335" h="3721735">
                <a:moveTo>
                  <a:pt x="902208" y="3246120"/>
                </a:moveTo>
                <a:lnTo>
                  <a:pt x="893064" y="3246120"/>
                </a:lnTo>
                <a:lnTo>
                  <a:pt x="893064" y="3288791"/>
                </a:lnTo>
                <a:lnTo>
                  <a:pt x="902208" y="3288791"/>
                </a:lnTo>
                <a:lnTo>
                  <a:pt x="902208" y="3246120"/>
                </a:lnTo>
                <a:close/>
              </a:path>
              <a:path w="902335" h="3721735">
                <a:moveTo>
                  <a:pt x="902208" y="3322320"/>
                </a:moveTo>
                <a:lnTo>
                  <a:pt x="893064" y="3322320"/>
                </a:lnTo>
                <a:lnTo>
                  <a:pt x="893064" y="3368040"/>
                </a:lnTo>
                <a:lnTo>
                  <a:pt x="902208" y="3368040"/>
                </a:lnTo>
                <a:lnTo>
                  <a:pt x="902208" y="3322320"/>
                </a:lnTo>
                <a:close/>
              </a:path>
              <a:path w="902335" h="3721735">
                <a:moveTo>
                  <a:pt x="902208" y="3401567"/>
                </a:moveTo>
                <a:lnTo>
                  <a:pt x="893064" y="3401567"/>
                </a:lnTo>
                <a:lnTo>
                  <a:pt x="893064" y="3444240"/>
                </a:lnTo>
                <a:lnTo>
                  <a:pt x="902208" y="3444240"/>
                </a:lnTo>
                <a:lnTo>
                  <a:pt x="902208" y="3401567"/>
                </a:lnTo>
                <a:close/>
              </a:path>
              <a:path w="902335" h="3721735">
                <a:moveTo>
                  <a:pt x="902208" y="3477767"/>
                </a:moveTo>
                <a:lnTo>
                  <a:pt x="893064" y="3477767"/>
                </a:lnTo>
                <a:lnTo>
                  <a:pt x="893064" y="3523487"/>
                </a:lnTo>
                <a:lnTo>
                  <a:pt x="902208" y="3523487"/>
                </a:lnTo>
                <a:lnTo>
                  <a:pt x="902208" y="3477767"/>
                </a:lnTo>
                <a:close/>
              </a:path>
              <a:path w="902335" h="3721735">
                <a:moveTo>
                  <a:pt x="902208" y="3557016"/>
                </a:moveTo>
                <a:lnTo>
                  <a:pt x="893064" y="3557016"/>
                </a:lnTo>
                <a:lnTo>
                  <a:pt x="893064" y="3566159"/>
                </a:lnTo>
                <a:lnTo>
                  <a:pt x="890016" y="3581400"/>
                </a:lnTo>
                <a:lnTo>
                  <a:pt x="890016" y="3596640"/>
                </a:lnTo>
                <a:lnTo>
                  <a:pt x="886968" y="3599687"/>
                </a:lnTo>
                <a:lnTo>
                  <a:pt x="899160" y="3602735"/>
                </a:lnTo>
                <a:lnTo>
                  <a:pt x="899160" y="3596640"/>
                </a:lnTo>
                <a:lnTo>
                  <a:pt x="902208" y="3581400"/>
                </a:lnTo>
                <a:lnTo>
                  <a:pt x="902208" y="3557016"/>
                </a:lnTo>
                <a:close/>
              </a:path>
              <a:path w="902335" h="3721735">
                <a:moveTo>
                  <a:pt x="877824" y="3630167"/>
                </a:moveTo>
                <a:lnTo>
                  <a:pt x="874776" y="3633216"/>
                </a:lnTo>
                <a:lnTo>
                  <a:pt x="865632" y="3645407"/>
                </a:lnTo>
                <a:lnTo>
                  <a:pt x="868680" y="3645407"/>
                </a:lnTo>
                <a:lnTo>
                  <a:pt x="850392" y="3663696"/>
                </a:lnTo>
                <a:lnTo>
                  <a:pt x="859536" y="3672840"/>
                </a:lnTo>
                <a:lnTo>
                  <a:pt x="874776" y="3654552"/>
                </a:lnTo>
                <a:lnTo>
                  <a:pt x="874776" y="3651504"/>
                </a:lnTo>
                <a:lnTo>
                  <a:pt x="877824" y="3651504"/>
                </a:lnTo>
                <a:lnTo>
                  <a:pt x="886968" y="3633216"/>
                </a:lnTo>
                <a:lnTo>
                  <a:pt x="877824" y="3630167"/>
                </a:lnTo>
                <a:close/>
              </a:path>
              <a:path w="902335" h="3721735">
                <a:moveTo>
                  <a:pt x="829056" y="3685031"/>
                </a:moveTo>
                <a:lnTo>
                  <a:pt x="804672" y="3697224"/>
                </a:lnTo>
                <a:lnTo>
                  <a:pt x="789432" y="3703320"/>
                </a:lnTo>
                <a:lnTo>
                  <a:pt x="792480" y="3715511"/>
                </a:lnTo>
                <a:lnTo>
                  <a:pt x="795528" y="3712464"/>
                </a:lnTo>
                <a:lnTo>
                  <a:pt x="807720" y="3709416"/>
                </a:lnTo>
                <a:lnTo>
                  <a:pt x="822960" y="3703320"/>
                </a:lnTo>
                <a:lnTo>
                  <a:pt x="835152" y="3694176"/>
                </a:lnTo>
                <a:lnTo>
                  <a:pt x="829056" y="3685031"/>
                </a:lnTo>
                <a:close/>
              </a:path>
              <a:path w="902335" h="3721735">
                <a:moveTo>
                  <a:pt x="758952" y="3709416"/>
                </a:moveTo>
                <a:lnTo>
                  <a:pt x="713232" y="3709416"/>
                </a:lnTo>
                <a:lnTo>
                  <a:pt x="713232" y="3721607"/>
                </a:lnTo>
                <a:lnTo>
                  <a:pt x="758952" y="3721607"/>
                </a:lnTo>
                <a:lnTo>
                  <a:pt x="758952" y="3709416"/>
                </a:lnTo>
                <a:close/>
              </a:path>
              <a:path w="902335" h="3721735">
                <a:moveTo>
                  <a:pt x="679704" y="3709416"/>
                </a:moveTo>
                <a:lnTo>
                  <a:pt x="633984" y="3709416"/>
                </a:lnTo>
                <a:lnTo>
                  <a:pt x="633984" y="3721607"/>
                </a:lnTo>
                <a:lnTo>
                  <a:pt x="679704" y="3721607"/>
                </a:lnTo>
                <a:lnTo>
                  <a:pt x="679704" y="3709416"/>
                </a:lnTo>
                <a:close/>
              </a:path>
              <a:path w="902335" h="3721735">
                <a:moveTo>
                  <a:pt x="600456" y="3709416"/>
                </a:moveTo>
                <a:lnTo>
                  <a:pt x="557784" y="3709416"/>
                </a:lnTo>
                <a:lnTo>
                  <a:pt x="557784" y="3721607"/>
                </a:lnTo>
                <a:lnTo>
                  <a:pt x="600456" y="3721607"/>
                </a:lnTo>
                <a:lnTo>
                  <a:pt x="600456" y="3709416"/>
                </a:lnTo>
                <a:close/>
              </a:path>
              <a:path w="902335" h="3721735">
                <a:moveTo>
                  <a:pt x="524256" y="3709416"/>
                </a:moveTo>
                <a:lnTo>
                  <a:pt x="478536" y="3709416"/>
                </a:lnTo>
                <a:lnTo>
                  <a:pt x="478536" y="3721607"/>
                </a:lnTo>
                <a:lnTo>
                  <a:pt x="524256" y="3721607"/>
                </a:lnTo>
                <a:lnTo>
                  <a:pt x="524256" y="3709416"/>
                </a:lnTo>
                <a:close/>
              </a:path>
              <a:path w="902335" h="3721735">
                <a:moveTo>
                  <a:pt x="445008" y="3709416"/>
                </a:moveTo>
                <a:lnTo>
                  <a:pt x="402336" y="3709416"/>
                </a:lnTo>
                <a:lnTo>
                  <a:pt x="402336" y="3721607"/>
                </a:lnTo>
                <a:lnTo>
                  <a:pt x="445008" y="3721607"/>
                </a:lnTo>
                <a:lnTo>
                  <a:pt x="445008" y="3709416"/>
                </a:lnTo>
                <a:close/>
              </a:path>
              <a:path w="902335" h="3721735">
                <a:moveTo>
                  <a:pt x="368808" y="3709416"/>
                </a:moveTo>
                <a:lnTo>
                  <a:pt x="323088" y="3709416"/>
                </a:lnTo>
                <a:lnTo>
                  <a:pt x="323088" y="3721607"/>
                </a:lnTo>
                <a:lnTo>
                  <a:pt x="368808" y="3721607"/>
                </a:lnTo>
                <a:lnTo>
                  <a:pt x="368808" y="3709416"/>
                </a:lnTo>
                <a:close/>
              </a:path>
              <a:path w="902335" h="3721735">
                <a:moveTo>
                  <a:pt x="289560" y="3709416"/>
                </a:moveTo>
                <a:lnTo>
                  <a:pt x="246887" y="3709416"/>
                </a:lnTo>
                <a:lnTo>
                  <a:pt x="246887" y="3721607"/>
                </a:lnTo>
                <a:lnTo>
                  <a:pt x="289560" y="3721607"/>
                </a:lnTo>
                <a:lnTo>
                  <a:pt x="289560" y="3709416"/>
                </a:lnTo>
                <a:close/>
              </a:path>
              <a:path w="902335" h="3721735">
                <a:moveTo>
                  <a:pt x="213360" y="3709416"/>
                </a:moveTo>
                <a:lnTo>
                  <a:pt x="167640" y="3709416"/>
                </a:lnTo>
                <a:lnTo>
                  <a:pt x="167640" y="3721607"/>
                </a:lnTo>
                <a:lnTo>
                  <a:pt x="213360" y="3721607"/>
                </a:lnTo>
                <a:lnTo>
                  <a:pt x="213360" y="3709416"/>
                </a:lnTo>
                <a:close/>
              </a:path>
              <a:path w="902335" h="3721735">
                <a:moveTo>
                  <a:pt x="97536" y="3697224"/>
                </a:moveTo>
                <a:lnTo>
                  <a:pt x="94487" y="3697224"/>
                </a:lnTo>
                <a:lnTo>
                  <a:pt x="88392" y="3706367"/>
                </a:lnTo>
                <a:lnTo>
                  <a:pt x="94487" y="3709416"/>
                </a:lnTo>
                <a:lnTo>
                  <a:pt x="106680" y="3712464"/>
                </a:lnTo>
                <a:lnTo>
                  <a:pt x="121920" y="3718559"/>
                </a:lnTo>
                <a:lnTo>
                  <a:pt x="134112" y="3718559"/>
                </a:lnTo>
                <a:lnTo>
                  <a:pt x="134112" y="3709416"/>
                </a:lnTo>
                <a:lnTo>
                  <a:pt x="124968" y="3706367"/>
                </a:lnTo>
                <a:lnTo>
                  <a:pt x="109728" y="3703320"/>
                </a:lnTo>
                <a:lnTo>
                  <a:pt x="97536" y="3697224"/>
                </a:lnTo>
                <a:close/>
              </a:path>
              <a:path w="902335" h="3721735">
                <a:moveTo>
                  <a:pt x="36576" y="3648455"/>
                </a:moveTo>
                <a:lnTo>
                  <a:pt x="27432" y="3654552"/>
                </a:lnTo>
                <a:lnTo>
                  <a:pt x="42672" y="3675887"/>
                </a:lnTo>
                <a:lnTo>
                  <a:pt x="45720" y="3675887"/>
                </a:lnTo>
                <a:lnTo>
                  <a:pt x="60960" y="3688079"/>
                </a:lnTo>
                <a:lnTo>
                  <a:pt x="67056" y="3678935"/>
                </a:lnTo>
                <a:lnTo>
                  <a:pt x="51816" y="3666743"/>
                </a:lnTo>
                <a:lnTo>
                  <a:pt x="36576" y="3648455"/>
                </a:lnTo>
                <a:close/>
              </a:path>
              <a:path w="902335" h="3721735">
                <a:moveTo>
                  <a:pt x="12192" y="3581400"/>
                </a:moveTo>
                <a:lnTo>
                  <a:pt x="0" y="3581400"/>
                </a:lnTo>
                <a:lnTo>
                  <a:pt x="6096" y="3611879"/>
                </a:lnTo>
                <a:lnTo>
                  <a:pt x="9144" y="3624072"/>
                </a:lnTo>
                <a:lnTo>
                  <a:pt x="21336" y="3621024"/>
                </a:lnTo>
                <a:lnTo>
                  <a:pt x="15240" y="3608831"/>
                </a:lnTo>
                <a:lnTo>
                  <a:pt x="12192" y="3593591"/>
                </a:lnTo>
                <a:lnTo>
                  <a:pt x="12192" y="3581400"/>
                </a:lnTo>
                <a:close/>
              </a:path>
            </a:pathLst>
          </a:custGeom>
          <a:solidFill>
            <a:srgbClr val="EC8A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6111240" y="2152395"/>
            <a:ext cx="927100" cy="3740150"/>
          </a:xfrm>
          <a:custGeom>
            <a:rect l="l" t="t" r="r" b="b"/>
            <a:pathLst>
              <a:path w="927100" h="3740150">
                <a:moveTo>
                  <a:pt x="33527" y="3441191"/>
                </a:moveTo>
                <a:lnTo>
                  <a:pt x="0" y="3441191"/>
                </a:lnTo>
                <a:lnTo>
                  <a:pt x="0" y="3593591"/>
                </a:lnTo>
                <a:lnTo>
                  <a:pt x="6096" y="3624072"/>
                </a:lnTo>
                <a:lnTo>
                  <a:pt x="12192" y="3639311"/>
                </a:lnTo>
                <a:lnTo>
                  <a:pt x="42672" y="3627120"/>
                </a:lnTo>
                <a:lnTo>
                  <a:pt x="39624" y="3614928"/>
                </a:lnTo>
                <a:lnTo>
                  <a:pt x="36575" y="3599687"/>
                </a:lnTo>
                <a:lnTo>
                  <a:pt x="33527" y="3587496"/>
                </a:lnTo>
                <a:lnTo>
                  <a:pt x="33527" y="3441191"/>
                </a:lnTo>
                <a:close/>
              </a:path>
              <a:path w="927100" h="3740150">
                <a:moveTo>
                  <a:pt x="33527" y="3206496"/>
                </a:moveTo>
                <a:lnTo>
                  <a:pt x="0" y="3206496"/>
                </a:lnTo>
                <a:lnTo>
                  <a:pt x="0" y="3340607"/>
                </a:lnTo>
                <a:lnTo>
                  <a:pt x="33527" y="3340607"/>
                </a:lnTo>
                <a:lnTo>
                  <a:pt x="33527" y="3206496"/>
                </a:lnTo>
                <a:close/>
              </a:path>
              <a:path w="927100" h="3740150">
                <a:moveTo>
                  <a:pt x="33527" y="2974847"/>
                </a:moveTo>
                <a:lnTo>
                  <a:pt x="0" y="2974847"/>
                </a:lnTo>
                <a:lnTo>
                  <a:pt x="0" y="3108960"/>
                </a:lnTo>
                <a:lnTo>
                  <a:pt x="33527" y="3108960"/>
                </a:lnTo>
                <a:lnTo>
                  <a:pt x="33527" y="2974847"/>
                </a:lnTo>
                <a:close/>
              </a:path>
              <a:path w="927100" h="3740150">
                <a:moveTo>
                  <a:pt x="33527" y="2740152"/>
                </a:moveTo>
                <a:lnTo>
                  <a:pt x="0" y="2740152"/>
                </a:lnTo>
                <a:lnTo>
                  <a:pt x="0" y="2874264"/>
                </a:lnTo>
                <a:lnTo>
                  <a:pt x="33527" y="2874264"/>
                </a:lnTo>
                <a:lnTo>
                  <a:pt x="33527" y="2740152"/>
                </a:lnTo>
                <a:close/>
              </a:path>
              <a:path w="927100" h="3740150">
                <a:moveTo>
                  <a:pt x="33527" y="2505455"/>
                </a:moveTo>
                <a:lnTo>
                  <a:pt x="0" y="2505455"/>
                </a:lnTo>
                <a:lnTo>
                  <a:pt x="0" y="2639567"/>
                </a:lnTo>
                <a:lnTo>
                  <a:pt x="33527" y="2639567"/>
                </a:lnTo>
                <a:lnTo>
                  <a:pt x="33527" y="2505455"/>
                </a:lnTo>
                <a:close/>
              </a:path>
              <a:path w="927100" h="3740150">
                <a:moveTo>
                  <a:pt x="33527" y="2270760"/>
                </a:moveTo>
                <a:lnTo>
                  <a:pt x="0" y="2270760"/>
                </a:lnTo>
                <a:lnTo>
                  <a:pt x="0" y="2404872"/>
                </a:lnTo>
                <a:lnTo>
                  <a:pt x="33527" y="2404872"/>
                </a:lnTo>
                <a:lnTo>
                  <a:pt x="33527" y="2270760"/>
                </a:lnTo>
                <a:close/>
              </a:path>
              <a:path w="927100" h="3740150">
                <a:moveTo>
                  <a:pt x="33527" y="2039112"/>
                </a:moveTo>
                <a:lnTo>
                  <a:pt x="0" y="2039112"/>
                </a:lnTo>
                <a:lnTo>
                  <a:pt x="0" y="2173223"/>
                </a:lnTo>
                <a:lnTo>
                  <a:pt x="33527" y="2173223"/>
                </a:lnTo>
                <a:lnTo>
                  <a:pt x="33527" y="2039112"/>
                </a:lnTo>
                <a:close/>
              </a:path>
              <a:path w="927100" h="3740150">
                <a:moveTo>
                  <a:pt x="33527" y="1804415"/>
                </a:moveTo>
                <a:lnTo>
                  <a:pt x="0" y="1804415"/>
                </a:lnTo>
                <a:lnTo>
                  <a:pt x="0" y="1938527"/>
                </a:lnTo>
                <a:lnTo>
                  <a:pt x="33527" y="1938527"/>
                </a:lnTo>
                <a:lnTo>
                  <a:pt x="33527" y="1804415"/>
                </a:lnTo>
                <a:close/>
              </a:path>
              <a:path w="927100" h="3740150">
                <a:moveTo>
                  <a:pt x="33527" y="1569719"/>
                </a:moveTo>
                <a:lnTo>
                  <a:pt x="0" y="1569719"/>
                </a:lnTo>
                <a:lnTo>
                  <a:pt x="0" y="1703831"/>
                </a:lnTo>
                <a:lnTo>
                  <a:pt x="33527" y="1703831"/>
                </a:lnTo>
                <a:lnTo>
                  <a:pt x="33527" y="1569719"/>
                </a:lnTo>
                <a:close/>
              </a:path>
              <a:path w="927100" h="3740150">
                <a:moveTo>
                  <a:pt x="33527" y="1338071"/>
                </a:moveTo>
                <a:lnTo>
                  <a:pt x="0" y="1338071"/>
                </a:lnTo>
                <a:lnTo>
                  <a:pt x="0" y="1469136"/>
                </a:lnTo>
                <a:lnTo>
                  <a:pt x="33527" y="1469136"/>
                </a:lnTo>
                <a:lnTo>
                  <a:pt x="33527" y="1338071"/>
                </a:lnTo>
                <a:close/>
              </a:path>
              <a:path w="927100" h="3740150">
                <a:moveTo>
                  <a:pt x="33527" y="1103376"/>
                </a:moveTo>
                <a:lnTo>
                  <a:pt x="0" y="1103376"/>
                </a:lnTo>
                <a:lnTo>
                  <a:pt x="0" y="1237488"/>
                </a:lnTo>
                <a:lnTo>
                  <a:pt x="33527" y="1237488"/>
                </a:lnTo>
                <a:lnTo>
                  <a:pt x="33527" y="1103376"/>
                </a:lnTo>
                <a:close/>
              </a:path>
              <a:path w="927100" h="3740150">
                <a:moveTo>
                  <a:pt x="33527" y="868679"/>
                </a:moveTo>
                <a:lnTo>
                  <a:pt x="0" y="868679"/>
                </a:lnTo>
                <a:lnTo>
                  <a:pt x="0" y="1002791"/>
                </a:lnTo>
                <a:lnTo>
                  <a:pt x="33527" y="1002791"/>
                </a:lnTo>
                <a:lnTo>
                  <a:pt x="33527" y="868679"/>
                </a:lnTo>
                <a:close/>
              </a:path>
              <a:path w="927100" h="3740150">
                <a:moveTo>
                  <a:pt x="33527" y="633983"/>
                </a:moveTo>
                <a:lnTo>
                  <a:pt x="0" y="633983"/>
                </a:lnTo>
                <a:lnTo>
                  <a:pt x="0" y="768095"/>
                </a:lnTo>
                <a:lnTo>
                  <a:pt x="33527" y="768095"/>
                </a:lnTo>
                <a:lnTo>
                  <a:pt x="33527" y="633983"/>
                </a:lnTo>
                <a:close/>
              </a:path>
              <a:path w="927100" h="3740150">
                <a:moveTo>
                  <a:pt x="33527" y="402336"/>
                </a:moveTo>
                <a:lnTo>
                  <a:pt x="0" y="402336"/>
                </a:lnTo>
                <a:lnTo>
                  <a:pt x="0" y="533400"/>
                </a:lnTo>
                <a:lnTo>
                  <a:pt x="33527" y="533400"/>
                </a:lnTo>
                <a:lnTo>
                  <a:pt x="33527" y="402336"/>
                </a:lnTo>
                <a:close/>
              </a:path>
              <a:path w="927100" h="3740150">
                <a:moveTo>
                  <a:pt x="33527" y="167639"/>
                </a:moveTo>
                <a:lnTo>
                  <a:pt x="0" y="167639"/>
                </a:lnTo>
                <a:lnTo>
                  <a:pt x="0" y="301751"/>
                </a:lnTo>
                <a:lnTo>
                  <a:pt x="33527" y="301751"/>
                </a:lnTo>
                <a:lnTo>
                  <a:pt x="33527" y="167639"/>
                </a:lnTo>
                <a:close/>
              </a:path>
              <a:path w="927100" h="3740150">
                <a:moveTo>
                  <a:pt x="161544" y="0"/>
                </a:moveTo>
                <a:lnTo>
                  <a:pt x="146304" y="0"/>
                </a:lnTo>
                <a:lnTo>
                  <a:pt x="115824" y="6095"/>
                </a:lnTo>
                <a:lnTo>
                  <a:pt x="85344" y="18287"/>
                </a:lnTo>
                <a:lnTo>
                  <a:pt x="73151" y="27431"/>
                </a:lnTo>
                <a:lnTo>
                  <a:pt x="70104" y="27431"/>
                </a:lnTo>
                <a:lnTo>
                  <a:pt x="48768" y="45719"/>
                </a:lnTo>
                <a:lnTo>
                  <a:pt x="48768" y="48767"/>
                </a:lnTo>
                <a:lnTo>
                  <a:pt x="45720" y="48767"/>
                </a:lnTo>
                <a:lnTo>
                  <a:pt x="33527" y="64007"/>
                </a:lnTo>
                <a:lnTo>
                  <a:pt x="60960" y="85343"/>
                </a:lnTo>
                <a:lnTo>
                  <a:pt x="70713" y="73151"/>
                </a:lnTo>
                <a:lnTo>
                  <a:pt x="70104" y="73151"/>
                </a:lnTo>
                <a:lnTo>
                  <a:pt x="73151" y="70103"/>
                </a:lnTo>
                <a:lnTo>
                  <a:pt x="73660" y="70103"/>
                </a:lnTo>
                <a:lnTo>
                  <a:pt x="91439" y="54863"/>
                </a:lnTo>
                <a:lnTo>
                  <a:pt x="128015" y="36575"/>
                </a:lnTo>
                <a:lnTo>
                  <a:pt x="140208" y="33527"/>
                </a:lnTo>
                <a:lnTo>
                  <a:pt x="164592" y="33527"/>
                </a:lnTo>
                <a:lnTo>
                  <a:pt x="161544" y="0"/>
                </a:lnTo>
                <a:close/>
              </a:path>
              <a:path w="927100" h="3740150">
                <a:moveTo>
                  <a:pt x="73151" y="70103"/>
                </a:moveTo>
                <a:lnTo>
                  <a:pt x="70104" y="73151"/>
                </a:lnTo>
                <a:lnTo>
                  <a:pt x="72043" y="71489"/>
                </a:lnTo>
                <a:lnTo>
                  <a:pt x="73151" y="70103"/>
                </a:lnTo>
                <a:close/>
              </a:path>
              <a:path w="927100" h="3740150">
                <a:moveTo>
                  <a:pt x="72043" y="71489"/>
                </a:moveTo>
                <a:lnTo>
                  <a:pt x="70104" y="73151"/>
                </a:lnTo>
                <a:lnTo>
                  <a:pt x="70713" y="73151"/>
                </a:lnTo>
                <a:lnTo>
                  <a:pt x="72043" y="71489"/>
                </a:lnTo>
                <a:close/>
              </a:path>
              <a:path w="927100" h="3740150">
                <a:moveTo>
                  <a:pt x="73660" y="70103"/>
                </a:moveTo>
                <a:lnTo>
                  <a:pt x="73151" y="70103"/>
                </a:lnTo>
                <a:lnTo>
                  <a:pt x="72043" y="71489"/>
                </a:lnTo>
                <a:lnTo>
                  <a:pt x="73660" y="70103"/>
                </a:lnTo>
                <a:close/>
              </a:path>
              <a:path w="927100" h="3740150">
                <a:moveTo>
                  <a:pt x="396239" y="0"/>
                </a:moveTo>
                <a:lnTo>
                  <a:pt x="262127" y="0"/>
                </a:lnTo>
                <a:lnTo>
                  <a:pt x="262127" y="33527"/>
                </a:lnTo>
                <a:lnTo>
                  <a:pt x="396239" y="33527"/>
                </a:lnTo>
                <a:lnTo>
                  <a:pt x="396239" y="0"/>
                </a:lnTo>
                <a:close/>
              </a:path>
              <a:path w="927100" h="3740150">
                <a:moveTo>
                  <a:pt x="630936" y="0"/>
                </a:moveTo>
                <a:lnTo>
                  <a:pt x="496824" y="0"/>
                </a:lnTo>
                <a:lnTo>
                  <a:pt x="496824" y="33527"/>
                </a:lnTo>
                <a:lnTo>
                  <a:pt x="630936" y="33527"/>
                </a:lnTo>
                <a:lnTo>
                  <a:pt x="630936" y="0"/>
                </a:lnTo>
                <a:close/>
              </a:path>
              <a:path w="927100" h="3740150">
                <a:moveTo>
                  <a:pt x="777239" y="0"/>
                </a:moveTo>
                <a:lnTo>
                  <a:pt x="731519" y="0"/>
                </a:lnTo>
                <a:lnTo>
                  <a:pt x="731519" y="33527"/>
                </a:lnTo>
                <a:lnTo>
                  <a:pt x="774191" y="33527"/>
                </a:lnTo>
                <a:lnTo>
                  <a:pt x="786384" y="36575"/>
                </a:lnTo>
                <a:lnTo>
                  <a:pt x="801624" y="39624"/>
                </a:lnTo>
                <a:lnTo>
                  <a:pt x="813815" y="42671"/>
                </a:lnTo>
                <a:lnTo>
                  <a:pt x="822960" y="48767"/>
                </a:lnTo>
                <a:lnTo>
                  <a:pt x="835152" y="54863"/>
                </a:lnTo>
                <a:lnTo>
                  <a:pt x="832104" y="54863"/>
                </a:lnTo>
                <a:lnTo>
                  <a:pt x="844295" y="64007"/>
                </a:lnTo>
                <a:lnTo>
                  <a:pt x="865632" y="36575"/>
                </a:lnTo>
                <a:lnTo>
                  <a:pt x="853439" y="27431"/>
                </a:lnTo>
                <a:lnTo>
                  <a:pt x="838200" y="18287"/>
                </a:lnTo>
                <a:lnTo>
                  <a:pt x="807719" y="6095"/>
                </a:lnTo>
                <a:lnTo>
                  <a:pt x="777239" y="0"/>
                </a:lnTo>
                <a:close/>
              </a:path>
              <a:path w="927100" h="3740150">
                <a:moveTo>
                  <a:pt x="923543" y="131063"/>
                </a:moveTo>
                <a:lnTo>
                  <a:pt x="890015" y="137159"/>
                </a:lnTo>
                <a:lnTo>
                  <a:pt x="893063" y="152400"/>
                </a:lnTo>
                <a:lnTo>
                  <a:pt x="893063" y="268224"/>
                </a:lnTo>
                <a:lnTo>
                  <a:pt x="926591" y="268224"/>
                </a:lnTo>
                <a:lnTo>
                  <a:pt x="926591" y="164591"/>
                </a:lnTo>
                <a:lnTo>
                  <a:pt x="923543" y="146303"/>
                </a:lnTo>
                <a:lnTo>
                  <a:pt x="923543" y="131063"/>
                </a:lnTo>
                <a:close/>
              </a:path>
              <a:path w="927100" h="3740150">
                <a:moveTo>
                  <a:pt x="926591" y="368807"/>
                </a:moveTo>
                <a:lnTo>
                  <a:pt x="893063" y="368807"/>
                </a:lnTo>
                <a:lnTo>
                  <a:pt x="893063" y="502919"/>
                </a:lnTo>
                <a:lnTo>
                  <a:pt x="926591" y="502919"/>
                </a:lnTo>
                <a:lnTo>
                  <a:pt x="926591" y="368807"/>
                </a:lnTo>
                <a:close/>
              </a:path>
              <a:path w="927100" h="3740150">
                <a:moveTo>
                  <a:pt x="926591" y="603503"/>
                </a:moveTo>
                <a:lnTo>
                  <a:pt x="893063" y="603503"/>
                </a:lnTo>
                <a:lnTo>
                  <a:pt x="893063" y="737615"/>
                </a:lnTo>
                <a:lnTo>
                  <a:pt x="926591" y="737615"/>
                </a:lnTo>
                <a:lnTo>
                  <a:pt x="926591" y="603503"/>
                </a:lnTo>
                <a:close/>
              </a:path>
              <a:path w="927100" h="3740150">
                <a:moveTo>
                  <a:pt x="926591" y="835151"/>
                </a:moveTo>
                <a:lnTo>
                  <a:pt x="893063" y="835151"/>
                </a:lnTo>
                <a:lnTo>
                  <a:pt x="893063" y="969263"/>
                </a:lnTo>
                <a:lnTo>
                  <a:pt x="926591" y="969263"/>
                </a:lnTo>
                <a:lnTo>
                  <a:pt x="926591" y="835151"/>
                </a:lnTo>
                <a:close/>
              </a:path>
              <a:path w="927100" h="3740150">
                <a:moveTo>
                  <a:pt x="926591" y="1069848"/>
                </a:moveTo>
                <a:lnTo>
                  <a:pt x="893063" y="1069848"/>
                </a:lnTo>
                <a:lnTo>
                  <a:pt x="893063" y="1203959"/>
                </a:lnTo>
                <a:lnTo>
                  <a:pt x="926591" y="1203959"/>
                </a:lnTo>
                <a:lnTo>
                  <a:pt x="926591" y="1069848"/>
                </a:lnTo>
                <a:close/>
              </a:path>
              <a:path w="927100" h="3740150">
                <a:moveTo>
                  <a:pt x="926591" y="1304543"/>
                </a:moveTo>
                <a:lnTo>
                  <a:pt x="893063" y="1304543"/>
                </a:lnTo>
                <a:lnTo>
                  <a:pt x="893063" y="1438655"/>
                </a:lnTo>
                <a:lnTo>
                  <a:pt x="926591" y="1438655"/>
                </a:lnTo>
                <a:lnTo>
                  <a:pt x="926591" y="1304543"/>
                </a:lnTo>
                <a:close/>
              </a:path>
              <a:path w="927100" h="3740150">
                <a:moveTo>
                  <a:pt x="926591" y="1539239"/>
                </a:moveTo>
                <a:lnTo>
                  <a:pt x="893063" y="1539239"/>
                </a:lnTo>
                <a:lnTo>
                  <a:pt x="893063" y="1670303"/>
                </a:lnTo>
                <a:lnTo>
                  <a:pt x="926591" y="1670303"/>
                </a:lnTo>
                <a:lnTo>
                  <a:pt x="926591" y="1539239"/>
                </a:lnTo>
                <a:close/>
              </a:path>
              <a:path w="927100" h="3740150">
                <a:moveTo>
                  <a:pt x="926591" y="1770888"/>
                </a:moveTo>
                <a:lnTo>
                  <a:pt x="893063" y="1770888"/>
                </a:lnTo>
                <a:lnTo>
                  <a:pt x="893063" y="1905000"/>
                </a:lnTo>
                <a:lnTo>
                  <a:pt x="926591" y="1905000"/>
                </a:lnTo>
                <a:lnTo>
                  <a:pt x="926591" y="1770888"/>
                </a:lnTo>
                <a:close/>
              </a:path>
              <a:path w="927100" h="3740150">
                <a:moveTo>
                  <a:pt x="926591" y="2005583"/>
                </a:moveTo>
                <a:lnTo>
                  <a:pt x="893063" y="2005583"/>
                </a:lnTo>
                <a:lnTo>
                  <a:pt x="893063" y="2139695"/>
                </a:lnTo>
                <a:lnTo>
                  <a:pt x="926591" y="2139695"/>
                </a:lnTo>
                <a:lnTo>
                  <a:pt x="926591" y="2005583"/>
                </a:lnTo>
                <a:close/>
              </a:path>
              <a:path w="927100" h="3740150">
                <a:moveTo>
                  <a:pt x="926591" y="2240279"/>
                </a:moveTo>
                <a:lnTo>
                  <a:pt x="893063" y="2240279"/>
                </a:lnTo>
                <a:lnTo>
                  <a:pt x="893063" y="2374391"/>
                </a:lnTo>
                <a:lnTo>
                  <a:pt x="926591" y="2374391"/>
                </a:lnTo>
                <a:lnTo>
                  <a:pt x="926591" y="2240279"/>
                </a:lnTo>
                <a:close/>
              </a:path>
              <a:path w="927100" h="3740150">
                <a:moveTo>
                  <a:pt x="926591" y="2474976"/>
                </a:moveTo>
                <a:lnTo>
                  <a:pt x="893063" y="2474976"/>
                </a:lnTo>
                <a:lnTo>
                  <a:pt x="893063" y="2606040"/>
                </a:lnTo>
                <a:lnTo>
                  <a:pt x="926591" y="2606040"/>
                </a:lnTo>
                <a:lnTo>
                  <a:pt x="926591" y="2474976"/>
                </a:lnTo>
                <a:close/>
              </a:path>
              <a:path w="927100" h="3740150">
                <a:moveTo>
                  <a:pt x="926591" y="2706623"/>
                </a:moveTo>
                <a:lnTo>
                  <a:pt x="893063" y="2706623"/>
                </a:lnTo>
                <a:lnTo>
                  <a:pt x="893063" y="2840735"/>
                </a:lnTo>
                <a:lnTo>
                  <a:pt x="926591" y="2840735"/>
                </a:lnTo>
                <a:lnTo>
                  <a:pt x="926591" y="2706623"/>
                </a:lnTo>
                <a:close/>
              </a:path>
              <a:path w="927100" h="3740150">
                <a:moveTo>
                  <a:pt x="926591" y="2941320"/>
                </a:moveTo>
                <a:lnTo>
                  <a:pt x="893063" y="2941320"/>
                </a:lnTo>
                <a:lnTo>
                  <a:pt x="893063" y="3075431"/>
                </a:lnTo>
                <a:lnTo>
                  <a:pt x="926591" y="3075431"/>
                </a:lnTo>
                <a:lnTo>
                  <a:pt x="926591" y="2941320"/>
                </a:lnTo>
                <a:close/>
              </a:path>
              <a:path w="927100" h="3740150">
                <a:moveTo>
                  <a:pt x="926591" y="3176016"/>
                </a:moveTo>
                <a:lnTo>
                  <a:pt x="893063" y="3176016"/>
                </a:lnTo>
                <a:lnTo>
                  <a:pt x="893063" y="3310128"/>
                </a:lnTo>
                <a:lnTo>
                  <a:pt x="926591" y="3310128"/>
                </a:lnTo>
                <a:lnTo>
                  <a:pt x="926591" y="3176016"/>
                </a:lnTo>
                <a:close/>
              </a:path>
              <a:path w="927100" h="3740150">
                <a:moveTo>
                  <a:pt x="926591" y="3407664"/>
                </a:moveTo>
                <a:lnTo>
                  <a:pt x="893063" y="3407664"/>
                </a:lnTo>
                <a:lnTo>
                  <a:pt x="893063" y="3541776"/>
                </a:lnTo>
                <a:lnTo>
                  <a:pt x="926591" y="3541776"/>
                </a:lnTo>
                <a:lnTo>
                  <a:pt x="926591" y="3407664"/>
                </a:lnTo>
                <a:close/>
              </a:path>
              <a:path w="927100" h="3740150">
                <a:moveTo>
                  <a:pt x="853439" y="3666743"/>
                </a:moveTo>
                <a:lnTo>
                  <a:pt x="832104" y="3685031"/>
                </a:lnTo>
                <a:lnTo>
                  <a:pt x="835152" y="3685031"/>
                </a:lnTo>
                <a:lnTo>
                  <a:pt x="810767" y="3697224"/>
                </a:lnTo>
                <a:lnTo>
                  <a:pt x="798576" y="3700272"/>
                </a:lnTo>
                <a:lnTo>
                  <a:pt x="789432" y="3703320"/>
                </a:lnTo>
                <a:lnTo>
                  <a:pt x="795528" y="3736848"/>
                </a:lnTo>
                <a:lnTo>
                  <a:pt x="841248" y="3721607"/>
                </a:lnTo>
                <a:lnTo>
                  <a:pt x="874776" y="3694176"/>
                </a:lnTo>
                <a:lnTo>
                  <a:pt x="896492" y="3669791"/>
                </a:lnTo>
                <a:lnTo>
                  <a:pt x="853439" y="3669791"/>
                </a:lnTo>
                <a:lnTo>
                  <a:pt x="853439" y="3666743"/>
                </a:lnTo>
                <a:close/>
              </a:path>
              <a:path w="927100" h="3740150">
                <a:moveTo>
                  <a:pt x="877824" y="3633216"/>
                </a:moveTo>
                <a:lnTo>
                  <a:pt x="874776" y="3639311"/>
                </a:lnTo>
                <a:lnTo>
                  <a:pt x="868680" y="3648455"/>
                </a:lnTo>
                <a:lnTo>
                  <a:pt x="853439" y="3669791"/>
                </a:lnTo>
                <a:lnTo>
                  <a:pt x="896492" y="3669791"/>
                </a:lnTo>
                <a:lnTo>
                  <a:pt x="899160" y="3666743"/>
                </a:lnTo>
                <a:lnTo>
                  <a:pt x="908304" y="3648455"/>
                </a:lnTo>
                <a:lnTo>
                  <a:pt x="877824" y="3633216"/>
                </a:lnTo>
                <a:close/>
              </a:path>
              <a:path w="927100" h="3740150">
                <a:moveTo>
                  <a:pt x="691895" y="3706367"/>
                </a:moveTo>
                <a:lnTo>
                  <a:pt x="557784" y="3706367"/>
                </a:lnTo>
                <a:lnTo>
                  <a:pt x="557784" y="3739896"/>
                </a:lnTo>
                <a:lnTo>
                  <a:pt x="691895" y="3739896"/>
                </a:lnTo>
                <a:lnTo>
                  <a:pt x="691895" y="3706367"/>
                </a:lnTo>
                <a:close/>
              </a:path>
              <a:path w="927100" h="3740150">
                <a:moveTo>
                  <a:pt x="457200" y="3706367"/>
                </a:moveTo>
                <a:lnTo>
                  <a:pt x="326136" y="3706367"/>
                </a:lnTo>
                <a:lnTo>
                  <a:pt x="326136" y="3739896"/>
                </a:lnTo>
                <a:lnTo>
                  <a:pt x="457200" y="3739896"/>
                </a:lnTo>
                <a:lnTo>
                  <a:pt x="457200" y="3706367"/>
                </a:lnTo>
                <a:close/>
              </a:path>
              <a:path w="927100" h="3740150">
                <a:moveTo>
                  <a:pt x="100584" y="3691128"/>
                </a:moveTo>
                <a:lnTo>
                  <a:pt x="85344" y="3721607"/>
                </a:lnTo>
                <a:lnTo>
                  <a:pt x="88392" y="3721607"/>
                </a:lnTo>
                <a:lnTo>
                  <a:pt x="100584" y="3727704"/>
                </a:lnTo>
                <a:lnTo>
                  <a:pt x="115824" y="3733800"/>
                </a:lnTo>
                <a:lnTo>
                  <a:pt x="131063" y="3736848"/>
                </a:lnTo>
                <a:lnTo>
                  <a:pt x="149351" y="3739896"/>
                </a:lnTo>
                <a:lnTo>
                  <a:pt x="225551" y="3739896"/>
                </a:lnTo>
                <a:lnTo>
                  <a:pt x="225551" y="3706367"/>
                </a:lnTo>
                <a:lnTo>
                  <a:pt x="149351" y="3706367"/>
                </a:lnTo>
                <a:lnTo>
                  <a:pt x="112775" y="3697224"/>
                </a:lnTo>
                <a:lnTo>
                  <a:pt x="100584" y="3691128"/>
                </a:lnTo>
                <a:close/>
              </a:path>
            </a:pathLst>
          </a:custGeom>
          <a:solidFill>
            <a:srgbClr val="EC8A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7013447" y="2155444"/>
            <a:ext cx="905510" cy="3721735"/>
          </a:xfrm>
          <a:custGeom>
            <a:rect l="l" t="t" r="r" b="b"/>
            <a:pathLst>
              <a:path w="905509" h="3721735">
                <a:moveTo>
                  <a:pt x="12192" y="3520439"/>
                </a:moveTo>
                <a:lnTo>
                  <a:pt x="0" y="3520439"/>
                </a:lnTo>
                <a:lnTo>
                  <a:pt x="0" y="3566159"/>
                </a:lnTo>
                <a:lnTo>
                  <a:pt x="12192" y="3566159"/>
                </a:lnTo>
                <a:lnTo>
                  <a:pt x="12192" y="3520439"/>
                </a:lnTo>
                <a:close/>
              </a:path>
              <a:path w="905509" h="3721735">
                <a:moveTo>
                  <a:pt x="12192" y="3444239"/>
                </a:moveTo>
                <a:lnTo>
                  <a:pt x="0" y="3444239"/>
                </a:lnTo>
                <a:lnTo>
                  <a:pt x="0" y="3486911"/>
                </a:lnTo>
                <a:lnTo>
                  <a:pt x="12192" y="3486911"/>
                </a:lnTo>
                <a:lnTo>
                  <a:pt x="12192" y="3444239"/>
                </a:lnTo>
                <a:close/>
              </a:path>
              <a:path w="905509" h="3721735">
                <a:moveTo>
                  <a:pt x="12192" y="3364991"/>
                </a:moveTo>
                <a:lnTo>
                  <a:pt x="0" y="3364991"/>
                </a:lnTo>
                <a:lnTo>
                  <a:pt x="0" y="3410711"/>
                </a:lnTo>
                <a:lnTo>
                  <a:pt x="12192" y="3410711"/>
                </a:lnTo>
                <a:lnTo>
                  <a:pt x="12192" y="3364991"/>
                </a:lnTo>
                <a:close/>
              </a:path>
              <a:path w="905509" h="3721735">
                <a:moveTo>
                  <a:pt x="12192" y="3288791"/>
                </a:moveTo>
                <a:lnTo>
                  <a:pt x="0" y="3288791"/>
                </a:lnTo>
                <a:lnTo>
                  <a:pt x="0" y="3331463"/>
                </a:lnTo>
                <a:lnTo>
                  <a:pt x="12192" y="3331463"/>
                </a:lnTo>
                <a:lnTo>
                  <a:pt x="12192" y="3288791"/>
                </a:lnTo>
                <a:close/>
              </a:path>
              <a:path w="905509" h="3721735">
                <a:moveTo>
                  <a:pt x="12192" y="3209543"/>
                </a:moveTo>
                <a:lnTo>
                  <a:pt x="0" y="3209543"/>
                </a:lnTo>
                <a:lnTo>
                  <a:pt x="0" y="3255263"/>
                </a:lnTo>
                <a:lnTo>
                  <a:pt x="12192" y="3255263"/>
                </a:lnTo>
                <a:lnTo>
                  <a:pt x="12192" y="3209543"/>
                </a:lnTo>
                <a:close/>
              </a:path>
              <a:path w="905509" h="3721735">
                <a:moveTo>
                  <a:pt x="12192" y="3133343"/>
                </a:moveTo>
                <a:lnTo>
                  <a:pt x="0" y="3133343"/>
                </a:lnTo>
                <a:lnTo>
                  <a:pt x="0" y="3176016"/>
                </a:lnTo>
                <a:lnTo>
                  <a:pt x="12192" y="3176016"/>
                </a:lnTo>
                <a:lnTo>
                  <a:pt x="12192" y="3133343"/>
                </a:lnTo>
                <a:close/>
              </a:path>
              <a:path w="905509" h="3721735">
                <a:moveTo>
                  <a:pt x="12192" y="3054095"/>
                </a:moveTo>
                <a:lnTo>
                  <a:pt x="0" y="3054095"/>
                </a:lnTo>
                <a:lnTo>
                  <a:pt x="0" y="3099816"/>
                </a:lnTo>
                <a:lnTo>
                  <a:pt x="12192" y="3099816"/>
                </a:lnTo>
                <a:lnTo>
                  <a:pt x="12192" y="3054095"/>
                </a:lnTo>
                <a:close/>
              </a:path>
              <a:path w="905509" h="3721735">
                <a:moveTo>
                  <a:pt x="12192" y="2974847"/>
                </a:moveTo>
                <a:lnTo>
                  <a:pt x="0" y="2974847"/>
                </a:lnTo>
                <a:lnTo>
                  <a:pt x="0" y="3020567"/>
                </a:lnTo>
                <a:lnTo>
                  <a:pt x="12192" y="3020567"/>
                </a:lnTo>
                <a:lnTo>
                  <a:pt x="12192" y="2974847"/>
                </a:lnTo>
                <a:close/>
              </a:path>
              <a:path w="905509" h="3721735">
                <a:moveTo>
                  <a:pt x="12192" y="2898647"/>
                </a:moveTo>
                <a:lnTo>
                  <a:pt x="0" y="2898647"/>
                </a:lnTo>
                <a:lnTo>
                  <a:pt x="0" y="2941319"/>
                </a:lnTo>
                <a:lnTo>
                  <a:pt x="12192" y="2941319"/>
                </a:lnTo>
                <a:lnTo>
                  <a:pt x="12192" y="2898647"/>
                </a:lnTo>
                <a:close/>
              </a:path>
              <a:path w="905509" h="3721735">
                <a:moveTo>
                  <a:pt x="12192" y="2819399"/>
                </a:moveTo>
                <a:lnTo>
                  <a:pt x="0" y="2819399"/>
                </a:lnTo>
                <a:lnTo>
                  <a:pt x="0" y="2865119"/>
                </a:lnTo>
                <a:lnTo>
                  <a:pt x="12192" y="2865119"/>
                </a:lnTo>
                <a:lnTo>
                  <a:pt x="12192" y="2819399"/>
                </a:lnTo>
                <a:close/>
              </a:path>
              <a:path w="905509" h="3721735">
                <a:moveTo>
                  <a:pt x="12192" y="2743199"/>
                </a:moveTo>
                <a:lnTo>
                  <a:pt x="0" y="2743199"/>
                </a:lnTo>
                <a:lnTo>
                  <a:pt x="0" y="2785872"/>
                </a:lnTo>
                <a:lnTo>
                  <a:pt x="12192" y="2785872"/>
                </a:lnTo>
                <a:lnTo>
                  <a:pt x="12192" y="2743199"/>
                </a:lnTo>
                <a:close/>
              </a:path>
              <a:path w="905509" h="3721735">
                <a:moveTo>
                  <a:pt x="12192" y="2663951"/>
                </a:moveTo>
                <a:lnTo>
                  <a:pt x="0" y="2663951"/>
                </a:lnTo>
                <a:lnTo>
                  <a:pt x="0" y="2709672"/>
                </a:lnTo>
                <a:lnTo>
                  <a:pt x="12192" y="2709672"/>
                </a:lnTo>
                <a:lnTo>
                  <a:pt x="12192" y="2663951"/>
                </a:lnTo>
                <a:close/>
              </a:path>
              <a:path w="905509" h="3721735">
                <a:moveTo>
                  <a:pt x="12192" y="2584704"/>
                </a:moveTo>
                <a:lnTo>
                  <a:pt x="0" y="2584704"/>
                </a:lnTo>
                <a:lnTo>
                  <a:pt x="0" y="2630423"/>
                </a:lnTo>
                <a:lnTo>
                  <a:pt x="12192" y="2630423"/>
                </a:lnTo>
                <a:lnTo>
                  <a:pt x="12192" y="2584704"/>
                </a:lnTo>
                <a:close/>
              </a:path>
              <a:path w="905509" h="3721735">
                <a:moveTo>
                  <a:pt x="12192" y="2508504"/>
                </a:moveTo>
                <a:lnTo>
                  <a:pt x="0" y="2508504"/>
                </a:lnTo>
                <a:lnTo>
                  <a:pt x="0" y="2554223"/>
                </a:lnTo>
                <a:lnTo>
                  <a:pt x="12192" y="2554223"/>
                </a:lnTo>
                <a:lnTo>
                  <a:pt x="12192" y="2508504"/>
                </a:lnTo>
                <a:close/>
              </a:path>
              <a:path w="905509" h="3721735">
                <a:moveTo>
                  <a:pt x="12192" y="2429255"/>
                </a:moveTo>
                <a:lnTo>
                  <a:pt x="0" y="2429255"/>
                </a:lnTo>
                <a:lnTo>
                  <a:pt x="0" y="2474975"/>
                </a:lnTo>
                <a:lnTo>
                  <a:pt x="12192" y="2474975"/>
                </a:lnTo>
                <a:lnTo>
                  <a:pt x="12192" y="2429255"/>
                </a:lnTo>
                <a:close/>
              </a:path>
              <a:path w="905509" h="3721735">
                <a:moveTo>
                  <a:pt x="12192" y="2353055"/>
                </a:moveTo>
                <a:lnTo>
                  <a:pt x="0" y="2353055"/>
                </a:lnTo>
                <a:lnTo>
                  <a:pt x="0" y="2395728"/>
                </a:lnTo>
                <a:lnTo>
                  <a:pt x="12192" y="2395728"/>
                </a:lnTo>
                <a:lnTo>
                  <a:pt x="12192" y="2353055"/>
                </a:lnTo>
                <a:close/>
              </a:path>
              <a:path w="905509" h="3721735">
                <a:moveTo>
                  <a:pt x="12192" y="2273807"/>
                </a:moveTo>
                <a:lnTo>
                  <a:pt x="0" y="2273807"/>
                </a:lnTo>
                <a:lnTo>
                  <a:pt x="0" y="2319528"/>
                </a:lnTo>
                <a:lnTo>
                  <a:pt x="12192" y="2319528"/>
                </a:lnTo>
                <a:lnTo>
                  <a:pt x="12192" y="2273807"/>
                </a:lnTo>
                <a:close/>
              </a:path>
              <a:path w="905509" h="3721735">
                <a:moveTo>
                  <a:pt x="12192" y="2197607"/>
                </a:moveTo>
                <a:lnTo>
                  <a:pt x="0" y="2197607"/>
                </a:lnTo>
                <a:lnTo>
                  <a:pt x="0" y="2240279"/>
                </a:lnTo>
                <a:lnTo>
                  <a:pt x="12192" y="2240279"/>
                </a:lnTo>
                <a:lnTo>
                  <a:pt x="12192" y="2197607"/>
                </a:lnTo>
                <a:close/>
              </a:path>
              <a:path w="905509" h="3721735">
                <a:moveTo>
                  <a:pt x="12192" y="2118359"/>
                </a:moveTo>
                <a:lnTo>
                  <a:pt x="0" y="2118359"/>
                </a:lnTo>
                <a:lnTo>
                  <a:pt x="0" y="2164079"/>
                </a:lnTo>
                <a:lnTo>
                  <a:pt x="12192" y="2164079"/>
                </a:lnTo>
                <a:lnTo>
                  <a:pt x="12192" y="2118359"/>
                </a:lnTo>
                <a:close/>
              </a:path>
              <a:path w="905509" h="3721735">
                <a:moveTo>
                  <a:pt x="12192" y="2039111"/>
                </a:moveTo>
                <a:lnTo>
                  <a:pt x="0" y="2039111"/>
                </a:lnTo>
                <a:lnTo>
                  <a:pt x="0" y="2084831"/>
                </a:lnTo>
                <a:lnTo>
                  <a:pt x="12192" y="2084831"/>
                </a:lnTo>
                <a:lnTo>
                  <a:pt x="12192" y="2039111"/>
                </a:lnTo>
                <a:close/>
              </a:path>
              <a:path w="905509" h="3721735">
                <a:moveTo>
                  <a:pt x="12192" y="1962911"/>
                </a:moveTo>
                <a:lnTo>
                  <a:pt x="0" y="1962911"/>
                </a:lnTo>
                <a:lnTo>
                  <a:pt x="0" y="2005583"/>
                </a:lnTo>
                <a:lnTo>
                  <a:pt x="12192" y="2005583"/>
                </a:lnTo>
                <a:lnTo>
                  <a:pt x="12192" y="1962911"/>
                </a:lnTo>
                <a:close/>
              </a:path>
              <a:path w="905509" h="3721735">
                <a:moveTo>
                  <a:pt x="12192" y="1883664"/>
                </a:moveTo>
                <a:lnTo>
                  <a:pt x="0" y="1883664"/>
                </a:lnTo>
                <a:lnTo>
                  <a:pt x="0" y="1929383"/>
                </a:lnTo>
                <a:lnTo>
                  <a:pt x="12192" y="1929383"/>
                </a:lnTo>
                <a:lnTo>
                  <a:pt x="12192" y="1883664"/>
                </a:lnTo>
                <a:close/>
              </a:path>
              <a:path w="905509" h="3721735">
                <a:moveTo>
                  <a:pt x="12192" y="1807464"/>
                </a:moveTo>
                <a:lnTo>
                  <a:pt x="0" y="1807464"/>
                </a:lnTo>
                <a:lnTo>
                  <a:pt x="0" y="1850135"/>
                </a:lnTo>
                <a:lnTo>
                  <a:pt x="12192" y="1850135"/>
                </a:lnTo>
                <a:lnTo>
                  <a:pt x="12192" y="1807464"/>
                </a:lnTo>
                <a:close/>
              </a:path>
              <a:path w="905509" h="3721735">
                <a:moveTo>
                  <a:pt x="12192" y="1728215"/>
                </a:moveTo>
                <a:lnTo>
                  <a:pt x="0" y="1728215"/>
                </a:lnTo>
                <a:lnTo>
                  <a:pt x="0" y="1773935"/>
                </a:lnTo>
                <a:lnTo>
                  <a:pt x="12192" y="1773935"/>
                </a:lnTo>
                <a:lnTo>
                  <a:pt x="12192" y="1728215"/>
                </a:lnTo>
                <a:close/>
              </a:path>
              <a:path w="905509" h="3721735">
                <a:moveTo>
                  <a:pt x="12192" y="1652015"/>
                </a:moveTo>
                <a:lnTo>
                  <a:pt x="0" y="1652015"/>
                </a:lnTo>
                <a:lnTo>
                  <a:pt x="0" y="1694688"/>
                </a:lnTo>
                <a:lnTo>
                  <a:pt x="12192" y="1694688"/>
                </a:lnTo>
                <a:lnTo>
                  <a:pt x="12192" y="1652015"/>
                </a:lnTo>
                <a:close/>
              </a:path>
              <a:path w="905509" h="3721735">
                <a:moveTo>
                  <a:pt x="12192" y="1572767"/>
                </a:moveTo>
                <a:lnTo>
                  <a:pt x="0" y="1572767"/>
                </a:lnTo>
                <a:lnTo>
                  <a:pt x="0" y="1618488"/>
                </a:lnTo>
                <a:lnTo>
                  <a:pt x="12192" y="1618488"/>
                </a:lnTo>
                <a:lnTo>
                  <a:pt x="12192" y="1572767"/>
                </a:lnTo>
                <a:close/>
              </a:path>
              <a:path w="905509" h="3721735">
                <a:moveTo>
                  <a:pt x="12192" y="1493519"/>
                </a:moveTo>
                <a:lnTo>
                  <a:pt x="0" y="1493519"/>
                </a:lnTo>
                <a:lnTo>
                  <a:pt x="0" y="1539239"/>
                </a:lnTo>
                <a:lnTo>
                  <a:pt x="12192" y="1539239"/>
                </a:lnTo>
                <a:lnTo>
                  <a:pt x="12192" y="1493519"/>
                </a:lnTo>
                <a:close/>
              </a:path>
              <a:path w="905509" h="3721735">
                <a:moveTo>
                  <a:pt x="12192" y="1417319"/>
                </a:moveTo>
                <a:lnTo>
                  <a:pt x="0" y="1417319"/>
                </a:lnTo>
                <a:lnTo>
                  <a:pt x="0" y="1459991"/>
                </a:lnTo>
                <a:lnTo>
                  <a:pt x="12192" y="1459991"/>
                </a:lnTo>
                <a:lnTo>
                  <a:pt x="12192" y="1417319"/>
                </a:lnTo>
                <a:close/>
              </a:path>
              <a:path w="905509" h="3721735">
                <a:moveTo>
                  <a:pt x="12192" y="1338071"/>
                </a:moveTo>
                <a:lnTo>
                  <a:pt x="0" y="1338071"/>
                </a:lnTo>
                <a:lnTo>
                  <a:pt x="0" y="1383791"/>
                </a:lnTo>
                <a:lnTo>
                  <a:pt x="12192" y="1383791"/>
                </a:lnTo>
                <a:lnTo>
                  <a:pt x="12192" y="1338071"/>
                </a:lnTo>
                <a:close/>
              </a:path>
              <a:path w="905509" h="3721735">
                <a:moveTo>
                  <a:pt x="12192" y="1261871"/>
                </a:moveTo>
                <a:lnTo>
                  <a:pt x="0" y="1261871"/>
                </a:lnTo>
                <a:lnTo>
                  <a:pt x="0" y="1304543"/>
                </a:lnTo>
                <a:lnTo>
                  <a:pt x="12192" y="1304543"/>
                </a:lnTo>
                <a:lnTo>
                  <a:pt x="12192" y="1261871"/>
                </a:lnTo>
                <a:close/>
              </a:path>
              <a:path w="905509" h="3721735">
                <a:moveTo>
                  <a:pt x="12192" y="1182623"/>
                </a:moveTo>
                <a:lnTo>
                  <a:pt x="0" y="1182623"/>
                </a:lnTo>
                <a:lnTo>
                  <a:pt x="0" y="1228343"/>
                </a:lnTo>
                <a:lnTo>
                  <a:pt x="12192" y="1228343"/>
                </a:lnTo>
                <a:lnTo>
                  <a:pt x="12192" y="1182623"/>
                </a:lnTo>
                <a:close/>
              </a:path>
              <a:path w="905509" h="3721735">
                <a:moveTo>
                  <a:pt x="12192" y="1106423"/>
                </a:moveTo>
                <a:lnTo>
                  <a:pt x="0" y="1106423"/>
                </a:lnTo>
                <a:lnTo>
                  <a:pt x="0" y="1149095"/>
                </a:lnTo>
                <a:lnTo>
                  <a:pt x="12192" y="1149095"/>
                </a:lnTo>
                <a:lnTo>
                  <a:pt x="12192" y="1106423"/>
                </a:lnTo>
                <a:close/>
              </a:path>
              <a:path w="905509" h="3721735">
                <a:moveTo>
                  <a:pt x="12192" y="1027176"/>
                </a:moveTo>
                <a:lnTo>
                  <a:pt x="0" y="1027176"/>
                </a:lnTo>
                <a:lnTo>
                  <a:pt x="0" y="1072895"/>
                </a:lnTo>
                <a:lnTo>
                  <a:pt x="12192" y="1072895"/>
                </a:lnTo>
                <a:lnTo>
                  <a:pt x="12192" y="1027176"/>
                </a:lnTo>
                <a:close/>
              </a:path>
              <a:path w="905509" h="3721735">
                <a:moveTo>
                  <a:pt x="12192" y="947927"/>
                </a:moveTo>
                <a:lnTo>
                  <a:pt x="0" y="947927"/>
                </a:lnTo>
                <a:lnTo>
                  <a:pt x="0" y="993647"/>
                </a:lnTo>
                <a:lnTo>
                  <a:pt x="12192" y="993647"/>
                </a:lnTo>
                <a:lnTo>
                  <a:pt x="12192" y="947927"/>
                </a:lnTo>
                <a:close/>
              </a:path>
              <a:path w="905509" h="3721735">
                <a:moveTo>
                  <a:pt x="12192" y="871727"/>
                </a:moveTo>
                <a:lnTo>
                  <a:pt x="0" y="871727"/>
                </a:lnTo>
                <a:lnTo>
                  <a:pt x="0" y="914400"/>
                </a:lnTo>
                <a:lnTo>
                  <a:pt x="12192" y="914400"/>
                </a:lnTo>
                <a:lnTo>
                  <a:pt x="12192" y="871727"/>
                </a:lnTo>
                <a:close/>
              </a:path>
              <a:path w="905509" h="3721735">
                <a:moveTo>
                  <a:pt x="12192" y="792479"/>
                </a:moveTo>
                <a:lnTo>
                  <a:pt x="0" y="792479"/>
                </a:lnTo>
                <a:lnTo>
                  <a:pt x="0" y="838200"/>
                </a:lnTo>
                <a:lnTo>
                  <a:pt x="12192" y="838200"/>
                </a:lnTo>
                <a:lnTo>
                  <a:pt x="12192" y="792479"/>
                </a:lnTo>
                <a:close/>
              </a:path>
              <a:path w="905509" h="3721735">
                <a:moveTo>
                  <a:pt x="12192" y="716279"/>
                </a:moveTo>
                <a:lnTo>
                  <a:pt x="0" y="716279"/>
                </a:lnTo>
                <a:lnTo>
                  <a:pt x="0" y="758951"/>
                </a:lnTo>
                <a:lnTo>
                  <a:pt x="12192" y="758951"/>
                </a:lnTo>
                <a:lnTo>
                  <a:pt x="12192" y="716279"/>
                </a:lnTo>
                <a:close/>
              </a:path>
              <a:path w="905509" h="3721735">
                <a:moveTo>
                  <a:pt x="12192" y="637031"/>
                </a:moveTo>
                <a:lnTo>
                  <a:pt x="0" y="637031"/>
                </a:lnTo>
                <a:lnTo>
                  <a:pt x="0" y="682751"/>
                </a:lnTo>
                <a:lnTo>
                  <a:pt x="12192" y="682751"/>
                </a:lnTo>
                <a:lnTo>
                  <a:pt x="12192" y="637031"/>
                </a:lnTo>
                <a:close/>
              </a:path>
              <a:path w="905509" h="3721735">
                <a:moveTo>
                  <a:pt x="12192" y="557783"/>
                </a:moveTo>
                <a:lnTo>
                  <a:pt x="0" y="557783"/>
                </a:lnTo>
                <a:lnTo>
                  <a:pt x="0" y="603503"/>
                </a:lnTo>
                <a:lnTo>
                  <a:pt x="12192" y="603503"/>
                </a:lnTo>
                <a:lnTo>
                  <a:pt x="12192" y="557783"/>
                </a:lnTo>
                <a:close/>
              </a:path>
              <a:path w="905509" h="3721735">
                <a:moveTo>
                  <a:pt x="12192" y="481583"/>
                </a:moveTo>
                <a:lnTo>
                  <a:pt x="0" y="481583"/>
                </a:lnTo>
                <a:lnTo>
                  <a:pt x="0" y="524255"/>
                </a:lnTo>
                <a:lnTo>
                  <a:pt x="12192" y="524255"/>
                </a:lnTo>
                <a:lnTo>
                  <a:pt x="12192" y="481583"/>
                </a:lnTo>
                <a:close/>
              </a:path>
              <a:path w="905509" h="3721735">
                <a:moveTo>
                  <a:pt x="12192" y="402335"/>
                </a:moveTo>
                <a:lnTo>
                  <a:pt x="0" y="402335"/>
                </a:lnTo>
                <a:lnTo>
                  <a:pt x="0" y="448055"/>
                </a:lnTo>
                <a:lnTo>
                  <a:pt x="12192" y="448055"/>
                </a:lnTo>
                <a:lnTo>
                  <a:pt x="12192" y="402335"/>
                </a:lnTo>
                <a:close/>
              </a:path>
              <a:path w="905509" h="3721735">
                <a:moveTo>
                  <a:pt x="12192" y="326135"/>
                </a:moveTo>
                <a:lnTo>
                  <a:pt x="0" y="326135"/>
                </a:lnTo>
                <a:lnTo>
                  <a:pt x="0" y="368807"/>
                </a:lnTo>
                <a:lnTo>
                  <a:pt x="12192" y="368807"/>
                </a:lnTo>
                <a:lnTo>
                  <a:pt x="12192" y="326135"/>
                </a:lnTo>
                <a:close/>
              </a:path>
              <a:path w="905509" h="3721735">
                <a:moveTo>
                  <a:pt x="12192" y="246887"/>
                </a:moveTo>
                <a:lnTo>
                  <a:pt x="0" y="246887"/>
                </a:lnTo>
                <a:lnTo>
                  <a:pt x="0" y="292607"/>
                </a:lnTo>
                <a:lnTo>
                  <a:pt x="12192" y="292607"/>
                </a:lnTo>
                <a:lnTo>
                  <a:pt x="12192" y="246887"/>
                </a:lnTo>
                <a:close/>
              </a:path>
              <a:path w="905509" h="3721735">
                <a:moveTo>
                  <a:pt x="12192" y="170687"/>
                </a:moveTo>
                <a:lnTo>
                  <a:pt x="0" y="170687"/>
                </a:lnTo>
                <a:lnTo>
                  <a:pt x="0" y="213359"/>
                </a:lnTo>
                <a:lnTo>
                  <a:pt x="12192" y="213359"/>
                </a:lnTo>
                <a:lnTo>
                  <a:pt x="12192" y="170687"/>
                </a:lnTo>
                <a:close/>
              </a:path>
              <a:path w="905509" h="3721735">
                <a:moveTo>
                  <a:pt x="15240" y="91439"/>
                </a:moveTo>
                <a:lnTo>
                  <a:pt x="12192" y="94487"/>
                </a:lnTo>
                <a:lnTo>
                  <a:pt x="9144" y="109727"/>
                </a:lnTo>
                <a:lnTo>
                  <a:pt x="3048" y="124967"/>
                </a:lnTo>
                <a:lnTo>
                  <a:pt x="3048" y="134111"/>
                </a:lnTo>
                <a:lnTo>
                  <a:pt x="12192" y="137159"/>
                </a:lnTo>
                <a:lnTo>
                  <a:pt x="18287" y="112775"/>
                </a:lnTo>
                <a:lnTo>
                  <a:pt x="24383" y="100583"/>
                </a:lnTo>
                <a:lnTo>
                  <a:pt x="24383" y="94487"/>
                </a:lnTo>
                <a:lnTo>
                  <a:pt x="15240" y="91439"/>
                </a:lnTo>
                <a:close/>
              </a:path>
              <a:path w="905509" h="3721735">
                <a:moveTo>
                  <a:pt x="67055" y="30479"/>
                </a:moveTo>
                <a:lnTo>
                  <a:pt x="45720" y="45719"/>
                </a:lnTo>
                <a:lnTo>
                  <a:pt x="33527" y="60959"/>
                </a:lnTo>
                <a:lnTo>
                  <a:pt x="42672" y="70103"/>
                </a:lnTo>
                <a:lnTo>
                  <a:pt x="54863" y="54863"/>
                </a:lnTo>
                <a:lnTo>
                  <a:pt x="73151" y="39623"/>
                </a:lnTo>
                <a:lnTo>
                  <a:pt x="67055" y="30479"/>
                </a:lnTo>
                <a:close/>
              </a:path>
              <a:path w="905509" h="3721735">
                <a:moveTo>
                  <a:pt x="143255" y="3047"/>
                </a:moveTo>
                <a:lnTo>
                  <a:pt x="124968" y="3047"/>
                </a:lnTo>
                <a:lnTo>
                  <a:pt x="109727" y="9143"/>
                </a:lnTo>
                <a:lnTo>
                  <a:pt x="97535" y="12191"/>
                </a:lnTo>
                <a:lnTo>
                  <a:pt x="100583" y="24383"/>
                </a:lnTo>
                <a:lnTo>
                  <a:pt x="112775" y="18287"/>
                </a:lnTo>
                <a:lnTo>
                  <a:pt x="128016" y="15239"/>
                </a:lnTo>
                <a:lnTo>
                  <a:pt x="140207" y="12191"/>
                </a:lnTo>
                <a:lnTo>
                  <a:pt x="143255" y="12191"/>
                </a:lnTo>
                <a:lnTo>
                  <a:pt x="143255" y="3047"/>
                </a:lnTo>
                <a:close/>
              </a:path>
              <a:path w="905509" h="3721735">
                <a:moveTo>
                  <a:pt x="219455" y="0"/>
                </a:moveTo>
                <a:lnTo>
                  <a:pt x="176783" y="0"/>
                </a:lnTo>
                <a:lnTo>
                  <a:pt x="176783" y="12191"/>
                </a:lnTo>
                <a:lnTo>
                  <a:pt x="219455" y="12191"/>
                </a:lnTo>
                <a:lnTo>
                  <a:pt x="219455" y="0"/>
                </a:lnTo>
                <a:close/>
              </a:path>
              <a:path w="905509" h="3721735">
                <a:moveTo>
                  <a:pt x="298703" y="0"/>
                </a:moveTo>
                <a:lnTo>
                  <a:pt x="252983" y="0"/>
                </a:lnTo>
                <a:lnTo>
                  <a:pt x="252983" y="12191"/>
                </a:lnTo>
                <a:lnTo>
                  <a:pt x="298703" y="12191"/>
                </a:lnTo>
                <a:lnTo>
                  <a:pt x="298703" y="0"/>
                </a:lnTo>
                <a:close/>
              </a:path>
              <a:path w="905509" h="3721735">
                <a:moveTo>
                  <a:pt x="374903" y="0"/>
                </a:moveTo>
                <a:lnTo>
                  <a:pt x="332231" y="0"/>
                </a:lnTo>
                <a:lnTo>
                  <a:pt x="332231" y="12191"/>
                </a:lnTo>
                <a:lnTo>
                  <a:pt x="374903" y="12191"/>
                </a:lnTo>
                <a:lnTo>
                  <a:pt x="374903" y="0"/>
                </a:lnTo>
                <a:close/>
              </a:path>
              <a:path w="905509" h="3721735">
                <a:moveTo>
                  <a:pt x="454151" y="0"/>
                </a:moveTo>
                <a:lnTo>
                  <a:pt x="408431" y="0"/>
                </a:lnTo>
                <a:lnTo>
                  <a:pt x="408431" y="12191"/>
                </a:lnTo>
                <a:lnTo>
                  <a:pt x="454151" y="12191"/>
                </a:lnTo>
                <a:lnTo>
                  <a:pt x="454151" y="0"/>
                </a:lnTo>
                <a:close/>
              </a:path>
              <a:path w="905509" h="3721735">
                <a:moveTo>
                  <a:pt x="530351" y="0"/>
                </a:moveTo>
                <a:lnTo>
                  <a:pt x="487679" y="0"/>
                </a:lnTo>
                <a:lnTo>
                  <a:pt x="487679" y="12191"/>
                </a:lnTo>
                <a:lnTo>
                  <a:pt x="530351" y="12191"/>
                </a:lnTo>
                <a:lnTo>
                  <a:pt x="530351" y="0"/>
                </a:lnTo>
                <a:close/>
              </a:path>
              <a:path w="905509" h="3721735">
                <a:moveTo>
                  <a:pt x="609600" y="0"/>
                </a:moveTo>
                <a:lnTo>
                  <a:pt x="563879" y="0"/>
                </a:lnTo>
                <a:lnTo>
                  <a:pt x="563879" y="12191"/>
                </a:lnTo>
                <a:lnTo>
                  <a:pt x="609600" y="12191"/>
                </a:lnTo>
                <a:lnTo>
                  <a:pt x="609600" y="0"/>
                </a:lnTo>
                <a:close/>
              </a:path>
              <a:path w="905509" h="3721735">
                <a:moveTo>
                  <a:pt x="688848" y="0"/>
                </a:moveTo>
                <a:lnTo>
                  <a:pt x="643127" y="0"/>
                </a:lnTo>
                <a:lnTo>
                  <a:pt x="643127" y="12191"/>
                </a:lnTo>
                <a:lnTo>
                  <a:pt x="688848" y="12191"/>
                </a:lnTo>
                <a:lnTo>
                  <a:pt x="688848" y="0"/>
                </a:lnTo>
                <a:close/>
              </a:path>
              <a:path w="905509" h="3721735">
                <a:moveTo>
                  <a:pt x="749807" y="0"/>
                </a:moveTo>
                <a:lnTo>
                  <a:pt x="722376" y="0"/>
                </a:lnTo>
                <a:lnTo>
                  <a:pt x="722376" y="12191"/>
                </a:lnTo>
                <a:lnTo>
                  <a:pt x="765048" y="12191"/>
                </a:lnTo>
                <a:lnTo>
                  <a:pt x="765048" y="3047"/>
                </a:lnTo>
                <a:lnTo>
                  <a:pt x="749807" y="0"/>
                </a:lnTo>
                <a:close/>
              </a:path>
              <a:path w="905509" h="3721735">
                <a:moveTo>
                  <a:pt x="801624" y="9143"/>
                </a:moveTo>
                <a:lnTo>
                  <a:pt x="795527" y="21335"/>
                </a:lnTo>
                <a:lnTo>
                  <a:pt x="807720" y="24383"/>
                </a:lnTo>
                <a:lnTo>
                  <a:pt x="832103" y="36575"/>
                </a:lnTo>
                <a:lnTo>
                  <a:pt x="829055" y="36575"/>
                </a:lnTo>
                <a:lnTo>
                  <a:pt x="835151" y="39623"/>
                </a:lnTo>
                <a:lnTo>
                  <a:pt x="841248" y="30479"/>
                </a:lnTo>
                <a:lnTo>
                  <a:pt x="838200" y="27431"/>
                </a:lnTo>
                <a:lnTo>
                  <a:pt x="822959" y="18287"/>
                </a:lnTo>
                <a:lnTo>
                  <a:pt x="810768" y="12191"/>
                </a:lnTo>
                <a:lnTo>
                  <a:pt x="801624" y="9143"/>
                </a:lnTo>
                <a:close/>
              </a:path>
              <a:path w="905509" h="3721735">
                <a:moveTo>
                  <a:pt x="865631" y="54863"/>
                </a:moveTo>
                <a:lnTo>
                  <a:pt x="856487" y="60959"/>
                </a:lnTo>
                <a:lnTo>
                  <a:pt x="868679" y="76200"/>
                </a:lnTo>
                <a:lnTo>
                  <a:pt x="877824" y="88391"/>
                </a:lnTo>
                <a:lnTo>
                  <a:pt x="880872" y="97535"/>
                </a:lnTo>
                <a:lnTo>
                  <a:pt x="893063" y="91439"/>
                </a:lnTo>
                <a:lnTo>
                  <a:pt x="886968" y="82295"/>
                </a:lnTo>
                <a:lnTo>
                  <a:pt x="877824" y="70103"/>
                </a:lnTo>
                <a:lnTo>
                  <a:pt x="865631" y="54863"/>
                </a:lnTo>
                <a:close/>
              </a:path>
              <a:path w="905509" h="3721735">
                <a:moveTo>
                  <a:pt x="902207" y="124967"/>
                </a:moveTo>
                <a:lnTo>
                  <a:pt x="890016" y="128015"/>
                </a:lnTo>
                <a:lnTo>
                  <a:pt x="893063" y="140207"/>
                </a:lnTo>
                <a:lnTo>
                  <a:pt x="893063" y="170687"/>
                </a:lnTo>
                <a:lnTo>
                  <a:pt x="905255" y="170687"/>
                </a:lnTo>
                <a:lnTo>
                  <a:pt x="905255" y="140207"/>
                </a:lnTo>
                <a:lnTo>
                  <a:pt x="902207" y="124967"/>
                </a:lnTo>
                <a:close/>
              </a:path>
              <a:path w="905509" h="3721735">
                <a:moveTo>
                  <a:pt x="905255" y="204215"/>
                </a:moveTo>
                <a:lnTo>
                  <a:pt x="893063" y="204215"/>
                </a:lnTo>
                <a:lnTo>
                  <a:pt x="893063" y="249935"/>
                </a:lnTo>
                <a:lnTo>
                  <a:pt x="905255" y="249935"/>
                </a:lnTo>
                <a:lnTo>
                  <a:pt x="905255" y="204215"/>
                </a:lnTo>
                <a:close/>
              </a:path>
              <a:path w="905509" h="3721735">
                <a:moveTo>
                  <a:pt x="905255" y="283463"/>
                </a:moveTo>
                <a:lnTo>
                  <a:pt x="893063" y="283463"/>
                </a:lnTo>
                <a:lnTo>
                  <a:pt x="893063" y="326135"/>
                </a:lnTo>
                <a:lnTo>
                  <a:pt x="905255" y="326135"/>
                </a:lnTo>
                <a:lnTo>
                  <a:pt x="905255" y="283463"/>
                </a:lnTo>
                <a:close/>
              </a:path>
              <a:path w="905509" h="3721735">
                <a:moveTo>
                  <a:pt x="905255" y="359663"/>
                </a:moveTo>
                <a:lnTo>
                  <a:pt x="893063" y="359663"/>
                </a:lnTo>
                <a:lnTo>
                  <a:pt x="893063" y="405383"/>
                </a:lnTo>
                <a:lnTo>
                  <a:pt x="905255" y="405383"/>
                </a:lnTo>
                <a:lnTo>
                  <a:pt x="905255" y="359663"/>
                </a:lnTo>
                <a:close/>
              </a:path>
              <a:path w="905509" h="3721735">
                <a:moveTo>
                  <a:pt x="905255" y="438911"/>
                </a:moveTo>
                <a:lnTo>
                  <a:pt x="893063" y="438911"/>
                </a:lnTo>
                <a:lnTo>
                  <a:pt x="893063" y="481583"/>
                </a:lnTo>
                <a:lnTo>
                  <a:pt x="905255" y="481583"/>
                </a:lnTo>
                <a:lnTo>
                  <a:pt x="905255" y="438911"/>
                </a:lnTo>
                <a:close/>
              </a:path>
              <a:path w="905509" h="3721735">
                <a:moveTo>
                  <a:pt x="905255" y="515111"/>
                </a:moveTo>
                <a:lnTo>
                  <a:pt x="893063" y="515111"/>
                </a:lnTo>
                <a:lnTo>
                  <a:pt x="893063" y="560831"/>
                </a:lnTo>
                <a:lnTo>
                  <a:pt x="905255" y="560831"/>
                </a:lnTo>
                <a:lnTo>
                  <a:pt x="905255" y="515111"/>
                </a:lnTo>
                <a:close/>
              </a:path>
              <a:path w="905509" h="3721735">
                <a:moveTo>
                  <a:pt x="905255" y="594359"/>
                </a:moveTo>
                <a:lnTo>
                  <a:pt x="893063" y="594359"/>
                </a:lnTo>
                <a:lnTo>
                  <a:pt x="893063" y="637031"/>
                </a:lnTo>
                <a:lnTo>
                  <a:pt x="905255" y="637031"/>
                </a:lnTo>
                <a:lnTo>
                  <a:pt x="905255" y="594359"/>
                </a:lnTo>
                <a:close/>
              </a:path>
              <a:path w="905509" h="3721735">
                <a:moveTo>
                  <a:pt x="905255" y="670559"/>
                </a:moveTo>
                <a:lnTo>
                  <a:pt x="893063" y="670559"/>
                </a:lnTo>
                <a:lnTo>
                  <a:pt x="893063" y="716279"/>
                </a:lnTo>
                <a:lnTo>
                  <a:pt x="905255" y="716279"/>
                </a:lnTo>
                <a:lnTo>
                  <a:pt x="905255" y="670559"/>
                </a:lnTo>
                <a:close/>
              </a:path>
              <a:path w="905509" h="3721735">
                <a:moveTo>
                  <a:pt x="905255" y="749807"/>
                </a:moveTo>
                <a:lnTo>
                  <a:pt x="893063" y="749807"/>
                </a:lnTo>
                <a:lnTo>
                  <a:pt x="893063" y="795527"/>
                </a:lnTo>
                <a:lnTo>
                  <a:pt x="905255" y="795527"/>
                </a:lnTo>
                <a:lnTo>
                  <a:pt x="905255" y="749807"/>
                </a:lnTo>
                <a:close/>
              </a:path>
              <a:path w="905509" h="3721735">
                <a:moveTo>
                  <a:pt x="905255" y="829055"/>
                </a:moveTo>
                <a:lnTo>
                  <a:pt x="893063" y="829055"/>
                </a:lnTo>
                <a:lnTo>
                  <a:pt x="893063" y="871727"/>
                </a:lnTo>
                <a:lnTo>
                  <a:pt x="905255" y="871727"/>
                </a:lnTo>
                <a:lnTo>
                  <a:pt x="905255" y="829055"/>
                </a:lnTo>
                <a:close/>
              </a:path>
              <a:path w="905509" h="3721735">
                <a:moveTo>
                  <a:pt x="905255" y="905255"/>
                </a:moveTo>
                <a:lnTo>
                  <a:pt x="893063" y="905255"/>
                </a:lnTo>
                <a:lnTo>
                  <a:pt x="893063" y="950976"/>
                </a:lnTo>
                <a:lnTo>
                  <a:pt x="905255" y="950976"/>
                </a:lnTo>
                <a:lnTo>
                  <a:pt x="905255" y="905255"/>
                </a:lnTo>
                <a:close/>
              </a:path>
              <a:path w="905509" h="3721735">
                <a:moveTo>
                  <a:pt x="905255" y="984503"/>
                </a:moveTo>
                <a:lnTo>
                  <a:pt x="893063" y="984503"/>
                </a:lnTo>
                <a:lnTo>
                  <a:pt x="893063" y="1027176"/>
                </a:lnTo>
                <a:lnTo>
                  <a:pt x="905255" y="1027176"/>
                </a:lnTo>
                <a:lnTo>
                  <a:pt x="905255" y="984503"/>
                </a:lnTo>
                <a:close/>
              </a:path>
              <a:path w="905509" h="3721735">
                <a:moveTo>
                  <a:pt x="905255" y="1060703"/>
                </a:moveTo>
                <a:lnTo>
                  <a:pt x="893063" y="1060703"/>
                </a:lnTo>
                <a:lnTo>
                  <a:pt x="893063" y="1106423"/>
                </a:lnTo>
                <a:lnTo>
                  <a:pt x="905255" y="1106423"/>
                </a:lnTo>
                <a:lnTo>
                  <a:pt x="905255" y="1060703"/>
                </a:lnTo>
                <a:close/>
              </a:path>
              <a:path w="905509" h="3721735">
                <a:moveTo>
                  <a:pt x="905255" y="1139952"/>
                </a:moveTo>
                <a:lnTo>
                  <a:pt x="893063" y="1139952"/>
                </a:lnTo>
                <a:lnTo>
                  <a:pt x="893063" y="1185671"/>
                </a:lnTo>
                <a:lnTo>
                  <a:pt x="905255" y="1185671"/>
                </a:lnTo>
                <a:lnTo>
                  <a:pt x="905255" y="1139952"/>
                </a:lnTo>
                <a:close/>
              </a:path>
              <a:path w="905509" h="3721735">
                <a:moveTo>
                  <a:pt x="905255" y="1216152"/>
                </a:moveTo>
                <a:lnTo>
                  <a:pt x="893063" y="1216152"/>
                </a:lnTo>
                <a:lnTo>
                  <a:pt x="893063" y="1261871"/>
                </a:lnTo>
                <a:lnTo>
                  <a:pt x="905255" y="1261871"/>
                </a:lnTo>
                <a:lnTo>
                  <a:pt x="905255" y="1216152"/>
                </a:lnTo>
                <a:close/>
              </a:path>
              <a:path w="905509" h="3721735">
                <a:moveTo>
                  <a:pt x="905255" y="1295400"/>
                </a:moveTo>
                <a:lnTo>
                  <a:pt x="893063" y="1295400"/>
                </a:lnTo>
                <a:lnTo>
                  <a:pt x="893063" y="1341119"/>
                </a:lnTo>
                <a:lnTo>
                  <a:pt x="905255" y="1341119"/>
                </a:lnTo>
                <a:lnTo>
                  <a:pt x="905255" y="1295400"/>
                </a:lnTo>
                <a:close/>
              </a:path>
              <a:path w="905509" h="3721735">
                <a:moveTo>
                  <a:pt x="905255" y="1374647"/>
                </a:moveTo>
                <a:lnTo>
                  <a:pt x="893063" y="1374647"/>
                </a:lnTo>
                <a:lnTo>
                  <a:pt x="893063" y="1417319"/>
                </a:lnTo>
                <a:lnTo>
                  <a:pt x="905255" y="1417319"/>
                </a:lnTo>
                <a:lnTo>
                  <a:pt x="905255" y="1374647"/>
                </a:lnTo>
                <a:close/>
              </a:path>
              <a:path w="905509" h="3721735">
                <a:moveTo>
                  <a:pt x="905255" y="1450847"/>
                </a:moveTo>
                <a:lnTo>
                  <a:pt x="893063" y="1450847"/>
                </a:lnTo>
                <a:lnTo>
                  <a:pt x="893063" y="1496567"/>
                </a:lnTo>
                <a:lnTo>
                  <a:pt x="905255" y="1496567"/>
                </a:lnTo>
                <a:lnTo>
                  <a:pt x="905255" y="1450847"/>
                </a:lnTo>
                <a:close/>
              </a:path>
              <a:path w="905509" h="3721735">
                <a:moveTo>
                  <a:pt x="905255" y="1530095"/>
                </a:moveTo>
                <a:lnTo>
                  <a:pt x="893063" y="1530095"/>
                </a:lnTo>
                <a:lnTo>
                  <a:pt x="893063" y="1572767"/>
                </a:lnTo>
                <a:lnTo>
                  <a:pt x="905255" y="1572767"/>
                </a:lnTo>
                <a:lnTo>
                  <a:pt x="905255" y="1530095"/>
                </a:lnTo>
                <a:close/>
              </a:path>
              <a:path w="905509" h="3721735">
                <a:moveTo>
                  <a:pt x="905255" y="1606295"/>
                </a:moveTo>
                <a:lnTo>
                  <a:pt x="893063" y="1606295"/>
                </a:lnTo>
                <a:lnTo>
                  <a:pt x="893063" y="1652015"/>
                </a:lnTo>
                <a:lnTo>
                  <a:pt x="905255" y="1652015"/>
                </a:lnTo>
                <a:lnTo>
                  <a:pt x="905255" y="1606295"/>
                </a:lnTo>
                <a:close/>
              </a:path>
              <a:path w="905509" h="3721735">
                <a:moveTo>
                  <a:pt x="905255" y="1685543"/>
                </a:moveTo>
                <a:lnTo>
                  <a:pt x="893063" y="1685543"/>
                </a:lnTo>
                <a:lnTo>
                  <a:pt x="893063" y="1731264"/>
                </a:lnTo>
                <a:lnTo>
                  <a:pt x="905255" y="1731264"/>
                </a:lnTo>
                <a:lnTo>
                  <a:pt x="905255" y="1685543"/>
                </a:lnTo>
                <a:close/>
              </a:path>
              <a:path w="905509" h="3721735">
                <a:moveTo>
                  <a:pt x="905255" y="1764791"/>
                </a:moveTo>
                <a:lnTo>
                  <a:pt x="893063" y="1764791"/>
                </a:lnTo>
                <a:lnTo>
                  <a:pt x="893063" y="1807464"/>
                </a:lnTo>
                <a:lnTo>
                  <a:pt x="905255" y="1807464"/>
                </a:lnTo>
                <a:lnTo>
                  <a:pt x="905255" y="1764791"/>
                </a:lnTo>
                <a:close/>
              </a:path>
              <a:path w="905509" h="3721735">
                <a:moveTo>
                  <a:pt x="905255" y="1840991"/>
                </a:moveTo>
                <a:lnTo>
                  <a:pt x="893063" y="1840991"/>
                </a:lnTo>
                <a:lnTo>
                  <a:pt x="893063" y="1886711"/>
                </a:lnTo>
                <a:lnTo>
                  <a:pt x="905255" y="1886711"/>
                </a:lnTo>
                <a:lnTo>
                  <a:pt x="905255" y="1840991"/>
                </a:lnTo>
                <a:close/>
              </a:path>
              <a:path w="905509" h="3721735">
                <a:moveTo>
                  <a:pt x="905255" y="1920239"/>
                </a:moveTo>
                <a:lnTo>
                  <a:pt x="893063" y="1920239"/>
                </a:lnTo>
                <a:lnTo>
                  <a:pt x="893063" y="1962911"/>
                </a:lnTo>
                <a:lnTo>
                  <a:pt x="905255" y="1962911"/>
                </a:lnTo>
                <a:lnTo>
                  <a:pt x="905255" y="1920239"/>
                </a:lnTo>
                <a:close/>
              </a:path>
              <a:path w="905509" h="3721735">
                <a:moveTo>
                  <a:pt x="905255" y="1996439"/>
                </a:moveTo>
                <a:lnTo>
                  <a:pt x="893063" y="1996439"/>
                </a:lnTo>
                <a:lnTo>
                  <a:pt x="893063" y="2042159"/>
                </a:lnTo>
                <a:lnTo>
                  <a:pt x="905255" y="2042159"/>
                </a:lnTo>
                <a:lnTo>
                  <a:pt x="905255" y="1996439"/>
                </a:lnTo>
                <a:close/>
              </a:path>
              <a:path w="905509" h="3721735">
                <a:moveTo>
                  <a:pt x="905255" y="2075688"/>
                </a:moveTo>
                <a:lnTo>
                  <a:pt x="893063" y="2075688"/>
                </a:lnTo>
                <a:lnTo>
                  <a:pt x="893063" y="2118359"/>
                </a:lnTo>
                <a:lnTo>
                  <a:pt x="905255" y="2118359"/>
                </a:lnTo>
                <a:lnTo>
                  <a:pt x="905255" y="2075688"/>
                </a:lnTo>
                <a:close/>
              </a:path>
              <a:path w="905509" h="3721735">
                <a:moveTo>
                  <a:pt x="905255" y="2151887"/>
                </a:moveTo>
                <a:lnTo>
                  <a:pt x="893063" y="2151887"/>
                </a:lnTo>
                <a:lnTo>
                  <a:pt x="893063" y="2197607"/>
                </a:lnTo>
                <a:lnTo>
                  <a:pt x="905255" y="2197607"/>
                </a:lnTo>
                <a:lnTo>
                  <a:pt x="905255" y="2151887"/>
                </a:lnTo>
                <a:close/>
              </a:path>
              <a:path w="905509" h="3721735">
                <a:moveTo>
                  <a:pt x="905255" y="2231135"/>
                </a:moveTo>
                <a:lnTo>
                  <a:pt x="893063" y="2231135"/>
                </a:lnTo>
                <a:lnTo>
                  <a:pt x="893063" y="2276855"/>
                </a:lnTo>
                <a:lnTo>
                  <a:pt x="905255" y="2276855"/>
                </a:lnTo>
                <a:lnTo>
                  <a:pt x="905255" y="2231135"/>
                </a:lnTo>
                <a:close/>
              </a:path>
              <a:path w="905509" h="3721735">
                <a:moveTo>
                  <a:pt x="905255" y="2310383"/>
                </a:moveTo>
                <a:lnTo>
                  <a:pt x="893063" y="2310383"/>
                </a:lnTo>
                <a:lnTo>
                  <a:pt x="893063" y="2353055"/>
                </a:lnTo>
                <a:lnTo>
                  <a:pt x="905255" y="2353055"/>
                </a:lnTo>
                <a:lnTo>
                  <a:pt x="905255" y="2310383"/>
                </a:lnTo>
                <a:close/>
              </a:path>
              <a:path w="905509" h="3721735">
                <a:moveTo>
                  <a:pt x="905255" y="2386583"/>
                </a:moveTo>
                <a:lnTo>
                  <a:pt x="893063" y="2386583"/>
                </a:lnTo>
                <a:lnTo>
                  <a:pt x="893063" y="2432304"/>
                </a:lnTo>
                <a:lnTo>
                  <a:pt x="905255" y="2432304"/>
                </a:lnTo>
                <a:lnTo>
                  <a:pt x="905255" y="2386583"/>
                </a:lnTo>
                <a:close/>
              </a:path>
              <a:path w="905509" h="3721735">
                <a:moveTo>
                  <a:pt x="905255" y="2465831"/>
                </a:moveTo>
                <a:lnTo>
                  <a:pt x="893063" y="2465831"/>
                </a:lnTo>
                <a:lnTo>
                  <a:pt x="893063" y="2508504"/>
                </a:lnTo>
                <a:lnTo>
                  <a:pt x="905255" y="2508504"/>
                </a:lnTo>
                <a:lnTo>
                  <a:pt x="905255" y="2465831"/>
                </a:lnTo>
                <a:close/>
              </a:path>
              <a:path w="905509" h="3721735">
                <a:moveTo>
                  <a:pt x="905255" y="2542031"/>
                </a:moveTo>
                <a:lnTo>
                  <a:pt x="893063" y="2542031"/>
                </a:lnTo>
                <a:lnTo>
                  <a:pt x="893063" y="2587751"/>
                </a:lnTo>
                <a:lnTo>
                  <a:pt x="905255" y="2587751"/>
                </a:lnTo>
                <a:lnTo>
                  <a:pt x="905255" y="2542031"/>
                </a:lnTo>
                <a:close/>
              </a:path>
              <a:path w="905509" h="3721735">
                <a:moveTo>
                  <a:pt x="905255" y="2621279"/>
                </a:moveTo>
                <a:lnTo>
                  <a:pt x="893063" y="2621279"/>
                </a:lnTo>
                <a:lnTo>
                  <a:pt x="893063" y="2663951"/>
                </a:lnTo>
                <a:lnTo>
                  <a:pt x="905255" y="2663951"/>
                </a:lnTo>
                <a:lnTo>
                  <a:pt x="905255" y="2621279"/>
                </a:lnTo>
                <a:close/>
              </a:path>
              <a:path w="905509" h="3721735">
                <a:moveTo>
                  <a:pt x="905255" y="2697479"/>
                </a:moveTo>
                <a:lnTo>
                  <a:pt x="893063" y="2697479"/>
                </a:lnTo>
                <a:lnTo>
                  <a:pt x="893063" y="2743199"/>
                </a:lnTo>
                <a:lnTo>
                  <a:pt x="905255" y="2743199"/>
                </a:lnTo>
                <a:lnTo>
                  <a:pt x="905255" y="2697479"/>
                </a:lnTo>
                <a:close/>
              </a:path>
              <a:path w="905509" h="3721735">
                <a:moveTo>
                  <a:pt x="905255" y="2776728"/>
                </a:moveTo>
                <a:lnTo>
                  <a:pt x="893063" y="2776728"/>
                </a:lnTo>
                <a:lnTo>
                  <a:pt x="893063" y="2822447"/>
                </a:lnTo>
                <a:lnTo>
                  <a:pt x="905255" y="2822447"/>
                </a:lnTo>
                <a:lnTo>
                  <a:pt x="905255" y="2776728"/>
                </a:lnTo>
                <a:close/>
              </a:path>
              <a:path w="905509" h="3721735">
                <a:moveTo>
                  <a:pt x="905255" y="2855975"/>
                </a:moveTo>
                <a:lnTo>
                  <a:pt x="893063" y="2855975"/>
                </a:lnTo>
                <a:lnTo>
                  <a:pt x="893063" y="2898647"/>
                </a:lnTo>
                <a:lnTo>
                  <a:pt x="905255" y="2898647"/>
                </a:lnTo>
                <a:lnTo>
                  <a:pt x="905255" y="2855975"/>
                </a:lnTo>
                <a:close/>
              </a:path>
              <a:path w="905509" h="3721735">
                <a:moveTo>
                  <a:pt x="905255" y="2932175"/>
                </a:moveTo>
                <a:lnTo>
                  <a:pt x="893063" y="2932175"/>
                </a:lnTo>
                <a:lnTo>
                  <a:pt x="893063" y="2977895"/>
                </a:lnTo>
                <a:lnTo>
                  <a:pt x="905255" y="2977895"/>
                </a:lnTo>
                <a:lnTo>
                  <a:pt x="905255" y="2932175"/>
                </a:lnTo>
                <a:close/>
              </a:path>
              <a:path w="905509" h="3721735">
                <a:moveTo>
                  <a:pt x="905255" y="3011423"/>
                </a:moveTo>
                <a:lnTo>
                  <a:pt x="893063" y="3011423"/>
                </a:lnTo>
                <a:lnTo>
                  <a:pt x="893063" y="3054095"/>
                </a:lnTo>
                <a:lnTo>
                  <a:pt x="905255" y="3054095"/>
                </a:lnTo>
                <a:lnTo>
                  <a:pt x="905255" y="3011423"/>
                </a:lnTo>
                <a:close/>
              </a:path>
              <a:path w="905509" h="3721735">
                <a:moveTo>
                  <a:pt x="905255" y="3087623"/>
                </a:moveTo>
                <a:lnTo>
                  <a:pt x="893063" y="3087623"/>
                </a:lnTo>
                <a:lnTo>
                  <a:pt x="893063" y="3133343"/>
                </a:lnTo>
                <a:lnTo>
                  <a:pt x="905255" y="3133343"/>
                </a:lnTo>
                <a:lnTo>
                  <a:pt x="905255" y="3087623"/>
                </a:lnTo>
                <a:close/>
              </a:path>
              <a:path w="905509" h="3721735">
                <a:moveTo>
                  <a:pt x="905255" y="3166872"/>
                </a:moveTo>
                <a:lnTo>
                  <a:pt x="893063" y="3166872"/>
                </a:lnTo>
                <a:lnTo>
                  <a:pt x="893063" y="3212591"/>
                </a:lnTo>
                <a:lnTo>
                  <a:pt x="905255" y="3212591"/>
                </a:lnTo>
                <a:lnTo>
                  <a:pt x="905255" y="3166872"/>
                </a:lnTo>
                <a:close/>
              </a:path>
              <a:path w="905509" h="3721735">
                <a:moveTo>
                  <a:pt x="905255" y="3243072"/>
                </a:moveTo>
                <a:lnTo>
                  <a:pt x="893063" y="3243072"/>
                </a:lnTo>
                <a:lnTo>
                  <a:pt x="893063" y="3288791"/>
                </a:lnTo>
                <a:lnTo>
                  <a:pt x="905255" y="3288791"/>
                </a:lnTo>
                <a:lnTo>
                  <a:pt x="905255" y="3243072"/>
                </a:lnTo>
                <a:close/>
              </a:path>
              <a:path w="905509" h="3721735">
                <a:moveTo>
                  <a:pt x="905255" y="3322319"/>
                </a:moveTo>
                <a:lnTo>
                  <a:pt x="893063" y="3322319"/>
                </a:lnTo>
                <a:lnTo>
                  <a:pt x="893063" y="3368039"/>
                </a:lnTo>
                <a:lnTo>
                  <a:pt x="905255" y="3368039"/>
                </a:lnTo>
                <a:lnTo>
                  <a:pt x="905255" y="3322319"/>
                </a:lnTo>
                <a:close/>
              </a:path>
              <a:path w="905509" h="3721735">
                <a:moveTo>
                  <a:pt x="905255" y="3401567"/>
                </a:moveTo>
                <a:lnTo>
                  <a:pt x="893063" y="3401567"/>
                </a:lnTo>
                <a:lnTo>
                  <a:pt x="893063" y="3444239"/>
                </a:lnTo>
                <a:lnTo>
                  <a:pt x="905255" y="3444239"/>
                </a:lnTo>
                <a:lnTo>
                  <a:pt x="905255" y="3401567"/>
                </a:lnTo>
                <a:close/>
              </a:path>
              <a:path w="905509" h="3721735">
                <a:moveTo>
                  <a:pt x="905255" y="3477767"/>
                </a:moveTo>
                <a:lnTo>
                  <a:pt x="893063" y="3477767"/>
                </a:lnTo>
                <a:lnTo>
                  <a:pt x="893063" y="3523487"/>
                </a:lnTo>
                <a:lnTo>
                  <a:pt x="905255" y="3523487"/>
                </a:lnTo>
                <a:lnTo>
                  <a:pt x="905255" y="3477767"/>
                </a:lnTo>
                <a:close/>
              </a:path>
              <a:path w="905509" h="3721735">
                <a:moveTo>
                  <a:pt x="905255" y="3557016"/>
                </a:moveTo>
                <a:lnTo>
                  <a:pt x="893063" y="3557016"/>
                </a:lnTo>
                <a:lnTo>
                  <a:pt x="893063" y="3581400"/>
                </a:lnTo>
                <a:lnTo>
                  <a:pt x="890016" y="3596639"/>
                </a:lnTo>
                <a:lnTo>
                  <a:pt x="890016" y="3599687"/>
                </a:lnTo>
                <a:lnTo>
                  <a:pt x="902207" y="3602735"/>
                </a:lnTo>
                <a:lnTo>
                  <a:pt x="902207" y="3596639"/>
                </a:lnTo>
                <a:lnTo>
                  <a:pt x="905255" y="3581400"/>
                </a:lnTo>
                <a:lnTo>
                  <a:pt x="905255" y="3557016"/>
                </a:lnTo>
                <a:close/>
              </a:path>
              <a:path w="905509" h="3721735">
                <a:moveTo>
                  <a:pt x="877824" y="3630167"/>
                </a:moveTo>
                <a:lnTo>
                  <a:pt x="877824" y="3636263"/>
                </a:lnTo>
                <a:lnTo>
                  <a:pt x="868679" y="3645407"/>
                </a:lnTo>
                <a:lnTo>
                  <a:pt x="853440" y="3663695"/>
                </a:lnTo>
                <a:lnTo>
                  <a:pt x="862583" y="3672839"/>
                </a:lnTo>
                <a:lnTo>
                  <a:pt x="877824" y="3654552"/>
                </a:lnTo>
                <a:lnTo>
                  <a:pt x="877824" y="3651504"/>
                </a:lnTo>
                <a:lnTo>
                  <a:pt x="886968" y="3639311"/>
                </a:lnTo>
                <a:lnTo>
                  <a:pt x="890016" y="3633216"/>
                </a:lnTo>
                <a:lnTo>
                  <a:pt x="877824" y="3630167"/>
                </a:lnTo>
                <a:close/>
              </a:path>
              <a:path w="905509" h="3721735">
                <a:moveTo>
                  <a:pt x="829055" y="3685031"/>
                </a:moveTo>
                <a:lnTo>
                  <a:pt x="819911" y="3691128"/>
                </a:lnTo>
                <a:lnTo>
                  <a:pt x="807720" y="3697224"/>
                </a:lnTo>
                <a:lnTo>
                  <a:pt x="792479" y="3703319"/>
                </a:lnTo>
                <a:lnTo>
                  <a:pt x="795527" y="3715511"/>
                </a:lnTo>
                <a:lnTo>
                  <a:pt x="795527" y="3712463"/>
                </a:lnTo>
                <a:lnTo>
                  <a:pt x="810768" y="3709416"/>
                </a:lnTo>
                <a:lnTo>
                  <a:pt x="826007" y="3703319"/>
                </a:lnTo>
                <a:lnTo>
                  <a:pt x="835151" y="3694176"/>
                </a:lnTo>
                <a:lnTo>
                  <a:pt x="829055" y="3685031"/>
                </a:lnTo>
                <a:close/>
              </a:path>
              <a:path w="905509" h="3721735">
                <a:moveTo>
                  <a:pt x="758951" y="3709416"/>
                </a:moveTo>
                <a:lnTo>
                  <a:pt x="716279" y="3709416"/>
                </a:lnTo>
                <a:lnTo>
                  <a:pt x="716279" y="3721607"/>
                </a:lnTo>
                <a:lnTo>
                  <a:pt x="762000" y="3721607"/>
                </a:lnTo>
                <a:lnTo>
                  <a:pt x="758951" y="3709416"/>
                </a:lnTo>
                <a:close/>
              </a:path>
              <a:path w="905509" h="3721735">
                <a:moveTo>
                  <a:pt x="682751" y="3709416"/>
                </a:moveTo>
                <a:lnTo>
                  <a:pt x="637031" y="3709416"/>
                </a:lnTo>
                <a:lnTo>
                  <a:pt x="637031" y="3721607"/>
                </a:lnTo>
                <a:lnTo>
                  <a:pt x="682751" y="3721607"/>
                </a:lnTo>
                <a:lnTo>
                  <a:pt x="682751" y="3709416"/>
                </a:lnTo>
                <a:close/>
              </a:path>
              <a:path w="905509" h="3721735">
                <a:moveTo>
                  <a:pt x="603503" y="3709416"/>
                </a:moveTo>
                <a:lnTo>
                  <a:pt x="560831" y="3709416"/>
                </a:lnTo>
                <a:lnTo>
                  <a:pt x="560831" y="3721607"/>
                </a:lnTo>
                <a:lnTo>
                  <a:pt x="603503" y="3721607"/>
                </a:lnTo>
                <a:lnTo>
                  <a:pt x="603503" y="3709416"/>
                </a:lnTo>
                <a:close/>
              </a:path>
              <a:path w="905509" h="3721735">
                <a:moveTo>
                  <a:pt x="527303" y="3709416"/>
                </a:moveTo>
                <a:lnTo>
                  <a:pt x="481583" y="3709416"/>
                </a:lnTo>
                <a:lnTo>
                  <a:pt x="481583" y="3721607"/>
                </a:lnTo>
                <a:lnTo>
                  <a:pt x="527303" y="3721607"/>
                </a:lnTo>
                <a:lnTo>
                  <a:pt x="527303" y="3709416"/>
                </a:lnTo>
                <a:close/>
              </a:path>
              <a:path w="905509" h="3721735">
                <a:moveTo>
                  <a:pt x="448055" y="3709416"/>
                </a:moveTo>
                <a:lnTo>
                  <a:pt x="405383" y="3709416"/>
                </a:lnTo>
                <a:lnTo>
                  <a:pt x="405383" y="3721607"/>
                </a:lnTo>
                <a:lnTo>
                  <a:pt x="448055" y="3721607"/>
                </a:lnTo>
                <a:lnTo>
                  <a:pt x="448055" y="3709416"/>
                </a:lnTo>
                <a:close/>
              </a:path>
              <a:path w="905509" h="3721735">
                <a:moveTo>
                  <a:pt x="371855" y="3709416"/>
                </a:moveTo>
                <a:lnTo>
                  <a:pt x="326135" y="3709416"/>
                </a:lnTo>
                <a:lnTo>
                  <a:pt x="326135" y="3721607"/>
                </a:lnTo>
                <a:lnTo>
                  <a:pt x="371855" y="3721607"/>
                </a:lnTo>
                <a:lnTo>
                  <a:pt x="371855" y="3709416"/>
                </a:lnTo>
                <a:close/>
              </a:path>
              <a:path w="905509" h="3721735">
                <a:moveTo>
                  <a:pt x="292607" y="3709416"/>
                </a:moveTo>
                <a:lnTo>
                  <a:pt x="246887" y="3709416"/>
                </a:lnTo>
                <a:lnTo>
                  <a:pt x="246887" y="3721607"/>
                </a:lnTo>
                <a:lnTo>
                  <a:pt x="292607" y="3721607"/>
                </a:lnTo>
                <a:lnTo>
                  <a:pt x="292607" y="3709416"/>
                </a:lnTo>
                <a:close/>
              </a:path>
              <a:path w="905509" h="3721735">
                <a:moveTo>
                  <a:pt x="213359" y="3709416"/>
                </a:moveTo>
                <a:lnTo>
                  <a:pt x="170687" y="3709416"/>
                </a:lnTo>
                <a:lnTo>
                  <a:pt x="170687" y="3721607"/>
                </a:lnTo>
                <a:lnTo>
                  <a:pt x="213359" y="3721607"/>
                </a:lnTo>
                <a:lnTo>
                  <a:pt x="213359" y="3709416"/>
                </a:lnTo>
                <a:close/>
              </a:path>
              <a:path w="905509" h="3721735">
                <a:moveTo>
                  <a:pt x="100583" y="3697224"/>
                </a:moveTo>
                <a:lnTo>
                  <a:pt x="97535" y="3697224"/>
                </a:lnTo>
                <a:lnTo>
                  <a:pt x="91440" y="3706367"/>
                </a:lnTo>
                <a:lnTo>
                  <a:pt x="94487" y="3709416"/>
                </a:lnTo>
                <a:lnTo>
                  <a:pt x="109727" y="3712463"/>
                </a:lnTo>
                <a:lnTo>
                  <a:pt x="124968" y="3718559"/>
                </a:lnTo>
                <a:lnTo>
                  <a:pt x="137159" y="3718559"/>
                </a:lnTo>
                <a:lnTo>
                  <a:pt x="137159" y="3709416"/>
                </a:lnTo>
                <a:lnTo>
                  <a:pt x="112775" y="3703319"/>
                </a:lnTo>
                <a:lnTo>
                  <a:pt x="100583" y="3697224"/>
                </a:lnTo>
                <a:close/>
              </a:path>
              <a:path w="905509" h="3721735">
                <a:moveTo>
                  <a:pt x="39624" y="3648455"/>
                </a:moveTo>
                <a:lnTo>
                  <a:pt x="30479" y="3657600"/>
                </a:lnTo>
                <a:lnTo>
                  <a:pt x="45720" y="3675887"/>
                </a:lnTo>
                <a:lnTo>
                  <a:pt x="60959" y="3688079"/>
                </a:lnTo>
                <a:lnTo>
                  <a:pt x="70103" y="3678935"/>
                </a:lnTo>
                <a:lnTo>
                  <a:pt x="54863" y="3666743"/>
                </a:lnTo>
                <a:lnTo>
                  <a:pt x="39624" y="3648455"/>
                </a:lnTo>
                <a:close/>
              </a:path>
              <a:path w="905509" h="3721735">
                <a:moveTo>
                  <a:pt x="12192" y="3581400"/>
                </a:moveTo>
                <a:lnTo>
                  <a:pt x="3048" y="3581400"/>
                </a:lnTo>
                <a:lnTo>
                  <a:pt x="3048" y="3596639"/>
                </a:lnTo>
                <a:lnTo>
                  <a:pt x="9144" y="3611879"/>
                </a:lnTo>
                <a:lnTo>
                  <a:pt x="12192" y="3627119"/>
                </a:lnTo>
                <a:lnTo>
                  <a:pt x="24383" y="3621024"/>
                </a:lnTo>
                <a:lnTo>
                  <a:pt x="18287" y="3608831"/>
                </a:lnTo>
                <a:lnTo>
                  <a:pt x="15240" y="3593591"/>
                </a:lnTo>
                <a:lnTo>
                  <a:pt x="12192" y="3581400"/>
                </a:lnTo>
                <a:close/>
              </a:path>
            </a:pathLst>
          </a:custGeom>
          <a:solidFill>
            <a:srgbClr val="EC8A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7906511" y="2155444"/>
            <a:ext cx="905510" cy="3721735"/>
          </a:xfrm>
          <a:custGeom>
            <a:rect l="l" t="t" r="r" b="b"/>
            <a:pathLst>
              <a:path w="905509" h="3721735">
                <a:moveTo>
                  <a:pt x="12192" y="3520439"/>
                </a:moveTo>
                <a:lnTo>
                  <a:pt x="0" y="3520439"/>
                </a:lnTo>
                <a:lnTo>
                  <a:pt x="0" y="3566159"/>
                </a:lnTo>
                <a:lnTo>
                  <a:pt x="12192" y="3566159"/>
                </a:lnTo>
                <a:lnTo>
                  <a:pt x="12192" y="3520439"/>
                </a:lnTo>
                <a:close/>
              </a:path>
              <a:path w="905509" h="3721735">
                <a:moveTo>
                  <a:pt x="12192" y="3444239"/>
                </a:moveTo>
                <a:lnTo>
                  <a:pt x="0" y="3444239"/>
                </a:lnTo>
                <a:lnTo>
                  <a:pt x="0" y="3486911"/>
                </a:lnTo>
                <a:lnTo>
                  <a:pt x="12192" y="3486911"/>
                </a:lnTo>
                <a:lnTo>
                  <a:pt x="12192" y="3444239"/>
                </a:lnTo>
                <a:close/>
              </a:path>
              <a:path w="905509" h="3721735">
                <a:moveTo>
                  <a:pt x="12192" y="3364991"/>
                </a:moveTo>
                <a:lnTo>
                  <a:pt x="0" y="3364991"/>
                </a:lnTo>
                <a:lnTo>
                  <a:pt x="0" y="3410711"/>
                </a:lnTo>
                <a:lnTo>
                  <a:pt x="12192" y="3410711"/>
                </a:lnTo>
                <a:lnTo>
                  <a:pt x="12192" y="3364991"/>
                </a:lnTo>
                <a:close/>
              </a:path>
              <a:path w="905509" h="3721735">
                <a:moveTo>
                  <a:pt x="12192" y="3288791"/>
                </a:moveTo>
                <a:lnTo>
                  <a:pt x="0" y="3288791"/>
                </a:lnTo>
                <a:lnTo>
                  <a:pt x="0" y="3331463"/>
                </a:lnTo>
                <a:lnTo>
                  <a:pt x="12192" y="3331463"/>
                </a:lnTo>
                <a:lnTo>
                  <a:pt x="12192" y="3288791"/>
                </a:lnTo>
                <a:close/>
              </a:path>
              <a:path w="905509" h="3721735">
                <a:moveTo>
                  <a:pt x="12192" y="3209543"/>
                </a:moveTo>
                <a:lnTo>
                  <a:pt x="0" y="3209543"/>
                </a:lnTo>
                <a:lnTo>
                  <a:pt x="0" y="3255263"/>
                </a:lnTo>
                <a:lnTo>
                  <a:pt x="12192" y="3255263"/>
                </a:lnTo>
                <a:lnTo>
                  <a:pt x="12192" y="3209543"/>
                </a:lnTo>
                <a:close/>
              </a:path>
              <a:path w="905509" h="3721735">
                <a:moveTo>
                  <a:pt x="12192" y="3130295"/>
                </a:moveTo>
                <a:lnTo>
                  <a:pt x="0" y="3130295"/>
                </a:lnTo>
                <a:lnTo>
                  <a:pt x="0" y="3176016"/>
                </a:lnTo>
                <a:lnTo>
                  <a:pt x="12192" y="3176016"/>
                </a:lnTo>
                <a:lnTo>
                  <a:pt x="12192" y="3130295"/>
                </a:lnTo>
                <a:close/>
              </a:path>
              <a:path w="905509" h="3721735">
                <a:moveTo>
                  <a:pt x="12192" y="3054095"/>
                </a:moveTo>
                <a:lnTo>
                  <a:pt x="0" y="3054095"/>
                </a:lnTo>
                <a:lnTo>
                  <a:pt x="0" y="3096767"/>
                </a:lnTo>
                <a:lnTo>
                  <a:pt x="12192" y="3096767"/>
                </a:lnTo>
                <a:lnTo>
                  <a:pt x="12192" y="3054095"/>
                </a:lnTo>
                <a:close/>
              </a:path>
              <a:path w="905509" h="3721735">
                <a:moveTo>
                  <a:pt x="12192" y="2974847"/>
                </a:moveTo>
                <a:lnTo>
                  <a:pt x="0" y="2974847"/>
                </a:lnTo>
                <a:lnTo>
                  <a:pt x="0" y="3020567"/>
                </a:lnTo>
                <a:lnTo>
                  <a:pt x="12192" y="3020567"/>
                </a:lnTo>
                <a:lnTo>
                  <a:pt x="12192" y="2974847"/>
                </a:lnTo>
                <a:close/>
              </a:path>
              <a:path w="905509" h="3721735">
                <a:moveTo>
                  <a:pt x="12192" y="2898647"/>
                </a:moveTo>
                <a:lnTo>
                  <a:pt x="0" y="2898647"/>
                </a:lnTo>
                <a:lnTo>
                  <a:pt x="0" y="2941319"/>
                </a:lnTo>
                <a:lnTo>
                  <a:pt x="12192" y="2941319"/>
                </a:lnTo>
                <a:lnTo>
                  <a:pt x="12192" y="2898647"/>
                </a:lnTo>
                <a:close/>
              </a:path>
              <a:path w="905509" h="3721735">
                <a:moveTo>
                  <a:pt x="12192" y="2819399"/>
                </a:moveTo>
                <a:lnTo>
                  <a:pt x="0" y="2819399"/>
                </a:lnTo>
                <a:lnTo>
                  <a:pt x="0" y="2865119"/>
                </a:lnTo>
                <a:lnTo>
                  <a:pt x="12192" y="2865119"/>
                </a:lnTo>
                <a:lnTo>
                  <a:pt x="12192" y="2819399"/>
                </a:lnTo>
                <a:close/>
              </a:path>
              <a:path w="905509" h="3721735">
                <a:moveTo>
                  <a:pt x="12192" y="2743199"/>
                </a:moveTo>
                <a:lnTo>
                  <a:pt x="0" y="2743199"/>
                </a:lnTo>
                <a:lnTo>
                  <a:pt x="0" y="2785872"/>
                </a:lnTo>
                <a:lnTo>
                  <a:pt x="12192" y="2785872"/>
                </a:lnTo>
                <a:lnTo>
                  <a:pt x="12192" y="2743199"/>
                </a:lnTo>
                <a:close/>
              </a:path>
              <a:path w="905509" h="3721735">
                <a:moveTo>
                  <a:pt x="12192" y="2663951"/>
                </a:moveTo>
                <a:lnTo>
                  <a:pt x="0" y="2663951"/>
                </a:lnTo>
                <a:lnTo>
                  <a:pt x="0" y="2709672"/>
                </a:lnTo>
                <a:lnTo>
                  <a:pt x="12192" y="2709672"/>
                </a:lnTo>
                <a:lnTo>
                  <a:pt x="12192" y="2663951"/>
                </a:lnTo>
                <a:close/>
              </a:path>
              <a:path w="905509" h="3721735">
                <a:moveTo>
                  <a:pt x="12192" y="2584704"/>
                </a:moveTo>
                <a:lnTo>
                  <a:pt x="0" y="2584704"/>
                </a:lnTo>
                <a:lnTo>
                  <a:pt x="0" y="2630423"/>
                </a:lnTo>
                <a:lnTo>
                  <a:pt x="12192" y="2630423"/>
                </a:lnTo>
                <a:lnTo>
                  <a:pt x="12192" y="2584704"/>
                </a:lnTo>
                <a:close/>
              </a:path>
              <a:path w="905509" h="3721735">
                <a:moveTo>
                  <a:pt x="12192" y="2508504"/>
                </a:moveTo>
                <a:lnTo>
                  <a:pt x="0" y="2508504"/>
                </a:lnTo>
                <a:lnTo>
                  <a:pt x="0" y="2551175"/>
                </a:lnTo>
                <a:lnTo>
                  <a:pt x="12192" y="2551175"/>
                </a:lnTo>
                <a:lnTo>
                  <a:pt x="12192" y="2508504"/>
                </a:lnTo>
                <a:close/>
              </a:path>
              <a:path w="905509" h="3721735">
                <a:moveTo>
                  <a:pt x="12192" y="2429255"/>
                </a:moveTo>
                <a:lnTo>
                  <a:pt x="0" y="2429255"/>
                </a:lnTo>
                <a:lnTo>
                  <a:pt x="0" y="2474975"/>
                </a:lnTo>
                <a:lnTo>
                  <a:pt x="12192" y="2474975"/>
                </a:lnTo>
                <a:lnTo>
                  <a:pt x="12192" y="2429255"/>
                </a:lnTo>
                <a:close/>
              </a:path>
              <a:path w="905509" h="3721735">
                <a:moveTo>
                  <a:pt x="12192" y="2353055"/>
                </a:moveTo>
                <a:lnTo>
                  <a:pt x="0" y="2353055"/>
                </a:lnTo>
                <a:lnTo>
                  <a:pt x="0" y="2395728"/>
                </a:lnTo>
                <a:lnTo>
                  <a:pt x="12192" y="2395728"/>
                </a:lnTo>
                <a:lnTo>
                  <a:pt x="12192" y="2353055"/>
                </a:lnTo>
                <a:close/>
              </a:path>
              <a:path w="905509" h="3721735">
                <a:moveTo>
                  <a:pt x="12192" y="2273807"/>
                </a:moveTo>
                <a:lnTo>
                  <a:pt x="0" y="2273807"/>
                </a:lnTo>
                <a:lnTo>
                  <a:pt x="0" y="2319528"/>
                </a:lnTo>
                <a:lnTo>
                  <a:pt x="12192" y="2319528"/>
                </a:lnTo>
                <a:lnTo>
                  <a:pt x="12192" y="2273807"/>
                </a:lnTo>
                <a:close/>
              </a:path>
              <a:path w="905509" h="3721735">
                <a:moveTo>
                  <a:pt x="12192" y="2194560"/>
                </a:moveTo>
                <a:lnTo>
                  <a:pt x="0" y="2194560"/>
                </a:lnTo>
                <a:lnTo>
                  <a:pt x="0" y="2240279"/>
                </a:lnTo>
                <a:lnTo>
                  <a:pt x="12192" y="2240279"/>
                </a:lnTo>
                <a:lnTo>
                  <a:pt x="12192" y="2194560"/>
                </a:lnTo>
                <a:close/>
              </a:path>
              <a:path w="905509" h="3721735">
                <a:moveTo>
                  <a:pt x="12192" y="2118359"/>
                </a:moveTo>
                <a:lnTo>
                  <a:pt x="0" y="2118359"/>
                </a:lnTo>
                <a:lnTo>
                  <a:pt x="0" y="2164079"/>
                </a:lnTo>
                <a:lnTo>
                  <a:pt x="12192" y="2164079"/>
                </a:lnTo>
                <a:lnTo>
                  <a:pt x="12192" y="2118359"/>
                </a:lnTo>
                <a:close/>
              </a:path>
              <a:path w="905509" h="3721735">
                <a:moveTo>
                  <a:pt x="12192" y="2039111"/>
                </a:moveTo>
                <a:lnTo>
                  <a:pt x="0" y="2039111"/>
                </a:lnTo>
                <a:lnTo>
                  <a:pt x="0" y="2084831"/>
                </a:lnTo>
                <a:lnTo>
                  <a:pt x="12192" y="2084831"/>
                </a:lnTo>
                <a:lnTo>
                  <a:pt x="12192" y="2039111"/>
                </a:lnTo>
                <a:close/>
              </a:path>
              <a:path w="905509" h="3721735">
                <a:moveTo>
                  <a:pt x="12192" y="1962911"/>
                </a:moveTo>
                <a:lnTo>
                  <a:pt x="0" y="1962911"/>
                </a:lnTo>
                <a:lnTo>
                  <a:pt x="0" y="2005583"/>
                </a:lnTo>
                <a:lnTo>
                  <a:pt x="12192" y="2005583"/>
                </a:lnTo>
                <a:lnTo>
                  <a:pt x="12192" y="1962911"/>
                </a:lnTo>
                <a:close/>
              </a:path>
              <a:path w="905509" h="3721735">
                <a:moveTo>
                  <a:pt x="12192" y="1883664"/>
                </a:moveTo>
                <a:lnTo>
                  <a:pt x="0" y="1883664"/>
                </a:lnTo>
                <a:lnTo>
                  <a:pt x="0" y="1929383"/>
                </a:lnTo>
                <a:lnTo>
                  <a:pt x="12192" y="1929383"/>
                </a:lnTo>
                <a:lnTo>
                  <a:pt x="12192" y="1883664"/>
                </a:lnTo>
                <a:close/>
              </a:path>
              <a:path w="905509" h="3721735">
                <a:moveTo>
                  <a:pt x="12192" y="1807464"/>
                </a:moveTo>
                <a:lnTo>
                  <a:pt x="0" y="1807464"/>
                </a:lnTo>
                <a:lnTo>
                  <a:pt x="0" y="1850135"/>
                </a:lnTo>
                <a:lnTo>
                  <a:pt x="12192" y="1850135"/>
                </a:lnTo>
                <a:lnTo>
                  <a:pt x="12192" y="1807464"/>
                </a:lnTo>
                <a:close/>
              </a:path>
              <a:path w="905509" h="3721735">
                <a:moveTo>
                  <a:pt x="12192" y="1728215"/>
                </a:moveTo>
                <a:lnTo>
                  <a:pt x="0" y="1728215"/>
                </a:lnTo>
                <a:lnTo>
                  <a:pt x="0" y="1773935"/>
                </a:lnTo>
                <a:lnTo>
                  <a:pt x="12192" y="1773935"/>
                </a:lnTo>
                <a:lnTo>
                  <a:pt x="12192" y="1728215"/>
                </a:lnTo>
                <a:close/>
              </a:path>
              <a:path w="905509" h="3721735">
                <a:moveTo>
                  <a:pt x="12192" y="1648967"/>
                </a:moveTo>
                <a:lnTo>
                  <a:pt x="0" y="1648967"/>
                </a:lnTo>
                <a:lnTo>
                  <a:pt x="0" y="1694688"/>
                </a:lnTo>
                <a:lnTo>
                  <a:pt x="12192" y="1694688"/>
                </a:lnTo>
                <a:lnTo>
                  <a:pt x="12192" y="1648967"/>
                </a:lnTo>
                <a:close/>
              </a:path>
              <a:path w="905509" h="3721735">
                <a:moveTo>
                  <a:pt x="12192" y="1572767"/>
                </a:moveTo>
                <a:lnTo>
                  <a:pt x="0" y="1572767"/>
                </a:lnTo>
                <a:lnTo>
                  <a:pt x="0" y="1615439"/>
                </a:lnTo>
                <a:lnTo>
                  <a:pt x="12192" y="1615439"/>
                </a:lnTo>
                <a:lnTo>
                  <a:pt x="12192" y="1572767"/>
                </a:lnTo>
                <a:close/>
              </a:path>
              <a:path w="905509" h="3721735">
                <a:moveTo>
                  <a:pt x="12192" y="1493519"/>
                </a:moveTo>
                <a:lnTo>
                  <a:pt x="0" y="1493519"/>
                </a:lnTo>
                <a:lnTo>
                  <a:pt x="0" y="1539239"/>
                </a:lnTo>
                <a:lnTo>
                  <a:pt x="12192" y="1539239"/>
                </a:lnTo>
                <a:lnTo>
                  <a:pt x="12192" y="1493519"/>
                </a:lnTo>
                <a:close/>
              </a:path>
              <a:path w="905509" h="3721735">
                <a:moveTo>
                  <a:pt x="12192" y="1417319"/>
                </a:moveTo>
                <a:lnTo>
                  <a:pt x="0" y="1417319"/>
                </a:lnTo>
                <a:lnTo>
                  <a:pt x="0" y="1459991"/>
                </a:lnTo>
                <a:lnTo>
                  <a:pt x="12192" y="1459991"/>
                </a:lnTo>
                <a:lnTo>
                  <a:pt x="12192" y="1417319"/>
                </a:lnTo>
                <a:close/>
              </a:path>
              <a:path w="905509" h="3721735">
                <a:moveTo>
                  <a:pt x="12192" y="1338071"/>
                </a:moveTo>
                <a:lnTo>
                  <a:pt x="0" y="1338071"/>
                </a:lnTo>
                <a:lnTo>
                  <a:pt x="0" y="1383791"/>
                </a:lnTo>
                <a:lnTo>
                  <a:pt x="12192" y="1383791"/>
                </a:lnTo>
                <a:lnTo>
                  <a:pt x="12192" y="1338071"/>
                </a:lnTo>
                <a:close/>
              </a:path>
              <a:path w="905509" h="3721735">
                <a:moveTo>
                  <a:pt x="12192" y="1261871"/>
                </a:moveTo>
                <a:lnTo>
                  <a:pt x="0" y="1261871"/>
                </a:lnTo>
                <a:lnTo>
                  <a:pt x="0" y="1304543"/>
                </a:lnTo>
                <a:lnTo>
                  <a:pt x="12192" y="1304543"/>
                </a:lnTo>
                <a:lnTo>
                  <a:pt x="12192" y="1261871"/>
                </a:lnTo>
                <a:close/>
              </a:path>
              <a:path w="905509" h="3721735">
                <a:moveTo>
                  <a:pt x="12192" y="1182623"/>
                </a:moveTo>
                <a:lnTo>
                  <a:pt x="0" y="1182623"/>
                </a:lnTo>
                <a:lnTo>
                  <a:pt x="0" y="1228343"/>
                </a:lnTo>
                <a:lnTo>
                  <a:pt x="12192" y="1228343"/>
                </a:lnTo>
                <a:lnTo>
                  <a:pt x="12192" y="1182623"/>
                </a:lnTo>
                <a:close/>
              </a:path>
              <a:path w="905509" h="3721735">
                <a:moveTo>
                  <a:pt x="12192" y="1103376"/>
                </a:moveTo>
                <a:lnTo>
                  <a:pt x="0" y="1103376"/>
                </a:lnTo>
                <a:lnTo>
                  <a:pt x="0" y="1149095"/>
                </a:lnTo>
                <a:lnTo>
                  <a:pt x="12192" y="1149095"/>
                </a:lnTo>
                <a:lnTo>
                  <a:pt x="12192" y="1103376"/>
                </a:lnTo>
                <a:close/>
              </a:path>
              <a:path w="905509" h="3721735">
                <a:moveTo>
                  <a:pt x="12192" y="1027176"/>
                </a:moveTo>
                <a:lnTo>
                  <a:pt x="0" y="1027176"/>
                </a:lnTo>
                <a:lnTo>
                  <a:pt x="0" y="1069847"/>
                </a:lnTo>
                <a:lnTo>
                  <a:pt x="12192" y="1069847"/>
                </a:lnTo>
                <a:lnTo>
                  <a:pt x="12192" y="1027176"/>
                </a:lnTo>
                <a:close/>
              </a:path>
              <a:path w="905509" h="3721735">
                <a:moveTo>
                  <a:pt x="12192" y="947927"/>
                </a:moveTo>
                <a:lnTo>
                  <a:pt x="0" y="947927"/>
                </a:lnTo>
                <a:lnTo>
                  <a:pt x="0" y="993647"/>
                </a:lnTo>
                <a:lnTo>
                  <a:pt x="12192" y="993647"/>
                </a:lnTo>
                <a:lnTo>
                  <a:pt x="12192" y="947927"/>
                </a:lnTo>
                <a:close/>
              </a:path>
              <a:path w="905509" h="3721735">
                <a:moveTo>
                  <a:pt x="12192" y="871727"/>
                </a:moveTo>
                <a:lnTo>
                  <a:pt x="0" y="871727"/>
                </a:lnTo>
                <a:lnTo>
                  <a:pt x="0" y="914400"/>
                </a:lnTo>
                <a:lnTo>
                  <a:pt x="12192" y="914400"/>
                </a:lnTo>
                <a:lnTo>
                  <a:pt x="12192" y="871727"/>
                </a:lnTo>
                <a:close/>
              </a:path>
              <a:path w="905509" h="3721735">
                <a:moveTo>
                  <a:pt x="12192" y="792479"/>
                </a:moveTo>
                <a:lnTo>
                  <a:pt x="0" y="792479"/>
                </a:lnTo>
                <a:lnTo>
                  <a:pt x="0" y="838200"/>
                </a:lnTo>
                <a:lnTo>
                  <a:pt x="12192" y="838200"/>
                </a:lnTo>
                <a:lnTo>
                  <a:pt x="12192" y="792479"/>
                </a:lnTo>
                <a:close/>
              </a:path>
              <a:path w="905509" h="3721735">
                <a:moveTo>
                  <a:pt x="12192" y="713231"/>
                </a:moveTo>
                <a:lnTo>
                  <a:pt x="0" y="713231"/>
                </a:lnTo>
                <a:lnTo>
                  <a:pt x="0" y="758951"/>
                </a:lnTo>
                <a:lnTo>
                  <a:pt x="12192" y="758951"/>
                </a:lnTo>
                <a:lnTo>
                  <a:pt x="12192" y="713231"/>
                </a:lnTo>
                <a:close/>
              </a:path>
              <a:path w="905509" h="3721735">
                <a:moveTo>
                  <a:pt x="12192" y="637031"/>
                </a:moveTo>
                <a:lnTo>
                  <a:pt x="0" y="637031"/>
                </a:lnTo>
                <a:lnTo>
                  <a:pt x="0" y="682751"/>
                </a:lnTo>
                <a:lnTo>
                  <a:pt x="12192" y="682751"/>
                </a:lnTo>
                <a:lnTo>
                  <a:pt x="12192" y="637031"/>
                </a:lnTo>
                <a:close/>
              </a:path>
              <a:path w="905509" h="3721735">
                <a:moveTo>
                  <a:pt x="12192" y="557783"/>
                </a:moveTo>
                <a:lnTo>
                  <a:pt x="0" y="557783"/>
                </a:lnTo>
                <a:lnTo>
                  <a:pt x="0" y="603503"/>
                </a:lnTo>
                <a:lnTo>
                  <a:pt x="12192" y="603503"/>
                </a:lnTo>
                <a:lnTo>
                  <a:pt x="12192" y="557783"/>
                </a:lnTo>
                <a:close/>
              </a:path>
              <a:path w="905509" h="3721735">
                <a:moveTo>
                  <a:pt x="12192" y="481583"/>
                </a:moveTo>
                <a:lnTo>
                  <a:pt x="0" y="481583"/>
                </a:lnTo>
                <a:lnTo>
                  <a:pt x="0" y="524255"/>
                </a:lnTo>
                <a:lnTo>
                  <a:pt x="12192" y="524255"/>
                </a:lnTo>
                <a:lnTo>
                  <a:pt x="12192" y="481583"/>
                </a:lnTo>
                <a:close/>
              </a:path>
              <a:path w="905509" h="3721735">
                <a:moveTo>
                  <a:pt x="12192" y="402335"/>
                </a:moveTo>
                <a:lnTo>
                  <a:pt x="0" y="402335"/>
                </a:lnTo>
                <a:lnTo>
                  <a:pt x="0" y="448055"/>
                </a:lnTo>
                <a:lnTo>
                  <a:pt x="12192" y="448055"/>
                </a:lnTo>
                <a:lnTo>
                  <a:pt x="12192" y="402335"/>
                </a:lnTo>
                <a:close/>
              </a:path>
              <a:path w="905509" h="3721735">
                <a:moveTo>
                  <a:pt x="12192" y="326135"/>
                </a:moveTo>
                <a:lnTo>
                  <a:pt x="0" y="326135"/>
                </a:lnTo>
                <a:lnTo>
                  <a:pt x="0" y="368807"/>
                </a:lnTo>
                <a:lnTo>
                  <a:pt x="12192" y="368807"/>
                </a:lnTo>
                <a:lnTo>
                  <a:pt x="12192" y="326135"/>
                </a:lnTo>
                <a:close/>
              </a:path>
              <a:path w="905509" h="3721735">
                <a:moveTo>
                  <a:pt x="12192" y="246887"/>
                </a:moveTo>
                <a:lnTo>
                  <a:pt x="0" y="246887"/>
                </a:lnTo>
                <a:lnTo>
                  <a:pt x="0" y="292607"/>
                </a:lnTo>
                <a:lnTo>
                  <a:pt x="12192" y="292607"/>
                </a:lnTo>
                <a:lnTo>
                  <a:pt x="12192" y="246887"/>
                </a:lnTo>
                <a:close/>
              </a:path>
              <a:path w="905509" h="3721735">
                <a:moveTo>
                  <a:pt x="12192" y="167639"/>
                </a:moveTo>
                <a:lnTo>
                  <a:pt x="0" y="167639"/>
                </a:lnTo>
                <a:lnTo>
                  <a:pt x="0" y="213359"/>
                </a:lnTo>
                <a:lnTo>
                  <a:pt x="12192" y="213359"/>
                </a:lnTo>
                <a:lnTo>
                  <a:pt x="12192" y="167639"/>
                </a:lnTo>
                <a:close/>
              </a:path>
              <a:path w="905509" h="3721735">
                <a:moveTo>
                  <a:pt x="15240" y="91439"/>
                </a:moveTo>
                <a:lnTo>
                  <a:pt x="12192" y="94487"/>
                </a:lnTo>
                <a:lnTo>
                  <a:pt x="9144" y="109727"/>
                </a:lnTo>
                <a:lnTo>
                  <a:pt x="3048" y="124967"/>
                </a:lnTo>
                <a:lnTo>
                  <a:pt x="3048" y="134111"/>
                </a:lnTo>
                <a:lnTo>
                  <a:pt x="12192" y="137159"/>
                </a:lnTo>
                <a:lnTo>
                  <a:pt x="18288" y="112775"/>
                </a:lnTo>
                <a:lnTo>
                  <a:pt x="24384" y="97535"/>
                </a:lnTo>
                <a:lnTo>
                  <a:pt x="24384" y="94487"/>
                </a:lnTo>
                <a:lnTo>
                  <a:pt x="15240" y="91439"/>
                </a:lnTo>
                <a:close/>
              </a:path>
              <a:path w="905509" h="3721735">
                <a:moveTo>
                  <a:pt x="67056" y="30479"/>
                </a:moveTo>
                <a:lnTo>
                  <a:pt x="45720" y="45719"/>
                </a:lnTo>
                <a:lnTo>
                  <a:pt x="33528" y="60959"/>
                </a:lnTo>
                <a:lnTo>
                  <a:pt x="42672" y="67055"/>
                </a:lnTo>
                <a:lnTo>
                  <a:pt x="73152" y="36575"/>
                </a:lnTo>
                <a:lnTo>
                  <a:pt x="67056" y="30479"/>
                </a:lnTo>
                <a:close/>
              </a:path>
              <a:path w="905509" h="3721735">
                <a:moveTo>
                  <a:pt x="140208" y="0"/>
                </a:moveTo>
                <a:lnTo>
                  <a:pt x="124968" y="3047"/>
                </a:lnTo>
                <a:lnTo>
                  <a:pt x="109728" y="9143"/>
                </a:lnTo>
                <a:lnTo>
                  <a:pt x="97536" y="12191"/>
                </a:lnTo>
                <a:lnTo>
                  <a:pt x="100584" y="21335"/>
                </a:lnTo>
                <a:lnTo>
                  <a:pt x="112776" y="18287"/>
                </a:lnTo>
                <a:lnTo>
                  <a:pt x="128016" y="15239"/>
                </a:lnTo>
                <a:lnTo>
                  <a:pt x="140208" y="12191"/>
                </a:lnTo>
                <a:lnTo>
                  <a:pt x="143256" y="12191"/>
                </a:lnTo>
                <a:lnTo>
                  <a:pt x="140208" y="0"/>
                </a:lnTo>
                <a:close/>
              </a:path>
              <a:path w="905509" h="3721735">
                <a:moveTo>
                  <a:pt x="219456" y="0"/>
                </a:moveTo>
                <a:lnTo>
                  <a:pt x="173736" y="0"/>
                </a:lnTo>
                <a:lnTo>
                  <a:pt x="173736" y="12191"/>
                </a:lnTo>
                <a:lnTo>
                  <a:pt x="219456" y="12191"/>
                </a:lnTo>
                <a:lnTo>
                  <a:pt x="219456" y="0"/>
                </a:lnTo>
                <a:close/>
              </a:path>
              <a:path w="905509" h="3721735">
                <a:moveTo>
                  <a:pt x="298704" y="0"/>
                </a:moveTo>
                <a:lnTo>
                  <a:pt x="252984" y="0"/>
                </a:lnTo>
                <a:lnTo>
                  <a:pt x="252984" y="12191"/>
                </a:lnTo>
                <a:lnTo>
                  <a:pt x="298704" y="12191"/>
                </a:lnTo>
                <a:lnTo>
                  <a:pt x="298704" y="0"/>
                </a:lnTo>
                <a:close/>
              </a:path>
              <a:path w="905509" h="3721735">
                <a:moveTo>
                  <a:pt x="374904" y="0"/>
                </a:moveTo>
                <a:lnTo>
                  <a:pt x="332232" y="0"/>
                </a:lnTo>
                <a:lnTo>
                  <a:pt x="332232" y="12191"/>
                </a:lnTo>
                <a:lnTo>
                  <a:pt x="374904" y="12191"/>
                </a:lnTo>
                <a:lnTo>
                  <a:pt x="374904" y="0"/>
                </a:lnTo>
                <a:close/>
              </a:path>
              <a:path w="905509" h="3721735">
                <a:moveTo>
                  <a:pt x="454152" y="0"/>
                </a:moveTo>
                <a:lnTo>
                  <a:pt x="408432" y="0"/>
                </a:lnTo>
                <a:lnTo>
                  <a:pt x="408432" y="12191"/>
                </a:lnTo>
                <a:lnTo>
                  <a:pt x="454152" y="12191"/>
                </a:lnTo>
                <a:lnTo>
                  <a:pt x="454152" y="0"/>
                </a:lnTo>
                <a:close/>
              </a:path>
              <a:path w="905509" h="3721735">
                <a:moveTo>
                  <a:pt x="530352" y="0"/>
                </a:moveTo>
                <a:lnTo>
                  <a:pt x="487680" y="0"/>
                </a:lnTo>
                <a:lnTo>
                  <a:pt x="487680" y="12191"/>
                </a:lnTo>
                <a:lnTo>
                  <a:pt x="530352" y="12191"/>
                </a:lnTo>
                <a:lnTo>
                  <a:pt x="530352" y="0"/>
                </a:lnTo>
                <a:close/>
              </a:path>
              <a:path w="905509" h="3721735">
                <a:moveTo>
                  <a:pt x="609600" y="0"/>
                </a:moveTo>
                <a:lnTo>
                  <a:pt x="563880" y="0"/>
                </a:lnTo>
                <a:lnTo>
                  <a:pt x="563880" y="12191"/>
                </a:lnTo>
                <a:lnTo>
                  <a:pt x="609600" y="12191"/>
                </a:lnTo>
                <a:lnTo>
                  <a:pt x="609600" y="0"/>
                </a:lnTo>
                <a:close/>
              </a:path>
              <a:path w="905509" h="3721735">
                <a:moveTo>
                  <a:pt x="688848" y="0"/>
                </a:moveTo>
                <a:lnTo>
                  <a:pt x="643128" y="0"/>
                </a:lnTo>
                <a:lnTo>
                  <a:pt x="643128" y="12191"/>
                </a:lnTo>
                <a:lnTo>
                  <a:pt x="688848" y="12191"/>
                </a:lnTo>
                <a:lnTo>
                  <a:pt x="688848" y="0"/>
                </a:lnTo>
                <a:close/>
              </a:path>
              <a:path w="905509" h="3721735">
                <a:moveTo>
                  <a:pt x="765048" y="0"/>
                </a:moveTo>
                <a:lnTo>
                  <a:pt x="719328" y="0"/>
                </a:lnTo>
                <a:lnTo>
                  <a:pt x="719328" y="12191"/>
                </a:lnTo>
                <a:lnTo>
                  <a:pt x="765048" y="12191"/>
                </a:lnTo>
                <a:lnTo>
                  <a:pt x="765048" y="0"/>
                </a:lnTo>
                <a:close/>
              </a:path>
              <a:path w="905509" h="3721735">
                <a:moveTo>
                  <a:pt x="798576" y="9143"/>
                </a:moveTo>
                <a:lnTo>
                  <a:pt x="795528" y="18287"/>
                </a:lnTo>
                <a:lnTo>
                  <a:pt x="832104" y="36575"/>
                </a:lnTo>
                <a:lnTo>
                  <a:pt x="829056" y="36575"/>
                </a:lnTo>
                <a:lnTo>
                  <a:pt x="832104" y="39623"/>
                </a:lnTo>
                <a:lnTo>
                  <a:pt x="841248" y="30479"/>
                </a:lnTo>
                <a:lnTo>
                  <a:pt x="838200" y="27431"/>
                </a:lnTo>
                <a:lnTo>
                  <a:pt x="835152" y="27431"/>
                </a:lnTo>
                <a:lnTo>
                  <a:pt x="822960" y="18287"/>
                </a:lnTo>
                <a:lnTo>
                  <a:pt x="810768" y="12191"/>
                </a:lnTo>
                <a:lnTo>
                  <a:pt x="798576" y="9143"/>
                </a:lnTo>
                <a:close/>
              </a:path>
              <a:path w="905509" h="3721735">
                <a:moveTo>
                  <a:pt x="880110" y="73151"/>
                </a:moveTo>
                <a:lnTo>
                  <a:pt x="868680" y="73151"/>
                </a:lnTo>
                <a:lnTo>
                  <a:pt x="877824" y="88391"/>
                </a:lnTo>
                <a:lnTo>
                  <a:pt x="880872" y="97535"/>
                </a:lnTo>
                <a:lnTo>
                  <a:pt x="890016" y="91439"/>
                </a:lnTo>
                <a:lnTo>
                  <a:pt x="886968" y="82295"/>
                </a:lnTo>
                <a:lnTo>
                  <a:pt x="880110" y="73151"/>
                </a:lnTo>
                <a:close/>
              </a:path>
              <a:path w="905509" h="3721735">
                <a:moveTo>
                  <a:pt x="865632" y="54863"/>
                </a:moveTo>
                <a:lnTo>
                  <a:pt x="856488" y="60959"/>
                </a:lnTo>
                <a:lnTo>
                  <a:pt x="868680" y="76200"/>
                </a:lnTo>
                <a:lnTo>
                  <a:pt x="868680" y="73151"/>
                </a:lnTo>
                <a:lnTo>
                  <a:pt x="880110" y="73151"/>
                </a:lnTo>
                <a:lnTo>
                  <a:pt x="877824" y="70103"/>
                </a:lnTo>
                <a:lnTo>
                  <a:pt x="877824" y="67055"/>
                </a:lnTo>
                <a:lnTo>
                  <a:pt x="865632" y="54863"/>
                </a:lnTo>
                <a:close/>
              </a:path>
              <a:path w="905509" h="3721735">
                <a:moveTo>
                  <a:pt x="902208" y="124967"/>
                </a:moveTo>
                <a:lnTo>
                  <a:pt x="890016" y="128015"/>
                </a:lnTo>
                <a:lnTo>
                  <a:pt x="893064" y="140207"/>
                </a:lnTo>
                <a:lnTo>
                  <a:pt x="893064" y="170687"/>
                </a:lnTo>
                <a:lnTo>
                  <a:pt x="905256" y="170687"/>
                </a:lnTo>
                <a:lnTo>
                  <a:pt x="905256" y="140207"/>
                </a:lnTo>
                <a:lnTo>
                  <a:pt x="902208" y="124967"/>
                </a:lnTo>
                <a:close/>
              </a:path>
              <a:path w="905509" h="3721735">
                <a:moveTo>
                  <a:pt x="905256" y="204215"/>
                </a:moveTo>
                <a:lnTo>
                  <a:pt x="893064" y="204215"/>
                </a:lnTo>
                <a:lnTo>
                  <a:pt x="893064" y="246887"/>
                </a:lnTo>
                <a:lnTo>
                  <a:pt x="905256" y="246887"/>
                </a:lnTo>
                <a:lnTo>
                  <a:pt x="905256" y="204215"/>
                </a:lnTo>
                <a:close/>
              </a:path>
              <a:path w="905509" h="3721735">
                <a:moveTo>
                  <a:pt x="905256" y="280415"/>
                </a:moveTo>
                <a:lnTo>
                  <a:pt x="893064" y="280415"/>
                </a:lnTo>
                <a:lnTo>
                  <a:pt x="893064" y="326135"/>
                </a:lnTo>
                <a:lnTo>
                  <a:pt x="905256" y="326135"/>
                </a:lnTo>
                <a:lnTo>
                  <a:pt x="905256" y="280415"/>
                </a:lnTo>
                <a:close/>
              </a:path>
              <a:path w="905509" h="3721735">
                <a:moveTo>
                  <a:pt x="905256" y="359663"/>
                </a:moveTo>
                <a:lnTo>
                  <a:pt x="893064" y="359663"/>
                </a:lnTo>
                <a:lnTo>
                  <a:pt x="893064" y="405383"/>
                </a:lnTo>
                <a:lnTo>
                  <a:pt x="905256" y="405383"/>
                </a:lnTo>
                <a:lnTo>
                  <a:pt x="905256" y="359663"/>
                </a:lnTo>
                <a:close/>
              </a:path>
              <a:path w="905509" h="3721735">
                <a:moveTo>
                  <a:pt x="905256" y="435863"/>
                </a:moveTo>
                <a:lnTo>
                  <a:pt x="893064" y="435863"/>
                </a:lnTo>
                <a:lnTo>
                  <a:pt x="893064" y="481583"/>
                </a:lnTo>
                <a:lnTo>
                  <a:pt x="905256" y="481583"/>
                </a:lnTo>
                <a:lnTo>
                  <a:pt x="905256" y="435863"/>
                </a:lnTo>
                <a:close/>
              </a:path>
              <a:path w="905509" h="3721735">
                <a:moveTo>
                  <a:pt x="905256" y="515111"/>
                </a:moveTo>
                <a:lnTo>
                  <a:pt x="893064" y="515111"/>
                </a:lnTo>
                <a:lnTo>
                  <a:pt x="893064" y="560831"/>
                </a:lnTo>
                <a:lnTo>
                  <a:pt x="905256" y="560831"/>
                </a:lnTo>
                <a:lnTo>
                  <a:pt x="905256" y="515111"/>
                </a:lnTo>
                <a:close/>
              </a:path>
              <a:path w="905509" h="3721735">
                <a:moveTo>
                  <a:pt x="905256" y="594359"/>
                </a:moveTo>
                <a:lnTo>
                  <a:pt x="893064" y="594359"/>
                </a:lnTo>
                <a:lnTo>
                  <a:pt x="893064" y="637031"/>
                </a:lnTo>
                <a:lnTo>
                  <a:pt x="905256" y="637031"/>
                </a:lnTo>
                <a:lnTo>
                  <a:pt x="905256" y="594359"/>
                </a:lnTo>
                <a:close/>
              </a:path>
              <a:path w="905509" h="3721735">
                <a:moveTo>
                  <a:pt x="905256" y="670559"/>
                </a:moveTo>
                <a:lnTo>
                  <a:pt x="893064" y="670559"/>
                </a:lnTo>
                <a:lnTo>
                  <a:pt x="893064" y="716279"/>
                </a:lnTo>
                <a:lnTo>
                  <a:pt x="905256" y="716279"/>
                </a:lnTo>
                <a:lnTo>
                  <a:pt x="905256" y="670559"/>
                </a:lnTo>
                <a:close/>
              </a:path>
              <a:path w="905509" h="3721735">
                <a:moveTo>
                  <a:pt x="905256" y="749807"/>
                </a:moveTo>
                <a:lnTo>
                  <a:pt x="893064" y="749807"/>
                </a:lnTo>
                <a:lnTo>
                  <a:pt x="893064" y="792479"/>
                </a:lnTo>
                <a:lnTo>
                  <a:pt x="905256" y="792479"/>
                </a:lnTo>
                <a:lnTo>
                  <a:pt x="905256" y="749807"/>
                </a:lnTo>
                <a:close/>
              </a:path>
              <a:path w="905509" h="3721735">
                <a:moveTo>
                  <a:pt x="905256" y="826007"/>
                </a:moveTo>
                <a:lnTo>
                  <a:pt x="893064" y="826007"/>
                </a:lnTo>
                <a:lnTo>
                  <a:pt x="893064" y="871727"/>
                </a:lnTo>
                <a:lnTo>
                  <a:pt x="905256" y="871727"/>
                </a:lnTo>
                <a:lnTo>
                  <a:pt x="905256" y="826007"/>
                </a:lnTo>
                <a:close/>
              </a:path>
              <a:path w="905509" h="3721735">
                <a:moveTo>
                  <a:pt x="905256" y="905255"/>
                </a:moveTo>
                <a:lnTo>
                  <a:pt x="893064" y="905255"/>
                </a:lnTo>
                <a:lnTo>
                  <a:pt x="893064" y="950976"/>
                </a:lnTo>
                <a:lnTo>
                  <a:pt x="905256" y="950976"/>
                </a:lnTo>
                <a:lnTo>
                  <a:pt x="905256" y="905255"/>
                </a:lnTo>
                <a:close/>
              </a:path>
              <a:path w="905509" h="3721735">
                <a:moveTo>
                  <a:pt x="905256" y="984503"/>
                </a:moveTo>
                <a:lnTo>
                  <a:pt x="893064" y="984503"/>
                </a:lnTo>
                <a:lnTo>
                  <a:pt x="893064" y="1027176"/>
                </a:lnTo>
                <a:lnTo>
                  <a:pt x="905256" y="1027176"/>
                </a:lnTo>
                <a:lnTo>
                  <a:pt x="905256" y="984503"/>
                </a:lnTo>
                <a:close/>
              </a:path>
              <a:path w="905509" h="3721735">
                <a:moveTo>
                  <a:pt x="905256" y="1060703"/>
                </a:moveTo>
                <a:lnTo>
                  <a:pt x="893064" y="1060703"/>
                </a:lnTo>
                <a:lnTo>
                  <a:pt x="893064" y="1106423"/>
                </a:lnTo>
                <a:lnTo>
                  <a:pt x="905256" y="1106423"/>
                </a:lnTo>
                <a:lnTo>
                  <a:pt x="905256" y="1060703"/>
                </a:lnTo>
                <a:close/>
              </a:path>
              <a:path w="905509" h="3721735">
                <a:moveTo>
                  <a:pt x="905256" y="1139952"/>
                </a:moveTo>
                <a:lnTo>
                  <a:pt x="893064" y="1139952"/>
                </a:lnTo>
                <a:lnTo>
                  <a:pt x="893064" y="1182623"/>
                </a:lnTo>
                <a:lnTo>
                  <a:pt x="905256" y="1182623"/>
                </a:lnTo>
                <a:lnTo>
                  <a:pt x="905256" y="1139952"/>
                </a:lnTo>
                <a:close/>
              </a:path>
              <a:path w="905509" h="3721735">
                <a:moveTo>
                  <a:pt x="905256" y="1216152"/>
                </a:moveTo>
                <a:lnTo>
                  <a:pt x="893064" y="1216152"/>
                </a:lnTo>
                <a:lnTo>
                  <a:pt x="893064" y="1261871"/>
                </a:lnTo>
                <a:lnTo>
                  <a:pt x="905256" y="1261871"/>
                </a:lnTo>
                <a:lnTo>
                  <a:pt x="905256" y="1216152"/>
                </a:lnTo>
                <a:close/>
              </a:path>
              <a:path w="905509" h="3721735">
                <a:moveTo>
                  <a:pt x="905256" y="1295400"/>
                </a:moveTo>
                <a:lnTo>
                  <a:pt x="893064" y="1295400"/>
                </a:lnTo>
                <a:lnTo>
                  <a:pt x="893064" y="1338071"/>
                </a:lnTo>
                <a:lnTo>
                  <a:pt x="905256" y="1338071"/>
                </a:lnTo>
                <a:lnTo>
                  <a:pt x="905256" y="1295400"/>
                </a:lnTo>
                <a:close/>
              </a:path>
              <a:path w="905509" h="3721735">
                <a:moveTo>
                  <a:pt x="905256" y="1371600"/>
                </a:moveTo>
                <a:lnTo>
                  <a:pt x="893064" y="1371600"/>
                </a:lnTo>
                <a:lnTo>
                  <a:pt x="893064" y="1417319"/>
                </a:lnTo>
                <a:lnTo>
                  <a:pt x="905256" y="1417319"/>
                </a:lnTo>
                <a:lnTo>
                  <a:pt x="905256" y="1371600"/>
                </a:lnTo>
                <a:close/>
              </a:path>
              <a:path w="905509" h="3721735">
                <a:moveTo>
                  <a:pt x="905256" y="1450847"/>
                </a:moveTo>
                <a:lnTo>
                  <a:pt x="893064" y="1450847"/>
                </a:lnTo>
                <a:lnTo>
                  <a:pt x="893064" y="1496567"/>
                </a:lnTo>
                <a:lnTo>
                  <a:pt x="905256" y="1496567"/>
                </a:lnTo>
                <a:lnTo>
                  <a:pt x="905256" y="1450847"/>
                </a:lnTo>
                <a:close/>
              </a:path>
              <a:path w="905509" h="3721735">
                <a:moveTo>
                  <a:pt x="905256" y="1530095"/>
                </a:moveTo>
                <a:lnTo>
                  <a:pt x="893064" y="1530095"/>
                </a:lnTo>
                <a:lnTo>
                  <a:pt x="893064" y="1572767"/>
                </a:lnTo>
                <a:lnTo>
                  <a:pt x="905256" y="1572767"/>
                </a:lnTo>
                <a:lnTo>
                  <a:pt x="905256" y="1530095"/>
                </a:lnTo>
                <a:close/>
              </a:path>
              <a:path w="905509" h="3721735">
                <a:moveTo>
                  <a:pt x="905256" y="1606295"/>
                </a:moveTo>
                <a:lnTo>
                  <a:pt x="893064" y="1606295"/>
                </a:lnTo>
                <a:lnTo>
                  <a:pt x="893064" y="1652015"/>
                </a:lnTo>
                <a:lnTo>
                  <a:pt x="905256" y="1652015"/>
                </a:lnTo>
                <a:lnTo>
                  <a:pt x="905256" y="1606295"/>
                </a:lnTo>
                <a:close/>
              </a:path>
              <a:path w="905509" h="3721735">
                <a:moveTo>
                  <a:pt x="905256" y="1685543"/>
                </a:moveTo>
                <a:lnTo>
                  <a:pt x="893064" y="1685543"/>
                </a:lnTo>
                <a:lnTo>
                  <a:pt x="893064" y="1728215"/>
                </a:lnTo>
                <a:lnTo>
                  <a:pt x="905256" y="1728215"/>
                </a:lnTo>
                <a:lnTo>
                  <a:pt x="905256" y="1685543"/>
                </a:lnTo>
                <a:close/>
              </a:path>
              <a:path w="905509" h="3721735">
                <a:moveTo>
                  <a:pt x="905256" y="1761743"/>
                </a:moveTo>
                <a:lnTo>
                  <a:pt x="893064" y="1761743"/>
                </a:lnTo>
                <a:lnTo>
                  <a:pt x="893064" y="1807464"/>
                </a:lnTo>
                <a:lnTo>
                  <a:pt x="905256" y="1807464"/>
                </a:lnTo>
                <a:lnTo>
                  <a:pt x="905256" y="1761743"/>
                </a:lnTo>
                <a:close/>
              </a:path>
              <a:path w="905509" h="3721735">
                <a:moveTo>
                  <a:pt x="905256" y="1840991"/>
                </a:moveTo>
                <a:lnTo>
                  <a:pt x="893064" y="1840991"/>
                </a:lnTo>
                <a:lnTo>
                  <a:pt x="893064" y="1886711"/>
                </a:lnTo>
                <a:lnTo>
                  <a:pt x="905256" y="1886711"/>
                </a:lnTo>
                <a:lnTo>
                  <a:pt x="905256" y="1840991"/>
                </a:lnTo>
                <a:close/>
              </a:path>
              <a:path w="905509" h="3721735">
                <a:moveTo>
                  <a:pt x="905256" y="1917191"/>
                </a:moveTo>
                <a:lnTo>
                  <a:pt x="893064" y="1917191"/>
                </a:lnTo>
                <a:lnTo>
                  <a:pt x="893064" y="1962911"/>
                </a:lnTo>
                <a:lnTo>
                  <a:pt x="905256" y="1962911"/>
                </a:lnTo>
                <a:lnTo>
                  <a:pt x="905256" y="1917191"/>
                </a:lnTo>
                <a:close/>
              </a:path>
              <a:path w="905509" h="3721735">
                <a:moveTo>
                  <a:pt x="905256" y="1996439"/>
                </a:moveTo>
                <a:lnTo>
                  <a:pt x="893064" y="1996439"/>
                </a:lnTo>
                <a:lnTo>
                  <a:pt x="893064" y="2042159"/>
                </a:lnTo>
                <a:lnTo>
                  <a:pt x="905256" y="2042159"/>
                </a:lnTo>
                <a:lnTo>
                  <a:pt x="905256" y="1996439"/>
                </a:lnTo>
                <a:close/>
              </a:path>
              <a:path w="905509" h="3721735">
                <a:moveTo>
                  <a:pt x="905256" y="2075688"/>
                </a:moveTo>
                <a:lnTo>
                  <a:pt x="893064" y="2075688"/>
                </a:lnTo>
                <a:lnTo>
                  <a:pt x="893064" y="2118359"/>
                </a:lnTo>
                <a:lnTo>
                  <a:pt x="905256" y="2118359"/>
                </a:lnTo>
                <a:lnTo>
                  <a:pt x="905256" y="2075688"/>
                </a:lnTo>
                <a:close/>
              </a:path>
              <a:path w="905509" h="3721735">
                <a:moveTo>
                  <a:pt x="905256" y="2151887"/>
                </a:moveTo>
                <a:lnTo>
                  <a:pt x="893064" y="2151887"/>
                </a:lnTo>
                <a:lnTo>
                  <a:pt x="893064" y="2197607"/>
                </a:lnTo>
                <a:lnTo>
                  <a:pt x="905256" y="2197607"/>
                </a:lnTo>
                <a:lnTo>
                  <a:pt x="905256" y="2151887"/>
                </a:lnTo>
                <a:close/>
              </a:path>
              <a:path w="905509" h="3721735">
                <a:moveTo>
                  <a:pt x="905256" y="2231135"/>
                </a:moveTo>
                <a:lnTo>
                  <a:pt x="893064" y="2231135"/>
                </a:lnTo>
                <a:lnTo>
                  <a:pt x="893064" y="2273807"/>
                </a:lnTo>
                <a:lnTo>
                  <a:pt x="905256" y="2273807"/>
                </a:lnTo>
                <a:lnTo>
                  <a:pt x="905256" y="2231135"/>
                </a:lnTo>
                <a:close/>
              </a:path>
              <a:path w="905509" h="3721735">
                <a:moveTo>
                  <a:pt x="905256" y="2307335"/>
                </a:moveTo>
                <a:lnTo>
                  <a:pt x="893064" y="2307335"/>
                </a:lnTo>
                <a:lnTo>
                  <a:pt x="893064" y="2353055"/>
                </a:lnTo>
                <a:lnTo>
                  <a:pt x="905256" y="2353055"/>
                </a:lnTo>
                <a:lnTo>
                  <a:pt x="905256" y="2307335"/>
                </a:lnTo>
                <a:close/>
              </a:path>
              <a:path w="905509" h="3721735">
                <a:moveTo>
                  <a:pt x="905256" y="2386583"/>
                </a:moveTo>
                <a:lnTo>
                  <a:pt x="893064" y="2386583"/>
                </a:lnTo>
                <a:lnTo>
                  <a:pt x="893064" y="2432304"/>
                </a:lnTo>
                <a:lnTo>
                  <a:pt x="905256" y="2432304"/>
                </a:lnTo>
                <a:lnTo>
                  <a:pt x="905256" y="2386583"/>
                </a:lnTo>
                <a:close/>
              </a:path>
              <a:path w="905509" h="3721735">
                <a:moveTo>
                  <a:pt x="905256" y="2465831"/>
                </a:moveTo>
                <a:lnTo>
                  <a:pt x="893064" y="2465831"/>
                </a:lnTo>
                <a:lnTo>
                  <a:pt x="893064" y="2508504"/>
                </a:lnTo>
                <a:lnTo>
                  <a:pt x="905256" y="2508504"/>
                </a:lnTo>
                <a:lnTo>
                  <a:pt x="905256" y="2465831"/>
                </a:lnTo>
                <a:close/>
              </a:path>
              <a:path w="905509" h="3721735">
                <a:moveTo>
                  <a:pt x="905256" y="2542031"/>
                </a:moveTo>
                <a:lnTo>
                  <a:pt x="893064" y="2542031"/>
                </a:lnTo>
                <a:lnTo>
                  <a:pt x="893064" y="2587751"/>
                </a:lnTo>
                <a:lnTo>
                  <a:pt x="905256" y="2587751"/>
                </a:lnTo>
                <a:lnTo>
                  <a:pt x="905256" y="2542031"/>
                </a:lnTo>
                <a:close/>
              </a:path>
              <a:path w="905509" h="3721735">
                <a:moveTo>
                  <a:pt x="905256" y="2621279"/>
                </a:moveTo>
                <a:lnTo>
                  <a:pt x="893064" y="2621279"/>
                </a:lnTo>
                <a:lnTo>
                  <a:pt x="893064" y="2663951"/>
                </a:lnTo>
                <a:lnTo>
                  <a:pt x="905256" y="2663951"/>
                </a:lnTo>
                <a:lnTo>
                  <a:pt x="905256" y="2621279"/>
                </a:lnTo>
                <a:close/>
              </a:path>
              <a:path w="905509" h="3721735">
                <a:moveTo>
                  <a:pt x="905256" y="2697479"/>
                </a:moveTo>
                <a:lnTo>
                  <a:pt x="893064" y="2697479"/>
                </a:lnTo>
                <a:lnTo>
                  <a:pt x="893064" y="2743199"/>
                </a:lnTo>
                <a:lnTo>
                  <a:pt x="905256" y="2743199"/>
                </a:lnTo>
                <a:lnTo>
                  <a:pt x="905256" y="2697479"/>
                </a:lnTo>
                <a:close/>
              </a:path>
              <a:path w="905509" h="3721735">
                <a:moveTo>
                  <a:pt x="905256" y="2776728"/>
                </a:moveTo>
                <a:lnTo>
                  <a:pt x="893064" y="2776728"/>
                </a:lnTo>
                <a:lnTo>
                  <a:pt x="893064" y="2819399"/>
                </a:lnTo>
                <a:lnTo>
                  <a:pt x="905256" y="2819399"/>
                </a:lnTo>
                <a:lnTo>
                  <a:pt x="905256" y="2776728"/>
                </a:lnTo>
                <a:close/>
              </a:path>
              <a:path w="905509" h="3721735">
                <a:moveTo>
                  <a:pt x="905256" y="2852928"/>
                </a:moveTo>
                <a:lnTo>
                  <a:pt x="893064" y="2852928"/>
                </a:lnTo>
                <a:lnTo>
                  <a:pt x="893064" y="2898647"/>
                </a:lnTo>
                <a:lnTo>
                  <a:pt x="905256" y="2898647"/>
                </a:lnTo>
                <a:lnTo>
                  <a:pt x="905256" y="2852928"/>
                </a:lnTo>
                <a:close/>
              </a:path>
              <a:path w="905509" h="3721735">
                <a:moveTo>
                  <a:pt x="905256" y="2932175"/>
                </a:moveTo>
                <a:lnTo>
                  <a:pt x="893064" y="2932175"/>
                </a:lnTo>
                <a:lnTo>
                  <a:pt x="893064" y="2977895"/>
                </a:lnTo>
                <a:lnTo>
                  <a:pt x="905256" y="2977895"/>
                </a:lnTo>
                <a:lnTo>
                  <a:pt x="905256" y="2932175"/>
                </a:lnTo>
                <a:close/>
              </a:path>
              <a:path w="905509" h="3721735">
                <a:moveTo>
                  <a:pt x="905256" y="3011423"/>
                </a:moveTo>
                <a:lnTo>
                  <a:pt x="893064" y="3011423"/>
                </a:lnTo>
                <a:lnTo>
                  <a:pt x="893064" y="3054095"/>
                </a:lnTo>
                <a:lnTo>
                  <a:pt x="905256" y="3054095"/>
                </a:lnTo>
                <a:lnTo>
                  <a:pt x="905256" y="3011423"/>
                </a:lnTo>
                <a:close/>
              </a:path>
              <a:path w="905509" h="3721735">
                <a:moveTo>
                  <a:pt x="905256" y="3087623"/>
                </a:moveTo>
                <a:lnTo>
                  <a:pt x="893064" y="3087623"/>
                </a:lnTo>
                <a:lnTo>
                  <a:pt x="893064" y="3133343"/>
                </a:lnTo>
                <a:lnTo>
                  <a:pt x="905256" y="3133343"/>
                </a:lnTo>
                <a:lnTo>
                  <a:pt x="905256" y="3087623"/>
                </a:lnTo>
                <a:close/>
              </a:path>
              <a:path w="905509" h="3721735">
                <a:moveTo>
                  <a:pt x="905256" y="3166872"/>
                </a:moveTo>
                <a:lnTo>
                  <a:pt x="893064" y="3166872"/>
                </a:lnTo>
                <a:lnTo>
                  <a:pt x="893064" y="3209543"/>
                </a:lnTo>
                <a:lnTo>
                  <a:pt x="905256" y="3209543"/>
                </a:lnTo>
                <a:lnTo>
                  <a:pt x="905256" y="3166872"/>
                </a:lnTo>
                <a:close/>
              </a:path>
              <a:path w="905509" h="3721735">
                <a:moveTo>
                  <a:pt x="905256" y="3243072"/>
                </a:moveTo>
                <a:lnTo>
                  <a:pt x="893064" y="3243072"/>
                </a:lnTo>
                <a:lnTo>
                  <a:pt x="893064" y="3288791"/>
                </a:lnTo>
                <a:lnTo>
                  <a:pt x="905256" y="3288791"/>
                </a:lnTo>
                <a:lnTo>
                  <a:pt x="905256" y="3243072"/>
                </a:lnTo>
                <a:close/>
              </a:path>
              <a:path w="905509" h="3721735">
                <a:moveTo>
                  <a:pt x="905256" y="3322319"/>
                </a:moveTo>
                <a:lnTo>
                  <a:pt x="893064" y="3322319"/>
                </a:lnTo>
                <a:lnTo>
                  <a:pt x="893064" y="3364991"/>
                </a:lnTo>
                <a:lnTo>
                  <a:pt x="905256" y="3364991"/>
                </a:lnTo>
                <a:lnTo>
                  <a:pt x="905256" y="3322319"/>
                </a:lnTo>
                <a:close/>
              </a:path>
              <a:path w="905509" h="3721735">
                <a:moveTo>
                  <a:pt x="905256" y="3398519"/>
                </a:moveTo>
                <a:lnTo>
                  <a:pt x="893064" y="3398519"/>
                </a:lnTo>
                <a:lnTo>
                  <a:pt x="893064" y="3444239"/>
                </a:lnTo>
                <a:lnTo>
                  <a:pt x="905256" y="3444239"/>
                </a:lnTo>
                <a:lnTo>
                  <a:pt x="905256" y="3398519"/>
                </a:lnTo>
                <a:close/>
              </a:path>
              <a:path w="905509" h="3721735">
                <a:moveTo>
                  <a:pt x="905256" y="3477767"/>
                </a:moveTo>
                <a:lnTo>
                  <a:pt x="893064" y="3477767"/>
                </a:lnTo>
                <a:lnTo>
                  <a:pt x="893064" y="3523487"/>
                </a:lnTo>
                <a:lnTo>
                  <a:pt x="905256" y="3523487"/>
                </a:lnTo>
                <a:lnTo>
                  <a:pt x="905256" y="3477767"/>
                </a:lnTo>
                <a:close/>
              </a:path>
              <a:path w="905509" h="3721735">
                <a:moveTo>
                  <a:pt x="905256" y="3557016"/>
                </a:moveTo>
                <a:lnTo>
                  <a:pt x="893064" y="3557016"/>
                </a:lnTo>
                <a:lnTo>
                  <a:pt x="893064" y="3581400"/>
                </a:lnTo>
                <a:lnTo>
                  <a:pt x="890016" y="3593591"/>
                </a:lnTo>
                <a:lnTo>
                  <a:pt x="890016" y="3599687"/>
                </a:lnTo>
                <a:lnTo>
                  <a:pt x="899160" y="3602735"/>
                </a:lnTo>
                <a:lnTo>
                  <a:pt x="902208" y="3596639"/>
                </a:lnTo>
                <a:lnTo>
                  <a:pt x="905256" y="3581400"/>
                </a:lnTo>
                <a:lnTo>
                  <a:pt x="905256" y="3557016"/>
                </a:lnTo>
                <a:close/>
              </a:path>
              <a:path w="905509" h="3721735">
                <a:moveTo>
                  <a:pt x="877824" y="3630167"/>
                </a:moveTo>
                <a:lnTo>
                  <a:pt x="877824" y="3633216"/>
                </a:lnTo>
                <a:lnTo>
                  <a:pt x="868680" y="3645407"/>
                </a:lnTo>
                <a:lnTo>
                  <a:pt x="853440" y="3663695"/>
                </a:lnTo>
                <a:lnTo>
                  <a:pt x="862584" y="3669791"/>
                </a:lnTo>
                <a:lnTo>
                  <a:pt x="877824" y="3651504"/>
                </a:lnTo>
                <a:lnTo>
                  <a:pt x="886968" y="3639311"/>
                </a:lnTo>
                <a:lnTo>
                  <a:pt x="890016" y="3633216"/>
                </a:lnTo>
                <a:lnTo>
                  <a:pt x="877824" y="3630167"/>
                </a:lnTo>
                <a:close/>
              </a:path>
              <a:path w="905509" h="3721735">
                <a:moveTo>
                  <a:pt x="829056" y="3685031"/>
                </a:moveTo>
                <a:lnTo>
                  <a:pt x="819912" y="3691128"/>
                </a:lnTo>
                <a:lnTo>
                  <a:pt x="804672" y="3697224"/>
                </a:lnTo>
                <a:lnTo>
                  <a:pt x="792480" y="3703319"/>
                </a:lnTo>
                <a:lnTo>
                  <a:pt x="795528" y="3712463"/>
                </a:lnTo>
                <a:lnTo>
                  <a:pt x="810768" y="3709416"/>
                </a:lnTo>
                <a:lnTo>
                  <a:pt x="822960" y="3700272"/>
                </a:lnTo>
                <a:lnTo>
                  <a:pt x="835152" y="3694176"/>
                </a:lnTo>
                <a:lnTo>
                  <a:pt x="829056" y="3685031"/>
                </a:lnTo>
                <a:close/>
              </a:path>
              <a:path w="905509" h="3721735">
                <a:moveTo>
                  <a:pt x="758952" y="3709416"/>
                </a:moveTo>
                <a:lnTo>
                  <a:pt x="716280" y="3709416"/>
                </a:lnTo>
                <a:lnTo>
                  <a:pt x="716280" y="3721607"/>
                </a:lnTo>
                <a:lnTo>
                  <a:pt x="749808" y="3721607"/>
                </a:lnTo>
                <a:lnTo>
                  <a:pt x="762000" y="3718559"/>
                </a:lnTo>
                <a:lnTo>
                  <a:pt x="758952" y="3709416"/>
                </a:lnTo>
                <a:close/>
              </a:path>
              <a:path w="905509" h="3721735">
                <a:moveTo>
                  <a:pt x="682752" y="3709416"/>
                </a:moveTo>
                <a:lnTo>
                  <a:pt x="637032" y="3709416"/>
                </a:lnTo>
                <a:lnTo>
                  <a:pt x="637032" y="3721607"/>
                </a:lnTo>
                <a:lnTo>
                  <a:pt x="682752" y="3721607"/>
                </a:lnTo>
                <a:lnTo>
                  <a:pt x="682752" y="3709416"/>
                </a:lnTo>
                <a:close/>
              </a:path>
              <a:path w="905509" h="3721735">
                <a:moveTo>
                  <a:pt x="603504" y="3709416"/>
                </a:moveTo>
                <a:lnTo>
                  <a:pt x="560832" y="3709416"/>
                </a:lnTo>
                <a:lnTo>
                  <a:pt x="560832" y="3721607"/>
                </a:lnTo>
                <a:lnTo>
                  <a:pt x="603504" y="3721607"/>
                </a:lnTo>
                <a:lnTo>
                  <a:pt x="603504" y="3709416"/>
                </a:lnTo>
                <a:close/>
              </a:path>
              <a:path w="905509" h="3721735">
                <a:moveTo>
                  <a:pt x="527304" y="3709416"/>
                </a:moveTo>
                <a:lnTo>
                  <a:pt x="481584" y="3709416"/>
                </a:lnTo>
                <a:lnTo>
                  <a:pt x="481584" y="3721607"/>
                </a:lnTo>
                <a:lnTo>
                  <a:pt x="527304" y="3721607"/>
                </a:lnTo>
                <a:lnTo>
                  <a:pt x="527304" y="3709416"/>
                </a:lnTo>
                <a:close/>
              </a:path>
              <a:path w="905509" h="3721735">
                <a:moveTo>
                  <a:pt x="448056" y="3709416"/>
                </a:moveTo>
                <a:lnTo>
                  <a:pt x="405384" y="3709416"/>
                </a:lnTo>
                <a:lnTo>
                  <a:pt x="405384" y="3721607"/>
                </a:lnTo>
                <a:lnTo>
                  <a:pt x="448056" y="3721607"/>
                </a:lnTo>
                <a:lnTo>
                  <a:pt x="448056" y="3709416"/>
                </a:lnTo>
                <a:close/>
              </a:path>
              <a:path w="905509" h="3721735">
                <a:moveTo>
                  <a:pt x="371856" y="3709416"/>
                </a:moveTo>
                <a:lnTo>
                  <a:pt x="326136" y="3709416"/>
                </a:lnTo>
                <a:lnTo>
                  <a:pt x="326136" y="3721607"/>
                </a:lnTo>
                <a:lnTo>
                  <a:pt x="371856" y="3721607"/>
                </a:lnTo>
                <a:lnTo>
                  <a:pt x="371856" y="3709416"/>
                </a:lnTo>
                <a:close/>
              </a:path>
              <a:path w="905509" h="3721735">
                <a:moveTo>
                  <a:pt x="292608" y="3709416"/>
                </a:moveTo>
                <a:lnTo>
                  <a:pt x="246888" y="3709416"/>
                </a:lnTo>
                <a:lnTo>
                  <a:pt x="246888" y="3721607"/>
                </a:lnTo>
                <a:lnTo>
                  <a:pt x="292608" y="3721607"/>
                </a:lnTo>
                <a:lnTo>
                  <a:pt x="292608" y="3709416"/>
                </a:lnTo>
                <a:close/>
              </a:path>
              <a:path w="905509" h="3721735">
                <a:moveTo>
                  <a:pt x="213360" y="3709416"/>
                </a:moveTo>
                <a:lnTo>
                  <a:pt x="170688" y="3709416"/>
                </a:lnTo>
                <a:lnTo>
                  <a:pt x="170688" y="3721607"/>
                </a:lnTo>
                <a:lnTo>
                  <a:pt x="213360" y="3721607"/>
                </a:lnTo>
                <a:lnTo>
                  <a:pt x="213360" y="3709416"/>
                </a:lnTo>
                <a:close/>
              </a:path>
              <a:path w="905509" h="3721735">
                <a:moveTo>
                  <a:pt x="100584" y="3697224"/>
                </a:moveTo>
                <a:lnTo>
                  <a:pt x="97536" y="3697224"/>
                </a:lnTo>
                <a:lnTo>
                  <a:pt x="91440" y="3706367"/>
                </a:lnTo>
                <a:lnTo>
                  <a:pt x="94488" y="3709416"/>
                </a:lnTo>
                <a:lnTo>
                  <a:pt x="109728" y="3712463"/>
                </a:lnTo>
                <a:lnTo>
                  <a:pt x="124968" y="3718559"/>
                </a:lnTo>
                <a:lnTo>
                  <a:pt x="137160" y="3718559"/>
                </a:lnTo>
                <a:lnTo>
                  <a:pt x="137160" y="3706367"/>
                </a:lnTo>
                <a:lnTo>
                  <a:pt x="124968" y="3706367"/>
                </a:lnTo>
                <a:lnTo>
                  <a:pt x="112776" y="3703319"/>
                </a:lnTo>
                <a:lnTo>
                  <a:pt x="100584" y="3697224"/>
                </a:lnTo>
                <a:close/>
              </a:path>
              <a:path w="905509" h="3721735">
                <a:moveTo>
                  <a:pt x="39624" y="3648455"/>
                </a:moveTo>
                <a:lnTo>
                  <a:pt x="30480" y="3654552"/>
                </a:lnTo>
                <a:lnTo>
                  <a:pt x="45720" y="3675887"/>
                </a:lnTo>
                <a:lnTo>
                  <a:pt x="60960" y="3688079"/>
                </a:lnTo>
                <a:lnTo>
                  <a:pt x="70104" y="3678935"/>
                </a:lnTo>
                <a:lnTo>
                  <a:pt x="54864" y="3666743"/>
                </a:lnTo>
                <a:lnTo>
                  <a:pt x="39624" y="3648455"/>
                </a:lnTo>
                <a:close/>
              </a:path>
              <a:path w="905509" h="3721735">
                <a:moveTo>
                  <a:pt x="12192" y="3581400"/>
                </a:moveTo>
                <a:lnTo>
                  <a:pt x="3048" y="3581400"/>
                </a:lnTo>
                <a:lnTo>
                  <a:pt x="3048" y="3596639"/>
                </a:lnTo>
                <a:lnTo>
                  <a:pt x="9144" y="3611879"/>
                </a:lnTo>
                <a:lnTo>
                  <a:pt x="12192" y="3624072"/>
                </a:lnTo>
                <a:lnTo>
                  <a:pt x="24384" y="3621024"/>
                </a:lnTo>
                <a:lnTo>
                  <a:pt x="18288" y="3608831"/>
                </a:lnTo>
                <a:lnTo>
                  <a:pt x="15240" y="3593591"/>
                </a:lnTo>
                <a:lnTo>
                  <a:pt x="12192" y="3581400"/>
                </a:lnTo>
                <a:close/>
              </a:path>
            </a:pathLst>
          </a:custGeom>
          <a:solidFill>
            <a:srgbClr val="EC8A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8793480" y="2152395"/>
            <a:ext cx="890269" cy="3740150"/>
          </a:xfrm>
          <a:custGeom>
            <a:rect l="l" t="t" r="r" b="b"/>
            <a:pathLst>
              <a:path w="890269" h="3740150">
                <a:moveTo>
                  <a:pt x="33527" y="3447287"/>
                </a:moveTo>
                <a:lnTo>
                  <a:pt x="0" y="3447287"/>
                </a:lnTo>
                <a:lnTo>
                  <a:pt x="0" y="3581400"/>
                </a:lnTo>
                <a:lnTo>
                  <a:pt x="33527" y="3581400"/>
                </a:lnTo>
                <a:lnTo>
                  <a:pt x="33527" y="3447287"/>
                </a:lnTo>
                <a:close/>
              </a:path>
              <a:path w="890269" h="3740150">
                <a:moveTo>
                  <a:pt x="33527" y="3215640"/>
                </a:moveTo>
                <a:lnTo>
                  <a:pt x="0" y="3215640"/>
                </a:lnTo>
                <a:lnTo>
                  <a:pt x="0" y="3346704"/>
                </a:lnTo>
                <a:lnTo>
                  <a:pt x="33527" y="3346704"/>
                </a:lnTo>
                <a:lnTo>
                  <a:pt x="33527" y="3215640"/>
                </a:lnTo>
                <a:close/>
              </a:path>
              <a:path w="890269" h="3740150">
                <a:moveTo>
                  <a:pt x="33527" y="2980943"/>
                </a:moveTo>
                <a:lnTo>
                  <a:pt x="0" y="2980943"/>
                </a:lnTo>
                <a:lnTo>
                  <a:pt x="0" y="3115055"/>
                </a:lnTo>
                <a:lnTo>
                  <a:pt x="33527" y="3115055"/>
                </a:lnTo>
                <a:lnTo>
                  <a:pt x="33527" y="2980943"/>
                </a:lnTo>
                <a:close/>
              </a:path>
              <a:path w="890269" h="3740150">
                <a:moveTo>
                  <a:pt x="33527" y="2746247"/>
                </a:moveTo>
                <a:lnTo>
                  <a:pt x="0" y="2746247"/>
                </a:lnTo>
                <a:lnTo>
                  <a:pt x="0" y="2880360"/>
                </a:lnTo>
                <a:lnTo>
                  <a:pt x="33527" y="2880360"/>
                </a:lnTo>
                <a:lnTo>
                  <a:pt x="33527" y="2746247"/>
                </a:lnTo>
                <a:close/>
              </a:path>
              <a:path w="890269" h="3740150">
                <a:moveTo>
                  <a:pt x="33527" y="2511552"/>
                </a:moveTo>
                <a:lnTo>
                  <a:pt x="0" y="2511552"/>
                </a:lnTo>
                <a:lnTo>
                  <a:pt x="0" y="2645664"/>
                </a:lnTo>
                <a:lnTo>
                  <a:pt x="33527" y="2645664"/>
                </a:lnTo>
                <a:lnTo>
                  <a:pt x="33527" y="2511552"/>
                </a:lnTo>
                <a:close/>
              </a:path>
              <a:path w="890269" h="3740150">
                <a:moveTo>
                  <a:pt x="33527" y="2279904"/>
                </a:moveTo>
                <a:lnTo>
                  <a:pt x="0" y="2279904"/>
                </a:lnTo>
                <a:lnTo>
                  <a:pt x="0" y="2414016"/>
                </a:lnTo>
                <a:lnTo>
                  <a:pt x="33527" y="2414016"/>
                </a:lnTo>
                <a:lnTo>
                  <a:pt x="33527" y="2279904"/>
                </a:lnTo>
                <a:close/>
              </a:path>
              <a:path w="890269" h="3740150">
                <a:moveTo>
                  <a:pt x="33527" y="2045207"/>
                </a:moveTo>
                <a:lnTo>
                  <a:pt x="0" y="2045207"/>
                </a:lnTo>
                <a:lnTo>
                  <a:pt x="0" y="2179320"/>
                </a:lnTo>
                <a:lnTo>
                  <a:pt x="33527" y="2179320"/>
                </a:lnTo>
                <a:lnTo>
                  <a:pt x="33527" y="2045207"/>
                </a:lnTo>
                <a:close/>
              </a:path>
              <a:path w="890269" h="3740150">
                <a:moveTo>
                  <a:pt x="33527" y="1810512"/>
                </a:moveTo>
                <a:lnTo>
                  <a:pt x="0" y="1810512"/>
                </a:lnTo>
                <a:lnTo>
                  <a:pt x="0" y="1944624"/>
                </a:lnTo>
                <a:lnTo>
                  <a:pt x="33527" y="1944624"/>
                </a:lnTo>
                <a:lnTo>
                  <a:pt x="33527" y="1810512"/>
                </a:lnTo>
                <a:close/>
              </a:path>
              <a:path w="890269" h="3740150">
                <a:moveTo>
                  <a:pt x="33527" y="1578864"/>
                </a:moveTo>
                <a:lnTo>
                  <a:pt x="0" y="1578864"/>
                </a:lnTo>
                <a:lnTo>
                  <a:pt x="0" y="1709927"/>
                </a:lnTo>
                <a:lnTo>
                  <a:pt x="33527" y="1709927"/>
                </a:lnTo>
                <a:lnTo>
                  <a:pt x="33527" y="1578864"/>
                </a:lnTo>
                <a:close/>
              </a:path>
              <a:path w="890269" h="3740150">
                <a:moveTo>
                  <a:pt x="33527" y="1344167"/>
                </a:moveTo>
                <a:lnTo>
                  <a:pt x="0" y="1344167"/>
                </a:lnTo>
                <a:lnTo>
                  <a:pt x="0" y="1478279"/>
                </a:lnTo>
                <a:lnTo>
                  <a:pt x="33527" y="1478279"/>
                </a:lnTo>
                <a:lnTo>
                  <a:pt x="33527" y="1344167"/>
                </a:lnTo>
                <a:close/>
              </a:path>
              <a:path w="890269" h="3740150">
                <a:moveTo>
                  <a:pt x="33527" y="1109471"/>
                </a:moveTo>
                <a:lnTo>
                  <a:pt x="0" y="1109471"/>
                </a:lnTo>
                <a:lnTo>
                  <a:pt x="0" y="1243583"/>
                </a:lnTo>
                <a:lnTo>
                  <a:pt x="33527" y="1243583"/>
                </a:lnTo>
                <a:lnTo>
                  <a:pt x="33527" y="1109471"/>
                </a:lnTo>
                <a:close/>
              </a:path>
              <a:path w="890269" h="3740150">
                <a:moveTo>
                  <a:pt x="33527" y="874776"/>
                </a:moveTo>
                <a:lnTo>
                  <a:pt x="0" y="874776"/>
                </a:lnTo>
                <a:lnTo>
                  <a:pt x="0" y="1008888"/>
                </a:lnTo>
                <a:lnTo>
                  <a:pt x="33527" y="1008888"/>
                </a:lnTo>
                <a:lnTo>
                  <a:pt x="33527" y="874776"/>
                </a:lnTo>
                <a:close/>
              </a:path>
              <a:path w="890269" h="3740150">
                <a:moveTo>
                  <a:pt x="33527" y="643127"/>
                </a:moveTo>
                <a:lnTo>
                  <a:pt x="0" y="643127"/>
                </a:lnTo>
                <a:lnTo>
                  <a:pt x="0" y="774191"/>
                </a:lnTo>
                <a:lnTo>
                  <a:pt x="33527" y="774191"/>
                </a:lnTo>
                <a:lnTo>
                  <a:pt x="33527" y="643127"/>
                </a:lnTo>
                <a:close/>
              </a:path>
              <a:path w="890269" h="3740150">
                <a:moveTo>
                  <a:pt x="33527" y="408431"/>
                </a:moveTo>
                <a:lnTo>
                  <a:pt x="0" y="408431"/>
                </a:lnTo>
                <a:lnTo>
                  <a:pt x="0" y="542543"/>
                </a:lnTo>
                <a:lnTo>
                  <a:pt x="33527" y="542543"/>
                </a:lnTo>
                <a:lnTo>
                  <a:pt x="33527" y="408431"/>
                </a:lnTo>
                <a:close/>
              </a:path>
              <a:path w="890269" h="3740150">
                <a:moveTo>
                  <a:pt x="33527" y="173736"/>
                </a:moveTo>
                <a:lnTo>
                  <a:pt x="0" y="173736"/>
                </a:lnTo>
                <a:lnTo>
                  <a:pt x="0" y="307848"/>
                </a:lnTo>
                <a:lnTo>
                  <a:pt x="33527" y="307848"/>
                </a:lnTo>
                <a:lnTo>
                  <a:pt x="33527" y="173736"/>
                </a:lnTo>
                <a:close/>
              </a:path>
              <a:path w="890269" h="3740150">
                <a:moveTo>
                  <a:pt x="152400" y="0"/>
                </a:moveTo>
                <a:lnTo>
                  <a:pt x="143255" y="0"/>
                </a:lnTo>
                <a:lnTo>
                  <a:pt x="112775" y="6095"/>
                </a:lnTo>
                <a:lnTo>
                  <a:pt x="82296" y="18287"/>
                </a:lnTo>
                <a:lnTo>
                  <a:pt x="70103" y="27431"/>
                </a:lnTo>
                <a:lnTo>
                  <a:pt x="48768" y="45719"/>
                </a:lnTo>
                <a:lnTo>
                  <a:pt x="45720" y="45719"/>
                </a:lnTo>
                <a:lnTo>
                  <a:pt x="27431" y="67055"/>
                </a:lnTo>
                <a:lnTo>
                  <a:pt x="54864" y="88391"/>
                </a:lnTo>
                <a:lnTo>
                  <a:pt x="70539" y="70103"/>
                </a:lnTo>
                <a:lnTo>
                  <a:pt x="70103" y="70103"/>
                </a:lnTo>
                <a:lnTo>
                  <a:pt x="73151" y="67055"/>
                </a:lnTo>
                <a:lnTo>
                  <a:pt x="73659" y="67055"/>
                </a:lnTo>
                <a:lnTo>
                  <a:pt x="91440" y="51815"/>
                </a:lnTo>
                <a:lnTo>
                  <a:pt x="100584" y="48767"/>
                </a:lnTo>
                <a:lnTo>
                  <a:pt x="112775" y="42671"/>
                </a:lnTo>
                <a:lnTo>
                  <a:pt x="121920" y="36575"/>
                </a:lnTo>
                <a:lnTo>
                  <a:pt x="134112" y="33527"/>
                </a:lnTo>
                <a:lnTo>
                  <a:pt x="155448" y="33527"/>
                </a:lnTo>
                <a:lnTo>
                  <a:pt x="152400" y="0"/>
                </a:lnTo>
                <a:close/>
              </a:path>
              <a:path w="890269" h="3740150">
                <a:moveTo>
                  <a:pt x="73151" y="67055"/>
                </a:moveTo>
                <a:lnTo>
                  <a:pt x="70103" y="70103"/>
                </a:lnTo>
                <a:lnTo>
                  <a:pt x="71745" y="68697"/>
                </a:lnTo>
                <a:lnTo>
                  <a:pt x="73151" y="67055"/>
                </a:lnTo>
                <a:close/>
              </a:path>
              <a:path w="890269" h="3740150">
                <a:moveTo>
                  <a:pt x="71745" y="68697"/>
                </a:moveTo>
                <a:lnTo>
                  <a:pt x="70103" y="70103"/>
                </a:lnTo>
                <a:lnTo>
                  <a:pt x="70539" y="70103"/>
                </a:lnTo>
                <a:lnTo>
                  <a:pt x="71745" y="68697"/>
                </a:lnTo>
                <a:close/>
              </a:path>
              <a:path w="890269" h="3740150">
                <a:moveTo>
                  <a:pt x="73659" y="67055"/>
                </a:moveTo>
                <a:lnTo>
                  <a:pt x="73151" y="67055"/>
                </a:lnTo>
                <a:lnTo>
                  <a:pt x="71745" y="68697"/>
                </a:lnTo>
                <a:lnTo>
                  <a:pt x="73659" y="67055"/>
                </a:lnTo>
                <a:close/>
              </a:path>
              <a:path w="890269" h="3740150">
                <a:moveTo>
                  <a:pt x="387096" y="0"/>
                </a:moveTo>
                <a:lnTo>
                  <a:pt x="256031" y="0"/>
                </a:lnTo>
                <a:lnTo>
                  <a:pt x="256031" y="33527"/>
                </a:lnTo>
                <a:lnTo>
                  <a:pt x="387096" y="33527"/>
                </a:lnTo>
                <a:lnTo>
                  <a:pt x="387096" y="0"/>
                </a:lnTo>
                <a:close/>
              </a:path>
              <a:path w="890269" h="3740150">
                <a:moveTo>
                  <a:pt x="621792" y="0"/>
                </a:moveTo>
                <a:lnTo>
                  <a:pt x="487679" y="0"/>
                </a:lnTo>
                <a:lnTo>
                  <a:pt x="487679" y="33527"/>
                </a:lnTo>
                <a:lnTo>
                  <a:pt x="621792" y="33527"/>
                </a:lnTo>
                <a:lnTo>
                  <a:pt x="621792" y="0"/>
                </a:lnTo>
                <a:close/>
              </a:path>
              <a:path w="890269" h="3740150">
                <a:moveTo>
                  <a:pt x="817880" y="68410"/>
                </a:moveTo>
                <a:lnTo>
                  <a:pt x="826008" y="79248"/>
                </a:lnTo>
                <a:lnTo>
                  <a:pt x="837764" y="70103"/>
                </a:lnTo>
                <a:lnTo>
                  <a:pt x="819912" y="70103"/>
                </a:lnTo>
                <a:lnTo>
                  <a:pt x="817880" y="68410"/>
                </a:lnTo>
                <a:close/>
              </a:path>
              <a:path w="890269" h="3740150">
                <a:moveTo>
                  <a:pt x="816864" y="67055"/>
                </a:moveTo>
                <a:lnTo>
                  <a:pt x="817880" y="68410"/>
                </a:lnTo>
                <a:lnTo>
                  <a:pt x="819912" y="70103"/>
                </a:lnTo>
                <a:lnTo>
                  <a:pt x="816864" y="67055"/>
                </a:lnTo>
                <a:close/>
              </a:path>
              <a:path w="890269" h="3740150">
                <a:moveTo>
                  <a:pt x="841683" y="67055"/>
                </a:moveTo>
                <a:lnTo>
                  <a:pt x="816864" y="67055"/>
                </a:lnTo>
                <a:lnTo>
                  <a:pt x="819912" y="70103"/>
                </a:lnTo>
                <a:lnTo>
                  <a:pt x="837764" y="70103"/>
                </a:lnTo>
                <a:lnTo>
                  <a:pt x="841683" y="67055"/>
                </a:lnTo>
                <a:close/>
              </a:path>
              <a:path w="890269" h="3740150">
                <a:moveTo>
                  <a:pt x="743712" y="0"/>
                </a:moveTo>
                <a:lnTo>
                  <a:pt x="722376" y="0"/>
                </a:lnTo>
                <a:lnTo>
                  <a:pt x="722376" y="33527"/>
                </a:lnTo>
                <a:lnTo>
                  <a:pt x="743712" y="33527"/>
                </a:lnTo>
                <a:lnTo>
                  <a:pt x="780288" y="42671"/>
                </a:lnTo>
                <a:lnTo>
                  <a:pt x="789431" y="48767"/>
                </a:lnTo>
                <a:lnTo>
                  <a:pt x="801624" y="54863"/>
                </a:lnTo>
                <a:lnTo>
                  <a:pt x="817880" y="68410"/>
                </a:lnTo>
                <a:lnTo>
                  <a:pt x="816864" y="67055"/>
                </a:lnTo>
                <a:lnTo>
                  <a:pt x="841683" y="67055"/>
                </a:lnTo>
                <a:lnTo>
                  <a:pt x="853440" y="57912"/>
                </a:lnTo>
                <a:lnTo>
                  <a:pt x="844296" y="45719"/>
                </a:lnTo>
                <a:lnTo>
                  <a:pt x="841248" y="45719"/>
                </a:lnTo>
                <a:lnTo>
                  <a:pt x="804672" y="18287"/>
                </a:lnTo>
                <a:lnTo>
                  <a:pt x="789431" y="12191"/>
                </a:lnTo>
                <a:lnTo>
                  <a:pt x="777240" y="6095"/>
                </a:lnTo>
                <a:lnTo>
                  <a:pt x="762000" y="3048"/>
                </a:lnTo>
                <a:lnTo>
                  <a:pt x="743712" y="0"/>
                </a:lnTo>
                <a:close/>
              </a:path>
              <a:path w="890269" h="3740150">
                <a:moveTo>
                  <a:pt x="890016" y="161543"/>
                </a:moveTo>
                <a:lnTo>
                  <a:pt x="856488" y="161543"/>
                </a:lnTo>
                <a:lnTo>
                  <a:pt x="856488" y="295655"/>
                </a:lnTo>
                <a:lnTo>
                  <a:pt x="890016" y="295655"/>
                </a:lnTo>
                <a:lnTo>
                  <a:pt x="890016" y="161543"/>
                </a:lnTo>
                <a:close/>
              </a:path>
              <a:path w="890269" h="3740150">
                <a:moveTo>
                  <a:pt x="890016" y="396239"/>
                </a:moveTo>
                <a:lnTo>
                  <a:pt x="856488" y="396239"/>
                </a:lnTo>
                <a:lnTo>
                  <a:pt x="856488" y="530351"/>
                </a:lnTo>
                <a:lnTo>
                  <a:pt x="890016" y="530351"/>
                </a:lnTo>
                <a:lnTo>
                  <a:pt x="890016" y="396239"/>
                </a:lnTo>
                <a:close/>
              </a:path>
              <a:path w="890269" h="3740150">
                <a:moveTo>
                  <a:pt x="890016" y="630936"/>
                </a:moveTo>
                <a:lnTo>
                  <a:pt x="856488" y="630936"/>
                </a:lnTo>
                <a:lnTo>
                  <a:pt x="856488" y="762000"/>
                </a:lnTo>
                <a:lnTo>
                  <a:pt x="890016" y="762000"/>
                </a:lnTo>
                <a:lnTo>
                  <a:pt x="890016" y="630936"/>
                </a:lnTo>
                <a:close/>
              </a:path>
              <a:path w="890269" h="3740150">
                <a:moveTo>
                  <a:pt x="890016" y="862583"/>
                </a:moveTo>
                <a:lnTo>
                  <a:pt x="856488" y="862583"/>
                </a:lnTo>
                <a:lnTo>
                  <a:pt x="856488" y="996695"/>
                </a:lnTo>
                <a:lnTo>
                  <a:pt x="890016" y="996695"/>
                </a:lnTo>
                <a:lnTo>
                  <a:pt x="890016" y="862583"/>
                </a:lnTo>
                <a:close/>
              </a:path>
              <a:path w="890269" h="3740150">
                <a:moveTo>
                  <a:pt x="890016" y="1097279"/>
                </a:moveTo>
                <a:lnTo>
                  <a:pt x="856488" y="1097279"/>
                </a:lnTo>
                <a:lnTo>
                  <a:pt x="856488" y="1231391"/>
                </a:lnTo>
                <a:lnTo>
                  <a:pt x="890016" y="1231391"/>
                </a:lnTo>
                <a:lnTo>
                  <a:pt x="890016" y="1097279"/>
                </a:lnTo>
                <a:close/>
              </a:path>
              <a:path w="890269" h="3740150">
                <a:moveTo>
                  <a:pt x="890016" y="1331976"/>
                </a:moveTo>
                <a:lnTo>
                  <a:pt x="856488" y="1331976"/>
                </a:lnTo>
                <a:lnTo>
                  <a:pt x="856488" y="1466088"/>
                </a:lnTo>
                <a:lnTo>
                  <a:pt x="890016" y="1466088"/>
                </a:lnTo>
                <a:lnTo>
                  <a:pt x="890016" y="1331976"/>
                </a:lnTo>
                <a:close/>
              </a:path>
              <a:path w="890269" h="3740150">
                <a:moveTo>
                  <a:pt x="890016" y="1563624"/>
                </a:moveTo>
                <a:lnTo>
                  <a:pt x="856488" y="1563624"/>
                </a:lnTo>
                <a:lnTo>
                  <a:pt x="856488" y="1697736"/>
                </a:lnTo>
                <a:lnTo>
                  <a:pt x="890016" y="1697736"/>
                </a:lnTo>
                <a:lnTo>
                  <a:pt x="890016" y="1563624"/>
                </a:lnTo>
                <a:close/>
              </a:path>
              <a:path w="890269" h="3740150">
                <a:moveTo>
                  <a:pt x="890016" y="1798319"/>
                </a:moveTo>
                <a:lnTo>
                  <a:pt x="856488" y="1798319"/>
                </a:lnTo>
                <a:lnTo>
                  <a:pt x="856488" y="1932431"/>
                </a:lnTo>
                <a:lnTo>
                  <a:pt x="890016" y="1932431"/>
                </a:lnTo>
                <a:lnTo>
                  <a:pt x="890016" y="1798319"/>
                </a:lnTo>
                <a:close/>
              </a:path>
              <a:path w="890269" h="3740150">
                <a:moveTo>
                  <a:pt x="890016" y="2033015"/>
                </a:moveTo>
                <a:lnTo>
                  <a:pt x="856488" y="2033015"/>
                </a:lnTo>
                <a:lnTo>
                  <a:pt x="856488" y="2167128"/>
                </a:lnTo>
                <a:lnTo>
                  <a:pt x="890016" y="2167128"/>
                </a:lnTo>
                <a:lnTo>
                  <a:pt x="890016" y="2033015"/>
                </a:lnTo>
                <a:close/>
              </a:path>
              <a:path w="890269" h="3740150">
                <a:moveTo>
                  <a:pt x="890016" y="2267711"/>
                </a:moveTo>
                <a:lnTo>
                  <a:pt x="856488" y="2267711"/>
                </a:lnTo>
                <a:lnTo>
                  <a:pt x="856488" y="2401823"/>
                </a:lnTo>
                <a:lnTo>
                  <a:pt x="890016" y="2401823"/>
                </a:lnTo>
                <a:lnTo>
                  <a:pt x="890016" y="2267711"/>
                </a:lnTo>
                <a:close/>
              </a:path>
              <a:path w="890269" h="3740150">
                <a:moveTo>
                  <a:pt x="890016" y="2499360"/>
                </a:moveTo>
                <a:lnTo>
                  <a:pt x="856488" y="2499360"/>
                </a:lnTo>
                <a:lnTo>
                  <a:pt x="856488" y="2633472"/>
                </a:lnTo>
                <a:lnTo>
                  <a:pt x="890016" y="2633472"/>
                </a:lnTo>
                <a:lnTo>
                  <a:pt x="890016" y="2499360"/>
                </a:lnTo>
                <a:close/>
              </a:path>
              <a:path w="890269" h="3740150">
                <a:moveTo>
                  <a:pt x="890016" y="2734055"/>
                </a:moveTo>
                <a:lnTo>
                  <a:pt x="856488" y="2734055"/>
                </a:lnTo>
                <a:lnTo>
                  <a:pt x="856488" y="2868167"/>
                </a:lnTo>
                <a:lnTo>
                  <a:pt x="890016" y="2868167"/>
                </a:lnTo>
                <a:lnTo>
                  <a:pt x="890016" y="2734055"/>
                </a:lnTo>
                <a:close/>
              </a:path>
              <a:path w="890269" h="3740150">
                <a:moveTo>
                  <a:pt x="890016" y="2968752"/>
                </a:moveTo>
                <a:lnTo>
                  <a:pt x="856488" y="2968752"/>
                </a:lnTo>
                <a:lnTo>
                  <a:pt x="856488" y="3102864"/>
                </a:lnTo>
                <a:lnTo>
                  <a:pt x="890016" y="3102864"/>
                </a:lnTo>
                <a:lnTo>
                  <a:pt x="890016" y="2968752"/>
                </a:lnTo>
                <a:close/>
              </a:path>
              <a:path w="890269" h="3740150">
                <a:moveTo>
                  <a:pt x="890016" y="3203447"/>
                </a:moveTo>
                <a:lnTo>
                  <a:pt x="856488" y="3203447"/>
                </a:lnTo>
                <a:lnTo>
                  <a:pt x="856488" y="3334511"/>
                </a:lnTo>
                <a:lnTo>
                  <a:pt x="890016" y="3334511"/>
                </a:lnTo>
                <a:lnTo>
                  <a:pt x="890016" y="3203447"/>
                </a:lnTo>
                <a:close/>
              </a:path>
              <a:path w="890269" h="3740150">
                <a:moveTo>
                  <a:pt x="890016" y="3435096"/>
                </a:moveTo>
                <a:lnTo>
                  <a:pt x="856488" y="3435096"/>
                </a:lnTo>
                <a:lnTo>
                  <a:pt x="856488" y="3569207"/>
                </a:lnTo>
                <a:lnTo>
                  <a:pt x="890016" y="3569207"/>
                </a:lnTo>
                <a:lnTo>
                  <a:pt x="890016" y="3435096"/>
                </a:lnTo>
                <a:close/>
              </a:path>
              <a:path w="890269" h="3740150">
                <a:moveTo>
                  <a:pt x="818134" y="3671316"/>
                </a:moveTo>
                <a:lnTo>
                  <a:pt x="798576" y="3688079"/>
                </a:lnTo>
                <a:lnTo>
                  <a:pt x="789431" y="3694176"/>
                </a:lnTo>
                <a:lnTo>
                  <a:pt x="777240" y="3697224"/>
                </a:lnTo>
                <a:lnTo>
                  <a:pt x="765048" y="3703320"/>
                </a:lnTo>
                <a:lnTo>
                  <a:pt x="752855" y="3706367"/>
                </a:lnTo>
                <a:lnTo>
                  <a:pt x="731520" y="3706367"/>
                </a:lnTo>
                <a:lnTo>
                  <a:pt x="731520" y="3739896"/>
                </a:lnTo>
                <a:lnTo>
                  <a:pt x="746760" y="3739896"/>
                </a:lnTo>
                <a:lnTo>
                  <a:pt x="777240" y="3733800"/>
                </a:lnTo>
                <a:lnTo>
                  <a:pt x="792479" y="3727704"/>
                </a:lnTo>
                <a:lnTo>
                  <a:pt x="804672" y="3721607"/>
                </a:lnTo>
                <a:lnTo>
                  <a:pt x="819912" y="3712464"/>
                </a:lnTo>
                <a:lnTo>
                  <a:pt x="841248" y="3694176"/>
                </a:lnTo>
                <a:lnTo>
                  <a:pt x="844296" y="3694176"/>
                </a:lnTo>
                <a:lnTo>
                  <a:pt x="859536" y="3675887"/>
                </a:lnTo>
                <a:lnTo>
                  <a:pt x="855617" y="3672840"/>
                </a:lnTo>
                <a:lnTo>
                  <a:pt x="816864" y="3672840"/>
                </a:lnTo>
                <a:lnTo>
                  <a:pt x="818134" y="3671316"/>
                </a:lnTo>
                <a:close/>
              </a:path>
              <a:path w="890269" h="3740150">
                <a:moveTo>
                  <a:pt x="819912" y="3669791"/>
                </a:moveTo>
                <a:lnTo>
                  <a:pt x="818134" y="3671316"/>
                </a:lnTo>
                <a:lnTo>
                  <a:pt x="816864" y="3672840"/>
                </a:lnTo>
                <a:lnTo>
                  <a:pt x="819912" y="3669791"/>
                </a:lnTo>
                <a:close/>
              </a:path>
              <a:path w="890269" h="3740150">
                <a:moveTo>
                  <a:pt x="851698" y="3669791"/>
                </a:moveTo>
                <a:lnTo>
                  <a:pt x="819912" y="3669791"/>
                </a:lnTo>
                <a:lnTo>
                  <a:pt x="816864" y="3672840"/>
                </a:lnTo>
                <a:lnTo>
                  <a:pt x="855617" y="3672840"/>
                </a:lnTo>
                <a:lnTo>
                  <a:pt x="851698" y="3669791"/>
                </a:lnTo>
                <a:close/>
              </a:path>
              <a:path w="890269" h="3740150">
                <a:moveTo>
                  <a:pt x="832103" y="3654552"/>
                </a:moveTo>
                <a:lnTo>
                  <a:pt x="818134" y="3671316"/>
                </a:lnTo>
                <a:lnTo>
                  <a:pt x="819912" y="3669791"/>
                </a:lnTo>
                <a:lnTo>
                  <a:pt x="851698" y="3669791"/>
                </a:lnTo>
                <a:lnTo>
                  <a:pt x="832103" y="3654552"/>
                </a:lnTo>
                <a:close/>
              </a:path>
              <a:path w="890269" h="3740150">
                <a:moveTo>
                  <a:pt x="630936" y="3706367"/>
                </a:moveTo>
                <a:lnTo>
                  <a:pt x="496824" y="3706367"/>
                </a:lnTo>
                <a:lnTo>
                  <a:pt x="496824" y="3739896"/>
                </a:lnTo>
                <a:lnTo>
                  <a:pt x="630936" y="3739896"/>
                </a:lnTo>
                <a:lnTo>
                  <a:pt x="630936" y="3706367"/>
                </a:lnTo>
                <a:close/>
              </a:path>
              <a:path w="890269" h="3740150">
                <a:moveTo>
                  <a:pt x="396240" y="3706367"/>
                </a:moveTo>
                <a:lnTo>
                  <a:pt x="262127" y="3706367"/>
                </a:lnTo>
                <a:lnTo>
                  <a:pt x="262127" y="3739896"/>
                </a:lnTo>
                <a:lnTo>
                  <a:pt x="396240" y="3739896"/>
                </a:lnTo>
                <a:lnTo>
                  <a:pt x="396240" y="3706367"/>
                </a:lnTo>
                <a:close/>
              </a:path>
              <a:path w="890269" h="3740150">
                <a:moveTo>
                  <a:pt x="60960" y="3657600"/>
                </a:moveTo>
                <a:lnTo>
                  <a:pt x="33527" y="3678935"/>
                </a:lnTo>
                <a:lnTo>
                  <a:pt x="45720" y="3694176"/>
                </a:lnTo>
                <a:lnTo>
                  <a:pt x="48768" y="3694176"/>
                </a:lnTo>
                <a:lnTo>
                  <a:pt x="70103" y="3715511"/>
                </a:lnTo>
                <a:lnTo>
                  <a:pt x="85344" y="3721607"/>
                </a:lnTo>
                <a:lnTo>
                  <a:pt x="97536" y="3727704"/>
                </a:lnTo>
                <a:lnTo>
                  <a:pt x="112775" y="3733800"/>
                </a:lnTo>
                <a:lnTo>
                  <a:pt x="143255" y="3739896"/>
                </a:lnTo>
                <a:lnTo>
                  <a:pt x="164592" y="3739896"/>
                </a:lnTo>
                <a:lnTo>
                  <a:pt x="164592" y="3706367"/>
                </a:lnTo>
                <a:lnTo>
                  <a:pt x="134112" y="3706367"/>
                </a:lnTo>
                <a:lnTo>
                  <a:pt x="121920" y="3700272"/>
                </a:lnTo>
                <a:lnTo>
                  <a:pt x="109727" y="3697224"/>
                </a:lnTo>
                <a:lnTo>
                  <a:pt x="100584" y="3691128"/>
                </a:lnTo>
                <a:lnTo>
                  <a:pt x="88392" y="3685031"/>
                </a:lnTo>
                <a:lnTo>
                  <a:pt x="73761" y="3672840"/>
                </a:lnTo>
                <a:lnTo>
                  <a:pt x="73151" y="3672840"/>
                </a:lnTo>
                <a:lnTo>
                  <a:pt x="70103" y="3669791"/>
                </a:lnTo>
                <a:lnTo>
                  <a:pt x="70713" y="3669791"/>
                </a:lnTo>
                <a:lnTo>
                  <a:pt x="60960" y="3657600"/>
                </a:lnTo>
                <a:close/>
              </a:path>
              <a:path w="890269" h="3740150">
                <a:moveTo>
                  <a:pt x="70103" y="3669791"/>
                </a:moveTo>
                <a:lnTo>
                  <a:pt x="73151" y="3672840"/>
                </a:lnTo>
                <a:lnTo>
                  <a:pt x="71932" y="3671316"/>
                </a:lnTo>
                <a:lnTo>
                  <a:pt x="70103" y="3669791"/>
                </a:lnTo>
                <a:close/>
              </a:path>
              <a:path w="890269" h="3740150">
                <a:moveTo>
                  <a:pt x="71932" y="3671316"/>
                </a:moveTo>
                <a:lnTo>
                  <a:pt x="73151" y="3672840"/>
                </a:lnTo>
                <a:lnTo>
                  <a:pt x="73761" y="3672840"/>
                </a:lnTo>
                <a:lnTo>
                  <a:pt x="71932" y="3671316"/>
                </a:lnTo>
                <a:close/>
              </a:path>
              <a:path w="890269" h="3740150">
                <a:moveTo>
                  <a:pt x="70713" y="3669791"/>
                </a:moveTo>
                <a:lnTo>
                  <a:pt x="70103" y="3669791"/>
                </a:lnTo>
                <a:lnTo>
                  <a:pt x="71932" y="3671316"/>
                </a:lnTo>
                <a:lnTo>
                  <a:pt x="70713" y="3669791"/>
                </a:lnTo>
                <a:close/>
              </a:path>
            </a:pathLst>
          </a:custGeom>
          <a:solidFill>
            <a:srgbClr val="EC8A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426212" y="6115537"/>
            <a:ext cx="9812655" cy="31496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ct val="103499"/>
              </a:lnSpc>
              <a:spcBef>
                <a:spcPts val="165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资料来源：港交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德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估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计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与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分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析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截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850" spc="15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12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10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日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当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中</a:t>
            </a:r>
            <a:r>
              <a:rPr sz="850" spc="10">
                <a:latin typeface="华文细黑"/>
                <a:cs typeface="华文细黑"/>
              </a:rPr>
              <a:t>假</a:t>
            </a:r>
            <a:r>
              <a:rPr sz="850" spc="35">
                <a:latin typeface="华文细黑"/>
                <a:cs typeface="华文细黑"/>
              </a:rPr>
              <a:t>设已</a:t>
            </a:r>
            <a:r>
              <a:rPr sz="850" spc="10">
                <a:latin typeface="华文细黑"/>
                <a:cs typeface="华文细黑"/>
              </a:rPr>
              <a:t>公</a:t>
            </a:r>
            <a:r>
              <a:rPr sz="850" spc="35">
                <a:latin typeface="华文细黑"/>
                <a:cs typeface="华文细黑"/>
              </a:rPr>
              <a:t>布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划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20">
                <a:latin typeface="Calibri"/>
                <a:cs typeface="Calibri"/>
              </a:rPr>
              <a:t>2</a:t>
            </a:r>
            <a:r>
              <a:rPr sz="850" spc="10">
                <a:latin typeface="华文细黑"/>
                <a:cs typeface="华文细黑"/>
              </a:rPr>
              <a:t>只</a:t>
            </a:r>
            <a:r>
              <a:rPr sz="850" spc="35">
                <a:latin typeface="华文细黑"/>
                <a:cs typeface="华文细黑"/>
              </a:rPr>
              <a:t>主板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股</a:t>
            </a:r>
            <a:r>
              <a:rPr sz="850" spc="10">
                <a:latin typeface="华文细黑"/>
                <a:cs typeface="华文细黑"/>
              </a:rPr>
              <a:t>及</a:t>
            </a:r>
            <a:r>
              <a:rPr sz="850" spc="35">
                <a:latin typeface="华文细黑"/>
                <a:cs typeface="华文细黑"/>
              </a:rPr>
              <a:t>部</a:t>
            </a:r>
            <a:r>
              <a:rPr sz="850" spc="10">
                <a:latin typeface="华文细黑"/>
                <a:cs typeface="华文细黑"/>
              </a:rPr>
              <a:t>分</a:t>
            </a:r>
            <a:r>
              <a:rPr sz="850" spc="35">
                <a:latin typeface="华文细黑"/>
                <a:cs typeface="华文细黑"/>
              </a:rPr>
              <a:t>已</a:t>
            </a:r>
            <a:r>
              <a:rPr sz="850" spc="10">
                <a:latin typeface="华文细黑"/>
                <a:cs typeface="华文细黑"/>
              </a:rPr>
              <a:t>刊</a:t>
            </a:r>
            <a:r>
              <a:rPr sz="850" spc="35">
                <a:latin typeface="华文细黑"/>
                <a:cs typeface="华文细黑"/>
              </a:rPr>
              <a:t>载</a:t>
            </a:r>
            <a:r>
              <a:rPr sz="850" spc="10">
                <a:latin typeface="华文细黑"/>
                <a:cs typeface="华文细黑"/>
              </a:rPr>
              <a:t>聆</a:t>
            </a:r>
            <a:r>
              <a:rPr sz="850" spc="35">
                <a:latin typeface="华文细黑"/>
                <a:cs typeface="华文细黑"/>
              </a:rPr>
              <a:t>讯</a:t>
            </a:r>
            <a:r>
              <a:rPr sz="850" spc="10">
                <a:latin typeface="华文细黑"/>
                <a:cs typeface="华文细黑"/>
              </a:rPr>
              <a:t>后</a:t>
            </a:r>
            <a:r>
              <a:rPr sz="850" spc="35">
                <a:latin typeface="华文细黑"/>
                <a:cs typeface="华文细黑"/>
              </a:rPr>
              <a:t>资</a:t>
            </a:r>
            <a:r>
              <a:rPr sz="850" spc="10">
                <a:latin typeface="华文细黑"/>
                <a:cs typeface="华文细黑"/>
              </a:rPr>
              <a:t>讯</a:t>
            </a:r>
            <a:r>
              <a:rPr sz="850" spc="35">
                <a:latin typeface="华文细黑"/>
                <a:cs typeface="华文细黑"/>
              </a:rPr>
              <a:t>集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35">
                <a:latin typeface="华文细黑"/>
                <a:cs typeface="华文细黑"/>
              </a:rPr>
              <a:t>公司</a:t>
            </a:r>
            <a:r>
              <a:rPr sz="850" spc="10">
                <a:latin typeface="华文细黑"/>
                <a:cs typeface="华文细黑"/>
              </a:rPr>
              <a:t>能</a:t>
            </a:r>
            <a:r>
              <a:rPr sz="850" spc="35">
                <a:latin typeface="华文细黑"/>
                <a:cs typeface="华文细黑"/>
              </a:rPr>
              <a:t>够</a:t>
            </a:r>
            <a:r>
              <a:rPr sz="850" spc="10">
                <a:latin typeface="华文细黑"/>
                <a:cs typeface="华文细黑"/>
              </a:rPr>
              <a:t>于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11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29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成</a:t>
            </a:r>
            <a:r>
              <a:rPr sz="850" spc="10">
                <a:latin typeface="华文细黑"/>
                <a:cs typeface="华文细黑"/>
              </a:rPr>
              <a:t>功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，</a:t>
            </a:r>
            <a:r>
              <a:rPr sz="850" spc="10">
                <a:latin typeface="华文细黑"/>
                <a:cs typeface="华文细黑"/>
              </a:rPr>
              <a:t>而</a:t>
            </a:r>
            <a:r>
              <a:rPr sz="850" spc="35">
                <a:latin typeface="华文细黑"/>
                <a:cs typeface="华文细黑"/>
              </a:rPr>
              <a:t>已公</a:t>
            </a:r>
            <a:r>
              <a:rPr sz="850" spc="10">
                <a:latin typeface="华文细黑"/>
                <a:cs typeface="华文细黑"/>
              </a:rPr>
              <a:t>布</a:t>
            </a:r>
            <a:r>
              <a:rPr sz="850" spc="35">
                <a:latin typeface="华文细黑"/>
                <a:cs typeface="华文细黑"/>
              </a:rPr>
              <a:t>上 市计划的新股以</a:t>
            </a:r>
            <a:r>
              <a:rPr sz="850" spc="10">
                <a:latin typeface="华文细黑"/>
                <a:cs typeface="华文细黑"/>
              </a:rPr>
              <a:t>其</a:t>
            </a:r>
            <a:r>
              <a:rPr sz="850" spc="35">
                <a:latin typeface="华文细黑"/>
                <a:cs typeface="华文细黑"/>
              </a:rPr>
              <a:t>发</a:t>
            </a:r>
            <a:r>
              <a:rPr sz="850" spc="10">
                <a:latin typeface="华文细黑"/>
                <a:cs typeface="华文细黑"/>
              </a:rPr>
              <a:t>售</a:t>
            </a:r>
            <a:r>
              <a:rPr sz="850" spc="35">
                <a:latin typeface="华文细黑"/>
                <a:cs typeface="华文细黑"/>
              </a:rPr>
              <a:t>价</a:t>
            </a:r>
            <a:r>
              <a:rPr sz="850" spc="10">
                <a:latin typeface="华文细黑"/>
                <a:cs typeface="华文细黑"/>
              </a:rPr>
              <a:t>范</a:t>
            </a:r>
            <a:r>
              <a:rPr sz="850" spc="35">
                <a:latin typeface="华文细黑"/>
                <a:cs typeface="华文细黑"/>
              </a:rPr>
              <a:t>围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35">
                <a:latin typeface="华文细黑"/>
                <a:cs typeface="华文细黑"/>
              </a:rPr>
              <a:t>中</a:t>
            </a:r>
            <a:r>
              <a:rPr sz="850" spc="10">
                <a:latin typeface="华文细黑"/>
                <a:cs typeface="华文细黑"/>
              </a:rPr>
              <a:t>位</a:t>
            </a:r>
            <a:r>
              <a:rPr sz="850" spc="35">
                <a:latin typeface="华文细黑"/>
                <a:cs typeface="华文细黑"/>
              </a:rPr>
              <a:t>定</a:t>
            </a:r>
            <a:r>
              <a:rPr sz="850" spc="10">
                <a:latin typeface="华文细黑"/>
                <a:cs typeface="华文细黑"/>
              </a:rPr>
              <a:t>价</a:t>
            </a:r>
            <a:r>
              <a:rPr sz="850" spc="35">
                <a:latin typeface="华文细黑"/>
                <a:cs typeface="华文细黑"/>
              </a:rPr>
              <a:t>，但</a:t>
            </a:r>
            <a:r>
              <a:rPr sz="850" spc="10">
                <a:latin typeface="华文细黑"/>
                <a:cs typeface="华文细黑"/>
              </a:rPr>
              <a:t>并</a:t>
            </a:r>
            <a:r>
              <a:rPr sz="850" spc="35">
                <a:latin typeface="华文细黑"/>
                <a:cs typeface="华文细黑"/>
              </a:rPr>
              <a:t>不</a:t>
            </a:r>
            <a:r>
              <a:rPr sz="850" spc="10">
                <a:latin typeface="华文细黑"/>
                <a:cs typeface="华文细黑"/>
              </a:rPr>
              <a:t>包</a:t>
            </a:r>
            <a:r>
              <a:rPr sz="850" spc="35">
                <a:latin typeface="华文细黑"/>
                <a:cs typeface="华文细黑"/>
              </a:rPr>
              <a:t>括</a:t>
            </a:r>
            <a:r>
              <a:rPr sz="850" spc="10">
                <a:latin typeface="华文细黑"/>
                <a:cs typeface="华文细黑"/>
              </a:rPr>
              <a:t>截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31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仍</a:t>
            </a:r>
            <a:r>
              <a:rPr sz="850" spc="10">
                <a:latin typeface="华文细黑"/>
                <a:cs typeface="华文细黑"/>
              </a:rPr>
              <a:t>处</a:t>
            </a:r>
            <a:r>
              <a:rPr sz="850" spc="35">
                <a:latin typeface="华文细黑"/>
                <a:cs typeface="华文细黑"/>
              </a:rPr>
              <a:t>于</a:t>
            </a:r>
            <a:r>
              <a:rPr sz="850" spc="10">
                <a:latin typeface="华文细黑"/>
                <a:cs typeface="华文细黑"/>
              </a:rPr>
              <a:t>稳</a:t>
            </a:r>
            <a:r>
              <a:rPr sz="850" spc="35">
                <a:latin typeface="华文细黑"/>
                <a:cs typeface="华文细黑"/>
              </a:rPr>
              <a:t>定</a:t>
            </a:r>
            <a:r>
              <a:rPr sz="850" spc="10">
                <a:latin typeface="华文细黑"/>
                <a:cs typeface="华文细黑"/>
              </a:rPr>
              <a:t>价</a:t>
            </a:r>
            <a:r>
              <a:rPr sz="850" spc="35">
                <a:latin typeface="华文细黑"/>
                <a:cs typeface="华文细黑"/>
              </a:rPr>
              <a:t>格</a:t>
            </a:r>
            <a:r>
              <a:rPr sz="850" spc="10">
                <a:latin typeface="华文细黑"/>
                <a:cs typeface="华文细黑"/>
              </a:rPr>
              <a:t>期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公</a:t>
            </a:r>
            <a:r>
              <a:rPr sz="850" spc="10">
                <a:latin typeface="华文细黑"/>
                <a:cs typeface="华文细黑"/>
              </a:rPr>
              <a:t>司</a:t>
            </a:r>
            <a:r>
              <a:rPr sz="850" spc="35">
                <a:latin typeface="华文细黑"/>
                <a:cs typeface="华文细黑"/>
              </a:rPr>
              <a:t>，在</a:t>
            </a:r>
            <a:r>
              <a:rPr sz="850" spc="10">
                <a:latin typeface="华文细黑"/>
                <a:cs typeface="华文细黑"/>
              </a:rPr>
              <a:t>行</a:t>
            </a:r>
            <a:r>
              <a:rPr sz="850" spc="35">
                <a:latin typeface="华文细黑"/>
                <a:cs typeface="华文细黑"/>
              </a:rPr>
              <a:t>使</a:t>
            </a:r>
            <a:r>
              <a:rPr sz="850" spc="10">
                <a:latin typeface="华文细黑"/>
                <a:cs typeface="华文细黑"/>
              </a:rPr>
              <a:t>超</a:t>
            </a:r>
            <a:r>
              <a:rPr sz="850" spc="35">
                <a:latin typeface="华文细黑"/>
                <a:cs typeface="华文细黑"/>
              </a:rPr>
              <a:t>额</a:t>
            </a:r>
            <a:r>
              <a:rPr sz="850" spc="10">
                <a:latin typeface="华文细黑"/>
                <a:cs typeface="华文细黑"/>
              </a:rPr>
              <a:t>配</a:t>
            </a:r>
            <a:r>
              <a:rPr sz="850" spc="35">
                <a:latin typeface="华文细黑"/>
                <a:cs typeface="华文细黑"/>
              </a:rPr>
              <a:t>售</a:t>
            </a:r>
            <a:r>
              <a:rPr sz="850" spc="10">
                <a:latin typeface="华文细黑"/>
                <a:cs typeface="华文细黑"/>
              </a:rPr>
              <a:t>权</a:t>
            </a:r>
            <a:r>
              <a:rPr sz="850" spc="35">
                <a:latin typeface="华文细黑"/>
                <a:cs typeface="华文细黑"/>
              </a:rPr>
              <a:t>后</a:t>
            </a:r>
            <a:r>
              <a:rPr sz="850" spc="10">
                <a:latin typeface="华文细黑"/>
                <a:cs typeface="华文细黑"/>
              </a:rPr>
              <a:t>可</a:t>
            </a:r>
            <a:r>
              <a:rPr sz="850" spc="35">
                <a:latin typeface="华文细黑"/>
                <a:cs typeface="华文细黑"/>
              </a:rPr>
              <a:t>能</a:t>
            </a:r>
            <a:r>
              <a:rPr sz="850" spc="10">
                <a:latin typeface="华文细黑"/>
                <a:cs typeface="华文细黑"/>
              </a:rPr>
              <a:t>会</a:t>
            </a:r>
            <a:r>
              <a:rPr sz="850" spc="35">
                <a:latin typeface="华文细黑"/>
                <a:cs typeface="华文细黑"/>
              </a:rPr>
              <a:t>带</a:t>
            </a:r>
            <a:r>
              <a:rPr sz="850" spc="10">
                <a:latin typeface="华文细黑"/>
                <a:cs typeface="华文细黑"/>
              </a:rPr>
              <a:t>来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额</a:t>
            </a:r>
            <a:r>
              <a:rPr sz="850" spc="35">
                <a:latin typeface="华文细黑"/>
                <a:cs typeface="华文细黑"/>
              </a:rPr>
              <a:t>外</a:t>
            </a:r>
            <a:r>
              <a:rPr sz="850" spc="10">
                <a:latin typeface="华文细黑"/>
                <a:cs typeface="华文细黑"/>
              </a:rPr>
              <a:t>融</a:t>
            </a:r>
            <a:r>
              <a:rPr sz="850" spc="35">
                <a:latin typeface="华文细黑"/>
                <a:cs typeface="华文细黑"/>
              </a:rPr>
              <a:t>资金</a:t>
            </a:r>
            <a:r>
              <a:rPr sz="850" spc="10">
                <a:latin typeface="华文细黑"/>
                <a:cs typeface="华文细黑"/>
              </a:rPr>
              <a:t>额</a:t>
            </a:r>
            <a:r>
              <a:rPr sz="850" spc="35">
                <a:latin typeface="华文细黑"/>
                <a:cs typeface="华文细黑"/>
              </a:rPr>
              <a:t>。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220" name="object 2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pc="-5">
                <a:latin typeface="Calibri"/>
                <a:cs typeface="Calibri"/>
              </a:rPr>
              <a:t>©</a:t>
            </a:r>
            <a:r>
              <a:rPr spc="-4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2023</a:t>
            </a:r>
            <a:r>
              <a:rPr spc="-5"/>
              <a:t>。欲了解更多信息，请联系德勤中国。</a:t>
            </a:r>
          </a:p>
        </p:txBody>
      </p:sp>
      <p:sp>
        <p:nvSpPr>
          <p:cNvPr id="221" name="object 2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60"/>
              </a:spcBef>
            </a:pPr>
            <a:r>
              <a:rPr spc="-5"/>
              <a:t>11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2657855" y="2033523"/>
            <a:ext cx="6160135" cy="3331845"/>
          </a:xfrm>
          <a:custGeom>
            <a:rect l="l" t="t" r="r" b="b"/>
            <a:pathLst>
              <a:path w="6160134" h="3331845">
                <a:moveTo>
                  <a:pt x="0" y="3331464"/>
                </a:moveTo>
                <a:lnTo>
                  <a:pt x="6160008" y="3331464"/>
                </a:lnTo>
                <a:lnTo>
                  <a:pt x="6160008" y="0"/>
                </a:lnTo>
                <a:lnTo>
                  <a:pt x="0" y="0"/>
                </a:lnTo>
                <a:lnTo>
                  <a:pt x="0" y="3331464"/>
                </a:lnTo>
                <a:close/>
              </a:path>
            </a:pathLst>
          </a:custGeom>
          <a:solidFill>
            <a:srgbClr val="DCDD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 flipH="1">
            <a:off x="2657855" y="2033523"/>
            <a:ext cx="0" cy="3331845"/>
          </a:xfrm>
          <a:custGeom>
            <a:rect l="l" t="t" r="r" b="b"/>
            <a:pathLst>
              <a:path h="3331845">
                <a:moveTo>
                  <a:pt x="0" y="0"/>
                </a:moveTo>
                <a:lnTo>
                  <a:pt x="0" y="3331464"/>
                </a:lnTo>
              </a:path>
            </a:pathLst>
          </a:custGeom>
          <a:ln w="6096">
            <a:solidFill>
              <a:srgbClr val="BA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 flipH="1">
            <a:off x="3538728" y="2590800"/>
            <a:ext cx="0" cy="2774315"/>
          </a:xfrm>
          <a:custGeom>
            <a:rect l="l" t="t" r="r" b="b"/>
            <a:pathLst>
              <a:path h="2774315">
                <a:moveTo>
                  <a:pt x="0" y="0"/>
                </a:moveTo>
                <a:lnTo>
                  <a:pt x="0" y="2774188"/>
                </a:lnTo>
              </a:path>
            </a:pathLst>
          </a:custGeom>
          <a:ln w="6096">
            <a:solidFill>
              <a:srgbClr val="BA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 flipH="1">
            <a:off x="4419600" y="3145789"/>
            <a:ext cx="0" cy="2219325"/>
          </a:xfrm>
          <a:custGeom>
            <a:rect l="l" t="t" r="r" b="b"/>
            <a:pathLst>
              <a:path h="2219325">
                <a:moveTo>
                  <a:pt x="0" y="0"/>
                </a:moveTo>
                <a:lnTo>
                  <a:pt x="0" y="2219198"/>
                </a:lnTo>
              </a:path>
            </a:pathLst>
          </a:custGeom>
          <a:ln w="6096">
            <a:solidFill>
              <a:srgbClr val="BA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 flipH="1">
            <a:off x="6178296" y="3700779"/>
            <a:ext cx="0" cy="1664335"/>
          </a:xfrm>
          <a:custGeom>
            <a:rect l="l" t="t" r="r" b="b"/>
            <a:pathLst>
              <a:path h="1664335">
                <a:moveTo>
                  <a:pt x="0" y="0"/>
                </a:moveTo>
                <a:lnTo>
                  <a:pt x="0" y="1664208"/>
                </a:lnTo>
              </a:path>
            </a:pathLst>
          </a:custGeom>
          <a:ln w="6096">
            <a:solidFill>
              <a:srgbClr val="BA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 flipH="1">
            <a:off x="7059168" y="2590800"/>
            <a:ext cx="0" cy="2774315"/>
          </a:xfrm>
          <a:custGeom>
            <a:rect l="l" t="t" r="r" b="b"/>
            <a:pathLst>
              <a:path h="2774315">
                <a:moveTo>
                  <a:pt x="0" y="0"/>
                </a:moveTo>
                <a:lnTo>
                  <a:pt x="0" y="2774188"/>
                </a:lnTo>
              </a:path>
            </a:pathLst>
          </a:custGeom>
          <a:ln w="6096">
            <a:solidFill>
              <a:srgbClr val="BA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 flipH="1">
            <a:off x="7940040" y="2590800"/>
            <a:ext cx="0" cy="2774315"/>
          </a:xfrm>
          <a:custGeom>
            <a:rect l="l" t="t" r="r" b="b"/>
            <a:pathLst>
              <a:path h="2774315">
                <a:moveTo>
                  <a:pt x="0" y="0"/>
                </a:moveTo>
                <a:lnTo>
                  <a:pt x="0" y="2774188"/>
                </a:lnTo>
              </a:path>
            </a:pathLst>
          </a:custGeom>
          <a:ln w="6096">
            <a:solidFill>
              <a:srgbClr val="BA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 flipH="1">
            <a:off x="8817864" y="2033523"/>
            <a:ext cx="0" cy="3331845"/>
          </a:xfrm>
          <a:custGeom>
            <a:rect l="l" t="t" r="r" b="b"/>
            <a:pathLst>
              <a:path h="3331845">
                <a:moveTo>
                  <a:pt x="0" y="0"/>
                </a:moveTo>
                <a:lnTo>
                  <a:pt x="0" y="3331464"/>
                </a:lnTo>
              </a:path>
            </a:pathLst>
          </a:custGeom>
          <a:ln w="6096">
            <a:solidFill>
              <a:srgbClr val="BA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118104" y="2033270"/>
            <a:ext cx="2182495" cy="557530"/>
          </a:xfrm>
          <a:custGeom>
            <a:rect l="l" t="t" r="r" b="b"/>
            <a:pathLst>
              <a:path w="2182495" h="557530">
                <a:moveTo>
                  <a:pt x="0" y="557530"/>
                </a:moveTo>
                <a:lnTo>
                  <a:pt x="2182368" y="557530"/>
                </a:lnTo>
                <a:lnTo>
                  <a:pt x="2182368" y="0"/>
                </a:lnTo>
                <a:lnTo>
                  <a:pt x="0" y="0"/>
                </a:lnTo>
                <a:lnTo>
                  <a:pt x="0" y="557530"/>
                </a:lnTo>
                <a:close/>
              </a:path>
            </a:pathLst>
          </a:custGeom>
          <a:solidFill>
            <a:srgbClr val="0235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300471" y="4810252"/>
            <a:ext cx="15240" cy="554990"/>
          </a:xfrm>
          <a:custGeom>
            <a:rect l="l" t="t" r="r" b="b"/>
            <a:pathLst>
              <a:path w="15239" h="554989">
                <a:moveTo>
                  <a:pt x="0" y="554736"/>
                </a:moveTo>
                <a:lnTo>
                  <a:pt x="15240" y="554736"/>
                </a:lnTo>
                <a:lnTo>
                  <a:pt x="15240" y="0"/>
                </a:lnTo>
                <a:lnTo>
                  <a:pt x="0" y="0"/>
                </a:lnTo>
                <a:lnTo>
                  <a:pt x="0" y="554736"/>
                </a:lnTo>
                <a:close/>
              </a:path>
            </a:pathLst>
          </a:custGeom>
          <a:solidFill>
            <a:srgbClr val="0235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 flipH="1">
            <a:off x="5273040" y="4255515"/>
            <a:ext cx="0" cy="554990"/>
          </a:xfrm>
          <a:custGeom>
            <a:rect l="l" t="t" r="r" b="b"/>
            <a:pathLst>
              <a:path h="554989">
                <a:moveTo>
                  <a:pt x="0" y="0"/>
                </a:moveTo>
                <a:lnTo>
                  <a:pt x="0" y="554736"/>
                </a:lnTo>
              </a:path>
            </a:pathLst>
          </a:custGeom>
          <a:ln w="54863">
            <a:solidFill>
              <a:srgbClr val="0235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118104" y="2033523"/>
            <a:ext cx="2182495" cy="558165"/>
          </a:xfrm>
          <a:custGeom>
            <a:rect l="l" t="t" r="r" b="b"/>
            <a:pathLst>
              <a:path w="2182495" h="558164">
                <a:moveTo>
                  <a:pt x="0" y="0"/>
                </a:moveTo>
                <a:lnTo>
                  <a:pt x="2182368" y="0"/>
                </a:lnTo>
                <a:lnTo>
                  <a:pt x="2182368" y="557784"/>
                </a:lnTo>
                <a:lnTo>
                  <a:pt x="0" y="557784"/>
                </a:lnTo>
                <a:lnTo>
                  <a:pt x="0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962400" y="2591307"/>
            <a:ext cx="1338580" cy="554990"/>
          </a:xfrm>
          <a:custGeom>
            <a:rect l="l" t="t" r="r" b="b"/>
            <a:pathLst>
              <a:path w="1338579" h="554989">
                <a:moveTo>
                  <a:pt x="0" y="0"/>
                </a:moveTo>
                <a:lnTo>
                  <a:pt x="1338072" y="0"/>
                </a:lnTo>
                <a:lnTo>
                  <a:pt x="1338072" y="554736"/>
                </a:lnTo>
                <a:lnTo>
                  <a:pt x="0" y="554736"/>
                </a:lnTo>
                <a:lnTo>
                  <a:pt x="0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541520" y="3146044"/>
            <a:ext cx="759460" cy="554990"/>
          </a:xfrm>
          <a:custGeom>
            <a:rect l="l" t="t" r="r" b="b"/>
            <a:pathLst>
              <a:path w="759460" h="554989">
                <a:moveTo>
                  <a:pt x="0" y="0"/>
                </a:moveTo>
                <a:lnTo>
                  <a:pt x="758951" y="0"/>
                </a:lnTo>
                <a:lnTo>
                  <a:pt x="758951" y="554735"/>
                </a:lnTo>
                <a:lnTo>
                  <a:pt x="0" y="554735"/>
                </a:lnTo>
                <a:lnTo>
                  <a:pt x="0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245608" y="4255515"/>
            <a:ext cx="55244" cy="554990"/>
          </a:xfrm>
          <a:custGeom>
            <a:rect l="l" t="t" r="r" b="b"/>
            <a:pathLst>
              <a:path w="55244" h="554989">
                <a:moveTo>
                  <a:pt x="0" y="0"/>
                </a:moveTo>
                <a:lnTo>
                  <a:pt x="54863" y="0"/>
                </a:lnTo>
                <a:lnTo>
                  <a:pt x="54863" y="554736"/>
                </a:lnTo>
                <a:lnTo>
                  <a:pt x="0" y="554736"/>
                </a:lnTo>
                <a:lnTo>
                  <a:pt x="0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295900" y="4805679"/>
            <a:ext cx="24765" cy="563880"/>
          </a:xfrm>
          <a:custGeom>
            <a:rect l="l" t="t" r="r" b="b"/>
            <a:pathLst>
              <a:path w="24764" h="563879">
                <a:moveTo>
                  <a:pt x="0" y="563880"/>
                </a:moveTo>
                <a:lnTo>
                  <a:pt x="24384" y="563880"/>
                </a:lnTo>
                <a:lnTo>
                  <a:pt x="24384" y="0"/>
                </a:lnTo>
                <a:lnTo>
                  <a:pt x="0" y="0"/>
                </a:lnTo>
                <a:lnTo>
                  <a:pt x="0" y="5638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300471" y="3145789"/>
            <a:ext cx="1106805" cy="554990"/>
          </a:xfrm>
          <a:custGeom>
            <a:rect l="l" t="t" r="r" b="b"/>
            <a:pathLst>
              <a:path w="1106804" h="554989">
                <a:moveTo>
                  <a:pt x="0" y="554989"/>
                </a:moveTo>
                <a:lnTo>
                  <a:pt x="1106424" y="554989"/>
                </a:lnTo>
                <a:lnTo>
                  <a:pt x="1106424" y="0"/>
                </a:lnTo>
                <a:lnTo>
                  <a:pt x="0" y="0"/>
                </a:lnTo>
                <a:lnTo>
                  <a:pt x="0" y="554989"/>
                </a:lnTo>
                <a:close/>
              </a:path>
            </a:pathLst>
          </a:custGeom>
          <a:solidFill>
            <a:srgbClr val="2588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300471" y="2590800"/>
            <a:ext cx="1689100" cy="554990"/>
          </a:xfrm>
          <a:custGeom>
            <a:rect l="l" t="t" r="r" b="b"/>
            <a:pathLst>
              <a:path w="1689100" h="554989">
                <a:moveTo>
                  <a:pt x="0" y="554989"/>
                </a:moveTo>
                <a:lnTo>
                  <a:pt x="1688592" y="554989"/>
                </a:lnTo>
                <a:lnTo>
                  <a:pt x="1688592" y="0"/>
                </a:lnTo>
                <a:lnTo>
                  <a:pt x="0" y="0"/>
                </a:lnTo>
                <a:lnTo>
                  <a:pt x="0" y="554989"/>
                </a:lnTo>
                <a:close/>
              </a:path>
            </a:pathLst>
          </a:custGeom>
          <a:solidFill>
            <a:srgbClr val="2588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300471" y="2033270"/>
            <a:ext cx="3115310" cy="557530"/>
          </a:xfrm>
          <a:custGeom>
            <a:rect l="l" t="t" r="r" b="b"/>
            <a:pathLst>
              <a:path w="3115309" h="557530">
                <a:moveTo>
                  <a:pt x="0" y="557530"/>
                </a:moveTo>
                <a:lnTo>
                  <a:pt x="3115055" y="557530"/>
                </a:lnTo>
                <a:lnTo>
                  <a:pt x="3115055" y="0"/>
                </a:lnTo>
                <a:lnTo>
                  <a:pt x="0" y="0"/>
                </a:lnTo>
                <a:lnTo>
                  <a:pt x="0" y="557530"/>
                </a:lnTo>
                <a:close/>
              </a:path>
            </a:pathLst>
          </a:custGeom>
          <a:solidFill>
            <a:srgbClr val="2588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300471" y="4255515"/>
            <a:ext cx="88900" cy="554990"/>
          </a:xfrm>
          <a:custGeom>
            <a:rect l="l" t="t" r="r" b="b"/>
            <a:pathLst>
              <a:path w="88900" h="554989">
                <a:moveTo>
                  <a:pt x="88391" y="0"/>
                </a:moveTo>
                <a:lnTo>
                  <a:pt x="0" y="0"/>
                </a:lnTo>
                <a:lnTo>
                  <a:pt x="0" y="554736"/>
                </a:lnTo>
                <a:lnTo>
                  <a:pt x="88391" y="554736"/>
                </a:lnTo>
                <a:lnTo>
                  <a:pt x="88391" y="0"/>
                </a:lnTo>
                <a:close/>
              </a:path>
            </a:pathLst>
          </a:custGeom>
          <a:solidFill>
            <a:srgbClr val="2588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300471" y="2033523"/>
            <a:ext cx="3115310" cy="558165"/>
          </a:xfrm>
          <a:custGeom>
            <a:rect l="l" t="t" r="r" b="b"/>
            <a:pathLst>
              <a:path w="3115309" h="558164">
                <a:moveTo>
                  <a:pt x="3115055" y="0"/>
                </a:moveTo>
                <a:lnTo>
                  <a:pt x="0" y="0"/>
                </a:lnTo>
                <a:lnTo>
                  <a:pt x="0" y="557784"/>
                </a:lnTo>
                <a:lnTo>
                  <a:pt x="3115055" y="557784"/>
                </a:lnTo>
                <a:lnTo>
                  <a:pt x="3115055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300471" y="2591307"/>
            <a:ext cx="1689100" cy="554990"/>
          </a:xfrm>
          <a:custGeom>
            <a:rect l="l" t="t" r="r" b="b"/>
            <a:pathLst>
              <a:path w="1689100" h="554989">
                <a:moveTo>
                  <a:pt x="1688592" y="0"/>
                </a:moveTo>
                <a:lnTo>
                  <a:pt x="0" y="0"/>
                </a:lnTo>
                <a:lnTo>
                  <a:pt x="0" y="554736"/>
                </a:lnTo>
                <a:lnTo>
                  <a:pt x="1688592" y="554736"/>
                </a:lnTo>
                <a:lnTo>
                  <a:pt x="168859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300471" y="3146044"/>
            <a:ext cx="1106805" cy="554990"/>
          </a:xfrm>
          <a:custGeom>
            <a:rect l="l" t="t" r="r" b="b"/>
            <a:pathLst>
              <a:path w="1106804" h="554989">
                <a:moveTo>
                  <a:pt x="1106424" y="0"/>
                </a:moveTo>
                <a:lnTo>
                  <a:pt x="0" y="0"/>
                </a:lnTo>
                <a:lnTo>
                  <a:pt x="0" y="554735"/>
                </a:lnTo>
                <a:lnTo>
                  <a:pt x="1106424" y="554735"/>
                </a:lnTo>
                <a:lnTo>
                  <a:pt x="1106424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300471" y="4255515"/>
            <a:ext cx="88900" cy="554990"/>
          </a:xfrm>
          <a:custGeom>
            <a:rect l="l" t="t" r="r" b="b"/>
            <a:pathLst>
              <a:path w="88900" h="554989">
                <a:moveTo>
                  <a:pt x="88391" y="0"/>
                </a:moveTo>
                <a:lnTo>
                  <a:pt x="0" y="0"/>
                </a:lnTo>
                <a:lnTo>
                  <a:pt x="0" y="554736"/>
                </a:lnTo>
                <a:lnTo>
                  <a:pt x="88391" y="554736"/>
                </a:lnTo>
                <a:lnTo>
                  <a:pt x="88391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657855" y="5364988"/>
            <a:ext cx="6160135" cy="0"/>
          </a:xfrm>
          <a:custGeom>
            <a:rect l="l" t="t" r="r" b="b"/>
            <a:pathLst>
              <a:path w="6160134">
                <a:moveTo>
                  <a:pt x="0" y="0"/>
                </a:moveTo>
                <a:lnTo>
                  <a:pt x="6160008" y="0"/>
                </a:lnTo>
              </a:path>
            </a:pathLst>
          </a:custGeom>
          <a:ln w="6096">
            <a:solidFill>
              <a:srgbClr val="BA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288279" y="2006092"/>
            <a:ext cx="106679" cy="341680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 flipH="1">
            <a:off x="5297423" y="2033523"/>
            <a:ext cx="0" cy="3331845"/>
          </a:xfrm>
          <a:custGeom>
            <a:rect l="l" t="t" r="r" b="b"/>
            <a:pathLst>
              <a:path h="3331845">
                <a:moveTo>
                  <a:pt x="0" y="0"/>
                </a:moveTo>
                <a:lnTo>
                  <a:pt x="0" y="3331464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4075176" y="2185416"/>
            <a:ext cx="27813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124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966971" y="2595879"/>
            <a:ext cx="1324610" cy="546100"/>
          </a:xfrm>
          <a:prstGeom prst="rect">
            <a:avLst/>
          </a:prstGeom>
          <a:solidFill>
            <a:srgbClr val="02351C"/>
          </a:solidFill>
        </p:spPr>
        <p:txBody>
          <a:bodyPr vert="horz" wrap="square" lIns="0" tIns="15557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225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76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46091" y="3150616"/>
            <a:ext cx="745490" cy="546100"/>
          </a:xfrm>
          <a:prstGeom prst="rect">
            <a:avLst/>
          </a:prstGeom>
          <a:solidFill>
            <a:srgbClr val="02351C"/>
          </a:solidFill>
        </p:spPr>
        <p:txBody>
          <a:bodyPr vert="horz" wrap="square" lIns="0" tIns="180340" rIns="0" bIns="0" rtlCol="0">
            <a:spAutoFit/>
          </a:bodyPr>
          <a:lstStyle/>
          <a:p>
            <a:pPr marL="43815" algn="ctr">
              <a:lnSpc>
                <a:spcPct val="100000"/>
              </a:lnSpc>
              <a:spcBef>
                <a:spcPts val="142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43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004308" y="4383023"/>
            <a:ext cx="11557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5"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23888" y="2185416"/>
            <a:ext cx="27813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177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53328" y="2740151"/>
            <a:ext cx="18986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96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03520" y="3319271"/>
            <a:ext cx="109918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17780" algn="ctr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63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107940" y="3849623"/>
            <a:ext cx="432434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29565"/>
              </a:tabLst>
            </a:pPr>
            <a:r>
              <a:rPr sz="1400" b="1" spc="-5">
                <a:latin typeface="Calibri"/>
                <a:cs typeface="Calibri"/>
              </a:rPr>
              <a:t>0	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491988" y="4386071"/>
            <a:ext cx="11557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5">
                <a:latin typeface="Calibri"/>
                <a:cs typeface="Calibri"/>
              </a:rPr>
              <a:t>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325111" y="5587491"/>
            <a:ext cx="88900" cy="0"/>
          </a:xfrm>
          <a:custGeom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85343">
            <a:solidFill>
              <a:srgbClr val="0235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946647" y="5544820"/>
            <a:ext cx="85725" cy="85725"/>
          </a:xfrm>
          <a:custGeom>
            <a:rect l="l" t="t" r="r" b="b"/>
            <a:pathLst>
              <a:path w="85725" h="85725">
                <a:moveTo>
                  <a:pt x="0" y="85343"/>
                </a:moveTo>
                <a:lnTo>
                  <a:pt x="85344" y="85343"/>
                </a:lnTo>
                <a:lnTo>
                  <a:pt x="85344" y="0"/>
                </a:lnTo>
                <a:lnTo>
                  <a:pt x="0" y="0"/>
                </a:lnTo>
                <a:lnTo>
                  <a:pt x="0" y="85343"/>
                </a:lnTo>
                <a:close/>
              </a:path>
            </a:pathLst>
          </a:custGeom>
          <a:solidFill>
            <a:srgbClr val="2588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4440428" y="4962144"/>
            <a:ext cx="2750820" cy="7245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92150">
              <a:lnSpc>
                <a:spcPct val="100000"/>
              </a:lnSpc>
              <a:spcBef>
                <a:spcPts val="90"/>
              </a:spcBef>
              <a:tabLst>
                <a:tab pos="1017905"/>
              </a:tabLst>
            </a:pPr>
            <a:r>
              <a:rPr sz="1400" b="1" spc="-5">
                <a:latin typeface="Calibri"/>
                <a:cs typeface="Calibri"/>
              </a:rPr>
              <a:t>1	0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630680"/>
              </a:tabLst>
            </a:pPr>
            <a:r>
              <a:rPr sz="1200" b="1" spc="10">
                <a:latin typeface="Calibri"/>
                <a:cs typeface="Calibri"/>
              </a:rPr>
              <a:t>2023</a:t>
            </a:r>
            <a:r>
              <a:rPr sz="1200" b="1" spc="40">
                <a:latin typeface="Microsoft JhengHei"/>
                <a:cs typeface="Microsoft JhengHei"/>
              </a:rPr>
              <a:t>年前</a:t>
            </a:r>
            <a:r>
              <a:rPr sz="1200" b="1" spc="10">
                <a:latin typeface="Calibri"/>
                <a:cs typeface="Calibri"/>
              </a:rPr>
              <a:t>11</a:t>
            </a:r>
            <a:r>
              <a:rPr sz="1200" b="1" spc="40">
                <a:latin typeface="Microsoft JhengHei"/>
                <a:cs typeface="Microsoft JhengHei"/>
              </a:rPr>
              <a:t>个</a:t>
            </a:r>
            <a:r>
              <a:rPr sz="1200" b="1" spc="20">
                <a:latin typeface="Microsoft JhengHei"/>
                <a:cs typeface="Microsoft JhengHei"/>
              </a:rPr>
              <a:t>月	</a:t>
            </a:r>
            <a:r>
              <a:rPr sz="1200" b="1" spc="10">
                <a:latin typeface="Calibri"/>
                <a:cs typeface="Calibri"/>
              </a:rPr>
              <a:t>2022</a:t>
            </a:r>
            <a:r>
              <a:rPr sz="1200" b="1" spc="40">
                <a:latin typeface="Microsoft JhengHei"/>
                <a:cs typeface="Microsoft JhengHei"/>
              </a:rPr>
              <a:t>年前</a:t>
            </a:r>
            <a:r>
              <a:rPr sz="1200" b="1" spc="10">
                <a:latin typeface="Calibri"/>
                <a:cs typeface="Calibri"/>
              </a:rPr>
              <a:t>11</a:t>
            </a:r>
            <a:r>
              <a:rPr sz="1200" b="1" spc="40">
                <a:latin typeface="Microsoft JhengHei"/>
                <a:cs typeface="Microsoft JhengHei"/>
              </a:rPr>
              <a:t>个</a:t>
            </a:r>
            <a:r>
              <a:rPr sz="1200" b="1" spc="20">
                <a:latin typeface="Microsoft JhengHei"/>
                <a:cs typeface="Microsoft JhengHei"/>
              </a:rPr>
              <a:t>月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63955" y="4413503"/>
            <a:ext cx="143700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40">
                <a:latin typeface="Microsoft JhengHei"/>
                <a:cs typeface="Microsoft JhengHei"/>
              </a:rPr>
              <a:t>申请人自</a:t>
            </a:r>
            <a:r>
              <a:rPr sz="1200" b="1" spc="20">
                <a:latin typeface="Microsoft JhengHei"/>
                <a:cs typeface="Microsoft JhengHei"/>
              </a:rPr>
              <a:t>行撤回申请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3955" y="4968240"/>
            <a:ext cx="81534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40">
                <a:latin typeface="Microsoft JhengHei"/>
                <a:cs typeface="Microsoft JhengHei"/>
              </a:rPr>
              <a:t>申请被发</a:t>
            </a:r>
            <a:r>
              <a:rPr sz="1200" b="1" spc="20">
                <a:latin typeface="Microsoft JhengHei"/>
                <a:cs typeface="Microsoft JhengHei"/>
              </a:rPr>
              <a:t>回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682988" y="2100072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005486"/>
                </a:solidFill>
                <a:latin typeface="Calibri"/>
                <a:cs typeface="Calibri"/>
              </a:rPr>
              <a:t>30%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682988" y="3322319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005486"/>
                </a:solidFill>
                <a:latin typeface="Calibri"/>
                <a:cs typeface="Calibri"/>
              </a:rPr>
              <a:t>32%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682988" y="4431791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005486"/>
                </a:solidFill>
                <a:latin typeface="Calibri"/>
                <a:cs typeface="Calibri"/>
              </a:rPr>
              <a:t>40%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9189719" y="2103627"/>
            <a:ext cx="372110" cy="277495"/>
          </a:xfrm>
          <a:custGeom>
            <a:rect l="l" t="t" r="r" b="b"/>
            <a:pathLst>
              <a:path w="372109" h="277494">
                <a:moveTo>
                  <a:pt x="371855" y="137160"/>
                </a:moveTo>
                <a:lnTo>
                  <a:pt x="0" y="137160"/>
                </a:lnTo>
                <a:lnTo>
                  <a:pt x="185927" y="277368"/>
                </a:lnTo>
                <a:lnTo>
                  <a:pt x="371855" y="137160"/>
                </a:lnTo>
                <a:close/>
              </a:path>
              <a:path w="372109" h="277494">
                <a:moveTo>
                  <a:pt x="277368" y="0"/>
                </a:moveTo>
                <a:lnTo>
                  <a:pt x="91439" y="0"/>
                </a:lnTo>
                <a:lnTo>
                  <a:pt x="91439" y="137160"/>
                </a:lnTo>
                <a:lnTo>
                  <a:pt x="277368" y="137160"/>
                </a:lnTo>
                <a:lnTo>
                  <a:pt x="277368" y="0"/>
                </a:lnTo>
                <a:close/>
              </a:path>
            </a:pathLst>
          </a:custGeom>
          <a:solidFill>
            <a:srgbClr val="003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9682988" y="2712719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005486"/>
                </a:solidFill>
                <a:latin typeface="Calibri"/>
                <a:cs typeface="Calibri"/>
              </a:rPr>
              <a:t>21%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xfrm>
            <a:off x="429259" y="1118616"/>
            <a:ext cx="858774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400"/>
              </a:lnSpc>
              <a:spcBef>
                <a:spcPts val="110"/>
              </a:spcBef>
            </a:pPr>
            <a:r>
              <a:rPr spc="10">
                <a:latin typeface="Calibri"/>
                <a:cs typeface="Calibri"/>
              </a:rPr>
              <a:t>2023</a:t>
            </a:r>
            <a:r>
              <a:rPr spc="10"/>
              <a:t>年</a:t>
            </a:r>
            <a:r>
              <a:rPr spc="-15"/>
              <a:t>香</a:t>
            </a:r>
            <a:r>
              <a:rPr spc="10"/>
              <a:t>港上</a:t>
            </a:r>
            <a:r>
              <a:rPr spc="-15"/>
              <a:t>市</a:t>
            </a:r>
            <a:r>
              <a:rPr spc="10"/>
              <a:t>申请</a:t>
            </a:r>
            <a:r>
              <a:rPr spc="-15"/>
              <a:t>状</a:t>
            </a:r>
            <a:r>
              <a:rPr spc="10"/>
              <a:t>况概览</a:t>
            </a:r>
          </a:p>
          <a:p>
            <a:pPr marL="12700">
              <a:lnSpc>
                <a:spcPts val="2400"/>
              </a:lnSpc>
            </a:pPr>
            <a:r>
              <a:rPr spc="30">
                <a:solidFill>
                  <a:srgbClr val="565656"/>
                </a:solidFill>
              </a:rPr>
              <a:t>除了</a:t>
            </a:r>
            <a:r>
              <a:rPr spc="10">
                <a:solidFill>
                  <a:srgbClr val="565656"/>
                </a:solidFill>
              </a:rPr>
              <a:t>申请</a:t>
            </a:r>
            <a:r>
              <a:rPr spc="-15">
                <a:solidFill>
                  <a:srgbClr val="565656"/>
                </a:solidFill>
              </a:rPr>
              <a:t>被</a:t>
            </a:r>
            <a:r>
              <a:rPr spc="10">
                <a:solidFill>
                  <a:srgbClr val="565656"/>
                </a:solidFill>
              </a:rPr>
              <a:t>拒及</a:t>
            </a:r>
            <a:r>
              <a:rPr spc="-15">
                <a:solidFill>
                  <a:srgbClr val="565656"/>
                </a:solidFill>
              </a:rPr>
              <a:t>被</a:t>
            </a:r>
            <a:r>
              <a:rPr spc="10">
                <a:solidFill>
                  <a:srgbClr val="565656"/>
                </a:solidFill>
              </a:rPr>
              <a:t>发回</a:t>
            </a:r>
            <a:r>
              <a:rPr spc="-15">
                <a:solidFill>
                  <a:srgbClr val="565656"/>
                </a:solidFill>
              </a:rPr>
              <a:t>外</a:t>
            </a:r>
            <a:r>
              <a:rPr spc="10">
                <a:solidFill>
                  <a:srgbClr val="565656"/>
                </a:solidFill>
              </a:rPr>
              <a:t>，其</a:t>
            </a:r>
            <a:r>
              <a:rPr spc="-15">
                <a:solidFill>
                  <a:srgbClr val="565656"/>
                </a:solidFill>
              </a:rPr>
              <a:t>他</a:t>
            </a:r>
            <a:r>
              <a:rPr spc="10">
                <a:solidFill>
                  <a:srgbClr val="565656"/>
                </a:solidFill>
              </a:rPr>
              <a:t>所有</a:t>
            </a:r>
            <a:r>
              <a:rPr spc="-15">
                <a:solidFill>
                  <a:srgbClr val="565656"/>
                </a:solidFill>
              </a:rPr>
              <a:t>上</a:t>
            </a:r>
            <a:r>
              <a:rPr spc="10">
                <a:solidFill>
                  <a:srgbClr val="565656"/>
                </a:solidFill>
              </a:rPr>
              <a:t>市申</a:t>
            </a:r>
            <a:r>
              <a:rPr spc="-15">
                <a:solidFill>
                  <a:srgbClr val="565656"/>
                </a:solidFill>
              </a:rPr>
              <a:t>请</a:t>
            </a:r>
            <a:r>
              <a:rPr spc="10">
                <a:solidFill>
                  <a:srgbClr val="565656"/>
                </a:solidFill>
              </a:rPr>
              <a:t>相关</a:t>
            </a:r>
            <a:r>
              <a:rPr spc="-15">
                <a:solidFill>
                  <a:srgbClr val="565656"/>
                </a:solidFill>
              </a:rPr>
              <a:t>的</a:t>
            </a:r>
            <a:r>
              <a:rPr spc="10">
                <a:solidFill>
                  <a:srgbClr val="565656"/>
                </a:solidFill>
              </a:rPr>
              <a:t>个案</a:t>
            </a:r>
            <a:r>
              <a:rPr spc="-15">
                <a:solidFill>
                  <a:srgbClr val="565656"/>
                </a:solidFill>
              </a:rPr>
              <a:t>类</a:t>
            </a:r>
            <a:r>
              <a:rPr spc="10">
                <a:solidFill>
                  <a:srgbClr val="565656"/>
                </a:solidFill>
              </a:rPr>
              <a:t>别宗</a:t>
            </a:r>
            <a:r>
              <a:rPr spc="-15">
                <a:solidFill>
                  <a:srgbClr val="565656"/>
                </a:solidFill>
              </a:rPr>
              <a:t>数</a:t>
            </a:r>
            <a:r>
              <a:rPr spc="10">
                <a:solidFill>
                  <a:srgbClr val="565656"/>
                </a:solidFill>
              </a:rPr>
              <a:t>均下跌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429259" y="5852159"/>
            <a:ext cx="9843135" cy="42925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35">
                <a:latin typeface="华文细黑"/>
                <a:cs typeface="华文细黑"/>
              </a:rPr>
              <a:t>资料来源：港交</a:t>
            </a:r>
            <a:r>
              <a:rPr sz="850" spc="130">
                <a:latin typeface="华文细黑"/>
                <a:cs typeface="华文细黑"/>
              </a:rPr>
              <a:t>所</a:t>
            </a:r>
            <a:r>
              <a:rPr sz="850" spc="35">
                <a:latin typeface="华文细黑"/>
                <a:cs typeface="华文细黑"/>
              </a:rPr>
              <a:t>、德勤分析，截至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微软雅黑"/>
                <a:cs typeface="微软雅黑"/>
              </a:rPr>
              <a:t>年</a:t>
            </a:r>
            <a:r>
              <a:rPr sz="850" spc="20">
                <a:latin typeface="Calibri"/>
                <a:cs typeface="Calibri"/>
              </a:rPr>
              <a:t>11</a:t>
            </a:r>
            <a:r>
              <a:rPr sz="850" spc="10">
                <a:latin typeface="微软雅黑"/>
                <a:cs typeface="微软雅黑"/>
              </a:rPr>
              <a:t>月</a:t>
            </a:r>
            <a:r>
              <a:rPr sz="850" spc="10">
                <a:latin typeface="Calibri"/>
                <a:cs typeface="Calibri"/>
              </a:rPr>
              <a:t>30</a:t>
            </a:r>
            <a:r>
              <a:rPr sz="850" spc="35">
                <a:latin typeface="微软雅黑"/>
                <a:cs typeface="微软雅黑"/>
              </a:rPr>
              <a:t>日。</a:t>
            </a:r>
            <a:endParaRPr sz="8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850">
                <a:latin typeface="Calibri"/>
                <a:cs typeface="Calibri"/>
              </a:rPr>
              <a:t>*</a:t>
            </a:r>
            <a:r>
              <a:rPr sz="850" spc="35">
                <a:latin typeface="华文细黑"/>
                <a:cs typeface="华文细黑"/>
              </a:rPr>
              <a:t>包括根据主板《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市规</a:t>
            </a:r>
            <a:r>
              <a:rPr sz="850" spc="10">
                <a:latin typeface="华文细黑"/>
                <a:cs typeface="华文细黑"/>
              </a:rPr>
              <a:t>则</a:t>
            </a:r>
            <a:r>
              <a:rPr sz="850" spc="35">
                <a:latin typeface="华文细黑"/>
                <a:cs typeface="华文细黑"/>
              </a:rPr>
              <a:t>》</a:t>
            </a:r>
            <a:r>
              <a:rPr sz="850" spc="10">
                <a:latin typeface="华文细黑"/>
                <a:cs typeface="华文细黑"/>
              </a:rPr>
              <a:t>第</a:t>
            </a:r>
            <a:r>
              <a:rPr sz="850" spc="35">
                <a:latin typeface="华文细黑"/>
                <a:cs typeface="华文细黑"/>
              </a:rPr>
              <a:t>二</a:t>
            </a:r>
            <a:r>
              <a:rPr sz="850" spc="10">
                <a:latin typeface="华文细黑"/>
                <a:cs typeface="华文细黑"/>
              </a:rPr>
              <a:t>十</a:t>
            </a:r>
            <a:r>
              <a:rPr sz="850" spc="35">
                <a:latin typeface="华文细黑"/>
                <a:cs typeface="华文细黑"/>
              </a:rPr>
              <a:t>章</a:t>
            </a:r>
            <a:r>
              <a:rPr sz="850" spc="10">
                <a:latin typeface="华文细黑"/>
                <a:cs typeface="华文细黑"/>
              </a:rPr>
              <a:t>及</a:t>
            </a:r>
            <a:r>
              <a:rPr sz="850" spc="35">
                <a:latin typeface="华文细黑"/>
                <a:cs typeface="华文细黑"/>
              </a:rPr>
              <a:t>第</a:t>
            </a:r>
            <a:r>
              <a:rPr sz="850" spc="10">
                <a:latin typeface="华文细黑"/>
                <a:cs typeface="华文细黑"/>
              </a:rPr>
              <a:t>二</a:t>
            </a:r>
            <a:r>
              <a:rPr sz="850" spc="35">
                <a:latin typeface="华文细黑"/>
                <a:cs typeface="华文细黑"/>
              </a:rPr>
              <a:t>十</a:t>
            </a:r>
            <a:r>
              <a:rPr sz="850" spc="10">
                <a:latin typeface="华文细黑"/>
                <a:cs typeface="华文细黑"/>
              </a:rPr>
              <a:t>一</a:t>
            </a:r>
            <a:r>
              <a:rPr sz="850" spc="35">
                <a:latin typeface="华文细黑"/>
                <a:cs typeface="华文细黑"/>
              </a:rPr>
              <a:t>章</a:t>
            </a:r>
            <a:r>
              <a:rPr sz="850" spc="10">
                <a:latin typeface="华文细黑"/>
                <a:cs typeface="华文细黑"/>
              </a:rPr>
              <a:t>提</a:t>
            </a:r>
            <a:r>
              <a:rPr sz="850" spc="35">
                <a:latin typeface="华文细黑"/>
                <a:cs typeface="华文细黑"/>
              </a:rPr>
              <a:t>出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市申</a:t>
            </a:r>
            <a:r>
              <a:rPr sz="850" spc="10">
                <a:latin typeface="华文细黑"/>
                <a:cs typeface="华文细黑"/>
              </a:rPr>
              <a:t>请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投</a:t>
            </a:r>
            <a:r>
              <a:rPr sz="850" spc="35">
                <a:latin typeface="华文细黑"/>
                <a:cs typeface="华文细黑"/>
              </a:rPr>
              <a:t>资</a:t>
            </a:r>
            <a:r>
              <a:rPr sz="850" spc="10">
                <a:latin typeface="华文细黑"/>
                <a:cs typeface="华文细黑"/>
              </a:rPr>
              <a:t>工</a:t>
            </a:r>
            <a:r>
              <a:rPr sz="850" spc="35">
                <a:latin typeface="华文细黑"/>
                <a:cs typeface="华文细黑"/>
              </a:rPr>
              <a:t>具</a:t>
            </a:r>
            <a:r>
              <a:rPr sz="850" spc="10">
                <a:latin typeface="华文细黑"/>
                <a:cs typeface="华文细黑"/>
              </a:rPr>
              <a:t>、</a:t>
            </a:r>
            <a:r>
              <a:rPr sz="850" spc="35">
                <a:latin typeface="华文细黑"/>
                <a:cs typeface="华文细黑"/>
              </a:rPr>
              <a:t>从</a:t>
            </a:r>
            <a:r>
              <a:rPr sz="850">
                <a:latin typeface="Calibri"/>
                <a:cs typeface="Calibri"/>
              </a:rPr>
              <a:t>GEM</a:t>
            </a:r>
            <a:r>
              <a:rPr sz="850" spc="35">
                <a:latin typeface="华文细黑"/>
                <a:cs typeface="华文细黑"/>
              </a:rPr>
              <a:t>转</a:t>
            </a:r>
            <a:r>
              <a:rPr sz="850" spc="10">
                <a:latin typeface="华文细黑"/>
                <a:cs typeface="华文细黑"/>
              </a:rPr>
              <a:t>到</a:t>
            </a:r>
            <a:r>
              <a:rPr sz="850" spc="35">
                <a:latin typeface="华文细黑"/>
                <a:cs typeface="华文细黑"/>
              </a:rPr>
              <a:t>主板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35">
                <a:latin typeface="华文细黑"/>
                <a:cs typeface="华文细黑"/>
              </a:rPr>
              <a:t>申</a:t>
            </a:r>
            <a:r>
              <a:rPr sz="850" spc="10">
                <a:latin typeface="华文细黑"/>
                <a:cs typeface="华文细黑"/>
              </a:rPr>
              <a:t>请</a:t>
            </a:r>
            <a:r>
              <a:rPr sz="850" spc="35">
                <a:latin typeface="华文细黑"/>
                <a:cs typeface="华文细黑"/>
              </a:rPr>
              <a:t>个</a:t>
            </a:r>
            <a:r>
              <a:rPr sz="850" spc="10">
                <a:latin typeface="华文细黑"/>
                <a:cs typeface="华文细黑"/>
              </a:rPr>
              <a:t>案</a:t>
            </a:r>
            <a:r>
              <a:rPr sz="850" spc="35">
                <a:latin typeface="华文细黑"/>
                <a:cs typeface="华文细黑"/>
              </a:rPr>
              <a:t>、</a:t>
            </a:r>
            <a:r>
              <a:rPr sz="850" spc="5">
                <a:latin typeface="华文细黑"/>
                <a:cs typeface="华文细黑"/>
              </a:rPr>
              <a:t>以</a:t>
            </a:r>
            <a:r>
              <a:rPr sz="850" spc="35">
                <a:latin typeface="华文细黑"/>
                <a:cs typeface="华文细黑"/>
              </a:rPr>
              <a:t>及</a:t>
            </a:r>
            <a:r>
              <a:rPr sz="850" spc="5">
                <a:latin typeface="华文细黑"/>
                <a:cs typeface="华文细黑"/>
              </a:rPr>
              <a:t>根</a:t>
            </a:r>
            <a:r>
              <a:rPr sz="850" spc="35">
                <a:latin typeface="华文细黑"/>
                <a:cs typeface="华文细黑"/>
              </a:rPr>
              <a:t>据</a:t>
            </a:r>
            <a:r>
              <a:rPr sz="850" spc="10">
                <a:latin typeface="华文细黑"/>
                <a:cs typeface="华文细黑"/>
              </a:rPr>
              <a:t>主</a:t>
            </a:r>
            <a:r>
              <a:rPr sz="850" spc="35">
                <a:latin typeface="华文细黑"/>
                <a:cs typeface="华文细黑"/>
              </a:rPr>
              <a:t>板</a:t>
            </a:r>
            <a:r>
              <a:rPr sz="850" spc="10">
                <a:latin typeface="华文细黑"/>
                <a:cs typeface="华文细黑"/>
              </a:rPr>
              <a:t>《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规则</a:t>
            </a:r>
            <a:r>
              <a:rPr sz="850" spc="10">
                <a:latin typeface="华文细黑"/>
                <a:cs typeface="华文细黑"/>
              </a:rPr>
              <a:t>》</a:t>
            </a:r>
            <a:r>
              <a:rPr sz="850" spc="35">
                <a:latin typeface="华文细黑"/>
                <a:cs typeface="华文细黑"/>
              </a:rPr>
              <a:t>第</a:t>
            </a:r>
            <a:r>
              <a:rPr sz="850" spc="5">
                <a:latin typeface="Calibri"/>
                <a:cs typeface="Calibri"/>
              </a:rPr>
              <a:t>8.21C</a:t>
            </a:r>
            <a:r>
              <a:rPr sz="850" spc="35">
                <a:latin typeface="华文细黑"/>
                <a:cs typeface="华文细黑"/>
              </a:rPr>
              <a:t>条或</a:t>
            </a:r>
            <a:r>
              <a:rPr sz="850" spc="10">
                <a:latin typeface="华文细黑"/>
                <a:cs typeface="华文细黑"/>
              </a:rPr>
              <a:t>第</a:t>
            </a:r>
            <a:r>
              <a:rPr sz="850" spc="10">
                <a:latin typeface="Calibri"/>
                <a:cs typeface="Calibri"/>
              </a:rPr>
              <a:t>14.84</a:t>
            </a:r>
            <a:r>
              <a:rPr sz="850" spc="35">
                <a:latin typeface="华文细黑"/>
                <a:cs typeface="华文细黑"/>
              </a:rPr>
              <a:t>条</a:t>
            </a:r>
            <a:r>
              <a:rPr sz="850" spc="10">
                <a:latin typeface="华文细黑"/>
                <a:cs typeface="华文细黑"/>
              </a:rPr>
              <a:t>被</a:t>
            </a:r>
            <a:r>
              <a:rPr sz="850" spc="35">
                <a:latin typeface="华文细黑"/>
                <a:cs typeface="华文细黑"/>
              </a:rPr>
              <a:t>视</a:t>
            </a:r>
            <a:r>
              <a:rPr sz="850" spc="10">
                <a:latin typeface="华文细黑"/>
                <a:cs typeface="华文细黑"/>
              </a:rPr>
              <a:t>作</a:t>
            </a:r>
            <a:r>
              <a:rPr sz="850" spc="35">
                <a:latin typeface="华文细黑"/>
                <a:cs typeface="华文细黑"/>
              </a:rPr>
              <a:t>新</a:t>
            </a:r>
            <a:r>
              <a:rPr sz="850" spc="10">
                <a:latin typeface="华文细黑"/>
                <a:cs typeface="华文细黑"/>
              </a:rPr>
              <a:t>申</a:t>
            </a:r>
            <a:r>
              <a:rPr sz="850" spc="35">
                <a:latin typeface="华文细黑"/>
                <a:cs typeface="华文细黑"/>
              </a:rPr>
              <a:t>请</a:t>
            </a:r>
            <a:r>
              <a:rPr sz="850" spc="10">
                <a:latin typeface="华文细黑"/>
                <a:cs typeface="华文细黑"/>
              </a:rPr>
              <a:t>人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个</a:t>
            </a:r>
            <a:r>
              <a:rPr sz="850" spc="35">
                <a:latin typeface="华文细黑"/>
                <a:cs typeface="华文细黑"/>
              </a:rPr>
              <a:t>案</a:t>
            </a:r>
            <a:r>
              <a:rPr sz="850" spc="10">
                <a:latin typeface="华文细黑"/>
                <a:cs typeface="华文细黑"/>
              </a:rPr>
              <a:t>、</a:t>
            </a:r>
            <a:r>
              <a:rPr sz="850" spc="35">
                <a:latin typeface="华文细黑"/>
                <a:cs typeface="华文细黑"/>
              </a:rPr>
              <a:t>及</a:t>
            </a:r>
            <a:r>
              <a:rPr sz="850" spc="10">
                <a:latin typeface="华文细黑"/>
                <a:cs typeface="华文细黑"/>
              </a:rPr>
              <a:t>根</a:t>
            </a:r>
            <a:r>
              <a:rPr sz="850" spc="35">
                <a:latin typeface="华文细黑"/>
                <a:cs typeface="华文细黑"/>
              </a:rPr>
              <a:t>据主</a:t>
            </a:r>
            <a:r>
              <a:rPr sz="850" spc="10">
                <a:latin typeface="华文细黑"/>
                <a:cs typeface="华文细黑"/>
              </a:rPr>
              <a:t>板</a:t>
            </a:r>
            <a:r>
              <a:rPr sz="850" spc="35">
                <a:latin typeface="华文细黑"/>
                <a:cs typeface="华文细黑"/>
              </a:rPr>
              <a:t>《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50" spc="35">
                <a:latin typeface="华文细黑"/>
                <a:cs typeface="华文细黑"/>
              </a:rPr>
              <a:t>规则》第</a:t>
            </a:r>
            <a:r>
              <a:rPr sz="850" spc="15">
                <a:latin typeface="Calibri"/>
                <a:cs typeface="Calibri"/>
              </a:rPr>
              <a:t>14.06(6)</a:t>
            </a:r>
            <a:r>
              <a:rPr sz="850" spc="10">
                <a:latin typeface="华文细黑"/>
                <a:cs typeface="华文细黑"/>
              </a:rPr>
              <a:t>条</a:t>
            </a:r>
            <a:r>
              <a:rPr sz="850" spc="10">
                <a:latin typeface="Calibri"/>
                <a:cs typeface="Calibri"/>
              </a:rPr>
              <a:t>/GEM</a:t>
            </a:r>
            <a:r>
              <a:rPr sz="850" spc="35">
                <a:latin typeface="华文细黑"/>
                <a:cs typeface="华文细黑"/>
              </a:rPr>
              <a:t>《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</a:t>
            </a:r>
            <a:r>
              <a:rPr sz="850" spc="10">
                <a:latin typeface="华文细黑"/>
                <a:cs typeface="华文细黑"/>
              </a:rPr>
              <a:t>规</a:t>
            </a:r>
            <a:r>
              <a:rPr sz="850" spc="35">
                <a:latin typeface="华文细黑"/>
                <a:cs typeface="华文细黑"/>
              </a:rPr>
              <a:t>则</a:t>
            </a:r>
            <a:r>
              <a:rPr sz="850" spc="10">
                <a:latin typeface="华文细黑"/>
                <a:cs typeface="华文细黑"/>
              </a:rPr>
              <a:t>》</a:t>
            </a:r>
            <a:r>
              <a:rPr sz="850" spc="35">
                <a:latin typeface="华文细黑"/>
                <a:cs typeface="华文细黑"/>
              </a:rPr>
              <a:t>第</a:t>
            </a:r>
            <a:r>
              <a:rPr sz="850" spc="5">
                <a:latin typeface="Calibri"/>
                <a:cs typeface="Calibri"/>
              </a:rPr>
              <a:t>19.06(6)</a:t>
            </a:r>
            <a:r>
              <a:rPr sz="850" spc="35">
                <a:latin typeface="华文细黑"/>
                <a:cs typeface="华文细黑"/>
              </a:rPr>
              <a:t>条被</a:t>
            </a:r>
            <a:r>
              <a:rPr sz="850" spc="10">
                <a:latin typeface="华文细黑"/>
                <a:cs typeface="华文细黑"/>
              </a:rPr>
              <a:t>视</a:t>
            </a:r>
            <a:r>
              <a:rPr sz="850" spc="35">
                <a:latin typeface="华文细黑"/>
                <a:cs typeface="华文细黑"/>
              </a:rPr>
              <a:t>作</a:t>
            </a:r>
            <a:r>
              <a:rPr sz="850" spc="10">
                <a:latin typeface="华文细黑"/>
                <a:cs typeface="华文细黑"/>
              </a:rPr>
              <a:t>反</a:t>
            </a:r>
            <a:r>
              <a:rPr sz="850" spc="35">
                <a:latin typeface="华文细黑"/>
                <a:cs typeface="华文细黑"/>
              </a:rPr>
              <a:t>收</a:t>
            </a:r>
            <a:r>
              <a:rPr sz="850" spc="10">
                <a:latin typeface="华文细黑"/>
                <a:cs typeface="华文细黑"/>
              </a:rPr>
              <a:t>购</a:t>
            </a:r>
            <a:r>
              <a:rPr sz="850" spc="35">
                <a:latin typeface="华文细黑"/>
                <a:cs typeface="华文细黑"/>
              </a:rPr>
              <a:t>行</a:t>
            </a:r>
            <a:r>
              <a:rPr sz="850" spc="10">
                <a:latin typeface="华文细黑"/>
                <a:cs typeface="华文细黑"/>
              </a:rPr>
              <a:t>动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非</a:t>
            </a:r>
            <a:r>
              <a:rPr sz="850" spc="35">
                <a:latin typeface="华文细黑"/>
                <a:cs typeface="华文细黑"/>
              </a:rPr>
              <a:t>常</a:t>
            </a:r>
            <a:r>
              <a:rPr sz="850" spc="10">
                <a:latin typeface="华文细黑"/>
                <a:cs typeface="华文细黑"/>
              </a:rPr>
              <a:t>重</a:t>
            </a:r>
            <a:r>
              <a:rPr sz="850" spc="35">
                <a:latin typeface="华文细黑"/>
                <a:cs typeface="华文细黑"/>
              </a:rPr>
              <a:t>大</a:t>
            </a:r>
            <a:r>
              <a:rPr sz="850" spc="10">
                <a:latin typeface="华文细黑"/>
                <a:cs typeface="华文细黑"/>
              </a:rPr>
              <a:t>收</a:t>
            </a:r>
            <a:r>
              <a:rPr sz="850" spc="35">
                <a:latin typeface="华文细黑"/>
                <a:cs typeface="华文细黑"/>
              </a:rPr>
              <a:t>购</a:t>
            </a:r>
            <a:r>
              <a:rPr sz="850" spc="10">
                <a:latin typeface="华文细黑"/>
                <a:cs typeface="华文细黑"/>
              </a:rPr>
              <a:t>事</a:t>
            </a:r>
            <a:r>
              <a:rPr sz="850" spc="35">
                <a:latin typeface="华文细黑"/>
                <a:cs typeface="华文细黑"/>
              </a:rPr>
              <a:t>项。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189719" y="2694939"/>
            <a:ext cx="372110" cy="274320"/>
          </a:xfrm>
          <a:custGeom>
            <a:rect l="l" t="t" r="r" b="b"/>
            <a:pathLst>
              <a:path w="372109" h="274319">
                <a:moveTo>
                  <a:pt x="371855" y="137160"/>
                </a:moveTo>
                <a:lnTo>
                  <a:pt x="0" y="137160"/>
                </a:lnTo>
                <a:lnTo>
                  <a:pt x="185927" y="274320"/>
                </a:lnTo>
                <a:lnTo>
                  <a:pt x="371855" y="137160"/>
                </a:lnTo>
                <a:close/>
              </a:path>
              <a:path w="372109" h="274319">
                <a:moveTo>
                  <a:pt x="277368" y="0"/>
                </a:moveTo>
                <a:lnTo>
                  <a:pt x="91439" y="0"/>
                </a:lnTo>
                <a:lnTo>
                  <a:pt x="91439" y="137160"/>
                </a:lnTo>
                <a:lnTo>
                  <a:pt x="277368" y="137160"/>
                </a:lnTo>
                <a:lnTo>
                  <a:pt x="277368" y="0"/>
                </a:lnTo>
                <a:close/>
              </a:path>
            </a:pathLst>
          </a:custGeom>
          <a:solidFill>
            <a:srgbClr val="003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663955" y="2139695"/>
            <a:ext cx="165290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40">
                <a:latin typeface="Microsoft JhengHei"/>
                <a:cs typeface="Microsoft JhengHei"/>
              </a:rPr>
              <a:t>今年共计</a:t>
            </a:r>
            <a:r>
              <a:rPr sz="1200" b="1" spc="20">
                <a:latin typeface="Microsoft JhengHei"/>
                <a:cs typeface="Microsoft JhengHei"/>
              </a:rPr>
              <a:t>收到上市申请</a:t>
            </a:r>
            <a:r>
              <a:rPr sz="1200" b="1" spc="-85">
                <a:latin typeface="Microsoft JhengHei"/>
                <a:cs typeface="Microsoft JhengHei"/>
              </a:rPr>
              <a:t>*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51763" y="2639567"/>
            <a:ext cx="17208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40">
                <a:latin typeface="Microsoft JhengHei"/>
                <a:cs typeface="Microsoft JhengHei"/>
              </a:rPr>
              <a:t>处理中的</a:t>
            </a:r>
            <a:r>
              <a:rPr sz="1200" b="1" spc="20">
                <a:latin typeface="Microsoft JhengHei"/>
                <a:cs typeface="Microsoft JhengHei"/>
              </a:rPr>
              <a:t>上市申请个案</a:t>
            </a:r>
            <a:r>
              <a:rPr sz="1200" b="1" spc="-60">
                <a:latin typeface="Microsoft JhengHei"/>
                <a:cs typeface="Microsoft JhengHei"/>
              </a:rPr>
              <a:t>**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51763" y="3176016"/>
            <a:ext cx="1747520" cy="974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marR="5080" indent="-79375">
              <a:lnSpc>
                <a:spcPct val="101699"/>
              </a:lnSpc>
              <a:spcBef>
                <a:spcPts val="100"/>
              </a:spcBef>
            </a:pPr>
            <a:r>
              <a:rPr sz="1200" b="1" spc="40">
                <a:latin typeface="Microsoft JhengHei"/>
                <a:cs typeface="Microsoft JhengHei"/>
              </a:rPr>
              <a:t>申请处理</a:t>
            </a:r>
            <a:r>
              <a:rPr sz="1200" b="1" spc="20">
                <a:latin typeface="Microsoft JhengHei"/>
                <a:cs typeface="Microsoft JhengHei"/>
              </a:rPr>
              <a:t>期限已过，已获 </a:t>
            </a:r>
            <a:r>
              <a:rPr sz="1200" b="1" spc="40">
                <a:latin typeface="Microsoft JhengHei"/>
                <a:cs typeface="Microsoft JhengHei"/>
              </a:rPr>
              <a:t>原则上批</a:t>
            </a:r>
            <a:r>
              <a:rPr sz="1200" b="1" spc="20">
                <a:latin typeface="Microsoft JhengHei"/>
                <a:cs typeface="Microsoft JhengHei"/>
              </a:rPr>
              <a:t>准，但在申请 </a:t>
            </a:r>
            <a:r>
              <a:rPr sz="1200" b="1" spc="40">
                <a:latin typeface="Microsoft JhengHei"/>
                <a:cs typeface="Microsoft JhengHei"/>
              </a:rPr>
              <a:t>有效期内</a:t>
            </a:r>
            <a:r>
              <a:rPr sz="1200" b="1" spc="20">
                <a:latin typeface="Microsoft JhengHei"/>
                <a:cs typeface="Microsoft JhengHei"/>
              </a:rPr>
              <a:t>没有上市</a:t>
            </a:r>
            <a:endParaRPr sz="12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850">
              <a:latin typeface="Microsoft JhengHei"/>
              <a:cs typeface="Microsoft JhengHei"/>
            </a:endParaRPr>
          </a:p>
          <a:p>
            <a:pPr marL="24765">
              <a:lnSpc>
                <a:spcPct val="100000"/>
              </a:lnSpc>
            </a:pPr>
            <a:r>
              <a:rPr sz="1200" b="1" spc="40">
                <a:latin typeface="Microsoft JhengHei"/>
                <a:cs typeface="Microsoft JhengHei"/>
              </a:rPr>
              <a:t>申请被拒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9189719" y="4447540"/>
            <a:ext cx="372110" cy="274320"/>
          </a:xfrm>
          <a:custGeom>
            <a:rect l="l" t="t" r="r" b="b"/>
            <a:pathLst>
              <a:path w="372109" h="274320">
                <a:moveTo>
                  <a:pt x="371855" y="137160"/>
                </a:moveTo>
                <a:lnTo>
                  <a:pt x="0" y="137160"/>
                </a:lnTo>
                <a:lnTo>
                  <a:pt x="185927" y="274320"/>
                </a:lnTo>
                <a:lnTo>
                  <a:pt x="371855" y="137160"/>
                </a:lnTo>
                <a:close/>
              </a:path>
              <a:path w="372109" h="274320">
                <a:moveTo>
                  <a:pt x="277368" y="0"/>
                </a:moveTo>
                <a:lnTo>
                  <a:pt x="91439" y="0"/>
                </a:lnTo>
                <a:lnTo>
                  <a:pt x="91439" y="137160"/>
                </a:lnTo>
                <a:lnTo>
                  <a:pt x="277368" y="137160"/>
                </a:lnTo>
                <a:lnTo>
                  <a:pt x="277368" y="0"/>
                </a:lnTo>
                <a:close/>
              </a:path>
            </a:pathLst>
          </a:custGeom>
          <a:solidFill>
            <a:srgbClr val="003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9189719" y="3335020"/>
            <a:ext cx="372110" cy="277495"/>
          </a:xfrm>
          <a:custGeom>
            <a:rect l="l" t="t" r="r" b="b"/>
            <a:pathLst>
              <a:path w="372109" h="277495">
                <a:moveTo>
                  <a:pt x="371855" y="137159"/>
                </a:moveTo>
                <a:lnTo>
                  <a:pt x="0" y="137159"/>
                </a:lnTo>
                <a:lnTo>
                  <a:pt x="185927" y="277367"/>
                </a:lnTo>
                <a:lnTo>
                  <a:pt x="371855" y="137159"/>
                </a:lnTo>
                <a:close/>
              </a:path>
              <a:path w="372109" h="277495">
                <a:moveTo>
                  <a:pt x="277368" y="0"/>
                </a:moveTo>
                <a:lnTo>
                  <a:pt x="91439" y="0"/>
                </a:lnTo>
                <a:lnTo>
                  <a:pt x="91439" y="137159"/>
                </a:lnTo>
                <a:lnTo>
                  <a:pt x="277368" y="137159"/>
                </a:lnTo>
                <a:lnTo>
                  <a:pt x="277368" y="0"/>
                </a:lnTo>
                <a:close/>
              </a:path>
            </a:pathLst>
          </a:custGeom>
          <a:solidFill>
            <a:srgbClr val="003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9682988" y="3937985"/>
            <a:ext cx="49212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30">
                <a:solidFill>
                  <a:srgbClr val="005486"/>
                </a:solidFill>
                <a:latin typeface="宋体"/>
                <a:cs typeface="宋体"/>
              </a:rPr>
              <a:t>不适用</a:t>
            </a:r>
            <a:endParaRPr sz="1250">
              <a:latin typeface="宋体"/>
              <a:cs typeface="宋体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9259823" y="4031488"/>
            <a:ext cx="228600" cy="0"/>
          </a:xfrm>
          <a:custGeom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45720">
            <a:solidFill>
              <a:srgbClr val="003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 txBox="1"/>
          <p:nvPr/>
        </p:nvSpPr>
        <p:spPr>
          <a:xfrm>
            <a:off x="9682988" y="5047457"/>
            <a:ext cx="49212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30">
                <a:solidFill>
                  <a:srgbClr val="005486"/>
                </a:solidFill>
                <a:latin typeface="宋体"/>
                <a:cs typeface="宋体"/>
              </a:rPr>
              <a:t>不适用</a:t>
            </a:r>
            <a:endParaRPr sz="1250">
              <a:latin typeface="宋体"/>
              <a:cs typeface="宋体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9259823" y="5140959"/>
            <a:ext cx="228600" cy="0"/>
          </a:xfrm>
          <a:custGeom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45719">
            <a:solidFill>
              <a:srgbClr val="003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29259" y="6246601"/>
            <a:ext cx="7096759" cy="33210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 spc="15">
                <a:latin typeface="Calibri"/>
                <a:cs typeface="Calibri"/>
              </a:rPr>
              <a:t>**2023</a:t>
            </a:r>
            <a:r>
              <a:rPr sz="850" spc="35">
                <a:latin typeface="华文细黑"/>
                <a:cs typeface="华文细黑"/>
              </a:rPr>
              <a:t>年数字包括自</a:t>
            </a:r>
            <a:r>
              <a:rPr sz="850" spc="10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11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30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接</a:t>
            </a:r>
            <a:r>
              <a:rPr sz="850" spc="10">
                <a:latin typeface="华文细黑"/>
                <a:cs typeface="华文细黑"/>
              </a:rPr>
              <a:t>受</a:t>
            </a:r>
            <a:r>
              <a:rPr sz="850" spc="35">
                <a:latin typeface="华文细黑"/>
                <a:cs typeface="华文细黑"/>
              </a:rPr>
              <a:t>之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上市</a:t>
            </a:r>
            <a:r>
              <a:rPr sz="850" spc="10">
                <a:latin typeface="华文细黑"/>
                <a:cs typeface="华文细黑"/>
              </a:rPr>
              <a:t>申</a:t>
            </a:r>
            <a:r>
              <a:rPr sz="850" spc="35">
                <a:latin typeface="华文细黑"/>
                <a:cs typeface="华文细黑"/>
              </a:rPr>
              <a:t>请</a:t>
            </a:r>
            <a:r>
              <a:rPr sz="850" spc="10">
                <a:latin typeface="华文细黑"/>
                <a:cs typeface="华文细黑"/>
              </a:rPr>
              <a:t>、</a:t>
            </a:r>
            <a:r>
              <a:rPr sz="850" spc="15">
                <a:latin typeface="Calibri"/>
                <a:cs typeface="Calibri"/>
              </a:rPr>
              <a:t>2022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华文细黑"/>
                <a:cs typeface="华文细黑"/>
              </a:rPr>
              <a:t>数</a:t>
            </a:r>
            <a:r>
              <a:rPr sz="850" spc="35">
                <a:latin typeface="华文细黑"/>
                <a:cs typeface="华文细黑"/>
              </a:rPr>
              <a:t>字</a:t>
            </a:r>
            <a:r>
              <a:rPr sz="850" spc="10">
                <a:latin typeface="华文细黑"/>
                <a:cs typeface="华文细黑"/>
              </a:rPr>
              <a:t>包</a:t>
            </a:r>
            <a:r>
              <a:rPr sz="850" spc="35">
                <a:latin typeface="华文细黑"/>
                <a:cs typeface="华文细黑"/>
              </a:rPr>
              <a:t>括</a:t>
            </a:r>
            <a:r>
              <a:rPr sz="850" spc="10">
                <a:latin typeface="华文细黑"/>
                <a:cs typeface="华文细黑"/>
              </a:rPr>
              <a:t>自</a:t>
            </a:r>
            <a:r>
              <a:rPr sz="850" spc="15">
                <a:latin typeface="Calibri"/>
                <a:cs typeface="Calibri"/>
              </a:rPr>
              <a:t>2022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-5">
                <a:latin typeface="Calibri"/>
                <a:cs typeface="Calibri"/>
              </a:rPr>
              <a:t>1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0">
                <a:latin typeface="Calibri"/>
                <a:cs typeface="Calibri"/>
              </a:rPr>
              <a:t>2022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11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30</a:t>
            </a:r>
            <a:r>
              <a:rPr sz="850" spc="35">
                <a:latin typeface="华文细黑"/>
                <a:cs typeface="华文细黑"/>
              </a:rPr>
              <a:t>日</a:t>
            </a:r>
            <a:r>
              <a:rPr sz="850" spc="10">
                <a:latin typeface="华文细黑"/>
                <a:cs typeface="华文细黑"/>
              </a:rPr>
              <a:t>接</a:t>
            </a:r>
            <a:r>
              <a:rPr sz="850" spc="35">
                <a:latin typeface="华文细黑"/>
                <a:cs typeface="华文细黑"/>
              </a:rPr>
              <a:t>受之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申</a:t>
            </a:r>
            <a:r>
              <a:rPr sz="850" spc="10">
                <a:latin typeface="华文细黑"/>
                <a:cs typeface="华文细黑"/>
              </a:rPr>
              <a:t>请。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700" spc="-5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 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60"/>
              </a:spcBef>
            </a:pPr>
            <a:r>
              <a:rPr spc="-5"/>
              <a:t>12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6212" y="990599"/>
            <a:ext cx="10062845" cy="667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10">
                <a:latin typeface="Calibri"/>
                <a:cs typeface="Calibri"/>
              </a:rPr>
              <a:t>2023</a:t>
            </a:r>
            <a:r>
              <a:rPr spc="10"/>
              <a:t>年</a:t>
            </a:r>
            <a:r>
              <a:rPr spc="-15"/>
              <a:t>香</a:t>
            </a:r>
            <a:r>
              <a:rPr spc="10"/>
              <a:t>港新</a:t>
            </a:r>
            <a:r>
              <a:rPr spc="-15"/>
              <a:t>股</a:t>
            </a:r>
            <a:r>
              <a:rPr spc="10"/>
              <a:t>市场</a:t>
            </a:r>
            <a:r>
              <a:rPr spc="-15"/>
              <a:t>概</a:t>
            </a:r>
            <a:r>
              <a:rPr spc="10"/>
              <a:t>览</a:t>
            </a:r>
          </a:p>
          <a:p>
            <a:pPr marL="12700">
              <a:lnSpc>
                <a:spcPct val="100000"/>
              </a:lnSpc>
            </a:pPr>
            <a:r>
              <a:rPr spc="30">
                <a:solidFill>
                  <a:srgbClr val="767070"/>
                </a:solidFill>
              </a:rPr>
              <a:t>今年</a:t>
            </a:r>
            <a:r>
              <a:rPr spc="10">
                <a:solidFill>
                  <a:srgbClr val="767070"/>
                </a:solidFill>
              </a:rPr>
              <a:t>前五</a:t>
            </a:r>
            <a:r>
              <a:rPr spc="-15">
                <a:solidFill>
                  <a:srgbClr val="767070"/>
                </a:solidFill>
              </a:rPr>
              <a:t>大</a:t>
            </a:r>
            <a:r>
              <a:rPr spc="10">
                <a:solidFill>
                  <a:srgbClr val="767070"/>
                </a:solidFill>
              </a:rPr>
              <a:t>新股</a:t>
            </a:r>
            <a:r>
              <a:rPr spc="-15">
                <a:solidFill>
                  <a:srgbClr val="767070"/>
                </a:solidFill>
              </a:rPr>
              <a:t>主</a:t>
            </a:r>
            <a:r>
              <a:rPr spc="10">
                <a:solidFill>
                  <a:srgbClr val="767070"/>
                </a:solidFill>
              </a:rPr>
              <a:t>要由</a:t>
            </a:r>
            <a:r>
              <a:rPr spc="-10">
                <a:solidFill>
                  <a:srgbClr val="767070"/>
                </a:solidFill>
                <a:latin typeface="Calibri"/>
                <a:cs typeface="Calibri"/>
              </a:rPr>
              <a:t>3</a:t>
            </a:r>
            <a:r>
              <a:rPr spc="10">
                <a:solidFill>
                  <a:srgbClr val="767070"/>
                </a:solidFill>
              </a:rPr>
              <a:t>只</a:t>
            </a:r>
            <a:r>
              <a:rPr spc="-15">
                <a:solidFill>
                  <a:srgbClr val="767070"/>
                </a:solidFill>
              </a:rPr>
              <a:t>大</a:t>
            </a:r>
            <a:r>
              <a:rPr spc="10">
                <a:solidFill>
                  <a:srgbClr val="767070"/>
                </a:solidFill>
              </a:rPr>
              <a:t>型新</a:t>
            </a:r>
            <a:r>
              <a:rPr spc="-15">
                <a:solidFill>
                  <a:srgbClr val="767070"/>
                </a:solidFill>
              </a:rPr>
              <a:t>股</a:t>
            </a:r>
            <a:r>
              <a:rPr spc="10">
                <a:solidFill>
                  <a:srgbClr val="767070"/>
                </a:solidFill>
              </a:rPr>
              <a:t>和</a:t>
            </a:r>
            <a:r>
              <a:rPr spc="-1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pc="10">
                <a:solidFill>
                  <a:srgbClr val="767070"/>
                </a:solidFill>
              </a:rPr>
              <a:t>只中</a:t>
            </a:r>
            <a:r>
              <a:rPr spc="-15">
                <a:solidFill>
                  <a:srgbClr val="767070"/>
                </a:solidFill>
              </a:rPr>
              <a:t>型</a:t>
            </a:r>
            <a:r>
              <a:rPr spc="10">
                <a:solidFill>
                  <a:srgbClr val="767070"/>
                </a:solidFill>
              </a:rPr>
              <a:t>新股</a:t>
            </a:r>
            <a:r>
              <a:rPr spc="-15">
                <a:solidFill>
                  <a:srgbClr val="767070"/>
                </a:solidFill>
              </a:rPr>
              <a:t>所</a:t>
            </a:r>
            <a:r>
              <a:rPr spc="10">
                <a:solidFill>
                  <a:srgbClr val="767070"/>
                </a:solidFill>
              </a:rPr>
              <a:t>推动</a:t>
            </a:r>
            <a:r>
              <a:rPr spc="-15">
                <a:solidFill>
                  <a:srgbClr val="767070"/>
                </a:solidFill>
              </a:rPr>
              <a:t>，</a:t>
            </a:r>
            <a:r>
              <a:rPr spc="10">
                <a:solidFill>
                  <a:srgbClr val="767070"/>
                </a:solidFill>
              </a:rPr>
              <a:t>融资</a:t>
            </a:r>
            <a:r>
              <a:rPr spc="-15">
                <a:solidFill>
                  <a:srgbClr val="767070"/>
                </a:solidFill>
              </a:rPr>
              <a:t>总</a:t>
            </a:r>
            <a:r>
              <a:rPr spc="10">
                <a:solidFill>
                  <a:srgbClr val="767070"/>
                </a:solidFill>
              </a:rPr>
              <a:t>额由</a:t>
            </a:r>
            <a:r>
              <a:rPr spc="-15">
                <a:solidFill>
                  <a:srgbClr val="767070"/>
                </a:solidFill>
              </a:rPr>
              <a:t>去</a:t>
            </a:r>
            <a:r>
              <a:rPr spc="10">
                <a:solidFill>
                  <a:srgbClr val="767070"/>
                </a:solidFill>
              </a:rPr>
              <a:t>年</a:t>
            </a:r>
            <a:r>
              <a:rPr spc="-10">
                <a:solidFill>
                  <a:srgbClr val="767070"/>
                </a:solidFill>
                <a:latin typeface="Calibri"/>
                <a:cs typeface="Calibri"/>
              </a:rPr>
              <a:t>550</a:t>
            </a:r>
            <a:r>
              <a:rPr spc="10">
                <a:solidFill>
                  <a:srgbClr val="767070"/>
                </a:solidFill>
              </a:rPr>
              <a:t>亿港元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6212" y="1630679"/>
            <a:ext cx="277495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spc="30">
                <a:solidFill>
                  <a:srgbClr val="767070"/>
                </a:solidFill>
                <a:latin typeface="Microsoft JhengHei"/>
                <a:cs typeface="Microsoft JhengHei"/>
              </a:rPr>
              <a:t>削减</a:t>
            </a:r>
            <a:r>
              <a:rPr sz="2100" b="1" spc="10">
                <a:solidFill>
                  <a:srgbClr val="767070"/>
                </a:solidFill>
                <a:latin typeface="Microsoft JhengHei"/>
                <a:cs typeface="Microsoft JhengHei"/>
              </a:rPr>
              <a:t>约</a:t>
            </a:r>
            <a:r>
              <a:rPr sz="2100" b="1" spc="-10">
                <a:solidFill>
                  <a:srgbClr val="767070"/>
                </a:solidFill>
                <a:latin typeface="Calibri"/>
                <a:cs typeface="Calibri"/>
              </a:rPr>
              <a:t>69%</a:t>
            </a:r>
            <a:r>
              <a:rPr sz="2100" b="1" spc="10">
                <a:solidFill>
                  <a:srgbClr val="767070"/>
                </a:solidFill>
                <a:latin typeface="Microsoft JhengHei"/>
                <a:cs typeface="Microsoft JhengHei"/>
              </a:rPr>
              <a:t>至</a:t>
            </a:r>
            <a:r>
              <a:rPr sz="2100" b="1" spc="-5">
                <a:solidFill>
                  <a:srgbClr val="767070"/>
                </a:solidFill>
                <a:latin typeface="Calibri"/>
                <a:cs typeface="Calibri"/>
              </a:rPr>
              <a:t>172</a:t>
            </a:r>
            <a:r>
              <a:rPr sz="2100" b="1" spc="10">
                <a:solidFill>
                  <a:srgbClr val="767070"/>
                </a:solidFill>
                <a:latin typeface="Microsoft JhengHei"/>
                <a:cs typeface="Microsoft JhengHei"/>
              </a:rPr>
              <a:t>亿</a:t>
            </a:r>
            <a:r>
              <a:rPr sz="2100" b="1" spc="-15">
                <a:solidFill>
                  <a:srgbClr val="767070"/>
                </a:solidFill>
                <a:latin typeface="Microsoft JhengHei"/>
                <a:cs typeface="Microsoft JhengHei"/>
              </a:rPr>
              <a:t>港</a:t>
            </a:r>
            <a:r>
              <a:rPr sz="2100" b="1" spc="10">
                <a:solidFill>
                  <a:srgbClr val="767070"/>
                </a:solidFill>
                <a:latin typeface="Microsoft JhengHei"/>
                <a:cs typeface="Microsoft JhengHei"/>
              </a:rPr>
              <a:t>元</a:t>
            </a:r>
            <a:endParaRPr sz="21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1347" y="2078736"/>
            <a:ext cx="49784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012068"/>
                </a:solidFill>
                <a:latin typeface="Calibri"/>
                <a:cs typeface="Calibri"/>
              </a:rPr>
              <a:t>2023</a:t>
            </a:r>
            <a:r>
              <a:rPr sz="1200" b="1" spc="20">
                <a:solidFill>
                  <a:srgbClr val="012068"/>
                </a:solidFill>
                <a:latin typeface="Microsoft JhengHei"/>
                <a:cs typeface="Microsoft JhengHei"/>
              </a:rPr>
              <a:t>年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83884" y="3337560"/>
            <a:ext cx="1171575" cy="3981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1800" b="1" spc="15" baseline="2314">
                <a:latin typeface="Calibri"/>
                <a:cs typeface="Calibri"/>
              </a:rPr>
              <a:t>1.</a:t>
            </a:r>
            <a:r>
              <a:rPr sz="1200" b="1" spc="40">
                <a:latin typeface="Microsoft JhengHei"/>
                <a:cs typeface="Microsoft JhengHei"/>
              </a:rPr>
              <a:t>中国中</a:t>
            </a:r>
            <a:r>
              <a:rPr sz="1200" b="1" spc="235">
                <a:latin typeface="Microsoft JhengHei"/>
                <a:cs typeface="Microsoft JhengHei"/>
              </a:rPr>
              <a:t>免</a:t>
            </a:r>
            <a:r>
              <a:rPr sz="1800" b="1" spc="15" baseline="2314">
                <a:latin typeface="Calibri"/>
                <a:cs typeface="Calibri"/>
              </a:rPr>
              <a:t>–</a:t>
            </a:r>
            <a:r>
              <a:rPr sz="1800" b="1" spc="-75" baseline="2314">
                <a:latin typeface="Calibri"/>
                <a:cs typeface="Calibri"/>
              </a:rPr>
              <a:t> </a:t>
            </a:r>
            <a:r>
              <a:rPr sz="1800" b="1" spc="15" baseline="2314">
                <a:latin typeface="Calibri"/>
                <a:cs typeface="Calibri"/>
              </a:rPr>
              <a:t>H</a:t>
            </a:r>
            <a:r>
              <a:rPr sz="1200" b="1" spc="20">
                <a:latin typeface="Microsoft JhengHei"/>
                <a:cs typeface="Microsoft JhengHei"/>
              </a:rPr>
              <a:t>股</a:t>
            </a:r>
            <a:endParaRPr sz="1200">
              <a:latin typeface="Microsoft JhengHei"/>
              <a:cs typeface="Microsoft JhengHei"/>
            </a:endParaRPr>
          </a:p>
          <a:p>
            <a:pPr marL="3810" algn="ctr">
              <a:lnSpc>
                <a:spcPct val="100000"/>
              </a:lnSpc>
              <a:spcBef>
                <a:spcPts val="20"/>
              </a:spcBef>
            </a:pPr>
            <a:r>
              <a:rPr sz="1800" spc="7" baseline="2314">
                <a:latin typeface="Calibri"/>
                <a:cs typeface="Calibri"/>
              </a:rPr>
              <a:t>(184</a:t>
            </a:r>
            <a:r>
              <a:rPr sz="1200" spc="20">
                <a:latin typeface="华文细黑"/>
                <a:cs typeface="华文细黑"/>
              </a:rPr>
              <a:t>亿港元</a:t>
            </a:r>
            <a:r>
              <a:rPr sz="1800" spc="7" baseline="2314">
                <a:latin typeface="Calibri"/>
                <a:cs typeface="Calibri"/>
              </a:rPr>
              <a:t>)</a:t>
            </a:r>
            <a:endParaRPr sz="1800" baseline="2314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63204" y="3639311"/>
            <a:ext cx="1171575" cy="4013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2.</a:t>
            </a:r>
            <a:r>
              <a:rPr sz="1200" b="1" spc="40">
                <a:latin typeface="Microsoft JhengHei"/>
                <a:cs typeface="Microsoft JhengHei"/>
              </a:rPr>
              <a:t>天齐锂</a:t>
            </a:r>
            <a:r>
              <a:rPr sz="1200" b="1" spc="235">
                <a:latin typeface="Microsoft JhengHei"/>
                <a:cs typeface="Microsoft JhengHei"/>
              </a:rPr>
              <a:t>业</a:t>
            </a:r>
            <a:r>
              <a:rPr sz="1200" b="1" spc="10">
                <a:latin typeface="Calibri"/>
                <a:cs typeface="Calibri"/>
              </a:rPr>
              <a:t>–</a:t>
            </a:r>
            <a:r>
              <a:rPr sz="1200" b="1" spc="-50">
                <a:latin typeface="Calibri"/>
                <a:cs typeface="Calibri"/>
              </a:rPr>
              <a:t> </a:t>
            </a:r>
            <a:r>
              <a:rPr sz="1200" b="1" spc="10">
                <a:latin typeface="Calibri"/>
                <a:cs typeface="Calibri"/>
              </a:rPr>
              <a:t>H</a:t>
            </a:r>
            <a:r>
              <a:rPr sz="1200" b="1" spc="20">
                <a:latin typeface="Microsoft JhengHei"/>
                <a:cs typeface="Microsoft JhengHei"/>
              </a:rPr>
              <a:t>股</a:t>
            </a:r>
            <a:endParaRPr sz="1200">
              <a:latin typeface="Microsoft JhengHei"/>
              <a:cs typeface="Microsoft JhengHei"/>
            </a:endParaRPr>
          </a:p>
          <a:p>
            <a:pPr marL="3810" algn="ctr">
              <a:lnSpc>
                <a:spcPct val="100000"/>
              </a:lnSpc>
              <a:spcBef>
                <a:spcPts val="45"/>
              </a:spcBef>
            </a:pPr>
            <a:r>
              <a:rPr sz="1200" spc="5">
                <a:latin typeface="Calibri"/>
                <a:cs typeface="Calibri"/>
              </a:rPr>
              <a:t>(135</a:t>
            </a:r>
            <a:r>
              <a:rPr sz="1200" spc="20">
                <a:latin typeface="华文细黑"/>
                <a:cs typeface="华文细黑"/>
              </a:rPr>
              <a:t>亿港元</a:t>
            </a:r>
            <a:r>
              <a:rPr sz="1200" spc="5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57291" y="2173223"/>
            <a:ext cx="49784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012068"/>
                </a:solidFill>
                <a:latin typeface="Calibri"/>
                <a:cs typeface="Calibri"/>
              </a:rPr>
              <a:t>2022</a:t>
            </a:r>
            <a:r>
              <a:rPr sz="1200" b="1" spc="20">
                <a:solidFill>
                  <a:srgbClr val="012068"/>
                </a:solidFill>
                <a:latin typeface="Microsoft JhengHei"/>
                <a:cs typeface="Microsoft JhengHei"/>
              </a:rPr>
              <a:t>年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27451" y="3511296"/>
            <a:ext cx="813435" cy="4013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2.</a:t>
            </a:r>
            <a:r>
              <a:rPr sz="1200" b="1" spc="40">
                <a:latin typeface="Microsoft JhengHei"/>
                <a:cs typeface="Microsoft JhengHei"/>
              </a:rPr>
              <a:t>药明合联</a:t>
            </a:r>
            <a:endParaRPr sz="1200">
              <a:latin typeface="Microsoft JhengHei"/>
              <a:cs typeface="Microsoft JhengHei"/>
            </a:endParaRPr>
          </a:p>
          <a:p>
            <a:pPr marL="82550">
              <a:lnSpc>
                <a:spcPct val="100000"/>
              </a:lnSpc>
              <a:spcBef>
                <a:spcPts val="45"/>
              </a:spcBef>
            </a:pPr>
            <a:r>
              <a:rPr sz="1200" spc="-10">
                <a:latin typeface="Calibri"/>
                <a:cs typeface="Calibri"/>
              </a:rPr>
              <a:t>(</a:t>
            </a:r>
            <a:r>
              <a:rPr sz="1200" spc="10">
                <a:latin typeface="Calibri"/>
                <a:cs typeface="Calibri"/>
              </a:rPr>
              <a:t>41</a:t>
            </a:r>
            <a:r>
              <a:rPr sz="1200" spc="20">
                <a:latin typeface="华文细黑"/>
                <a:cs typeface="华文细黑"/>
              </a:rPr>
              <a:t>亿港元</a:t>
            </a:r>
            <a:r>
              <a:rPr sz="1200" spc="5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76348" y="5187696"/>
            <a:ext cx="1135380" cy="4013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4.</a:t>
            </a:r>
            <a:r>
              <a:rPr sz="1200" b="1" spc="40">
                <a:latin typeface="Microsoft JhengHei"/>
                <a:cs typeface="Microsoft JhengHei"/>
              </a:rPr>
              <a:t>瑞浦兰</a:t>
            </a:r>
            <a:r>
              <a:rPr sz="1200" b="1" spc="20">
                <a:latin typeface="Microsoft JhengHei"/>
                <a:cs typeface="Microsoft JhengHei"/>
              </a:rPr>
              <a:t>钧</a:t>
            </a:r>
            <a:r>
              <a:rPr sz="1200" b="1" spc="10">
                <a:latin typeface="Calibri"/>
                <a:cs typeface="Calibri"/>
              </a:rPr>
              <a:t>–</a:t>
            </a:r>
            <a:r>
              <a:rPr sz="1200" b="1" spc="-114">
                <a:latin typeface="Calibri"/>
                <a:cs typeface="Calibri"/>
              </a:rPr>
              <a:t> </a:t>
            </a:r>
            <a:r>
              <a:rPr sz="1200" b="1" spc="10">
                <a:latin typeface="Calibri"/>
                <a:cs typeface="Calibri"/>
              </a:rPr>
              <a:t>H</a:t>
            </a:r>
            <a:r>
              <a:rPr sz="1200" b="1" spc="20">
                <a:latin typeface="Microsoft JhengHei"/>
                <a:cs typeface="Microsoft JhengHei"/>
              </a:rPr>
              <a:t>股</a:t>
            </a:r>
            <a:endParaRPr sz="1200">
              <a:latin typeface="Microsoft JhengHei"/>
              <a:cs typeface="Microsoft JhengHei"/>
            </a:endParaRPr>
          </a:p>
          <a:p>
            <a:pPr marL="295910">
              <a:lnSpc>
                <a:spcPct val="100000"/>
              </a:lnSpc>
              <a:spcBef>
                <a:spcPts val="45"/>
              </a:spcBef>
            </a:pPr>
            <a:r>
              <a:rPr sz="1200" spc="5">
                <a:latin typeface="Calibri"/>
                <a:cs typeface="Calibri"/>
              </a:rPr>
              <a:t>(23</a:t>
            </a:r>
            <a:r>
              <a:rPr sz="1200" spc="20">
                <a:latin typeface="华文细黑"/>
                <a:cs typeface="华文细黑"/>
              </a:rPr>
              <a:t>亿港元</a:t>
            </a:r>
            <a:r>
              <a:rPr sz="1200" spc="5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9132" y="4931664"/>
            <a:ext cx="816610" cy="4013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3.</a:t>
            </a:r>
            <a:r>
              <a:rPr sz="1200" b="1" spc="40">
                <a:latin typeface="Microsoft JhengHei"/>
                <a:cs typeface="Microsoft JhengHei"/>
              </a:rPr>
              <a:t>极</a:t>
            </a:r>
            <a:r>
              <a:rPr sz="1200" b="1" spc="260">
                <a:latin typeface="Microsoft JhengHei"/>
                <a:cs typeface="Microsoft JhengHei"/>
              </a:rPr>
              <a:t>兔</a:t>
            </a:r>
            <a:r>
              <a:rPr sz="1200" b="1" spc="5">
                <a:latin typeface="Calibri"/>
                <a:cs typeface="Calibri"/>
              </a:rPr>
              <a:t>-</a:t>
            </a:r>
            <a:r>
              <a:rPr sz="1200" b="1" spc="-20">
                <a:latin typeface="Calibri"/>
                <a:cs typeface="Calibri"/>
              </a:rPr>
              <a:t> </a:t>
            </a:r>
            <a:r>
              <a:rPr sz="1200" b="1" spc="20">
                <a:latin typeface="Calibri"/>
                <a:cs typeface="Calibri"/>
              </a:rPr>
              <a:t>W </a:t>
            </a:r>
            <a:endParaRPr sz="1200">
              <a:latin typeface="Calibri"/>
              <a:cs typeface="Calibri"/>
            </a:endParaRPr>
          </a:p>
          <a:p>
            <a:pPr marL="85725">
              <a:lnSpc>
                <a:spcPct val="100000"/>
              </a:lnSpc>
              <a:spcBef>
                <a:spcPts val="45"/>
              </a:spcBef>
            </a:pPr>
            <a:r>
              <a:rPr sz="1200" spc="-10">
                <a:latin typeface="Calibri"/>
                <a:cs typeface="Calibri"/>
              </a:rPr>
              <a:t>(</a:t>
            </a:r>
            <a:r>
              <a:rPr sz="1200" spc="10">
                <a:latin typeface="Calibri"/>
                <a:cs typeface="Calibri"/>
              </a:rPr>
              <a:t>39</a:t>
            </a:r>
            <a:r>
              <a:rPr sz="1200" spc="20">
                <a:latin typeface="华文细黑"/>
                <a:cs typeface="华文细黑"/>
              </a:rPr>
              <a:t>亿港元</a:t>
            </a:r>
            <a:r>
              <a:rPr sz="1200" spc="5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92427" y="3316223"/>
            <a:ext cx="781685" cy="4013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1.</a:t>
            </a:r>
            <a:r>
              <a:rPr sz="1200" b="1" spc="40">
                <a:latin typeface="Microsoft JhengHei"/>
                <a:cs typeface="Microsoft JhengHei"/>
              </a:rPr>
              <a:t>珍酒李渡</a:t>
            </a:r>
            <a:endParaRPr sz="1200">
              <a:latin typeface="Microsoft JhengHei"/>
              <a:cs typeface="Microsoft JhengHei"/>
            </a:endParaRPr>
          </a:p>
          <a:p>
            <a:pPr marL="30480">
              <a:lnSpc>
                <a:spcPct val="100000"/>
              </a:lnSpc>
              <a:spcBef>
                <a:spcPts val="45"/>
              </a:spcBef>
            </a:pPr>
            <a:r>
              <a:rPr sz="1200" spc="-10">
                <a:latin typeface="Calibri"/>
                <a:cs typeface="Calibri"/>
              </a:rPr>
              <a:t>(</a:t>
            </a:r>
            <a:r>
              <a:rPr sz="1200" spc="10">
                <a:latin typeface="Calibri"/>
                <a:cs typeface="Calibri"/>
              </a:rPr>
              <a:t>53</a:t>
            </a:r>
            <a:r>
              <a:rPr sz="1200" spc="20">
                <a:latin typeface="华文细黑"/>
                <a:cs typeface="华文细黑"/>
              </a:rPr>
              <a:t>亿港元</a:t>
            </a:r>
            <a:r>
              <a:rPr sz="1200" spc="5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6547" y="5388864"/>
            <a:ext cx="970280" cy="4013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5.</a:t>
            </a:r>
            <a:r>
              <a:rPr sz="1200" b="1" spc="40">
                <a:latin typeface="Microsoft JhengHei"/>
                <a:cs typeface="Microsoft JhengHei"/>
              </a:rPr>
              <a:t>宏信建设</a:t>
            </a:r>
            <a:endParaRPr sz="1200">
              <a:latin typeface="Microsoft JhengHei"/>
              <a:cs typeface="Microsoft JhengHei"/>
            </a:endParaRPr>
          </a:p>
          <a:p>
            <a:pPr marL="131445">
              <a:lnSpc>
                <a:spcPct val="100000"/>
              </a:lnSpc>
              <a:spcBef>
                <a:spcPts val="45"/>
              </a:spcBef>
            </a:pPr>
            <a:r>
              <a:rPr sz="1200" spc="-10">
                <a:latin typeface="Calibri"/>
                <a:cs typeface="Calibri"/>
              </a:rPr>
              <a:t>(</a:t>
            </a:r>
            <a:r>
              <a:rPr sz="1200" spc="10">
                <a:latin typeface="Calibri"/>
                <a:cs typeface="Calibri"/>
              </a:rPr>
              <a:t>16</a:t>
            </a:r>
            <a:r>
              <a:rPr sz="1200" spc="20">
                <a:latin typeface="华文细黑"/>
                <a:cs typeface="华文细黑"/>
              </a:rPr>
              <a:t>亿港元）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82039" y="2124964"/>
            <a:ext cx="1173480" cy="1191895"/>
          </a:xfrm>
          <a:custGeom>
            <a:rect l="l" t="t" r="r" b="b"/>
            <a:pathLst>
              <a:path w="1173480" h="1191895">
                <a:moveTo>
                  <a:pt x="588264" y="0"/>
                </a:moveTo>
                <a:lnTo>
                  <a:pt x="539848" y="1964"/>
                </a:lnTo>
                <a:lnTo>
                  <a:pt x="492541" y="7757"/>
                </a:lnTo>
                <a:lnTo>
                  <a:pt x="446491" y="17230"/>
                </a:lnTo>
                <a:lnTo>
                  <a:pt x="401848" y="30236"/>
                </a:lnTo>
                <a:lnTo>
                  <a:pt x="358759" y="46624"/>
                </a:lnTo>
                <a:lnTo>
                  <a:pt x="317372" y="66248"/>
                </a:lnTo>
                <a:lnTo>
                  <a:pt x="277838" y="88957"/>
                </a:lnTo>
                <a:lnTo>
                  <a:pt x="240304" y="114604"/>
                </a:lnTo>
                <a:lnTo>
                  <a:pt x="204918" y="143040"/>
                </a:lnTo>
                <a:lnTo>
                  <a:pt x="171831" y="174117"/>
                </a:lnTo>
                <a:lnTo>
                  <a:pt x="141189" y="207685"/>
                </a:lnTo>
                <a:lnTo>
                  <a:pt x="113141" y="243596"/>
                </a:lnTo>
                <a:lnTo>
                  <a:pt x="87837" y="281701"/>
                </a:lnTo>
                <a:lnTo>
                  <a:pt x="65425" y="321853"/>
                </a:lnTo>
                <a:lnTo>
                  <a:pt x="46053" y="363902"/>
                </a:lnTo>
                <a:lnTo>
                  <a:pt x="29870" y="407700"/>
                </a:lnTo>
                <a:lnTo>
                  <a:pt x="17024" y="453098"/>
                </a:lnTo>
                <a:lnTo>
                  <a:pt x="7665" y="499948"/>
                </a:lnTo>
                <a:lnTo>
                  <a:pt x="1941" y="548100"/>
                </a:lnTo>
                <a:lnTo>
                  <a:pt x="0" y="597408"/>
                </a:lnTo>
                <a:lnTo>
                  <a:pt x="1941" y="645867"/>
                </a:lnTo>
                <a:lnTo>
                  <a:pt x="7665" y="693301"/>
                </a:lnTo>
                <a:lnTo>
                  <a:pt x="17024" y="739550"/>
                </a:lnTo>
                <a:lnTo>
                  <a:pt x="29870" y="784457"/>
                </a:lnTo>
                <a:lnTo>
                  <a:pt x="46053" y="827865"/>
                </a:lnTo>
                <a:lnTo>
                  <a:pt x="65425" y="869615"/>
                </a:lnTo>
                <a:lnTo>
                  <a:pt x="87837" y="909551"/>
                </a:lnTo>
                <a:lnTo>
                  <a:pt x="113141" y="947513"/>
                </a:lnTo>
                <a:lnTo>
                  <a:pt x="141189" y="983345"/>
                </a:lnTo>
                <a:lnTo>
                  <a:pt x="171831" y="1016889"/>
                </a:lnTo>
                <a:lnTo>
                  <a:pt x="204918" y="1047986"/>
                </a:lnTo>
                <a:lnTo>
                  <a:pt x="240304" y="1076480"/>
                </a:lnTo>
                <a:lnTo>
                  <a:pt x="277838" y="1102212"/>
                </a:lnTo>
                <a:lnTo>
                  <a:pt x="317373" y="1125025"/>
                </a:lnTo>
                <a:lnTo>
                  <a:pt x="358759" y="1144762"/>
                </a:lnTo>
                <a:lnTo>
                  <a:pt x="401848" y="1161263"/>
                </a:lnTo>
                <a:lnTo>
                  <a:pt x="446491" y="1174372"/>
                </a:lnTo>
                <a:lnTo>
                  <a:pt x="492541" y="1183931"/>
                </a:lnTo>
                <a:lnTo>
                  <a:pt x="539848" y="1189782"/>
                </a:lnTo>
                <a:lnTo>
                  <a:pt x="588264" y="1191768"/>
                </a:lnTo>
                <a:lnTo>
                  <a:pt x="636244" y="1189782"/>
                </a:lnTo>
                <a:lnTo>
                  <a:pt x="683160" y="1183931"/>
                </a:lnTo>
                <a:lnTo>
                  <a:pt x="728859" y="1174372"/>
                </a:lnTo>
                <a:lnTo>
                  <a:pt x="773192" y="1161263"/>
                </a:lnTo>
                <a:lnTo>
                  <a:pt x="816006" y="1144762"/>
                </a:lnTo>
                <a:lnTo>
                  <a:pt x="857152" y="1125025"/>
                </a:lnTo>
                <a:lnTo>
                  <a:pt x="896478" y="1102212"/>
                </a:lnTo>
                <a:lnTo>
                  <a:pt x="933834" y="1076480"/>
                </a:lnTo>
                <a:lnTo>
                  <a:pt x="969068" y="1047986"/>
                </a:lnTo>
                <a:lnTo>
                  <a:pt x="1002029" y="1016889"/>
                </a:lnTo>
                <a:lnTo>
                  <a:pt x="1032568" y="983345"/>
                </a:lnTo>
                <a:lnTo>
                  <a:pt x="1043558" y="969263"/>
                </a:lnTo>
                <a:lnTo>
                  <a:pt x="588264" y="969263"/>
                </a:lnTo>
                <a:lnTo>
                  <a:pt x="531256" y="964501"/>
                </a:lnTo>
                <a:lnTo>
                  <a:pt x="488822" y="954024"/>
                </a:lnTo>
                <a:lnTo>
                  <a:pt x="451103" y="938784"/>
                </a:lnTo>
                <a:lnTo>
                  <a:pt x="438912" y="926591"/>
                </a:lnTo>
                <a:lnTo>
                  <a:pt x="438912" y="670560"/>
                </a:lnTo>
                <a:lnTo>
                  <a:pt x="450341" y="605028"/>
                </a:lnTo>
                <a:lnTo>
                  <a:pt x="475488" y="539496"/>
                </a:lnTo>
                <a:lnTo>
                  <a:pt x="488918" y="508920"/>
                </a:lnTo>
                <a:lnTo>
                  <a:pt x="500633" y="477774"/>
                </a:lnTo>
                <a:lnTo>
                  <a:pt x="508920" y="447770"/>
                </a:lnTo>
                <a:lnTo>
                  <a:pt x="512063" y="420624"/>
                </a:lnTo>
                <a:lnTo>
                  <a:pt x="512063" y="274320"/>
                </a:lnTo>
                <a:lnTo>
                  <a:pt x="514540" y="258984"/>
                </a:lnTo>
                <a:lnTo>
                  <a:pt x="525017" y="243077"/>
                </a:lnTo>
                <a:lnTo>
                  <a:pt x="548068" y="230600"/>
                </a:lnTo>
                <a:lnTo>
                  <a:pt x="588264" y="225551"/>
                </a:lnTo>
                <a:lnTo>
                  <a:pt x="1046482" y="225551"/>
                </a:lnTo>
                <a:lnTo>
                  <a:pt x="1032568" y="207685"/>
                </a:lnTo>
                <a:lnTo>
                  <a:pt x="1002030" y="174117"/>
                </a:lnTo>
                <a:lnTo>
                  <a:pt x="969068" y="143040"/>
                </a:lnTo>
                <a:lnTo>
                  <a:pt x="933834" y="114604"/>
                </a:lnTo>
                <a:lnTo>
                  <a:pt x="896478" y="88957"/>
                </a:lnTo>
                <a:lnTo>
                  <a:pt x="857152" y="66248"/>
                </a:lnTo>
                <a:lnTo>
                  <a:pt x="816006" y="46624"/>
                </a:lnTo>
                <a:lnTo>
                  <a:pt x="773192" y="30236"/>
                </a:lnTo>
                <a:lnTo>
                  <a:pt x="728859" y="17230"/>
                </a:lnTo>
                <a:lnTo>
                  <a:pt x="683160" y="7757"/>
                </a:lnTo>
                <a:lnTo>
                  <a:pt x="636244" y="1964"/>
                </a:lnTo>
                <a:lnTo>
                  <a:pt x="588264" y="0"/>
                </a:lnTo>
                <a:close/>
              </a:path>
              <a:path w="1173480" h="1191895">
                <a:moveTo>
                  <a:pt x="1046482" y="225551"/>
                </a:moveTo>
                <a:lnTo>
                  <a:pt x="588264" y="225551"/>
                </a:lnTo>
                <a:lnTo>
                  <a:pt x="621553" y="229742"/>
                </a:lnTo>
                <a:lnTo>
                  <a:pt x="644271" y="240791"/>
                </a:lnTo>
                <a:lnTo>
                  <a:pt x="657272" y="256412"/>
                </a:lnTo>
                <a:lnTo>
                  <a:pt x="661416" y="274320"/>
                </a:lnTo>
                <a:lnTo>
                  <a:pt x="661416" y="420624"/>
                </a:lnTo>
                <a:lnTo>
                  <a:pt x="664082" y="447770"/>
                </a:lnTo>
                <a:lnTo>
                  <a:pt x="671321" y="477774"/>
                </a:lnTo>
                <a:lnTo>
                  <a:pt x="681989" y="508920"/>
                </a:lnTo>
                <a:lnTo>
                  <a:pt x="694943" y="539496"/>
                </a:lnTo>
                <a:lnTo>
                  <a:pt x="708850" y="571976"/>
                </a:lnTo>
                <a:lnTo>
                  <a:pt x="721614" y="605028"/>
                </a:lnTo>
                <a:lnTo>
                  <a:pt x="730948" y="638079"/>
                </a:lnTo>
                <a:lnTo>
                  <a:pt x="734567" y="670560"/>
                </a:lnTo>
                <a:lnTo>
                  <a:pt x="734567" y="917448"/>
                </a:lnTo>
                <a:lnTo>
                  <a:pt x="683514" y="954024"/>
                </a:lnTo>
                <a:lnTo>
                  <a:pt x="643032" y="964501"/>
                </a:lnTo>
                <a:lnTo>
                  <a:pt x="588264" y="969263"/>
                </a:lnTo>
                <a:lnTo>
                  <a:pt x="1043558" y="969263"/>
                </a:lnTo>
                <a:lnTo>
                  <a:pt x="1085773" y="909551"/>
                </a:lnTo>
                <a:lnTo>
                  <a:pt x="1108136" y="869615"/>
                </a:lnTo>
                <a:lnTo>
                  <a:pt x="1127474" y="827865"/>
                </a:lnTo>
                <a:lnTo>
                  <a:pt x="1143633" y="784457"/>
                </a:lnTo>
                <a:lnTo>
                  <a:pt x="1156465" y="739550"/>
                </a:lnTo>
                <a:lnTo>
                  <a:pt x="1165817" y="693301"/>
                </a:lnTo>
                <a:lnTo>
                  <a:pt x="1171539" y="645867"/>
                </a:lnTo>
                <a:lnTo>
                  <a:pt x="1173480" y="597408"/>
                </a:lnTo>
                <a:lnTo>
                  <a:pt x="1171539" y="548100"/>
                </a:lnTo>
                <a:lnTo>
                  <a:pt x="1165817" y="499948"/>
                </a:lnTo>
                <a:lnTo>
                  <a:pt x="1156465" y="453098"/>
                </a:lnTo>
                <a:lnTo>
                  <a:pt x="1143633" y="407700"/>
                </a:lnTo>
                <a:lnTo>
                  <a:pt x="1127474" y="363902"/>
                </a:lnTo>
                <a:lnTo>
                  <a:pt x="1108136" y="321853"/>
                </a:lnTo>
                <a:lnTo>
                  <a:pt x="1085773" y="281701"/>
                </a:lnTo>
                <a:lnTo>
                  <a:pt x="1060533" y="243596"/>
                </a:lnTo>
                <a:lnTo>
                  <a:pt x="1046482" y="225551"/>
                </a:lnTo>
                <a:close/>
              </a:path>
              <a:path w="1173480" h="1191895">
                <a:moveTo>
                  <a:pt x="609599" y="371856"/>
                </a:moveTo>
                <a:lnTo>
                  <a:pt x="560832" y="371856"/>
                </a:lnTo>
                <a:lnTo>
                  <a:pt x="560832" y="420624"/>
                </a:lnTo>
                <a:lnTo>
                  <a:pt x="557212" y="454914"/>
                </a:lnTo>
                <a:lnTo>
                  <a:pt x="547878" y="489204"/>
                </a:lnTo>
                <a:lnTo>
                  <a:pt x="535114" y="523494"/>
                </a:lnTo>
                <a:lnTo>
                  <a:pt x="521207" y="557784"/>
                </a:lnTo>
                <a:lnTo>
                  <a:pt x="509539" y="587406"/>
                </a:lnTo>
                <a:lnTo>
                  <a:pt x="498728" y="616458"/>
                </a:lnTo>
                <a:lnTo>
                  <a:pt x="490775" y="644366"/>
                </a:lnTo>
                <a:lnTo>
                  <a:pt x="487679" y="670560"/>
                </a:lnTo>
                <a:lnTo>
                  <a:pt x="487679" y="899160"/>
                </a:lnTo>
                <a:lnTo>
                  <a:pt x="502967" y="905875"/>
                </a:lnTo>
                <a:lnTo>
                  <a:pt x="525399" y="911733"/>
                </a:lnTo>
                <a:lnTo>
                  <a:pt x="554116" y="915876"/>
                </a:lnTo>
                <a:lnTo>
                  <a:pt x="588264" y="917448"/>
                </a:lnTo>
                <a:lnTo>
                  <a:pt x="620172" y="915876"/>
                </a:lnTo>
                <a:lnTo>
                  <a:pt x="646938" y="911733"/>
                </a:lnTo>
                <a:lnTo>
                  <a:pt x="667988" y="905875"/>
                </a:lnTo>
                <a:lnTo>
                  <a:pt x="682752" y="899160"/>
                </a:lnTo>
                <a:lnTo>
                  <a:pt x="682752" y="868680"/>
                </a:lnTo>
                <a:lnTo>
                  <a:pt x="560832" y="868680"/>
                </a:lnTo>
                <a:lnTo>
                  <a:pt x="551878" y="866536"/>
                </a:lnTo>
                <a:lnTo>
                  <a:pt x="544068" y="860679"/>
                </a:lnTo>
                <a:lnTo>
                  <a:pt x="538543" y="851963"/>
                </a:lnTo>
                <a:lnTo>
                  <a:pt x="536447" y="841248"/>
                </a:lnTo>
                <a:lnTo>
                  <a:pt x="536447" y="694944"/>
                </a:lnTo>
                <a:lnTo>
                  <a:pt x="538543" y="684704"/>
                </a:lnTo>
                <a:lnTo>
                  <a:pt x="544067" y="677037"/>
                </a:lnTo>
                <a:lnTo>
                  <a:pt x="551878" y="672226"/>
                </a:lnTo>
                <a:lnTo>
                  <a:pt x="560832" y="670560"/>
                </a:lnTo>
                <a:lnTo>
                  <a:pt x="682752" y="670560"/>
                </a:lnTo>
                <a:lnTo>
                  <a:pt x="680085" y="644366"/>
                </a:lnTo>
                <a:lnTo>
                  <a:pt x="672846" y="616458"/>
                </a:lnTo>
                <a:lnTo>
                  <a:pt x="662178" y="587406"/>
                </a:lnTo>
                <a:lnTo>
                  <a:pt x="649223" y="557784"/>
                </a:lnTo>
                <a:lnTo>
                  <a:pt x="635317" y="523494"/>
                </a:lnTo>
                <a:lnTo>
                  <a:pt x="622554" y="489204"/>
                </a:lnTo>
                <a:lnTo>
                  <a:pt x="613219" y="454914"/>
                </a:lnTo>
                <a:lnTo>
                  <a:pt x="609599" y="420624"/>
                </a:lnTo>
                <a:lnTo>
                  <a:pt x="609599" y="371856"/>
                </a:lnTo>
                <a:close/>
              </a:path>
              <a:path w="1173480" h="1191895">
                <a:moveTo>
                  <a:pt x="682752" y="719327"/>
                </a:moveTo>
                <a:lnTo>
                  <a:pt x="588264" y="719327"/>
                </a:lnTo>
                <a:lnTo>
                  <a:pt x="588264" y="819912"/>
                </a:lnTo>
                <a:lnTo>
                  <a:pt x="682752" y="819912"/>
                </a:lnTo>
                <a:lnTo>
                  <a:pt x="682752" y="719327"/>
                </a:lnTo>
                <a:close/>
              </a:path>
              <a:path w="1173480" h="1191895">
                <a:moveTo>
                  <a:pt x="606552" y="274320"/>
                </a:moveTo>
                <a:lnTo>
                  <a:pt x="560832" y="274320"/>
                </a:lnTo>
                <a:lnTo>
                  <a:pt x="560832" y="323088"/>
                </a:lnTo>
                <a:lnTo>
                  <a:pt x="609599" y="323088"/>
                </a:lnTo>
                <a:lnTo>
                  <a:pt x="609599" y="277368"/>
                </a:lnTo>
                <a:lnTo>
                  <a:pt x="606552" y="274320"/>
                </a:lnTo>
                <a:close/>
              </a:path>
            </a:pathLst>
          </a:custGeom>
          <a:solidFill>
            <a:srgbClr val="7578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736847" y="4407915"/>
            <a:ext cx="841375" cy="853440"/>
          </a:xfrm>
          <a:custGeom>
            <a:rect l="l" t="t" r="r" b="b"/>
            <a:pathLst>
              <a:path w="841375" h="853439">
                <a:moveTo>
                  <a:pt x="420624" y="0"/>
                </a:moveTo>
                <a:lnTo>
                  <a:pt x="374375" y="2478"/>
                </a:lnTo>
                <a:lnTo>
                  <a:pt x="329671" y="9746"/>
                </a:lnTo>
                <a:lnTo>
                  <a:pt x="286755" y="21555"/>
                </a:lnTo>
                <a:lnTo>
                  <a:pt x="245872" y="37656"/>
                </a:lnTo>
                <a:lnTo>
                  <a:pt x="207264" y="57799"/>
                </a:lnTo>
                <a:lnTo>
                  <a:pt x="171175" y="81735"/>
                </a:lnTo>
                <a:lnTo>
                  <a:pt x="137850" y="109215"/>
                </a:lnTo>
                <a:lnTo>
                  <a:pt x="107533" y="139989"/>
                </a:lnTo>
                <a:lnTo>
                  <a:pt x="80467" y="173809"/>
                </a:lnTo>
                <a:lnTo>
                  <a:pt x="56896" y="210424"/>
                </a:lnTo>
                <a:lnTo>
                  <a:pt x="37063" y="249587"/>
                </a:lnTo>
                <a:lnTo>
                  <a:pt x="21214" y="291047"/>
                </a:lnTo>
                <a:lnTo>
                  <a:pt x="9591" y="334555"/>
                </a:lnTo>
                <a:lnTo>
                  <a:pt x="2438" y="379862"/>
                </a:lnTo>
                <a:lnTo>
                  <a:pt x="0" y="426719"/>
                </a:lnTo>
                <a:lnTo>
                  <a:pt x="2438" y="473045"/>
                </a:lnTo>
                <a:lnTo>
                  <a:pt x="9591" y="517968"/>
                </a:lnTo>
                <a:lnTo>
                  <a:pt x="21214" y="561222"/>
                </a:lnTo>
                <a:lnTo>
                  <a:pt x="37063" y="602541"/>
                </a:lnTo>
                <a:lnTo>
                  <a:pt x="56895" y="641660"/>
                </a:lnTo>
                <a:lnTo>
                  <a:pt x="80467" y="678314"/>
                </a:lnTo>
                <a:lnTo>
                  <a:pt x="107533" y="712236"/>
                </a:lnTo>
                <a:lnTo>
                  <a:pt x="137850" y="743162"/>
                </a:lnTo>
                <a:lnTo>
                  <a:pt x="171175" y="770827"/>
                </a:lnTo>
                <a:lnTo>
                  <a:pt x="207263" y="794963"/>
                </a:lnTo>
                <a:lnTo>
                  <a:pt x="245872" y="815307"/>
                </a:lnTo>
                <a:lnTo>
                  <a:pt x="286755" y="831591"/>
                </a:lnTo>
                <a:lnTo>
                  <a:pt x="329671" y="843552"/>
                </a:lnTo>
                <a:lnTo>
                  <a:pt x="374375" y="850923"/>
                </a:lnTo>
                <a:lnTo>
                  <a:pt x="420624" y="853439"/>
                </a:lnTo>
                <a:lnTo>
                  <a:pt x="469556" y="850555"/>
                </a:lnTo>
                <a:lnTo>
                  <a:pt x="516862" y="842118"/>
                </a:lnTo>
                <a:lnTo>
                  <a:pt x="562222" y="828457"/>
                </a:lnTo>
                <a:lnTo>
                  <a:pt x="605316" y="809897"/>
                </a:lnTo>
                <a:lnTo>
                  <a:pt x="645824" y="786764"/>
                </a:lnTo>
                <a:lnTo>
                  <a:pt x="683427" y="759387"/>
                </a:lnTo>
                <a:lnTo>
                  <a:pt x="717803" y="728090"/>
                </a:lnTo>
                <a:lnTo>
                  <a:pt x="748635" y="693202"/>
                </a:lnTo>
                <a:lnTo>
                  <a:pt x="775600" y="655047"/>
                </a:lnTo>
                <a:lnTo>
                  <a:pt x="794035" y="621791"/>
                </a:lnTo>
                <a:lnTo>
                  <a:pt x="210312" y="621791"/>
                </a:lnTo>
                <a:lnTo>
                  <a:pt x="203596" y="620220"/>
                </a:lnTo>
                <a:lnTo>
                  <a:pt x="197738" y="616076"/>
                </a:lnTo>
                <a:lnTo>
                  <a:pt x="193595" y="610219"/>
                </a:lnTo>
                <a:lnTo>
                  <a:pt x="192024" y="603503"/>
                </a:lnTo>
                <a:lnTo>
                  <a:pt x="192024" y="594359"/>
                </a:lnTo>
                <a:lnTo>
                  <a:pt x="201167" y="588263"/>
                </a:lnTo>
                <a:lnTo>
                  <a:pt x="509015" y="588263"/>
                </a:lnTo>
                <a:lnTo>
                  <a:pt x="509015" y="515111"/>
                </a:lnTo>
                <a:lnTo>
                  <a:pt x="164591" y="515111"/>
                </a:lnTo>
                <a:lnTo>
                  <a:pt x="158496" y="505967"/>
                </a:lnTo>
                <a:lnTo>
                  <a:pt x="158496" y="399287"/>
                </a:lnTo>
                <a:lnTo>
                  <a:pt x="164591" y="390143"/>
                </a:lnTo>
                <a:lnTo>
                  <a:pt x="225551" y="390143"/>
                </a:lnTo>
                <a:lnTo>
                  <a:pt x="225551" y="320039"/>
                </a:lnTo>
                <a:lnTo>
                  <a:pt x="164591" y="320039"/>
                </a:lnTo>
                <a:lnTo>
                  <a:pt x="158496" y="313943"/>
                </a:lnTo>
                <a:lnTo>
                  <a:pt x="158496" y="304799"/>
                </a:lnTo>
                <a:lnTo>
                  <a:pt x="155448" y="295655"/>
                </a:lnTo>
                <a:lnTo>
                  <a:pt x="161543" y="286511"/>
                </a:lnTo>
                <a:lnTo>
                  <a:pt x="167639" y="286511"/>
                </a:lnTo>
                <a:lnTo>
                  <a:pt x="554736" y="161543"/>
                </a:lnTo>
                <a:lnTo>
                  <a:pt x="560831" y="158495"/>
                </a:lnTo>
                <a:lnTo>
                  <a:pt x="747564" y="158495"/>
                </a:lnTo>
                <a:lnTo>
                  <a:pt x="732652" y="139989"/>
                </a:lnTo>
                <a:lnTo>
                  <a:pt x="702183" y="109215"/>
                </a:lnTo>
                <a:lnTo>
                  <a:pt x="668755" y="81735"/>
                </a:lnTo>
                <a:lnTo>
                  <a:pt x="632629" y="57799"/>
                </a:lnTo>
                <a:lnTo>
                  <a:pt x="594064" y="37656"/>
                </a:lnTo>
                <a:lnTo>
                  <a:pt x="553321" y="21555"/>
                </a:lnTo>
                <a:lnTo>
                  <a:pt x="510660" y="9746"/>
                </a:lnTo>
                <a:lnTo>
                  <a:pt x="466341" y="2478"/>
                </a:lnTo>
                <a:lnTo>
                  <a:pt x="420624" y="0"/>
                </a:lnTo>
                <a:close/>
              </a:path>
              <a:path w="841375" h="853439">
                <a:moveTo>
                  <a:pt x="747564" y="158495"/>
                </a:moveTo>
                <a:lnTo>
                  <a:pt x="560831" y="158495"/>
                </a:lnTo>
                <a:lnTo>
                  <a:pt x="569976" y="161543"/>
                </a:lnTo>
                <a:lnTo>
                  <a:pt x="573024" y="164591"/>
                </a:lnTo>
                <a:lnTo>
                  <a:pt x="679703" y="289559"/>
                </a:lnTo>
                <a:lnTo>
                  <a:pt x="682751" y="295655"/>
                </a:lnTo>
                <a:lnTo>
                  <a:pt x="682751" y="307847"/>
                </a:lnTo>
                <a:lnTo>
                  <a:pt x="679703" y="313943"/>
                </a:lnTo>
                <a:lnTo>
                  <a:pt x="673607" y="320039"/>
                </a:lnTo>
                <a:lnTo>
                  <a:pt x="630936" y="320039"/>
                </a:lnTo>
                <a:lnTo>
                  <a:pt x="630936" y="588263"/>
                </a:lnTo>
                <a:lnTo>
                  <a:pt x="640079" y="588263"/>
                </a:lnTo>
                <a:lnTo>
                  <a:pt x="646176" y="594359"/>
                </a:lnTo>
                <a:lnTo>
                  <a:pt x="646176" y="612647"/>
                </a:lnTo>
                <a:lnTo>
                  <a:pt x="640079" y="621791"/>
                </a:lnTo>
                <a:lnTo>
                  <a:pt x="794035" y="621791"/>
                </a:lnTo>
                <a:lnTo>
                  <a:pt x="816655" y="570248"/>
                </a:lnTo>
                <a:lnTo>
                  <a:pt x="830104" y="524255"/>
                </a:lnTo>
                <a:lnTo>
                  <a:pt x="838408" y="476304"/>
                </a:lnTo>
                <a:lnTo>
                  <a:pt x="841248" y="426719"/>
                </a:lnTo>
                <a:lnTo>
                  <a:pt x="838771" y="379862"/>
                </a:lnTo>
                <a:lnTo>
                  <a:pt x="831516" y="334555"/>
                </a:lnTo>
                <a:lnTo>
                  <a:pt x="819741" y="291047"/>
                </a:lnTo>
                <a:lnTo>
                  <a:pt x="803707" y="249587"/>
                </a:lnTo>
                <a:lnTo>
                  <a:pt x="783674" y="210424"/>
                </a:lnTo>
                <a:lnTo>
                  <a:pt x="759902" y="173809"/>
                </a:lnTo>
                <a:lnTo>
                  <a:pt x="747564" y="158495"/>
                </a:lnTo>
                <a:close/>
              </a:path>
              <a:path w="841375" h="853439">
                <a:moveTo>
                  <a:pt x="594360" y="509015"/>
                </a:moveTo>
                <a:lnTo>
                  <a:pt x="542543" y="576071"/>
                </a:lnTo>
                <a:lnTo>
                  <a:pt x="542543" y="588263"/>
                </a:lnTo>
                <a:lnTo>
                  <a:pt x="594360" y="588263"/>
                </a:lnTo>
                <a:lnTo>
                  <a:pt x="594360" y="509015"/>
                </a:lnTo>
                <a:close/>
              </a:path>
              <a:path w="841375" h="853439">
                <a:moveTo>
                  <a:pt x="594360" y="387095"/>
                </a:moveTo>
                <a:lnTo>
                  <a:pt x="542543" y="451103"/>
                </a:lnTo>
                <a:lnTo>
                  <a:pt x="542543" y="521207"/>
                </a:lnTo>
                <a:lnTo>
                  <a:pt x="594360" y="454151"/>
                </a:lnTo>
                <a:lnTo>
                  <a:pt x="594360" y="387095"/>
                </a:lnTo>
                <a:close/>
              </a:path>
              <a:path w="841375" h="853439">
                <a:moveTo>
                  <a:pt x="509015" y="320039"/>
                </a:moveTo>
                <a:lnTo>
                  <a:pt x="262127" y="320039"/>
                </a:lnTo>
                <a:lnTo>
                  <a:pt x="262127" y="390143"/>
                </a:lnTo>
                <a:lnTo>
                  <a:pt x="313943" y="390143"/>
                </a:lnTo>
                <a:lnTo>
                  <a:pt x="321945" y="391715"/>
                </a:lnTo>
                <a:lnTo>
                  <a:pt x="327660" y="395858"/>
                </a:lnTo>
                <a:lnTo>
                  <a:pt x="331088" y="401716"/>
                </a:lnTo>
                <a:lnTo>
                  <a:pt x="332231" y="408431"/>
                </a:lnTo>
                <a:lnTo>
                  <a:pt x="332231" y="496823"/>
                </a:lnTo>
                <a:lnTo>
                  <a:pt x="331088" y="503539"/>
                </a:lnTo>
                <a:lnTo>
                  <a:pt x="327659" y="509396"/>
                </a:lnTo>
                <a:lnTo>
                  <a:pt x="321944" y="513540"/>
                </a:lnTo>
                <a:lnTo>
                  <a:pt x="313943" y="515111"/>
                </a:lnTo>
                <a:lnTo>
                  <a:pt x="509015" y="515111"/>
                </a:lnTo>
                <a:lnTo>
                  <a:pt x="509015" y="320039"/>
                </a:lnTo>
                <a:close/>
              </a:path>
              <a:path w="841375" h="853439">
                <a:moveTo>
                  <a:pt x="298703" y="426719"/>
                </a:moveTo>
                <a:lnTo>
                  <a:pt x="192024" y="426719"/>
                </a:lnTo>
                <a:lnTo>
                  <a:pt x="192024" y="481583"/>
                </a:lnTo>
                <a:lnTo>
                  <a:pt x="298703" y="481583"/>
                </a:lnTo>
                <a:lnTo>
                  <a:pt x="298703" y="426719"/>
                </a:lnTo>
                <a:close/>
              </a:path>
              <a:path w="841375" h="853439">
                <a:moveTo>
                  <a:pt x="594360" y="320039"/>
                </a:moveTo>
                <a:lnTo>
                  <a:pt x="542543" y="320039"/>
                </a:lnTo>
                <a:lnTo>
                  <a:pt x="542543" y="396239"/>
                </a:lnTo>
                <a:lnTo>
                  <a:pt x="594360" y="329183"/>
                </a:lnTo>
                <a:lnTo>
                  <a:pt x="594360" y="320039"/>
                </a:lnTo>
                <a:close/>
              </a:path>
              <a:path w="841375" h="853439">
                <a:moveTo>
                  <a:pt x="542543" y="201167"/>
                </a:moveTo>
                <a:lnTo>
                  <a:pt x="286512" y="283463"/>
                </a:lnTo>
                <a:lnTo>
                  <a:pt x="542543" y="283463"/>
                </a:lnTo>
                <a:lnTo>
                  <a:pt x="542543" y="201167"/>
                </a:lnTo>
                <a:close/>
              </a:path>
              <a:path w="841375" h="853439">
                <a:moveTo>
                  <a:pt x="579119" y="225551"/>
                </a:moveTo>
                <a:lnTo>
                  <a:pt x="579119" y="283463"/>
                </a:lnTo>
                <a:lnTo>
                  <a:pt x="627888" y="283463"/>
                </a:lnTo>
                <a:lnTo>
                  <a:pt x="579119" y="225551"/>
                </a:lnTo>
                <a:close/>
              </a:path>
            </a:pathLst>
          </a:custGeom>
          <a:solidFill>
            <a:srgbClr val="85DD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010655" y="1753107"/>
            <a:ext cx="1564005" cy="1564005"/>
          </a:xfrm>
          <a:custGeom>
            <a:rect l="l" t="t" r="r" b="b"/>
            <a:pathLst>
              <a:path w="1564004" h="1564004">
                <a:moveTo>
                  <a:pt x="783336" y="0"/>
                </a:moveTo>
                <a:lnTo>
                  <a:pt x="735283" y="1416"/>
                </a:lnTo>
                <a:lnTo>
                  <a:pt x="688037" y="5613"/>
                </a:lnTo>
                <a:lnTo>
                  <a:pt x="641677" y="12509"/>
                </a:lnTo>
                <a:lnTo>
                  <a:pt x="596281" y="22026"/>
                </a:lnTo>
                <a:lnTo>
                  <a:pt x="551928" y="34083"/>
                </a:lnTo>
                <a:lnTo>
                  <a:pt x="508698" y="48600"/>
                </a:lnTo>
                <a:lnTo>
                  <a:pt x="466669" y="65498"/>
                </a:lnTo>
                <a:lnTo>
                  <a:pt x="425920" y="84696"/>
                </a:lnTo>
                <a:lnTo>
                  <a:pt x="386531" y="106115"/>
                </a:lnTo>
                <a:lnTo>
                  <a:pt x="348580" y="129675"/>
                </a:lnTo>
                <a:lnTo>
                  <a:pt x="312146" y="155295"/>
                </a:lnTo>
                <a:lnTo>
                  <a:pt x="277309" y="182896"/>
                </a:lnTo>
                <a:lnTo>
                  <a:pt x="244147" y="212398"/>
                </a:lnTo>
                <a:lnTo>
                  <a:pt x="212739" y="243722"/>
                </a:lnTo>
                <a:lnTo>
                  <a:pt x="183164" y="276786"/>
                </a:lnTo>
                <a:lnTo>
                  <a:pt x="155501" y="311512"/>
                </a:lnTo>
                <a:lnTo>
                  <a:pt x="129829" y="347819"/>
                </a:lnTo>
                <a:lnTo>
                  <a:pt x="106228" y="385628"/>
                </a:lnTo>
                <a:lnTo>
                  <a:pt x="84775" y="424858"/>
                </a:lnTo>
                <a:lnTo>
                  <a:pt x="65551" y="465430"/>
                </a:lnTo>
                <a:lnTo>
                  <a:pt x="48634" y="507264"/>
                </a:lnTo>
                <a:lnTo>
                  <a:pt x="34102" y="550279"/>
                </a:lnTo>
                <a:lnTo>
                  <a:pt x="22036" y="594397"/>
                </a:lnTo>
                <a:lnTo>
                  <a:pt x="12513" y="639536"/>
                </a:lnTo>
                <a:lnTo>
                  <a:pt x="5614" y="685618"/>
                </a:lnTo>
                <a:lnTo>
                  <a:pt x="1416" y="732561"/>
                </a:lnTo>
                <a:lnTo>
                  <a:pt x="0" y="780288"/>
                </a:lnTo>
                <a:lnTo>
                  <a:pt x="1416" y="828026"/>
                </a:lnTo>
                <a:lnTo>
                  <a:pt x="5614" y="875005"/>
                </a:lnTo>
                <a:lnTo>
                  <a:pt x="12513" y="921144"/>
                </a:lnTo>
                <a:lnTo>
                  <a:pt x="22036" y="966359"/>
                </a:lnTo>
                <a:lnTo>
                  <a:pt x="34102" y="1010571"/>
                </a:lnTo>
                <a:lnTo>
                  <a:pt x="48634" y="1053696"/>
                </a:lnTo>
                <a:lnTo>
                  <a:pt x="65551" y="1095653"/>
                </a:lnTo>
                <a:lnTo>
                  <a:pt x="84775" y="1136361"/>
                </a:lnTo>
                <a:lnTo>
                  <a:pt x="106228" y="1175737"/>
                </a:lnTo>
                <a:lnTo>
                  <a:pt x="129829" y="1213700"/>
                </a:lnTo>
                <a:lnTo>
                  <a:pt x="155501" y="1250168"/>
                </a:lnTo>
                <a:lnTo>
                  <a:pt x="183164" y="1285060"/>
                </a:lnTo>
                <a:lnTo>
                  <a:pt x="212739" y="1318293"/>
                </a:lnTo>
                <a:lnTo>
                  <a:pt x="244147" y="1349785"/>
                </a:lnTo>
                <a:lnTo>
                  <a:pt x="277309" y="1379456"/>
                </a:lnTo>
                <a:lnTo>
                  <a:pt x="312146" y="1407223"/>
                </a:lnTo>
                <a:lnTo>
                  <a:pt x="348580" y="1433004"/>
                </a:lnTo>
                <a:lnTo>
                  <a:pt x="386531" y="1456718"/>
                </a:lnTo>
                <a:lnTo>
                  <a:pt x="425920" y="1478283"/>
                </a:lnTo>
                <a:lnTo>
                  <a:pt x="466669" y="1497617"/>
                </a:lnTo>
                <a:lnTo>
                  <a:pt x="508698" y="1514638"/>
                </a:lnTo>
                <a:lnTo>
                  <a:pt x="551928" y="1529265"/>
                </a:lnTo>
                <a:lnTo>
                  <a:pt x="596281" y="1541416"/>
                </a:lnTo>
                <a:lnTo>
                  <a:pt x="641677" y="1551009"/>
                </a:lnTo>
                <a:lnTo>
                  <a:pt x="688037" y="1557963"/>
                </a:lnTo>
                <a:lnTo>
                  <a:pt x="735283" y="1562195"/>
                </a:lnTo>
                <a:lnTo>
                  <a:pt x="783336" y="1563624"/>
                </a:lnTo>
                <a:lnTo>
                  <a:pt x="830748" y="1562195"/>
                </a:lnTo>
                <a:lnTo>
                  <a:pt x="877425" y="1557963"/>
                </a:lnTo>
                <a:lnTo>
                  <a:pt x="923284" y="1551009"/>
                </a:lnTo>
                <a:lnTo>
                  <a:pt x="968243" y="1541416"/>
                </a:lnTo>
                <a:lnTo>
                  <a:pt x="1012220" y="1529265"/>
                </a:lnTo>
                <a:lnTo>
                  <a:pt x="1055130" y="1514638"/>
                </a:lnTo>
                <a:lnTo>
                  <a:pt x="1096892" y="1497617"/>
                </a:lnTo>
                <a:lnTo>
                  <a:pt x="1137423" y="1478283"/>
                </a:lnTo>
                <a:lnTo>
                  <a:pt x="1176640" y="1456718"/>
                </a:lnTo>
                <a:lnTo>
                  <a:pt x="1214461" y="1433004"/>
                </a:lnTo>
                <a:lnTo>
                  <a:pt x="1250803" y="1407223"/>
                </a:lnTo>
                <a:lnTo>
                  <a:pt x="1285582" y="1379456"/>
                </a:lnTo>
                <a:lnTo>
                  <a:pt x="1318717" y="1349785"/>
                </a:lnTo>
                <a:lnTo>
                  <a:pt x="1350125" y="1318293"/>
                </a:lnTo>
                <a:lnTo>
                  <a:pt x="1379723" y="1285060"/>
                </a:lnTo>
                <a:lnTo>
                  <a:pt x="1407429" y="1250168"/>
                </a:lnTo>
                <a:lnTo>
                  <a:pt x="1433159" y="1213700"/>
                </a:lnTo>
                <a:lnTo>
                  <a:pt x="1439233" y="1203959"/>
                </a:lnTo>
                <a:lnTo>
                  <a:pt x="454152" y="1203959"/>
                </a:lnTo>
                <a:lnTo>
                  <a:pt x="441198" y="1201769"/>
                </a:lnTo>
                <a:lnTo>
                  <a:pt x="430529" y="1195577"/>
                </a:lnTo>
                <a:lnTo>
                  <a:pt x="423290" y="1185957"/>
                </a:lnTo>
                <a:lnTo>
                  <a:pt x="420624" y="1173479"/>
                </a:lnTo>
                <a:lnTo>
                  <a:pt x="420624" y="746759"/>
                </a:lnTo>
                <a:lnTo>
                  <a:pt x="390144" y="746759"/>
                </a:lnTo>
                <a:lnTo>
                  <a:pt x="377190" y="744092"/>
                </a:lnTo>
                <a:lnTo>
                  <a:pt x="366522" y="736853"/>
                </a:lnTo>
                <a:lnTo>
                  <a:pt x="359283" y="726186"/>
                </a:lnTo>
                <a:lnTo>
                  <a:pt x="356616" y="713231"/>
                </a:lnTo>
                <a:lnTo>
                  <a:pt x="356616" y="585215"/>
                </a:lnTo>
                <a:lnTo>
                  <a:pt x="359283" y="572262"/>
                </a:lnTo>
                <a:lnTo>
                  <a:pt x="366522" y="561594"/>
                </a:lnTo>
                <a:lnTo>
                  <a:pt x="377189" y="554355"/>
                </a:lnTo>
                <a:lnTo>
                  <a:pt x="390144" y="551688"/>
                </a:lnTo>
                <a:lnTo>
                  <a:pt x="621792" y="551688"/>
                </a:lnTo>
                <a:lnTo>
                  <a:pt x="614981" y="547115"/>
                </a:lnTo>
                <a:lnTo>
                  <a:pt x="575119" y="500348"/>
                </a:lnTo>
                <a:lnTo>
                  <a:pt x="567690" y="463296"/>
                </a:lnTo>
                <a:lnTo>
                  <a:pt x="575119" y="426243"/>
                </a:lnTo>
                <a:lnTo>
                  <a:pt x="597408" y="393191"/>
                </a:lnTo>
                <a:lnTo>
                  <a:pt x="629126" y="372617"/>
                </a:lnTo>
                <a:lnTo>
                  <a:pt x="665988" y="365759"/>
                </a:lnTo>
                <a:lnTo>
                  <a:pt x="1444391" y="365759"/>
                </a:lnTo>
                <a:lnTo>
                  <a:pt x="1433159" y="347819"/>
                </a:lnTo>
                <a:lnTo>
                  <a:pt x="1407429" y="311512"/>
                </a:lnTo>
                <a:lnTo>
                  <a:pt x="1379723" y="276786"/>
                </a:lnTo>
                <a:lnTo>
                  <a:pt x="1350125" y="243722"/>
                </a:lnTo>
                <a:lnTo>
                  <a:pt x="1318717" y="212398"/>
                </a:lnTo>
                <a:lnTo>
                  <a:pt x="1285582" y="182896"/>
                </a:lnTo>
                <a:lnTo>
                  <a:pt x="1250803" y="155295"/>
                </a:lnTo>
                <a:lnTo>
                  <a:pt x="1214461" y="129675"/>
                </a:lnTo>
                <a:lnTo>
                  <a:pt x="1176640" y="106115"/>
                </a:lnTo>
                <a:lnTo>
                  <a:pt x="1137423" y="84696"/>
                </a:lnTo>
                <a:lnTo>
                  <a:pt x="1096892" y="65498"/>
                </a:lnTo>
                <a:lnTo>
                  <a:pt x="1055130" y="48600"/>
                </a:lnTo>
                <a:lnTo>
                  <a:pt x="1012220" y="34083"/>
                </a:lnTo>
                <a:lnTo>
                  <a:pt x="968243" y="22026"/>
                </a:lnTo>
                <a:lnTo>
                  <a:pt x="923284" y="12509"/>
                </a:lnTo>
                <a:lnTo>
                  <a:pt x="877425" y="5613"/>
                </a:lnTo>
                <a:lnTo>
                  <a:pt x="830748" y="1416"/>
                </a:lnTo>
                <a:lnTo>
                  <a:pt x="783336" y="0"/>
                </a:lnTo>
                <a:close/>
              </a:path>
              <a:path w="1564004" h="1564004">
                <a:moveTo>
                  <a:pt x="1444391" y="365759"/>
                </a:moveTo>
                <a:lnTo>
                  <a:pt x="902589" y="365759"/>
                </a:lnTo>
                <a:lnTo>
                  <a:pt x="939307" y="372617"/>
                </a:lnTo>
                <a:lnTo>
                  <a:pt x="972312" y="393191"/>
                </a:lnTo>
                <a:lnTo>
                  <a:pt x="992886" y="426243"/>
                </a:lnTo>
                <a:lnTo>
                  <a:pt x="999744" y="463296"/>
                </a:lnTo>
                <a:lnTo>
                  <a:pt x="992886" y="500348"/>
                </a:lnTo>
                <a:lnTo>
                  <a:pt x="972312" y="533400"/>
                </a:lnTo>
                <a:lnTo>
                  <a:pt x="967216" y="536686"/>
                </a:lnTo>
                <a:lnTo>
                  <a:pt x="961263" y="541401"/>
                </a:lnTo>
                <a:lnTo>
                  <a:pt x="954738" y="546687"/>
                </a:lnTo>
                <a:lnTo>
                  <a:pt x="947927" y="551688"/>
                </a:lnTo>
                <a:lnTo>
                  <a:pt x="1173479" y="551688"/>
                </a:lnTo>
                <a:lnTo>
                  <a:pt x="1185957" y="554355"/>
                </a:lnTo>
                <a:lnTo>
                  <a:pt x="1195577" y="561594"/>
                </a:lnTo>
                <a:lnTo>
                  <a:pt x="1201769" y="572262"/>
                </a:lnTo>
                <a:lnTo>
                  <a:pt x="1203960" y="585215"/>
                </a:lnTo>
                <a:lnTo>
                  <a:pt x="1203960" y="713231"/>
                </a:lnTo>
                <a:lnTo>
                  <a:pt x="1201769" y="726186"/>
                </a:lnTo>
                <a:lnTo>
                  <a:pt x="1195578" y="736853"/>
                </a:lnTo>
                <a:lnTo>
                  <a:pt x="1185957" y="744092"/>
                </a:lnTo>
                <a:lnTo>
                  <a:pt x="1173479" y="746759"/>
                </a:lnTo>
                <a:lnTo>
                  <a:pt x="1139952" y="746759"/>
                </a:lnTo>
                <a:lnTo>
                  <a:pt x="1139952" y="1173479"/>
                </a:lnTo>
                <a:lnTo>
                  <a:pt x="1137284" y="1185957"/>
                </a:lnTo>
                <a:lnTo>
                  <a:pt x="1130045" y="1195577"/>
                </a:lnTo>
                <a:lnTo>
                  <a:pt x="1119377" y="1201769"/>
                </a:lnTo>
                <a:lnTo>
                  <a:pt x="1106424" y="1203959"/>
                </a:lnTo>
                <a:lnTo>
                  <a:pt x="1439233" y="1203959"/>
                </a:lnTo>
                <a:lnTo>
                  <a:pt x="1478362" y="1136361"/>
                </a:lnTo>
                <a:lnTo>
                  <a:pt x="1497670" y="1095653"/>
                </a:lnTo>
                <a:lnTo>
                  <a:pt x="1514672" y="1053696"/>
                </a:lnTo>
                <a:lnTo>
                  <a:pt x="1529285" y="1010571"/>
                </a:lnTo>
                <a:lnTo>
                  <a:pt x="1541426" y="966359"/>
                </a:lnTo>
                <a:lnTo>
                  <a:pt x="1551013" y="921144"/>
                </a:lnTo>
                <a:lnTo>
                  <a:pt x="1557964" y="875005"/>
                </a:lnTo>
                <a:lnTo>
                  <a:pt x="1562195" y="828026"/>
                </a:lnTo>
                <a:lnTo>
                  <a:pt x="1563624" y="780288"/>
                </a:lnTo>
                <a:lnTo>
                  <a:pt x="1562195" y="732561"/>
                </a:lnTo>
                <a:lnTo>
                  <a:pt x="1557964" y="685618"/>
                </a:lnTo>
                <a:lnTo>
                  <a:pt x="1551013" y="639536"/>
                </a:lnTo>
                <a:lnTo>
                  <a:pt x="1541426" y="594397"/>
                </a:lnTo>
                <a:lnTo>
                  <a:pt x="1529285" y="550279"/>
                </a:lnTo>
                <a:lnTo>
                  <a:pt x="1514672" y="507264"/>
                </a:lnTo>
                <a:lnTo>
                  <a:pt x="1497670" y="465430"/>
                </a:lnTo>
                <a:lnTo>
                  <a:pt x="1478362" y="424858"/>
                </a:lnTo>
                <a:lnTo>
                  <a:pt x="1456831" y="385628"/>
                </a:lnTo>
                <a:lnTo>
                  <a:pt x="1444391" y="365759"/>
                </a:lnTo>
                <a:close/>
              </a:path>
              <a:path w="1564004" h="1564004">
                <a:moveTo>
                  <a:pt x="749808" y="975359"/>
                </a:moveTo>
                <a:lnTo>
                  <a:pt x="487680" y="975359"/>
                </a:lnTo>
                <a:lnTo>
                  <a:pt x="487680" y="1139952"/>
                </a:lnTo>
                <a:lnTo>
                  <a:pt x="749808" y="1139952"/>
                </a:lnTo>
                <a:lnTo>
                  <a:pt x="749808" y="975359"/>
                </a:lnTo>
                <a:close/>
              </a:path>
              <a:path w="1564004" h="1564004">
                <a:moveTo>
                  <a:pt x="1075944" y="975359"/>
                </a:moveTo>
                <a:lnTo>
                  <a:pt x="813816" y="975359"/>
                </a:lnTo>
                <a:lnTo>
                  <a:pt x="813816" y="1139952"/>
                </a:lnTo>
                <a:lnTo>
                  <a:pt x="1075944" y="1139952"/>
                </a:lnTo>
                <a:lnTo>
                  <a:pt x="1075944" y="975359"/>
                </a:lnTo>
                <a:close/>
              </a:path>
              <a:path w="1564004" h="1564004">
                <a:moveTo>
                  <a:pt x="749808" y="746759"/>
                </a:moveTo>
                <a:lnTo>
                  <a:pt x="487680" y="746759"/>
                </a:lnTo>
                <a:lnTo>
                  <a:pt x="487680" y="908303"/>
                </a:lnTo>
                <a:lnTo>
                  <a:pt x="749808" y="908303"/>
                </a:lnTo>
                <a:lnTo>
                  <a:pt x="749808" y="746759"/>
                </a:lnTo>
                <a:close/>
              </a:path>
              <a:path w="1564004" h="1564004">
                <a:moveTo>
                  <a:pt x="1075944" y="746759"/>
                </a:moveTo>
                <a:lnTo>
                  <a:pt x="813816" y="746759"/>
                </a:lnTo>
                <a:lnTo>
                  <a:pt x="813816" y="908303"/>
                </a:lnTo>
                <a:lnTo>
                  <a:pt x="1075944" y="908303"/>
                </a:lnTo>
                <a:lnTo>
                  <a:pt x="1075944" y="746759"/>
                </a:lnTo>
                <a:close/>
              </a:path>
              <a:path w="1564004" h="1564004">
                <a:moveTo>
                  <a:pt x="749808" y="615695"/>
                </a:moveTo>
                <a:lnTo>
                  <a:pt x="420624" y="615695"/>
                </a:lnTo>
                <a:lnTo>
                  <a:pt x="420624" y="682751"/>
                </a:lnTo>
                <a:lnTo>
                  <a:pt x="749808" y="682751"/>
                </a:lnTo>
                <a:lnTo>
                  <a:pt x="749808" y="615695"/>
                </a:lnTo>
                <a:close/>
              </a:path>
              <a:path w="1564004" h="1564004">
                <a:moveTo>
                  <a:pt x="1139952" y="615695"/>
                </a:moveTo>
                <a:lnTo>
                  <a:pt x="813816" y="615695"/>
                </a:lnTo>
                <a:lnTo>
                  <a:pt x="813816" y="682751"/>
                </a:lnTo>
                <a:lnTo>
                  <a:pt x="1139952" y="682751"/>
                </a:lnTo>
                <a:lnTo>
                  <a:pt x="1139952" y="615695"/>
                </a:lnTo>
                <a:close/>
              </a:path>
              <a:path w="1564004" h="1564004">
                <a:moveTo>
                  <a:pt x="664464" y="429767"/>
                </a:moveTo>
                <a:lnTo>
                  <a:pt x="658368" y="429767"/>
                </a:lnTo>
                <a:lnTo>
                  <a:pt x="649224" y="432815"/>
                </a:lnTo>
                <a:lnTo>
                  <a:pt x="643127" y="441959"/>
                </a:lnTo>
                <a:lnTo>
                  <a:pt x="636270" y="452532"/>
                </a:lnTo>
                <a:lnTo>
                  <a:pt x="633984" y="464820"/>
                </a:lnTo>
                <a:lnTo>
                  <a:pt x="636270" y="477107"/>
                </a:lnTo>
                <a:lnTo>
                  <a:pt x="685800" y="514350"/>
                </a:lnTo>
                <a:lnTo>
                  <a:pt x="728472" y="527303"/>
                </a:lnTo>
                <a:lnTo>
                  <a:pt x="724852" y="508825"/>
                </a:lnTo>
                <a:lnTo>
                  <a:pt x="702754" y="460438"/>
                </a:lnTo>
                <a:lnTo>
                  <a:pt x="671274" y="430387"/>
                </a:lnTo>
                <a:lnTo>
                  <a:pt x="664464" y="429767"/>
                </a:lnTo>
                <a:close/>
              </a:path>
              <a:path w="1564004" h="1564004">
                <a:moveTo>
                  <a:pt x="903732" y="430529"/>
                </a:moveTo>
                <a:lnTo>
                  <a:pt x="866489" y="460438"/>
                </a:lnTo>
                <a:lnTo>
                  <a:pt x="842295" y="508825"/>
                </a:lnTo>
                <a:lnTo>
                  <a:pt x="838200" y="527303"/>
                </a:lnTo>
                <a:lnTo>
                  <a:pt x="858440" y="523684"/>
                </a:lnTo>
                <a:lnTo>
                  <a:pt x="908065" y="501586"/>
                </a:lnTo>
                <a:lnTo>
                  <a:pt x="935164" y="470106"/>
                </a:lnTo>
                <a:lnTo>
                  <a:pt x="935736" y="463296"/>
                </a:lnTo>
                <a:lnTo>
                  <a:pt x="935736" y="454151"/>
                </a:lnTo>
                <a:lnTo>
                  <a:pt x="932688" y="448055"/>
                </a:lnTo>
                <a:lnTo>
                  <a:pt x="926592" y="441959"/>
                </a:lnTo>
                <a:lnTo>
                  <a:pt x="916019" y="433387"/>
                </a:lnTo>
                <a:lnTo>
                  <a:pt x="903732" y="430529"/>
                </a:lnTo>
                <a:close/>
              </a:path>
              <a:path w="1564004" h="1564004">
                <a:moveTo>
                  <a:pt x="902589" y="365759"/>
                </a:moveTo>
                <a:lnTo>
                  <a:pt x="665988" y="365759"/>
                </a:lnTo>
                <a:lnTo>
                  <a:pt x="702849" y="372617"/>
                </a:lnTo>
                <a:lnTo>
                  <a:pt x="734568" y="393191"/>
                </a:lnTo>
                <a:lnTo>
                  <a:pt x="746902" y="407812"/>
                </a:lnTo>
                <a:lnTo>
                  <a:pt x="760095" y="427862"/>
                </a:lnTo>
                <a:lnTo>
                  <a:pt x="772715" y="451913"/>
                </a:lnTo>
                <a:lnTo>
                  <a:pt x="783336" y="478536"/>
                </a:lnTo>
                <a:lnTo>
                  <a:pt x="786384" y="475488"/>
                </a:lnTo>
                <a:lnTo>
                  <a:pt x="786384" y="472439"/>
                </a:lnTo>
                <a:lnTo>
                  <a:pt x="796575" y="449770"/>
                </a:lnTo>
                <a:lnTo>
                  <a:pt x="808481" y="428243"/>
                </a:lnTo>
                <a:lnTo>
                  <a:pt x="821531" y="409003"/>
                </a:lnTo>
                <a:lnTo>
                  <a:pt x="835151" y="393191"/>
                </a:lnTo>
                <a:lnTo>
                  <a:pt x="866441" y="372617"/>
                </a:lnTo>
                <a:lnTo>
                  <a:pt x="902589" y="365759"/>
                </a:lnTo>
                <a:close/>
              </a:path>
            </a:pathLst>
          </a:custGeom>
          <a:solidFill>
            <a:srgbClr val="00A2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083295" y="2060955"/>
            <a:ext cx="1445260" cy="1484630"/>
          </a:xfrm>
          <a:custGeom>
            <a:rect l="l" t="t" r="r" b="b"/>
            <a:pathLst>
              <a:path w="1445259" h="1484629">
                <a:moveTo>
                  <a:pt x="722376" y="0"/>
                </a:moveTo>
                <a:lnTo>
                  <a:pt x="674843" y="1564"/>
                </a:lnTo>
                <a:lnTo>
                  <a:pt x="628136" y="6193"/>
                </a:lnTo>
                <a:lnTo>
                  <a:pt x="582350" y="13794"/>
                </a:lnTo>
                <a:lnTo>
                  <a:pt x="537581" y="24270"/>
                </a:lnTo>
                <a:lnTo>
                  <a:pt x="493922" y="37526"/>
                </a:lnTo>
                <a:lnTo>
                  <a:pt x="451468" y="53470"/>
                </a:lnTo>
                <a:lnTo>
                  <a:pt x="410316" y="72004"/>
                </a:lnTo>
                <a:lnTo>
                  <a:pt x="370558" y="93035"/>
                </a:lnTo>
                <a:lnTo>
                  <a:pt x="332290" y="116467"/>
                </a:lnTo>
                <a:lnTo>
                  <a:pt x="295607" y="142207"/>
                </a:lnTo>
                <a:lnTo>
                  <a:pt x="260603" y="170159"/>
                </a:lnTo>
                <a:lnTo>
                  <a:pt x="227374" y="200228"/>
                </a:lnTo>
                <a:lnTo>
                  <a:pt x="196014" y="232319"/>
                </a:lnTo>
                <a:lnTo>
                  <a:pt x="166618" y="266338"/>
                </a:lnTo>
                <a:lnTo>
                  <a:pt x="139281" y="302190"/>
                </a:lnTo>
                <a:lnTo>
                  <a:pt x="114097" y="339781"/>
                </a:lnTo>
                <a:lnTo>
                  <a:pt x="91073" y="379190"/>
                </a:lnTo>
                <a:lnTo>
                  <a:pt x="70570" y="419796"/>
                </a:lnTo>
                <a:lnTo>
                  <a:pt x="52416" y="462032"/>
                </a:lnTo>
                <a:lnTo>
                  <a:pt x="36795" y="505626"/>
                </a:lnTo>
                <a:lnTo>
                  <a:pt x="23801" y="550485"/>
                </a:lnTo>
                <a:lnTo>
                  <a:pt x="13530" y="596513"/>
                </a:lnTo>
                <a:lnTo>
                  <a:pt x="6076" y="643615"/>
                </a:lnTo>
                <a:lnTo>
                  <a:pt x="1535" y="691697"/>
                </a:lnTo>
                <a:lnTo>
                  <a:pt x="0" y="740664"/>
                </a:lnTo>
                <a:lnTo>
                  <a:pt x="1535" y="789645"/>
                </a:lnTo>
                <a:lnTo>
                  <a:pt x="6076" y="837768"/>
                </a:lnTo>
                <a:lnTo>
                  <a:pt x="13530" y="884936"/>
                </a:lnTo>
                <a:lnTo>
                  <a:pt x="23801" y="931051"/>
                </a:lnTo>
                <a:lnTo>
                  <a:pt x="36795" y="976018"/>
                </a:lnTo>
                <a:lnTo>
                  <a:pt x="52416" y="1019738"/>
                </a:lnTo>
                <a:lnTo>
                  <a:pt x="70570" y="1062114"/>
                </a:lnTo>
                <a:lnTo>
                  <a:pt x="91162" y="1103050"/>
                </a:lnTo>
                <a:lnTo>
                  <a:pt x="114097" y="1142447"/>
                </a:lnTo>
                <a:lnTo>
                  <a:pt x="139281" y="1180209"/>
                </a:lnTo>
                <a:lnTo>
                  <a:pt x="166618" y="1216240"/>
                </a:lnTo>
                <a:lnTo>
                  <a:pt x="196014" y="1250440"/>
                </a:lnTo>
                <a:lnTo>
                  <a:pt x="227374" y="1282715"/>
                </a:lnTo>
                <a:lnTo>
                  <a:pt x="260603" y="1312965"/>
                </a:lnTo>
                <a:lnTo>
                  <a:pt x="295607" y="1341095"/>
                </a:lnTo>
                <a:lnTo>
                  <a:pt x="332290" y="1367007"/>
                </a:lnTo>
                <a:lnTo>
                  <a:pt x="370558" y="1390604"/>
                </a:lnTo>
                <a:lnTo>
                  <a:pt x="410316" y="1411788"/>
                </a:lnTo>
                <a:lnTo>
                  <a:pt x="451468" y="1430463"/>
                </a:lnTo>
                <a:lnTo>
                  <a:pt x="493922" y="1446532"/>
                </a:lnTo>
                <a:lnTo>
                  <a:pt x="537581" y="1459896"/>
                </a:lnTo>
                <a:lnTo>
                  <a:pt x="582350" y="1470460"/>
                </a:lnTo>
                <a:lnTo>
                  <a:pt x="628136" y="1478126"/>
                </a:lnTo>
                <a:lnTo>
                  <a:pt x="674843" y="1482797"/>
                </a:lnTo>
                <a:lnTo>
                  <a:pt x="722376" y="1484376"/>
                </a:lnTo>
                <a:lnTo>
                  <a:pt x="769908" y="1482797"/>
                </a:lnTo>
                <a:lnTo>
                  <a:pt x="816615" y="1478126"/>
                </a:lnTo>
                <a:lnTo>
                  <a:pt x="862401" y="1470460"/>
                </a:lnTo>
                <a:lnTo>
                  <a:pt x="907170" y="1459896"/>
                </a:lnTo>
                <a:lnTo>
                  <a:pt x="950829" y="1446532"/>
                </a:lnTo>
                <a:lnTo>
                  <a:pt x="993283" y="1430463"/>
                </a:lnTo>
                <a:lnTo>
                  <a:pt x="1034435" y="1411788"/>
                </a:lnTo>
                <a:lnTo>
                  <a:pt x="1074193" y="1390604"/>
                </a:lnTo>
                <a:lnTo>
                  <a:pt x="1112461" y="1367007"/>
                </a:lnTo>
                <a:lnTo>
                  <a:pt x="1149144" y="1341095"/>
                </a:lnTo>
                <a:lnTo>
                  <a:pt x="1184148" y="1312965"/>
                </a:lnTo>
                <a:lnTo>
                  <a:pt x="1217377" y="1282715"/>
                </a:lnTo>
                <a:lnTo>
                  <a:pt x="1248737" y="1250440"/>
                </a:lnTo>
                <a:lnTo>
                  <a:pt x="1278133" y="1216240"/>
                </a:lnTo>
                <a:lnTo>
                  <a:pt x="1305470" y="1180209"/>
                </a:lnTo>
                <a:lnTo>
                  <a:pt x="1330285" y="1143000"/>
                </a:lnTo>
                <a:lnTo>
                  <a:pt x="362711" y="1143000"/>
                </a:lnTo>
                <a:lnTo>
                  <a:pt x="350234" y="1140809"/>
                </a:lnTo>
                <a:lnTo>
                  <a:pt x="340613" y="1134618"/>
                </a:lnTo>
                <a:lnTo>
                  <a:pt x="334422" y="1124997"/>
                </a:lnTo>
                <a:lnTo>
                  <a:pt x="332231" y="1112520"/>
                </a:lnTo>
                <a:lnTo>
                  <a:pt x="332231" y="957072"/>
                </a:lnTo>
                <a:lnTo>
                  <a:pt x="334422" y="944594"/>
                </a:lnTo>
                <a:lnTo>
                  <a:pt x="340613" y="934974"/>
                </a:lnTo>
                <a:lnTo>
                  <a:pt x="350234" y="928782"/>
                </a:lnTo>
                <a:lnTo>
                  <a:pt x="362711" y="926592"/>
                </a:lnTo>
                <a:lnTo>
                  <a:pt x="390144" y="926592"/>
                </a:lnTo>
                <a:lnTo>
                  <a:pt x="390144" y="835152"/>
                </a:lnTo>
                <a:lnTo>
                  <a:pt x="865631" y="542544"/>
                </a:lnTo>
                <a:lnTo>
                  <a:pt x="851344" y="515064"/>
                </a:lnTo>
                <a:lnTo>
                  <a:pt x="840486" y="491871"/>
                </a:lnTo>
                <a:lnTo>
                  <a:pt x="833056" y="472678"/>
                </a:lnTo>
                <a:lnTo>
                  <a:pt x="829055" y="457200"/>
                </a:lnTo>
                <a:lnTo>
                  <a:pt x="823912" y="416623"/>
                </a:lnTo>
                <a:lnTo>
                  <a:pt x="831341" y="381762"/>
                </a:lnTo>
                <a:lnTo>
                  <a:pt x="851344" y="352615"/>
                </a:lnTo>
                <a:lnTo>
                  <a:pt x="883920" y="329184"/>
                </a:lnTo>
                <a:lnTo>
                  <a:pt x="921162" y="317277"/>
                </a:lnTo>
                <a:lnTo>
                  <a:pt x="1315578" y="317277"/>
                </a:lnTo>
                <a:lnTo>
                  <a:pt x="1305470" y="302190"/>
                </a:lnTo>
                <a:lnTo>
                  <a:pt x="1278133" y="266338"/>
                </a:lnTo>
                <a:lnTo>
                  <a:pt x="1248737" y="232319"/>
                </a:lnTo>
                <a:lnTo>
                  <a:pt x="1217377" y="200228"/>
                </a:lnTo>
                <a:lnTo>
                  <a:pt x="1184148" y="170159"/>
                </a:lnTo>
                <a:lnTo>
                  <a:pt x="1149144" y="142207"/>
                </a:lnTo>
                <a:lnTo>
                  <a:pt x="1112461" y="116467"/>
                </a:lnTo>
                <a:lnTo>
                  <a:pt x="1074193" y="93035"/>
                </a:lnTo>
                <a:lnTo>
                  <a:pt x="1034435" y="72004"/>
                </a:lnTo>
                <a:lnTo>
                  <a:pt x="993283" y="53470"/>
                </a:lnTo>
                <a:lnTo>
                  <a:pt x="950829" y="37526"/>
                </a:lnTo>
                <a:lnTo>
                  <a:pt x="907170" y="24270"/>
                </a:lnTo>
                <a:lnTo>
                  <a:pt x="862401" y="13794"/>
                </a:lnTo>
                <a:lnTo>
                  <a:pt x="816615" y="6193"/>
                </a:lnTo>
                <a:lnTo>
                  <a:pt x="769908" y="1564"/>
                </a:lnTo>
                <a:lnTo>
                  <a:pt x="722376" y="0"/>
                </a:lnTo>
                <a:close/>
              </a:path>
              <a:path w="1445259" h="1484629">
                <a:moveTo>
                  <a:pt x="1315578" y="317277"/>
                </a:moveTo>
                <a:lnTo>
                  <a:pt x="921162" y="317277"/>
                </a:lnTo>
                <a:lnTo>
                  <a:pt x="955547" y="318515"/>
                </a:lnTo>
                <a:lnTo>
                  <a:pt x="987647" y="333470"/>
                </a:lnTo>
                <a:lnTo>
                  <a:pt x="1018031" y="362712"/>
                </a:lnTo>
                <a:lnTo>
                  <a:pt x="1051560" y="424052"/>
                </a:lnTo>
                <a:lnTo>
                  <a:pt x="1075944" y="487680"/>
                </a:lnTo>
                <a:lnTo>
                  <a:pt x="1092988" y="537033"/>
                </a:lnTo>
                <a:lnTo>
                  <a:pt x="1105497" y="584777"/>
                </a:lnTo>
                <a:lnTo>
                  <a:pt x="1110398" y="628570"/>
                </a:lnTo>
                <a:lnTo>
                  <a:pt x="1104619" y="666073"/>
                </a:lnTo>
                <a:lnTo>
                  <a:pt x="1085087" y="694944"/>
                </a:lnTo>
                <a:lnTo>
                  <a:pt x="1085087" y="1082040"/>
                </a:lnTo>
                <a:lnTo>
                  <a:pt x="1095803" y="1084230"/>
                </a:lnTo>
                <a:lnTo>
                  <a:pt x="1104518" y="1090422"/>
                </a:lnTo>
                <a:lnTo>
                  <a:pt x="1110376" y="1100042"/>
                </a:lnTo>
                <a:lnTo>
                  <a:pt x="1112520" y="1112520"/>
                </a:lnTo>
                <a:lnTo>
                  <a:pt x="1110376" y="1124997"/>
                </a:lnTo>
                <a:lnTo>
                  <a:pt x="1104518" y="1134618"/>
                </a:lnTo>
                <a:lnTo>
                  <a:pt x="1095803" y="1140809"/>
                </a:lnTo>
                <a:lnTo>
                  <a:pt x="1085087" y="1143000"/>
                </a:lnTo>
                <a:lnTo>
                  <a:pt x="1330285" y="1143000"/>
                </a:lnTo>
                <a:lnTo>
                  <a:pt x="1353589" y="1103050"/>
                </a:lnTo>
                <a:lnTo>
                  <a:pt x="1374181" y="1062114"/>
                </a:lnTo>
                <a:lnTo>
                  <a:pt x="1392335" y="1019738"/>
                </a:lnTo>
                <a:lnTo>
                  <a:pt x="1407956" y="976018"/>
                </a:lnTo>
                <a:lnTo>
                  <a:pt x="1420950" y="931051"/>
                </a:lnTo>
                <a:lnTo>
                  <a:pt x="1431221" y="884936"/>
                </a:lnTo>
                <a:lnTo>
                  <a:pt x="1438675" y="837768"/>
                </a:lnTo>
                <a:lnTo>
                  <a:pt x="1443216" y="789645"/>
                </a:lnTo>
                <a:lnTo>
                  <a:pt x="1444752" y="740664"/>
                </a:lnTo>
                <a:lnTo>
                  <a:pt x="1443216" y="691697"/>
                </a:lnTo>
                <a:lnTo>
                  <a:pt x="1438675" y="643615"/>
                </a:lnTo>
                <a:lnTo>
                  <a:pt x="1431221" y="596513"/>
                </a:lnTo>
                <a:lnTo>
                  <a:pt x="1420950" y="550485"/>
                </a:lnTo>
                <a:lnTo>
                  <a:pt x="1407956" y="505626"/>
                </a:lnTo>
                <a:lnTo>
                  <a:pt x="1392335" y="462032"/>
                </a:lnTo>
                <a:lnTo>
                  <a:pt x="1374181" y="419796"/>
                </a:lnTo>
                <a:lnTo>
                  <a:pt x="1353589" y="379014"/>
                </a:lnTo>
                <a:lnTo>
                  <a:pt x="1330654" y="339781"/>
                </a:lnTo>
                <a:lnTo>
                  <a:pt x="1315578" y="317277"/>
                </a:lnTo>
                <a:close/>
              </a:path>
              <a:path w="1445259" h="1484629">
                <a:moveTo>
                  <a:pt x="451103" y="987552"/>
                </a:moveTo>
                <a:lnTo>
                  <a:pt x="390144" y="987552"/>
                </a:lnTo>
                <a:lnTo>
                  <a:pt x="390144" y="1082040"/>
                </a:lnTo>
                <a:lnTo>
                  <a:pt x="451103" y="1082040"/>
                </a:lnTo>
                <a:lnTo>
                  <a:pt x="451103" y="987552"/>
                </a:lnTo>
                <a:close/>
              </a:path>
              <a:path w="1445259" h="1484629">
                <a:moveTo>
                  <a:pt x="682751" y="719328"/>
                </a:moveTo>
                <a:lnTo>
                  <a:pt x="451103" y="853440"/>
                </a:lnTo>
                <a:lnTo>
                  <a:pt x="451103" y="926592"/>
                </a:lnTo>
                <a:lnTo>
                  <a:pt x="481583" y="926592"/>
                </a:lnTo>
                <a:lnTo>
                  <a:pt x="492775" y="928782"/>
                </a:lnTo>
                <a:lnTo>
                  <a:pt x="502538" y="934974"/>
                </a:lnTo>
                <a:lnTo>
                  <a:pt x="509444" y="944594"/>
                </a:lnTo>
                <a:lnTo>
                  <a:pt x="512063" y="957072"/>
                </a:lnTo>
                <a:lnTo>
                  <a:pt x="512063" y="1082040"/>
                </a:lnTo>
                <a:lnTo>
                  <a:pt x="606551" y="1082040"/>
                </a:lnTo>
                <a:lnTo>
                  <a:pt x="682751" y="719328"/>
                </a:lnTo>
                <a:close/>
              </a:path>
              <a:path w="1445259" h="1484629">
                <a:moveTo>
                  <a:pt x="722376" y="826008"/>
                </a:moveTo>
                <a:lnTo>
                  <a:pt x="670559" y="1082040"/>
                </a:lnTo>
                <a:lnTo>
                  <a:pt x="774192" y="1082040"/>
                </a:lnTo>
                <a:lnTo>
                  <a:pt x="722376" y="826008"/>
                </a:lnTo>
                <a:close/>
              </a:path>
              <a:path w="1445259" h="1484629">
                <a:moveTo>
                  <a:pt x="896111" y="594360"/>
                </a:moveTo>
                <a:lnTo>
                  <a:pt x="752855" y="676656"/>
                </a:lnTo>
                <a:lnTo>
                  <a:pt x="835151" y="1082040"/>
                </a:lnTo>
                <a:lnTo>
                  <a:pt x="1021079" y="1082040"/>
                </a:lnTo>
                <a:lnTo>
                  <a:pt x="1021079" y="713232"/>
                </a:lnTo>
                <a:lnTo>
                  <a:pt x="992552" y="702373"/>
                </a:lnTo>
                <a:lnTo>
                  <a:pt x="962024" y="678941"/>
                </a:lnTo>
                <a:lnTo>
                  <a:pt x="929782" y="642937"/>
                </a:lnTo>
                <a:lnTo>
                  <a:pt x="896111" y="594360"/>
                </a:lnTo>
                <a:close/>
              </a:path>
              <a:path w="1445259" h="1484629">
                <a:moveTo>
                  <a:pt x="935735" y="377952"/>
                </a:moveTo>
                <a:lnTo>
                  <a:pt x="897254" y="393096"/>
                </a:lnTo>
                <a:lnTo>
                  <a:pt x="884301" y="419195"/>
                </a:lnTo>
                <a:lnTo>
                  <a:pt x="886968" y="441960"/>
                </a:lnTo>
                <a:lnTo>
                  <a:pt x="915685" y="506682"/>
                </a:lnTo>
                <a:lnTo>
                  <a:pt x="941831" y="551688"/>
                </a:lnTo>
                <a:lnTo>
                  <a:pt x="977217" y="606837"/>
                </a:lnTo>
                <a:lnTo>
                  <a:pt x="1005458" y="638556"/>
                </a:lnTo>
                <a:lnTo>
                  <a:pt x="1039368" y="652272"/>
                </a:lnTo>
                <a:lnTo>
                  <a:pt x="1047226" y="643128"/>
                </a:lnTo>
                <a:lnTo>
                  <a:pt x="1049654" y="620268"/>
                </a:lnTo>
                <a:lnTo>
                  <a:pt x="1042368" y="576834"/>
                </a:lnTo>
                <a:lnTo>
                  <a:pt x="1021079" y="505968"/>
                </a:lnTo>
                <a:lnTo>
                  <a:pt x="996315" y="447294"/>
                </a:lnTo>
                <a:lnTo>
                  <a:pt x="969263" y="402336"/>
                </a:lnTo>
                <a:lnTo>
                  <a:pt x="935735" y="377952"/>
                </a:lnTo>
                <a:close/>
              </a:path>
            </a:pathLst>
          </a:custGeom>
          <a:solidFill>
            <a:srgbClr val="046A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95527" y="3833114"/>
            <a:ext cx="1039494" cy="1035050"/>
          </a:xfrm>
          <a:custGeom>
            <a:rect l="l" t="t" r="r" b="b"/>
            <a:pathLst>
              <a:path w="1039494" h="1035050">
                <a:moveTo>
                  <a:pt x="521208" y="0"/>
                </a:moveTo>
                <a:lnTo>
                  <a:pt x="473514" y="1269"/>
                </a:lnTo>
                <a:lnTo>
                  <a:pt x="427071" y="7619"/>
                </a:lnTo>
                <a:lnTo>
                  <a:pt x="382058" y="17780"/>
                </a:lnTo>
                <a:lnTo>
                  <a:pt x="338654" y="31750"/>
                </a:lnTo>
                <a:lnTo>
                  <a:pt x="297037" y="49530"/>
                </a:lnTo>
                <a:lnTo>
                  <a:pt x="257386" y="69850"/>
                </a:lnTo>
                <a:lnTo>
                  <a:pt x="219880" y="93980"/>
                </a:lnTo>
                <a:lnTo>
                  <a:pt x="184698" y="120650"/>
                </a:lnTo>
                <a:lnTo>
                  <a:pt x="152018" y="151130"/>
                </a:lnTo>
                <a:lnTo>
                  <a:pt x="122020" y="184150"/>
                </a:lnTo>
                <a:lnTo>
                  <a:pt x="94881" y="218439"/>
                </a:lnTo>
                <a:lnTo>
                  <a:pt x="70781" y="255270"/>
                </a:lnTo>
                <a:lnTo>
                  <a:pt x="49898" y="294639"/>
                </a:lnTo>
                <a:lnTo>
                  <a:pt x="32411" y="336550"/>
                </a:lnTo>
                <a:lnTo>
                  <a:pt x="18499" y="379729"/>
                </a:lnTo>
                <a:lnTo>
                  <a:pt x="8341" y="424179"/>
                </a:lnTo>
                <a:lnTo>
                  <a:pt x="2115" y="469900"/>
                </a:lnTo>
                <a:lnTo>
                  <a:pt x="0" y="518160"/>
                </a:lnTo>
                <a:lnTo>
                  <a:pt x="2115" y="565150"/>
                </a:lnTo>
                <a:lnTo>
                  <a:pt x="8341" y="610869"/>
                </a:lnTo>
                <a:lnTo>
                  <a:pt x="18499" y="655319"/>
                </a:lnTo>
                <a:lnTo>
                  <a:pt x="32411" y="698500"/>
                </a:lnTo>
                <a:lnTo>
                  <a:pt x="49898" y="740410"/>
                </a:lnTo>
                <a:lnTo>
                  <a:pt x="70781" y="779780"/>
                </a:lnTo>
                <a:lnTo>
                  <a:pt x="94881" y="816610"/>
                </a:lnTo>
                <a:lnTo>
                  <a:pt x="122020" y="850900"/>
                </a:lnTo>
                <a:lnTo>
                  <a:pt x="152018" y="883919"/>
                </a:lnTo>
                <a:lnTo>
                  <a:pt x="184698" y="914400"/>
                </a:lnTo>
                <a:lnTo>
                  <a:pt x="219880" y="941069"/>
                </a:lnTo>
                <a:lnTo>
                  <a:pt x="257386" y="965200"/>
                </a:lnTo>
                <a:lnTo>
                  <a:pt x="297037" y="985519"/>
                </a:lnTo>
                <a:lnTo>
                  <a:pt x="338654" y="1003300"/>
                </a:lnTo>
                <a:lnTo>
                  <a:pt x="382058" y="1017269"/>
                </a:lnTo>
                <a:lnTo>
                  <a:pt x="427071" y="1027430"/>
                </a:lnTo>
                <a:lnTo>
                  <a:pt x="473514" y="1033780"/>
                </a:lnTo>
                <a:lnTo>
                  <a:pt x="521208" y="1035050"/>
                </a:lnTo>
                <a:lnTo>
                  <a:pt x="567968" y="1033780"/>
                </a:lnTo>
                <a:lnTo>
                  <a:pt x="613634" y="1027430"/>
                </a:lnTo>
                <a:lnTo>
                  <a:pt x="658015" y="1017269"/>
                </a:lnTo>
                <a:lnTo>
                  <a:pt x="700918" y="1003300"/>
                </a:lnTo>
                <a:lnTo>
                  <a:pt x="742154" y="985519"/>
                </a:lnTo>
                <a:lnTo>
                  <a:pt x="781529" y="965200"/>
                </a:lnTo>
                <a:lnTo>
                  <a:pt x="818854" y="941069"/>
                </a:lnTo>
                <a:lnTo>
                  <a:pt x="853937" y="914400"/>
                </a:lnTo>
                <a:lnTo>
                  <a:pt x="886586" y="883919"/>
                </a:lnTo>
                <a:lnTo>
                  <a:pt x="916611" y="850900"/>
                </a:lnTo>
                <a:lnTo>
                  <a:pt x="943820" y="816610"/>
                </a:lnTo>
                <a:lnTo>
                  <a:pt x="968022" y="779780"/>
                </a:lnTo>
                <a:lnTo>
                  <a:pt x="980895" y="755650"/>
                </a:lnTo>
                <a:lnTo>
                  <a:pt x="326135" y="755650"/>
                </a:lnTo>
                <a:lnTo>
                  <a:pt x="305038" y="751839"/>
                </a:lnTo>
                <a:lnTo>
                  <a:pt x="287655" y="742950"/>
                </a:lnTo>
                <a:lnTo>
                  <a:pt x="274272" y="728980"/>
                </a:lnTo>
                <a:lnTo>
                  <a:pt x="265175" y="712469"/>
                </a:lnTo>
                <a:lnTo>
                  <a:pt x="216408" y="712469"/>
                </a:lnTo>
                <a:lnTo>
                  <a:pt x="207930" y="711200"/>
                </a:lnTo>
                <a:lnTo>
                  <a:pt x="201168" y="706119"/>
                </a:lnTo>
                <a:lnTo>
                  <a:pt x="196691" y="699769"/>
                </a:lnTo>
                <a:lnTo>
                  <a:pt x="195072" y="690880"/>
                </a:lnTo>
                <a:lnTo>
                  <a:pt x="195072" y="538480"/>
                </a:lnTo>
                <a:lnTo>
                  <a:pt x="173735" y="538480"/>
                </a:lnTo>
                <a:lnTo>
                  <a:pt x="165258" y="537210"/>
                </a:lnTo>
                <a:lnTo>
                  <a:pt x="158495" y="533400"/>
                </a:lnTo>
                <a:lnTo>
                  <a:pt x="154019" y="525780"/>
                </a:lnTo>
                <a:lnTo>
                  <a:pt x="152400" y="518160"/>
                </a:lnTo>
                <a:lnTo>
                  <a:pt x="154019" y="509269"/>
                </a:lnTo>
                <a:lnTo>
                  <a:pt x="158496" y="501650"/>
                </a:lnTo>
                <a:lnTo>
                  <a:pt x="165258" y="497839"/>
                </a:lnTo>
                <a:lnTo>
                  <a:pt x="173735" y="496569"/>
                </a:lnTo>
                <a:lnTo>
                  <a:pt x="195072" y="496569"/>
                </a:lnTo>
                <a:lnTo>
                  <a:pt x="195072" y="453389"/>
                </a:lnTo>
                <a:lnTo>
                  <a:pt x="173735" y="453389"/>
                </a:lnTo>
                <a:lnTo>
                  <a:pt x="165258" y="450850"/>
                </a:lnTo>
                <a:lnTo>
                  <a:pt x="158495" y="445770"/>
                </a:lnTo>
                <a:lnTo>
                  <a:pt x="154019" y="439420"/>
                </a:lnTo>
                <a:lnTo>
                  <a:pt x="152400" y="431800"/>
                </a:lnTo>
                <a:lnTo>
                  <a:pt x="154019" y="422910"/>
                </a:lnTo>
                <a:lnTo>
                  <a:pt x="158496" y="415289"/>
                </a:lnTo>
                <a:lnTo>
                  <a:pt x="165258" y="410210"/>
                </a:lnTo>
                <a:lnTo>
                  <a:pt x="173735" y="407670"/>
                </a:lnTo>
                <a:lnTo>
                  <a:pt x="195072" y="407670"/>
                </a:lnTo>
                <a:lnTo>
                  <a:pt x="195072" y="344170"/>
                </a:lnTo>
                <a:lnTo>
                  <a:pt x="196691" y="335279"/>
                </a:lnTo>
                <a:lnTo>
                  <a:pt x="201168" y="328929"/>
                </a:lnTo>
                <a:lnTo>
                  <a:pt x="207930" y="323850"/>
                </a:lnTo>
                <a:lnTo>
                  <a:pt x="216408" y="322579"/>
                </a:lnTo>
                <a:lnTo>
                  <a:pt x="496824" y="322579"/>
                </a:lnTo>
                <a:lnTo>
                  <a:pt x="502157" y="297179"/>
                </a:lnTo>
                <a:lnTo>
                  <a:pt x="516635" y="276860"/>
                </a:lnTo>
                <a:lnTo>
                  <a:pt x="537972" y="262889"/>
                </a:lnTo>
                <a:lnTo>
                  <a:pt x="563880" y="259079"/>
                </a:lnTo>
                <a:lnTo>
                  <a:pt x="970054" y="259079"/>
                </a:lnTo>
                <a:lnTo>
                  <a:pt x="968022" y="255270"/>
                </a:lnTo>
                <a:lnTo>
                  <a:pt x="943820" y="218439"/>
                </a:lnTo>
                <a:lnTo>
                  <a:pt x="916611" y="184150"/>
                </a:lnTo>
                <a:lnTo>
                  <a:pt x="886587" y="151130"/>
                </a:lnTo>
                <a:lnTo>
                  <a:pt x="853937" y="120650"/>
                </a:lnTo>
                <a:lnTo>
                  <a:pt x="818854" y="93980"/>
                </a:lnTo>
                <a:lnTo>
                  <a:pt x="781529" y="69850"/>
                </a:lnTo>
                <a:lnTo>
                  <a:pt x="742154" y="49530"/>
                </a:lnTo>
                <a:lnTo>
                  <a:pt x="700918" y="31750"/>
                </a:lnTo>
                <a:lnTo>
                  <a:pt x="658015" y="17780"/>
                </a:lnTo>
                <a:lnTo>
                  <a:pt x="613634" y="7619"/>
                </a:lnTo>
                <a:lnTo>
                  <a:pt x="567968" y="1269"/>
                </a:lnTo>
                <a:lnTo>
                  <a:pt x="521208" y="0"/>
                </a:lnTo>
                <a:close/>
              </a:path>
              <a:path w="1039494" h="1035050">
                <a:moveTo>
                  <a:pt x="630935" y="712469"/>
                </a:moveTo>
                <a:lnTo>
                  <a:pt x="387096" y="712469"/>
                </a:lnTo>
                <a:lnTo>
                  <a:pt x="376285" y="728980"/>
                </a:lnTo>
                <a:lnTo>
                  <a:pt x="362331" y="742950"/>
                </a:lnTo>
                <a:lnTo>
                  <a:pt x="345519" y="751839"/>
                </a:lnTo>
                <a:lnTo>
                  <a:pt x="326135" y="755650"/>
                </a:lnTo>
                <a:lnTo>
                  <a:pt x="691896" y="755650"/>
                </a:lnTo>
                <a:lnTo>
                  <a:pt x="672083" y="751839"/>
                </a:lnTo>
                <a:lnTo>
                  <a:pt x="654557" y="742950"/>
                </a:lnTo>
                <a:lnTo>
                  <a:pt x="640460" y="728980"/>
                </a:lnTo>
                <a:lnTo>
                  <a:pt x="630935" y="712469"/>
                </a:lnTo>
                <a:close/>
              </a:path>
              <a:path w="1039494" h="1035050">
                <a:moveTo>
                  <a:pt x="970054" y="259079"/>
                </a:moveTo>
                <a:lnTo>
                  <a:pt x="563880" y="259079"/>
                </a:lnTo>
                <a:lnTo>
                  <a:pt x="589311" y="262889"/>
                </a:lnTo>
                <a:lnTo>
                  <a:pt x="609600" y="276860"/>
                </a:lnTo>
                <a:lnTo>
                  <a:pt x="623030" y="297179"/>
                </a:lnTo>
                <a:lnTo>
                  <a:pt x="627888" y="322579"/>
                </a:lnTo>
                <a:lnTo>
                  <a:pt x="649224" y="322579"/>
                </a:lnTo>
                <a:lnTo>
                  <a:pt x="657701" y="323850"/>
                </a:lnTo>
                <a:lnTo>
                  <a:pt x="664464" y="328929"/>
                </a:lnTo>
                <a:lnTo>
                  <a:pt x="668940" y="335279"/>
                </a:lnTo>
                <a:lnTo>
                  <a:pt x="670560" y="344170"/>
                </a:lnTo>
                <a:lnTo>
                  <a:pt x="670560" y="453389"/>
                </a:lnTo>
                <a:lnTo>
                  <a:pt x="780288" y="453389"/>
                </a:lnTo>
                <a:lnTo>
                  <a:pt x="804433" y="458470"/>
                </a:lnTo>
                <a:lnTo>
                  <a:pt x="824865" y="471170"/>
                </a:lnTo>
                <a:lnTo>
                  <a:pt x="839009" y="491489"/>
                </a:lnTo>
                <a:lnTo>
                  <a:pt x="844296" y="518160"/>
                </a:lnTo>
                <a:lnTo>
                  <a:pt x="844296" y="690880"/>
                </a:lnTo>
                <a:lnTo>
                  <a:pt x="842676" y="699769"/>
                </a:lnTo>
                <a:lnTo>
                  <a:pt x="838200" y="706119"/>
                </a:lnTo>
                <a:lnTo>
                  <a:pt x="831437" y="711200"/>
                </a:lnTo>
                <a:lnTo>
                  <a:pt x="822960" y="712469"/>
                </a:lnTo>
                <a:lnTo>
                  <a:pt x="752856" y="712469"/>
                </a:lnTo>
                <a:lnTo>
                  <a:pt x="743331" y="728980"/>
                </a:lnTo>
                <a:lnTo>
                  <a:pt x="729234" y="742950"/>
                </a:lnTo>
                <a:lnTo>
                  <a:pt x="711708" y="751839"/>
                </a:lnTo>
                <a:lnTo>
                  <a:pt x="691896" y="755650"/>
                </a:lnTo>
                <a:lnTo>
                  <a:pt x="980895" y="755650"/>
                </a:lnTo>
                <a:lnTo>
                  <a:pt x="1006638" y="698500"/>
                </a:lnTo>
                <a:lnTo>
                  <a:pt x="1020670" y="655319"/>
                </a:lnTo>
                <a:lnTo>
                  <a:pt x="1030930" y="610869"/>
                </a:lnTo>
                <a:lnTo>
                  <a:pt x="1037226" y="565150"/>
                </a:lnTo>
                <a:lnTo>
                  <a:pt x="1039367" y="518160"/>
                </a:lnTo>
                <a:lnTo>
                  <a:pt x="1037226" y="469900"/>
                </a:lnTo>
                <a:lnTo>
                  <a:pt x="1030930" y="424179"/>
                </a:lnTo>
                <a:lnTo>
                  <a:pt x="1020670" y="379729"/>
                </a:lnTo>
                <a:lnTo>
                  <a:pt x="1006638" y="336550"/>
                </a:lnTo>
                <a:lnTo>
                  <a:pt x="989025" y="294639"/>
                </a:lnTo>
                <a:lnTo>
                  <a:pt x="970054" y="259079"/>
                </a:lnTo>
                <a:close/>
              </a:path>
              <a:path w="1039494" h="1035050">
                <a:moveTo>
                  <a:pt x="326135" y="666750"/>
                </a:moveTo>
                <a:lnTo>
                  <a:pt x="317182" y="669289"/>
                </a:lnTo>
                <a:lnTo>
                  <a:pt x="309372" y="674369"/>
                </a:lnTo>
                <a:lnTo>
                  <a:pt x="303847" y="681989"/>
                </a:lnTo>
                <a:lnTo>
                  <a:pt x="301752" y="690880"/>
                </a:lnTo>
                <a:lnTo>
                  <a:pt x="303847" y="699769"/>
                </a:lnTo>
                <a:lnTo>
                  <a:pt x="309372" y="706119"/>
                </a:lnTo>
                <a:lnTo>
                  <a:pt x="317182" y="711200"/>
                </a:lnTo>
                <a:lnTo>
                  <a:pt x="326135" y="712469"/>
                </a:lnTo>
                <a:lnTo>
                  <a:pt x="334137" y="711200"/>
                </a:lnTo>
                <a:lnTo>
                  <a:pt x="339852" y="706119"/>
                </a:lnTo>
                <a:lnTo>
                  <a:pt x="343281" y="699769"/>
                </a:lnTo>
                <a:lnTo>
                  <a:pt x="344424" y="690880"/>
                </a:lnTo>
                <a:lnTo>
                  <a:pt x="343281" y="681989"/>
                </a:lnTo>
                <a:lnTo>
                  <a:pt x="339852" y="674369"/>
                </a:lnTo>
                <a:lnTo>
                  <a:pt x="334137" y="669289"/>
                </a:lnTo>
                <a:lnTo>
                  <a:pt x="326135" y="666750"/>
                </a:lnTo>
                <a:close/>
              </a:path>
              <a:path w="1039494" h="1035050">
                <a:moveTo>
                  <a:pt x="691896" y="666750"/>
                </a:moveTo>
                <a:lnTo>
                  <a:pt x="683418" y="669289"/>
                </a:lnTo>
                <a:lnTo>
                  <a:pt x="676656" y="674369"/>
                </a:lnTo>
                <a:lnTo>
                  <a:pt x="672179" y="681989"/>
                </a:lnTo>
                <a:lnTo>
                  <a:pt x="670560" y="690880"/>
                </a:lnTo>
                <a:lnTo>
                  <a:pt x="672179" y="699769"/>
                </a:lnTo>
                <a:lnTo>
                  <a:pt x="676656" y="706119"/>
                </a:lnTo>
                <a:lnTo>
                  <a:pt x="683418" y="711200"/>
                </a:lnTo>
                <a:lnTo>
                  <a:pt x="691896" y="712469"/>
                </a:lnTo>
                <a:lnTo>
                  <a:pt x="700373" y="711200"/>
                </a:lnTo>
                <a:lnTo>
                  <a:pt x="707135" y="706119"/>
                </a:lnTo>
                <a:lnTo>
                  <a:pt x="711612" y="699769"/>
                </a:lnTo>
                <a:lnTo>
                  <a:pt x="713232" y="690880"/>
                </a:lnTo>
                <a:lnTo>
                  <a:pt x="711612" y="681989"/>
                </a:lnTo>
                <a:lnTo>
                  <a:pt x="707136" y="674369"/>
                </a:lnTo>
                <a:lnTo>
                  <a:pt x="700373" y="669289"/>
                </a:lnTo>
                <a:lnTo>
                  <a:pt x="691896" y="666750"/>
                </a:lnTo>
                <a:close/>
              </a:path>
              <a:path w="1039494" h="1035050">
                <a:moveTo>
                  <a:pt x="627888" y="364489"/>
                </a:moveTo>
                <a:lnTo>
                  <a:pt x="237744" y="364489"/>
                </a:lnTo>
                <a:lnTo>
                  <a:pt x="237744" y="407670"/>
                </a:lnTo>
                <a:lnTo>
                  <a:pt x="585216" y="407670"/>
                </a:lnTo>
                <a:lnTo>
                  <a:pt x="593693" y="410210"/>
                </a:lnTo>
                <a:lnTo>
                  <a:pt x="600456" y="415289"/>
                </a:lnTo>
                <a:lnTo>
                  <a:pt x="604932" y="422910"/>
                </a:lnTo>
                <a:lnTo>
                  <a:pt x="606552" y="431800"/>
                </a:lnTo>
                <a:lnTo>
                  <a:pt x="604504" y="439420"/>
                </a:lnTo>
                <a:lnTo>
                  <a:pt x="599313" y="445770"/>
                </a:lnTo>
                <a:lnTo>
                  <a:pt x="592407" y="450850"/>
                </a:lnTo>
                <a:lnTo>
                  <a:pt x="585216" y="453389"/>
                </a:lnTo>
                <a:lnTo>
                  <a:pt x="585216" y="496569"/>
                </a:lnTo>
                <a:lnTo>
                  <a:pt x="592407" y="497839"/>
                </a:lnTo>
                <a:lnTo>
                  <a:pt x="599313" y="501650"/>
                </a:lnTo>
                <a:lnTo>
                  <a:pt x="604504" y="509269"/>
                </a:lnTo>
                <a:lnTo>
                  <a:pt x="606552" y="518160"/>
                </a:lnTo>
                <a:lnTo>
                  <a:pt x="604932" y="525780"/>
                </a:lnTo>
                <a:lnTo>
                  <a:pt x="600456" y="533400"/>
                </a:lnTo>
                <a:lnTo>
                  <a:pt x="593693" y="537210"/>
                </a:lnTo>
                <a:lnTo>
                  <a:pt x="585216" y="538480"/>
                </a:lnTo>
                <a:lnTo>
                  <a:pt x="237744" y="538480"/>
                </a:lnTo>
                <a:lnTo>
                  <a:pt x="237744" y="666750"/>
                </a:lnTo>
                <a:lnTo>
                  <a:pt x="265175" y="666750"/>
                </a:lnTo>
                <a:lnTo>
                  <a:pt x="274272" y="650239"/>
                </a:lnTo>
                <a:lnTo>
                  <a:pt x="287654" y="636269"/>
                </a:lnTo>
                <a:lnTo>
                  <a:pt x="305038" y="627380"/>
                </a:lnTo>
                <a:lnTo>
                  <a:pt x="326135" y="623569"/>
                </a:lnTo>
                <a:lnTo>
                  <a:pt x="627888" y="623569"/>
                </a:lnTo>
                <a:lnTo>
                  <a:pt x="627888" y="364489"/>
                </a:lnTo>
                <a:close/>
              </a:path>
              <a:path w="1039494" h="1035050">
                <a:moveTo>
                  <a:pt x="627888" y="623569"/>
                </a:moveTo>
                <a:lnTo>
                  <a:pt x="326135" y="623569"/>
                </a:lnTo>
                <a:lnTo>
                  <a:pt x="345519" y="627380"/>
                </a:lnTo>
                <a:lnTo>
                  <a:pt x="362331" y="636269"/>
                </a:lnTo>
                <a:lnTo>
                  <a:pt x="376285" y="650239"/>
                </a:lnTo>
                <a:lnTo>
                  <a:pt x="387096" y="666750"/>
                </a:lnTo>
                <a:lnTo>
                  <a:pt x="627888" y="666750"/>
                </a:lnTo>
                <a:lnTo>
                  <a:pt x="627888" y="623569"/>
                </a:lnTo>
                <a:close/>
              </a:path>
              <a:path w="1039494" h="1035050">
                <a:moveTo>
                  <a:pt x="798576" y="623569"/>
                </a:moveTo>
                <a:lnTo>
                  <a:pt x="691896" y="623569"/>
                </a:lnTo>
                <a:lnTo>
                  <a:pt x="711708" y="627380"/>
                </a:lnTo>
                <a:lnTo>
                  <a:pt x="729234" y="636269"/>
                </a:lnTo>
                <a:lnTo>
                  <a:pt x="743331" y="650239"/>
                </a:lnTo>
                <a:lnTo>
                  <a:pt x="752856" y="666750"/>
                </a:lnTo>
                <a:lnTo>
                  <a:pt x="798576" y="666750"/>
                </a:lnTo>
                <a:lnTo>
                  <a:pt x="798576" y="623569"/>
                </a:lnTo>
                <a:close/>
              </a:path>
              <a:path w="1039494" h="1035050">
                <a:moveTo>
                  <a:pt x="780288" y="496569"/>
                </a:moveTo>
                <a:lnTo>
                  <a:pt x="670560" y="496569"/>
                </a:lnTo>
                <a:lnTo>
                  <a:pt x="670560" y="629919"/>
                </a:lnTo>
                <a:lnTo>
                  <a:pt x="682752" y="623569"/>
                </a:lnTo>
                <a:lnTo>
                  <a:pt x="798576" y="623569"/>
                </a:lnTo>
                <a:lnTo>
                  <a:pt x="798576" y="518160"/>
                </a:lnTo>
                <a:lnTo>
                  <a:pt x="797432" y="509269"/>
                </a:lnTo>
                <a:lnTo>
                  <a:pt x="794004" y="501650"/>
                </a:lnTo>
                <a:lnTo>
                  <a:pt x="788288" y="497839"/>
                </a:lnTo>
                <a:lnTo>
                  <a:pt x="780288" y="496569"/>
                </a:lnTo>
                <a:close/>
              </a:path>
              <a:path w="1039494" h="1035050">
                <a:moveTo>
                  <a:pt x="280416" y="453389"/>
                </a:moveTo>
                <a:lnTo>
                  <a:pt x="237744" y="453389"/>
                </a:lnTo>
                <a:lnTo>
                  <a:pt x="237744" y="496569"/>
                </a:lnTo>
                <a:lnTo>
                  <a:pt x="280416" y="496569"/>
                </a:lnTo>
                <a:lnTo>
                  <a:pt x="280416" y="453389"/>
                </a:lnTo>
                <a:close/>
              </a:path>
              <a:path w="1039494" h="1035050">
                <a:moveTo>
                  <a:pt x="368808" y="453389"/>
                </a:moveTo>
                <a:lnTo>
                  <a:pt x="326135" y="453389"/>
                </a:lnTo>
                <a:lnTo>
                  <a:pt x="326135" y="496569"/>
                </a:lnTo>
                <a:lnTo>
                  <a:pt x="368808" y="496569"/>
                </a:lnTo>
                <a:lnTo>
                  <a:pt x="368808" y="453389"/>
                </a:lnTo>
                <a:close/>
              </a:path>
              <a:path w="1039494" h="1035050">
                <a:moveTo>
                  <a:pt x="454152" y="453389"/>
                </a:moveTo>
                <a:lnTo>
                  <a:pt x="411480" y="453389"/>
                </a:lnTo>
                <a:lnTo>
                  <a:pt x="411480" y="496569"/>
                </a:lnTo>
                <a:lnTo>
                  <a:pt x="454152" y="496569"/>
                </a:lnTo>
                <a:lnTo>
                  <a:pt x="454152" y="453389"/>
                </a:lnTo>
                <a:close/>
              </a:path>
              <a:path w="1039494" h="1035050">
                <a:moveTo>
                  <a:pt x="539496" y="453389"/>
                </a:moveTo>
                <a:lnTo>
                  <a:pt x="496824" y="453389"/>
                </a:lnTo>
                <a:lnTo>
                  <a:pt x="496824" y="496569"/>
                </a:lnTo>
                <a:lnTo>
                  <a:pt x="539496" y="496569"/>
                </a:lnTo>
                <a:lnTo>
                  <a:pt x="539496" y="453389"/>
                </a:lnTo>
                <a:close/>
              </a:path>
              <a:path w="1039494" h="1035050">
                <a:moveTo>
                  <a:pt x="563880" y="300989"/>
                </a:moveTo>
                <a:lnTo>
                  <a:pt x="554926" y="302260"/>
                </a:lnTo>
                <a:lnTo>
                  <a:pt x="547116" y="307339"/>
                </a:lnTo>
                <a:lnTo>
                  <a:pt x="541591" y="313689"/>
                </a:lnTo>
                <a:lnTo>
                  <a:pt x="539496" y="322579"/>
                </a:lnTo>
                <a:lnTo>
                  <a:pt x="585216" y="322579"/>
                </a:lnTo>
                <a:lnTo>
                  <a:pt x="583596" y="313689"/>
                </a:lnTo>
                <a:lnTo>
                  <a:pt x="579120" y="307339"/>
                </a:lnTo>
                <a:lnTo>
                  <a:pt x="572357" y="302260"/>
                </a:lnTo>
                <a:lnTo>
                  <a:pt x="563880" y="300989"/>
                </a:lnTo>
                <a:close/>
              </a:path>
            </a:pathLst>
          </a:custGeom>
          <a:solidFill>
            <a:srgbClr val="0054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993135" y="3011932"/>
            <a:ext cx="320040" cy="167640"/>
          </a:xfrm>
          <a:custGeom>
            <a:rect l="l" t="t" r="r" b="b"/>
            <a:pathLst>
              <a:path w="320039" h="167639">
                <a:moveTo>
                  <a:pt x="0" y="82295"/>
                </a:moveTo>
                <a:lnTo>
                  <a:pt x="0" y="118871"/>
                </a:lnTo>
                <a:lnTo>
                  <a:pt x="10668" y="132921"/>
                </a:lnTo>
                <a:lnTo>
                  <a:pt x="41910" y="148971"/>
                </a:lnTo>
                <a:lnTo>
                  <a:pt x="92583" y="162163"/>
                </a:lnTo>
                <a:lnTo>
                  <a:pt x="161544" y="167639"/>
                </a:lnTo>
                <a:lnTo>
                  <a:pt x="230028" y="162163"/>
                </a:lnTo>
                <a:lnTo>
                  <a:pt x="279653" y="148971"/>
                </a:lnTo>
                <a:lnTo>
                  <a:pt x="309848" y="132921"/>
                </a:lnTo>
                <a:lnTo>
                  <a:pt x="320039" y="118871"/>
                </a:lnTo>
                <a:lnTo>
                  <a:pt x="320039" y="115823"/>
                </a:lnTo>
                <a:lnTo>
                  <a:pt x="161544" y="115823"/>
                </a:lnTo>
                <a:lnTo>
                  <a:pt x="133683" y="115204"/>
                </a:lnTo>
                <a:lnTo>
                  <a:pt x="105537" y="113156"/>
                </a:lnTo>
                <a:lnTo>
                  <a:pt x="77962" y="109394"/>
                </a:lnTo>
                <a:lnTo>
                  <a:pt x="51815" y="103631"/>
                </a:lnTo>
                <a:lnTo>
                  <a:pt x="48768" y="103631"/>
                </a:lnTo>
                <a:lnTo>
                  <a:pt x="35575" y="99012"/>
                </a:lnTo>
                <a:lnTo>
                  <a:pt x="23241" y="94106"/>
                </a:lnTo>
                <a:lnTo>
                  <a:pt x="11477" y="88630"/>
                </a:lnTo>
                <a:lnTo>
                  <a:pt x="0" y="82295"/>
                </a:lnTo>
                <a:close/>
              </a:path>
              <a:path w="320039" h="167639">
                <a:moveTo>
                  <a:pt x="260570" y="78581"/>
                </a:moveTo>
                <a:lnTo>
                  <a:pt x="235315" y="78581"/>
                </a:lnTo>
                <a:lnTo>
                  <a:pt x="241173" y="80772"/>
                </a:lnTo>
                <a:lnTo>
                  <a:pt x="245316" y="85248"/>
                </a:lnTo>
                <a:lnTo>
                  <a:pt x="246887" y="91439"/>
                </a:lnTo>
                <a:lnTo>
                  <a:pt x="245792" y="98631"/>
                </a:lnTo>
                <a:lnTo>
                  <a:pt x="242696" y="105536"/>
                </a:lnTo>
                <a:lnTo>
                  <a:pt x="197738" y="115442"/>
                </a:lnTo>
                <a:lnTo>
                  <a:pt x="161544" y="115823"/>
                </a:lnTo>
                <a:lnTo>
                  <a:pt x="320039" y="115823"/>
                </a:lnTo>
                <a:lnTo>
                  <a:pt x="320039" y="103631"/>
                </a:lnTo>
                <a:lnTo>
                  <a:pt x="268224" y="103631"/>
                </a:lnTo>
                <a:lnTo>
                  <a:pt x="262127" y="100583"/>
                </a:lnTo>
                <a:lnTo>
                  <a:pt x="259079" y="91439"/>
                </a:lnTo>
                <a:lnTo>
                  <a:pt x="258413" y="84677"/>
                </a:lnTo>
                <a:lnTo>
                  <a:pt x="260570" y="78581"/>
                </a:lnTo>
                <a:close/>
              </a:path>
              <a:path w="320039" h="167639">
                <a:moveTo>
                  <a:pt x="320039" y="82295"/>
                </a:moveTo>
                <a:lnTo>
                  <a:pt x="312134" y="90344"/>
                </a:lnTo>
                <a:lnTo>
                  <a:pt x="302513" y="96392"/>
                </a:lnTo>
                <a:lnTo>
                  <a:pt x="291750" y="100726"/>
                </a:lnTo>
                <a:lnTo>
                  <a:pt x="280415" y="103631"/>
                </a:lnTo>
                <a:lnTo>
                  <a:pt x="320039" y="103631"/>
                </a:lnTo>
                <a:lnTo>
                  <a:pt x="320039" y="82295"/>
                </a:lnTo>
                <a:close/>
              </a:path>
              <a:path w="320039" h="167639">
                <a:moveTo>
                  <a:pt x="262127" y="0"/>
                </a:moveTo>
                <a:lnTo>
                  <a:pt x="106680" y="79247"/>
                </a:lnTo>
                <a:lnTo>
                  <a:pt x="118681" y="81010"/>
                </a:lnTo>
                <a:lnTo>
                  <a:pt x="131825" y="81914"/>
                </a:lnTo>
                <a:lnTo>
                  <a:pt x="146113" y="82248"/>
                </a:lnTo>
                <a:lnTo>
                  <a:pt x="161544" y="82295"/>
                </a:lnTo>
                <a:lnTo>
                  <a:pt x="179308" y="82248"/>
                </a:lnTo>
                <a:lnTo>
                  <a:pt x="196214" y="81914"/>
                </a:lnTo>
                <a:lnTo>
                  <a:pt x="212550" y="81010"/>
                </a:lnTo>
                <a:lnTo>
                  <a:pt x="228600" y="79247"/>
                </a:lnTo>
                <a:lnTo>
                  <a:pt x="235315" y="78581"/>
                </a:lnTo>
                <a:lnTo>
                  <a:pt x="260570" y="78581"/>
                </a:lnTo>
                <a:lnTo>
                  <a:pt x="265080" y="73437"/>
                </a:lnTo>
                <a:lnTo>
                  <a:pt x="271272" y="70103"/>
                </a:lnTo>
                <a:lnTo>
                  <a:pt x="293036" y="61007"/>
                </a:lnTo>
                <a:lnTo>
                  <a:pt x="308229" y="52196"/>
                </a:lnTo>
                <a:lnTo>
                  <a:pt x="317134" y="43957"/>
                </a:lnTo>
                <a:lnTo>
                  <a:pt x="320039" y="36575"/>
                </a:lnTo>
                <a:lnTo>
                  <a:pt x="316563" y="28717"/>
                </a:lnTo>
                <a:lnTo>
                  <a:pt x="305942" y="19430"/>
                </a:lnTo>
                <a:lnTo>
                  <a:pt x="287893" y="9572"/>
                </a:lnTo>
                <a:lnTo>
                  <a:pt x="262127" y="0"/>
                </a:lnTo>
                <a:close/>
              </a:path>
            </a:pathLst>
          </a:custGeom>
          <a:solidFill>
            <a:srgbClr val="00A2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993135" y="3002788"/>
            <a:ext cx="204215" cy="792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618232" y="2445004"/>
            <a:ext cx="978535" cy="978535"/>
          </a:xfrm>
          <a:custGeom>
            <a:rect l="l" t="t" r="r" b="b"/>
            <a:pathLst>
              <a:path w="978535" h="978535">
                <a:moveTo>
                  <a:pt x="487680" y="0"/>
                </a:moveTo>
                <a:lnTo>
                  <a:pt x="440410" y="2243"/>
                </a:lnTo>
                <a:lnTo>
                  <a:pt x="394478" y="8839"/>
                </a:lnTo>
                <a:lnTo>
                  <a:pt x="350078" y="19581"/>
                </a:lnTo>
                <a:lnTo>
                  <a:pt x="307410" y="34265"/>
                </a:lnTo>
                <a:lnTo>
                  <a:pt x="266670" y="52687"/>
                </a:lnTo>
                <a:lnTo>
                  <a:pt x="228055" y="74640"/>
                </a:lnTo>
                <a:lnTo>
                  <a:pt x="191764" y="99922"/>
                </a:lnTo>
                <a:lnTo>
                  <a:pt x="157992" y="128327"/>
                </a:lnTo>
                <a:lnTo>
                  <a:pt x="126937" y="159650"/>
                </a:lnTo>
                <a:lnTo>
                  <a:pt x="98797" y="193687"/>
                </a:lnTo>
                <a:lnTo>
                  <a:pt x="73769" y="230232"/>
                </a:lnTo>
                <a:lnTo>
                  <a:pt x="52009" y="269176"/>
                </a:lnTo>
                <a:lnTo>
                  <a:pt x="33838" y="310031"/>
                </a:lnTo>
                <a:lnTo>
                  <a:pt x="19330" y="352875"/>
                </a:lnTo>
                <a:lnTo>
                  <a:pt x="8722" y="397409"/>
                </a:lnTo>
                <a:lnTo>
                  <a:pt x="2213" y="443428"/>
                </a:lnTo>
                <a:lnTo>
                  <a:pt x="0" y="490728"/>
                </a:lnTo>
                <a:lnTo>
                  <a:pt x="2243" y="537997"/>
                </a:lnTo>
                <a:lnTo>
                  <a:pt x="8834" y="583929"/>
                </a:lnTo>
                <a:lnTo>
                  <a:pt x="19564" y="628329"/>
                </a:lnTo>
                <a:lnTo>
                  <a:pt x="34225" y="670997"/>
                </a:lnTo>
                <a:lnTo>
                  <a:pt x="52609" y="711737"/>
                </a:lnTo>
                <a:lnTo>
                  <a:pt x="74506" y="750352"/>
                </a:lnTo>
                <a:lnTo>
                  <a:pt x="99709" y="786643"/>
                </a:lnTo>
                <a:lnTo>
                  <a:pt x="128009" y="820415"/>
                </a:lnTo>
                <a:lnTo>
                  <a:pt x="159198" y="851470"/>
                </a:lnTo>
                <a:lnTo>
                  <a:pt x="193066" y="879610"/>
                </a:lnTo>
                <a:lnTo>
                  <a:pt x="229407" y="904638"/>
                </a:lnTo>
                <a:lnTo>
                  <a:pt x="268010" y="926356"/>
                </a:lnTo>
                <a:lnTo>
                  <a:pt x="308668" y="944569"/>
                </a:lnTo>
                <a:lnTo>
                  <a:pt x="351173" y="959077"/>
                </a:lnTo>
                <a:lnTo>
                  <a:pt x="395315" y="969685"/>
                </a:lnTo>
                <a:lnTo>
                  <a:pt x="440887" y="976194"/>
                </a:lnTo>
                <a:lnTo>
                  <a:pt x="487680" y="978408"/>
                </a:lnTo>
                <a:lnTo>
                  <a:pt x="534979" y="976164"/>
                </a:lnTo>
                <a:lnTo>
                  <a:pt x="580998" y="969573"/>
                </a:lnTo>
                <a:lnTo>
                  <a:pt x="625532" y="958843"/>
                </a:lnTo>
                <a:lnTo>
                  <a:pt x="668376" y="944182"/>
                </a:lnTo>
                <a:lnTo>
                  <a:pt x="709325" y="925798"/>
                </a:lnTo>
                <a:lnTo>
                  <a:pt x="748175" y="903901"/>
                </a:lnTo>
                <a:lnTo>
                  <a:pt x="784720" y="878698"/>
                </a:lnTo>
                <a:lnTo>
                  <a:pt x="818757" y="850398"/>
                </a:lnTo>
                <a:lnTo>
                  <a:pt x="850080" y="819209"/>
                </a:lnTo>
                <a:lnTo>
                  <a:pt x="878485" y="785341"/>
                </a:lnTo>
                <a:lnTo>
                  <a:pt x="888362" y="771144"/>
                </a:lnTo>
                <a:lnTo>
                  <a:pt x="536448" y="771144"/>
                </a:lnTo>
                <a:lnTo>
                  <a:pt x="480194" y="767852"/>
                </a:lnTo>
                <a:lnTo>
                  <a:pt x="428036" y="757976"/>
                </a:lnTo>
                <a:lnTo>
                  <a:pt x="384803" y="741517"/>
                </a:lnTo>
                <a:lnTo>
                  <a:pt x="355323" y="718474"/>
                </a:lnTo>
                <a:lnTo>
                  <a:pt x="346666" y="694944"/>
                </a:lnTo>
                <a:lnTo>
                  <a:pt x="310895" y="694944"/>
                </a:lnTo>
                <a:lnTo>
                  <a:pt x="274319" y="670560"/>
                </a:lnTo>
                <a:lnTo>
                  <a:pt x="251594" y="635934"/>
                </a:lnTo>
                <a:lnTo>
                  <a:pt x="241742" y="596188"/>
                </a:lnTo>
                <a:lnTo>
                  <a:pt x="244473" y="554248"/>
                </a:lnTo>
                <a:lnTo>
                  <a:pt x="259494" y="513039"/>
                </a:lnTo>
                <a:lnTo>
                  <a:pt x="286512" y="475488"/>
                </a:lnTo>
                <a:lnTo>
                  <a:pt x="502919" y="259080"/>
                </a:lnTo>
                <a:lnTo>
                  <a:pt x="549783" y="225933"/>
                </a:lnTo>
                <a:lnTo>
                  <a:pt x="603504" y="213360"/>
                </a:lnTo>
                <a:lnTo>
                  <a:pt x="892094" y="213360"/>
                </a:lnTo>
                <a:lnTo>
                  <a:pt x="878485" y="193687"/>
                </a:lnTo>
                <a:lnTo>
                  <a:pt x="850080" y="159650"/>
                </a:lnTo>
                <a:lnTo>
                  <a:pt x="818757" y="128327"/>
                </a:lnTo>
                <a:lnTo>
                  <a:pt x="784720" y="99922"/>
                </a:lnTo>
                <a:lnTo>
                  <a:pt x="748175" y="74640"/>
                </a:lnTo>
                <a:lnTo>
                  <a:pt x="709325" y="52687"/>
                </a:lnTo>
                <a:lnTo>
                  <a:pt x="668376" y="34265"/>
                </a:lnTo>
                <a:lnTo>
                  <a:pt x="625532" y="19581"/>
                </a:lnTo>
                <a:lnTo>
                  <a:pt x="580998" y="8839"/>
                </a:lnTo>
                <a:lnTo>
                  <a:pt x="534979" y="2243"/>
                </a:lnTo>
                <a:lnTo>
                  <a:pt x="487680" y="0"/>
                </a:lnTo>
                <a:close/>
              </a:path>
              <a:path w="978535" h="978535">
                <a:moveTo>
                  <a:pt x="976946" y="521208"/>
                </a:moveTo>
                <a:lnTo>
                  <a:pt x="536448" y="521208"/>
                </a:lnTo>
                <a:lnTo>
                  <a:pt x="563356" y="522255"/>
                </a:lnTo>
                <a:lnTo>
                  <a:pt x="589407" y="525018"/>
                </a:lnTo>
                <a:lnTo>
                  <a:pt x="640080" y="533400"/>
                </a:lnTo>
                <a:lnTo>
                  <a:pt x="705231" y="560832"/>
                </a:lnTo>
                <a:lnTo>
                  <a:pt x="731519" y="606551"/>
                </a:lnTo>
                <a:lnTo>
                  <a:pt x="731519" y="688848"/>
                </a:lnTo>
                <a:lnTo>
                  <a:pt x="690067" y="740200"/>
                </a:lnTo>
                <a:lnTo>
                  <a:pt x="645932" y="757098"/>
                </a:lnTo>
                <a:lnTo>
                  <a:pt x="593018" y="767559"/>
                </a:lnTo>
                <a:lnTo>
                  <a:pt x="536448" y="771144"/>
                </a:lnTo>
                <a:lnTo>
                  <a:pt x="888362" y="771144"/>
                </a:lnTo>
                <a:lnTo>
                  <a:pt x="925720" y="710397"/>
                </a:lnTo>
                <a:lnTo>
                  <a:pt x="944142" y="669739"/>
                </a:lnTo>
                <a:lnTo>
                  <a:pt x="958826" y="627234"/>
                </a:lnTo>
                <a:lnTo>
                  <a:pt x="969568" y="583092"/>
                </a:lnTo>
                <a:lnTo>
                  <a:pt x="976164" y="537520"/>
                </a:lnTo>
                <a:lnTo>
                  <a:pt x="976946" y="521208"/>
                </a:lnTo>
                <a:close/>
              </a:path>
              <a:path w="978535" h="978535">
                <a:moveTo>
                  <a:pt x="408431" y="402336"/>
                </a:moveTo>
                <a:lnTo>
                  <a:pt x="310895" y="499872"/>
                </a:lnTo>
                <a:lnTo>
                  <a:pt x="285845" y="535162"/>
                </a:lnTo>
                <a:lnTo>
                  <a:pt x="275081" y="574167"/>
                </a:lnTo>
                <a:lnTo>
                  <a:pt x="279177" y="612600"/>
                </a:lnTo>
                <a:lnTo>
                  <a:pt x="298704" y="646176"/>
                </a:lnTo>
                <a:lnTo>
                  <a:pt x="326136" y="661416"/>
                </a:lnTo>
                <a:lnTo>
                  <a:pt x="331850" y="666511"/>
                </a:lnTo>
                <a:lnTo>
                  <a:pt x="335280" y="672465"/>
                </a:lnTo>
                <a:lnTo>
                  <a:pt x="336423" y="678989"/>
                </a:lnTo>
                <a:lnTo>
                  <a:pt x="335280" y="685800"/>
                </a:lnTo>
                <a:lnTo>
                  <a:pt x="332231" y="691896"/>
                </a:lnTo>
                <a:lnTo>
                  <a:pt x="326136" y="694944"/>
                </a:lnTo>
                <a:lnTo>
                  <a:pt x="346666" y="694944"/>
                </a:lnTo>
                <a:lnTo>
                  <a:pt x="344424" y="688848"/>
                </a:lnTo>
                <a:lnTo>
                  <a:pt x="344424" y="606551"/>
                </a:lnTo>
                <a:lnTo>
                  <a:pt x="384803" y="552809"/>
                </a:lnTo>
                <a:lnTo>
                  <a:pt x="428036" y="535448"/>
                </a:lnTo>
                <a:lnTo>
                  <a:pt x="480194" y="524816"/>
                </a:lnTo>
                <a:lnTo>
                  <a:pt x="536448" y="521208"/>
                </a:lnTo>
                <a:lnTo>
                  <a:pt x="976946" y="521208"/>
                </a:lnTo>
                <a:lnTo>
                  <a:pt x="977019" y="519684"/>
                </a:lnTo>
                <a:lnTo>
                  <a:pt x="602361" y="519684"/>
                </a:lnTo>
                <a:lnTo>
                  <a:pt x="596407" y="518541"/>
                </a:lnTo>
                <a:lnTo>
                  <a:pt x="595841" y="518160"/>
                </a:lnTo>
                <a:lnTo>
                  <a:pt x="521207" y="518160"/>
                </a:lnTo>
                <a:lnTo>
                  <a:pt x="518160" y="515112"/>
                </a:lnTo>
                <a:lnTo>
                  <a:pt x="408431" y="402336"/>
                </a:lnTo>
                <a:close/>
              </a:path>
              <a:path w="978535" h="978535">
                <a:moveTo>
                  <a:pt x="892094" y="213360"/>
                </a:moveTo>
                <a:lnTo>
                  <a:pt x="603504" y="213360"/>
                </a:lnTo>
                <a:lnTo>
                  <a:pt x="630269" y="213883"/>
                </a:lnTo>
                <a:lnTo>
                  <a:pt x="655319" y="219837"/>
                </a:lnTo>
                <a:lnTo>
                  <a:pt x="678084" y="230933"/>
                </a:lnTo>
                <a:lnTo>
                  <a:pt x="697992" y="246887"/>
                </a:lnTo>
                <a:lnTo>
                  <a:pt x="721034" y="281513"/>
                </a:lnTo>
                <a:lnTo>
                  <a:pt x="731641" y="321259"/>
                </a:lnTo>
                <a:lnTo>
                  <a:pt x="729813" y="363199"/>
                </a:lnTo>
                <a:lnTo>
                  <a:pt x="715548" y="404408"/>
                </a:lnTo>
                <a:lnTo>
                  <a:pt x="688847" y="441960"/>
                </a:lnTo>
                <a:lnTo>
                  <a:pt x="615695" y="515112"/>
                </a:lnTo>
                <a:lnTo>
                  <a:pt x="602361" y="519684"/>
                </a:lnTo>
                <a:lnTo>
                  <a:pt x="977019" y="519684"/>
                </a:lnTo>
                <a:lnTo>
                  <a:pt x="976164" y="443428"/>
                </a:lnTo>
                <a:lnTo>
                  <a:pt x="969568" y="397409"/>
                </a:lnTo>
                <a:lnTo>
                  <a:pt x="958826" y="352875"/>
                </a:lnTo>
                <a:lnTo>
                  <a:pt x="944142" y="310031"/>
                </a:lnTo>
                <a:lnTo>
                  <a:pt x="925720" y="269082"/>
                </a:lnTo>
                <a:lnTo>
                  <a:pt x="903767" y="230232"/>
                </a:lnTo>
                <a:lnTo>
                  <a:pt x="892094" y="213360"/>
                </a:lnTo>
                <a:close/>
              </a:path>
              <a:path w="978535" h="978535">
                <a:moveTo>
                  <a:pt x="603504" y="246887"/>
                </a:moveTo>
                <a:lnTo>
                  <a:pt x="564261" y="258318"/>
                </a:lnTo>
                <a:lnTo>
                  <a:pt x="527304" y="283463"/>
                </a:lnTo>
                <a:lnTo>
                  <a:pt x="432816" y="377951"/>
                </a:lnTo>
                <a:lnTo>
                  <a:pt x="542544" y="490728"/>
                </a:lnTo>
                <a:lnTo>
                  <a:pt x="545973" y="495823"/>
                </a:lnTo>
                <a:lnTo>
                  <a:pt x="547116" y="501777"/>
                </a:lnTo>
                <a:lnTo>
                  <a:pt x="545973" y="508301"/>
                </a:lnTo>
                <a:lnTo>
                  <a:pt x="542544" y="515112"/>
                </a:lnTo>
                <a:lnTo>
                  <a:pt x="539495" y="518160"/>
                </a:lnTo>
                <a:lnTo>
                  <a:pt x="595841" y="518160"/>
                </a:lnTo>
                <a:lnTo>
                  <a:pt x="591312" y="515112"/>
                </a:lnTo>
                <a:lnTo>
                  <a:pt x="586168" y="508301"/>
                </a:lnTo>
                <a:lnTo>
                  <a:pt x="584454" y="501777"/>
                </a:lnTo>
                <a:lnTo>
                  <a:pt x="586168" y="495823"/>
                </a:lnTo>
                <a:lnTo>
                  <a:pt x="664464" y="417575"/>
                </a:lnTo>
                <a:lnTo>
                  <a:pt x="689038" y="382285"/>
                </a:lnTo>
                <a:lnTo>
                  <a:pt x="691636" y="371856"/>
                </a:lnTo>
                <a:lnTo>
                  <a:pt x="487680" y="371856"/>
                </a:lnTo>
                <a:lnTo>
                  <a:pt x="484631" y="365760"/>
                </a:lnTo>
                <a:lnTo>
                  <a:pt x="481203" y="360664"/>
                </a:lnTo>
                <a:lnTo>
                  <a:pt x="480060" y="354711"/>
                </a:lnTo>
                <a:lnTo>
                  <a:pt x="481203" y="348186"/>
                </a:lnTo>
                <a:lnTo>
                  <a:pt x="539495" y="286512"/>
                </a:lnTo>
                <a:lnTo>
                  <a:pt x="572262" y="265938"/>
                </a:lnTo>
                <a:lnTo>
                  <a:pt x="609600" y="259080"/>
                </a:lnTo>
                <a:lnTo>
                  <a:pt x="654515" y="259080"/>
                </a:lnTo>
                <a:lnTo>
                  <a:pt x="641984" y="253365"/>
                </a:lnTo>
                <a:lnTo>
                  <a:pt x="623458" y="248554"/>
                </a:lnTo>
                <a:lnTo>
                  <a:pt x="603504" y="246887"/>
                </a:lnTo>
                <a:close/>
              </a:path>
              <a:path w="978535" h="978535">
                <a:moveTo>
                  <a:pt x="654515" y="259080"/>
                </a:moveTo>
                <a:lnTo>
                  <a:pt x="618744" y="259080"/>
                </a:lnTo>
                <a:lnTo>
                  <a:pt x="627888" y="265175"/>
                </a:lnTo>
                <a:lnTo>
                  <a:pt x="627850" y="274510"/>
                </a:lnTo>
                <a:lnTo>
                  <a:pt x="596455" y="293750"/>
                </a:lnTo>
                <a:lnTo>
                  <a:pt x="584454" y="297179"/>
                </a:lnTo>
                <a:lnTo>
                  <a:pt x="573595" y="302894"/>
                </a:lnTo>
                <a:lnTo>
                  <a:pt x="563880" y="310896"/>
                </a:lnTo>
                <a:lnTo>
                  <a:pt x="509016" y="365760"/>
                </a:lnTo>
                <a:lnTo>
                  <a:pt x="505968" y="371856"/>
                </a:lnTo>
                <a:lnTo>
                  <a:pt x="691636" y="371856"/>
                </a:lnTo>
                <a:lnTo>
                  <a:pt x="698754" y="343280"/>
                </a:lnTo>
                <a:lnTo>
                  <a:pt x="693610" y="304847"/>
                </a:lnTo>
                <a:lnTo>
                  <a:pt x="673607" y="271272"/>
                </a:lnTo>
                <a:lnTo>
                  <a:pt x="658796" y="261032"/>
                </a:lnTo>
                <a:lnTo>
                  <a:pt x="654515" y="259080"/>
                </a:lnTo>
                <a:close/>
              </a:path>
            </a:pathLst>
          </a:custGeom>
          <a:solidFill>
            <a:srgbClr val="00A2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9018523" y="5550408"/>
            <a:ext cx="1049655" cy="3981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1800" b="1" spc="7" baseline="2314">
                <a:latin typeface="Calibri"/>
                <a:cs typeface="Calibri"/>
              </a:rPr>
              <a:t>5.</a:t>
            </a:r>
            <a:r>
              <a:rPr sz="1800" b="1" spc="-52" baseline="2314">
                <a:latin typeface="Calibri"/>
                <a:cs typeface="Calibri"/>
              </a:rPr>
              <a:t> </a:t>
            </a:r>
            <a:r>
              <a:rPr sz="1200" b="1" spc="40">
                <a:latin typeface="Microsoft JhengHei"/>
                <a:cs typeface="Microsoft JhengHei"/>
              </a:rPr>
              <a:t>万物</a:t>
            </a:r>
            <a:r>
              <a:rPr sz="1200" b="1" spc="260">
                <a:latin typeface="Microsoft JhengHei"/>
                <a:cs typeface="Microsoft JhengHei"/>
              </a:rPr>
              <a:t>云</a:t>
            </a:r>
            <a:r>
              <a:rPr sz="1800" b="1" spc="15" baseline="2314">
                <a:latin typeface="Calibri"/>
                <a:cs typeface="Calibri"/>
              </a:rPr>
              <a:t>–</a:t>
            </a:r>
            <a:r>
              <a:rPr sz="1800" b="1" spc="-37" baseline="2314">
                <a:latin typeface="Calibri"/>
                <a:cs typeface="Calibri"/>
              </a:rPr>
              <a:t> </a:t>
            </a:r>
            <a:r>
              <a:rPr sz="1800" b="1" spc="15" baseline="2314">
                <a:latin typeface="Calibri"/>
                <a:cs typeface="Calibri"/>
              </a:rPr>
              <a:t>H</a:t>
            </a:r>
            <a:r>
              <a:rPr sz="1200" b="1" spc="20">
                <a:latin typeface="Microsoft JhengHei"/>
                <a:cs typeface="Microsoft JhengHei"/>
              </a:rPr>
              <a:t>股</a:t>
            </a:r>
            <a:endParaRPr sz="1200">
              <a:latin typeface="Microsoft JhengHei"/>
              <a:cs typeface="Microsoft JhengHei"/>
            </a:endParaRPr>
          </a:p>
          <a:p>
            <a:pPr marR="18415" algn="ctr">
              <a:lnSpc>
                <a:spcPct val="100000"/>
              </a:lnSpc>
              <a:spcBef>
                <a:spcPts val="20"/>
              </a:spcBef>
            </a:pPr>
            <a:r>
              <a:rPr sz="1800" spc="7" baseline="2314">
                <a:latin typeface="Calibri"/>
                <a:cs typeface="Calibri"/>
              </a:rPr>
              <a:t>(63</a:t>
            </a:r>
            <a:r>
              <a:rPr sz="1200" spc="20">
                <a:latin typeface="华文细黑"/>
                <a:cs typeface="华文细黑"/>
              </a:rPr>
              <a:t>亿港元</a:t>
            </a:r>
            <a:r>
              <a:rPr sz="1800" spc="7" baseline="2314">
                <a:latin typeface="Calibri"/>
                <a:cs typeface="Calibri"/>
              </a:rPr>
              <a:t>)</a:t>
            </a:r>
            <a:endParaRPr sz="1800" baseline="2314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012935" y="4334764"/>
            <a:ext cx="1183005" cy="1186180"/>
          </a:xfrm>
          <a:custGeom>
            <a:rect l="l" t="t" r="r" b="b"/>
            <a:pathLst>
              <a:path w="1183004" h="1186179">
                <a:moveTo>
                  <a:pt x="591312" y="0"/>
                </a:moveTo>
                <a:lnTo>
                  <a:pt x="542461" y="1963"/>
                </a:lnTo>
                <a:lnTo>
                  <a:pt x="494763" y="7754"/>
                </a:lnTo>
                <a:lnTo>
                  <a:pt x="448363" y="17220"/>
                </a:lnTo>
                <a:lnTo>
                  <a:pt x="403408" y="30211"/>
                </a:lnTo>
                <a:lnTo>
                  <a:pt x="360045" y="46577"/>
                </a:lnTo>
                <a:lnTo>
                  <a:pt x="318418" y="66165"/>
                </a:lnTo>
                <a:lnTo>
                  <a:pt x="278675" y="88827"/>
                </a:lnTo>
                <a:lnTo>
                  <a:pt x="240962" y="114409"/>
                </a:lnTo>
                <a:lnTo>
                  <a:pt x="205426" y="142762"/>
                </a:lnTo>
                <a:lnTo>
                  <a:pt x="172211" y="173736"/>
                </a:lnTo>
                <a:lnTo>
                  <a:pt x="141466" y="207177"/>
                </a:lnTo>
                <a:lnTo>
                  <a:pt x="113336" y="242937"/>
                </a:lnTo>
                <a:lnTo>
                  <a:pt x="87968" y="280864"/>
                </a:lnTo>
                <a:lnTo>
                  <a:pt x="65507" y="320808"/>
                </a:lnTo>
                <a:lnTo>
                  <a:pt x="46100" y="362616"/>
                </a:lnTo>
                <a:lnTo>
                  <a:pt x="29894" y="406139"/>
                </a:lnTo>
                <a:lnTo>
                  <a:pt x="17035" y="451226"/>
                </a:lnTo>
                <a:lnTo>
                  <a:pt x="7668" y="497726"/>
                </a:lnTo>
                <a:lnTo>
                  <a:pt x="1941" y="545487"/>
                </a:lnTo>
                <a:lnTo>
                  <a:pt x="0" y="594360"/>
                </a:lnTo>
                <a:lnTo>
                  <a:pt x="1941" y="642797"/>
                </a:lnTo>
                <a:lnTo>
                  <a:pt x="7668" y="690167"/>
                </a:lnTo>
                <a:lnTo>
                  <a:pt x="17035" y="736317"/>
                </a:lnTo>
                <a:lnTo>
                  <a:pt x="29894" y="781092"/>
                </a:lnTo>
                <a:lnTo>
                  <a:pt x="46100" y="824341"/>
                </a:lnTo>
                <a:lnTo>
                  <a:pt x="65507" y="865909"/>
                </a:lnTo>
                <a:lnTo>
                  <a:pt x="87968" y="905644"/>
                </a:lnTo>
                <a:lnTo>
                  <a:pt x="113336" y="943392"/>
                </a:lnTo>
                <a:lnTo>
                  <a:pt x="141466" y="979001"/>
                </a:lnTo>
                <a:lnTo>
                  <a:pt x="172212" y="1012317"/>
                </a:lnTo>
                <a:lnTo>
                  <a:pt x="205426" y="1043186"/>
                </a:lnTo>
                <a:lnTo>
                  <a:pt x="240962" y="1071457"/>
                </a:lnTo>
                <a:lnTo>
                  <a:pt x="278675" y="1096975"/>
                </a:lnTo>
                <a:lnTo>
                  <a:pt x="318418" y="1119588"/>
                </a:lnTo>
                <a:lnTo>
                  <a:pt x="360045" y="1139142"/>
                </a:lnTo>
                <a:lnTo>
                  <a:pt x="403408" y="1155484"/>
                </a:lnTo>
                <a:lnTo>
                  <a:pt x="448363" y="1168461"/>
                </a:lnTo>
                <a:lnTo>
                  <a:pt x="494763" y="1177920"/>
                </a:lnTo>
                <a:lnTo>
                  <a:pt x="542461" y="1183708"/>
                </a:lnTo>
                <a:lnTo>
                  <a:pt x="591312" y="1185672"/>
                </a:lnTo>
                <a:lnTo>
                  <a:pt x="639749" y="1183708"/>
                </a:lnTo>
                <a:lnTo>
                  <a:pt x="687119" y="1177920"/>
                </a:lnTo>
                <a:lnTo>
                  <a:pt x="733269" y="1168461"/>
                </a:lnTo>
                <a:lnTo>
                  <a:pt x="778044" y="1155484"/>
                </a:lnTo>
                <a:lnTo>
                  <a:pt x="821293" y="1139142"/>
                </a:lnTo>
                <a:lnTo>
                  <a:pt x="862861" y="1119588"/>
                </a:lnTo>
                <a:lnTo>
                  <a:pt x="902596" y="1096975"/>
                </a:lnTo>
                <a:lnTo>
                  <a:pt x="940344" y="1071457"/>
                </a:lnTo>
                <a:lnTo>
                  <a:pt x="975953" y="1043186"/>
                </a:lnTo>
                <a:lnTo>
                  <a:pt x="1009269" y="1012317"/>
                </a:lnTo>
                <a:lnTo>
                  <a:pt x="1040138" y="979001"/>
                </a:lnTo>
                <a:lnTo>
                  <a:pt x="1068409" y="943392"/>
                </a:lnTo>
                <a:lnTo>
                  <a:pt x="1090069" y="911352"/>
                </a:lnTo>
                <a:lnTo>
                  <a:pt x="316992" y="911352"/>
                </a:lnTo>
                <a:lnTo>
                  <a:pt x="308514" y="909732"/>
                </a:lnTo>
                <a:lnTo>
                  <a:pt x="301751" y="905256"/>
                </a:lnTo>
                <a:lnTo>
                  <a:pt x="297275" y="898493"/>
                </a:lnTo>
                <a:lnTo>
                  <a:pt x="295656" y="890016"/>
                </a:lnTo>
                <a:lnTo>
                  <a:pt x="295656" y="566928"/>
                </a:lnTo>
                <a:lnTo>
                  <a:pt x="243840" y="566928"/>
                </a:lnTo>
                <a:lnTo>
                  <a:pt x="237029" y="565832"/>
                </a:lnTo>
                <a:lnTo>
                  <a:pt x="230505" y="562737"/>
                </a:lnTo>
                <a:lnTo>
                  <a:pt x="224551" y="557926"/>
                </a:lnTo>
                <a:lnTo>
                  <a:pt x="219456" y="551688"/>
                </a:lnTo>
                <a:lnTo>
                  <a:pt x="219598" y="544401"/>
                </a:lnTo>
                <a:lnTo>
                  <a:pt x="573024" y="228600"/>
                </a:lnTo>
                <a:lnTo>
                  <a:pt x="590931" y="221742"/>
                </a:lnTo>
                <a:lnTo>
                  <a:pt x="1051652" y="221742"/>
                </a:lnTo>
                <a:lnTo>
                  <a:pt x="1040138" y="207177"/>
                </a:lnTo>
                <a:lnTo>
                  <a:pt x="1009268" y="173736"/>
                </a:lnTo>
                <a:lnTo>
                  <a:pt x="975953" y="142762"/>
                </a:lnTo>
                <a:lnTo>
                  <a:pt x="940344" y="114409"/>
                </a:lnTo>
                <a:lnTo>
                  <a:pt x="902596" y="88827"/>
                </a:lnTo>
                <a:lnTo>
                  <a:pt x="862861" y="66165"/>
                </a:lnTo>
                <a:lnTo>
                  <a:pt x="821293" y="46577"/>
                </a:lnTo>
                <a:lnTo>
                  <a:pt x="778044" y="30211"/>
                </a:lnTo>
                <a:lnTo>
                  <a:pt x="733269" y="17220"/>
                </a:lnTo>
                <a:lnTo>
                  <a:pt x="687119" y="7754"/>
                </a:lnTo>
                <a:lnTo>
                  <a:pt x="639749" y="1963"/>
                </a:lnTo>
                <a:lnTo>
                  <a:pt x="591312" y="0"/>
                </a:lnTo>
                <a:close/>
              </a:path>
              <a:path w="1183004" h="1186179">
                <a:moveTo>
                  <a:pt x="612648" y="765048"/>
                </a:moveTo>
                <a:lnTo>
                  <a:pt x="563880" y="765048"/>
                </a:lnTo>
                <a:lnTo>
                  <a:pt x="563880" y="890016"/>
                </a:lnTo>
                <a:lnTo>
                  <a:pt x="562213" y="898493"/>
                </a:lnTo>
                <a:lnTo>
                  <a:pt x="557403" y="905256"/>
                </a:lnTo>
                <a:lnTo>
                  <a:pt x="549735" y="909732"/>
                </a:lnTo>
                <a:lnTo>
                  <a:pt x="539496" y="911352"/>
                </a:lnTo>
                <a:lnTo>
                  <a:pt x="640080" y="911352"/>
                </a:lnTo>
                <a:lnTo>
                  <a:pt x="629364" y="909732"/>
                </a:lnTo>
                <a:lnTo>
                  <a:pt x="620649" y="905256"/>
                </a:lnTo>
                <a:lnTo>
                  <a:pt x="614791" y="898493"/>
                </a:lnTo>
                <a:lnTo>
                  <a:pt x="612648" y="890016"/>
                </a:lnTo>
                <a:lnTo>
                  <a:pt x="612648" y="765048"/>
                </a:lnTo>
                <a:close/>
              </a:path>
              <a:path w="1183004" h="1186179">
                <a:moveTo>
                  <a:pt x="1051652" y="221742"/>
                </a:moveTo>
                <a:lnTo>
                  <a:pt x="590931" y="221742"/>
                </a:lnTo>
                <a:lnTo>
                  <a:pt x="599170" y="223456"/>
                </a:lnTo>
                <a:lnTo>
                  <a:pt x="606552" y="228600"/>
                </a:lnTo>
                <a:lnTo>
                  <a:pt x="950976" y="524256"/>
                </a:lnTo>
                <a:lnTo>
                  <a:pt x="955357" y="529828"/>
                </a:lnTo>
                <a:lnTo>
                  <a:pt x="958596" y="536829"/>
                </a:lnTo>
                <a:lnTo>
                  <a:pt x="959548" y="544401"/>
                </a:lnTo>
                <a:lnTo>
                  <a:pt x="957072" y="551688"/>
                </a:lnTo>
                <a:lnTo>
                  <a:pt x="953738" y="557926"/>
                </a:lnTo>
                <a:lnTo>
                  <a:pt x="948690" y="562737"/>
                </a:lnTo>
                <a:lnTo>
                  <a:pt x="942498" y="565832"/>
                </a:lnTo>
                <a:lnTo>
                  <a:pt x="935736" y="566928"/>
                </a:lnTo>
                <a:lnTo>
                  <a:pt x="886968" y="566928"/>
                </a:lnTo>
                <a:lnTo>
                  <a:pt x="886968" y="890016"/>
                </a:lnTo>
                <a:lnTo>
                  <a:pt x="884872" y="898493"/>
                </a:lnTo>
                <a:lnTo>
                  <a:pt x="879348" y="905256"/>
                </a:lnTo>
                <a:lnTo>
                  <a:pt x="871537" y="909732"/>
                </a:lnTo>
                <a:lnTo>
                  <a:pt x="862584" y="911352"/>
                </a:lnTo>
                <a:lnTo>
                  <a:pt x="1090069" y="911352"/>
                </a:lnTo>
                <a:lnTo>
                  <a:pt x="1116540" y="865909"/>
                </a:lnTo>
                <a:lnTo>
                  <a:pt x="1136094" y="824341"/>
                </a:lnTo>
                <a:lnTo>
                  <a:pt x="1152436" y="781092"/>
                </a:lnTo>
                <a:lnTo>
                  <a:pt x="1165413" y="736317"/>
                </a:lnTo>
                <a:lnTo>
                  <a:pt x="1174872" y="690167"/>
                </a:lnTo>
                <a:lnTo>
                  <a:pt x="1180660" y="642797"/>
                </a:lnTo>
                <a:lnTo>
                  <a:pt x="1182624" y="594360"/>
                </a:lnTo>
                <a:lnTo>
                  <a:pt x="1180660" y="545487"/>
                </a:lnTo>
                <a:lnTo>
                  <a:pt x="1174872" y="497726"/>
                </a:lnTo>
                <a:lnTo>
                  <a:pt x="1165413" y="451226"/>
                </a:lnTo>
                <a:lnTo>
                  <a:pt x="1152436" y="406139"/>
                </a:lnTo>
                <a:lnTo>
                  <a:pt x="1136094" y="362616"/>
                </a:lnTo>
                <a:lnTo>
                  <a:pt x="1116540" y="320808"/>
                </a:lnTo>
                <a:lnTo>
                  <a:pt x="1093927" y="280864"/>
                </a:lnTo>
                <a:lnTo>
                  <a:pt x="1068409" y="242937"/>
                </a:lnTo>
                <a:lnTo>
                  <a:pt x="1051652" y="221742"/>
                </a:lnTo>
                <a:close/>
              </a:path>
              <a:path w="1183004" h="1186179">
                <a:moveTo>
                  <a:pt x="862584" y="518160"/>
                </a:moveTo>
                <a:lnTo>
                  <a:pt x="316992" y="518160"/>
                </a:lnTo>
                <a:lnTo>
                  <a:pt x="327707" y="519826"/>
                </a:lnTo>
                <a:lnTo>
                  <a:pt x="336423" y="524637"/>
                </a:lnTo>
                <a:lnTo>
                  <a:pt x="342280" y="532304"/>
                </a:lnTo>
                <a:lnTo>
                  <a:pt x="344424" y="542544"/>
                </a:lnTo>
                <a:lnTo>
                  <a:pt x="344424" y="862584"/>
                </a:lnTo>
                <a:lnTo>
                  <a:pt x="518160" y="862584"/>
                </a:lnTo>
                <a:lnTo>
                  <a:pt x="518160" y="740663"/>
                </a:lnTo>
                <a:lnTo>
                  <a:pt x="519779" y="731710"/>
                </a:lnTo>
                <a:lnTo>
                  <a:pt x="524256" y="723900"/>
                </a:lnTo>
                <a:lnTo>
                  <a:pt x="531018" y="718375"/>
                </a:lnTo>
                <a:lnTo>
                  <a:pt x="539496" y="716280"/>
                </a:lnTo>
                <a:lnTo>
                  <a:pt x="835152" y="716280"/>
                </a:lnTo>
                <a:lnTo>
                  <a:pt x="835152" y="542544"/>
                </a:lnTo>
                <a:lnTo>
                  <a:pt x="837295" y="532304"/>
                </a:lnTo>
                <a:lnTo>
                  <a:pt x="843153" y="524637"/>
                </a:lnTo>
                <a:lnTo>
                  <a:pt x="851868" y="519826"/>
                </a:lnTo>
                <a:lnTo>
                  <a:pt x="862584" y="518160"/>
                </a:lnTo>
                <a:close/>
              </a:path>
              <a:path w="1183004" h="1186179">
                <a:moveTo>
                  <a:pt x="835152" y="716280"/>
                </a:moveTo>
                <a:lnTo>
                  <a:pt x="640080" y="716280"/>
                </a:lnTo>
                <a:lnTo>
                  <a:pt x="649033" y="718375"/>
                </a:lnTo>
                <a:lnTo>
                  <a:pt x="656844" y="723900"/>
                </a:lnTo>
                <a:lnTo>
                  <a:pt x="662368" y="731710"/>
                </a:lnTo>
                <a:lnTo>
                  <a:pt x="664464" y="740663"/>
                </a:lnTo>
                <a:lnTo>
                  <a:pt x="664464" y="862584"/>
                </a:lnTo>
                <a:lnTo>
                  <a:pt x="835152" y="862584"/>
                </a:lnTo>
                <a:lnTo>
                  <a:pt x="835152" y="716280"/>
                </a:lnTo>
                <a:close/>
              </a:path>
              <a:path w="1183004" h="1186179">
                <a:moveTo>
                  <a:pt x="591312" y="277368"/>
                </a:moveTo>
                <a:lnTo>
                  <a:pt x="310896" y="518160"/>
                </a:lnTo>
                <a:lnTo>
                  <a:pt x="868680" y="518160"/>
                </a:lnTo>
                <a:lnTo>
                  <a:pt x="591312" y="277368"/>
                </a:lnTo>
                <a:close/>
              </a:path>
            </a:pathLst>
          </a:custGeom>
          <a:solidFill>
            <a:srgbClr val="00AB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583935" y="3807459"/>
            <a:ext cx="1420495" cy="1423670"/>
          </a:xfrm>
          <a:custGeom>
            <a:rect l="l" t="t" r="r" b="b"/>
            <a:pathLst>
              <a:path w="1420495" h="1423670">
                <a:moveTo>
                  <a:pt x="710184" y="0"/>
                </a:moveTo>
                <a:lnTo>
                  <a:pt x="661099" y="1633"/>
                </a:lnTo>
                <a:lnTo>
                  <a:pt x="612972" y="6464"/>
                </a:lnTo>
                <a:lnTo>
                  <a:pt x="565904" y="14388"/>
                </a:lnTo>
                <a:lnTo>
                  <a:pt x="519994" y="25301"/>
                </a:lnTo>
                <a:lnTo>
                  <a:pt x="475344" y="39097"/>
                </a:lnTo>
                <a:lnTo>
                  <a:pt x="432053" y="55673"/>
                </a:lnTo>
                <a:lnTo>
                  <a:pt x="390224" y="74924"/>
                </a:lnTo>
                <a:lnTo>
                  <a:pt x="349955" y="96745"/>
                </a:lnTo>
                <a:lnTo>
                  <a:pt x="311348" y="121032"/>
                </a:lnTo>
                <a:lnTo>
                  <a:pt x="274503" y="147681"/>
                </a:lnTo>
                <a:lnTo>
                  <a:pt x="239521" y="176587"/>
                </a:lnTo>
                <a:lnTo>
                  <a:pt x="206501" y="207645"/>
                </a:lnTo>
                <a:lnTo>
                  <a:pt x="175546" y="240750"/>
                </a:lnTo>
                <a:lnTo>
                  <a:pt x="146755" y="275799"/>
                </a:lnTo>
                <a:lnTo>
                  <a:pt x="120229" y="312687"/>
                </a:lnTo>
                <a:lnTo>
                  <a:pt x="96068" y="351310"/>
                </a:lnTo>
                <a:lnTo>
                  <a:pt x="74373" y="391562"/>
                </a:lnTo>
                <a:lnTo>
                  <a:pt x="55245" y="433339"/>
                </a:lnTo>
                <a:lnTo>
                  <a:pt x="38783" y="476538"/>
                </a:lnTo>
                <a:lnTo>
                  <a:pt x="25089" y="521052"/>
                </a:lnTo>
                <a:lnTo>
                  <a:pt x="14263" y="566779"/>
                </a:lnTo>
                <a:lnTo>
                  <a:pt x="6406" y="613612"/>
                </a:lnTo>
                <a:lnTo>
                  <a:pt x="1618" y="661449"/>
                </a:lnTo>
                <a:lnTo>
                  <a:pt x="0" y="710183"/>
                </a:lnTo>
                <a:lnTo>
                  <a:pt x="1618" y="758934"/>
                </a:lnTo>
                <a:lnTo>
                  <a:pt x="6406" y="806815"/>
                </a:lnTo>
                <a:lnTo>
                  <a:pt x="14263" y="853719"/>
                </a:lnTo>
                <a:lnTo>
                  <a:pt x="25089" y="899541"/>
                </a:lnTo>
                <a:lnTo>
                  <a:pt x="38783" y="944171"/>
                </a:lnTo>
                <a:lnTo>
                  <a:pt x="55245" y="987504"/>
                </a:lnTo>
                <a:lnTo>
                  <a:pt x="74373" y="1029432"/>
                </a:lnTo>
                <a:lnTo>
                  <a:pt x="96068" y="1069848"/>
                </a:lnTo>
                <a:lnTo>
                  <a:pt x="120229" y="1108644"/>
                </a:lnTo>
                <a:lnTo>
                  <a:pt x="146755" y="1145714"/>
                </a:lnTo>
                <a:lnTo>
                  <a:pt x="175546" y="1180951"/>
                </a:lnTo>
                <a:lnTo>
                  <a:pt x="206501" y="1214247"/>
                </a:lnTo>
                <a:lnTo>
                  <a:pt x="239521" y="1245494"/>
                </a:lnTo>
                <a:lnTo>
                  <a:pt x="274503" y="1274587"/>
                </a:lnTo>
                <a:lnTo>
                  <a:pt x="311348" y="1301418"/>
                </a:lnTo>
                <a:lnTo>
                  <a:pt x="349955" y="1325880"/>
                </a:lnTo>
                <a:lnTo>
                  <a:pt x="390224" y="1347864"/>
                </a:lnTo>
                <a:lnTo>
                  <a:pt x="432053" y="1367266"/>
                </a:lnTo>
                <a:lnTo>
                  <a:pt x="475344" y="1383976"/>
                </a:lnTo>
                <a:lnTo>
                  <a:pt x="519994" y="1397889"/>
                </a:lnTo>
                <a:lnTo>
                  <a:pt x="565904" y="1408896"/>
                </a:lnTo>
                <a:lnTo>
                  <a:pt x="612972" y="1416891"/>
                </a:lnTo>
                <a:lnTo>
                  <a:pt x="661099" y="1421766"/>
                </a:lnTo>
                <a:lnTo>
                  <a:pt x="710184" y="1423415"/>
                </a:lnTo>
                <a:lnTo>
                  <a:pt x="758568" y="1421766"/>
                </a:lnTo>
                <a:lnTo>
                  <a:pt x="806114" y="1416891"/>
                </a:lnTo>
                <a:lnTo>
                  <a:pt x="852713" y="1408896"/>
                </a:lnTo>
                <a:lnTo>
                  <a:pt x="898256" y="1397889"/>
                </a:lnTo>
                <a:lnTo>
                  <a:pt x="942635" y="1383976"/>
                </a:lnTo>
                <a:lnTo>
                  <a:pt x="985742" y="1367266"/>
                </a:lnTo>
                <a:lnTo>
                  <a:pt x="1027467" y="1347864"/>
                </a:lnTo>
                <a:lnTo>
                  <a:pt x="1067703" y="1325880"/>
                </a:lnTo>
                <a:lnTo>
                  <a:pt x="1106340" y="1301418"/>
                </a:lnTo>
                <a:lnTo>
                  <a:pt x="1143271" y="1274587"/>
                </a:lnTo>
                <a:lnTo>
                  <a:pt x="1178387" y="1245494"/>
                </a:lnTo>
                <a:lnTo>
                  <a:pt x="1211579" y="1214247"/>
                </a:lnTo>
                <a:lnTo>
                  <a:pt x="1242740" y="1180951"/>
                </a:lnTo>
                <a:lnTo>
                  <a:pt x="1271760" y="1145714"/>
                </a:lnTo>
                <a:lnTo>
                  <a:pt x="1298531" y="1108644"/>
                </a:lnTo>
                <a:lnTo>
                  <a:pt x="1322944" y="1069848"/>
                </a:lnTo>
                <a:lnTo>
                  <a:pt x="1341152" y="1036319"/>
                </a:lnTo>
                <a:lnTo>
                  <a:pt x="292608" y="1036319"/>
                </a:lnTo>
                <a:lnTo>
                  <a:pt x="281892" y="1033700"/>
                </a:lnTo>
                <a:lnTo>
                  <a:pt x="273176" y="1026794"/>
                </a:lnTo>
                <a:lnTo>
                  <a:pt x="267319" y="1017031"/>
                </a:lnTo>
                <a:lnTo>
                  <a:pt x="265175" y="1005839"/>
                </a:lnTo>
                <a:lnTo>
                  <a:pt x="265175" y="679703"/>
                </a:lnTo>
                <a:lnTo>
                  <a:pt x="295656" y="650747"/>
                </a:lnTo>
                <a:lnTo>
                  <a:pt x="810920" y="650747"/>
                </a:lnTo>
                <a:lnTo>
                  <a:pt x="826008" y="527303"/>
                </a:lnTo>
                <a:lnTo>
                  <a:pt x="830341" y="518350"/>
                </a:lnTo>
                <a:lnTo>
                  <a:pt x="837819" y="510540"/>
                </a:lnTo>
                <a:lnTo>
                  <a:pt x="847010" y="505015"/>
                </a:lnTo>
                <a:lnTo>
                  <a:pt x="856488" y="502919"/>
                </a:lnTo>
                <a:lnTo>
                  <a:pt x="1389193" y="502919"/>
                </a:lnTo>
                <a:lnTo>
                  <a:pt x="1380956" y="476538"/>
                </a:lnTo>
                <a:lnTo>
                  <a:pt x="1368773" y="445007"/>
                </a:lnTo>
                <a:lnTo>
                  <a:pt x="877824" y="445007"/>
                </a:lnTo>
                <a:lnTo>
                  <a:pt x="871727" y="441960"/>
                </a:lnTo>
                <a:lnTo>
                  <a:pt x="865631" y="432815"/>
                </a:lnTo>
                <a:lnTo>
                  <a:pt x="858774" y="424052"/>
                </a:lnTo>
                <a:lnTo>
                  <a:pt x="856488" y="413003"/>
                </a:lnTo>
                <a:lnTo>
                  <a:pt x="858774" y="401954"/>
                </a:lnTo>
                <a:lnTo>
                  <a:pt x="865631" y="393191"/>
                </a:lnTo>
                <a:lnTo>
                  <a:pt x="869918" y="386905"/>
                </a:lnTo>
                <a:lnTo>
                  <a:pt x="870203" y="381762"/>
                </a:lnTo>
                <a:lnTo>
                  <a:pt x="868203" y="377761"/>
                </a:lnTo>
                <a:lnTo>
                  <a:pt x="854583" y="362569"/>
                </a:lnTo>
                <a:lnTo>
                  <a:pt x="848106" y="349376"/>
                </a:lnTo>
                <a:lnTo>
                  <a:pt x="845058" y="336756"/>
                </a:lnTo>
                <a:lnTo>
                  <a:pt x="844296" y="326136"/>
                </a:lnTo>
                <a:lnTo>
                  <a:pt x="847201" y="306895"/>
                </a:lnTo>
                <a:lnTo>
                  <a:pt x="875728" y="269176"/>
                </a:lnTo>
                <a:lnTo>
                  <a:pt x="886967" y="267462"/>
                </a:lnTo>
                <a:lnTo>
                  <a:pt x="1264856" y="267462"/>
                </a:lnTo>
                <a:lnTo>
                  <a:pt x="1242740" y="240750"/>
                </a:lnTo>
                <a:lnTo>
                  <a:pt x="1211580" y="207645"/>
                </a:lnTo>
                <a:lnTo>
                  <a:pt x="1178387" y="176587"/>
                </a:lnTo>
                <a:lnTo>
                  <a:pt x="1143271" y="147681"/>
                </a:lnTo>
                <a:lnTo>
                  <a:pt x="1106340" y="121032"/>
                </a:lnTo>
                <a:lnTo>
                  <a:pt x="1067703" y="96745"/>
                </a:lnTo>
                <a:lnTo>
                  <a:pt x="1027467" y="74924"/>
                </a:lnTo>
                <a:lnTo>
                  <a:pt x="985742" y="55673"/>
                </a:lnTo>
                <a:lnTo>
                  <a:pt x="942635" y="39097"/>
                </a:lnTo>
                <a:lnTo>
                  <a:pt x="898256" y="25301"/>
                </a:lnTo>
                <a:lnTo>
                  <a:pt x="852713" y="14388"/>
                </a:lnTo>
                <a:lnTo>
                  <a:pt x="806114" y="6464"/>
                </a:lnTo>
                <a:lnTo>
                  <a:pt x="758568" y="1633"/>
                </a:lnTo>
                <a:lnTo>
                  <a:pt x="710184" y="0"/>
                </a:lnTo>
                <a:close/>
              </a:path>
              <a:path w="1420495" h="1423670">
                <a:moveTo>
                  <a:pt x="1389193" y="502919"/>
                </a:moveTo>
                <a:lnTo>
                  <a:pt x="1033271" y="502919"/>
                </a:lnTo>
                <a:lnTo>
                  <a:pt x="1044463" y="505015"/>
                </a:lnTo>
                <a:lnTo>
                  <a:pt x="1054227" y="510540"/>
                </a:lnTo>
                <a:lnTo>
                  <a:pt x="1061132" y="518350"/>
                </a:lnTo>
                <a:lnTo>
                  <a:pt x="1063752" y="527303"/>
                </a:lnTo>
                <a:lnTo>
                  <a:pt x="1152143" y="999744"/>
                </a:lnTo>
                <a:lnTo>
                  <a:pt x="1153334" y="1006982"/>
                </a:lnTo>
                <a:lnTo>
                  <a:pt x="1152524" y="1014221"/>
                </a:lnTo>
                <a:lnTo>
                  <a:pt x="1150000" y="1020317"/>
                </a:lnTo>
                <a:lnTo>
                  <a:pt x="1146047" y="1024127"/>
                </a:lnTo>
                <a:lnTo>
                  <a:pt x="1139952" y="1033271"/>
                </a:lnTo>
                <a:lnTo>
                  <a:pt x="1130808" y="1036319"/>
                </a:lnTo>
                <a:lnTo>
                  <a:pt x="1341152" y="1036319"/>
                </a:lnTo>
                <a:lnTo>
                  <a:pt x="1364265" y="987504"/>
                </a:lnTo>
                <a:lnTo>
                  <a:pt x="1380956" y="944171"/>
                </a:lnTo>
                <a:lnTo>
                  <a:pt x="1394855" y="899541"/>
                </a:lnTo>
                <a:lnTo>
                  <a:pt x="1405854" y="853719"/>
                </a:lnTo>
                <a:lnTo>
                  <a:pt x="1413845" y="806815"/>
                </a:lnTo>
                <a:lnTo>
                  <a:pt x="1418719" y="758934"/>
                </a:lnTo>
                <a:lnTo>
                  <a:pt x="1420367" y="710183"/>
                </a:lnTo>
                <a:lnTo>
                  <a:pt x="1418719" y="661449"/>
                </a:lnTo>
                <a:lnTo>
                  <a:pt x="1413845" y="613612"/>
                </a:lnTo>
                <a:lnTo>
                  <a:pt x="1405854" y="566779"/>
                </a:lnTo>
                <a:lnTo>
                  <a:pt x="1394855" y="521052"/>
                </a:lnTo>
                <a:lnTo>
                  <a:pt x="1389193" y="502919"/>
                </a:lnTo>
                <a:close/>
              </a:path>
              <a:path w="1420495" h="1423670">
                <a:moveTo>
                  <a:pt x="323088" y="737615"/>
                </a:moveTo>
                <a:lnTo>
                  <a:pt x="323088" y="978407"/>
                </a:lnTo>
                <a:lnTo>
                  <a:pt x="533400" y="978407"/>
                </a:lnTo>
                <a:lnTo>
                  <a:pt x="533400" y="874776"/>
                </a:lnTo>
                <a:lnTo>
                  <a:pt x="323088" y="737615"/>
                </a:lnTo>
                <a:close/>
              </a:path>
              <a:path w="1420495" h="1423670">
                <a:moveTo>
                  <a:pt x="591312" y="737615"/>
                </a:moveTo>
                <a:lnTo>
                  <a:pt x="591312" y="978407"/>
                </a:lnTo>
                <a:lnTo>
                  <a:pt x="771143" y="978407"/>
                </a:lnTo>
                <a:lnTo>
                  <a:pt x="783336" y="865632"/>
                </a:lnTo>
                <a:lnTo>
                  <a:pt x="591312" y="737615"/>
                </a:lnTo>
                <a:close/>
              </a:path>
              <a:path w="1420495" h="1423670">
                <a:moveTo>
                  <a:pt x="1008888" y="560832"/>
                </a:moveTo>
                <a:lnTo>
                  <a:pt x="880872" y="560832"/>
                </a:lnTo>
                <a:lnTo>
                  <a:pt x="832103" y="978407"/>
                </a:lnTo>
                <a:lnTo>
                  <a:pt x="1088136" y="978407"/>
                </a:lnTo>
                <a:lnTo>
                  <a:pt x="1008888" y="560832"/>
                </a:lnTo>
                <a:close/>
              </a:path>
              <a:path w="1420495" h="1423670">
                <a:moveTo>
                  <a:pt x="561975" y="650747"/>
                </a:moveTo>
                <a:lnTo>
                  <a:pt x="295656" y="650747"/>
                </a:lnTo>
                <a:lnTo>
                  <a:pt x="303561" y="651890"/>
                </a:lnTo>
                <a:lnTo>
                  <a:pt x="310896" y="655319"/>
                </a:lnTo>
                <a:lnTo>
                  <a:pt x="533400" y="801623"/>
                </a:lnTo>
                <a:lnTo>
                  <a:pt x="533400" y="679703"/>
                </a:lnTo>
                <a:lnTo>
                  <a:pt x="534019" y="672464"/>
                </a:lnTo>
                <a:lnTo>
                  <a:pt x="536067" y="665225"/>
                </a:lnTo>
                <a:lnTo>
                  <a:pt x="539829" y="659129"/>
                </a:lnTo>
                <a:lnTo>
                  <a:pt x="545591" y="655319"/>
                </a:lnTo>
                <a:lnTo>
                  <a:pt x="554212" y="651890"/>
                </a:lnTo>
                <a:lnTo>
                  <a:pt x="561975" y="650747"/>
                </a:lnTo>
                <a:close/>
              </a:path>
              <a:path w="1420495" h="1423670">
                <a:moveTo>
                  <a:pt x="810920" y="650747"/>
                </a:moveTo>
                <a:lnTo>
                  <a:pt x="561975" y="650747"/>
                </a:lnTo>
                <a:lnTo>
                  <a:pt x="569166" y="651890"/>
                </a:lnTo>
                <a:lnTo>
                  <a:pt x="576072" y="655319"/>
                </a:lnTo>
                <a:lnTo>
                  <a:pt x="792479" y="801623"/>
                </a:lnTo>
                <a:lnTo>
                  <a:pt x="810920" y="650747"/>
                </a:lnTo>
                <a:close/>
              </a:path>
              <a:path w="1420495" h="1423670">
                <a:moveTo>
                  <a:pt x="1005839" y="267462"/>
                </a:moveTo>
                <a:lnTo>
                  <a:pt x="886967" y="267462"/>
                </a:lnTo>
                <a:lnTo>
                  <a:pt x="898207" y="269176"/>
                </a:lnTo>
                <a:lnTo>
                  <a:pt x="908303" y="274319"/>
                </a:lnTo>
                <a:lnTo>
                  <a:pt x="913447" y="284416"/>
                </a:lnTo>
                <a:lnTo>
                  <a:pt x="915162" y="295655"/>
                </a:lnTo>
                <a:lnTo>
                  <a:pt x="913447" y="306895"/>
                </a:lnTo>
                <a:lnTo>
                  <a:pt x="908303" y="316991"/>
                </a:lnTo>
                <a:lnTo>
                  <a:pt x="904017" y="323278"/>
                </a:lnTo>
                <a:lnTo>
                  <a:pt x="903732" y="328421"/>
                </a:lnTo>
                <a:lnTo>
                  <a:pt x="905732" y="332422"/>
                </a:lnTo>
                <a:lnTo>
                  <a:pt x="908303" y="335279"/>
                </a:lnTo>
                <a:lnTo>
                  <a:pt x="919353" y="348900"/>
                </a:lnTo>
                <a:lnTo>
                  <a:pt x="925830" y="361950"/>
                </a:lnTo>
                <a:lnTo>
                  <a:pt x="928878" y="373856"/>
                </a:lnTo>
                <a:lnTo>
                  <a:pt x="929639" y="384048"/>
                </a:lnTo>
                <a:lnTo>
                  <a:pt x="926306" y="402859"/>
                </a:lnTo>
                <a:lnTo>
                  <a:pt x="918971" y="417957"/>
                </a:lnTo>
                <a:lnTo>
                  <a:pt x="911637" y="429053"/>
                </a:lnTo>
                <a:lnTo>
                  <a:pt x="908303" y="435863"/>
                </a:lnTo>
                <a:lnTo>
                  <a:pt x="902208" y="441960"/>
                </a:lnTo>
                <a:lnTo>
                  <a:pt x="893063" y="445007"/>
                </a:lnTo>
                <a:lnTo>
                  <a:pt x="999743" y="445007"/>
                </a:lnTo>
                <a:lnTo>
                  <a:pt x="990599" y="441960"/>
                </a:lnTo>
                <a:lnTo>
                  <a:pt x="984504" y="432815"/>
                </a:lnTo>
                <a:lnTo>
                  <a:pt x="977646" y="424052"/>
                </a:lnTo>
                <a:lnTo>
                  <a:pt x="975360" y="413003"/>
                </a:lnTo>
                <a:lnTo>
                  <a:pt x="977646" y="401954"/>
                </a:lnTo>
                <a:lnTo>
                  <a:pt x="984504" y="393191"/>
                </a:lnTo>
                <a:lnTo>
                  <a:pt x="988790" y="386905"/>
                </a:lnTo>
                <a:lnTo>
                  <a:pt x="989076" y="381762"/>
                </a:lnTo>
                <a:lnTo>
                  <a:pt x="987075" y="377761"/>
                </a:lnTo>
                <a:lnTo>
                  <a:pt x="973454" y="362569"/>
                </a:lnTo>
                <a:lnTo>
                  <a:pt x="966977" y="349376"/>
                </a:lnTo>
                <a:lnTo>
                  <a:pt x="963929" y="336756"/>
                </a:lnTo>
                <a:lnTo>
                  <a:pt x="963167" y="326136"/>
                </a:lnTo>
                <a:lnTo>
                  <a:pt x="966073" y="306895"/>
                </a:lnTo>
                <a:lnTo>
                  <a:pt x="972693" y="291083"/>
                </a:lnTo>
                <a:lnTo>
                  <a:pt x="979884" y="279844"/>
                </a:lnTo>
                <a:lnTo>
                  <a:pt x="984504" y="274319"/>
                </a:lnTo>
                <a:lnTo>
                  <a:pt x="994600" y="269176"/>
                </a:lnTo>
                <a:lnTo>
                  <a:pt x="1005839" y="267462"/>
                </a:lnTo>
                <a:close/>
              </a:path>
              <a:path w="1420495" h="1423670">
                <a:moveTo>
                  <a:pt x="1264856" y="267462"/>
                </a:moveTo>
                <a:lnTo>
                  <a:pt x="1005839" y="267462"/>
                </a:lnTo>
                <a:lnTo>
                  <a:pt x="1017079" y="269176"/>
                </a:lnTo>
                <a:lnTo>
                  <a:pt x="1027175" y="274319"/>
                </a:lnTo>
                <a:lnTo>
                  <a:pt x="1032319" y="284416"/>
                </a:lnTo>
                <a:lnTo>
                  <a:pt x="1034033" y="295655"/>
                </a:lnTo>
                <a:lnTo>
                  <a:pt x="1032319" y="306895"/>
                </a:lnTo>
                <a:lnTo>
                  <a:pt x="1027175" y="316991"/>
                </a:lnTo>
                <a:lnTo>
                  <a:pt x="1022889" y="323278"/>
                </a:lnTo>
                <a:lnTo>
                  <a:pt x="1022603" y="328421"/>
                </a:lnTo>
                <a:lnTo>
                  <a:pt x="1024604" y="332422"/>
                </a:lnTo>
                <a:lnTo>
                  <a:pt x="1027175" y="335279"/>
                </a:lnTo>
                <a:lnTo>
                  <a:pt x="1038225" y="348900"/>
                </a:lnTo>
                <a:lnTo>
                  <a:pt x="1044702" y="361950"/>
                </a:lnTo>
                <a:lnTo>
                  <a:pt x="1047750" y="373856"/>
                </a:lnTo>
                <a:lnTo>
                  <a:pt x="1048512" y="384048"/>
                </a:lnTo>
                <a:lnTo>
                  <a:pt x="1045606" y="402859"/>
                </a:lnTo>
                <a:lnTo>
                  <a:pt x="1022080" y="439864"/>
                </a:lnTo>
                <a:lnTo>
                  <a:pt x="1002791" y="445007"/>
                </a:lnTo>
                <a:lnTo>
                  <a:pt x="1368773" y="445007"/>
                </a:lnTo>
                <a:lnTo>
                  <a:pt x="1344892" y="391562"/>
                </a:lnTo>
                <a:lnTo>
                  <a:pt x="1322944" y="351310"/>
                </a:lnTo>
                <a:lnTo>
                  <a:pt x="1298531" y="312687"/>
                </a:lnTo>
                <a:lnTo>
                  <a:pt x="1271760" y="275799"/>
                </a:lnTo>
                <a:lnTo>
                  <a:pt x="1264856" y="267462"/>
                </a:lnTo>
                <a:close/>
              </a:path>
            </a:pathLst>
          </a:custGeom>
          <a:solidFill>
            <a:srgbClr val="041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321295" y="4118355"/>
            <a:ext cx="1308100" cy="1295400"/>
          </a:xfrm>
          <a:custGeom>
            <a:rect l="l" t="t" r="r" b="b"/>
            <a:pathLst>
              <a:path w="1308100" h="1295400">
                <a:moveTo>
                  <a:pt x="749288" y="0"/>
                </a:moveTo>
                <a:lnTo>
                  <a:pt x="555326" y="0"/>
                </a:lnTo>
                <a:lnTo>
                  <a:pt x="508519" y="12700"/>
                </a:lnTo>
                <a:lnTo>
                  <a:pt x="418844" y="38100"/>
                </a:lnTo>
                <a:lnTo>
                  <a:pt x="376220" y="50800"/>
                </a:lnTo>
                <a:lnTo>
                  <a:pt x="335235" y="76200"/>
                </a:lnTo>
                <a:lnTo>
                  <a:pt x="296010" y="101600"/>
                </a:lnTo>
                <a:lnTo>
                  <a:pt x="258668" y="127000"/>
                </a:lnTo>
                <a:lnTo>
                  <a:pt x="223330" y="152400"/>
                </a:lnTo>
                <a:lnTo>
                  <a:pt x="190118" y="190500"/>
                </a:lnTo>
                <a:lnTo>
                  <a:pt x="159155" y="215900"/>
                </a:lnTo>
                <a:lnTo>
                  <a:pt x="130562" y="254000"/>
                </a:lnTo>
                <a:lnTo>
                  <a:pt x="104460" y="292100"/>
                </a:lnTo>
                <a:lnTo>
                  <a:pt x="80973" y="330200"/>
                </a:lnTo>
                <a:lnTo>
                  <a:pt x="60222" y="368300"/>
                </a:lnTo>
                <a:lnTo>
                  <a:pt x="42329" y="419100"/>
                </a:lnTo>
                <a:lnTo>
                  <a:pt x="27415" y="457200"/>
                </a:lnTo>
                <a:lnTo>
                  <a:pt x="15604" y="508000"/>
                </a:lnTo>
                <a:lnTo>
                  <a:pt x="7016" y="558800"/>
                </a:lnTo>
                <a:lnTo>
                  <a:pt x="1774" y="596900"/>
                </a:lnTo>
                <a:lnTo>
                  <a:pt x="0" y="647700"/>
                </a:lnTo>
                <a:lnTo>
                  <a:pt x="1774" y="698500"/>
                </a:lnTo>
                <a:lnTo>
                  <a:pt x="7016" y="749300"/>
                </a:lnTo>
                <a:lnTo>
                  <a:pt x="15604" y="787400"/>
                </a:lnTo>
                <a:lnTo>
                  <a:pt x="27415" y="838200"/>
                </a:lnTo>
                <a:lnTo>
                  <a:pt x="42329" y="876300"/>
                </a:lnTo>
                <a:lnTo>
                  <a:pt x="60222" y="927100"/>
                </a:lnTo>
                <a:lnTo>
                  <a:pt x="80973" y="965200"/>
                </a:lnTo>
                <a:lnTo>
                  <a:pt x="104460" y="1003300"/>
                </a:lnTo>
                <a:lnTo>
                  <a:pt x="130562" y="1041400"/>
                </a:lnTo>
                <a:lnTo>
                  <a:pt x="159155" y="1079500"/>
                </a:lnTo>
                <a:lnTo>
                  <a:pt x="190118" y="1104900"/>
                </a:lnTo>
                <a:lnTo>
                  <a:pt x="223330" y="1143000"/>
                </a:lnTo>
                <a:lnTo>
                  <a:pt x="258668" y="1168400"/>
                </a:lnTo>
                <a:lnTo>
                  <a:pt x="296010" y="1193800"/>
                </a:lnTo>
                <a:lnTo>
                  <a:pt x="335235" y="1219200"/>
                </a:lnTo>
                <a:lnTo>
                  <a:pt x="376220" y="1244600"/>
                </a:lnTo>
                <a:lnTo>
                  <a:pt x="418844" y="1257300"/>
                </a:lnTo>
                <a:lnTo>
                  <a:pt x="462984" y="1270000"/>
                </a:lnTo>
                <a:lnTo>
                  <a:pt x="555326" y="1295400"/>
                </a:lnTo>
                <a:lnTo>
                  <a:pt x="749288" y="1295400"/>
                </a:lnTo>
                <a:lnTo>
                  <a:pt x="841825" y="1270000"/>
                </a:lnTo>
                <a:lnTo>
                  <a:pt x="886100" y="1257300"/>
                </a:lnTo>
                <a:lnTo>
                  <a:pt x="928879" y="1244600"/>
                </a:lnTo>
                <a:lnTo>
                  <a:pt x="970037" y="1219200"/>
                </a:lnTo>
                <a:lnTo>
                  <a:pt x="1009449" y="1193800"/>
                </a:lnTo>
                <a:lnTo>
                  <a:pt x="1046988" y="1168400"/>
                </a:lnTo>
                <a:lnTo>
                  <a:pt x="1082530" y="1143000"/>
                </a:lnTo>
                <a:lnTo>
                  <a:pt x="1115949" y="1104900"/>
                </a:lnTo>
                <a:lnTo>
                  <a:pt x="1147119" y="1079500"/>
                </a:lnTo>
                <a:lnTo>
                  <a:pt x="1175916" y="1041400"/>
                </a:lnTo>
                <a:lnTo>
                  <a:pt x="1202215" y="1003300"/>
                </a:lnTo>
                <a:lnTo>
                  <a:pt x="366522" y="1003300"/>
                </a:lnTo>
                <a:lnTo>
                  <a:pt x="361283" y="990600"/>
                </a:lnTo>
                <a:lnTo>
                  <a:pt x="356615" y="990600"/>
                </a:lnTo>
                <a:lnTo>
                  <a:pt x="353139" y="977900"/>
                </a:lnTo>
                <a:lnTo>
                  <a:pt x="351662" y="977900"/>
                </a:lnTo>
                <a:lnTo>
                  <a:pt x="351901" y="965200"/>
                </a:lnTo>
                <a:lnTo>
                  <a:pt x="353568" y="965200"/>
                </a:lnTo>
                <a:lnTo>
                  <a:pt x="370284" y="927100"/>
                </a:lnTo>
                <a:lnTo>
                  <a:pt x="386714" y="889000"/>
                </a:lnTo>
                <a:lnTo>
                  <a:pt x="400288" y="850900"/>
                </a:lnTo>
                <a:lnTo>
                  <a:pt x="408431" y="812800"/>
                </a:lnTo>
                <a:lnTo>
                  <a:pt x="402565" y="800100"/>
                </a:lnTo>
                <a:lnTo>
                  <a:pt x="395956" y="774700"/>
                </a:lnTo>
                <a:lnTo>
                  <a:pt x="390130" y="749300"/>
                </a:lnTo>
                <a:lnTo>
                  <a:pt x="386612" y="711200"/>
                </a:lnTo>
                <a:lnTo>
                  <a:pt x="386928" y="673100"/>
                </a:lnTo>
                <a:lnTo>
                  <a:pt x="392603" y="635000"/>
                </a:lnTo>
                <a:lnTo>
                  <a:pt x="405161" y="584200"/>
                </a:lnTo>
                <a:lnTo>
                  <a:pt x="426129" y="533400"/>
                </a:lnTo>
                <a:lnTo>
                  <a:pt x="457030" y="482600"/>
                </a:lnTo>
                <a:lnTo>
                  <a:pt x="499391" y="431800"/>
                </a:lnTo>
                <a:lnTo>
                  <a:pt x="554735" y="368300"/>
                </a:lnTo>
                <a:lnTo>
                  <a:pt x="469392" y="292100"/>
                </a:lnTo>
                <a:lnTo>
                  <a:pt x="464105" y="279400"/>
                </a:lnTo>
                <a:lnTo>
                  <a:pt x="461391" y="266700"/>
                </a:lnTo>
                <a:lnTo>
                  <a:pt x="460390" y="266700"/>
                </a:lnTo>
                <a:lnTo>
                  <a:pt x="460248" y="254000"/>
                </a:lnTo>
                <a:lnTo>
                  <a:pt x="463819" y="254000"/>
                </a:lnTo>
                <a:lnTo>
                  <a:pt x="470534" y="241300"/>
                </a:lnTo>
                <a:lnTo>
                  <a:pt x="481250" y="228600"/>
                </a:lnTo>
                <a:lnTo>
                  <a:pt x="496824" y="215900"/>
                </a:lnTo>
                <a:lnTo>
                  <a:pt x="1147119" y="215900"/>
                </a:lnTo>
                <a:lnTo>
                  <a:pt x="1115948" y="190500"/>
                </a:lnTo>
                <a:lnTo>
                  <a:pt x="1082530" y="152400"/>
                </a:lnTo>
                <a:lnTo>
                  <a:pt x="1046988" y="127000"/>
                </a:lnTo>
                <a:lnTo>
                  <a:pt x="1009449" y="101600"/>
                </a:lnTo>
                <a:lnTo>
                  <a:pt x="970037" y="76200"/>
                </a:lnTo>
                <a:lnTo>
                  <a:pt x="928879" y="50800"/>
                </a:lnTo>
                <a:lnTo>
                  <a:pt x="886100" y="38100"/>
                </a:lnTo>
                <a:lnTo>
                  <a:pt x="796179" y="12700"/>
                </a:lnTo>
                <a:lnTo>
                  <a:pt x="749288" y="0"/>
                </a:lnTo>
                <a:close/>
              </a:path>
              <a:path w="1308100" h="1295400">
                <a:moveTo>
                  <a:pt x="1147119" y="215900"/>
                </a:moveTo>
                <a:lnTo>
                  <a:pt x="807720" y="215900"/>
                </a:lnTo>
                <a:lnTo>
                  <a:pt x="824531" y="228600"/>
                </a:lnTo>
                <a:lnTo>
                  <a:pt x="834771" y="241300"/>
                </a:lnTo>
                <a:lnTo>
                  <a:pt x="839866" y="254000"/>
                </a:lnTo>
                <a:lnTo>
                  <a:pt x="841248" y="254000"/>
                </a:lnTo>
                <a:lnTo>
                  <a:pt x="842438" y="266700"/>
                </a:lnTo>
                <a:lnTo>
                  <a:pt x="841628" y="266700"/>
                </a:lnTo>
                <a:lnTo>
                  <a:pt x="839104" y="279400"/>
                </a:lnTo>
                <a:lnTo>
                  <a:pt x="835151" y="292100"/>
                </a:lnTo>
                <a:lnTo>
                  <a:pt x="752855" y="368300"/>
                </a:lnTo>
                <a:lnTo>
                  <a:pt x="808132" y="431800"/>
                </a:lnTo>
                <a:lnTo>
                  <a:pt x="850314" y="482600"/>
                </a:lnTo>
                <a:lnTo>
                  <a:pt x="880968" y="533400"/>
                </a:lnTo>
                <a:lnTo>
                  <a:pt x="901660" y="584200"/>
                </a:lnTo>
                <a:lnTo>
                  <a:pt x="913958" y="635000"/>
                </a:lnTo>
                <a:lnTo>
                  <a:pt x="919426" y="673100"/>
                </a:lnTo>
                <a:lnTo>
                  <a:pt x="919632" y="711200"/>
                </a:lnTo>
                <a:lnTo>
                  <a:pt x="916142" y="749300"/>
                </a:lnTo>
                <a:lnTo>
                  <a:pt x="910523" y="774700"/>
                </a:lnTo>
                <a:lnTo>
                  <a:pt x="904339" y="800100"/>
                </a:lnTo>
                <a:lnTo>
                  <a:pt x="899159" y="812800"/>
                </a:lnTo>
                <a:lnTo>
                  <a:pt x="905970" y="850900"/>
                </a:lnTo>
                <a:lnTo>
                  <a:pt x="919352" y="889000"/>
                </a:lnTo>
                <a:lnTo>
                  <a:pt x="935593" y="927100"/>
                </a:lnTo>
                <a:lnTo>
                  <a:pt x="950976" y="965200"/>
                </a:lnTo>
                <a:lnTo>
                  <a:pt x="952214" y="965200"/>
                </a:lnTo>
                <a:lnTo>
                  <a:pt x="951738" y="977900"/>
                </a:lnTo>
                <a:lnTo>
                  <a:pt x="950118" y="977900"/>
                </a:lnTo>
                <a:lnTo>
                  <a:pt x="947927" y="990600"/>
                </a:lnTo>
                <a:lnTo>
                  <a:pt x="943260" y="990600"/>
                </a:lnTo>
                <a:lnTo>
                  <a:pt x="938021" y="1003300"/>
                </a:lnTo>
                <a:lnTo>
                  <a:pt x="1202215" y="1003300"/>
                </a:lnTo>
                <a:lnTo>
                  <a:pt x="1225888" y="965200"/>
                </a:lnTo>
                <a:lnTo>
                  <a:pt x="1246812" y="927100"/>
                </a:lnTo>
                <a:lnTo>
                  <a:pt x="1264861" y="876300"/>
                </a:lnTo>
                <a:lnTo>
                  <a:pt x="1279910" y="838200"/>
                </a:lnTo>
                <a:lnTo>
                  <a:pt x="1291833" y="787400"/>
                </a:lnTo>
                <a:lnTo>
                  <a:pt x="1300504" y="749300"/>
                </a:lnTo>
                <a:lnTo>
                  <a:pt x="1305799" y="698500"/>
                </a:lnTo>
                <a:lnTo>
                  <a:pt x="1307592" y="647700"/>
                </a:lnTo>
                <a:lnTo>
                  <a:pt x="1305799" y="596900"/>
                </a:lnTo>
                <a:lnTo>
                  <a:pt x="1300504" y="558800"/>
                </a:lnTo>
                <a:lnTo>
                  <a:pt x="1291833" y="508000"/>
                </a:lnTo>
                <a:lnTo>
                  <a:pt x="1279910" y="457200"/>
                </a:lnTo>
                <a:lnTo>
                  <a:pt x="1264861" y="419100"/>
                </a:lnTo>
                <a:lnTo>
                  <a:pt x="1246812" y="368300"/>
                </a:lnTo>
                <a:lnTo>
                  <a:pt x="1225888" y="330200"/>
                </a:lnTo>
                <a:lnTo>
                  <a:pt x="1202215" y="292100"/>
                </a:lnTo>
                <a:lnTo>
                  <a:pt x="1175916" y="254000"/>
                </a:lnTo>
                <a:lnTo>
                  <a:pt x="1147119" y="215900"/>
                </a:lnTo>
                <a:close/>
              </a:path>
              <a:path w="1308100" h="1295400">
                <a:moveTo>
                  <a:pt x="701039" y="406400"/>
                </a:moveTo>
                <a:lnTo>
                  <a:pt x="600455" y="406400"/>
                </a:lnTo>
                <a:lnTo>
                  <a:pt x="538593" y="457200"/>
                </a:lnTo>
                <a:lnTo>
                  <a:pt x="493995" y="520700"/>
                </a:lnTo>
                <a:lnTo>
                  <a:pt x="464173" y="571500"/>
                </a:lnTo>
                <a:lnTo>
                  <a:pt x="446641" y="622300"/>
                </a:lnTo>
                <a:lnTo>
                  <a:pt x="438912" y="673100"/>
                </a:lnTo>
                <a:lnTo>
                  <a:pt x="438497" y="711200"/>
                </a:lnTo>
                <a:lnTo>
                  <a:pt x="442910" y="749300"/>
                </a:lnTo>
                <a:lnTo>
                  <a:pt x="449665" y="774700"/>
                </a:lnTo>
                <a:lnTo>
                  <a:pt x="456273" y="787400"/>
                </a:lnTo>
                <a:lnTo>
                  <a:pt x="460248" y="800100"/>
                </a:lnTo>
                <a:lnTo>
                  <a:pt x="460248" y="812800"/>
                </a:lnTo>
                <a:lnTo>
                  <a:pt x="456628" y="838200"/>
                </a:lnTo>
                <a:lnTo>
                  <a:pt x="447294" y="876300"/>
                </a:lnTo>
                <a:lnTo>
                  <a:pt x="434530" y="914400"/>
                </a:lnTo>
                <a:lnTo>
                  <a:pt x="420624" y="952500"/>
                </a:lnTo>
                <a:lnTo>
                  <a:pt x="883920" y="952500"/>
                </a:lnTo>
                <a:lnTo>
                  <a:pt x="869537" y="914400"/>
                </a:lnTo>
                <a:lnTo>
                  <a:pt x="855726" y="876300"/>
                </a:lnTo>
                <a:lnTo>
                  <a:pt x="852265" y="863600"/>
                </a:lnTo>
                <a:lnTo>
                  <a:pt x="637031" y="863600"/>
                </a:lnTo>
                <a:lnTo>
                  <a:pt x="637031" y="825500"/>
                </a:lnTo>
                <a:lnTo>
                  <a:pt x="593598" y="825500"/>
                </a:lnTo>
                <a:lnTo>
                  <a:pt x="573595" y="812800"/>
                </a:lnTo>
                <a:lnTo>
                  <a:pt x="554735" y="812800"/>
                </a:lnTo>
                <a:lnTo>
                  <a:pt x="554735" y="762000"/>
                </a:lnTo>
                <a:lnTo>
                  <a:pt x="691896" y="762000"/>
                </a:lnTo>
                <a:lnTo>
                  <a:pt x="691896" y="749300"/>
                </a:lnTo>
                <a:lnTo>
                  <a:pt x="682751" y="749300"/>
                </a:lnTo>
                <a:lnTo>
                  <a:pt x="679703" y="736600"/>
                </a:lnTo>
                <a:lnTo>
                  <a:pt x="664463" y="736600"/>
                </a:lnTo>
                <a:lnTo>
                  <a:pt x="637031" y="723900"/>
                </a:lnTo>
                <a:lnTo>
                  <a:pt x="624839" y="711200"/>
                </a:lnTo>
                <a:lnTo>
                  <a:pt x="607695" y="711200"/>
                </a:lnTo>
                <a:lnTo>
                  <a:pt x="592836" y="698500"/>
                </a:lnTo>
                <a:lnTo>
                  <a:pt x="580263" y="685800"/>
                </a:lnTo>
                <a:lnTo>
                  <a:pt x="569976" y="685800"/>
                </a:lnTo>
                <a:lnTo>
                  <a:pt x="562451" y="673100"/>
                </a:lnTo>
                <a:lnTo>
                  <a:pt x="557783" y="660400"/>
                </a:lnTo>
                <a:lnTo>
                  <a:pt x="555402" y="647700"/>
                </a:lnTo>
                <a:lnTo>
                  <a:pt x="554735" y="635000"/>
                </a:lnTo>
                <a:lnTo>
                  <a:pt x="555926" y="622300"/>
                </a:lnTo>
                <a:lnTo>
                  <a:pt x="559688" y="609600"/>
                </a:lnTo>
                <a:lnTo>
                  <a:pt x="566308" y="596900"/>
                </a:lnTo>
                <a:lnTo>
                  <a:pt x="576072" y="584200"/>
                </a:lnTo>
                <a:lnTo>
                  <a:pt x="588597" y="584200"/>
                </a:lnTo>
                <a:lnTo>
                  <a:pt x="603123" y="571500"/>
                </a:lnTo>
                <a:lnTo>
                  <a:pt x="637031" y="571500"/>
                </a:lnTo>
                <a:lnTo>
                  <a:pt x="637031" y="533400"/>
                </a:lnTo>
                <a:lnTo>
                  <a:pt x="815358" y="533400"/>
                </a:lnTo>
                <a:lnTo>
                  <a:pt x="807817" y="520700"/>
                </a:lnTo>
                <a:lnTo>
                  <a:pt x="762987" y="457200"/>
                </a:lnTo>
                <a:lnTo>
                  <a:pt x="701039" y="406400"/>
                </a:lnTo>
                <a:close/>
              </a:path>
              <a:path w="1308100" h="1295400">
                <a:moveTo>
                  <a:pt x="815358" y="533400"/>
                </a:moveTo>
                <a:lnTo>
                  <a:pt x="664463" y="533400"/>
                </a:lnTo>
                <a:lnTo>
                  <a:pt x="664463" y="571500"/>
                </a:lnTo>
                <a:lnTo>
                  <a:pt x="707517" y="571500"/>
                </a:lnTo>
                <a:lnTo>
                  <a:pt x="726614" y="584200"/>
                </a:lnTo>
                <a:lnTo>
                  <a:pt x="743711" y="584200"/>
                </a:lnTo>
                <a:lnTo>
                  <a:pt x="728472" y="635000"/>
                </a:lnTo>
                <a:lnTo>
                  <a:pt x="612648" y="635000"/>
                </a:lnTo>
                <a:lnTo>
                  <a:pt x="612648" y="647700"/>
                </a:lnTo>
                <a:lnTo>
                  <a:pt x="615696" y="647700"/>
                </a:lnTo>
                <a:lnTo>
                  <a:pt x="621792" y="660400"/>
                </a:lnTo>
                <a:lnTo>
                  <a:pt x="637031" y="660400"/>
                </a:lnTo>
                <a:lnTo>
                  <a:pt x="664463" y="673100"/>
                </a:lnTo>
                <a:lnTo>
                  <a:pt x="683323" y="685800"/>
                </a:lnTo>
                <a:lnTo>
                  <a:pt x="698753" y="685800"/>
                </a:lnTo>
                <a:lnTo>
                  <a:pt x="710755" y="698500"/>
                </a:lnTo>
                <a:lnTo>
                  <a:pt x="726138" y="698500"/>
                </a:lnTo>
                <a:lnTo>
                  <a:pt x="732662" y="711200"/>
                </a:lnTo>
                <a:lnTo>
                  <a:pt x="738616" y="711200"/>
                </a:lnTo>
                <a:lnTo>
                  <a:pt x="743711" y="723900"/>
                </a:lnTo>
                <a:lnTo>
                  <a:pt x="745950" y="723900"/>
                </a:lnTo>
                <a:lnTo>
                  <a:pt x="747902" y="736600"/>
                </a:lnTo>
                <a:lnTo>
                  <a:pt x="749284" y="749300"/>
                </a:lnTo>
                <a:lnTo>
                  <a:pt x="749807" y="749300"/>
                </a:lnTo>
                <a:lnTo>
                  <a:pt x="748617" y="774700"/>
                </a:lnTo>
                <a:lnTo>
                  <a:pt x="744854" y="787400"/>
                </a:lnTo>
                <a:lnTo>
                  <a:pt x="738235" y="787400"/>
                </a:lnTo>
                <a:lnTo>
                  <a:pt x="728472" y="800100"/>
                </a:lnTo>
                <a:lnTo>
                  <a:pt x="715899" y="812800"/>
                </a:lnTo>
                <a:lnTo>
                  <a:pt x="701040" y="812800"/>
                </a:lnTo>
                <a:lnTo>
                  <a:pt x="683895" y="825500"/>
                </a:lnTo>
                <a:lnTo>
                  <a:pt x="664463" y="825500"/>
                </a:lnTo>
                <a:lnTo>
                  <a:pt x="664463" y="863600"/>
                </a:lnTo>
                <a:lnTo>
                  <a:pt x="852265" y="863600"/>
                </a:lnTo>
                <a:lnTo>
                  <a:pt x="845343" y="838200"/>
                </a:lnTo>
                <a:lnTo>
                  <a:pt x="841248" y="812800"/>
                </a:lnTo>
                <a:lnTo>
                  <a:pt x="844296" y="800100"/>
                </a:lnTo>
                <a:lnTo>
                  <a:pt x="848185" y="787400"/>
                </a:lnTo>
                <a:lnTo>
                  <a:pt x="854561" y="774700"/>
                </a:lnTo>
                <a:lnTo>
                  <a:pt x="860974" y="749300"/>
                </a:lnTo>
                <a:lnTo>
                  <a:pt x="864973" y="711200"/>
                </a:lnTo>
                <a:lnTo>
                  <a:pt x="864108" y="673100"/>
                </a:lnTo>
                <a:lnTo>
                  <a:pt x="855927" y="622300"/>
                </a:lnTo>
                <a:lnTo>
                  <a:pt x="837980" y="571500"/>
                </a:lnTo>
                <a:lnTo>
                  <a:pt x="815358" y="533400"/>
                </a:lnTo>
                <a:close/>
              </a:path>
              <a:path w="1308100" h="1295400">
                <a:moveTo>
                  <a:pt x="690181" y="762000"/>
                </a:moveTo>
                <a:lnTo>
                  <a:pt x="573404" y="762000"/>
                </a:lnTo>
                <a:lnTo>
                  <a:pt x="583453" y="774700"/>
                </a:lnTo>
                <a:lnTo>
                  <a:pt x="685038" y="774700"/>
                </a:lnTo>
                <a:lnTo>
                  <a:pt x="690181" y="762000"/>
                </a:lnTo>
                <a:close/>
              </a:path>
              <a:path w="1308100" h="1295400">
                <a:moveTo>
                  <a:pt x="712469" y="622300"/>
                </a:moveTo>
                <a:lnTo>
                  <a:pt x="619125" y="622300"/>
                </a:lnTo>
                <a:lnTo>
                  <a:pt x="614314" y="635000"/>
                </a:lnTo>
                <a:lnTo>
                  <a:pt x="728472" y="635000"/>
                </a:lnTo>
                <a:lnTo>
                  <a:pt x="712469" y="622300"/>
                </a:lnTo>
                <a:close/>
              </a:path>
              <a:path w="1308100" h="1295400">
                <a:moveTo>
                  <a:pt x="664463" y="609600"/>
                </a:moveTo>
                <a:lnTo>
                  <a:pt x="646176" y="609600"/>
                </a:lnTo>
                <a:lnTo>
                  <a:pt x="637031" y="622300"/>
                </a:lnTo>
                <a:lnTo>
                  <a:pt x="680465" y="622300"/>
                </a:lnTo>
                <a:lnTo>
                  <a:pt x="664463" y="609600"/>
                </a:lnTo>
                <a:close/>
              </a:path>
              <a:path w="1308100" h="1295400">
                <a:moveTo>
                  <a:pt x="595884" y="266700"/>
                </a:moveTo>
                <a:lnTo>
                  <a:pt x="527303" y="266700"/>
                </a:lnTo>
                <a:lnTo>
                  <a:pt x="603503" y="342900"/>
                </a:lnTo>
                <a:lnTo>
                  <a:pt x="701039" y="342900"/>
                </a:lnTo>
                <a:lnTo>
                  <a:pt x="751839" y="292100"/>
                </a:lnTo>
                <a:lnTo>
                  <a:pt x="640079" y="292100"/>
                </a:lnTo>
                <a:lnTo>
                  <a:pt x="595884" y="266700"/>
                </a:lnTo>
                <a:close/>
              </a:path>
              <a:path w="1308100" h="1295400">
                <a:moveTo>
                  <a:pt x="777239" y="266700"/>
                </a:moveTo>
                <a:lnTo>
                  <a:pt x="739139" y="266700"/>
                </a:lnTo>
                <a:lnTo>
                  <a:pt x="706945" y="279400"/>
                </a:lnTo>
                <a:lnTo>
                  <a:pt x="664463" y="292100"/>
                </a:lnTo>
                <a:lnTo>
                  <a:pt x="751839" y="292100"/>
                </a:lnTo>
                <a:lnTo>
                  <a:pt x="777239" y="266700"/>
                </a:lnTo>
                <a:close/>
              </a:path>
              <a:path w="1308100" h="1295400">
                <a:moveTo>
                  <a:pt x="699706" y="215900"/>
                </a:moveTo>
                <a:lnTo>
                  <a:pt x="604837" y="215900"/>
                </a:lnTo>
                <a:lnTo>
                  <a:pt x="652272" y="241300"/>
                </a:lnTo>
                <a:lnTo>
                  <a:pt x="699706" y="215900"/>
                </a:lnTo>
                <a:close/>
              </a:path>
            </a:pathLst>
          </a:custGeom>
          <a:solidFill>
            <a:srgbClr val="D1EB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7485380" y="5437632"/>
            <a:ext cx="1205230" cy="3981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b="1" spc="7" baseline="2314">
                <a:latin typeface="Calibri"/>
                <a:cs typeface="Calibri"/>
              </a:rPr>
              <a:t>4.</a:t>
            </a:r>
            <a:r>
              <a:rPr sz="1800" b="1" spc="-44" baseline="2314">
                <a:latin typeface="Calibri"/>
                <a:cs typeface="Calibri"/>
              </a:rPr>
              <a:t> </a:t>
            </a:r>
            <a:r>
              <a:rPr sz="1200" b="1" spc="40">
                <a:latin typeface="Microsoft JhengHei"/>
                <a:cs typeface="Microsoft JhengHei"/>
              </a:rPr>
              <a:t>阳光保</a:t>
            </a:r>
            <a:r>
              <a:rPr sz="1200" b="1" spc="235">
                <a:latin typeface="Microsoft JhengHei"/>
                <a:cs typeface="Microsoft JhengHei"/>
              </a:rPr>
              <a:t>险</a:t>
            </a:r>
            <a:r>
              <a:rPr sz="1800" b="1" spc="15" baseline="2314">
                <a:latin typeface="Calibri"/>
                <a:cs typeface="Calibri"/>
              </a:rPr>
              <a:t>–</a:t>
            </a:r>
            <a:r>
              <a:rPr sz="1800" b="1" spc="-37" baseline="2314">
                <a:latin typeface="Calibri"/>
                <a:cs typeface="Calibri"/>
              </a:rPr>
              <a:t> </a:t>
            </a:r>
            <a:r>
              <a:rPr sz="1800" b="1" spc="15" baseline="2314">
                <a:latin typeface="Calibri"/>
                <a:cs typeface="Calibri"/>
              </a:rPr>
              <a:t>H</a:t>
            </a:r>
            <a:r>
              <a:rPr sz="1200" b="1" spc="20">
                <a:latin typeface="Microsoft JhengHei"/>
                <a:cs typeface="Microsoft JhengHei"/>
              </a:rPr>
              <a:t>股</a:t>
            </a:r>
            <a:endParaRPr sz="1200">
              <a:latin typeface="Microsoft JhengHei"/>
              <a:cs typeface="Microsoft JhengHei"/>
            </a:endParaRPr>
          </a:p>
          <a:p>
            <a:pPr marL="152400">
              <a:lnSpc>
                <a:spcPct val="100000"/>
              </a:lnSpc>
              <a:spcBef>
                <a:spcPts val="20"/>
              </a:spcBef>
            </a:pPr>
            <a:r>
              <a:rPr sz="1800" spc="7" baseline="2314">
                <a:latin typeface="Calibri"/>
                <a:cs typeface="Calibri"/>
              </a:rPr>
              <a:t>(67</a:t>
            </a:r>
            <a:r>
              <a:rPr sz="1200" spc="20">
                <a:latin typeface="华文细黑"/>
                <a:cs typeface="华文细黑"/>
              </a:rPr>
              <a:t>亿港元</a:t>
            </a:r>
            <a:r>
              <a:rPr sz="1800" spc="7" baseline="2314">
                <a:latin typeface="Calibri"/>
                <a:cs typeface="Calibri"/>
              </a:rPr>
              <a:t>)</a:t>
            </a:r>
            <a:endParaRPr sz="1800" baseline="2314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39459" y="5239511"/>
            <a:ext cx="1205230" cy="4013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5">
                <a:latin typeface="Calibri"/>
                <a:cs typeface="Calibri"/>
              </a:rPr>
              <a:t>3.</a:t>
            </a:r>
            <a:r>
              <a:rPr sz="1200" b="1" spc="-30">
                <a:latin typeface="Calibri"/>
                <a:cs typeface="Calibri"/>
              </a:rPr>
              <a:t> </a:t>
            </a:r>
            <a:r>
              <a:rPr sz="1200" b="1" spc="40">
                <a:latin typeface="Microsoft JhengHei"/>
                <a:cs typeface="Microsoft JhengHei"/>
              </a:rPr>
              <a:t>中创新</a:t>
            </a:r>
            <a:r>
              <a:rPr sz="1200" b="1" spc="235">
                <a:latin typeface="Microsoft JhengHei"/>
                <a:cs typeface="Microsoft JhengHei"/>
              </a:rPr>
              <a:t>航</a:t>
            </a:r>
            <a:r>
              <a:rPr sz="1200" b="1" spc="10">
                <a:latin typeface="Calibri"/>
                <a:cs typeface="Calibri"/>
              </a:rPr>
              <a:t>–</a:t>
            </a:r>
            <a:r>
              <a:rPr sz="1200" b="1" spc="-25">
                <a:latin typeface="Calibri"/>
                <a:cs typeface="Calibri"/>
              </a:rPr>
              <a:t> </a:t>
            </a:r>
            <a:r>
              <a:rPr sz="1200" b="1" spc="10">
                <a:latin typeface="Calibri"/>
                <a:cs typeface="Calibri"/>
              </a:rPr>
              <a:t>H</a:t>
            </a:r>
            <a:r>
              <a:rPr sz="1200" b="1" spc="20">
                <a:latin typeface="Microsoft JhengHei"/>
                <a:cs typeface="Microsoft JhengHei"/>
              </a:rPr>
              <a:t>股</a:t>
            </a:r>
            <a:endParaRPr sz="1200">
              <a:latin typeface="Microsoft JhengHei"/>
              <a:cs typeface="Microsoft JhengHei"/>
            </a:endParaRPr>
          </a:p>
          <a:p>
            <a:pPr marL="207645">
              <a:lnSpc>
                <a:spcPct val="100000"/>
              </a:lnSpc>
              <a:spcBef>
                <a:spcPts val="45"/>
              </a:spcBef>
            </a:pPr>
            <a:r>
              <a:rPr sz="1200" spc="5">
                <a:latin typeface="Calibri"/>
                <a:cs typeface="Calibri"/>
              </a:rPr>
              <a:t>(101</a:t>
            </a:r>
            <a:r>
              <a:rPr sz="1200" spc="20">
                <a:latin typeface="华文细黑"/>
                <a:cs typeface="华文细黑"/>
              </a:rPr>
              <a:t>亿港元</a:t>
            </a:r>
            <a:r>
              <a:rPr sz="1200" spc="5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645664" y="4362196"/>
            <a:ext cx="262255" cy="469900"/>
          </a:xfrm>
          <a:custGeom>
            <a:rect l="l" t="t" r="r" b="b"/>
            <a:pathLst>
              <a:path w="262255" h="469900">
                <a:moveTo>
                  <a:pt x="262128" y="0"/>
                </a:moveTo>
                <a:lnTo>
                  <a:pt x="0" y="0"/>
                </a:lnTo>
                <a:lnTo>
                  <a:pt x="0" y="469391"/>
                </a:lnTo>
                <a:lnTo>
                  <a:pt x="262128" y="469391"/>
                </a:lnTo>
                <a:lnTo>
                  <a:pt x="262128" y="377951"/>
                </a:lnTo>
                <a:lnTo>
                  <a:pt x="64008" y="377951"/>
                </a:lnTo>
                <a:lnTo>
                  <a:pt x="56007" y="376808"/>
                </a:lnTo>
                <a:lnTo>
                  <a:pt x="50292" y="373379"/>
                </a:lnTo>
                <a:lnTo>
                  <a:pt x="46862" y="367664"/>
                </a:lnTo>
                <a:lnTo>
                  <a:pt x="45719" y="359663"/>
                </a:lnTo>
                <a:lnTo>
                  <a:pt x="45719" y="350519"/>
                </a:lnTo>
                <a:lnTo>
                  <a:pt x="51816" y="344423"/>
                </a:lnTo>
                <a:lnTo>
                  <a:pt x="262128" y="344423"/>
                </a:lnTo>
                <a:lnTo>
                  <a:pt x="262128" y="240791"/>
                </a:lnTo>
                <a:lnTo>
                  <a:pt x="118872" y="240791"/>
                </a:lnTo>
                <a:lnTo>
                  <a:pt x="112775" y="234695"/>
                </a:lnTo>
                <a:lnTo>
                  <a:pt x="112775" y="173735"/>
                </a:lnTo>
                <a:lnTo>
                  <a:pt x="51816" y="173735"/>
                </a:lnTo>
                <a:lnTo>
                  <a:pt x="45719" y="167639"/>
                </a:lnTo>
                <a:lnTo>
                  <a:pt x="45719" y="158495"/>
                </a:lnTo>
                <a:lnTo>
                  <a:pt x="46862" y="150494"/>
                </a:lnTo>
                <a:lnTo>
                  <a:pt x="50292" y="144780"/>
                </a:lnTo>
                <a:lnTo>
                  <a:pt x="56007" y="141350"/>
                </a:lnTo>
                <a:lnTo>
                  <a:pt x="64008" y="140207"/>
                </a:lnTo>
                <a:lnTo>
                  <a:pt x="112775" y="140207"/>
                </a:lnTo>
                <a:lnTo>
                  <a:pt x="112775" y="82295"/>
                </a:lnTo>
                <a:lnTo>
                  <a:pt x="118872" y="76199"/>
                </a:lnTo>
                <a:lnTo>
                  <a:pt x="262128" y="76199"/>
                </a:lnTo>
                <a:lnTo>
                  <a:pt x="262128" y="0"/>
                </a:lnTo>
                <a:close/>
              </a:path>
              <a:path w="262255" h="469900">
                <a:moveTo>
                  <a:pt x="262128" y="344423"/>
                </a:moveTo>
                <a:lnTo>
                  <a:pt x="204216" y="344423"/>
                </a:lnTo>
                <a:lnTo>
                  <a:pt x="210312" y="350519"/>
                </a:lnTo>
                <a:lnTo>
                  <a:pt x="210312" y="371855"/>
                </a:lnTo>
                <a:lnTo>
                  <a:pt x="204216" y="377951"/>
                </a:lnTo>
                <a:lnTo>
                  <a:pt x="262128" y="377951"/>
                </a:lnTo>
                <a:lnTo>
                  <a:pt x="262128" y="344423"/>
                </a:lnTo>
                <a:close/>
              </a:path>
              <a:path w="262255" h="469900">
                <a:moveTo>
                  <a:pt x="262128" y="76199"/>
                </a:moveTo>
                <a:lnTo>
                  <a:pt x="140208" y="76199"/>
                </a:lnTo>
                <a:lnTo>
                  <a:pt x="146304" y="82295"/>
                </a:lnTo>
                <a:lnTo>
                  <a:pt x="146304" y="140207"/>
                </a:lnTo>
                <a:lnTo>
                  <a:pt x="204216" y="140207"/>
                </a:lnTo>
                <a:lnTo>
                  <a:pt x="210312" y="146303"/>
                </a:lnTo>
                <a:lnTo>
                  <a:pt x="210312" y="167639"/>
                </a:lnTo>
                <a:lnTo>
                  <a:pt x="204216" y="173735"/>
                </a:lnTo>
                <a:lnTo>
                  <a:pt x="146304" y="173735"/>
                </a:lnTo>
                <a:lnTo>
                  <a:pt x="146304" y="222503"/>
                </a:lnTo>
                <a:lnTo>
                  <a:pt x="145161" y="230504"/>
                </a:lnTo>
                <a:lnTo>
                  <a:pt x="141731" y="236219"/>
                </a:lnTo>
                <a:lnTo>
                  <a:pt x="136017" y="239648"/>
                </a:lnTo>
                <a:lnTo>
                  <a:pt x="128016" y="240791"/>
                </a:lnTo>
                <a:lnTo>
                  <a:pt x="262128" y="240791"/>
                </a:lnTo>
                <a:lnTo>
                  <a:pt x="262128" y="76199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727960" y="4301235"/>
            <a:ext cx="91440" cy="0"/>
          </a:xfrm>
          <a:custGeom>
            <a:rect l="l" t="t" r="r" b="b"/>
            <a:pathLst>
              <a:path w="91439">
                <a:moveTo>
                  <a:pt x="0" y="0"/>
                </a:moveTo>
                <a:lnTo>
                  <a:pt x="91439" y="0"/>
                </a:lnTo>
              </a:path>
            </a:pathLst>
          </a:custGeom>
          <a:ln w="42672">
            <a:solidFill>
              <a:srgbClr val="6EC2B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298192" y="4072635"/>
            <a:ext cx="957580" cy="957580"/>
          </a:xfrm>
          <a:custGeom>
            <a:rect l="l" t="t" r="r" b="b"/>
            <a:pathLst>
              <a:path w="957578" h="957578">
                <a:moveTo>
                  <a:pt x="478535" y="0"/>
                </a:moveTo>
                <a:lnTo>
                  <a:pt x="429462" y="2460"/>
                </a:lnTo>
                <a:lnTo>
                  <a:pt x="381839" y="9685"/>
                </a:lnTo>
                <a:lnTo>
                  <a:pt x="335904" y="21437"/>
                </a:lnTo>
                <a:lnTo>
                  <a:pt x="291893" y="37480"/>
                </a:lnTo>
                <a:lnTo>
                  <a:pt x="250043" y="57577"/>
                </a:lnTo>
                <a:lnTo>
                  <a:pt x="210591" y="81492"/>
                </a:lnTo>
                <a:lnTo>
                  <a:pt x="173773" y="108987"/>
                </a:lnTo>
                <a:lnTo>
                  <a:pt x="139826" y="139826"/>
                </a:lnTo>
                <a:lnTo>
                  <a:pt x="108987" y="173773"/>
                </a:lnTo>
                <a:lnTo>
                  <a:pt x="81492" y="210591"/>
                </a:lnTo>
                <a:lnTo>
                  <a:pt x="57577" y="250043"/>
                </a:lnTo>
                <a:lnTo>
                  <a:pt x="37480" y="291893"/>
                </a:lnTo>
                <a:lnTo>
                  <a:pt x="21437" y="335904"/>
                </a:lnTo>
                <a:lnTo>
                  <a:pt x="9685" y="381839"/>
                </a:lnTo>
                <a:lnTo>
                  <a:pt x="2460" y="429462"/>
                </a:lnTo>
                <a:lnTo>
                  <a:pt x="0" y="478536"/>
                </a:lnTo>
                <a:lnTo>
                  <a:pt x="2460" y="527609"/>
                </a:lnTo>
                <a:lnTo>
                  <a:pt x="9685" y="575232"/>
                </a:lnTo>
                <a:lnTo>
                  <a:pt x="21437" y="621167"/>
                </a:lnTo>
                <a:lnTo>
                  <a:pt x="37480" y="665178"/>
                </a:lnTo>
                <a:lnTo>
                  <a:pt x="57577" y="707028"/>
                </a:lnTo>
                <a:lnTo>
                  <a:pt x="81492" y="746480"/>
                </a:lnTo>
                <a:lnTo>
                  <a:pt x="108987" y="783298"/>
                </a:lnTo>
                <a:lnTo>
                  <a:pt x="139827" y="817244"/>
                </a:lnTo>
                <a:lnTo>
                  <a:pt x="173773" y="848084"/>
                </a:lnTo>
                <a:lnTo>
                  <a:pt x="210591" y="875579"/>
                </a:lnTo>
                <a:lnTo>
                  <a:pt x="250043" y="899494"/>
                </a:lnTo>
                <a:lnTo>
                  <a:pt x="291893" y="919591"/>
                </a:lnTo>
                <a:lnTo>
                  <a:pt x="335904" y="935634"/>
                </a:lnTo>
                <a:lnTo>
                  <a:pt x="381839" y="947386"/>
                </a:lnTo>
                <a:lnTo>
                  <a:pt x="429462" y="954611"/>
                </a:lnTo>
                <a:lnTo>
                  <a:pt x="478535" y="957071"/>
                </a:lnTo>
                <a:lnTo>
                  <a:pt x="527107" y="954611"/>
                </a:lnTo>
                <a:lnTo>
                  <a:pt x="574357" y="947386"/>
                </a:lnTo>
                <a:lnTo>
                  <a:pt x="620035" y="935634"/>
                </a:lnTo>
                <a:lnTo>
                  <a:pt x="663892" y="919591"/>
                </a:lnTo>
                <a:lnTo>
                  <a:pt x="705677" y="899494"/>
                </a:lnTo>
                <a:lnTo>
                  <a:pt x="745140" y="875579"/>
                </a:lnTo>
                <a:lnTo>
                  <a:pt x="782032" y="848084"/>
                </a:lnTo>
                <a:lnTo>
                  <a:pt x="816102" y="817244"/>
                </a:lnTo>
                <a:lnTo>
                  <a:pt x="838715" y="792480"/>
                </a:lnTo>
                <a:lnTo>
                  <a:pt x="320039" y="792480"/>
                </a:lnTo>
                <a:lnTo>
                  <a:pt x="310895" y="786383"/>
                </a:lnTo>
                <a:lnTo>
                  <a:pt x="310895" y="262127"/>
                </a:lnTo>
                <a:lnTo>
                  <a:pt x="320039" y="256031"/>
                </a:lnTo>
                <a:lnTo>
                  <a:pt x="396239" y="256031"/>
                </a:lnTo>
                <a:lnTo>
                  <a:pt x="396239" y="176784"/>
                </a:lnTo>
                <a:lnTo>
                  <a:pt x="402335" y="170687"/>
                </a:lnTo>
                <a:lnTo>
                  <a:pt x="845280" y="170687"/>
                </a:lnTo>
                <a:lnTo>
                  <a:pt x="817244" y="139826"/>
                </a:lnTo>
                <a:lnTo>
                  <a:pt x="783298" y="108987"/>
                </a:lnTo>
                <a:lnTo>
                  <a:pt x="746480" y="81492"/>
                </a:lnTo>
                <a:lnTo>
                  <a:pt x="707028" y="57577"/>
                </a:lnTo>
                <a:lnTo>
                  <a:pt x="665178" y="37480"/>
                </a:lnTo>
                <a:lnTo>
                  <a:pt x="621167" y="21437"/>
                </a:lnTo>
                <a:lnTo>
                  <a:pt x="575232" y="9685"/>
                </a:lnTo>
                <a:lnTo>
                  <a:pt x="527609" y="2460"/>
                </a:lnTo>
                <a:lnTo>
                  <a:pt x="478535" y="0"/>
                </a:lnTo>
                <a:close/>
              </a:path>
              <a:path w="957578" h="957578">
                <a:moveTo>
                  <a:pt x="845280" y="170687"/>
                </a:moveTo>
                <a:lnTo>
                  <a:pt x="548639" y="170687"/>
                </a:lnTo>
                <a:lnTo>
                  <a:pt x="554735" y="176784"/>
                </a:lnTo>
                <a:lnTo>
                  <a:pt x="554735" y="256031"/>
                </a:lnTo>
                <a:lnTo>
                  <a:pt x="637032" y="256031"/>
                </a:lnTo>
                <a:lnTo>
                  <a:pt x="643127" y="262127"/>
                </a:lnTo>
                <a:lnTo>
                  <a:pt x="643127" y="786383"/>
                </a:lnTo>
                <a:lnTo>
                  <a:pt x="637032" y="792480"/>
                </a:lnTo>
                <a:lnTo>
                  <a:pt x="838715" y="792480"/>
                </a:lnTo>
                <a:lnTo>
                  <a:pt x="874776" y="746480"/>
                </a:lnTo>
                <a:lnTo>
                  <a:pt x="898880" y="707028"/>
                </a:lnTo>
                <a:lnTo>
                  <a:pt x="919162" y="665178"/>
                </a:lnTo>
                <a:lnTo>
                  <a:pt x="935372" y="621167"/>
                </a:lnTo>
                <a:lnTo>
                  <a:pt x="947261" y="575232"/>
                </a:lnTo>
                <a:lnTo>
                  <a:pt x="954577" y="527609"/>
                </a:lnTo>
                <a:lnTo>
                  <a:pt x="957071" y="478536"/>
                </a:lnTo>
                <a:lnTo>
                  <a:pt x="954611" y="429462"/>
                </a:lnTo>
                <a:lnTo>
                  <a:pt x="947386" y="381839"/>
                </a:lnTo>
                <a:lnTo>
                  <a:pt x="935634" y="335904"/>
                </a:lnTo>
                <a:lnTo>
                  <a:pt x="919591" y="291893"/>
                </a:lnTo>
                <a:lnTo>
                  <a:pt x="899494" y="250043"/>
                </a:lnTo>
                <a:lnTo>
                  <a:pt x="875579" y="210591"/>
                </a:lnTo>
                <a:lnTo>
                  <a:pt x="848084" y="173773"/>
                </a:lnTo>
                <a:lnTo>
                  <a:pt x="845280" y="170687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29259" y="6155161"/>
            <a:ext cx="9865360" cy="41719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资料来源：港交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德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估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计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与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分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析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截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850" spc="15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12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10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日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latin typeface="华文细黑"/>
                <a:cs typeface="华文细黑"/>
              </a:rPr>
              <a:t>假</a:t>
            </a:r>
            <a:r>
              <a:rPr sz="850" spc="35">
                <a:latin typeface="华文细黑"/>
                <a:cs typeface="华文细黑"/>
              </a:rPr>
              <a:t>设</a:t>
            </a:r>
            <a:r>
              <a:rPr sz="850" spc="10">
                <a:latin typeface="华文细黑"/>
                <a:cs typeface="华文细黑"/>
              </a:rPr>
              <a:t>已</a:t>
            </a:r>
            <a:r>
              <a:rPr sz="850" spc="35">
                <a:latin typeface="华文细黑"/>
                <a:cs typeface="华文细黑"/>
              </a:rPr>
              <a:t>公布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划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20">
                <a:latin typeface="Calibri"/>
                <a:cs typeface="Calibri"/>
              </a:rPr>
              <a:t>2</a:t>
            </a:r>
            <a:r>
              <a:rPr sz="850" spc="10">
                <a:latin typeface="华文细黑"/>
                <a:cs typeface="华文细黑"/>
              </a:rPr>
              <a:t>只</a:t>
            </a:r>
            <a:r>
              <a:rPr sz="850" spc="35">
                <a:latin typeface="华文细黑"/>
                <a:cs typeface="华文细黑"/>
              </a:rPr>
              <a:t>主</a:t>
            </a:r>
            <a:r>
              <a:rPr sz="850" spc="10">
                <a:latin typeface="华文细黑"/>
                <a:cs typeface="华文细黑"/>
              </a:rPr>
              <a:t>板</a:t>
            </a:r>
            <a:r>
              <a:rPr sz="850" spc="35">
                <a:latin typeface="华文细黑"/>
                <a:cs typeface="华文细黑"/>
              </a:rPr>
              <a:t>新股</a:t>
            </a:r>
            <a:r>
              <a:rPr sz="850" spc="10">
                <a:latin typeface="华文细黑"/>
                <a:cs typeface="华文细黑"/>
              </a:rPr>
              <a:t>能</a:t>
            </a:r>
            <a:r>
              <a:rPr sz="850" spc="35">
                <a:latin typeface="华文细黑"/>
                <a:cs typeface="华文细黑"/>
              </a:rPr>
              <a:t>够</a:t>
            </a:r>
            <a:r>
              <a:rPr sz="850" spc="10">
                <a:latin typeface="华文细黑"/>
                <a:cs typeface="华文细黑"/>
              </a:rPr>
              <a:t>于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11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29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成</a:t>
            </a:r>
            <a:r>
              <a:rPr sz="850" spc="10">
                <a:latin typeface="华文细黑"/>
                <a:cs typeface="华文细黑"/>
              </a:rPr>
              <a:t>功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，而</a:t>
            </a:r>
            <a:r>
              <a:rPr sz="850" spc="10">
                <a:latin typeface="华文细黑"/>
                <a:cs typeface="华文细黑"/>
              </a:rPr>
              <a:t>已</a:t>
            </a:r>
            <a:r>
              <a:rPr sz="850" spc="35">
                <a:latin typeface="华文细黑"/>
                <a:cs typeface="华文细黑"/>
              </a:rPr>
              <a:t>公</a:t>
            </a:r>
            <a:r>
              <a:rPr sz="850" spc="10">
                <a:latin typeface="华文细黑"/>
                <a:cs typeface="华文细黑"/>
              </a:rPr>
              <a:t>布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计</a:t>
            </a:r>
            <a:r>
              <a:rPr sz="850" spc="10">
                <a:latin typeface="华文细黑"/>
                <a:cs typeface="华文细黑"/>
              </a:rPr>
              <a:t>划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股</a:t>
            </a:r>
            <a:r>
              <a:rPr sz="850" spc="10">
                <a:latin typeface="华文细黑"/>
                <a:cs typeface="华文细黑"/>
              </a:rPr>
              <a:t>以</a:t>
            </a:r>
            <a:r>
              <a:rPr sz="850" spc="35">
                <a:latin typeface="华文细黑"/>
                <a:cs typeface="华文细黑"/>
              </a:rPr>
              <a:t>其</a:t>
            </a:r>
            <a:r>
              <a:rPr sz="850" spc="10">
                <a:latin typeface="华文细黑"/>
                <a:cs typeface="华文细黑"/>
              </a:rPr>
              <a:t>发</a:t>
            </a:r>
            <a:r>
              <a:rPr sz="850" spc="35">
                <a:latin typeface="华文细黑"/>
                <a:cs typeface="华文细黑"/>
              </a:rPr>
              <a:t>售</a:t>
            </a:r>
            <a:r>
              <a:rPr sz="850" spc="10">
                <a:latin typeface="华文细黑"/>
                <a:cs typeface="华文细黑"/>
              </a:rPr>
              <a:t>价</a:t>
            </a:r>
            <a:r>
              <a:rPr sz="850" spc="35">
                <a:latin typeface="华文细黑"/>
                <a:cs typeface="华文细黑"/>
              </a:rPr>
              <a:t>范</a:t>
            </a:r>
            <a:r>
              <a:rPr sz="850" spc="10">
                <a:latin typeface="华文细黑"/>
                <a:cs typeface="华文细黑"/>
              </a:rPr>
              <a:t>围</a:t>
            </a:r>
            <a:r>
              <a:rPr sz="850" spc="35">
                <a:latin typeface="华文细黑"/>
                <a:cs typeface="华文细黑"/>
              </a:rPr>
              <a:t>的中</a:t>
            </a:r>
            <a:r>
              <a:rPr sz="850" spc="10">
                <a:latin typeface="华文细黑"/>
                <a:cs typeface="华文细黑"/>
              </a:rPr>
              <a:t>位定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850" spc="35">
                <a:latin typeface="华文细黑"/>
                <a:cs typeface="华文细黑"/>
              </a:rPr>
              <a:t>价，但并不包括</a:t>
            </a:r>
            <a:r>
              <a:rPr sz="850" spc="10">
                <a:latin typeface="华文细黑"/>
                <a:cs typeface="华文细黑"/>
              </a:rPr>
              <a:t>截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31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仍</a:t>
            </a:r>
            <a:r>
              <a:rPr sz="850" spc="10">
                <a:latin typeface="华文细黑"/>
                <a:cs typeface="华文细黑"/>
              </a:rPr>
              <a:t>处</a:t>
            </a:r>
            <a:r>
              <a:rPr sz="850" spc="35">
                <a:latin typeface="华文细黑"/>
                <a:cs typeface="华文细黑"/>
              </a:rPr>
              <a:t>于</a:t>
            </a:r>
            <a:r>
              <a:rPr sz="850" spc="10">
                <a:latin typeface="华文细黑"/>
                <a:cs typeface="华文细黑"/>
              </a:rPr>
              <a:t>稳</a:t>
            </a:r>
            <a:r>
              <a:rPr sz="850" spc="35">
                <a:latin typeface="华文细黑"/>
                <a:cs typeface="华文细黑"/>
              </a:rPr>
              <a:t>定</a:t>
            </a:r>
            <a:r>
              <a:rPr sz="850" spc="10">
                <a:latin typeface="华文细黑"/>
                <a:cs typeface="华文细黑"/>
              </a:rPr>
              <a:t>价</a:t>
            </a:r>
            <a:r>
              <a:rPr sz="850" spc="35">
                <a:latin typeface="华文细黑"/>
                <a:cs typeface="华文细黑"/>
              </a:rPr>
              <a:t>格</a:t>
            </a:r>
            <a:r>
              <a:rPr sz="850" spc="10">
                <a:latin typeface="华文细黑"/>
                <a:cs typeface="华文细黑"/>
              </a:rPr>
              <a:t>期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公</a:t>
            </a:r>
            <a:r>
              <a:rPr sz="850" spc="10">
                <a:latin typeface="华文细黑"/>
                <a:cs typeface="华文细黑"/>
              </a:rPr>
              <a:t>司</a:t>
            </a:r>
            <a:r>
              <a:rPr sz="850" spc="35">
                <a:latin typeface="华文细黑"/>
                <a:cs typeface="华文细黑"/>
              </a:rPr>
              <a:t>，在</a:t>
            </a:r>
            <a:r>
              <a:rPr sz="850" spc="10">
                <a:latin typeface="华文细黑"/>
                <a:cs typeface="华文细黑"/>
              </a:rPr>
              <a:t>行</a:t>
            </a:r>
            <a:r>
              <a:rPr sz="850" spc="35">
                <a:latin typeface="华文细黑"/>
                <a:cs typeface="华文细黑"/>
              </a:rPr>
              <a:t>使</a:t>
            </a:r>
            <a:r>
              <a:rPr sz="850" spc="10">
                <a:latin typeface="华文细黑"/>
                <a:cs typeface="华文细黑"/>
              </a:rPr>
              <a:t>超</a:t>
            </a:r>
            <a:r>
              <a:rPr sz="850" spc="35">
                <a:latin typeface="华文细黑"/>
                <a:cs typeface="华文细黑"/>
              </a:rPr>
              <a:t>额</a:t>
            </a:r>
            <a:r>
              <a:rPr sz="850" spc="10">
                <a:latin typeface="华文细黑"/>
                <a:cs typeface="华文细黑"/>
              </a:rPr>
              <a:t>配</a:t>
            </a:r>
            <a:r>
              <a:rPr sz="850" spc="35">
                <a:latin typeface="华文细黑"/>
                <a:cs typeface="华文细黑"/>
              </a:rPr>
              <a:t>售</a:t>
            </a:r>
            <a:r>
              <a:rPr sz="850" spc="10">
                <a:latin typeface="华文细黑"/>
                <a:cs typeface="华文细黑"/>
              </a:rPr>
              <a:t>权</a:t>
            </a:r>
            <a:r>
              <a:rPr sz="850" spc="35">
                <a:latin typeface="华文细黑"/>
                <a:cs typeface="华文细黑"/>
              </a:rPr>
              <a:t>后</a:t>
            </a:r>
            <a:r>
              <a:rPr sz="850" spc="10">
                <a:latin typeface="华文细黑"/>
                <a:cs typeface="华文细黑"/>
              </a:rPr>
              <a:t>可</a:t>
            </a:r>
            <a:r>
              <a:rPr sz="850" spc="35">
                <a:latin typeface="华文细黑"/>
                <a:cs typeface="华文细黑"/>
              </a:rPr>
              <a:t>能</a:t>
            </a:r>
            <a:r>
              <a:rPr sz="850" spc="10">
                <a:latin typeface="华文细黑"/>
                <a:cs typeface="华文细黑"/>
              </a:rPr>
              <a:t>会</a:t>
            </a:r>
            <a:r>
              <a:rPr sz="850" spc="35">
                <a:latin typeface="华文细黑"/>
                <a:cs typeface="华文细黑"/>
              </a:rPr>
              <a:t>带</a:t>
            </a:r>
            <a:r>
              <a:rPr sz="850" spc="10">
                <a:latin typeface="华文细黑"/>
                <a:cs typeface="华文细黑"/>
              </a:rPr>
              <a:t>来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额</a:t>
            </a:r>
            <a:r>
              <a:rPr sz="850" spc="35">
                <a:latin typeface="华文细黑"/>
                <a:cs typeface="华文细黑"/>
              </a:rPr>
              <a:t>外融</a:t>
            </a:r>
            <a:r>
              <a:rPr sz="850" spc="10">
                <a:latin typeface="华文细黑"/>
                <a:cs typeface="华文细黑"/>
              </a:rPr>
              <a:t>资</a:t>
            </a:r>
            <a:r>
              <a:rPr sz="850" spc="35">
                <a:latin typeface="华文细黑"/>
                <a:cs typeface="华文细黑"/>
              </a:rPr>
              <a:t>金</a:t>
            </a:r>
            <a:r>
              <a:rPr sz="850" spc="10">
                <a:latin typeface="华文细黑"/>
                <a:cs typeface="华文细黑"/>
              </a:rPr>
              <a:t>额</a:t>
            </a:r>
            <a:r>
              <a:rPr sz="850" spc="35">
                <a:latin typeface="华文细黑"/>
                <a:cs typeface="华文细黑"/>
              </a:rPr>
              <a:t>。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pc="-5">
                <a:latin typeface="Calibri"/>
                <a:cs typeface="Calibri"/>
              </a:rPr>
              <a:t>©</a:t>
            </a:r>
            <a:r>
              <a:rPr spc="-4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2023</a:t>
            </a:r>
            <a:r>
              <a:rPr spc="-5"/>
              <a:t>。欲了解更多信息，请联系德勤中国。</a:t>
            </a: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60"/>
              </a:spcBef>
            </a:pPr>
            <a:r>
              <a:rPr spc="-5"/>
              <a:t>13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447548" y="1109471"/>
            <a:ext cx="9617710" cy="58166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220"/>
              </a:spcBef>
            </a:pPr>
            <a:r>
              <a:rPr sz="1850" b="1" spc="15">
                <a:latin typeface="Microsoft JhengHei"/>
                <a:cs typeface="Microsoft JhengHei"/>
              </a:rPr>
              <a:t>由于</a:t>
            </a:r>
            <a:r>
              <a:rPr sz="1850" b="1" spc="-5">
                <a:latin typeface="Microsoft JhengHei"/>
                <a:cs typeface="Microsoft JhengHei"/>
              </a:rPr>
              <a:t>市场整</a:t>
            </a:r>
            <a:r>
              <a:rPr sz="1850" b="1" spc="-30">
                <a:latin typeface="Microsoft JhengHei"/>
                <a:cs typeface="Microsoft JhengHei"/>
              </a:rPr>
              <a:t>体</a:t>
            </a:r>
            <a:r>
              <a:rPr sz="1850" b="1" spc="-5">
                <a:latin typeface="Microsoft JhengHei"/>
                <a:cs typeface="Microsoft JhengHei"/>
              </a:rPr>
              <a:t>新股</a:t>
            </a:r>
            <a:r>
              <a:rPr sz="1850" b="1" spc="-30">
                <a:latin typeface="Microsoft JhengHei"/>
                <a:cs typeface="Microsoft JhengHei"/>
              </a:rPr>
              <a:t>数</a:t>
            </a:r>
            <a:r>
              <a:rPr sz="1850" b="1" spc="-5">
                <a:latin typeface="Microsoft JhengHei"/>
                <a:cs typeface="Microsoft JhengHei"/>
              </a:rPr>
              <a:t>量和</a:t>
            </a:r>
            <a:r>
              <a:rPr sz="1850" b="1" spc="-30">
                <a:latin typeface="Microsoft JhengHei"/>
                <a:cs typeface="Microsoft JhengHei"/>
              </a:rPr>
              <a:t>融</a:t>
            </a:r>
            <a:r>
              <a:rPr sz="1850" b="1" spc="-5">
                <a:latin typeface="Microsoft JhengHei"/>
                <a:cs typeface="Microsoft JhengHei"/>
              </a:rPr>
              <a:t>资额减</a:t>
            </a:r>
            <a:r>
              <a:rPr sz="1850" b="1" spc="-30">
                <a:latin typeface="Microsoft JhengHei"/>
                <a:cs typeface="Microsoft JhengHei"/>
              </a:rPr>
              <a:t>少</a:t>
            </a:r>
            <a:r>
              <a:rPr sz="1850" b="1" spc="-5">
                <a:latin typeface="Microsoft JhengHei"/>
                <a:cs typeface="Microsoft JhengHei"/>
              </a:rPr>
              <a:t>，在</a:t>
            </a:r>
            <a:r>
              <a:rPr sz="1850" b="1" spc="-30">
                <a:latin typeface="Microsoft JhengHei"/>
                <a:cs typeface="Microsoft JhengHei"/>
              </a:rPr>
              <a:t>没</a:t>
            </a:r>
            <a:r>
              <a:rPr sz="1850" b="1" spc="-5">
                <a:latin typeface="Microsoft JhengHei"/>
                <a:cs typeface="Microsoft JhengHei"/>
              </a:rPr>
              <a:t>有任何</a:t>
            </a:r>
            <a:r>
              <a:rPr sz="1850" b="1" spc="-30">
                <a:latin typeface="Microsoft JhengHei"/>
                <a:cs typeface="Microsoft JhengHei"/>
              </a:rPr>
              <a:t>超</a:t>
            </a:r>
            <a:r>
              <a:rPr sz="1850" b="1" spc="-5">
                <a:latin typeface="Microsoft JhengHei"/>
                <a:cs typeface="Microsoft JhengHei"/>
              </a:rPr>
              <a:t>大型</a:t>
            </a:r>
            <a:r>
              <a:rPr sz="1850" b="1" spc="-30">
                <a:latin typeface="Microsoft JhengHei"/>
                <a:cs typeface="Microsoft JhengHei"/>
              </a:rPr>
              <a:t>规</a:t>
            </a:r>
            <a:r>
              <a:rPr sz="1850" b="1" spc="-5">
                <a:latin typeface="Microsoft JhengHei"/>
                <a:cs typeface="Microsoft JhengHei"/>
              </a:rPr>
              <a:t>模新股</a:t>
            </a:r>
            <a:r>
              <a:rPr sz="1850" b="1" spc="-30">
                <a:latin typeface="Microsoft JhengHei"/>
                <a:cs typeface="Microsoft JhengHei"/>
              </a:rPr>
              <a:t>上</a:t>
            </a:r>
            <a:r>
              <a:rPr sz="1850" b="1" spc="-5">
                <a:latin typeface="Microsoft JhengHei"/>
                <a:cs typeface="Microsoft JhengHei"/>
              </a:rPr>
              <a:t>市，</a:t>
            </a:r>
            <a:r>
              <a:rPr sz="1850" b="1" spc="-30">
                <a:latin typeface="Microsoft JhengHei"/>
                <a:cs typeface="Microsoft JhengHei"/>
              </a:rPr>
              <a:t>而</a:t>
            </a:r>
            <a:r>
              <a:rPr sz="1850" b="1" spc="-5">
                <a:latin typeface="Microsoft JhengHei"/>
                <a:cs typeface="Microsoft JhengHei"/>
              </a:rPr>
              <a:t>两只大</a:t>
            </a:r>
            <a:r>
              <a:rPr sz="1850" b="1" spc="-30">
                <a:latin typeface="Microsoft JhengHei"/>
                <a:cs typeface="Microsoft JhengHei"/>
              </a:rPr>
              <a:t>型</a:t>
            </a:r>
            <a:r>
              <a:rPr sz="1850" b="1" spc="-5">
                <a:latin typeface="Microsoft JhengHei"/>
                <a:cs typeface="Microsoft JhengHei"/>
              </a:rPr>
              <a:t>新股</a:t>
            </a:r>
            <a:r>
              <a:rPr sz="1850" b="1" spc="-30">
                <a:latin typeface="Microsoft JhengHei"/>
                <a:cs typeface="Microsoft JhengHei"/>
              </a:rPr>
              <a:t>均来 </a:t>
            </a:r>
            <a:r>
              <a:rPr sz="1850" b="1" spc="15">
                <a:latin typeface="Microsoft JhengHei"/>
                <a:cs typeface="Microsoft JhengHei"/>
              </a:rPr>
              <a:t>自传</a:t>
            </a:r>
            <a:r>
              <a:rPr sz="1850" b="1" spc="-5">
                <a:latin typeface="Microsoft JhengHei"/>
                <a:cs typeface="Microsoft JhengHei"/>
              </a:rPr>
              <a:t>统经济</a:t>
            </a:r>
            <a:r>
              <a:rPr sz="1850" b="1" spc="-30">
                <a:latin typeface="Microsoft JhengHei"/>
                <a:cs typeface="Microsoft JhengHei"/>
              </a:rPr>
              <a:t>，</a:t>
            </a:r>
            <a:r>
              <a:rPr sz="1850" b="1" spc="-5">
                <a:latin typeface="Microsoft JhengHei"/>
                <a:cs typeface="Microsoft JhengHei"/>
              </a:rPr>
              <a:t>促使</a:t>
            </a:r>
            <a:r>
              <a:rPr sz="1850" b="1" spc="-10">
                <a:latin typeface="Calibri"/>
                <a:cs typeface="Calibri"/>
              </a:rPr>
              <a:t>2023</a:t>
            </a:r>
            <a:r>
              <a:rPr sz="1850" b="1" spc="-5">
                <a:latin typeface="Microsoft JhengHei"/>
                <a:cs typeface="Microsoft JhengHei"/>
              </a:rPr>
              <a:t>年</a:t>
            </a:r>
            <a:r>
              <a:rPr sz="1850" b="1" spc="-30">
                <a:latin typeface="Microsoft JhengHei"/>
                <a:cs typeface="Microsoft JhengHei"/>
              </a:rPr>
              <a:t>新</a:t>
            </a:r>
            <a:r>
              <a:rPr sz="1850" b="1" spc="-5">
                <a:latin typeface="Microsoft JhengHei"/>
                <a:cs typeface="Microsoft JhengHei"/>
              </a:rPr>
              <a:t>经济</a:t>
            </a:r>
            <a:r>
              <a:rPr sz="1850" b="1" spc="-30">
                <a:latin typeface="Microsoft JhengHei"/>
                <a:cs typeface="Microsoft JhengHei"/>
              </a:rPr>
              <a:t>新</a:t>
            </a:r>
            <a:r>
              <a:rPr sz="1850" b="1" spc="-5">
                <a:latin typeface="Microsoft JhengHei"/>
                <a:cs typeface="Microsoft JhengHei"/>
              </a:rPr>
              <a:t>股数量</a:t>
            </a:r>
            <a:r>
              <a:rPr sz="1850" b="1" spc="-30">
                <a:latin typeface="Microsoft JhengHei"/>
                <a:cs typeface="Microsoft JhengHei"/>
              </a:rPr>
              <a:t>和</a:t>
            </a:r>
            <a:r>
              <a:rPr sz="1850" b="1" spc="-5">
                <a:latin typeface="Microsoft JhengHei"/>
                <a:cs typeface="Microsoft JhengHei"/>
              </a:rPr>
              <a:t>融资</a:t>
            </a:r>
            <a:r>
              <a:rPr sz="1850" b="1" spc="-30">
                <a:latin typeface="Microsoft JhengHei"/>
                <a:cs typeface="Microsoft JhengHei"/>
              </a:rPr>
              <a:t>额</a:t>
            </a:r>
            <a:r>
              <a:rPr sz="1850" b="1" spc="-5">
                <a:latin typeface="Microsoft JhengHei"/>
                <a:cs typeface="Microsoft JhengHei"/>
              </a:rPr>
              <a:t>也较去</a:t>
            </a:r>
            <a:r>
              <a:rPr sz="1850" b="1" spc="-30">
                <a:latin typeface="Microsoft JhengHei"/>
                <a:cs typeface="Microsoft JhengHei"/>
              </a:rPr>
              <a:t>年</a:t>
            </a:r>
            <a:r>
              <a:rPr sz="1850" b="1" spc="-5">
                <a:latin typeface="Microsoft JhengHei"/>
                <a:cs typeface="Microsoft JhengHei"/>
              </a:rPr>
              <a:t>显著</a:t>
            </a:r>
            <a:r>
              <a:rPr sz="1850" b="1" spc="-30">
                <a:latin typeface="Microsoft JhengHei"/>
                <a:cs typeface="Microsoft JhengHei"/>
              </a:rPr>
              <a:t>滑</a:t>
            </a:r>
            <a:r>
              <a:rPr sz="1850" b="1" spc="-5">
                <a:latin typeface="Microsoft JhengHei"/>
                <a:cs typeface="Microsoft JhengHei"/>
              </a:rPr>
              <a:t>落</a:t>
            </a:r>
            <a:endParaRPr sz="185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32319" y="2231644"/>
            <a:ext cx="2764790" cy="1445260"/>
          </a:xfrm>
          <a:prstGeom prst="rect">
            <a:avLst/>
          </a:prstGeom>
          <a:solidFill>
            <a:srgbClr val="F1F1F1"/>
          </a:solidFill>
          <a:ln w="15240">
            <a:solidFill>
              <a:srgbClr val="BBBBB8"/>
            </a:solidFill>
          </a:ln>
        </p:spPr>
        <p:txBody>
          <a:bodyPr vert="horz" wrap="square" lIns="0" tIns="132080" rIns="0" bIns="0" rtlCol="0">
            <a:spAutoFit/>
          </a:bodyPr>
          <a:lstStyle/>
          <a:p>
            <a:pPr marL="377825" marR="202565" indent="-250190" algn="just">
              <a:lnSpc>
                <a:spcPct val="102499"/>
              </a:lnSpc>
              <a:spcBef>
                <a:spcPts val="1040"/>
              </a:spcBef>
              <a:buFont typeface="Arial"/>
              <a:buChar char="•"/>
              <a:tabLst>
                <a:tab pos="378460"/>
              </a:tabLst>
            </a:pPr>
            <a:r>
              <a:rPr sz="1200" spc="15">
                <a:latin typeface="Calibri"/>
                <a:cs typeface="Calibri"/>
              </a:rPr>
              <a:t>TMT</a:t>
            </a:r>
            <a:r>
              <a:rPr sz="1200" spc="20">
                <a:latin typeface="华文细黑"/>
                <a:cs typeface="华文细黑"/>
              </a:rPr>
              <a:t>行业在新经济新股中以数量 取胜，医疗及医药行业以融资额 取胜</a:t>
            </a:r>
            <a:endParaRPr sz="1200">
              <a:latin typeface="华文细黑"/>
              <a:cs typeface="华文细黑"/>
            </a:endParaRPr>
          </a:p>
          <a:p>
            <a:pPr marL="377825" indent="-250825" algn="just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378460"/>
              </a:tabLst>
            </a:pPr>
            <a:r>
              <a:rPr sz="1200" spc="20">
                <a:latin typeface="华文细黑"/>
                <a:cs typeface="华文细黑"/>
              </a:rPr>
              <a:t>今年有</a:t>
            </a:r>
            <a:r>
              <a:rPr sz="1200" spc="10">
                <a:latin typeface="Calibri"/>
                <a:cs typeface="Calibri"/>
              </a:rPr>
              <a:t>6</a:t>
            </a:r>
            <a:r>
              <a:rPr sz="1200" spc="20">
                <a:latin typeface="华文细黑"/>
                <a:cs typeface="华文细黑"/>
              </a:rPr>
              <a:t>只未有盈利</a:t>
            </a:r>
            <a:r>
              <a:rPr sz="1200" spc="10">
                <a:latin typeface="Calibri"/>
                <a:cs typeface="Calibri"/>
              </a:rPr>
              <a:t>/</a:t>
            </a:r>
            <a:r>
              <a:rPr sz="1200" spc="20">
                <a:latin typeface="华文细黑"/>
                <a:cs typeface="华文细黑"/>
              </a:rPr>
              <a:t>收入的生物</a:t>
            </a:r>
            <a:endParaRPr sz="1200">
              <a:latin typeface="华文细黑"/>
              <a:cs typeface="华文细黑"/>
            </a:endParaRPr>
          </a:p>
          <a:p>
            <a:pPr marL="377825">
              <a:lnSpc>
                <a:spcPct val="100000"/>
              </a:lnSpc>
              <a:spcBef>
                <a:spcPts val="50"/>
              </a:spcBef>
            </a:pPr>
            <a:r>
              <a:rPr sz="1200" spc="20">
                <a:latin typeface="华文细黑"/>
                <a:cs typeface="华文细黑"/>
              </a:rPr>
              <a:t>科技新股上市，较去年少</a:t>
            </a:r>
            <a:r>
              <a:rPr sz="1200" spc="10">
                <a:latin typeface="Calibri"/>
                <a:cs typeface="Calibri"/>
              </a:rPr>
              <a:t>2</a:t>
            </a:r>
            <a:r>
              <a:rPr sz="1200" spc="20">
                <a:latin typeface="华文细黑"/>
                <a:cs typeface="华文细黑"/>
              </a:rPr>
              <a:t>只</a:t>
            </a:r>
            <a:endParaRPr sz="1200">
              <a:latin typeface="华文细黑"/>
              <a:cs typeface="华文细黑"/>
            </a:endParaRPr>
          </a:p>
          <a:p>
            <a:pPr marL="377825" indent="-250825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377825"/>
                <a:tab pos="378460"/>
              </a:tabLst>
            </a:pPr>
            <a:r>
              <a:rPr sz="1200" spc="20">
                <a:latin typeface="华文细黑"/>
                <a:cs typeface="华文细黑"/>
              </a:rPr>
              <a:t>有</a:t>
            </a:r>
            <a:r>
              <a:rPr sz="1200" spc="10">
                <a:latin typeface="Calibri"/>
                <a:cs typeface="Calibri"/>
              </a:rPr>
              <a:t>1</a:t>
            </a:r>
            <a:r>
              <a:rPr sz="1200" spc="20">
                <a:latin typeface="华文细黑"/>
                <a:cs typeface="华文细黑"/>
              </a:rPr>
              <a:t>只新经济新股以介绍形式上市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467343" y="4505452"/>
            <a:ext cx="643255" cy="810895"/>
          </a:xfrm>
          <a:custGeom>
            <a:rect l="l" t="t" r="r" b="b"/>
            <a:pathLst>
              <a:path w="643254" h="810895">
                <a:moveTo>
                  <a:pt x="0" y="0"/>
                </a:moveTo>
                <a:lnTo>
                  <a:pt x="0" y="320040"/>
                </a:lnTo>
                <a:lnTo>
                  <a:pt x="22336" y="321087"/>
                </a:lnTo>
                <a:lnTo>
                  <a:pt x="43814" y="323850"/>
                </a:lnTo>
                <a:lnTo>
                  <a:pt x="85344" y="332231"/>
                </a:lnTo>
                <a:lnTo>
                  <a:pt x="130099" y="347847"/>
                </a:lnTo>
                <a:lnTo>
                  <a:pt x="171036" y="369343"/>
                </a:lnTo>
                <a:lnTo>
                  <a:pt x="207809" y="396102"/>
                </a:lnTo>
                <a:lnTo>
                  <a:pt x="240075" y="427505"/>
                </a:lnTo>
                <a:lnTo>
                  <a:pt x="267491" y="462934"/>
                </a:lnTo>
                <a:lnTo>
                  <a:pt x="289713" y="501770"/>
                </a:lnTo>
                <a:lnTo>
                  <a:pt x="306398" y="543395"/>
                </a:lnTo>
                <a:lnTo>
                  <a:pt x="317202" y="587192"/>
                </a:lnTo>
                <a:lnTo>
                  <a:pt x="321782" y="632541"/>
                </a:lnTo>
                <a:lnTo>
                  <a:pt x="319794" y="678824"/>
                </a:lnTo>
                <a:lnTo>
                  <a:pt x="310896" y="725424"/>
                </a:lnTo>
                <a:lnTo>
                  <a:pt x="618744" y="810768"/>
                </a:lnTo>
                <a:lnTo>
                  <a:pt x="628983" y="769096"/>
                </a:lnTo>
                <a:lnTo>
                  <a:pt x="636651" y="726567"/>
                </a:lnTo>
                <a:lnTo>
                  <a:pt x="641461" y="683466"/>
                </a:lnTo>
                <a:lnTo>
                  <a:pt x="643127" y="640080"/>
                </a:lnTo>
                <a:lnTo>
                  <a:pt x="641372" y="592302"/>
                </a:lnTo>
                <a:lnTo>
                  <a:pt x="636186" y="545479"/>
                </a:lnTo>
                <a:lnTo>
                  <a:pt x="627693" y="499735"/>
                </a:lnTo>
                <a:lnTo>
                  <a:pt x="616014" y="455193"/>
                </a:lnTo>
                <a:lnTo>
                  <a:pt x="601270" y="411978"/>
                </a:lnTo>
                <a:lnTo>
                  <a:pt x="583585" y="370211"/>
                </a:lnTo>
                <a:lnTo>
                  <a:pt x="563079" y="330018"/>
                </a:lnTo>
                <a:lnTo>
                  <a:pt x="539876" y="291522"/>
                </a:lnTo>
                <a:lnTo>
                  <a:pt x="514096" y="254846"/>
                </a:lnTo>
                <a:lnTo>
                  <a:pt x="485861" y="220115"/>
                </a:lnTo>
                <a:lnTo>
                  <a:pt x="455295" y="187452"/>
                </a:lnTo>
                <a:lnTo>
                  <a:pt x="422517" y="156980"/>
                </a:lnTo>
                <a:lnTo>
                  <a:pt x="387652" y="128823"/>
                </a:lnTo>
                <a:lnTo>
                  <a:pt x="350819" y="103105"/>
                </a:lnTo>
                <a:lnTo>
                  <a:pt x="312143" y="79949"/>
                </a:lnTo>
                <a:lnTo>
                  <a:pt x="271743" y="59480"/>
                </a:lnTo>
                <a:lnTo>
                  <a:pt x="229743" y="41821"/>
                </a:lnTo>
                <a:lnTo>
                  <a:pt x="186264" y="27095"/>
                </a:lnTo>
                <a:lnTo>
                  <a:pt x="141428" y="15426"/>
                </a:lnTo>
                <a:lnTo>
                  <a:pt x="95358" y="6938"/>
                </a:lnTo>
                <a:lnTo>
                  <a:pt x="48174" y="1755"/>
                </a:lnTo>
                <a:lnTo>
                  <a:pt x="0" y="0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570976" y="5221732"/>
            <a:ext cx="527303" cy="533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982711" y="5355844"/>
            <a:ext cx="713740" cy="431800"/>
          </a:xfrm>
          <a:custGeom>
            <a:rect l="l" t="t" r="r" b="b"/>
            <a:pathLst>
              <a:path w="713740" h="431800">
                <a:moveTo>
                  <a:pt x="243840" y="0"/>
                </a:moveTo>
                <a:lnTo>
                  <a:pt x="0" y="207263"/>
                </a:lnTo>
                <a:lnTo>
                  <a:pt x="34397" y="244511"/>
                </a:lnTo>
                <a:lnTo>
                  <a:pt x="71151" y="278505"/>
                </a:lnTo>
                <a:lnTo>
                  <a:pt x="110049" y="309203"/>
                </a:lnTo>
                <a:lnTo>
                  <a:pt x="150876" y="336565"/>
                </a:lnTo>
                <a:lnTo>
                  <a:pt x="193417" y="360553"/>
                </a:lnTo>
                <a:lnTo>
                  <a:pt x="237458" y="381125"/>
                </a:lnTo>
                <a:lnTo>
                  <a:pt x="282785" y="398240"/>
                </a:lnTo>
                <a:lnTo>
                  <a:pt x="329184" y="411860"/>
                </a:lnTo>
                <a:lnTo>
                  <a:pt x="376439" y="421944"/>
                </a:lnTo>
                <a:lnTo>
                  <a:pt x="424338" y="428452"/>
                </a:lnTo>
                <a:lnTo>
                  <a:pt x="472666" y="431343"/>
                </a:lnTo>
                <a:lnTo>
                  <a:pt x="521208" y="430577"/>
                </a:lnTo>
                <a:lnTo>
                  <a:pt x="569749" y="426115"/>
                </a:lnTo>
                <a:lnTo>
                  <a:pt x="618077" y="417915"/>
                </a:lnTo>
                <a:lnTo>
                  <a:pt x="665976" y="405938"/>
                </a:lnTo>
                <a:lnTo>
                  <a:pt x="713232" y="390143"/>
                </a:lnTo>
                <a:lnTo>
                  <a:pt x="607684" y="110585"/>
                </a:lnTo>
                <a:lnTo>
                  <a:pt x="504444" y="110585"/>
                </a:lnTo>
                <a:lnTo>
                  <a:pt x="456009" y="109120"/>
                </a:lnTo>
                <a:lnTo>
                  <a:pt x="408432" y="100583"/>
                </a:lnTo>
                <a:lnTo>
                  <a:pt x="362569" y="85189"/>
                </a:lnTo>
                <a:lnTo>
                  <a:pt x="319277" y="63150"/>
                </a:lnTo>
                <a:lnTo>
                  <a:pt x="279415" y="34682"/>
                </a:lnTo>
                <a:lnTo>
                  <a:pt x="243840" y="0"/>
                </a:lnTo>
                <a:close/>
              </a:path>
              <a:path w="713740" h="431800">
                <a:moveTo>
                  <a:pt x="600456" y="91439"/>
                </a:moveTo>
                <a:lnTo>
                  <a:pt x="552878" y="104763"/>
                </a:lnTo>
                <a:lnTo>
                  <a:pt x="504444" y="110585"/>
                </a:lnTo>
                <a:lnTo>
                  <a:pt x="607684" y="110585"/>
                </a:lnTo>
                <a:lnTo>
                  <a:pt x="600456" y="91439"/>
                </a:lnTo>
                <a:close/>
              </a:path>
            </a:pathLst>
          </a:custGeom>
          <a:solidFill>
            <a:srgbClr val="00A2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828331" y="4505452"/>
            <a:ext cx="627380" cy="1057910"/>
          </a:xfrm>
          <a:custGeom>
            <a:rect l="l" t="t" r="r" b="b"/>
            <a:pathLst>
              <a:path w="627379" h="1057910">
                <a:moveTo>
                  <a:pt x="611580" y="0"/>
                </a:moveTo>
                <a:lnTo>
                  <a:pt x="564088" y="4628"/>
                </a:lnTo>
                <a:lnTo>
                  <a:pt x="517247" y="12417"/>
                </a:lnTo>
                <a:lnTo>
                  <a:pt x="471259" y="23368"/>
                </a:lnTo>
                <a:lnTo>
                  <a:pt x="426326" y="37479"/>
                </a:lnTo>
                <a:lnTo>
                  <a:pt x="382646" y="54751"/>
                </a:lnTo>
                <a:lnTo>
                  <a:pt x="340421" y="75184"/>
                </a:lnTo>
                <a:lnTo>
                  <a:pt x="299852" y="98777"/>
                </a:lnTo>
                <a:lnTo>
                  <a:pt x="261140" y="125532"/>
                </a:lnTo>
                <a:lnTo>
                  <a:pt x="224484" y="155448"/>
                </a:lnTo>
                <a:lnTo>
                  <a:pt x="189366" y="188065"/>
                </a:lnTo>
                <a:lnTo>
                  <a:pt x="157174" y="222627"/>
                </a:lnTo>
                <a:lnTo>
                  <a:pt x="127926" y="258962"/>
                </a:lnTo>
                <a:lnTo>
                  <a:pt x="101639" y="296897"/>
                </a:lnTo>
                <a:lnTo>
                  <a:pt x="78330" y="336261"/>
                </a:lnTo>
                <a:lnTo>
                  <a:pt x="58017" y="376882"/>
                </a:lnTo>
                <a:lnTo>
                  <a:pt x="40716" y="418589"/>
                </a:lnTo>
                <a:lnTo>
                  <a:pt x="26445" y="461209"/>
                </a:lnTo>
                <a:lnTo>
                  <a:pt x="15220" y="504572"/>
                </a:lnTo>
                <a:lnTo>
                  <a:pt x="7060" y="548504"/>
                </a:lnTo>
                <a:lnTo>
                  <a:pt x="1980" y="592835"/>
                </a:lnTo>
                <a:lnTo>
                  <a:pt x="0" y="637393"/>
                </a:lnTo>
                <a:lnTo>
                  <a:pt x="1134" y="682006"/>
                </a:lnTo>
                <a:lnTo>
                  <a:pt x="5402" y="726502"/>
                </a:lnTo>
                <a:lnTo>
                  <a:pt x="12819" y="770710"/>
                </a:lnTo>
                <a:lnTo>
                  <a:pt x="23403" y="814457"/>
                </a:lnTo>
                <a:lnTo>
                  <a:pt x="37172" y="857572"/>
                </a:lnTo>
                <a:lnTo>
                  <a:pt x="54142" y="899883"/>
                </a:lnTo>
                <a:lnTo>
                  <a:pt x="74331" y="941219"/>
                </a:lnTo>
                <a:lnTo>
                  <a:pt x="97755" y="981407"/>
                </a:lnTo>
                <a:lnTo>
                  <a:pt x="124433" y="1020277"/>
                </a:lnTo>
                <a:lnTo>
                  <a:pt x="154380" y="1057656"/>
                </a:lnTo>
                <a:lnTo>
                  <a:pt x="398220" y="850392"/>
                </a:lnTo>
                <a:lnTo>
                  <a:pt x="366169" y="806624"/>
                </a:lnTo>
                <a:lnTo>
                  <a:pt x="342975" y="758571"/>
                </a:lnTo>
                <a:lnTo>
                  <a:pt x="328354" y="707659"/>
                </a:lnTo>
                <a:lnTo>
                  <a:pt x="322020" y="655320"/>
                </a:lnTo>
                <a:lnTo>
                  <a:pt x="323074" y="607871"/>
                </a:lnTo>
                <a:lnTo>
                  <a:pt x="330901" y="562290"/>
                </a:lnTo>
                <a:lnTo>
                  <a:pt x="345021" y="519087"/>
                </a:lnTo>
                <a:lnTo>
                  <a:pt x="364953" y="478769"/>
                </a:lnTo>
                <a:lnTo>
                  <a:pt x="390217" y="441845"/>
                </a:lnTo>
                <a:lnTo>
                  <a:pt x="420330" y="408823"/>
                </a:lnTo>
                <a:lnTo>
                  <a:pt x="454813" y="380212"/>
                </a:lnTo>
                <a:lnTo>
                  <a:pt x="493185" y="356519"/>
                </a:lnTo>
                <a:lnTo>
                  <a:pt x="534964" y="338254"/>
                </a:lnTo>
                <a:lnTo>
                  <a:pt x="579669" y="325925"/>
                </a:lnTo>
                <a:lnTo>
                  <a:pt x="626820" y="320040"/>
                </a:lnTo>
                <a:lnTo>
                  <a:pt x="611580" y="0"/>
                </a:lnTo>
                <a:close/>
              </a:path>
            </a:pathLst>
          </a:custGeom>
          <a:solidFill>
            <a:srgbClr val="16510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 flipH="1">
            <a:off x="8453628" y="4505452"/>
            <a:ext cx="0" cy="320040"/>
          </a:xfrm>
          <a:custGeom>
            <a:rect l="l" t="t" r="r" b="b"/>
            <a:pathLst>
              <a:path h="320039">
                <a:moveTo>
                  <a:pt x="0" y="0"/>
                </a:moveTo>
                <a:lnTo>
                  <a:pt x="0" y="320040"/>
                </a:lnTo>
              </a:path>
            </a:pathLst>
          </a:custGeom>
          <a:ln w="27432">
            <a:solidFill>
              <a:srgbClr val="C4D5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722868" y="4757927"/>
            <a:ext cx="25654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29%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73516" y="5327903"/>
            <a:ext cx="400050" cy="3454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5575">
              <a:lnSpc>
                <a:spcPts val="1255"/>
              </a:lnSpc>
              <a:spcBef>
                <a:spcPts val="105"/>
              </a:spcBef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ts val="1255"/>
              </a:lnSpc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2%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22995" y="5513832"/>
            <a:ext cx="25654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99907" y="4855464"/>
            <a:ext cx="25654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36%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63204" y="4568952"/>
            <a:ext cx="1898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1%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039111" y="6023355"/>
            <a:ext cx="60960" cy="60960"/>
          </a:xfrm>
          <a:custGeom>
            <a:rect l="l" t="t" r="r" b="b"/>
            <a:pathLst>
              <a:path w="60960" h="60960">
                <a:moveTo>
                  <a:pt x="0" y="60960"/>
                </a:moveTo>
                <a:lnTo>
                  <a:pt x="60960" y="60960"/>
                </a:lnTo>
                <a:lnTo>
                  <a:pt x="60960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114804" y="5961888"/>
            <a:ext cx="815340" cy="161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35">
                <a:latin typeface="华文细黑"/>
                <a:cs typeface="华文细黑"/>
              </a:rPr>
              <a:t>能源和资源行业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080613" y="6023355"/>
            <a:ext cx="65836" cy="650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160267" y="5961888"/>
            <a:ext cx="815340" cy="161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35">
                <a:latin typeface="华文细黑"/>
                <a:cs typeface="华文细黑"/>
              </a:rPr>
              <a:t>医疗及医药行业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123334" y="6023355"/>
            <a:ext cx="68275" cy="6502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202684" y="5961888"/>
            <a:ext cx="476884" cy="161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35">
                <a:latin typeface="华文细黑"/>
                <a:cs typeface="华文细黑"/>
              </a:rPr>
              <a:t>消费行业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837176" y="6023355"/>
            <a:ext cx="60960" cy="60960"/>
          </a:xfrm>
          <a:custGeom>
            <a:rect l="l" t="t" r="r" b="b"/>
            <a:pathLst>
              <a:path w="60960" h="60960">
                <a:moveTo>
                  <a:pt x="0" y="60960"/>
                </a:moveTo>
                <a:lnTo>
                  <a:pt x="60960" y="60960"/>
                </a:lnTo>
                <a:lnTo>
                  <a:pt x="60960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00A2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4912867" y="5961888"/>
            <a:ext cx="1150620" cy="161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35">
                <a:latin typeface="华文细黑"/>
                <a:cs typeface="华文细黑"/>
              </a:rPr>
              <a:t>科技、传媒和电</a:t>
            </a:r>
            <a:r>
              <a:rPr sz="850" spc="10">
                <a:latin typeface="华文细黑"/>
                <a:cs typeface="华文细黑"/>
              </a:rPr>
              <a:t>信</a:t>
            </a:r>
            <a:r>
              <a:rPr sz="850" spc="35">
                <a:latin typeface="华文细黑"/>
                <a:cs typeface="华文细黑"/>
              </a:rPr>
              <a:t>行业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214871" y="6023355"/>
            <a:ext cx="60960" cy="60960"/>
          </a:xfrm>
          <a:custGeom>
            <a:rect l="l" t="t" r="r" b="b"/>
            <a:pathLst>
              <a:path w="60960" h="60960">
                <a:moveTo>
                  <a:pt x="0" y="60960"/>
                </a:moveTo>
                <a:lnTo>
                  <a:pt x="60960" y="60960"/>
                </a:lnTo>
                <a:lnTo>
                  <a:pt x="60960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16510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6290564" y="5961888"/>
            <a:ext cx="476884" cy="161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35">
                <a:latin typeface="华文细黑"/>
                <a:cs typeface="华文细黑"/>
              </a:rPr>
              <a:t>制造行业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925056" y="6023355"/>
            <a:ext cx="60960" cy="60960"/>
          </a:xfrm>
          <a:custGeom>
            <a:rect l="l" t="t" r="r" b="b"/>
            <a:pathLst>
              <a:path w="60957" h="60960">
                <a:moveTo>
                  <a:pt x="0" y="60960"/>
                </a:moveTo>
                <a:lnTo>
                  <a:pt x="60959" y="60960"/>
                </a:lnTo>
                <a:lnTo>
                  <a:pt x="60959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C4D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7000747" y="5961888"/>
            <a:ext cx="702310" cy="161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35">
                <a:latin typeface="华文细黑"/>
                <a:cs typeface="华文细黑"/>
              </a:rPr>
              <a:t>金融服务行业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697223" y="4474971"/>
            <a:ext cx="1319784" cy="132588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4690364" y="4837176"/>
            <a:ext cx="25654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33%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01971" y="5388864"/>
            <a:ext cx="1898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5%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21684" y="5242559"/>
            <a:ext cx="25654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53%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52548" y="3956304"/>
            <a:ext cx="237236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40">
                <a:solidFill>
                  <a:srgbClr val="041E42"/>
                </a:solidFill>
                <a:latin typeface="Microsoft JhengHei"/>
                <a:cs typeface="Microsoft JhengHei"/>
              </a:rPr>
              <a:t>新经济新</a:t>
            </a:r>
            <a:r>
              <a:rPr sz="1200" b="1" spc="20">
                <a:solidFill>
                  <a:srgbClr val="041E42"/>
                </a:solidFill>
                <a:latin typeface="Microsoft JhengHei"/>
                <a:cs typeface="Microsoft JhengHei"/>
              </a:rPr>
              <a:t>股行业分析（</a:t>
            </a:r>
            <a:r>
              <a:rPr sz="1200" b="1" spc="40">
                <a:solidFill>
                  <a:srgbClr val="041E42"/>
                </a:solidFill>
                <a:latin typeface="Microsoft JhengHei"/>
                <a:cs typeface="Microsoft JhengHei"/>
              </a:rPr>
              <a:t>按</a:t>
            </a:r>
            <a:r>
              <a:rPr sz="1200" b="1" spc="20">
                <a:solidFill>
                  <a:srgbClr val="041E42"/>
                </a:solidFill>
                <a:latin typeface="Microsoft JhengHei"/>
                <a:cs typeface="Microsoft JhengHei"/>
              </a:rPr>
              <a:t>数量计）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913120" y="4484115"/>
            <a:ext cx="1310640" cy="131064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6875780" y="4907279"/>
            <a:ext cx="2571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42%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616700" y="5504688"/>
            <a:ext cx="1898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46723" y="5312664"/>
            <a:ext cx="2571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29%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162547" y="4645152"/>
            <a:ext cx="2571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293611" y="4245864"/>
            <a:ext cx="39116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b="1" spc="-5">
                <a:solidFill>
                  <a:srgbClr val="001F5F"/>
                </a:solidFill>
                <a:latin typeface="Calibri"/>
                <a:cs typeface="Calibri"/>
              </a:rPr>
              <a:t>2023</a:t>
            </a:r>
            <a:r>
              <a:rPr sz="950" b="1" spc="10">
                <a:solidFill>
                  <a:srgbClr val="001F5F"/>
                </a:solidFill>
                <a:latin typeface="Microsoft JhengHei"/>
                <a:cs typeface="Microsoft JhengHei"/>
              </a:rPr>
              <a:t>年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10804" y="4218432"/>
            <a:ext cx="39116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b="1" spc="-5">
                <a:solidFill>
                  <a:srgbClr val="001F5F"/>
                </a:solidFill>
                <a:latin typeface="Calibri"/>
                <a:cs typeface="Calibri"/>
              </a:rPr>
              <a:t>2022</a:t>
            </a:r>
            <a:r>
              <a:rPr sz="950" b="1" spc="10">
                <a:solidFill>
                  <a:srgbClr val="001F5F"/>
                </a:solidFill>
                <a:latin typeface="Microsoft JhengHei"/>
                <a:cs typeface="Microsoft JhengHei"/>
              </a:rPr>
              <a:t>年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122923" y="3956304"/>
            <a:ext cx="252793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40">
                <a:solidFill>
                  <a:srgbClr val="041E42"/>
                </a:solidFill>
                <a:latin typeface="Microsoft JhengHei"/>
                <a:cs typeface="Microsoft JhengHei"/>
              </a:rPr>
              <a:t>新经济新</a:t>
            </a:r>
            <a:r>
              <a:rPr sz="1200" b="1" spc="20">
                <a:solidFill>
                  <a:srgbClr val="041E42"/>
                </a:solidFill>
                <a:latin typeface="Microsoft JhengHei"/>
                <a:cs typeface="Microsoft JhengHei"/>
              </a:rPr>
              <a:t>股行业分析（</a:t>
            </a:r>
            <a:r>
              <a:rPr sz="1200" b="1" spc="40">
                <a:solidFill>
                  <a:srgbClr val="041E42"/>
                </a:solidFill>
                <a:latin typeface="Microsoft JhengHei"/>
                <a:cs typeface="Microsoft JhengHei"/>
              </a:rPr>
              <a:t>按</a:t>
            </a:r>
            <a:r>
              <a:rPr sz="1200" b="1" spc="20">
                <a:solidFill>
                  <a:srgbClr val="041E42"/>
                </a:solidFill>
                <a:latin typeface="Microsoft JhengHei"/>
                <a:cs typeface="Microsoft JhengHei"/>
              </a:rPr>
              <a:t>融资额计）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981200" y="4456684"/>
            <a:ext cx="1316736" cy="1307591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2910332" y="4736591"/>
            <a:ext cx="25654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31%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943860" y="5285232"/>
            <a:ext cx="1898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7%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148332" y="5330952"/>
            <a:ext cx="25654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50%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246883" y="4239767"/>
            <a:ext cx="2354580" cy="5187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43180" algn="r">
              <a:lnSpc>
                <a:spcPct val="100000"/>
              </a:lnSpc>
              <a:spcBef>
                <a:spcPts val="110"/>
              </a:spcBef>
              <a:tabLst>
                <a:tab pos="1743075"/>
              </a:tabLst>
            </a:pPr>
            <a:r>
              <a:rPr sz="1425" b="1" spc="-7" baseline="2923">
                <a:solidFill>
                  <a:srgbClr val="001F5F"/>
                </a:solidFill>
                <a:latin typeface="Calibri"/>
                <a:cs typeface="Calibri"/>
              </a:rPr>
              <a:t>2023</a:t>
            </a:r>
            <a:r>
              <a:rPr sz="1425" b="1" spc="15" baseline="2923">
                <a:solidFill>
                  <a:srgbClr val="001F5F"/>
                </a:solidFill>
                <a:latin typeface="Microsoft JhengHei"/>
                <a:cs typeface="Microsoft JhengHei"/>
              </a:rPr>
              <a:t>年</a:t>
            </a:r>
            <a:r>
              <a:rPr sz="1425" b="1" baseline="2923">
                <a:solidFill>
                  <a:srgbClr val="001F5F"/>
                </a:solidFill>
                <a:latin typeface="Microsoft JhengHei"/>
                <a:cs typeface="Microsoft JhengHei"/>
              </a:rPr>
              <a:t>	</a:t>
            </a:r>
            <a:r>
              <a:rPr sz="950" b="1" spc="-5">
                <a:solidFill>
                  <a:srgbClr val="001F5F"/>
                </a:solidFill>
                <a:latin typeface="Calibri"/>
                <a:cs typeface="Calibri"/>
              </a:rPr>
              <a:t>2022</a:t>
            </a:r>
            <a:r>
              <a:rPr sz="950" b="1" spc="10">
                <a:solidFill>
                  <a:srgbClr val="001F5F"/>
                </a:solidFill>
                <a:latin typeface="Microsoft JhengHei"/>
                <a:cs typeface="Microsoft JhengHei"/>
              </a:rPr>
              <a:t>年</a:t>
            </a:r>
            <a:endParaRPr sz="95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</a:pPr>
            <a:endParaRPr sz="800">
              <a:latin typeface="Microsoft JhengHei"/>
              <a:cs typeface="Microsoft JhengHei"/>
            </a:endParaRPr>
          </a:p>
          <a:p>
            <a:pPr marR="80010" algn="r">
              <a:lnSpc>
                <a:spcPct val="100000"/>
              </a:lnSpc>
              <a:tabLst>
                <a:tab pos="1861820"/>
              </a:tabLst>
            </a:pPr>
            <a:r>
              <a:rPr sz="1575" b="1" spc="-15" baseline="5291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r>
              <a:rPr sz="1575" b="1" baseline="5291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r>
              <a:rPr sz="1575" b="1" spc="-75" baseline="529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75" b="1" spc="-15" baseline="18518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1575" b="1" baseline="18518">
                <a:solidFill>
                  <a:srgbClr val="FFFFFF"/>
                </a:solidFill>
                <a:latin typeface="Calibri"/>
                <a:cs typeface="Calibri"/>
              </a:rPr>
              <a:t>%	</a:t>
            </a:r>
            <a:r>
              <a:rPr sz="1575" b="1" spc="-15" baseline="2645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r>
              <a:rPr sz="1575" b="1" baseline="2645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r>
              <a:rPr sz="1575" b="1" spc="-217" baseline="26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2%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462783" y="3432555"/>
            <a:ext cx="1801495" cy="506095"/>
          </a:xfrm>
          <a:custGeom>
            <a:rect l="l" t="t" r="r" b="b"/>
            <a:pathLst>
              <a:path w="1801495" h="506095">
                <a:moveTo>
                  <a:pt x="0" y="505968"/>
                </a:moveTo>
                <a:lnTo>
                  <a:pt x="1801368" y="505968"/>
                </a:lnTo>
                <a:lnTo>
                  <a:pt x="1801368" y="0"/>
                </a:lnTo>
                <a:lnTo>
                  <a:pt x="0" y="0"/>
                </a:lnTo>
                <a:lnTo>
                  <a:pt x="0" y="50596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624583" y="3432555"/>
            <a:ext cx="2639695" cy="506095"/>
          </a:xfrm>
          <a:custGeom>
            <a:rect l="l" t="t" r="r" b="b"/>
            <a:pathLst>
              <a:path w="2639695" h="506095">
                <a:moveTo>
                  <a:pt x="0" y="505968"/>
                </a:moveTo>
                <a:lnTo>
                  <a:pt x="2639567" y="505968"/>
                </a:lnTo>
                <a:lnTo>
                  <a:pt x="2639567" y="0"/>
                </a:lnTo>
                <a:lnTo>
                  <a:pt x="0" y="0"/>
                </a:lnTo>
                <a:lnTo>
                  <a:pt x="0" y="505968"/>
                </a:lnTo>
                <a:close/>
              </a:path>
            </a:pathLst>
          </a:custGeom>
          <a:ln w="6096">
            <a:solidFill>
              <a:srgbClr val="A7A8A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225296" y="3408171"/>
            <a:ext cx="1237615" cy="539750"/>
          </a:xfrm>
          <a:custGeom>
            <a:rect l="l" t="t" r="r" b="b"/>
            <a:pathLst>
              <a:path w="1237614" h="539750">
                <a:moveTo>
                  <a:pt x="0" y="539495"/>
                </a:moveTo>
                <a:lnTo>
                  <a:pt x="0" y="0"/>
                </a:lnTo>
                <a:lnTo>
                  <a:pt x="1237487" y="0"/>
                </a:lnTo>
                <a:lnTo>
                  <a:pt x="1237487" y="539495"/>
                </a:lnTo>
                <a:lnTo>
                  <a:pt x="0" y="5394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462783" y="3408171"/>
            <a:ext cx="48895" cy="36830"/>
          </a:xfrm>
          <a:custGeom>
            <a:rect l="l" t="t" r="r" b="b"/>
            <a:pathLst>
              <a:path w="48894" h="36829">
                <a:moveTo>
                  <a:pt x="0" y="0"/>
                </a:moveTo>
                <a:lnTo>
                  <a:pt x="0" y="36575"/>
                </a:lnTo>
                <a:lnTo>
                  <a:pt x="48768" y="36575"/>
                </a:lnTo>
                <a:lnTo>
                  <a:pt x="0" y="0"/>
                </a:lnTo>
                <a:close/>
              </a:path>
            </a:pathLst>
          </a:custGeom>
          <a:solidFill>
            <a:srgbClr val="5255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082039" y="3304540"/>
            <a:ext cx="1536700" cy="746760"/>
          </a:xfrm>
          <a:custGeom>
            <a:rect l="l" t="t" r="r" b="b"/>
            <a:pathLst>
              <a:path w="1536700" h="746760">
                <a:moveTo>
                  <a:pt x="0" y="746760"/>
                </a:moveTo>
                <a:lnTo>
                  <a:pt x="0" y="0"/>
                </a:lnTo>
                <a:lnTo>
                  <a:pt x="1536192" y="0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1496060" y="2795016"/>
            <a:ext cx="55626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85BB24"/>
                </a:solidFill>
                <a:latin typeface="Calibri"/>
                <a:cs typeface="Calibri"/>
              </a:rPr>
              <a:t>2023</a:t>
            </a:r>
            <a:r>
              <a:rPr sz="1400" b="1" spc="-10">
                <a:solidFill>
                  <a:srgbClr val="85BB24"/>
                </a:solidFill>
                <a:latin typeface="Microsoft JhengHei"/>
                <a:cs typeface="Microsoft JhengHei"/>
              </a:rPr>
              <a:t>年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998976" y="2701035"/>
            <a:ext cx="1430020" cy="463550"/>
          </a:xfrm>
          <a:custGeom>
            <a:rect l="l" t="t" r="r" b="b"/>
            <a:pathLst>
              <a:path w="1430020" h="463550">
                <a:moveTo>
                  <a:pt x="0" y="463296"/>
                </a:moveTo>
                <a:lnTo>
                  <a:pt x="1429512" y="463296"/>
                </a:lnTo>
                <a:lnTo>
                  <a:pt x="1429512" y="0"/>
                </a:lnTo>
                <a:lnTo>
                  <a:pt x="0" y="0"/>
                </a:lnTo>
                <a:lnTo>
                  <a:pt x="0" y="463296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069335" y="2701035"/>
            <a:ext cx="2359660" cy="463550"/>
          </a:xfrm>
          <a:custGeom>
            <a:rect l="l" t="t" r="r" b="b"/>
            <a:pathLst>
              <a:path w="2359660" h="463550">
                <a:moveTo>
                  <a:pt x="0" y="463296"/>
                </a:moveTo>
                <a:lnTo>
                  <a:pt x="2359152" y="463296"/>
                </a:lnTo>
                <a:lnTo>
                  <a:pt x="2359152" y="0"/>
                </a:lnTo>
                <a:lnTo>
                  <a:pt x="0" y="0"/>
                </a:lnTo>
                <a:lnTo>
                  <a:pt x="0" y="463296"/>
                </a:lnTo>
                <a:close/>
              </a:path>
            </a:pathLst>
          </a:custGeom>
          <a:ln w="6096">
            <a:solidFill>
              <a:srgbClr val="A7A8A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998976" y="2661411"/>
            <a:ext cx="45720" cy="40005"/>
          </a:xfrm>
          <a:custGeom>
            <a:rect l="l" t="t" r="r" b="b"/>
            <a:pathLst>
              <a:path w="45720" h="40005">
                <a:moveTo>
                  <a:pt x="0" y="0"/>
                </a:moveTo>
                <a:lnTo>
                  <a:pt x="0" y="39624"/>
                </a:lnTo>
                <a:lnTo>
                  <a:pt x="45720" y="39624"/>
                </a:lnTo>
                <a:lnTo>
                  <a:pt x="0" y="0"/>
                </a:lnTo>
                <a:close/>
              </a:path>
            </a:pathLst>
          </a:custGeom>
          <a:solidFill>
            <a:srgbClr val="046A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084832" y="2746755"/>
            <a:ext cx="381000" cy="378460"/>
          </a:xfrm>
          <a:custGeom>
            <a:rect l="l" t="t" r="r" b="b"/>
            <a:pathLst>
              <a:path w="381000" h="378460">
                <a:moveTo>
                  <a:pt x="188975" y="0"/>
                </a:moveTo>
                <a:lnTo>
                  <a:pt x="138994" y="6589"/>
                </a:lnTo>
                <a:lnTo>
                  <a:pt x="93923" y="25287"/>
                </a:lnTo>
                <a:lnTo>
                  <a:pt x="55625" y="54483"/>
                </a:lnTo>
                <a:lnTo>
                  <a:pt x="25964" y="92568"/>
                </a:lnTo>
                <a:lnTo>
                  <a:pt x="6801" y="137936"/>
                </a:lnTo>
                <a:lnTo>
                  <a:pt x="0" y="188976"/>
                </a:lnTo>
                <a:lnTo>
                  <a:pt x="6801" y="238957"/>
                </a:lnTo>
                <a:lnTo>
                  <a:pt x="25964" y="284028"/>
                </a:lnTo>
                <a:lnTo>
                  <a:pt x="55625" y="322326"/>
                </a:lnTo>
                <a:lnTo>
                  <a:pt x="93923" y="351987"/>
                </a:lnTo>
                <a:lnTo>
                  <a:pt x="138994" y="371150"/>
                </a:lnTo>
                <a:lnTo>
                  <a:pt x="188975" y="377952"/>
                </a:lnTo>
                <a:lnTo>
                  <a:pt x="233203" y="372922"/>
                </a:lnTo>
                <a:lnTo>
                  <a:pt x="262102" y="362712"/>
                </a:lnTo>
                <a:lnTo>
                  <a:pt x="188975" y="362712"/>
                </a:lnTo>
                <a:lnTo>
                  <a:pt x="143298" y="356404"/>
                </a:lnTo>
                <a:lnTo>
                  <a:pt x="101938" y="338666"/>
                </a:lnTo>
                <a:lnTo>
                  <a:pt x="66675" y="311277"/>
                </a:lnTo>
                <a:lnTo>
                  <a:pt x="39285" y="276013"/>
                </a:lnTo>
                <a:lnTo>
                  <a:pt x="21547" y="234653"/>
                </a:lnTo>
                <a:lnTo>
                  <a:pt x="15240" y="188976"/>
                </a:lnTo>
                <a:lnTo>
                  <a:pt x="21547" y="142240"/>
                </a:lnTo>
                <a:lnTo>
                  <a:pt x="39285" y="100584"/>
                </a:lnTo>
                <a:lnTo>
                  <a:pt x="66674" y="65532"/>
                </a:lnTo>
                <a:lnTo>
                  <a:pt x="101938" y="38608"/>
                </a:lnTo>
                <a:lnTo>
                  <a:pt x="143298" y="21336"/>
                </a:lnTo>
                <a:lnTo>
                  <a:pt x="188975" y="15240"/>
                </a:lnTo>
                <a:lnTo>
                  <a:pt x="263341" y="15240"/>
                </a:lnTo>
                <a:lnTo>
                  <a:pt x="233203" y="4869"/>
                </a:lnTo>
                <a:lnTo>
                  <a:pt x="188975" y="0"/>
                </a:lnTo>
                <a:close/>
              </a:path>
              <a:path w="381000" h="378460">
                <a:moveTo>
                  <a:pt x="263341" y="15240"/>
                </a:moveTo>
                <a:lnTo>
                  <a:pt x="188975" y="15240"/>
                </a:lnTo>
                <a:lnTo>
                  <a:pt x="235937" y="21336"/>
                </a:lnTo>
                <a:lnTo>
                  <a:pt x="278158" y="38608"/>
                </a:lnTo>
                <a:lnTo>
                  <a:pt x="313944" y="65532"/>
                </a:lnTo>
                <a:lnTo>
                  <a:pt x="341601" y="100584"/>
                </a:lnTo>
                <a:lnTo>
                  <a:pt x="359438" y="142240"/>
                </a:lnTo>
                <a:lnTo>
                  <a:pt x="365760" y="188976"/>
                </a:lnTo>
                <a:lnTo>
                  <a:pt x="359438" y="234653"/>
                </a:lnTo>
                <a:lnTo>
                  <a:pt x="341601" y="276013"/>
                </a:lnTo>
                <a:lnTo>
                  <a:pt x="313943" y="311277"/>
                </a:lnTo>
                <a:lnTo>
                  <a:pt x="278158" y="338666"/>
                </a:lnTo>
                <a:lnTo>
                  <a:pt x="235937" y="356404"/>
                </a:lnTo>
                <a:lnTo>
                  <a:pt x="188975" y="362712"/>
                </a:lnTo>
                <a:lnTo>
                  <a:pt x="262102" y="362712"/>
                </a:lnTo>
                <a:lnTo>
                  <a:pt x="309340" y="336204"/>
                </a:lnTo>
                <a:lnTo>
                  <a:pt x="339012" y="306861"/>
                </a:lnTo>
                <a:lnTo>
                  <a:pt x="361592" y="271760"/>
                </a:lnTo>
                <a:lnTo>
                  <a:pt x="375961" y="232074"/>
                </a:lnTo>
                <a:lnTo>
                  <a:pt x="381000" y="188976"/>
                </a:lnTo>
                <a:lnTo>
                  <a:pt x="375961" y="144917"/>
                </a:lnTo>
                <a:lnTo>
                  <a:pt x="361592" y="104858"/>
                </a:lnTo>
                <a:lnTo>
                  <a:pt x="339012" y="69810"/>
                </a:lnTo>
                <a:lnTo>
                  <a:pt x="309340" y="40788"/>
                </a:lnTo>
                <a:lnTo>
                  <a:pt x="273697" y="18803"/>
                </a:lnTo>
                <a:lnTo>
                  <a:pt x="263341" y="1524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154935" y="2816860"/>
            <a:ext cx="231647" cy="192024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618232" y="2557779"/>
            <a:ext cx="1533525" cy="746760"/>
          </a:xfrm>
          <a:custGeom>
            <a:rect l="l" t="t" r="r" b="b"/>
            <a:pathLst>
              <a:path w="1533525" h="746760">
                <a:moveTo>
                  <a:pt x="0" y="746760"/>
                </a:moveTo>
                <a:lnTo>
                  <a:pt x="0" y="0"/>
                </a:lnTo>
                <a:lnTo>
                  <a:pt x="1533144" y="0"/>
                </a:lnTo>
              </a:path>
            </a:pathLst>
          </a:custGeom>
          <a:ln w="21336">
            <a:solidFill>
              <a:srgbClr val="85BB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3032251" y="2048256"/>
            <a:ext cx="55626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00ABAB"/>
                </a:solidFill>
                <a:latin typeface="Calibri"/>
                <a:cs typeface="Calibri"/>
              </a:rPr>
              <a:t>2022</a:t>
            </a:r>
            <a:r>
              <a:rPr sz="1400" b="1" spc="-10">
                <a:solidFill>
                  <a:srgbClr val="00ABAB"/>
                </a:solidFill>
                <a:latin typeface="Microsoft JhengHei"/>
                <a:cs typeface="Microsoft JhengHei"/>
              </a:rPr>
              <a:t>年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4855464" y="1945132"/>
            <a:ext cx="1884045" cy="481965"/>
          </a:xfrm>
          <a:custGeom>
            <a:rect l="l" t="t" r="r" b="b"/>
            <a:pathLst>
              <a:path w="1884045" h="481964">
                <a:moveTo>
                  <a:pt x="0" y="481584"/>
                </a:moveTo>
                <a:lnTo>
                  <a:pt x="1883664" y="481584"/>
                </a:lnTo>
                <a:lnTo>
                  <a:pt x="1883664" y="0"/>
                </a:lnTo>
                <a:lnTo>
                  <a:pt x="0" y="0"/>
                </a:lnTo>
                <a:lnTo>
                  <a:pt x="0" y="481584"/>
                </a:lnTo>
                <a:close/>
              </a:path>
            </a:pathLst>
          </a:custGeom>
          <a:ln w="6096">
            <a:solidFill>
              <a:srgbClr val="A7A8A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264152" y="1917700"/>
            <a:ext cx="1237615" cy="536575"/>
          </a:xfrm>
          <a:custGeom>
            <a:rect l="l" t="t" r="r" b="b"/>
            <a:pathLst>
              <a:path w="1237614" h="536575">
                <a:moveTo>
                  <a:pt x="0" y="536448"/>
                </a:moveTo>
                <a:lnTo>
                  <a:pt x="0" y="0"/>
                </a:lnTo>
                <a:lnTo>
                  <a:pt x="1237488" y="0"/>
                </a:lnTo>
                <a:lnTo>
                  <a:pt x="1237488" y="536448"/>
                </a:lnTo>
                <a:lnTo>
                  <a:pt x="0" y="536448"/>
                </a:lnTo>
                <a:close/>
              </a:path>
            </a:pathLst>
          </a:custGeom>
          <a:solidFill>
            <a:srgbClr val="00AB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264152" y="1917700"/>
            <a:ext cx="1237615" cy="536575"/>
          </a:xfrm>
          <a:custGeom>
            <a:rect l="l" t="t" r="r" b="b"/>
            <a:pathLst>
              <a:path w="1237614" h="536575">
                <a:moveTo>
                  <a:pt x="0" y="536448"/>
                </a:moveTo>
                <a:lnTo>
                  <a:pt x="0" y="0"/>
                </a:lnTo>
                <a:lnTo>
                  <a:pt x="1237488" y="0"/>
                </a:lnTo>
                <a:lnTo>
                  <a:pt x="1237488" y="536448"/>
                </a:lnTo>
                <a:lnTo>
                  <a:pt x="0" y="536448"/>
                </a:lnTo>
                <a:close/>
              </a:path>
            </a:pathLst>
          </a:custGeom>
          <a:ln w="9144">
            <a:solidFill>
              <a:srgbClr val="00ABA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501640" y="1917700"/>
            <a:ext cx="45720" cy="36830"/>
          </a:xfrm>
          <a:custGeom>
            <a:rect l="l" t="t" r="r" b="b"/>
            <a:pathLst>
              <a:path w="45720" h="36830">
                <a:moveTo>
                  <a:pt x="0" y="0"/>
                </a:moveTo>
                <a:lnTo>
                  <a:pt x="0" y="36575"/>
                </a:lnTo>
                <a:lnTo>
                  <a:pt x="45720" y="36575"/>
                </a:lnTo>
                <a:lnTo>
                  <a:pt x="0" y="0"/>
                </a:lnTo>
                <a:close/>
              </a:path>
            </a:pathLst>
          </a:custGeom>
          <a:solidFill>
            <a:srgbClr val="009A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157471" y="1811020"/>
            <a:ext cx="1536700" cy="746760"/>
          </a:xfrm>
          <a:custGeom>
            <a:rect l="l" t="t" r="r" b="b"/>
            <a:pathLst>
              <a:path w="1536700" h="746760">
                <a:moveTo>
                  <a:pt x="0" y="746759"/>
                </a:moveTo>
                <a:lnTo>
                  <a:pt x="0" y="0"/>
                </a:lnTo>
                <a:lnTo>
                  <a:pt x="1536191" y="0"/>
                </a:lnTo>
              </a:path>
            </a:pathLst>
          </a:custGeom>
          <a:ln w="21336">
            <a:solidFill>
              <a:srgbClr val="00ABA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090927" y="3575811"/>
            <a:ext cx="295910" cy="307975"/>
          </a:xfrm>
          <a:custGeom>
            <a:rect l="l" t="t" r="r" b="b"/>
            <a:pathLst>
              <a:path w="295910" h="307975">
                <a:moveTo>
                  <a:pt x="295656" y="158496"/>
                </a:moveTo>
                <a:lnTo>
                  <a:pt x="0" y="158496"/>
                </a:lnTo>
                <a:lnTo>
                  <a:pt x="149352" y="307848"/>
                </a:lnTo>
                <a:lnTo>
                  <a:pt x="295656" y="158496"/>
                </a:lnTo>
                <a:close/>
              </a:path>
              <a:path w="295910" h="307975">
                <a:moveTo>
                  <a:pt x="222504" y="0"/>
                </a:moveTo>
                <a:lnTo>
                  <a:pt x="73152" y="0"/>
                </a:lnTo>
                <a:lnTo>
                  <a:pt x="73152" y="158496"/>
                </a:lnTo>
                <a:lnTo>
                  <a:pt x="222504" y="158496"/>
                </a:lnTo>
                <a:lnTo>
                  <a:pt x="222504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2718816" y="3404616"/>
            <a:ext cx="63500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200" spc="20">
                <a:solidFill>
                  <a:srgbClr val="004F58"/>
                </a:solidFill>
                <a:latin typeface="华文细黑"/>
                <a:cs typeface="华文细黑"/>
              </a:rPr>
              <a:t>融资金额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770632" y="3505200"/>
            <a:ext cx="6318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800" b="1" spc="-10">
                <a:solidFill>
                  <a:srgbClr val="68686B"/>
                </a:solidFill>
                <a:latin typeface="Calibri"/>
                <a:cs typeface="Calibri"/>
              </a:rPr>
              <a:t>58%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3547871" y="3594100"/>
            <a:ext cx="341630" cy="326390"/>
          </a:xfrm>
          <a:custGeom>
            <a:rect l="l" t="t" r="r" b="b"/>
            <a:pathLst>
              <a:path w="341629" h="326389">
                <a:moveTo>
                  <a:pt x="341375" y="161544"/>
                </a:moveTo>
                <a:lnTo>
                  <a:pt x="0" y="161544"/>
                </a:lnTo>
                <a:lnTo>
                  <a:pt x="170687" y="326136"/>
                </a:lnTo>
                <a:lnTo>
                  <a:pt x="341375" y="161544"/>
                </a:lnTo>
                <a:close/>
              </a:path>
              <a:path w="341629" h="326389">
                <a:moveTo>
                  <a:pt x="256031" y="0"/>
                </a:moveTo>
                <a:lnTo>
                  <a:pt x="85343" y="0"/>
                </a:lnTo>
                <a:lnTo>
                  <a:pt x="85343" y="161544"/>
                </a:lnTo>
                <a:lnTo>
                  <a:pt x="256031" y="161544"/>
                </a:lnTo>
                <a:lnTo>
                  <a:pt x="256031" y="0"/>
                </a:lnTo>
                <a:close/>
              </a:path>
            </a:pathLst>
          </a:custGeom>
          <a:solidFill>
            <a:srgbClr val="004F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 txBox="1">
            <a:spLocks noGrp="1"/>
          </p:cNvSpPr>
          <p:nvPr>
            <p:ph type="title"/>
          </p:nvPr>
        </p:nvSpPr>
        <p:spPr>
          <a:xfrm>
            <a:off x="4259579" y="1923795"/>
            <a:ext cx="1247140" cy="53530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20979">
              <a:lnSpc>
                <a:spcPct val="100000"/>
              </a:lnSpc>
              <a:spcBef>
                <a:spcPts val="200"/>
              </a:spcBef>
            </a:pPr>
            <a:r>
              <a:rPr sz="2800" spc="-10">
                <a:solidFill>
                  <a:srgbClr val="FFFFFF"/>
                </a:solidFill>
                <a:latin typeface="Calibri"/>
                <a:cs typeface="Calibri"/>
              </a:rPr>
              <a:t>46</a:t>
            </a:r>
            <a:r>
              <a:rPr sz="1200" spc="40">
                <a:solidFill>
                  <a:srgbClr val="FFFFFF"/>
                </a:solidFill>
              </a:rPr>
              <a:t>只新股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5489447" y="1923795"/>
            <a:ext cx="1292860" cy="512445"/>
          </a:xfrm>
          <a:custGeom>
            <a:rect l="l" t="t" r="r" b="b"/>
            <a:pathLst>
              <a:path w="1292859" h="512444">
                <a:moveTo>
                  <a:pt x="0" y="512063"/>
                </a:moveTo>
                <a:lnTo>
                  <a:pt x="1292352" y="512063"/>
                </a:lnTo>
                <a:lnTo>
                  <a:pt x="1292352" y="0"/>
                </a:lnTo>
                <a:lnTo>
                  <a:pt x="0" y="0"/>
                </a:lnTo>
                <a:lnTo>
                  <a:pt x="0" y="512063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5506211" y="1923795"/>
            <a:ext cx="1275715" cy="53530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65405">
              <a:lnSpc>
                <a:spcPct val="100000"/>
              </a:lnSpc>
              <a:spcBef>
                <a:spcPts val="150"/>
              </a:spcBef>
            </a:pPr>
            <a:r>
              <a:rPr sz="2800" b="1" spc="-10">
                <a:solidFill>
                  <a:srgbClr val="005486"/>
                </a:solidFill>
                <a:latin typeface="Calibri"/>
                <a:cs typeface="Calibri"/>
              </a:rPr>
              <a:t>460</a:t>
            </a:r>
            <a:r>
              <a:rPr sz="1200" b="1" spc="40">
                <a:solidFill>
                  <a:srgbClr val="005486"/>
                </a:solidFill>
                <a:latin typeface="Microsoft JhengHei"/>
                <a:cs typeface="Microsoft JhengHei"/>
              </a:rPr>
              <a:t>亿港</a:t>
            </a:r>
            <a:r>
              <a:rPr sz="1200" b="1" spc="20">
                <a:solidFill>
                  <a:srgbClr val="005486"/>
                </a:solidFill>
                <a:latin typeface="Microsoft JhengHei"/>
                <a:cs typeface="Microsoft JhengHei"/>
              </a:rPr>
              <a:t>元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761488" y="2661411"/>
            <a:ext cx="1237615" cy="539750"/>
          </a:xfrm>
          <a:prstGeom prst="rect">
            <a:avLst/>
          </a:prstGeom>
          <a:solidFill>
            <a:srgbClr val="85BB24"/>
          </a:solidFill>
        </p:spPr>
        <p:txBody>
          <a:bodyPr vert="horz" wrap="square" lIns="0" tIns="24130" rIns="0" bIns="0" rtlCol="0">
            <a:spAutoFit/>
          </a:bodyPr>
          <a:lstStyle/>
          <a:p>
            <a:pPr marL="179705">
              <a:lnSpc>
                <a:spcPct val="100000"/>
              </a:lnSpc>
              <a:spcBef>
                <a:spcPts val="190"/>
              </a:spcBef>
            </a:pPr>
            <a:r>
              <a:rPr sz="2450" b="1">
                <a:solidFill>
                  <a:srgbClr val="FFFFFF"/>
                </a:solidFill>
                <a:latin typeface="Calibri"/>
                <a:cs typeface="Calibri"/>
              </a:rPr>
              <a:t>26</a:t>
            </a:r>
            <a:r>
              <a:rPr sz="1200" b="1" spc="40">
                <a:solidFill>
                  <a:srgbClr val="FFFFFF"/>
                </a:solidFill>
                <a:latin typeface="Microsoft JhengHei"/>
                <a:cs typeface="Microsoft JhengHei"/>
              </a:rPr>
              <a:t>只新股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998976" y="2709672"/>
            <a:ext cx="1426845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2400">
              <a:lnSpc>
                <a:spcPct val="100000"/>
              </a:lnSpc>
              <a:spcBef>
                <a:spcPts val="95"/>
              </a:spcBef>
            </a:pPr>
            <a:r>
              <a:rPr sz="2450" b="1">
                <a:solidFill>
                  <a:srgbClr val="007BAF"/>
                </a:solidFill>
                <a:latin typeface="Calibri"/>
                <a:cs typeface="Calibri"/>
              </a:rPr>
              <a:t>195</a:t>
            </a:r>
            <a:r>
              <a:rPr sz="1200" b="1" spc="40">
                <a:solidFill>
                  <a:srgbClr val="007BAF"/>
                </a:solidFill>
                <a:latin typeface="Microsoft JhengHei"/>
                <a:cs typeface="Microsoft JhengHei"/>
              </a:rPr>
              <a:t>亿港</a:t>
            </a:r>
            <a:r>
              <a:rPr sz="1200" b="1" spc="20">
                <a:solidFill>
                  <a:srgbClr val="007BAF"/>
                </a:solidFill>
                <a:latin typeface="Microsoft JhengHei"/>
                <a:cs typeface="Microsoft JhengHei"/>
              </a:rPr>
              <a:t>元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371600" y="3508248"/>
            <a:ext cx="6318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800" b="1" spc="-10">
                <a:solidFill>
                  <a:srgbClr val="FFFFFF"/>
                </a:solidFill>
                <a:latin typeface="Calibri"/>
                <a:cs typeface="Calibri"/>
              </a:rPr>
              <a:t>43%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356360" y="3429000"/>
            <a:ext cx="63500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200" spc="20">
                <a:solidFill>
                  <a:srgbClr val="FFFFFF"/>
                </a:solidFill>
                <a:latin typeface="华文细黑"/>
                <a:cs typeface="华文细黑"/>
              </a:rPr>
              <a:t>新股数量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7053071" y="2134107"/>
            <a:ext cx="2609215" cy="0"/>
          </a:xfrm>
          <a:custGeom>
            <a:rect l="l" t="t" r="r" b="b"/>
            <a:pathLst>
              <a:path w="2609215">
                <a:moveTo>
                  <a:pt x="0" y="0"/>
                </a:moveTo>
                <a:lnTo>
                  <a:pt x="2609087" y="0"/>
                </a:lnTo>
              </a:path>
            </a:pathLst>
          </a:custGeom>
          <a:ln w="21336">
            <a:solidFill>
              <a:srgbClr val="43AF2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 flipH="1">
            <a:off x="7068311" y="2140204"/>
            <a:ext cx="0" cy="1298575"/>
          </a:xfrm>
          <a:custGeom>
            <a:rect l="l" t="t" r="r" b="b"/>
            <a:pathLst>
              <a:path h="1298575">
                <a:moveTo>
                  <a:pt x="0" y="0"/>
                </a:moveTo>
                <a:lnTo>
                  <a:pt x="0" y="1298448"/>
                </a:lnTo>
              </a:path>
            </a:pathLst>
          </a:custGeom>
          <a:ln w="21336">
            <a:solidFill>
              <a:srgbClr val="43AF2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3617976" y="1963420"/>
            <a:ext cx="378460" cy="381000"/>
          </a:xfrm>
          <a:custGeom>
            <a:rect l="l" t="t" r="r" b="b"/>
            <a:pathLst>
              <a:path w="378460" h="381000">
                <a:moveTo>
                  <a:pt x="188975" y="0"/>
                </a:moveTo>
                <a:lnTo>
                  <a:pt x="144917" y="5038"/>
                </a:lnTo>
                <a:lnTo>
                  <a:pt x="104858" y="19407"/>
                </a:lnTo>
                <a:lnTo>
                  <a:pt x="69810" y="41987"/>
                </a:lnTo>
                <a:lnTo>
                  <a:pt x="40788" y="71659"/>
                </a:lnTo>
                <a:lnTo>
                  <a:pt x="18803" y="107302"/>
                </a:lnTo>
                <a:lnTo>
                  <a:pt x="4869" y="147796"/>
                </a:lnTo>
                <a:lnTo>
                  <a:pt x="0" y="192024"/>
                </a:lnTo>
                <a:lnTo>
                  <a:pt x="6801" y="242005"/>
                </a:lnTo>
                <a:lnTo>
                  <a:pt x="25964" y="287076"/>
                </a:lnTo>
                <a:lnTo>
                  <a:pt x="55626" y="325374"/>
                </a:lnTo>
                <a:lnTo>
                  <a:pt x="93923" y="355035"/>
                </a:lnTo>
                <a:lnTo>
                  <a:pt x="138994" y="374198"/>
                </a:lnTo>
                <a:lnTo>
                  <a:pt x="188975" y="381000"/>
                </a:lnTo>
                <a:lnTo>
                  <a:pt x="238957" y="374198"/>
                </a:lnTo>
                <a:lnTo>
                  <a:pt x="251635" y="368807"/>
                </a:lnTo>
                <a:lnTo>
                  <a:pt x="188975" y="368807"/>
                </a:lnTo>
                <a:lnTo>
                  <a:pt x="142014" y="362486"/>
                </a:lnTo>
                <a:lnTo>
                  <a:pt x="99793" y="344649"/>
                </a:lnTo>
                <a:lnTo>
                  <a:pt x="64007" y="316991"/>
                </a:lnTo>
                <a:lnTo>
                  <a:pt x="36350" y="281206"/>
                </a:lnTo>
                <a:lnTo>
                  <a:pt x="18513" y="238985"/>
                </a:lnTo>
                <a:lnTo>
                  <a:pt x="12191" y="192024"/>
                </a:lnTo>
                <a:lnTo>
                  <a:pt x="18513" y="145062"/>
                </a:lnTo>
                <a:lnTo>
                  <a:pt x="36350" y="102841"/>
                </a:lnTo>
                <a:lnTo>
                  <a:pt x="64007" y="67056"/>
                </a:lnTo>
                <a:lnTo>
                  <a:pt x="99793" y="39398"/>
                </a:lnTo>
                <a:lnTo>
                  <a:pt x="142014" y="21561"/>
                </a:lnTo>
                <a:lnTo>
                  <a:pt x="188975" y="15239"/>
                </a:lnTo>
                <a:lnTo>
                  <a:pt x="260250" y="15239"/>
                </a:lnTo>
                <a:lnTo>
                  <a:pt x="232074" y="5038"/>
                </a:lnTo>
                <a:lnTo>
                  <a:pt x="188975" y="0"/>
                </a:lnTo>
                <a:close/>
              </a:path>
              <a:path w="378460" h="381000">
                <a:moveTo>
                  <a:pt x="260250" y="15239"/>
                </a:moveTo>
                <a:lnTo>
                  <a:pt x="188975" y="15239"/>
                </a:lnTo>
                <a:lnTo>
                  <a:pt x="235937" y="21561"/>
                </a:lnTo>
                <a:lnTo>
                  <a:pt x="278158" y="39398"/>
                </a:lnTo>
                <a:lnTo>
                  <a:pt x="313944" y="67056"/>
                </a:lnTo>
                <a:lnTo>
                  <a:pt x="341601" y="102841"/>
                </a:lnTo>
                <a:lnTo>
                  <a:pt x="359438" y="145062"/>
                </a:lnTo>
                <a:lnTo>
                  <a:pt x="365760" y="192024"/>
                </a:lnTo>
                <a:lnTo>
                  <a:pt x="359438" y="238985"/>
                </a:lnTo>
                <a:lnTo>
                  <a:pt x="341601" y="281206"/>
                </a:lnTo>
                <a:lnTo>
                  <a:pt x="313943" y="316991"/>
                </a:lnTo>
                <a:lnTo>
                  <a:pt x="278158" y="344649"/>
                </a:lnTo>
                <a:lnTo>
                  <a:pt x="235937" y="362486"/>
                </a:lnTo>
                <a:lnTo>
                  <a:pt x="188975" y="368807"/>
                </a:lnTo>
                <a:lnTo>
                  <a:pt x="251635" y="368807"/>
                </a:lnTo>
                <a:lnTo>
                  <a:pt x="322325" y="325374"/>
                </a:lnTo>
                <a:lnTo>
                  <a:pt x="351987" y="287076"/>
                </a:lnTo>
                <a:lnTo>
                  <a:pt x="371150" y="242005"/>
                </a:lnTo>
                <a:lnTo>
                  <a:pt x="377951" y="192024"/>
                </a:lnTo>
                <a:lnTo>
                  <a:pt x="372922" y="147796"/>
                </a:lnTo>
                <a:lnTo>
                  <a:pt x="358615" y="107302"/>
                </a:lnTo>
                <a:lnTo>
                  <a:pt x="336204" y="71659"/>
                </a:lnTo>
                <a:lnTo>
                  <a:pt x="306861" y="41987"/>
                </a:lnTo>
                <a:lnTo>
                  <a:pt x="271760" y="19407"/>
                </a:lnTo>
                <a:lnTo>
                  <a:pt x="260250" y="15239"/>
                </a:lnTo>
                <a:close/>
              </a:path>
            </a:pathLst>
          </a:custGeom>
          <a:solidFill>
            <a:srgbClr val="00AB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706367" y="2054860"/>
            <a:ext cx="201168" cy="201167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03504" y="3493515"/>
            <a:ext cx="381000" cy="378460"/>
          </a:xfrm>
          <a:custGeom>
            <a:rect l="l" t="t" r="r" b="b"/>
            <a:pathLst>
              <a:path w="381000" h="378460">
                <a:moveTo>
                  <a:pt x="192023" y="0"/>
                </a:moveTo>
                <a:lnTo>
                  <a:pt x="147796" y="5029"/>
                </a:lnTo>
                <a:lnTo>
                  <a:pt x="107302" y="19336"/>
                </a:lnTo>
                <a:lnTo>
                  <a:pt x="71659" y="41747"/>
                </a:lnTo>
                <a:lnTo>
                  <a:pt x="41987" y="71090"/>
                </a:lnTo>
                <a:lnTo>
                  <a:pt x="19407" y="106191"/>
                </a:lnTo>
                <a:lnTo>
                  <a:pt x="5038" y="145877"/>
                </a:lnTo>
                <a:lnTo>
                  <a:pt x="0" y="188975"/>
                </a:lnTo>
                <a:lnTo>
                  <a:pt x="5038" y="232074"/>
                </a:lnTo>
                <a:lnTo>
                  <a:pt x="19407" y="271760"/>
                </a:lnTo>
                <a:lnTo>
                  <a:pt x="41987" y="306861"/>
                </a:lnTo>
                <a:lnTo>
                  <a:pt x="71659" y="336204"/>
                </a:lnTo>
                <a:lnTo>
                  <a:pt x="107302" y="358615"/>
                </a:lnTo>
                <a:lnTo>
                  <a:pt x="147796" y="372922"/>
                </a:lnTo>
                <a:lnTo>
                  <a:pt x="192023" y="377951"/>
                </a:lnTo>
                <a:lnTo>
                  <a:pt x="242005" y="371150"/>
                </a:lnTo>
                <a:lnTo>
                  <a:pt x="254683" y="365760"/>
                </a:lnTo>
                <a:lnTo>
                  <a:pt x="192023" y="365760"/>
                </a:lnTo>
                <a:lnTo>
                  <a:pt x="145062" y="359438"/>
                </a:lnTo>
                <a:lnTo>
                  <a:pt x="102841" y="341601"/>
                </a:lnTo>
                <a:lnTo>
                  <a:pt x="67056" y="313944"/>
                </a:lnTo>
                <a:lnTo>
                  <a:pt x="39398" y="278158"/>
                </a:lnTo>
                <a:lnTo>
                  <a:pt x="21561" y="235937"/>
                </a:lnTo>
                <a:lnTo>
                  <a:pt x="15239" y="188975"/>
                </a:lnTo>
                <a:lnTo>
                  <a:pt x="21561" y="143298"/>
                </a:lnTo>
                <a:lnTo>
                  <a:pt x="39398" y="101938"/>
                </a:lnTo>
                <a:lnTo>
                  <a:pt x="67055" y="66675"/>
                </a:lnTo>
                <a:lnTo>
                  <a:pt x="102841" y="39285"/>
                </a:lnTo>
                <a:lnTo>
                  <a:pt x="145062" y="21547"/>
                </a:lnTo>
                <a:lnTo>
                  <a:pt x="192023" y="15239"/>
                </a:lnTo>
                <a:lnTo>
                  <a:pt x="261852" y="15239"/>
                </a:lnTo>
                <a:lnTo>
                  <a:pt x="242005" y="6801"/>
                </a:lnTo>
                <a:lnTo>
                  <a:pt x="192023" y="0"/>
                </a:lnTo>
                <a:close/>
              </a:path>
              <a:path w="381000" h="378460">
                <a:moveTo>
                  <a:pt x="261852" y="15239"/>
                </a:moveTo>
                <a:lnTo>
                  <a:pt x="192023" y="15239"/>
                </a:lnTo>
                <a:lnTo>
                  <a:pt x="238985" y="21547"/>
                </a:lnTo>
                <a:lnTo>
                  <a:pt x="281206" y="39285"/>
                </a:lnTo>
                <a:lnTo>
                  <a:pt x="316991" y="66675"/>
                </a:lnTo>
                <a:lnTo>
                  <a:pt x="344649" y="101938"/>
                </a:lnTo>
                <a:lnTo>
                  <a:pt x="362486" y="143298"/>
                </a:lnTo>
                <a:lnTo>
                  <a:pt x="368808" y="188975"/>
                </a:lnTo>
                <a:lnTo>
                  <a:pt x="362486" y="235937"/>
                </a:lnTo>
                <a:lnTo>
                  <a:pt x="344649" y="278158"/>
                </a:lnTo>
                <a:lnTo>
                  <a:pt x="316991" y="313944"/>
                </a:lnTo>
                <a:lnTo>
                  <a:pt x="281206" y="341601"/>
                </a:lnTo>
                <a:lnTo>
                  <a:pt x="238985" y="359438"/>
                </a:lnTo>
                <a:lnTo>
                  <a:pt x="192023" y="365760"/>
                </a:lnTo>
                <a:lnTo>
                  <a:pt x="254683" y="365760"/>
                </a:lnTo>
                <a:lnTo>
                  <a:pt x="325373" y="322325"/>
                </a:lnTo>
                <a:lnTo>
                  <a:pt x="355035" y="284028"/>
                </a:lnTo>
                <a:lnTo>
                  <a:pt x="374198" y="238957"/>
                </a:lnTo>
                <a:lnTo>
                  <a:pt x="380999" y="188975"/>
                </a:lnTo>
                <a:lnTo>
                  <a:pt x="374198" y="138994"/>
                </a:lnTo>
                <a:lnTo>
                  <a:pt x="355035" y="93923"/>
                </a:lnTo>
                <a:lnTo>
                  <a:pt x="325373" y="55625"/>
                </a:lnTo>
                <a:lnTo>
                  <a:pt x="287076" y="25964"/>
                </a:lnTo>
                <a:lnTo>
                  <a:pt x="261852" y="152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704087" y="3591052"/>
            <a:ext cx="182880" cy="182880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429259" y="6155161"/>
            <a:ext cx="9865360" cy="41719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资料来源：港交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德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估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计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与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分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析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截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850" spc="15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12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10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日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latin typeface="华文细黑"/>
                <a:cs typeface="华文细黑"/>
              </a:rPr>
              <a:t>假</a:t>
            </a:r>
            <a:r>
              <a:rPr sz="850" spc="35">
                <a:latin typeface="华文细黑"/>
                <a:cs typeface="华文细黑"/>
              </a:rPr>
              <a:t>设</a:t>
            </a:r>
            <a:r>
              <a:rPr sz="850" spc="10">
                <a:latin typeface="华文细黑"/>
                <a:cs typeface="华文细黑"/>
              </a:rPr>
              <a:t>已</a:t>
            </a:r>
            <a:r>
              <a:rPr sz="850" spc="35">
                <a:latin typeface="华文细黑"/>
                <a:cs typeface="华文细黑"/>
              </a:rPr>
              <a:t>公布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划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20">
                <a:latin typeface="Calibri"/>
                <a:cs typeface="Calibri"/>
              </a:rPr>
              <a:t>2</a:t>
            </a:r>
            <a:r>
              <a:rPr sz="850" spc="10">
                <a:latin typeface="华文细黑"/>
                <a:cs typeface="华文细黑"/>
              </a:rPr>
              <a:t>只</a:t>
            </a:r>
            <a:r>
              <a:rPr sz="850" spc="35">
                <a:latin typeface="华文细黑"/>
                <a:cs typeface="华文细黑"/>
              </a:rPr>
              <a:t>主</a:t>
            </a:r>
            <a:r>
              <a:rPr sz="850" spc="10">
                <a:latin typeface="华文细黑"/>
                <a:cs typeface="华文细黑"/>
              </a:rPr>
              <a:t>板</a:t>
            </a:r>
            <a:r>
              <a:rPr sz="850" spc="35">
                <a:latin typeface="华文细黑"/>
                <a:cs typeface="华文细黑"/>
              </a:rPr>
              <a:t>新股</a:t>
            </a:r>
            <a:r>
              <a:rPr sz="850" spc="10">
                <a:latin typeface="华文细黑"/>
                <a:cs typeface="华文细黑"/>
              </a:rPr>
              <a:t>能</a:t>
            </a:r>
            <a:r>
              <a:rPr sz="850" spc="35">
                <a:latin typeface="华文细黑"/>
                <a:cs typeface="华文细黑"/>
              </a:rPr>
              <a:t>够</a:t>
            </a:r>
            <a:r>
              <a:rPr sz="850" spc="10">
                <a:latin typeface="华文细黑"/>
                <a:cs typeface="华文细黑"/>
              </a:rPr>
              <a:t>于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11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29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成</a:t>
            </a:r>
            <a:r>
              <a:rPr sz="850" spc="10">
                <a:latin typeface="华文细黑"/>
                <a:cs typeface="华文细黑"/>
              </a:rPr>
              <a:t>功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，而</a:t>
            </a:r>
            <a:r>
              <a:rPr sz="850" spc="10">
                <a:latin typeface="华文细黑"/>
                <a:cs typeface="华文细黑"/>
              </a:rPr>
              <a:t>已</a:t>
            </a:r>
            <a:r>
              <a:rPr sz="850" spc="35">
                <a:latin typeface="华文细黑"/>
                <a:cs typeface="华文细黑"/>
              </a:rPr>
              <a:t>公</a:t>
            </a:r>
            <a:r>
              <a:rPr sz="850" spc="10">
                <a:latin typeface="华文细黑"/>
                <a:cs typeface="华文细黑"/>
              </a:rPr>
              <a:t>布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计</a:t>
            </a:r>
            <a:r>
              <a:rPr sz="850" spc="10">
                <a:latin typeface="华文细黑"/>
                <a:cs typeface="华文细黑"/>
              </a:rPr>
              <a:t>划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股</a:t>
            </a:r>
            <a:r>
              <a:rPr sz="850" spc="10">
                <a:latin typeface="华文细黑"/>
                <a:cs typeface="华文细黑"/>
              </a:rPr>
              <a:t>以</a:t>
            </a:r>
            <a:r>
              <a:rPr sz="850" spc="35">
                <a:latin typeface="华文细黑"/>
                <a:cs typeface="华文细黑"/>
              </a:rPr>
              <a:t>其</a:t>
            </a:r>
            <a:r>
              <a:rPr sz="850" spc="10">
                <a:latin typeface="华文细黑"/>
                <a:cs typeface="华文细黑"/>
              </a:rPr>
              <a:t>发</a:t>
            </a:r>
            <a:r>
              <a:rPr sz="850" spc="35">
                <a:latin typeface="华文细黑"/>
                <a:cs typeface="华文细黑"/>
              </a:rPr>
              <a:t>售</a:t>
            </a:r>
            <a:r>
              <a:rPr sz="850" spc="10">
                <a:latin typeface="华文细黑"/>
                <a:cs typeface="华文细黑"/>
              </a:rPr>
              <a:t>价</a:t>
            </a:r>
            <a:r>
              <a:rPr sz="850" spc="35">
                <a:latin typeface="华文细黑"/>
                <a:cs typeface="华文细黑"/>
              </a:rPr>
              <a:t>范</a:t>
            </a:r>
            <a:r>
              <a:rPr sz="850" spc="10">
                <a:latin typeface="华文细黑"/>
                <a:cs typeface="华文细黑"/>
              </a:rPr>
              <a:t>围</a:t>
            </a:r>
            <a:r>
              <a:rPr sz="850" spc="35">
                <a:latin typeface="华文细黑"/>
                <a:cs typeface="华文细黑"/>
              </a:rPr>
              <a:t>的中</a:t>
            </a:r>
            <a:r>
              <a:rPr sz="850" spc="10">
                <a:latin typeface="华文细黑"/>
                <a:cs typeface="华文细黑"/>
              </a:rPr>
              <a:t>位定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850" spc="35">
                <a:latin typeface="华文细黑"/>
                <a:cs typeface="华文细黑"/>
              </a:rPr>
              <a:t>价，但并不包括</a:t>
            </a:r>
            <a:r>
              <a:rPr sz="850" spc="10">
                <a:latin typeface="华文细黑"/>
                <a:cs typeface="华文细黑"/>
              </a:rPr>
              <a:t>截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31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仍</a:t>
            </a:r>
            <a:r>
              <a:rPr sz="850" spc="10">
                <a:latin typeface="华文细黑"/>
                <a:cs typeface="华文细黑"/>
              </a:rPr>
              <a:t>处</a:t>
            </a:r>
            <a:r>
              <a:rPr sz="850" spc="35">
                <a:latin typeface="华文细黑"/>
                <a:cs typeface="华文细黑"/>
              </a:rPr>
              <a:t>于</a:t>
            </a:r>
            <a:r>
              <a:rPr sz="850" spc="10">
                <a:latin typeface="华文细黑"/>
                <a:cs typeface="华文细黑"/>
              </a:rPr>
              <a:t>稳</a:t>
            </a:r>
            <a:r>
              <a:rPr sz="850" spc="35">
                <a:latin typeface="华文细黑"/>
                <a:cs typeface="华文细黑"/>
              </a:rPr>
              <a:t>定</a:t>
            </a:r>
            <a:r>
              <a:rPr sz="850" spc="10">
                <a:latin typeface="华文细黑"/>
                <a:cs typeface="华文细黑"/>
              </a:rPr>
              <a:t>价</a:t>
            </a:r>
            <a:r>
              <a:rPr sz="850" spc="35">
                <a:latin typeface="华文细黑"/>
                <a:cs typeface="华文细黑"/>
              </a:rPr>
              <a:t>格</a:t>
            </a:r>
            <a:r>
              <a:rPr sz="850" spc="10">
                <a:latin typeface="华文细黑"/>
                <a:cs typeface="华文细黑"/>
              </a:rPr>
              <a:t>期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公</a:t>
            </a:r>
            <a:r>
              <a:rPr sz="850" spc="10">
                <a:latin typeface="华文细黑"/>
                <a:cs typeface="华文细黑"/>
              </a:rPr>
              <a:t>司</a:t>
            </a:r>
            <a:r>
              <a:rPr sz="850" spc="35">
                <a:latin typeface="华文细黑"/>
                <a:cs typeface="华文细黑"/>
              </a:rPr>
              <a:t>，在</a:t>
            </a:r>
            <a:r>
              <a:rPr sz="850" spc="10">
                <a:latin typeface="华文细黑"/>
                <a:cs typeface="华文细黑"/>
              </a:rPr>
              <a:t>行</a:t>
            </a:r>
            <a:r>
              <a:rPr sz="850" spc="35">
                <a:latin typeface="华文细黑"/>
                <a:cs typeface="华文细黑"/>
              </a:rPr>
              <a:t>使</a:t>
            </a:r>
            <a:r>
              <a:rPr sz="850" spc="10">
                <a:latin typeface="华文细黑"/>
                <a:cs typeface="华文细黑"/>
              </a:rPr>
              <a:t>超</a:t>
            </a:r>
            <a:r>
              <a:rPr sz="850" spc="35">
                <a:latin typeface="华文细黑"/>
                <a:cs typeface="华文细黑"/>
              </a:rPr>
              <a:t>额</a:t>
            </a:r>
            <a:r>
              <a:rPr sz="850" spc="10">
                <a:latin typeface="华文细黑"/>
                <a:cs typeface="华文细黑"/>
              </a:rPr>
              <a:t>配</a:t>
            </a:r>
            <a:r>
              <a:rPr sz="850" spc="35">
                <a:latin typeface="华文细黑"/>
                <a:cs typeface="华文细黑"/>
              </a:rPr>
              <a:t>售</a:t>
            </a:r>
            <a:r>
              <a:rPr sz="850" spc="10">
                <a:latin typeface="华文细黑"/>
                <a:cs typeface="华文细黑"/>
              </a:rPr>
              <a:t>权</a:t>
            </a:r>
            <a:r>
              <a:rPr sz="850" spc="35">
                <a:latin typeface="华文细黑"/>
                <a:cs typeface="华文细黑"/>
              </a:rPr>
              <a:t>后</a:t>
            </a:r>
            <a:r>
              <a:rPr sz="850" spc="10">
                <a:latin typeface="华文细黑"/>
                <a:cs typeface="华文细黑"/>
              </a:rPr>
              <a:t>可</a:t>
            </a:r>
            <a:r>
              <a:rPr sz="850" spc="35">
                <a:latin typeface="华文细黑"/>
                <a:cs typeface="华文细黑"/>
              </a:rPr>
              <a:t>能</a:t>
            </a:r>
            <a:r>
              <a:rPr sz="850" spc="10">
                <a:latin typeface="华文细黑"/>
                <a:cs typeface="华文细黑"/>
              </a:rPr>
              <a:t>会</a:t>
            </a:r>
            <a:r>
              <a:rPr sz="850" spc="35">
                <a:latin typeface="华文细黑"/>
                <a:cs typeface="华文细黑"/>
              </a:rPr>
              <a:t>带</a:t>
            </a:r>
            <a:r>
              <a:rPr sz="850" spc="10">
                <a:latin typeface="华文细黑"/>
                <a:cs typeface="华文细黑"/>
              </a:rPr>
              <a:t>来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额</a:t>
            </a:r>
            <a:r>
              <a:rPr sz="850" spc="35">
                <a:latin typeface="华文细黑"/>
                <a:cs typeface="华文细黑"/>
              </a:rPr>
              <a:t>外融</a:t>
            </a:r>
            <a:r>
              <a:rPr sz="850" spc="10">
                <a:latin typeface="华文细黑"/>
                <a:cs typeface="华文细黑"/>
              </a:rPr>
              <a:t>资</a:t>
            </a:r>
            <a:r>
              <a:rPr sz="850" spc="35">
                <a:latin typeface="华文细黑"/>
                <a:cs typeface="华文细黑"/>
              </a:rPr>
              <a:t>金</a:t>
            </a:r>
            <a:r>
              <a:rPr sz="850" spc="10">
                <a:latin typeface="华文细黑"/>
                <a:cs typeface="华文细黑"/>
              </a:rPr>
              <a:t>额</a:t>
            </a:r>
            <a:r>
              <a:rPr sz="850" spc="35">
                <a:latin typeface="华文细黑"/>
                <a:cs typeface="华文细黑"/>
              </a:rPr>
              <a:t>。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81" name="object 8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pc="-5">
                <a:latin typeface="Calibri"/>
                <a:cs typeface="Calibri"/>
              </a:rPr>
              <a:t>©</a:t>
            </a:r>
            <a:r>
              <a:rPr spc="-4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2023</a:t>
            </a:r>
            <a:r>
              <a:rPr spc="-5"/>
              <a:t>。欲了解更多信息，请联系德勤中国。</a:t>
            </a:r>
          </a:p>
        </p:txBody>
      </p:sp>
      <p:sp>
        <p:nvSpPr>
          <p:cNvPr id="82" name="object 8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60"/>
              </a:spcBef>
            </a:pPr>
            <a:r>
              <a:rPr spc="-5"/>
              <a:t>14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3371088" y="2399283"/>
            <a:ext cx="1530096" cy="15270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18508" y="2593848"/>
            <a:ext cx="29781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44536A"/>
                </a:solidFill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18508" y="3502152"/>
            <a:ext cx="29781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F1F1F1"/>
                </a:solidFill>
                <a:latin typeface="Calibri"/>
                <a:cs typeface="Calibri"/>
              </a:rPr>
              <a:t>40%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55923" y="3221736"/>
            <a:ext cx="29781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F1F1F1"/>
                </a:solidFill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35171" y="2718816"/>
            <a:ext cx="29781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10002" y="4053516"/>
            <a:ext cx="76332" cy="7481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99728" y="4053516"/>
            <a:ext cx="78055" cy="7481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047168" y="4053516"/>
            <a:ext cx="74814" cy="7481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507064" y="4053516"/>
            <a:ext cx="78055" cy="74814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229705" y="4053516"/>
            <a:ext cx="80573" cy="74814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191260" y="3992879"/>
            <a:ext cx="451548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103630"/>
                <a:tab pos="1950720"/>
                <a:tab pos="3410585"/>
                <a:tab pos="4136390"/>
              </a:tabLst>
            </a:pPr>
            <a:r>
              <a:rPr sz="950" spc="10">
                <a:latin typeface="华文细黑"/>
                <a:cs typeface="华文细黑"/>
              </a:rPr>
              <a:t>医疗及医药行业	房地产行业	科技、传媒和电信行业	消费行业	制造业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58239" y="2393188"/>
            <a:ext cx="1535091" cy="1538130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2236723" y="3383280"/>
            <a:ext cx="29781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F1F1F1"/>
                </a:solidFill>
                <a:latin typeface="Calibri"/>
                <a:cs typeface="Calibri"/>
              </a:rPr>
              <a:t>50%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15644" y="3051048"/>
            <a:ext cx="29781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F1F1F1"/>
                </a:solidFill>
                <a:latin typeface="Calibri"/>
                <a:cs typeface="Calibri"/>
              </a:rPr>
              <a:t>30%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05788" y="2514599"/>
            <a:ext cx="250761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221865"/>
              </a:tabLst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10% </a:t>
            </a:r>
            <a:r>
              <a:rPr sz="1200" b="1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10">
                <a:solidFill>
                  <a:srgbClr val="44536A"/>
                </a:solidFill>
                <a:latin typeface="Calibri"/>
                <a:cs typeface="Calibri"/>
              </a:rPr>
              <a:t>10%</a:t>
            </a:r>
            <a:r>
              <a:rPr sz="1200" b="1">
                <a:solidFill>
                  <a:srgbClr val="44536A"/>
                </a:solidFill>
                <a:latin typeface="Calibri"/>
                <a:cs typeface="Calibri"/>
              </a:rPr>
              <a:t>	</a:t>
            </a: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125968" y="2423667"/>
            <a:ext cx="1490472" cy="149047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9164828" y="3377184"/>
            <a:ext cx="29781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70%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83956" y="2737104"/>
            <a:ext cx="29781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30%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11244" y="4030493"/>
            <a:ext cx="73947" cy="76332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6689852" y="3971544"/>
            <a:ext cx="63500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10">
                <a:latin typeface="华文细黑"/>
                <a:cs typeface="华文细黑"/>
              </a:rPr>
              <a:t>新经济企业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144388" y="4030493"/>
            <a:ext cx="73947" cy="76332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8222995" y="3971544"/>
            <a:ext cx="75692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10">
                <a:latin typeface="华文细黑"/>
                <a:cs typeface="华文细黑"/>
              </a:rPr>
              <a:t>非新经济企业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715000" y="2399283"/>
            <a:ext cx="1463040" cy="1463039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6836156" y="3017519"/>
            <a:ext cx="29781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50%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766308" y="3017519"/>
            <a:ext cx="29781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50%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602223" y="5444235"/>
            <a:ext cx="201295" cy="0"/>
          </a:xfrm>
          <a:custGeom>
            <a:rect l="l" t="t" r="r" b="b"/>
            <a:pathLst>
              <a:path w="201295">
                <a:moveTo>
                  <a:pt x="0" y="0"/>
                </a:moveTo>
                <a:lnTo>
                  <a:pt x="20116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17447" y="5444235"/>
            <a:ext cx="3870960" cy="0"/>
          </a:xfrm>
          <a:custGeom>
            <a:rect l="l" t="t" r="r" b="b"/>
            <a:pathLst>
              <a:path w="3870960">
                <a:moveTo>
                  <a:pt x="0" y="0"/>
                </a:moveTo>
                <a:lnTo>
                  <a:pt x="387096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917447" y="5130291"/>
            <a:ext cx="4886325" cy="0"/>
          </a:xfrm>
          <a:custGeom>
            <a:rect l="l" t="t" r="r" b="b"/>
            <a:pathLst>
              <a:path w="4886325">
                <a:moveTo>
                  <a:pt x="0" y="0"/>
                </a:moveTo>
                <a:lnTo>
                  <a:pt x="488594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917447" y="4819396"/>
            <a:ext cx="4886325" cy="0"/>
          </a:xfrm>
          <a:custGeom>
            <a:rect l="l" t="t" r="r" b="b"/>
            <a:pathLst>
              <a:path w="4886325">
                <a:moveTo>
                  <a:pt x="0" y="0"/>
                </a:moveTo>
                <a:lnTo>
                  <a:pt x="488594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343911" y="5713984"/>
            <a:ext cx="408940" cy="0"/>
          </a:xfrm>
          <a:custGeom>
            <a:rect l="l" t="t" r="r" b="b"/>
            <a:pathLst>
              <a:path w="408939">
                <a:moveTo>
                  <a:pt x="0" y="0"/>
                </a:moveTo>
                <a:lnTo>
                  <a:pt x="408431" y="0"/>
                </a:lnTo>
              </a:path>
            </a:pathLst>
          </a:custGeom>
          <a:ln w="76200">
            <a:solidFill>
              <a:srgbClr val="9699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566159" y="5713984"/>
            <a:ext cx="408940" cy="0"/>
          </a:xfrm>
          <a:custGeom>
            <a:rect l="l" t="t" r="r" b="b"/>
            <a:pathLst>
              <a:path w="408939">
                <a:moveTo>
                  <a:pt x="0" y="0"/>
                </a:moveTo>
                <a:lnTo>
                  <a:pt x="408431" y="0"/>
                </a:lnTo>
              </a:path>
            </a:pathLst>
          </a:custGeom>
          <a:ln w="76200">
            <a:solidFill>
              <a:srgbClr val="9699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788408" y="5130291"/>
            <a:ext cx="408940" cy="622300"/>
          </a:xfrm>
          <a:custGeom>
            <a:rect l="l" t="t" r="r" b="b"/>
            <a:pathLst>
              <a:path w="408939" h="622300">
                <a:moveTo>
                  <a:pt x="408431" y="0"/>
                </a:moveTo>
                <a:lnTo>
                  <a:pt x="0" y="0"/>
                </a:lnTo>
                <a:lnTo>
                  <a:pt x="0" y="621791"/>
                </a:lnTo>
                <a:lnTo>
                  <a:pt x="408431" y="621791"/>
                </a:lnTo>
                <a:lnTo>
                  <a:pt x="408431" y="0"/>
                </a:lnTo>
                <a:close/>
              </a:path>
            </a:pathLst>
          </a:custGeom>
          <a:solidFill>
            <a:srgbClr val="96999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530096" y="5596635"/>
            <a:ext cx="405765" cy="155575"/>
          </a:xfrm>
          <a:custGeom>
            <a:rect l="l" t="t" r="r" b="b"/>
            <a:pathLst>
              <a:path w="405764" h="155575">
                <a:moveTo>
                  <a:pt x="0" y="155448"/>
                </a:moveTo>
                <a:lnTo>
                  <a:pt x="405384" y="155448"/>
                </a:lnTo>
                <a:lnTo>
                  <a:pt x="405384" y="0"/>
                </a:lnTo>
                <a:lnTo>
                  <a:pt x="0" y="0"/>
                </a:lnTo>
                <a:lnTo>
                  <a:pt x="0" y="155448"/>
                </a:lnTo>
                <a:close/>
              </a:path>
            </a:pathLst>
          </a:custGeom>
          <a:solidFill>
            <a:srgbClr val="91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752344" y="5713984"/>
            <a:ext cx="405765" cy="0"/>
          </a:xfrm>
          <a:custGeom>
            <a:rect l="l" t="t" r="r" b="b"/>
            <a:pathLst>
              <a:path w="405764">
                <a:moveTo>
                  <a:pt x="0" y="0"/>
                </a:moveTo>
                <a:lnTo>
                  <a:pt x="405383" y="0"/>
                </a:lnTo>
              </a:path>
            </a:pathLst>
          </a:custGeom>
          <a:ln w="76200">
            <a:solidFill>
              <a:srgbClr val="91D0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193791" y="5209540"/>
            <a:ext cx="408940" cy="542925"/>
          </a:xfrm>
          <a:custGeom>
            <a:rect l="l" t="t" r="r" b="b"/>
            <a:pathLst>
              <a:path w="408939" h="542925">
                <a:moveTo>
                  <a:pt x="0" y="542544"/>
                </a:moveTo>
                <a:lnTo>
                  <a:pt x="408432" y="542544"/>
                </a:lnTo>
                <a:lnTo>
                  <a:pt x="408432" y="0"/>
                </a:lnTo>
                <a:lnTo>
                  <a:pt x="0" y="0"/>
                </a:lnTo>
                <a:lnTo>
                  <a:pt x="0" y="542544"/>
                </a:lnTo>
                <a:close/>
              </a:path>
            </a:pathLst>
          </a:custGeom>
          <a:solidFill>
            <a:srgbClr val="91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917447" y="5752084"/>
            <a:ext cx="4886325" cy="0"/>
          </a:xfrm>
          <a:custGeom>
            <a:rect l="l" t="t" r="r" b="b"/>
            <a:pathLst>
              <a:path w="4886325">
                <a:moveTo>
                  <a:pt x="0" y="0"/>
                </a:moveTo>
                <a:lnTo>
                  <a:pt x="488594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1273555" y="5495544"/>
            <a:ext cx="10477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F3F3F"/>
                </a:solidFill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483611" y="5474208"/>
            <a:ext cx="10477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F3F3F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733291" y="5416296"/>
            <a:ext cx="10477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F3F3F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678939" y="5340096"/>
            <a:ext cx="10477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F3F3F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910332" y="5455920"/>
            <a:ext cx="10477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F3F3F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946396" y="4949952"/>
            <a:ext cx="50355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11480"/>
              </a:tabLst>
            </a:pPr>
            <a:r>
              <a:rPr sz="1800" b="1" spc="15" baseline="2314">
                <a:solidFill>
                  <a:srgbClr val="3F3F3F"/>
                </a:solidFill>
                <a:latin typeface="Calibri"/>
                <a:cs typeface="Calibri"/>
              </a:rPr>
              <a:t>8	</a:t>
            </a:r>
            <a:r>
              <a:rPr sz="1200" b="1" spc="10">
                <a:solidFill>
                  <a:srgbClr val="3F3F3F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15772" y="5647944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15772" y="5337047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15772" y="5023103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solidFill>
                  <a:srgbClr val="585858"/>
                </a:solidFill>
                <a:latin typeface="Calibri"/>
                <a:cs typeface="Calibri"/>
              </a:rPr>
              <a:t>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48716" y="4712208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585858"/>
                </a:solidFill>
                <a:latin typeface="Calibri"/>
                <a:cs typeface="Calibri"/>
              </a:rPr>
              <a:t>12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976876" y="5821679"/>
            <a:ext cx="4368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25">
                <a:solidFill>
                  <a:srgbClr val="585858"/>
                </a:solidFill>
                <a:latin typeface="Microsoft JhengHei"/>
                <a:cs typeface="Microsoft JhengHei"/>
              </a:rPr>
              <a:t>小规模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2420111" y="4651755"/>
            <a:ext cx="73660" cy="73660"/>
          </a:xfrm>
          <a:custGeom>
            <a:rect l="l" t="t" r="r" b="b"/>
            <a:pathLst>
              <a:path w="73660" h="73660">
                <a:moveTo>
                  <a:pt x="0" y="73152"/>
                </a:moveTo>
                <a:lnTo>
                  <a:pt x="73151" y="73152"/>
                </a:lnTo>
                <a:lnTo>
                  <a:pt x="73151" y="0"/>
                </a:lnTo>
                <a:lnTo>
                  <a:pt x="0" y="0"/>
                </a:lnTo>
                <a:lnTo>
                  <a:pt x="0" y="73152"/>
                </a:lnTo>
                <a:close/>
              </a:path>
            </a:pathLst>
          </a:custGeom>
          <a:solidFill>
            <a:srgbClr val="96999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468623" y="4651755"/>
            <a:ext cx="73660" cy="73660"/>
          </a:xfrm>
          <a:custGeom>
            <a:rect l="l" t="t" r="r" b="b"/>
            <a:pathLst>
              <a:path w="73660" h="73660">
                <a:moveTo>
                  <a:pt x="0" y="73152"/>
                </a:moveTo>
                <a:lnTo>
                  <a:pt x="73151" y="73152"/>
                </a:lnTo>
                <a:lnTo>
                  <a:pt x="73151" y="0"/>
                </a:lnTo>
                <a:lnTo>
                  <a:pt x="0" y="0"/>
                </a:lnTo>
                <a:lnTo>
                  <a:pt x="0" y="73152"/>
                </a:lnTo>
                <a:close/>
              </a:path>
            </a:pathLst>
          </a:custGeom>
          <a:solidFill>
            <a:srgbClr val="91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2005076" y="4277466"/>
            <a:ext cx="2223135" cy="49022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1200" b="1" spc="40">
                <a:latin typeface="Microsoft JhengHei"/>
                <a:cs typeface="Microsoft JhengHei"/>
              </a:rPr>
              <a:t>前十大冻</a:t>
            </a:r>
            <a:r>
              <a:rPr sz="1200" b="1" spc="20">
                <a:latin typeface="Microsoft JhengHei"/>
                <a:cs typeface="Microsoft JhengHei"/>
              </a:rPr>
              <a:t>资额新</a:t>
            </a:r>
            <a:r>
              <a:rPr sz="1200" b="1" spc="40">
                <a:latin typeface="Microsoft JhengHei"/>
                <a:cs typeface="Microsoft JhengHei"/>
              </a:rPr>
              <a:t>股</a:t>
            </a:r>
            <a:r>
              <a:rPr sz="1200" b="1" spc="20">
                <a:latin typeface="Microsoft JhengHei"/>
                <a:cs typeface="Microsoft JhengHei"/>
              </a:rPr>
              <a:t>融资规模</a:t>
            </a:r>
            <a:r>
              <a:rPr sz="1200" b="1" spc="40">
                <a:latin typeface="Microsoft JhengHei"/>
                <a:cs typeface="Microsoft JhengHei"/>
              </a:rPr>
              <a:t>分析</a:t>
            </a:r>
            <a:endParaRPr sz="1200">
              <a:latin typeface="Microsoft JhengHei"/>
              <a:cs typeface="Microsoft JhengHei"/>
            </a:endParaRPr>
          </a:p>
          <a:p>
            <a:pPr marL="521334">
              <a:lnSpc>
                <a:spcPct val="100000"/>
              </a:lnSpc>
              <a:spcBef>
                <a:spcPts val="434"/>
              </a:spcBef>
              <a:tabLst>
                <a:tab pos="1569720"/>
              </a:tabLst>
            </a:pPr>
            <a:r>
              <a:rPr sz="1050" spc="-10">
                <a:latin typeface="Calibri"/>
                <a:cs typeface="Calibri"/>
              </a:rPr>
              <a:t>2023</a:t>
            </a:r>
            <a:r>
              <a:rPr sz="1050" spc="5">
                <a:latin typeface="华文细黑"/>
                <a:cs typeface="华文细黑"/>
              </a:rPr>
              <a:t>年	</a:t>
            </a:r>
            <a:r>
              <a:rPr sz="1050" spc="-10">
                <a:latin typeface="Calibri"/>
                <a:cs typeface="Calibri"/>
              </a:rPr>
              <a:t>2022</a:t>
            </a:r>
            <a:r>
              <a:rPr sz="1050" spc="5">
                <a:latin typeface="华文细黑"/>
                <a:cs typeface="华文细黑"/>
              </a:rPr>
              <a:t>年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971544" y="5444235"/>
            <a:ext cx="286512" cy="344424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429259" y="1011936"/>
            <a:ext cx="9831070" cy="5880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15"/>
              </a:lnSpc>
              <a:spcBef>
                <a:spcPts val="95"/>
              </a:spcBef>
            </a:pPr>
            <a:r>
              <a:rPr sz="1850" spc="-5">
                <a:latin typeface="Calibri"/>
                <a:cs typeface="Calibri"/>
              </a:rPr>
              <a:t>2023</a:t>
            </a:r>
            <a:r>
              <a:rPr sz="1850" spc="15"/>
              <a:t>年</a:t>
            </a:r>
            <a:r>
              <a:rPr sz="1850" spc="-5"/>
              <a:t>香港前十</a:t>
            </a:r>
            <a:r>
              <a:rPr sz="1850" spc="-30"/>
              <a:t>大</a:t>
            </a:r>
            <a:r>
              <a:rPr sz="1850" spc="-5"/>
              <a:t>冻资额</a:t>
            </a:r>
            <a:r>
              <a:rPr sz="1850" spc="-30"/>
              <a:t>新</a:t>
            </a:r>
            <a:r>
              <a:rPr sz="1850" spc="-5"/>
              <a:t>股分析</a:t>
            </a:r>
            <a:endParaRPr sz="1850">
              <a:latin typeface="Calibri"/>
              <a:cs typeface="Calibri"/>
            </a:endParaRPr>
          </a:p>
          <a:p>
            <a:pPr marL="12700">
              <a:lnSpc>
                <a:spcPts val="2215"/>
              </a:lnSpc>
            </a:pPr>
            <a:r>
              <a:rPr sz="1850" spc="15">
                <a:solidFill>
                  <a:srgbClr val="565656"/>
                </a:solidFill>
              </a:rPr>
              <a:t>今年</a:t>
            </a:r>
            <a:r>
              <a:rPr sz="1850" spc="-5">
                <a:solidFill>
                  <a:srgbClr val="565656"/>
                </a:solidFill>
              </a:rPr>
              <a:t>前十大</a:t>
            </a:r>
            <a:r>
              <a:rPr sz="1850" spc="-30">
                <a:solidFill>
                  <a:srgbClr val="565656"/>
                </a:solidFill>
              </a:rPr>
              <a:t>冻</a:t>
            </a:r>
            <a:r>
              <a:rPr sz="1850" spc="-5">
                <a:solidFill>
                  <a:srgbClr val="565656"/>
                </a:solidFill>
              </a:rPr>
              <a:t>资额</a:t>
            </a:r>
            <a:r>
              <a:rPr sz="1850" spc="-30">
                <a:solidFill>
                  <a:srgbClr val="565656"/>
                </a:solidFill>
              </a:rPr>
              <a:t>新</a:t>
            </a:r>
            <a:r>
              <a:rPr sz="1850" spc="-5">
                <a:solidFill>
                  <a:srgbClr val="565656"/>
                </a:solidFill>
              </a:rPr>
              <a:t>股合</a:t>
            </a:r>
            <a:r>
              <a:rPr sz="1850" spc="-30">
                <a:solidFill>
                  <a:srgbClr val="565656"/>
                </a:solidFill>
              </a:rPr>
              <a:t>共</a:t>
            </a:r>
            <a:r>
              <a:rPr sz="1850" spc="-5">
                <a:solidFill>
                  <a:srgbClr val="565656"/>
                </a:solidFill>
              </a:rPr>
              <a:t>冻结约</a:t>
            </a:r>
            <a:r>
              <a:rPr sz="1850" spc="-15">
                <a:solidFill>
                  <a:srgbClr val="565656"/>
                </a:solidFill>
                <a:latin typeface="Calibri"/>
                <a:cs typeface="Calibri"/>
              </a:rPr>
              <a:t>298</a:t>
            </a:r>
            <a:r>
              <a:rPr sz="1850" spc="-5">
                <a:solidFill>
                  <a:srgbClr val="565656"/>
                </a:solidFill>
              </a:rPr>
              <a:t>亿</a:t>
            </a:r>
            <a:r>
              <a:rPr sz="1850" spc="-30">
                <a:solidFill>
                  <a:srgbClr val="565656"/>
                </a:solidFill>
              </a:rPr>
              <a:t>港</a:t>
            </a:r>
            <a:r>
              <a:rPr sz="1850" spc="-5">
                <a:solidFill>
                  <a:srgbClr val="565656"/>
                </a:solidFill>
              </a:rPr>
              <a:t>元，以</a:t>
            </a:r>
            <a:r>
              <a:rPr sz="1850" spc="-20">
                <a:solidFill>
                  <a:srgbClr val="565656"/>
                </a:solidFill>
                <a:latin typeface="Calibri"/>
                <a:cs typeface="Calibri"/>
              </a:rPr>
              <a:t>TMT</a:t>
            </a:r>
            <a:r>
              <a:rPr sz="1850" spc="-5">
                <a:solidFill>
                  <a:srgbClr val="565656"/>
                </a:solidFill>
              </a:rPr>
              <a:t>行业和</a:t>
            </a:r>
            <a:r>
              <a:rPr sz="1850" spc="-30">
                <a:solidFill>
                  <a:srgbClr val="565656"/>
                </a:solidFill>
              </a:rPr>
              <a:t>小</a:t>
            </a:r>
            <a:r>
              <a:rPr sz="1850" spc="-5">
                <a:solidFill>
                  <a:srgbClr val="565656"/>
                </a:solidFill>
              </a:rPr>
              <a:t>规模</a:t>
            </a:r>
            <a:r>
              <a:rPr sz="1850" spc="-30">
                <a:solidFill>
                  <a:srgbClr val="565656"/>
                </a:solidFill>
              </a:rPr>
              <a:t>为</a:t>
            </a:r>
            <a:r>
              <a:rPr sz="1850" spc="-5">
                <a:solidFill>
                  <a:srgbClr val="565656"/>
                </a:solidFill>
              </a:rPr>
              <a:t>主，整</a:t>
            </a:r>
            <a:r>
              <a:rPr sz="1850" spc="-30">
                <a:solidFill>
                  <a:srgbClr val="565656"/>
                </a:solidFill>
              </a:rPr>
              <a:t>体</a:t>
            </a:r>
            <a:r>
              <a:rPr sz="1850" spc="-5">
                <a:solidFill>
                  <a:srgbClr val="565656"/>
                </a:solidFill>
              </a:rPr>
              <a:t>数字</a:t>
            </a:r>
            <a:r>
              <a:rPr sz="1850" spc="-30">
                <a:solidFill>
                  <a:srgbClr val="565656"/>
                </a:solidFill>
              </a:rPr>
              <a:t>较</a:t>
            </a:r>
            <a:r>
              <a:rPr sz="1850" spc="-5">
                <a:solidFill>
                  <a:srgbClr val="565656"/>
                </a:solidFill>
              </a:rPr>
              <a:t>去年的</a:t>
            </a:r>
            <a:r>
              <a:rPr sz="1850" spc="-10">
                <a:solidFill>
                  <a:srgbClr val="565656"/>
                </a:solidFill>
                <a:latin typeface="Calibri"/>
                <a:cs typeface="Calibri"/>
              </a:rPr>
              <a:t>245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29259" y="1572768"/>
            <a:ext cx="605790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b="1" spc="15">
                <a:solidFill>
                  <a:srgbClr val="565656"/>
                </a:solidFill>
                <a:latin typeface="Microsoft JhengHei"/>
                <a:cs typeface="Microsoft JhengHei"/>
              </a:rPr>
              <a:t>亿港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元上升</a:t>
            </a:r>
            <a:r>
              <a:rPr sz="1850" b="1" spc="-10">
                <a:solidFill>
                  <a:srgbClr val="565656"/>
                </a:solidFill>
                <a:latin typeface="Calibri"/>
                <a:cs typeface="Calibri"/>
              </a:rPr>
              <a:t>22%</a:t>
            </a:r>
            <a:r>
              <a:rPr sz="1850" b="1" spc="-10">
                <a:solidFill>
                  <a:srgbClr val="565656"/>
                </a:solidFill>
                <a:latin typeface="Microsoft JhengHei"/>
                <a:cs typeface="Microsoft JhengHei"/>
              </a:rPr>
              <a:t>，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新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经济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新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股占比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则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较去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年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下降</a:t>
            </a:r>
            <a:r>
              <a:rPr sz="1850" b="1" spc="-20">
                <a:solidFill>
                  <a:srgbClr val="565656"/>
                </a:solidFill>
                <a:latin typeface="Calibri"/>
                <a:cs typeface="Calibri"/>
              </a:rPr>
              <a:t>20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个百分点</a:t>
            </a:r>
            <a:endParaRPr sz="1850">
              <a:latin typeface="Microsoft JhengHei"/>
              <a:cs typeface="Microsoft JhengHe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934459" y="2151887"/>
            <a:ext cx="49784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001F5F"/>
                </a:solidFill>
                <a:latin typeface="Calibri"/>
                <a:cs typeface="Calibri"/>
              </a:rPr>
              <a:t>2022</a:t>
            </a:r>
            <a:r>
              <a:rPr sz="1200" b="1" spc="20">
                <a:solidFill>
                  <a:srgbClr val="001F5F"/>
                </a:solidFill>
                <a:latin typeface="Microsoft JhengHei"/>
                <a:cs typeface="Microsoft JhengHei"/>
              </a:rPr>
              <a:t>年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745995" y="1762354"/>
            <a:ext cx="2186940" cy="59245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289560">
              <a:lnSpc>
                <a:spcPct val="100000"/>
              </a:lnSpc>
              <a:spcBef>
                <a:spcPts val="885"/>
              </a:spcBef>
            </a:pP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前十大冻</a:t>
            </a:r>
            <a:r>
              <a:rPr sz="1200" b="1" spc="20">
                <a:solidFill>
                  <a:srgbClr val="3A3B3D"/>
                </a:solidFill>
                <a:latin typeface="Microsoft JhengHei"/>
                <a:cs typeface="Microsoft JhengHei"/>
              </a:rPr>
              <a:t>资额新股行业</a:t>
            </a: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分析</a:t>
            </a:r>
            <a:endParaRPr sz="12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1200" b="1" spc="10">
                <a:solidFill>
                  <a:srgbClr val="001F5F"/>
                </a:solidFill>
                <a:latin typeface="Calibri"/>
                <a:cs typeface="Calibri"/>
              </a:rPr>
              <a:t>2023</a:t>
            </a:r>
            <a:r>
              <a:rPr sz="1200" b="1" spc="20">
                <a:solidFill>
                  <a:srgbClr val="001F5F"/>
                </a:solidFill>
                <a:latin typeface="Microsoft JhengHei"/>
                <a:cs typeface="Microsoft JhengHei"/>
              </a:rPr>
              <a:t>年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659371" y="1901951"/>
            <a:ext cx="206184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前十大冻</a:t>
            </a:r>
            <a:r>
              <a:rPr sz="1200" b="1" spc="20">
                <a:solidFill>
                  <a:srgbClr val="3A3B3D"/>
                </a:solidFill>
                <a:latin typeface="Microsoft JhengHei"/>
                <a:cs typeface="Microsoft JhengHei"/>
              </a:rPr>
              <a:t>资额新股新经</a:t>
            </a: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济</a:t>
            </a:r>
            <a:r>
              <a:rPr sz="1200" b="1" spc="20">
                <a:solidFill>
                  <a:srgbClr val="3A3B3D"/>
                </a:solidFill>
                <a:latin typeface="Microsoft JhengHei"/>
                <a:cs typeface="Microsoft JhengHei"/>
              </a:rPr>
              <a:t>分析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671052" y="2212848"/>
            <a:ext cx="49784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001F5F"/>
                </a:solidFill>
                <a:latin typeface="Calibri"/>
                <a:cs typeface="Calibri"/>
              </a:rPr>
              <a:t>2022</a:t>
            </a:r>
            <a:r>
              <a:rPr sz="1200" b="1" spc="20">
                <a:solidFill>
                  <a:srgbClr val="001F5F"/>
                </a:solidFill>
                <a:latin typeface="Microsoft JhengHei"/>
                <a:cs typeface="Microsoft JhengHei"/>
              </a:rPr>
              <a:t>年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217411" y="2179319"/>
            <a:ext cx="49784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001F5F"/>
                </a:solidFill>
                <a:latin typeface="Calibri"/>
                <a:cs typeface="Calibri"/>
              </a:rPr>
              <a:t>2023</a:t>
            </a:r>
            <a:r>
              <a:rPr sz="1200" b="1" spc="20">
                <a:solidFill>
                  <a:srgbClr val="001F5F"/>
                </a:solidFill>
                <a:latin typeface="Microsoft JhengHei"/>
                <a:cs typeface="Microsoft JhengHei"/>
              </a:rPr>
              <a:t>年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573023" y="4264659"/>
            <a:ext cx="9378950" cy="0"/>
          </a:xfrm>
          <a:custGeom>
            <a:rect l="l" t="t" r="r" b="b"/>
            <a:pathLst>
              <a:path w="9378950">
                <a:moveTo>
                  <a:pt x="0" y="0"/>
                </a:moveTo>
                <a:lnTo>
                  <a:pt x="9378696" y="0"/>
                </a:lnTo>
              </a:path>
            </a:pathLst>
          </a:custGeom>
          <a:ln w="9144">
            <a:solidFill>
              <a:srgbClr val="0961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429259" y="5821679"/>
            <a:ext cx="44577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8595" algn="ctr">
              <a:lnSpc>
                <a:spcPct val="100000"/>
              </a:lnSpc>
              <a:spcBef>
                <a:spcPts val="105"/>
              </a:spcBef>
              <a:tabLst>
                <a:tab pos="1477645"/>
                <a:tab pos="2633345"/>
              </a:tabLst>
            </a:pPr>
            <a:r>
              <a:rPr sz="1050" b="1" spc="25">
                <a:solidFill>
                  <a:srgbClr val="585858"/>
                </a:solidFill>
                <a:latin typeface="Microsoft JhengHei"/>
                <a:cs typeface="Microsoft JhengHei"/>
              </a:rPr>
              <a:t>超大</a:t>
            </a:r>
            <a:r>
              <a:rPr sz="1050" b="1" spc="5">
                <a:solidFill>
                  <a:srgbClr val="585858"/>
                </a:solidFill>
                <a:latin typeface="Microsoft JhengHei"/>
                <a:cs typeface="Microsoft JhengHei"/>
              </a:rPr>
              <a:t>规模	</a:t>
            </a:r>
            <a:r>
              <a:rPr sz="1050" b="1" spc="25">
                <a:solidFill>
                  <a:srgbClr val="585858"/>
                </a:solidFill>
                <a:latin typeface="Microsoft JhengHei"/>
                <a:cs typeface="Microsoft JhengHei"/>
              </a:rPr>
              <a:t>大规</a:t>
            </a:r>
            <a:r>
              <a:rPr sz="1050" b="1" spc="5">
                <a:solidFill>
                  <a:srgbClr val="585858"/>
                </a:solidFill>
                <a:latin typeface="Microsoft JhengHei"/>
                <a:cs typeface="Microsoft JhengHei"/>
              </a:rPr>
              <a:t>模	</a:t>
            </a:r>
            <a:r>
              <a:rPr sz="1050" b="1" spc="25">
                <a:solidFill>
                  <a:srgbClr val="585858"/>
                </a:solidFill>
                <a:latin typeface="Microsoft JhengHei"/>
                <a:cs typeface="Microsoft JhengHei"/>
              </a:rPr>
              <a:t>中等</a:t>
            </a:r>
            <a:r>
              <a:rPr sz="1050" b="1" spc="5">
                <a:solidFill>
                  <a:srgbClr val="585858"/>
                </a:solidFill>
                <a:latin typeface="Microsoft JhengHei"/>
                <a:cs typeface="Microsoft JhengHei"/>
              </a:rPr>
              <a:t>规模</a:t>
            </a:r>
            <a:endParaRPr sz="105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资料来源：港交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德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估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计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与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分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析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不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包含</a:t>
            </a:r>
            <a:r>
              <a:rPr sz="850" spc="10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850" spc="10">
                <a:solidFill>
                  <a:srgbClr val="303030"/>
                </a:solidFill>
                <a:latin typeface="Calibri"/>
                <a:cs typeface="Calibri"/>
              </a:rPr>
              <a:t>11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10">
                <a:solidFill>
                  <a:srgbClr val="303030"/>
                </a:solidFill>
                <a:latin typeface="Calibri"/>
                <a:cs typeface="Calibri"/>
              </a:rPr>
              <a:t>21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日</a:t>
            </a:r>
            <a:r>
              <a:rPr sz="850" spc="10">
                <a:solidFill>
                  <a:srgbClr val="303030"/>
                </a:solidFill>
                <a:latin typeface="Calibri"/>
                <a:cs typeface="Calibri"/>
              </a:rPr>
              <a:t>FINI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平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台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启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用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后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招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股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的新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股</a:t>
            </a:r>
            <a:r>
              <a:rPr sz="850" spc="35">
                <a:latin typeface="华文细黑"/>
                <a:cs typeface="华文细黑"/>
              </a:rPr>
              <a:t>。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6940295" y="4944364"/>
            <a:ext cx="2426335" cy="320040"/>
          </a:xfrm>
          <a:custGeom>
            <a:rect l="l" t="t" r="r" b="b"/>
            <a:pathLst>
              <a:path w="2426334" h="320039">
                <a:moveTo>
                  <a:pt x="0" y="320039"/>
                </a:moveTo>
                <a:lnTo>
                  <a:pt x="2426207" y="320039"/>
                </a:lnTo>
                <a:lnTo>
                  <a:pt x="2426207" y="0"/>
                </a:lnTo>
                <a:lnTo>
                  <a:pt x="0" y="0"/>
                </a:lnTo>
                <a:lnTo>
                  <a:pt x="0" y="320039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6940295" y="5410708"/>
            <a:ext cx="1649095" cy="317500"/>
          </a:xfrm>
          <a:custGeom>
            <a:rect l="l" t="t" r="r" b="b"/>
            <a:pathLst>
              <a:path w="1649095" h="317500">
                <a:moveTo>
                  <a:pt x="0" y="316992"/>
                </a:moveTo>
                <a:lnTo>
                  <a:pt x="1648968" y="316992"/>
                </a:lnTo>
                <a:lnTo>
                  <a:pt x="1648968" y="0"/>
                </a:lnTo>
                <a:lnTo>
                  <a:pt x="0" y="0"/>
                </a:lnTo>
                <a:lnTo>
                  <a:pt x="0" y="316992"/>
                </a:lnTo>
                <a:close/>
              </a:path>
            </a:pathLst>
          </a:custGeom>
          <a:solidFill>
            <a:srgbClr val="0099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6940295" y="5410708"/>
            <a:ext cx="1649095" cy="317500"/>
          </a:xfrm>
          <a:custGeom>
            <a:rect l="l" t="t" r="r" b="b"/>
            <a:pathLst>
              <a:path w="1649095" h="317500">
                <a:moveTo>
                  <a:pt x="0" y="0"/>
                </a:moveTo>
                <a:lnTo>
                  <a:pt x="1648968" y="0"/>
                </a:lnTo>
                <a:lnTo>
                  <a:pt x="1648968" y="316992"/>
                </a:lnTo>
                <a:lnTo>
                  <a:pt x="0" y="316992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7BA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6940295" y="4871211"/>
            <a:ext cx="2636520" cy="0"/>
          </a:xfrm>
          <a:custGeom>
            <a:rect l="l" t="t" r="r" b="b"/>
            <a:pathLst>
              <a:path w="2636520">
                <a:moveTo>
                  <a:pt x="0" y="0"/>
                </a:moveTo>
                <a:lnTo>
                  <a:pt x="263652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 flipH="1">
            <a:off x="6940295" y="4831588"/>
            <a:ext cx="0" cy="40005"/>
          </a:xfrm>
          <a:custGeom>
            <a:rect l="l" t="t" r="r" b="b"/>
            <a:pathLst>
              <a:path h="4000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 flipH="1">
            <a:off x="7601711" y="4831588"/>
            <a:ext cx="0" cy="40005"/>
          </a:xfrm>
          <a:custGeom>
            <a:rect l="l" t="t" r="r" b="b"/>
            <a:pathLst>
              <a:path h="4000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 flipH="1">
            <a:off x="8260080" y="4831588"/>
            <a:ext cx="0" cy="40005"/>
          </a:xfrm>
          <a:custGeom>
            <a:rect l="l" t="t" r="r" b="b"/>
            <a:pathLst>
              <a:path h="4000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 flipH="1">
            <a:off x="8918447" y="4831588"/>
            <a:ext cx="0" cy="40005"/>
          </a:xfrm>
          <a:custGeom>
            <a:rect l="l" t="t" r="r" b="b"/>
            <a:pathLst>
              <a:path h="4000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 flipH="1">
            <a:off x="9576816" y="4831588"/>
            <a:ext cx="0" cy="40005"/>
          </a:xfrm>
          <a:custGeom>
            <a:rect l="l" t="t" r="r" b="b"/>
            <a:pathLst>
              <a:path h="4000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 flipH="1">
            <a:off x="6940295" y="4871211"/>
            <a:ext cx="0" cy="929640"/>
          </a:xfrm>
          <a:custGeom>
            <a:rect l="l" t="t" r="r" b="b"/>
            <a:pathLst>
              <a:path h="929639">
                <a:moveTo>
                  <a:pt x="0" y="0"/>
                </a:moveTo>
                <a:lnTo>
                  <a:pt x="0" y="929639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897623" y="4871211"/>
            <a:ext cx="43180" cy="0"/>
          </a:xfrm>
          <a:custGeom>
            <a:rect l="l" t="t" r="r" b="b"/>
            <a:pathLst>
              <a:path w="43179">
                <a:moveTo>
                  <a:pt x="0" y="0"/>
                </a:moveTo>
                <a:lnTo>
                  <a:pt x="4267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897623" y="5337555"/>
            <a:ext cx="43180" cy="0"/>
          </a:xfrm>
          <a:custGeom>
            <a:rect l="l" t="t" r="r" b="b"/>
            <a:pathLst>
              <a:path w="43179">
                <a:moveTo>
                  <a:pt x="0" y="0"/>
                </a:moveTo>
                <a:lnTo>
                  <a:pt x="4267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897623" y="5800852"/>
            <a:ext cx="43180" cy="0"/>
          </a:xfrm>
          <a:custGeom>
            <a:rect l="l" t="t" r="r" b="b"/>
            <a:pathLst>
              <a:path w="43179">
                <a:moveTo>
                  <a:pt x="0" y="0"/>
                </a:moveTo>
                <a:lnTo>
                  <a:pt x="4267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/>
          <p:nvPr/>
        </p:nvSpPr>
        <p:spPr>
          <a:xfrm>
            <a:off x="6390132" y="4642103"/>
            <a:ext cx="62293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850" spc="15">
                <a:solidFill>
                  <a:srgbClr val="303030"/>
                </a:solidFill>
                <a:latin typeface="华文细黑"/>
                <a:cs typeface="华文细黑"/>
              </a:rPr>
              <a:t>(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亿港元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)</a:t>
            </a:r>
            <a:r>
              <a:rPr sz="850" spc="220">
                <a:solidFill>
                  <a:srgbClr val="303030"/>
                </a:solidFill>
                <a:latin typeface="华文细黑"/>
                <a:cs typeface="华文细黑"/>
              </a:rPr>
              <a:t> </a:t>
            </a:r>
            <a:r>
              <a:rPr sz="1425" spc="7" baseline="11695">
                <a:latin typeface="Calibri"/>
                <a:cs typeface="Calibri"/>
              </a:rPr>
              <a:t>0</a:t>
            </a:r>
            <a:endParaRPr sz="1425" baseline="11695">
              <a:latin typeface="Calibri"/>
              <a:cs typeface="Calibri"/>
            </a:endParaRPr>
          </a:p>
        </p:txBody>
      </p:sp>
      <p:sp>
        <p:nvSpPr>
          <p:cNvPr id="84" name="object 8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pc="-5">
                <a:latin typeface="Calibri"/>
                <a:cs typeface="Calibri"/>
              </a:rPr>
              <a:t>©</a:t>
            </a:r>
            <a:r>
              <a:rPr spc="-4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2023</a:t>
            </a:r>
            <a:r>
              <a:rPr spc="-5"/>
              <a:t>。欲了解更多信息，请联系德勤中国。</a:t>
            </a:r>
          </a:p>
        </p:txBody>
      </p:sp>
      <p:sp>
        <p:nvSpPr>
          <p:cNvPr id="85" name="object 8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60"/>
              </a:spcBef>
            </a:pPr>
            <a:r>
              <a:rPr spc="-5"/>
              <a:t>15</a:t>
            </a:r>
          </a:p>
        </p:txBody>
      </p:sp>
      <p:sp>
        <p:nvSpPr>
          <p:cNvPr id="76" name="object 76"/>
          <p:cNvSpPr txBox="1"/>
          <p:nvPr/>
        </p:nvSpPr>
        <p:spPr>
          <a:xfrm>
            <a:off x="7528052" y="4614672"/>
            <a:ext cx="14732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50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472676" y="4614672"/>
            <a:ext cx="214629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2</a:t>
            </a:r>
            <a:r>
              <a:rPr sz="950" spc="20">
                <a:latin typeface="Calibri"/>
                <a:cs typeface="Calibri"/>
              </a:rPr>
              <a:t>00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418579" y="4995671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003D57"/>
                </a:solidFill>
                <a:latin typeface="Calibri"/>
                <a:cs typeface="Calibri"/>
              </a:rPr>
              <a:t>2023</a:t>
            </a:r>
            <a:r>
              <a:rPr sz="1050" b="1" spc="5">
                <a:solidFill>
                  <a:srgbClr val="003D57"/>
                </a:solidFill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418579" y="5458967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003D57"/>
                </a:solidFill>
                <a:latin typeface="Calibri"/>
                <a:cs typeface="Calibri"/>
              </a:rPr>
              <a:t>2022</a:t>
            </a:r>
            <a:r>
              <a:rPr sz="1050" b="1" spc="5">
                <a:solidFill>
                  <a:srgbClr val="003D57"/>
                </a:solidFill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799323" y="4242297"/>
            <a:ext cx="1229360" cy="544195"/>
          </a:xfrm>
          <a:prstGeom prst="rect">
            <a:avLst/>
          </a:prstGeom>
        </p:spPr>
        <p:txBody>
          <a:bodyPr vert="horz" wrap="square" lIns="0" tIns="1200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5"/>
              </a:spcBef>
            </a:pPr>
            <a:r>
              <a:rPr sz="1200" b="1" spc="40">
                <a:latin typeface="Microsoft JhengHei"/>
                <a:cs typeface="Microsoft JhengHei"/>
              </a:rPr>
              <a:t>冻资额最</a:t>
            </a:r>
            <a:r>
              <a:rPr sz="1200" b="1" spc="20">
                <a:latin typeface="Microsoft JhengHei"/>
                <a:cs typeface="Microsoft JhengHei"/>
              </a:rPr>
              <a:t>大新股</a:t>
            </a:r>
            <a:endParaRPr sz="1200">
              <a:latin typeface="Microsoft JhengHei"/>
              <a:cs typeface="Microsoft JhengHei"/>
            </a:endParaRPr>
          </a:p>
          <a:p>
            <a:pPr marL="368935">
              <a:lnSpc>
                <a:spcPct val="100000"/>
              </a:lnSpc>
              <a:spcBef>
                <a:spcPts val="655"/>
              </a:spcBef>
              <a:tabLst>
                <a:tab pos="1027430"/>
              </a:tabLst>
            </a:pPr>
            <a:r>
              <a:rPr sz="950" spc="-5">
                <a:latin typeface="Calibri"/>
                <a:cs typeface="Calibri"/>
              </a:rPr>
              <a:t>1</a:t>
            </a:r>
            <a:r>
              <a:rPr sz="950" spc="20">
                <a:latin typeface="Calibri"/>
                <a:cs typeface="Calibri"/>
              </a:rPr>
              <a:t>0</a:t>
            </a:r>
            <a:r>
              <a:rPr sz="950" spc="5">
                <a:latin typeface="Calibri"/>
                <a:cs typeface="Calibri"/>
              </a:rPr>
              <a:t>0</a:t>
            </a:r>
            <a:r>
              <a:rPr sz="950">
                <a:latin typeface="Calibri"/>
                <a:cs typeface="Calibri"/>
              </a:rPr>
              <a:t>	</a:t>
            </a:r>
            <a:r>
              <a:rPr sz="950" spc="-5">
                <a:latin typeface="Calibri"/>
                <a:cs typeface="Calibri"/>
              </a:rPr>
              <a:t>1</a:t>
            </a:r>
            <a:r>
              <a:rPr sz="950" spc="20">
                <a:latin typeface="Calibri"/>
                <a:cs typeface="Calibri"/>
              </a:rPr>
              <a:t>50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8652764" y="5361432"/>
            <a:ext cx="958215" cy="423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125"/>
              </a:spcBef>
            </a:pPr>
            <a:r>
              <a:rPr sz="1200" b="1" spc="40">
                <a:solidFill>
                  <a:srgbClr val="009A44"/>
                </a:solidFill>
                <a:latin typeface="Microsoft JhengHei"/>
                <a:cs typeface="Microsoft JhengHei"/>
              </a:rPr>
              <a:t>天齐锂业</a:t>
            </a:r>
            <a:r>
              <a:rPr sz="1200" b="1">
                <a:solidFill>
                  <a:srgbClr val="009A44"/>
                </a:solidFill>
                <a:latin typeface="Calibri"/>
                <a:cs typeface="Calibri"/>
              </a:rPr>
              <a:t>-H</a:t>
            </a:r>
            <a:r>
              <a:rPr sz="1200" b="1" spc="20">
                <a:solidFill>
                  <a:srgbClr val="009A44"/>
                </a:solidFill>
                <a:latin typeface="Microsoft JhengHei"/>
                <a:cs typeface="Microsoft JhengHei"/>
              </a:rPr>
              <a:t>股</a:t>
            </a:r>
            <a:endParaRPr sz="1200">
              <a:latin typeface="Microsoft JhengHei"/>
              <a:cs typeface="Microsoft JhengHei"/>
            </a:endParaRPr>
          </a:p>
          <a:p>
            <a:pPr marL="12700">
              <a:lnSpc>
                <a:spcPts val="1675"/>
              </a:lnSpc>
            </a:pPr>
            <a:r>
              <a:rPr sz="1400" b="1" spc="-15">
                <a:solidFill>
                  <a:srgbClr val="009A44"/>
                </a:solidFill>
                <a:latin typeface="Calibri"/>
                <a:cs typeface="Calibri"/>
              </a:rPr>
              <a:t>125</a:t>
            </a:r>
            <a:r>
              <a:rPr sz="1050" spc="5">
                <a:solidFill>
                  <a:srgbClr val="009A44"/>
                </a:solidFill>
                <a:latin typeface="华文细黑"/>
                <a:cs typeface="华文细黑"/>
              </a:rPr>
              <a:t>亿港元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9420859" y="4901184"/>
            <a:ext cx="714375" cy="423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125"/>
              </a:spcBef>
            </a:pPr>
            <a:r>
              <a:rPr sz="1200" b="1" spc="40">
                <a:solidFill>
                  <a:srgbClr val="001F5F"/>
                </a:solidFill>
                <a:latin typeface="Microsoft JhengHei"/>
                <a:cs typeface="Microsoft JhengHei"/>
              </a:rPr>
              <a:t>药明合联</a:t>
            </a:r>
            <a:endParaRPr sz="1200">
              <a:latin typeface="Microsoft JhengHei"/>
              <a:cs typeface="Microsoft JhengHei"/>
            </a:endParaRPr>
          </a:p>
          <a:p>
            <a:pPr marL="24765">
              <a:lnSpc>
                <a:spcPts val="1675"/>
              </a:lnSpc>
            </a:pPr>
            <a:r>
              <a:rPr sz="1400" b="1" spc="-15">
                <a:solidFill>
                  <a:srgbClr val="001F5F"/>
                </a:solidFill>
                <a:latin typeface="Calibri"/>
                <a:cs typeface="Calibri"/>
              </a:rPr>
              <a:t>184</a:t>
            </a:r>
            <a:r>
              <a:rPr sz="1400" b="1" spc="-6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950" spc="10">
                <a:solidFill>
                  <a:srgbClr val="001F5F"/>
                </a:solidFill>
                <a:latin typeface="华文细黑"/>
                <a:cs typeface="华文细黑"/>
              </a:rPr>
              <a:t>亿港元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83" name="object 83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6501384" y="2274316"/>
            <a:ext cx="1770888" cy="176479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13980" y="2606039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52555A"/>
                </a:solidFill>
                <a:latin typeface="Calibri"/>
                <a:cs typeface="Calibri"/>
              </a:rPr>
              <a:t>14%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05419" y="3316223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52555A"/>
                </a:solidFill>
                <a:latin typeface="Calibri"/>
                <a:cs typeface="Calibri"/>
              </a:rPr>
              <a:t>23%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49388" y="3651503"/>
            <a:ext cx="2419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3%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43419" y="3669791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89268" y="2868168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1F1F1"/>
                </a:solidFill>
                <a:latin typeface="Calibri"/>
                <a:cs typeface="Calibri"/>
              </a:rPr>
              <a:t>42%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573086" y="2361854"/>
            <a:ext cx="90267" cy="870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573086" y="2613112"/>
            <a:ext cx="90267" cy="8862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573086" y="2868793"/>
            <a:ext cx="90267" cy="8616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573086" y="3117674"/>
            <a:ext cx="90267" cy="9026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573086" y="3370658"/>
            <a:ext cx="90267" cy="9026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573086" y="3623726"/>
            <a:ext cx="90267" cy="87050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573086" y="3876710"/>
            <a:ext cx="90267" cy="8705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8674100" y="2203094"/>
            <a:ext cx="1150620" cy="1796414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050">
                <a:latin typeface="Calibri"/>
                <a:cs typeface="Calibri"/>
              </a:rPr>
              <a:t>5</a:t>
            </a:r>
            <a:r>
              <a:rPr sz="1050" spc="-10">
                <a:latin typeface="Calibri"/>
                <a:cs typeface="Calibri"/>
              </a:rPr>
              <a:t> </a:t>
            </a:r>
            <a:r>
              <a:rPr sz="1050" spc="5">
                <a:latin typeface="华文细黑"/>
                <a:cs typeface="华文细黑"/>
              </a:rPr>
              <a:t>倍以下</a:t>
            </a:r>
            <a:endParaRPr sz="10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050">
                <a:latin typeface="Calibri"/>
                <a:cs typeface="Calibri"/>
              </a:rPr>
              <a:t>5</a:t>
            </a:r>
            <a:r>
              <a:rPr sz="1050" spc="-10">
                <a:latin typeface="Calibri"/>
                <a:cs typeface="Calibri"/>
              </a:rPr>
              <a:t> </a:t>
            </a:r>
            <a:r>
              <a:rPr sz="1050" spc="5">
                <a:latin typeface="华文细黑"/>
                <a:cs typeface="华文细黑"/>
              </a:rPr>
              <a:t>倍至</a:t>
            </a:r>
            <a:r>
              <a:rPr sz="1050" spc="-5">
                <a:latin typeface="Calibri"/>
                <a:cs typeface="Calibri"/>
              </a:rPr>
              <a:t>10</a:t>
            </a:r>
            <a:r>
              <a:rPr sz="1050" spc="-10">
                <a:latin typeface="Calibri"/>
                <a:cs typeface="Calibri"/>
              </a:rPr>
              <a:t> </a:t>
            </a:r>
            <a:r>
              <a:rPr sz="1050" spc="5">
                <a:latin typeface="华文细黑"/>
                <a:cs typeface="华文细黑"/>
              </a:rPr>
              <a:t>倍</a:t>
            </a:r>
            <a:endParaRPr sz="10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050" spc="-5">
                <a:latin typeface="Calibri"/>
                <a:cs typeface="Calibri"/>
              </a:rPr>
              <a:t>10</a:t>
            </a:r>
            <a:r>
              <a:rPr sz="1050" spc="-90">
                <a:latin typeface="Calibri"/>
                <a:cs typeface="Calibri"/>
              </a:rPr>
              <a:t> </a:t>
            </a:r>
            <a:r>
              <a:rPr sz="1050" spc="5">
                <a:latin typeface="华文细黑"/>
                <a:cs typeface="华文细黑"/>
              </a:rPr>
              <a:t>倍至</a:t>
            </a:r>
            <a:r>
              <a:rPr sz="1050" spc="-10">
                <a:latin typeface="Calibri"/>
                <a:cs typeface="Calibri"/>
              </a:rPr>
              <a:t>20</a:t>
            </a:r>
            <a:r>
              <a:rPr sz="1050" spc="5">
                <a:latin typeface="华文细黑"/>
                <a:cs typeface="华文细黑"/>
              </a:rPr>
              <a:t>倍</a:t>
            </a:r>
            <a:endParaRPr sz="10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050" spc="-5">
                <a:latin typeface="Calibri"/>
                <a:cs typeface="Calibri"/>
              </a:rPr>
              <a:t>20</a:t>
            </a:r>
            <a:r>
              <a:rPr sz="1050" spc="-90">
                <a:latin typeface="Calibri"/>
                <a:cs typeface="Calibri"/>
              </a:rPr>
              <a:t> </a:t>
            </a:r>
            <a:r>
              <a:rPr sz="1050" spc="5">
                <a:latin typeface="华文细黑"/>
                <a:cs typeface="华文细黑"/>
              </a:rPr>
              <a:t>倍至</a:t>
            </a:r>
            <a:r>
              <a:rPr sz="1050" spc="-10">
                <a:latin typeface="Calibri"/>
                <a:cs typeface="Calibri"/>
              </a:rPr>
              <a:t>30</a:t>
            </a:r>
            <a:r>
              <a:rPr sz="1050" spc="5">
                <a:latin typeface="华文细黑"/>
                <a:cs typeface="华文细黑"/>
              </a:rPr>
              <a:t>倍</a:t>
            </a:r>
            <a:endParaRPr sz="10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050" spc="-5">
                <a:latin typeface="Calibri"/>
                <a:cs typeface="Calibri"/>
              </a:rPr>
              <a:t>30</a:t>
            </a:r>
            <a:r>
              <a:rPr sz="1050" spc="-90">
                <a:latin typeface="Calibri"/>
                <a:cs typeface="Calibri"/>
              </a:rPr>
              <a:t> </a:t>
            </a:r>
            <a:r>
              <a:rPr sz="1050" spc="5">
                <a:latin typeface="华文细黑"/>
                <a:cs typeface="华文细黑"/>
              </a:rPr>
              <a:t>倍至</a:t>
            </a:r>
            <a:r>
              <a:rPr sz="1050" spc="-10">
                <a:latin typeface="Calibri"/>
                <a:cs typeface="Calibri"/>
              </a:rPr>
              <a:t>40</a:t>
            </a:r>
            <a:r>
              <a:rPr sz="1050" spc="5">
                <a:latin typeface="华文细黑"/>
                <a:cs typeface="华文细黑"/>
              </a:rPr>
              <a:t>倍</a:t>
            </a:r>
            <a:endParaRPr sz="10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050" spc="-10">
                <a:latin typeface="Calibri"/>
                <a:cs typeface="Calibri"/>
              </a:rPr>
              <a:t>40</a:t>
            </a:r>
            <a:r>
              <a:rPr sz="1050" spc="5">
                <a:latin typeface="华文细黑"/>
                <a:cs typeface="华文细黑"/>
              </a:rPr>
              <a:t>倍以上</a:t>
            </a:r>
            <a:endParaRPr sz="10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050" spc="5">
                <a:latin typeface="华文细黑"/>
                <a:cs typeface="华文细黑"/>
              </a:rPr>
              <a:t>介绍上市</a:t>
            </a:r>
            <a:r>
              <a:rPr sz="1050">
                <a:latin typeface="Calibri"/>
                <a:cs typeface="Calibri"/>
              </a:rPr>
              <a:t>/</a:t>
            </a:r>
            <a:r>
              <a:rPr sz="1050" spc="5">
                <a:latin typeface="华文细黑"/>
                <a:cs typeface="华文细黑"/>
              </a:rPr>
              <a:t>业绩亏损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138671" y="4124452"/>
            <a:ext cx="3877310" cy="292735"/>
          </a:xfrm>
          <a:custGeom>
            <a:rect l="l" t="t" r="r" b="b"/>
            <a:pathLst>
              <a:path w="3877309" h="292735">
                <a:moveTo>
                  <a:pt x="0" y="292608"/>
                </a:moveTo>
                <a:lnTo>
                  <a:pt x="3877055" y="292608"/>
                </a:lnTo>
                <a:lnTo>
                  <a:pt x="3877055" y="0"/>
                </a:lnTo>
                <a:lnTo>
                  <a:pt x="0" y="0"/>
                </a:lnTo>
                <a:lnTo>
                  <a:pt x="0" y="292608"/>
                </a:lnTo>
                <a:close/>
              </a:path>
            </a:pathLst>
          </a:custGeom>
          <a:solidFill>
            <a:srgbClr val="43AF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889760" y="2234692"/>
            <a:ext cx="1786127" cy="1789176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782316" y="3639311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52555A"/>
                </a:solidFill>
                <a:latin typeface="Calibri"/>
                <a:cs typeface="Calibri"/>
              </a:rPr>
              <a:t>92%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846576" y="3026410"/>
            <a:ext cx="77216" cy="83819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934459" y="2962655"/>
            <a:ext cx="5619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5">
                <a:latin typeface="华文细黑"/>
                <a:cs typeface="华文细黑"/>
              </a:rPr>
              <a:t>中国內地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846576" y="3498850"/>
            <a:ext cx="77216" cy="83819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3934459" y="3435096"/>
            <a:ext cx="6959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5">
                <a:latin typeface="华文细黑"/>
                <a:cs typeface="华文细黑"/>
              </a:rPr>
              <a:t>香港及澳门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362455" y="4142740"/>
            <a:ext cx="3868420" cy="292735"/>
          </a:xfrm>
          <a:custGeom>
            <a:rect l="l" t="t" r="r" b="b"/>
            <a:pathLst>
              <a:path w="3868420" h="292735">
                <a:moveTo>
                  <a:pt x="0" y="292608"/>
                </a:moveTo>
                <a:lnTo>
                  <a:pt x="3867912" y="292608"/>
                </a:lnTo>
                <a:lnTo>
                  <a:pt x="3867912" y="0"/>
                </a:lnTo>
                <a:lnTo>
                  <a:pt x="0" y="0"/>
                </a:lnTo>
                <a:lnTo>
                  <a:pt x="0" y="292608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386332" y="4486655"/>
            <a:ext cx="3795395" cy="133413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70815" marR="5080" indent="-158750" algn="just">
              <a:lnSpc>
                <a:spcPct val="102499"/>
              </a:lnSpc>
              <a:spcBef>
                <a:spcPts val="85"/>
              </a:spcBef>
              <a:buFont typeface="Calibri"/>
              <a:buChar char="•"/>
              <a:tabLst>
                <a:tab pos="171450"/>
              </a:tabLst>
            </a:pPr>
            <a:r>
              <a:rPr sz="1200" spc="20">
                <a:latin typeface="华文细黑"/>
                <a:cs typeface="华文细黑"/>
              </a:rPr>
              <a:t>今年来自中国内地的新股数量比例由去年的</a:t>
            </a:r>
            <a:r>
              <a:rPr sz="1200" spc="5">
                <a:latin typeface="Calibri"/>
                <a:cs typeface="Calibri"/>
              </a:rPr>
              <a:t>89%</a:t>
            </a:r>
            <a:r>
              <a:rPr sz="1200" spc="20">
                <a:latin typeface="华文细黑"/>
                <a:cs typeface="华文细黑"/>
              </a:rPr>
              <a:t>上升</a:t>
            </a:r>
            <a:r>
              <a:rPr sz="1200" spc="10">
                <a:latin typeface="Calibri"/>
                <a:cs typeface="Calibri"/>
              </a:rPr>
              <a:t>3  </a:t>
            </a:r>
            <a:r>
              <a:rPr sz="1200" spc="20">
                <a:latin typeface="华文细黑"/>
                <a:cs typeface="华文细黑"/>
              </a:rPr>
              <a:t>个百分点至</a:t>
            </a:r>
            <a:r>
              <a:rPr sz="1200" spc="10">
                <a:latin typeface="Calibri"/>
                <a:cs typeface="Calibri"/>
              </a:rPr>
              <a:t>92%</a:t>
            </a:r>
            <a:r>
              <a:rPr sz="1200" spc="20">
                <a:latin typeface="Calibri"/>
                <a:cs typeface="Calibri"/>
              </a:rPr>
              <a:t> </a:t>
            </a:r>
            <a:r>
              <a:rPr sz="1200" spc="20">
                <a:latin typeface="华文细黑"/>
                <a:cs typeface="华文细黑"/>
              </a:rPr>
              <a:t>，香港及澳门企业的新股数量相应上 调</a:t>
            </a:r>
            <a:r>
              <a:rPr sz="1200" spc="10">
                <a:latin typeface="Calibri"/>
                <a:cs typeface="Calibri"/>
              </a:rPr>
              <a:t>1</a:t>
            </a:r>
            <a:r>
              <a:rPr sz="1200" spc="20">
                <a:latin typeface="华文细黑"/>
                <a:cs typeface="华文细黑"/>
              </a:rPr>
              <a:t>个百分点至</a:t>
            </a:r>
            <a:r>
              <a:rPr sz="1200" spc="5">
                <a:latin typeface="Calibri"/>
                <a:cs typeface="Calibri"/>
              </a:rPr>
              <a:t>8%</a:t>
            </a:r>
            <a:r>
              <a:rPr sz="1200" spc="20">
                <a:latin typeface="华文细黑"/>
                <a:cs typeface="华文细黑"/>
              </a:rPr>
              <a:t>。</a:t>
            </a:r>
            <a:endParaRPr sz="1200">
              <a:latin typeface="华文细黑"/>
              <a:cs typeface="华文细黑"/>
            </a:endParaRPr>
          </a:p>
          <a:p>
            <a:pPr marL="170815" indent="-158750" algn="just">
              <a:lnSpc>
                <a:spcPct val="100000"/>
              </a:lnSpc>
              <a:spcBef>
                <a:spcPts val="25"/>
              </a:spcBef>
              <a:buFont typeface="Calibri"/>
              <a:buChar char="•"/>
              <a:tabLst>
                <a:tab pos="171450"/>
              </a:tabLst>
            </a:pPr>
            <a:r>
              <a:rPr sz="1200" spc="20">
                <a:latin typeface="华文细黑"/>
                <a:cs typeface="华文细黑"/>
              </a:rPr>
              <a:t>大部分的新股融资总额</a:t>
            </a:r>
            <a:r>
              <a:rPr sz="1200">
                <a:latin typeface="Calibri"/>
                <a:cs typeface="Calibri"/>
              </a:rPr>
              <a:t>(98%)</a:t>
            </a:r>
            <a:r>
              <a:rPr sz="1200" spc="20">
                <a:latin typeface="华文细黑"/>
                <a:cs typeface="华文细黑"/>
              </a:rPr>
              <a:t>来自中国内地企业</a:t>
            </a:r>
            <a:r>
              <a:rPr sz="1200" spc="75">
                <a:latin typeface="华文细黑"/>
                <a:cs typeface="华文细黑"/>
              </a:rPr>
              <a:t> </a:t>
            </a:r>
            <a:r>
              <a:rPr sz="1200" spc="20">
                <a:latin typeface="华文细黑"/>
                <a:cs typeface="华文细黑"/>
              </a:rPr>
              <a:t>，即</a:t>
            </a:r>
            <a:endParaRPr sz="1200">
              <a:latin typeface="华文细黑"/>
              <a:cs typeface="华文细黑"/>
            </a:endParaRPr>
          </a:p>
          <a:p>
            <a:pPr marL="170815">
              <a:lnSpc>
                <a:spcPct val="100000"/>
              </a:lnSpc>
              <a:spcBef>
                <a:spcPts val="50"/>
              </a:spcBef>
            </a:pPr>
            <a:r>
              <a:rPr sz="1200" spc="20">
                <a:latin typeface="华文细黑"/>
                <a:cs typeface="华文细黑"/>
              </a:rPr>
              <a:t>大约</a:t>
            </a:r>
            <a:r>
              <a:rPr sz="1200" spc="10">
                <a:latin typeface="Calibri"/>
                <a:cs typeface="Calibri"/>
              </a:rPr>
              <a:t>422</a:t>
            </a:r>
            <a:r>
              <a:rPr sz="1200" spc="20">
                <a:latin typeface="华文细黑"/>
                <a:cs typeface="华文细黑"/>
              </a:rPr>
              <a:t>亿港元，去年比例为</a:t>
            </a:r>
            <a:r>
              <a:rPr sz="1200" spc="5">
                <a:latin typeface="Calibri"/>
                <a:cs typeface="Calibri"/>
              </a:rPr>
              <a:t>96%(960</a:t>
            </a:r>
            <a:r>
              <a:rPr sz="1200" spc="20">
                <a:latin typeface="华文细黑"/>
                <a:cs typeface="华文细黑"/>
              </a:rPr>
              <a:t>亿港元</a:t>
            </a:r>
            <a:r>
              <a:rPr sz="1200" spc="-10">
                <a:latin typeface="Calibri"/>
                <a:cs typeface="Calibri"/>
              </a:rPr>
              <a:t>)</a:t>
            </a:r>
            <a:r>
              <a:rPr sz="1200" spc="20">
                <a:latin typeface="华文细黑"/>
                <a:cs typeface="华文细黑"/>
              </a:rPr>
              <a:t>。</a:t>
            </a:r>
            <a:endParaRPr sz="1200">
              <a:latin typeface="华文细黑"/>
              <a:cs typeface="华文细黑"/>
            </a:endParaRPr>
          </a:p>
          <a:p>
            <a:pPr marL="170815" marR="83820" indent="-158750">
              <a:lnSpc>
                <a:spcPct val="101699"/>
              </a:lnSpc>
              <a:buFont typeface="Calibri"/>
              <a:buChar char="•"/>
              <a:tabLst>
                <a:tab pos="171450"/>
              </a:tabLst>
            </a:pPr>
            <a:r>
              <a:rPr sz="1200" spc="20">
                <a:latin typeface="华文细黑"/>
                <a:cs typeface="华文细黑"/>
              </a:rPr>
              <a:t>去年共有</a:t>
            </a:r>
            <a:r>
              <a:rPr sz="1200" spc="10">
                <a:latin typeface="Calibri"/>
                <a:cs typeface="Calibri"/>
              </a:rPr>
              <a:t>3</a:t>
            </a:r>
            <a:r>
              <a:rPr sz="1200" spc="20">
                <a:latin typeface="华文细黑"/>
                <a:cs typeface="华文细黑"/>
              </a:rPr>
              <a:t>家海外公司来港上市，数量占比为</a:t>
            </a:r>
            <a:r>
              <a:rPr sz="1200" spc="10">
                <a:latin typeface="Calibri"/>
                <a:cs typeface="Calibri"/>
              </a:rPr>
              <a:t>4%</a:t>
            </a:r>
            <a:r>
              <a:rPr sz="1200" spc="10">
                <a:latin typeface="华文细黑"/>
                <a:cs typeface="华文细黑"/>
              </a:rPr>
              <a:t>，</a:t>
            </a:r>
            <a:r>
              <a:rPr sz="1200" spc="20">
                <a:latin typeface="华文细黑"/>
                <a:cs typeface="华文细黑"/>
              </a:rPr>
              <a:t>而 今年则没有国际企业来港上市。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35700" y="4450079"/>
            <a:ext cx="3723004" cy="1522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70815" indent="-158750">
              <a:lnSpc>
                <a:spcPct val="100000"/>
              </a:lnSpc>
              <a:spcBef>
                <a:spcPts val="125"/>
              </a:spcBef>
              <a:buChar char="•"/>
              <a:tabLst>
                <a:tab pos="171450"/>
              </a:tabLst>
            </a:pPr>
            <a:r>
              <a:rPr sz="1200" spc="5">
                <a:latin typeface="Calibri"/>
                <a:cs typeface="Calibri"/>
              </a:rPr>
              <a:t>23%</a:t>
            </a:r>
            <a:r>
              <a:rPr sz="1200" spc="20">
                <a:latin typeface="华文细黑"/>
                <a:cs typeface="华文细黑"/>
              </a:rPr>
              <a:t>的新股以</a:t>
            </a:r>
            <a:r>
              <a:rPr sz="1200" spc="10">
                <a:latin typeface="Calibri"/>
                <a:cs typeface="Calibri"/>
              </a:rPr>
              <a:t>10</a:t>
            </a:r>
            <a:r>
              <a:rPr sz="1200" spc="20">
                <a:latin typeface="华文细黑"/>
                <a:cs typeface="华文细黑"/>
              </a:rPr>
              <a:t>倍至</a:t>
            </a:r>
            <a:r>
              <a:rPr sz="1200" spc="10">
                <a:latin typeface="Calibri"/>
                <a:cs typeface="Calibri"/>
              </a:rPr>
              <a:t>20</a:t>
            </a:r>
            <a:r>
              <a:rPr sz="1200" spc="20">
                <a:latin typeface="华文细黑"/>
                <a:cs typeface="华文细黑"/>
              </a:rPr>
              <a:t>倍之间的市盈率上市，较去年</a:t>
            </a:r>
            <a:endParaRPr sz="1200">
              <a:latin typeface="华文细黑"/>
              <a:cs typeface="华文细黑"/>
            </a:endParaRPr>
          </a:p>
          <a:p>
            <a:pPr marL="170815">
              <a:lnSpc>
                <a:spcPct val="100000"/>
              </a:lnSpc>
              <a:spcBef>
                <a:spcPts val="45"/>
              </a:spcBef>
            </a:pPr>
            <a:r>
              <a:rPr sz="1200" spc="20">
                <a:latin typeface="华文细黑"/>
                <a:cs typeface="华文细黑"/>
              </a:rPr>
              <a:t>的</a:t>
            </a:r>
            <a:r>
              <a:rPr sz="1200" spc="5">
                <a:latin typeface="Calibri"/>
                <a:cs typeface="Calibri"/>
              </a:rPr>
              <a:t>14%</a:t>
            </a:r>
            <a:r>
              <a:rPr sz="1200" spc="20">
                <a:latin typeface="华文细黑"/>
                <a:cs typeface="华文细黑"/>
              </a:rPr>
              <a:t>上升</a:t>
            </a:r>
            <a:r>
              <a:rPr sz="1200" spc="10">
                <a:latin typeface="Calibri"/>
                <a:cs typeface="Calibri"/>
              </a:rPr>
              <a:t>9</a:t>
            </a:r>
            <a:r>
              <a:rPr sz="1200" spc="20">
                <a:latin typeface="华文细黑"/>
                <a:cs typeface="华文细黑"/>
              </a:rPr>
              <a:t>个百分点。</a:t>
            </a:r>
            <a:endParaRPr sz="1200">
              <a:latin typeface="华文细黑"/>
              <a:cs typeface="华文细黑"/>
            </a:endParaRPr>
          </a:p>
          <a:p>
            <a:pPr marL="170815" indent="-158750">
              <a:lnSpc>
                <a:spcPct val="100000"/>
              </a:lnSpc>
              <a:spcBef>
                <a:spcPts val="25"/>
              </a:spcBef>
              <a:buChar char="•"/>
              <a:tabLst>
                <a:tab pos="171450"/>
              </a:tabLst>
            </a:pPr>
            <a:r>
              <a:rPr sz="1200" spc="5">
                <a:latin typeface="Calibri"/>
                <a:cs typeface="Calibri"/>
              </a:rPr>
              <a:t>3%</a:t>
            </a:r>
            <a:r>
              <a:rPr sz="1200" spc="20">
                <a:latin typeface="华文细黑"/>
                <a:cs typeface="华文细黑"/>
              </a:rPr>
              <a:t>新股以</a:t>
            </a:r>
            <a:r>
              <a:rPr sz="1200" spc="10">
                <a:latin typeface="Calibri"/>
                <a:cs typeface="Calibri"/>
              </a:rPr>
              <a:t>20</a:t>
            </a:r>
            <a:r>
              <a:rPr sz="1200" spc="20">
                <a:latin typeface="华文细黑"/>
                <a:cs typeface="华文细黑"/>
              </a:rPr>
              <a:t>倍至</a:t>
            </a:r>
            <a:r>
              <a:rPr sz="1200" spc="10">
                <a:latin typeface="Calibri"/>
                <a:cs typeface="Calibri"/>
              </a:rPr>
              <a:t>30</a:t>
            </a:r>
            <a:r>
              <a:rPr sz="1200" spc="20">
                <a:latin typeface="华文细黑"/>
                <a:cs typeface="华文细黑"/>
              </a:rPr>
              <a:t>倍市盈率上市，较去年下跌</a:t>
            </a:r>
            <a:r>
              <a:rPr sz="1200" spc="10">
                <a:latin typeface="Calibri"/>
                <a:cs typeface="Calibri"/>
              </a:rPr>
              <a:t>5</a:t>
            </a:r>
            <a:r>
              <a:rPr sz="1200" spc="20">
                <a:latin typeface="华文细黑"/>
                <a:cs typeface="华文细黑"/>
              </a:rPr>
              <a:t>个百</a:t>
            </a:r>
            <a:endParaRPr sz="1200">
              <a:latin typeface="华文细黑"/>
              <a:cs typeface="华文细黑"/>
            </a:endParaRPr>
          </a:p>
          <a:p>
            <a:pPr marL="170815">
              <a:lnSpc>
                <a:spcPct val="100000"/>
              </a:lnSpc>
              <a:spcBef>
                <a:spcPts val="25"/>
              </a:spcBef>
            </a:pPr>
            <a:r>
              <a:rPr sz="1200" spc="20">
                <a:latin typeface="华文细黑"/>
                <a:cs typeface="华文细黑"/>
              </a:rPr>
              <a:t>分点。</a:t>
            </a:r>
            <a:endParaRPr sz="1200">
              <a:latin typeface="华文细黑"/>
              <a:cs typeface="华文细黑"/>
            </a:endParaRPr>
          </a:p>
          <a:p>
            <a:pPr marL="170815" indent="-158750">
              <a:lnSpc>
                <a:spcPct val="100000"/>
              </a:lnSpc>
              <a:spcBef>
                <a:spcPts val="45"/>
              </a:spcBef>
              <a:buFont typeface="Calibri"/>
              <a:buChar char="•"/>
              <a:tabLst>
                <a:tab pos="171450"/>
              </a:tabLst>
            </a:pPr>
            <a:r>
              <a:rPr sz="1200" spc="20">
                <a:latin typeface="华文细黑"/>
                <a:cs typeface="华文细黑"/>
              </a:rPr>
              <a:t>以</a:t>
            </a:r>
            <a:r>
              <a:rPr sz="1200" spc="10">
                <a:latin typeface="Calibri"/>
                <a:cs typeface="Calibri"/>
              </a:rPr>
              <a:t>40</a:t>
            </a:r>
            <a:r>
              <a:rPr sz="1200" spc="20">
                <a:latin typeface="华文细黑"/>
                <a:cs typeface="华文细黑"/>
              </a:rPr>
              <a:t>倍以上的市盈率上市的新股比重为</a:t>
            </a:r>
            <a:r>
              <a:rPr sz="1200" spc="10">
                <a:latin typeface="Calibri"/>
                <a:cs typeface="Calibri"/>
              </a:rPr>
              <a:t>10%</a:t>
            </a:r>
            <a:r>
              <a:rPr sz="1200" spc="10">
                <a:latin typeface="华文细黑"/>
                <a:cs typeface="华文细黑"/>
              </a:rPr>
              <a:t>，</a:t>
            </a:r>
            <a:r>
              <a:rPr sz="1200" spc="20">
                <a:latin typeface="华文细黑"/>
                <a:cs typeface="华文细黑"/>
              </a:rPr>
              <a:t>较去年</a:t>
            </a:r>
            <a:endParaRPr sz="1200">
              <a:latin typeface="华文细黑"/>
              <a:cs typeface="华文细黑"/>
            </a:endParaRPr>
          </a:p>
          <a:p>
            <a:pPr marL="170815">
              <a:lnSpc>
                <a:spcPct val="100000"/>
              </a:lnSpc>
              <a:spcBef>
                <a:spcPts val="25"/>
              </a:spcBef>
            </a:pPr>
            <a:r>
              <a:rPr sz="1200" spc="20">
                <a:latin typeface="华文细黑"/>
                <a:cs typeface="华文细黑"/>
              </a:rPr>
              <a:t>下降</a:t>
            </a:r>
            <a:r>
              <a:rPr sz="1200" spc="10">
                <a:latin typeface="Calibri"/>
                <a:cs typeface="Calibri"/>
              </a:rPr>
              <a:t>4</a:t>
            </a:r>
            <a:r>
              <a:rPr sz="1200" spc="20">
                <a:latin typeface="华文细黑"/>
                <a:cs typeface="华文细黑"/>
              </a:rPr>
              <a:t>个百分点。</a:t>
            </a:r>
            <a:endParaRPr sz="1200">
              <a:latin typeface="华文细黑"/>
              <a:cs typeface="华文细黑"/>
            </a:endParaRPr>
          </a:p>
          <a:p>
            <a:pPr marL="170815" marR="10795" indent="-158750">
              <a:lnSpc>
                <a:spcPts val="1490"/>
              </a:lnSpc>
              <a:spcBef>
                <a:spcPts val="35"/>
              </a:spcBef>
              <a:buFont typeface="Calibri"/>
              <a:buChar char="•"/>
              <a:tabLst>
                <a:tab pos="171450"/>
              </a:tabLst>
            </a:pPr>
            <a:r>
              <a:rPr sz="1200" spc="20">
                <a:latin typeface="华文细黑"/>
                <a:cs typeface="华文细黑"/>
              </a:rPr>
              <a:t>以介绍形式及业绩亏损上市的由去年的</a:t>
            </a:r>
            <a:r>
              <a:rPr sz="1200" spc="5">
                <a:latin typeface="Calibri"/>
                <a:cs typeface="Calibri"/>
              </a:rPr>
              <a:t>37%</a:t>
            </a:r>
            <a:r>
              <a:rPr sz="1200" spc="20">
                <a:latin typeface="华文细黑"/>
                <a:cs typeface="华文细黑"/>
              </a:rPr>
              <a:t>上升至今 年的</a:t>
            </a:r>
            <a:r>
              <a:rPr sz="1200" spc="5">
                <a:latin typeface="Calibri"/>
                <a:cs typeface="Calibri"/>
              </a:rPr>
              <a:t>42%</a:t>
            </a:r>
            <a:r>
              <a:rPr sz="1200" spc="20">
                <a:latin typeface="华文细黑"/>
                <a:cs typeface="华文细黑"/>
              </a:rPr>
              <a:t>。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84604" y="1990343"/>
            <a:ext cx="6160135" cy="6159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5020945"/>
              </a:tabLst>
            </a:pPr>
            <a:r>
              <a:rPr sz="1200" b="1" spc="40">
                <a:latin typeface="Microsoft JhengHei"/>
                <a:cs typeface="Microsoft JhengHei"/>
              </a:rPr>
              <a:t>按发行方</a:t>
            </a:r>
            <a:r>
              <a:rPr sz="1200" b="1" spc="20">
                <a:latin typeface="Microsoft JhengHei"/>
                <a:cs typeface="Microsoft JhengHei"/>
              </a:rPr>
              <a:t>地区划分的新</a:t>
            </a:r>
            <a:r>
              <a:rPr sz="1200" b="1" spc="40">
                <a:latin typeface="Microsoft JhengHei"/>
                <a:cs typeface="Microsoft JhengHei"/>
              </a:rPr>
              <a:t>股</a:t>
            </a:r>
            <a:r>
              <a:rPr sz="1200" b="1" spc="20">
                <a:latin typeface="Microsoft JhengHei"/>
                <a:cs typeface="Microsoft JhengHei"/>
              </a:rPr>
              <a:t>数量	</a:t>
            </a:r>
            <a:r>
              <a:rPr sz="1200" b="1" spc="40">
                <a:latin typeface="Microsoft JhengHei"/>
                <a:cs typeface="Microsoft JhengHei"/>
              </a:rPr>
              <a:t>香港新股</a:t>
            </a:r>
            <a:r>
              <a:rPr sz="1200" b="1" spc="20">
                <a:latin typeface="Microsoft JhengHei"/>
                <a:cs typeface="Microsoft JhengHei"/>
              </a:rPr>
              <a:t>市盈率</a:t>
            </a:r>
            <a:endParaRPr sz="1200">
              <a:latin typeface="Microsoft JhengHei"/>
              <a:cs typeface="Microsoft JhengHei"/>
            </a:endParaRPr>
          </a:p>
          <a:p>
            <a:pPr marL="723265">
              <a:lnSpc>
                <a:spcPct val="100000"/>
              </a:lnSpc>
              <a:spcBef>
                <a:spcPts val="1500"/>
              </a:spcBef>
              <a:tabLst>
                <a:tab pos="5624830"/>
              </a:tabLst>
            </a:pPr>
            <a:r>
              <a:rPr sz="1400" b="1" spc="-10">
                <a:solidFill>
                  <a:srgbClr val="FFFFFF"/>
                </a:solidFill>
                <a:latin typeface="Calibri"/>
                <a:cs typeface="Calibri"/>
              </a:rPr>
              <a:t>8%	</a:t>
            </a:r>
            <a:r>
              <a:rPr sz="2100" b="1" spc="-22" baseline="-7936">
                <a:solidFill>
                  <a:srgbClr val="FFFFFF"/>
                </a:solidFill>
                <a:latin typeface="Calibri"/>
                <a:cs typeface="Calibri"/>
              </a:rPr>
              <a:t>6%</a:t>
            </a:r>
            <a:endParaRPr sz="2100" baseline="-7936">
              <a:latin typeface="Calibri"/>
              <a:cs typeface="Calibri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429259" y="1018031"/>
            <a:ext cx="10178415" cy="6464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435"/>
              </a:lnSpc>
              <a:spcBef>
                <a:spcPts val="110"/>
              </a:spcBef>
            </a:pPr>
            <a:r>
              <a:rPr spc="10">
                <a:latin typeface="Calibri"/>
                <a:cs typeface="Calibri"/>
              </a:rPr>
              <a:t>2023</a:t>
            </a:r>
            <a:r>
              <a:rPr spc="10"/>
              <a:t>年</a:t>
            </a:r>
            <a:r>
              <a:rPr spc="-15"/>
              <a:t>香</a:t>
            </a:r>
            <a:r>
              <a:rPr spc="10"/>
              <a:t>港新</a:t>
            </a:r>
            <a:r>
              <a:rPr spc="-15"/>
              <a:t>股</a:t>
            </a:r>
            <a:r>
              <a:rPr spc="10"/>
              <a:t>市场</a:t>
            </a:r>
            <a:r>
              <a:rPr spc="-15"/>
              <a:t>概</a:t>
            </a:r>
            <a:r>
              <a:rPr spc="10"/>
              <a:t>览</a:t>
            </a:r>
          </a:p>
          <a:p>
            <a:pPr marL="12700">
              <a:lnSpc>
                <a:spcPts val="2435"/>
              </a:lnSpc>
            </a:pPr>
            <a:r>
              <a:rPr spc="10">
                <a:solidFill>
                  <a:srgbClr val="565656"/>
                </a:solidFill>
              </a:rPr>
              <a:t>由于没</a:t>
            </a:r>
            <a:r>
              <a:rPr spc="-15">
                <a:solidFill>
                  <a:srgbClr val="565656"/>
                </a:solidFill>
              </a:rPr>
              <a:t>有</a:t>
            </a:r>
            <a:r>
              <a:rPr spc="10">
                <a:solidFill>
                  <a:srgbClr val="565656"/>
                </a:solidFill>
              </a:rPr>
              <a:t>任何</a:t>
            </a:r>
            <a:r>
              <a:rPr spc="-15">
                <a:solidFill>
                  <a:srgbClr val="565656"/>
                </a:solidFill>
              </a:rPr>
              <a:t>海</a:t>
            </a:r>
            <a:r>
              <a:rPr spc="10">
                <a:solidFill>
                  <a:srgbClr val="565656"/>
                </a:solidFill>
              </a:rPr>
              <a:t>外公</a:t>
            </a:r>
            <a:r>
              <a:rPr spc="-15">
                <a:solidFill>
                  <a:srgbClr val="565656"/>
                </a:solidFill>
              </a:rPr>
              <a:t>司来</a:t>
            </a:r>
            <a:r>
              <a:rPr spc="10">
                <a:solidFill>
                  <a:srgbClr val="565656"/>
                </a:solidFill>
              </a:rPr>
              <a:t>港上市</a:t>
            </a:r>
            <a:r>
              <a:rPr spc="-15">
                <a:solidFill>
                  <a:srgbClr val="565656"/>
                </a:solidFill>
              </a:rPr>
              <a:t>，</a:t>
            </a:r>
            <a:r>
              <a:rPr spc="10">
                <a:solidFill>
                  <a:srgbClr val="565656"/>
                </a:solidFill>
              </a:rPr>
              <a:t>内地</a:t>
            </a:r>
            <a:r>
              <a:rPr spc="-15">
                <a:solidFill>
                  <a:srgbClr val="565656"/>
                </a:solidFill>
              </a:rPr>
              <a:t>企</a:t>
            </a:r>
            <a:r>
              <a:rPr spc="10">
                <a:solidFill>
                  <a:srgbClr val="565656"/>
                </a:solidFill>
              </a:rPr>
              <a:t>业在</a:t>
            </a:r>
            <a:r>
              <a:rPr spc="-15">
                <a:solidFill>
                  <a:srgbClr val="565656"/>
                </a:solidFill>
              </a:rPr>
              <a:t>新股</a:t>
            </a:r>
            <a:r>
              <a:rPr spc="10">
                <a:solidFill>
                  <a:srgbClr val="565656"/>
                </a:solidFill>
              </a:rPr>
              <a:t>数量及</a:t>
            </a:r>
            <a:r>
              <a:rPr spc="-15">
                <a:solidFill>
                  <a:srgbClr val="565656"/>
                </a:solidFill>
              </a:rPr>
              <a:t>融</a:t>
            </a:r>
            <a:r>
              <a:rPr spc="10">
                <a:solidFill>
                  <a:srgbClr val="565656"/>
                </a:solidFill>
              </a:rPr>
              <a:t>资总</a:t>
            </a:r>
            <a:r>
              <a:rPr spc="-15">
                <a:solidFill>
                  <a:srgbClr val="565656"/>
                </a:solidFill>
              </a:rPr>
              <a:t>额</a:t>
            </a:r>
            <a:r>
              <a:rPr spc="10">
                <a:solidFill>
                  <a:srgbClr val="565656"/>
                </a:solidFill>
              </a:rPr>
              <a:t>占比</a:t>
            </a:r>
            <a:r>
              <a:rPr spc="-15">
                <a:solidFill>
                  <a:srgbClr val="565656"/>
                </a:solidFill>
              </a:rPr>
              <a:t>再进</a:t>
            </a:r>
            <a:r>
              <a:rPr spc="10">
                <a:solidFill>
                  <a:srgbClr val="565656"/>
                </a:solidFill>
              </a:rPr>
              <a:t>一步上</a:t>
            </a:r>
            <a:r>
              <a:rPr spc="-15">
                <a:solidFill>
                  <a:srgbClr val="565656"/>
                </a:solidFill>
              </a:rPr>
              <a:t>升</a:t>
            </a:r>
            <a:r>
              <a:rPr spc="10">
                <a:solidFill>
                  <a:srgbClr val="565656"/>
                </a:solidFill>
              </a:rPr>
              <a:t>；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29259" y="1597152"/>
            <a:ext cx="939228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spc="30">
                <a:solidFill>
                  <a:srgbClr val="565656"/>
                </a:solidFill>
                <a:latin typeface="Microsoft JhengHei"/>
                <a:cs typeface="Microsoft JhengHei"/>
              </a:rPr>
              <a:t>与其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他新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股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上市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市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盈率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类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别比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较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，以</a:t>
            </a:r>
            <a:r>
              <a:rPr sz="2100" b="1" spc="-10">
                <a:solidFill>
                  <a:srgbClr val="565656"/>
                </a:solidFill>
                <a:latin typeface="Calibri"/>
                <a:cs typeface="Calibri"/>
              </a:rPr>
              <a:t>10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至</a:t>
            </a:r>
            <a:r>
              <a:rPr sz="2100" b="1" spc="-10">
                <a:solidFill>
                  <a:srgbClr val="565656"/>
                </a:solidFill>
                <a:latin typeface="Calibri"/>
                <a:cs typeface="Calibri"/>
              </a:rPr>
              <a:t>20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倍市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盈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率上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市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的新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股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比重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增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幅为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最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多</a:t>
            </a:r>
            <a:endParaRPr sz="2100">
              <a:latin typeface="Microsoft JhengHei"/>
              <a:cs typeface="Microsoft JhengHe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47891" y="4157471"/>
            <a:ext cx="354901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1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r>
              <a:rPr sz="1300" b="1" spc="40">
                <a:solidFill>
                  <a:srgbClr val="FFFFFF"/>
                </a:solidFill>
                <a:latin typeface="Microsoft JhengHei"/>
                <a:cs typeface="Microsoft JhengHei"/>
              </a:rPr>
              <a:t>倍至</a:t>
            </a:r>
            <a:r>
              <a:rPr sz="1300" b="1" spc="10">
                <a:solidFill>
                  <a:srgbClr val="FFFFFF"/>
                </a:solidFill>
                <a:latin typeface="Calibri"/>
                <a:cs typeface="Calibri"/>
              </a:rPr>
              <a:t>20</a:t>
            </a:r>
            <a:r>
              <a:rPr sz="1300" b="1" spc="20">
                <a:solidFill>
                  <a:srgbClr val="FFFFFF"/>
                </a:solidFill>
                <a:latin typeface="Microsoft JhengHei"/>
                <a:cs typeface="Microsoft JhengHei"/>
              </a:rPr>
              <a:t>倍之</a:t>
            </a:r>
            <a:r>
              <a:rPr sz="1300" b="1" spc="-5">
                <a:solidFill>
                  <a:srgbClr val="FFFFFF"/>
                </a:solidFill>
                <a:latin typeface="Microsoft JhengHei"/>
                <a:cs typeface="Microsoft JhengHei"/>
              </a:rPr>
              <a:t>间</a:t>
            </a:r>
            <a:r>
              <a:rPr sz="1300" b="1" spc="20">
                <a:solidFill>
                  <a:srgbClr val="FFFFFF"/>
                </a:solidFill>
                <a:latin typeface="Microsoft JhengHei"/>
                <a:cs typeface="Microsoft JhengHei"/>
              </a:rPr>
              <a:t>的市盈率</a:t>
            </a:r>
            <a:r>
              <a:rPr sz="1300" b="1" spc="-5">
                <a:solidFill>
                  <a:srgbClr val="FFFFFF"/>
                </a:solidFill>
                <a:latin typeface="Microsoft JhengHei"/>
                <a:cs typeface="Microsoft JhengHei"/>
              </a:rPr>
              <a:t>上</a:t>
            </a:r>
            <a:r>
              <a:rPr sz="1300" b="1" spc="20">
                <a:solidFill>
                  <a:srgbClr val="FFFFFF"/>
                </a:solidFill>
                <a:latin typeface="Microsoft JhengHei"/>
                <a:cs typeface="Microsoft JhengHei"/>
              </a:rPr>
              <a:t>市新股</a:t>
            </a:r>
            <a:r>
              <a:rPr sz="1300" b="1" spc="-5">
                <a:solidFill>
                  <a:srgbClr val="FFFFFF"/>
                </a:solidFill>
                <a:latin typeface="Microsoft JhengHei"/>
                <a:cs typeface="Microsoft JhengHei"/>
              </a:rPr>
              <a:t>数</a:t>
            </a:r>
            <a:r>
              <a:rPr sz="1300" b="1" spc="20">
                <a:solidFill>
                  <a:srgbClr val="FFFFFF"/>
                </a:solidFill>
                <a:latin typeface="Microsoft JhengHei"/>
                <a:cs typeface="Microsoft JhengHei"/>
              </a:rPr>
              <a:t>量比重增加</a:t>
            </a:r>
            <a:endParaRPr sz="1300">
              <a:latin typeface="Microsoft JhengHei"/>
              <a:cs typeface="Microsoft JhengHe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459483" y="4163567"/>
            <a:ext cx="170497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40">
                <a:solidFill>
                  <a:srgbClr val="FFFFFF"/>
                </a:solidFill>
                <a:latin typeface="Microsoft JhengHei"/>
                <a:cs typeface="Microsoft JhengHei"/>
              </a:rPr>
              <a:t>未有</a:t>
            </a:r>
            <a:r>
              <a:rPr sz="1300" b="1" spc="20">
                <a:solidFill>
                  <a:srgbClr val="FFFFFF"/>
                </a:solidFill>
                <a:latin typeface="Microsoft JhengHei"/>
                <a:cs typeface="Microsoft JhengHei"/>
              </a:rPr>
              <a:t>海外公司来</a:t>
            </a:r>
            <a:r>
              <a:rPr sz="1300" b="1" spc="-5">
                <a:solidFill>
                  <a:srgbClr val="FFFFFF"/>
                </a:solidFill>
                <a:latin typeface="Microsoft JhengHei"/>
                <a:cs typeface="Microsoft JhengHei"/>
              </a:rPr>
              <a:t>港</a:t>
            </a:r>
            <a:r>
              <a:rPr sz="1300" b="1" spc="20">
                <a:solidFill>
                  <a:srgbClr val="FFFFFF"/>
                </a:solidFill>
                <a:latin typeface="Microsoft JhengHei"/>
                <a:cs typeface="Microsoft JhengHei"/>
              </a:rPr>
              <a:t>上市</a:t>
            </a:r>
            <a:endParaRPr sz="1300">
              <a:latin typeface="Microsoft JhengHei"/>
              <a:cs typeface="Microsoft JhengHe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29259" y="6141720"/>
            <a:ext cx="9809480" cy="161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资料来源：港交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德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估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计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与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分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析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截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850" spc="15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12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10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日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latin typeface="华文细黑"/>
                <a:cs typeface="华文细黑"/>
              </a:rPr>
              <a:t>假</a:t>
            </a:r>
            <a:r>
              <a:rPr sz="850" spc="35">
                <a:latin typeface="华文细黑"/>
                <a:cs typeface="华文细黑"/>
              </a:rPr>
              <a:t>设</a:t>
            </a:r>
            <a:r>
              <a:rPr sz="850" spc="10">
                <a:latin typeface="华文细黑"/>
                <a:cs typeface="华文细黑"/>
              </a:rPr>
              <a:t>已</a:t>
            </a:r>
            <a:r>
              <a:rPr sz="850" spc="35">
                <a:latin typeface="华文细黑"/>
                <a:cs typeface="华文细黑"/>
              </a:rPr>
              <a:t>公布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划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20">
                <a:latin typeface="Calibri"/>
                <a:cs typeface="Calibri"/>
              </a:rPr>
              <a:t>2</a:t>
            </a:r>
            <a:r>
              <a:rPr sz="850" spc="10">
                <a:latin typeface="华文细黑"/>
                <a:cs typeface="华文细黑"/>
              </a:rPr>
              <a:t>只</a:t>
            </a:r>
            <a:r>
              <a:rPr sz="850" spc="35">
                <a:latin typeface="华文细黑"/>
                <a:cs typeface="华文细黑"/>
              </a:rPr>
              <a:t>主</a:t>
            </a:r>
            <a:r>
              <a:rPr sz="850" spc="10">
                <a:latin typeface="华文细黑"/>
                <a:cs typeface="华文细黑"/>
              </a:rPr>
              <a:t>板</a:t>
            </a:r>
            <a:r>
              <a:rPr sz="850" spc="35">
                <a:latin typeface="华文细黑"/>
                <a:cs typeface="华文细黑"/>
              </a:rPr>
              <a:t>新股</a:t>
            </a:r>
            <a:r>
              <a:rPr sz="850" spc="10">
                <a:latin typeface="华文细黑"/>
                <a:cs typeface="华文细黑"/>
              </a:rPr>
              <a:t>能</a:t>
            </a:r>
            <a:r>
              <a:rPr sz="850" spc="35">
                <a:latin typeface="华文细黑"/>
                <a:cs typeface="华文细黑"/>
              </a:rPr>
              <a:t>够</a:t>
            </a:r>
            <a:r>
              <a:rPr sz="850" spc="10">
                <a:latin typeface="华文细黑"/>
                <a:cs typeface="华文细黑"/>
              </a:rPr>
              <a:t>于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11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29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成</a:t>
            </a:r>
            <a:r>
              <a:rPr sz="850" spc="10">
                <a:latin typeface="华文细黑"/>
                <a:cs typeface="华文细黑"/>
              </a:rPr>
              <a:t>功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，而</a:t>
            </a:r>
            <a:r>
              <a:rPr sz="850" spc="10">
                <a:latin typeface="华文细黑"/>
                <a:cs typeface="华文细黑"/>
              </a:rPr>
              <a:t>已</a:t>
            </a:r>
            <a:r>
              <a:rPr sz="850" spc="35">
                <a:latin typeface="华文细黑"/>
                <a:cs typeface="华文细黑"/>
              </a:rPr>
              <a:t>公</a:t>
            </a:r>
            <a:r>
              <a:rPr sz="850" spc="10">
                <a:latin typeface="华文细黑"/>
                <a:cs typeface="华文细黑"/>
              </a:rPr>
              <a:t>布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计</a:t>
            </a:r>
            <a:r>
              <a:rPr sz="850" spc="10">
                <a:latin typeface="华文细黑"/>
                <a:cs typeface="华文细黑"/>
              </a:rPr>
              <a:t>划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股</a:t>
            </a:r>
            <a:r>
              <a:rPr sz="850" spc="10">
                <a:latin typeface="华文细黑"/>
                <a:cs typeface="华文细黑"/>
              </a:rPr>
              <a:t>以</a:t>
            </a:r>
            <a:r>
              <a:rPr sz="850" spc="35">
                <a:latin typeface="华文细黑"/>
                <a:cs typeface="华文细黑"/>
              </a:rPr>
              <a:t>其</a:t>
            </a:r>
            <a:r>
              <a:rPr sz="850" spc="10">
                <a:latin typeface="华文细黑"/>
                <a:cs typeface="华文细黑"/>
              </a:rPr>
              <a:t>发</a:t>
            </a:r>
            <a:r>
              <a:rPr sz="850" spc="35">
                <a:latin typeface="华文细黑"/>
                <a:cs typeface="华文细黑"/>
              </a:rPr>
              <a:t>售</a:t>
            </a:r>
            <a:r>
              <a:rPr sz="850" spc="10">
                <a:latin typeface="华文细黑"/>
                <a:cs typeface="华文细黑"/>
              </a:rPr>
              <a:t>价</a:t>
            </a:r>
            <a:r>
              <a:rPr sz="850" spc="35">
                <a:latin typeface="华文细黑"/>
                <a:cs typeface="华文细黑"/>
              </a:rPr>
              <a:t>范</a:t>
            </a:r>
            <a:r>
              <a:rPr sz="850" spc="10">
                <a:latin typeface="华文细黑"/>
                <a:cs typeface="华文细黑"/>
              </a:rPr>
              <a:t>围</a:t>
            </a:r>
            <a:r>
              <a:rPr sz="850" spc="35">
                <a:latin typeface="华文细黑"/>
                <a:cs typeface="华文细黑"/>
              </a:rPr>
              <a:t>的中</a:t>
            </a:r>
            <a:r>
              <a:rPr sz="850" spc="10">
                <a:latin typeface="华文细黑"/>
                <a:cs typeface="华文细黑"/>
              </a:rPr>
              <a:t>位定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62000" y="4026915"/>
            <a:ext cx="661670" cy="615950"/>
          </a:xfrm>
          <a:custGeom>
            <a:rect l="l" t="t" r="r" b="b"/>
            <a:pathLst>
              <a:path w="661669" h="615950">
                <a:moveTo>
                  <a:pt x="332231" y="0"/>
                </a:moveTo>
                <a:lnTo>
                  <a:pt x="283273" y="3322"/>
                </a:lnTo>
                <a:lnTo>
                  <a:pt x="236500" y="12979"/>
                </a:lnTo>
                <a:lnTo>
                  <a:pt x="192433" y="28503"/>
                </a:lnTo>
                <a:lnTo>
                  <a:pt x="151596" y="49427"/>
                </a:lnTo>
                <a:lnTo>
                  <a:pt x="114509" y="75283"/>
                </a:lnTo>
                <a:lnTo>
                  <a:pt x="81696" y="105605"/>
                </a:lnTo>
                <a:lnTo>
                  <a:pt x="53677" y="139926"/>
                </a:lnTo>
                <a:lnTo>
                  <a:pt x="30976" y="177777"/>
                </a:lnTo>
                <a:lnTo>
                  <a:pt x="14115" y="218693"/>
                </a:lnTo>
                <a:lnTo>
                  <a:pt x="3615" y="262205"/>
                </a:lnTo>
                <a:lnTo>
                  <a:pt x="0" y="307848"/>
                </a:lnTo>
                <a:lnTo>
                  <a:pt x="3615" y="353490"/>
                </a:lnTo>
                <a:lnTo>
                  <a:pt x="14115" y="397002"/>
                </a:lnTo>
                <a:lnTo>
                  <a:pt x="30976" y="437918"/>
                </a:lnTo>
                <a:lnTo>
                  <a:pt x="53677" y="475769"/>
                </a:lnTo>
                <a:lnTo>
                  <a:pt x="81696" y="510090"/>
                </a:lnTo>
                <a:lnTo>
                  <a:pt x="114509" y="540412"/>
                </a:lnTo>
                <a:lnTo>
                  <a:pt x="151596" y="566268"/>
                </a:lnTo>
                <a:lnTo>
                  <a:pt x="192433" y="587192"/>
                </a:lnTo>
                <a:lnTo>
                  <a:pt x="236500" y="602716"/>
                </a:lnTo>
                <a:lnTo>
                  <a:pt x="283273" y="612373"/>
                </a:lnTo>
                <a:lnTo>
                  <a:pt x="332231" y="615696"/>
                </a:lnTo>
                <a:lnTo>
                  <a:pt x="381119" y="612373"/>
                </a:lnTo>
                <a:lnTo>
                  <a:pt x="427697" y="602716"/>
                </a:lnTo>
                <a:lnTo>
                  <a:pt x="471473" y="587192"/>
                </a:lnTo>
                <a:lnTo>
                  <a:pt x="511951" y="566268"/>
                </a:lnTo>
                <a:lnTo>
                  <a:pt x="548637" y="540412"/>
                </a:lnTo>
                <a:lnTo>
                  <a:pt x="581036" y="510090"/>
                </a:lnTo>
                <a:lnTo>
                  <a:pt x="608654" y="475769"/>
                </a:lnTo>
                <a:lnTo>
                  <a:pt x="630995" y="437918"/>
                </a:lnTo>
                <a:lnTo>
                  <a:pt x="647566" y="397002"/>
                </a:lnTo>
                <a:lnTo>
                  <a:pt x="657871" y="353490"/>
                </a:lnTo>
                <a:lnTo>
                  <a:pt x="661416" y="307848"/>
                </a:lnTo>
                <a:lnTo>
                  <a:pt x="657871" y="262205"/>
                </a:lnTo>
                <a:lnTo>
                  <a:pt x="647566" y="218693"/>
                </a:lnTo>
                <a:lnTo>
                  <a:pt x="630995" y="177777"/>
                </a:lnTo>
                <a:lnTo>
                  <a:pt x="608654" y="139926"/>
                </a:lnTo>
                <a:lnTo>
                  <a:pt x="581036" y="105605"/>
                </a:lnTo>
                <a:lnTo>
                  <a:pt x="548637" y="75283"/>
                </a:lnTo>
                <a:lnTo>
                  <a:pt x="511951" y="49427"/>
                </a:lnTo>
                <a:lnTo>
                  <a:pt x="471473" y="28503"/>
                </a:lnTo>
                <a:lnTo>
                  <a:pt x="427697" y="12979"/>
                </a:lnTo>
                <a:lnTo>
                  <a:pt x="381119" y="3322"/>
                </a:lnTo>
                <a:lnTo>
                  <a:pt x="332231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62000" y="4026915"/>
            <a:ext cx="661670" cy="615950"/>
          </a:xfrm>
          <a:custGeom>
            <a:rect l="l" t="t" r="r" b="b"/>
            <a:pathLst>
              <a:path w="661669" h="615950">
                <a:moveTo>
                  <a:pt x="0" y="307848"/>
                </a:moveTo>
                <a:lnTo>
                  <a:pt x="3615" y="262205"/>
                </a:lnTo>
                <a:lnTo>
                  <a:pt x="14115" y="218693"/>
                </a:lnTo>
                <a:lnTo>
                  <a:pt x="30976" y="177777"/>
                </a:lnTo>
                <a:lnTo>
                  <a:pt x="53677" y="139926"/>
                </a:lnTo>
                <a:lnTo>
                  <a:pt x="81696" y="105605"/>
                </a:lnTo>
                <a:lnTo>
                  <a:pt x="114509" y="75283"/>
                </a:lnTo>
                <a:lnTo>
                  <a:pt x="151596" y="49427"/>
                </a:lnTo>
                <a:lnTo>
                  <a:pt x="192433" y="28503"/>
                </a:lnTo>
                <a:lnTo>
                  <a:pt x="236500" y="12979"/>
                </a:lnTo>
                <a:lnTo>
                  <a:pt x="283273" y="3322"/>
                </a:lnTo>
                <a:lnTo>
                  <a:pt x="332231" y="0"/>
                </a:lnTo>
                <a:lnTo>
                  <a:pt x="381119" y="3322"/>
                </a:lnTo>
                <a:lnTo>
                  <a:pt x="427697" y="12979"/>
                </a:lnTo>
                <a:lnTo>
                  <a:pt x="471473" y="28503"/>
                </a:lnTo>
                <a:lnTo>
                  <a:pt x="511951" y="49427"/>
                </a:lnTo>
                <a:lnTo>
                  <a:pt x="548637" y="75283"/>
                </a:lnTo>
                <a:lnTo>
                  <a:pt x="581036" y="105605"/>
                </a:lnTo>
                <a:lnTo>
                  <a:pt x="608654" y="139926"/>
                </a:lnTo>
                <a:lnTo>
                  <a:pt x="630995" y="177777"/>
                </a:lnTo>
                <a:lnTo>
                  <a:pt x="647566" y="218693"/>
                </a:lnTo>
                <a:lnTo>
                  <a:pt x="657871" y="262205"/>
                </a:lnTo>
                <a:lnTo>
                  <a:pt x="661416" y="307848"/>
                </a:lnTo>
                <a:lnTo>
                  <a:pt x="657871" y="353490"/>
                </a:lnTo>
                <a:lnTo>
                  <a:pt x="647566" y="397002"/>
                </a:lnTo>
                <a:lnTo>
                  <a:pt x="630995" y="437918"/>
                </a:lnTo>
                <a:lnTo>
                  <a:pt x="608654" y="475769"/>
                </a:lnTo>
                <a:lnTo>
                  <a:pt x="581036" y="510090"/>
                </a:lnTo>
                <a:lnTo>
                  <a:pt x="548637" y="540412"/>
                </a:lnTo>
                <a:lnTo>
                  <a:pt x="511951" y="566268"/>
                </a:lnTo>
                <a:lnTo>
                  <a:pt x="471473" y="587192"/>
                </a:lnTo>
                <a:lnTo>
                  <a:pt x="427697" y="602716"/>
                </a:lnTo>
                <a:lnTo>
                  <a:pt x="381119" y="612373"/>
                </a:lnTo>
                <a:lnTo>
                  <a:pt x="332231" y="615696"/>
                </a:lnTo>
                <a:lnTo>
                  <a:pt x="283273" y="612373"/>
                </a:lnTo>
                <a:lnTo>
                  <a:pt x="236500" y="602716"/>
                </a:lnTo>
                <a:lnTo>
                  <a:pt x="192433" y="587192"/>
                </a:lnTo>
                <a:lnTo>
                  <a:pt x="151596" y="566268"/>
                </a:lnTo>
                <a:lnTo>
                  <a:pt x="114509" y="540412"/>
                </a:lnTo>
                <a:lnTo>
                  <a:pt x="81696" y="510090"/>
                </a:lnTo>
                <a:lnTo>
                  <a:pt x="53677" y="475769"/>
                </a:lnTo>
                <a:lnTo>
                  <a:pt x="30976" y="437918"/>
                </a:lnTo>
                <a:lnTo>
                  <a:pt x="14115" y="397002"/>
                </a:lnTo>
                <a:lnTo>
                  <a:pt x="3615" y="353490"/>
                </a:lnTo>
                <a:lnTo>
                  <a:pt x="0" y="307848"/>
                </a:lnTo>
              </a:path>
            </a:pathLst>
          </a:custGeom>
          <a:ln w="12192">
            <a:solidFill>
              <a:srgbClr val="85BB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538215" y="3990340"/>
            <a:ext cx="658495" cy="615950"/>
          </a:xfrm>
          <a:custGeom>
            <a:rect l="l" t="t" r="r" b="b"/>
            <a:pathLst>
              <a:path w="658495" h="615950">
                <a:moveTo>
                  <a:pt x="329184" y="0"/>
                </a:moveTo>
                <a:lnTo>
                  <a:pt x="280296" y="3322"/>
                </a:lnTo>
                <a:lnTo>
                  <a:pt x="233718" y="12979"/>
                </a:lnTo>
                <a:lnTo>
                  <a:pt x="189942" y="28503"/>
                </a:lnTo>
                <a:lnTo>
                  <a:pt x="149464" y="49427"/>
                </a:lnTo>
                <a:lnTo>
                  <a:pt x="112778" y="75283"/>
                </a:lnTo>
                <a:lnTo>
                  <a:pt x="80379" y="105605"/>
                </a:lnTo>
                <a:lnTo>
                  <a:pt x="52761" y="139926"/>
                </a:lnTo>
                <a:lnTo>
                  <a:pt x="30420" y="177777"/>
                </a:lnTo>
                <a:lnTo>
                  <a:pt x="13849" y="218693"/>
                </a:lnTo>
                <a:lnTo>
                  <a:pt x="3544" y="262205"/>
                </a:lnTo>
                <a:lnTo>
                  <a:pt x="0" y="307848"/>
                </a:lnTo>
                <a:lnTo>
                  <a:pt x="3544" y="353490"/>
                </a:lnTo>
                <a:lnTo>
                  <a:pt x="13849" y="397002"/>
                </a:lnTo>
                <a:lnTo>
                  <a:pt x="30420" y="437918"/>
                </a:lnTo>
                <a:lnTo>
                  <a:pt x="52761" y="475769"/>
                </a:lnTo>
                <a:lnTo>
                  <a:pt x="80379" y="510090"/>
                </a:lnTo>
                <a:lnTo>
                  <a:pt x="112778" y="540412"/>
                </a:lnTo>
                <a:lnTo>
                  <a:pt x="149464" y="566268"/>
                </a:lnTo>
                <a:lnTo>
                  <a:pt x="189942" y="587192"/>
                </a:lnTo>
                <a:lnTo>
                  <a:pt x="233718" y="602716"/>
                </a:lnTo>
                <a:lnTo>
                  <a:pt x="280296" y="612373"/>
                </a:lnTo>
                <a:lnTo>
                  <a:pt x="329184" y="615696"/>
                </a:lnTo>
                <a:lnTo>
                  <a:pt x="378071" y="612373"/>
                </a:lnTo>
                <a:lnTo>
                  <a:pt x="424649" y="602716"/>
                </a:lnTo>
                <a:lnTo>
                  <a:pt x="468425" y="587192"/>
                </a:lnTo>
                <a:lnTo>
                  <a:pt x="508903" y="566268"/>
                </a:lnTo>
                <a:lnTo>
                  <a:pt x="545589" y="540412"/>
                </a:lnTo>
                <a:lnTo>
                  <a:pt x="577988" y="510090"/>
                </a:lnTo>
                <a:lnTo>
                  <a:pt x="605606" y="475769"/>
                </a:lnTo>
                <a:lnTo>
                  <a:pt x="627947" y="437918"/>
                </a:lnTo>
                <a:lnTo>
                  <a:pt x="644518" y="397002"/>
                </a:lnTo>
                <a:lnTo>
                  <a:pt x="654823" y="353490"/>
                </a:lnTo>
                <a:lnTo>
                  <a:pt x="658368" y="307848"/>
                </a:lnTo>
                <a:lnTo>
                  <a:pt x="654823" y="262205"/>
                </a:lnTo>
                <a:lnTo>
                  <a:pt x="644518" y="218693"/>
                </a:lnTo>
                <a:lnTo>
                  <a:pt x="627947" y="177777"/>
                </a:lnTo>
                <a:lnTo>
                  <a:pt x="605606" y="139926"/>
                </a:lnTo>
                <a:lnTo>
                  <a:pt x="577988" y="105605"/>
                </a:lnTo>
                <a:lnTo>
                  <a:pt x="545589" y="75283"/>
                </a:lnTo>
                <a:lnTo>
                  <a:pt x="508903" y="49427"/>
                </a:lnTo>
                <a:lnTo>
                  <a:pt x="468425" y="28503"/>
                </a:lnTo>
                <a:lnTo>
                  <a:pt x="424649" y="12979"/>
                </a:lnTo>
                <a:lnTo>
                  <a:pt x="378071" y="3322"/>
                </a:lnTo>
                <a:lnTo>
                  <a:pt x="329184" y="0"/>
                </a:lnTo>
                <a:close/>
              </a:path>
            </a:pathLst>
          </a:custGeom>
          <a:solidFill>
            <a:srgbClr val="43AF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538215" y="3990340"/>
            <a:ext cx="658495" cy="615950"/>
          </a:xfrm>
          <a:custGeom>
            <a:rect l="l" t="t" r="r" b="b"/>
            <a:pathLst>
              <a:path w="658495" h="615950">
                <a:moveTo>
                  <a:pt x="0" y="307848"/>
                </a:moveTo>
                <a:lnTo>
                  <a:pt x="3544" y="262205"/>
                </a:lnTo>
                <a:lnTo>
                  <a:pt x="13849" y="218693"/>
                </a:lnTo>
                <a:lnTo>
                  <a:pt x="30420" y="177777"/>
                </a:lnTo>
                <a:lnTo>
                  <a:pt x="52761" y="139926"/>
                </a:lnTo>
                <a:lnTo>
                  <a:pt x="80379" y="105605"/>
                </a:lnTo>
                <a:lnTo>
                  <a:pt x="112778" y="75283"/>
                </a:lnTo>
                <a:lnTo>
                  <a:pt x="149464" y="49427"/>
                </a:lnTo>
                <a:lnTo>
                  <a:pt x="189942" y="28503"/>
                </a:lnTo>
                <a:lnTo>
                  <a:pt x="233718" y="12979"/>
                </a:lnTo>
                <a:lnTo>
                  <a:pt x="280296" y="3322"/>
                </a:lnTo>
                <a:lnTo>
                  <a:pt x="329184" y="0"/>
                </a:lnTo>
                <a:lnTo>
                  <a:pt x="378071" y="3322"/>
                </a:lnTo>
                <a:lnTo>
                  <a:pt x="424649" y="12979"/>
                </a:lnTo>
                <a:lnTo>
                  <a:pt x="468425" y="28503"/>
                </a:lnTo>
                <a:lnTo>
                  <a:pt x="508903" y="49427"/>
                </a:lnTo>
                <a:lnTo>
                  <a:pt x="545589" y="75283"/>
                </a:lnTo>
                <a:lnTo>
                  <a:pt x="577988" y="105605"/>
                </a:lnTo>
                <a:lnTo>
                  <a:pt x="605606" y="139926"/>
                </a:lnTo>
                <a:lnTo>
                  <a:pt x="627947" y="177777"/>
                </a:lnTo>
                <a:lnTo>
                  <a:pt x="644518" y="218693"/>
                </a:lnTo>
                <a:lnTo>
                  <a:pt x="654823" y="262205"/>
                </a:lnTo>
                <a:lnTo>
                  <a:pt x="658368" y="307848"/>
                </a:lnTo>
                <a:lnTo>
                  <a:pt x="654823" y="353490"/>
                </a:lnTo>
                <a:lnTo>
                  <a:pt x="644518" y="397002"/>
                </a:lnTo>
                <a:lnTo>
                  <a:pt x="627947" y="437918"/>
                </a:lnTo>
                <a:lnTo>
                  <a:pt x="605606" y="475769"/>
                </a:lnTo>
                <a:lnTo>
                  <a:pt x="577988" y="510090"/>
                </a:lnTo>
                <a:lnTo>
                  <a:pt x="545589" y="540412"/>
                </a:lnTo>
                <a:lnTo>
                  <a:pt x="508903" y="566268"/>
                </a:lnTo>
                <a:lnTo>
                  <a:pt x="468425" y="587192"/>
                </a:lnTo>
                <a:lnTo>
                  <a:pt x="424649" y="602716"/>
                </a:lnTo>
                <a:lnTo>
                  <a:pt x="378071" y="612373"/>
                </a:lnTo>
                <a:lnTo>
                  <a:pt x="329184" y="615696"/>
                </a:lnTo>
                <a:lnTo>
                  <a:pt x="280296" y="612373"/>
                </a:lnTo>
                <a:lnTo>
                  <a:pt x="233718" y="602716"/>
                </a:lnTo>
                <a:lnTo>
                  <a:pt x="189942" y="587192"/>
                </a:lnTo>
                <a:lnTo>
                  <a:pt x="149464" y="566268"/>
                </a:lnTo>
                <a:lnTo>
                  <a:pt x="112778" y="540412"/>
                </a:lnTo>
                <a:lnTo>
                  <a:pt x="80379" y="510090"/>
                </a:lnTo>
                <a:lnTo>
                  <a:pt x="52761" y="475769"/>
                </a:lnTo>
                <a:lnTo>
                  <a:pt x="30420" y="437918"/>
                </a:lnTo>
                <a:lnTo>
                  <a:pt x="13849" y="397002"/>
                </a:lnTo>
                <a:lnTo>
                  <a:pt x="3544" y="353490"/>
                </a:lnTo>
                <a:lnTo>
                  <a:pt x="0" y="307848"/>
                </a:lnTo>
              </a:path>
            </a:pathLst>
          </a:custGeom>
          <a:ln w="12191">
            <a:solidFill>
              <a:srgbClr val="43AF2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596128" y="4036059"/>
            <a:ext cx="530860" cy="530860"/>
          </a:xfrm>
          <a:custGeom>
            <a:rect l="l" t="t" r="r" b="b"/>
            <a:pathLst>
              <a:path w="530860" h="530860">
                <a:moveTo>
                  <a:pt x="265175" y="0"/>
                </a:moveTo>
                <a:lnTo>
                  <a:pt x="217549" y="4277"/>
                </a:lnTo>
                <a:lnTo>
                  <a:pt x="172707" y="16607"/>
                </a:lnTo>
                <a:lnTo>
                  <a:pt x="131402" y="36237"/>
                </a:lnTo>
                <a:lnTo>
                  <a:pt x="94387" y="62415"/>
                </a:lnTo>
                <a:lnTo>
                  <a:pt x="62415" y="94387"/>
                </a:lnTo>
                <a:lnTo>
                  <a:pt x="36237" y="131402"/>
                </a:lnTo>
                <a:lnTo>
                  <a:pt x="16607" y="172707"/>
                </a:lnTo>
                <a:lnTo>
                  <a:pt x="4277" y="217549"/>
                </a:lnTo>
                <a:lnTo>
                  <a:pt x="0" y="265175"/>
                </a:lnTo>
                <a:lnTo>
                  <a:pt x="4277" y="312802"/>
                </a:lnTo>
                <a:lnTo>
                  <a:pt x="16607" y="357644"/>
                </a:lnTo>
                <a:lnTo>
                  <a:pt x="36237" y="398949"/>
                </a:lnTo>
                <a:lnTo>
                  <a:pt x="62415" y="435964"/>
                </a:lnTo>
                <a:lnTo>
                  <a:pt x="94387" y="467936"/>
                </a:lnTo>
                <a:lnTo>
                  <a:pt x="131402" y="494114"/>
                </a:lnTo>
                <a:lnTo>
                  <a:pt x="172707" y="513744"/>
                </a:lnTo>
                <a:lnTo>
                  <a:pt x="217549" y="526074"/>
                </a:lnTo>
                <a:lnTo>
                  <a:pt x="265175" y="530351"/>
                </a:lnTo>
                <a:lnTo>
                  <a:pt x="312802" y="526074"/>
                </a:lnTo>
                <a:lnTo>
                  <a:pt x="357644" y="513744"/>
                </a:lnTo>
                <a:lnTo>
                  <a:pt x="374008" y="505967"/>
                </a:lnTo>
                <a:lnTo>
                  <a:pt x="265175" y="505967"/>
                </a:lnTo>
                <a:lnTo>
                  <a:pt x="216193" y="501122"/>
                </a:lnTo>
                <a:lnTo>
                  <a:pt x="170497" y="487203"/>
                </a:lnTo>
                <a:lnTo>
                  <a:pt x="129087" y="465141"/>
                </a:lnTo>
                <a:lnTo>
                  <a:pt x="92963" y="435863"/>
                </a:lnTo>
                <a:lnTo>
                  <a:pt x="63126" y="400300"/>
                </a:lnTo>
                <a:lnTo>
                  <a:pt x="40576" y="359378"/>
                </a:lnTo>
                <a:lnTo>
                  <a:pt x="26312" y="314027"/>
                </a:lnTo>
                <a:lnTo>
                  <a:pt x="21336" y="265175"/>
                </a:lnTo>
                <a:lnTo>
                  <a:pt x="26312" y="216193"/>
                </a:lnTo>
                <a:lnTo>
                  <a:pt x="40576" y="170497"/>
                </a:lnTo>
                <a:lnTo>
                  <a:pt x="63126" y="129087"/>
                </a:lnTo>
                <a:lnTo>
                  <a:pt x="92963" y="92964"/>
                </a:lnTo>
                <a:lnTo>
                  <a:pt x="129087" y="63126"/>
                </a:lnTo>
                <a:lnTo>
                  <a:pt x="170497" y="40576"/>
                </a:lnTo>
                <a:lnTo>
                  <a:pt x="216193" y="26312"/>
                </a:lnTo>
                <a:lnTo>
                  <a:pt x="265175" y="21336"/>
                </a:lnTo>
                <a:lnTo>
                  <a:pt x="367594" y="21336"/>
                </a:lnTo>
                <a:lnTo>
                  <a:pt x="357644" y="16607"/>
                </a:lnTo>
                <a:lnTo>
                  <a:pt x="312802" y="4277"/>
                </a:lnTo>
                <a:lnTo>
                  <a:pt x="265175" y="0"/>
                </a:lnTo>
                <a:close/>
              </a:path>
              <a:path w="530860" h="530860">
                <a:moveTo>
                  <a:pt x="367594" y="21336"/>
                </a:moveTo>
                <a:lnTo>
                  <a:pt x="265175" y="21336"/>
                </a:lnTo>
                <a:lnTo>
                  <a:pt x="313152" y="26312"/>
                </a:lnTo>
                <a:lnTo>
                  <a:pt x="358092" y="40576"/>
                </a:lnTo>
                <a:lnTo>
                  <a:pt x="398960" y="63126"/>
                </a:lnTo>
                <a:lnTo>
                  <a:pt x="434721" y="92964"/>
                </a:lnTo>
                <a:lnTo>
                  <a:pt x="464337" y="129087"/>
                </a:lnTo>
                <a:lnTo>
                  <a:pt x="486775" y="170497"/>
                </a:lnTo>
                <a:lnTo>
                  <a:pt x="500997" y="216193"/>
                </a:lnTo>
                <a:lnTo>
                  <a:pt x="505968" y="265175"/>
                </a:lnTo>
                <a:lnTo>
                  <a:pt x="500997" y="314027"/>
                </a:lnTo>
                <a:lnTo>
                  <a:pt x="486775" y="359378"/>
                </a:lnTo>
                <a:lnTo>
                  <a:pt x="464337" y="400300"/>
                </a:lnTo>
                <a:lnTo>
                  <a:pt x="434720" y="435863"/>
                </a:lnTo>
                <a:lnTo>
                  <a:pt x="398960" y="465141"/>
                </a:lnTo>
                <a:lnTo>
                  <a:pt x="358092" y="487203"/>
                </a:lnTo>
                <a:lnTo>
                  <a:pt x="313152" y="501122"/>
                </a:lnTo>
                <a:lnTo>
                  <a:pt x="265175" y="505967"/>
                </a:lnTo>
                <a:lnTo>
                  <a:pt x="374008" y="505967"/>
                </a:lnTo>
                <a:lnTo>
                  <a:pt x="435964" y="467936"/>
                </a:lnTo>
                <a:lnTo>
                  <a:pt x="467936" y="435964"/>
                </a:lnTo>
                <a:lnTo>
                  <a:pt x="494114" y="398949"/>
                </a:lnTo>
                <a:lnTo>
                  <a:pt x="513744" y="357644"/>
                </a:lnTo>
                <a:lnTo>
                  <a:pt x="526074" y="312802"/>
                </a:lnTo>
                <a:lnTo>
                  <a:pt x="530351" y="265175"/>
                </a:lnTo>
                <a:lnTo>
                  <a:pt x="526074" y="217549"/>
                </a:lnTo>
                <a:lnTo>
                  <a:pt x="513744" y="172707"/>
                </a:lnTo>
                <a:lnTo>
                  <a:pt x="494114" y="131402"/>
                </a:lnTo>
                <a:lnTo>
                  <a:pt x="467936" y="94387"/>
                </a:lnTo>
                <a:lnTo>
                  <a:pt x="435964" y="62415"/>
                </a:lnTo>
                <a:lnTo>
                  <a:pt x="398949" y="36237"/>
                </a:lnTo>
                <a:lnTo>
                  <a:pt x="367594" y="213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718047" y="4136644"/>
            <a:ext cx="292735" cy="329565"/>
          </a:xfrm>
          <a:custGeom>
            <a:rect l="l" t="t" r="r" b="b"/>
            <a:pathLst>
              <a:path w="292735" h="329564">
                <a:moveTo>
                  <a:pt x="152400" y="21335"/>
                </a:moveTo>
                <a:lnTo>
                  <a:pt x="131063" y="21335"/>
                </a:lnTo>
                <a:lnTo>
                  <a:pt x="131063" y="42671"/>
                </a:lnTo>
                <a:lnTo>
                  <a:pt x="89342" y="52596"/>
                </a:lnTo>
                <a:lnTo>
                  <a:pt x="53327" y="73785"/>
                </a:lnTo>
                <a:lnTo>
                  <a:pt x="25066" y="104339"/>
                </a:lnTo>
                <a:lnTo>
                  <a:pt x="6608" y="142353"/>
                </a:lnTo>
                <a:lnTo>
                  <a:pt x="0" y="185927"/>
                </a:lnTo>
                <a:lnTo>
                  <a:pt x="7290" y="231257"/>
                </a:lnTo>
                <a:lnTo>
                  <a:pt x="27602" y="270589"/>
                </a:lnTo>
                <a:lnTo>
                  <a:pt x="58594" y="301581"/>
                </a:lnTo>
                <a:lnTo>
                  <a:pt x="97926" y="321893"/>
                </a:lnTo>
                <a:lnTo>
                  <a:pt x="143255" y="329183"/>
                </a:lnTo>
                <a:lnTo>
                  <a:pt x="187098" y="321893"/>
                </a:lnTo>
                <a:lnTo>
                  <a:pt x="213671" y="307847"/>
                </a:lnTo>
                <a:lnTo>
                  <a:pt x="143255" y="307847"/>
                </a:lnTo>
                <a:lnTo>
                  <a:pt x="95916" y="298227"/>
                </a:lnTo>
                <a:lnTo>
                  <a:pt x="57150" y="272033"/>
                </a:lnTo>
                <a:lnTo>
                  <a:pt x="30956" y="233267"/>
                </a:lnTo>
                <a:lnTo>
                  <a:pt x="21336" y="185927"/>
                </a:lnTo>
                <a:lnTo>
                  <a:pt x="30956" y="138588"/>
                </a:lnTo>
                <a:lnTo>
                  <a:pt x="57150" y="99821"/>
                </a:lnTo>
                <a:lnTo>
                  <a:pt x="95916" y="73628"/>
                </a:lnTo>
                <a:lnTo>
                  <a:pt x="143255" y="64007"/>
                </a:lnTo>
                <a:lnTo>
                  <a:pt x="216748" y="64007"/>
                </a:lnTo>
                <a:lnTo>
                  <a:pt x="206406" y="58531"/>
                </a:lnTo>
                <a:lnTo>
                  <a:pt x="189737" y="51434"/>
                </a:lnTo>
                <a:lnTo>
                  <a:pt x="171926" y="46053"/>
                </a:lnTo>
                <a:lnTo>
                  <a:pt x="152400" y="42671"/>
                </a:lnTo>
                <a:lnTo>
                  <a:pt x="152400" y="21335"/>
                </a:lnTo>
                <a:close/>
              </a:path>
              <a:path w="292735" h="329564">
                <a:moveTo>
                  <a:pt x="216748" y="64007"/>
                </a:moveTo>
                <a:lnTo>
                  <a:pt x="143255" y="64007"/>
                </a:lnTo>
                <a:lnTo>
                  <a:pt x="188833" y="73628"/>
                </a:lnTo>
                <a:lnTo>
                  <a:pt x="226694" y="99821"/>
                </a:lnTo>
                <a:lnTo>
                  <a:pt x="252555" y="138588"/>
                </a:lnTo>
                <a:lnTo>
                  <a:pt x="262127" y="185927"/>
                </a:lnTo>
                <a:lnTo>
                  <a:pt x="252555" y="233267"/>
                </a:lnTo>
                <a:lnTo>
                  <a:pt x="226694" y="272033"/>
                </a:lnTo>
                <a:lnTo>
                  <a:pt x="188833" y="298227"/>
                </a:lnTo>
                <a:lnTo>
                  <a:pt x="143255" y="307847"/>
                </a:lnTo>
                <a:lnTo>
                  <a:pt x="213671" y="307847"/>
                </a:lnTo>
                <a:lnTo>
                  <a:pt x="225527" y="301581"/>
                </a:lnTo>
                <a:lnTo>
                  <a:pt x="256056" y="270589"/>
                </a:lnTo>
                <a:lnTo>
                  <a:pt x="276197" y="231257"/>
                </a:lnTo>
                <a:lnTo>
                  <a:pt x="283463" y="185927"/>
                </a:lnTo>
                <a:lnTo>
                  <a:pt x="280654" y="155162"/>
                </a:lnTo>
                <a:lnTo>
                  <a:pt x="272414" y="127253"/>
                </a:lnTo>
                <a:lnTo>
                  <a:pt x="259032" y="102774"/>
                </a:lnTo>
                <a:lnTo>
                  <a:pt x="240791" y="82295"/>
                </a:lnTo>
                <a:lnTo>
                  <a:pt x="253491" y="67055"/>
                </a:lnTo>
                <a:lnTo>
                  <a:pt x="222503" y="67055"/>
                </a:lnTo>
                <a:lnTo>
                  <a:pt x="216748" y="64007"/>
                </a:lnTo>
                <a:close/>
              </a:path>
              <a:path w="292735" h="329564">
                <a:moveTo>
                  <a:pt x="149351" y="97535"/>
                </a:moveTo>
                <a:lnTo>
                  <a:pt x="137160" y="97535"/>
                </a:lnTo>
                <a:lnTo>
                  <a:pt x="131063" y="103631"/>
                </a:lnTo>
                <a:lnTo>
                  <a:pt x="131063" y="192023"/>
                </a:lnTo>
                <a:lnTo>
                  <a:pt x="137160" y="198119"/>
                </a:lnTo>
                <a:lnTo>
                  <a:pt x="149351" y="198119"/>
                </a:lnTo>
                <a:lnTo>
                  <a:pt x="152400" y="192023"/>
                </a:lnTo>
                <a:lnTo>
                  <a:pt x="152400" y="103631"/>
                </a:lnTo>
                <a:lnTo>
                  <a:pt x="149351" y="97535"/>
                </a:lnTo>
                <a:close/>
              </a:path>
              <a:path w="292735" h="329564">
                <a:moveTo>
                  <a:pt x="286512" y="64007"/>
                </a:moveTo>
                <a:lnTo>
                  <a:pt x="256031" y="64007"/>
                </a:lnTo>
                <a:lnTo>
                  <a:pt x="274319" y="82295"/>
                </a:lnTo>
                <a:lnTo>
                  <a:pt x="286512" y="82295"/>
                </a:lnTo>
                <a:lnTo>
                  <a:pt x="286512" y="79247"/>
                </a:lnTo>
                <a:lnTo>
                  <a:pt x="292607" y="76200"/>
                </a:lnTo>
                <a:lnTo>
                  <a:pt x="292607" y="70103"/>
                </a:lnTo>
                <a:lnTo>
                  <a:pt x="286512" y="64007"/>
                </a:lnTo>
                <a:close/>
              </a:path>
              <a:path w="292735" h="329564">
                <a:moveTo>
                  <a:pt x="237743" y="12191"/>
                </a:moveTo>
                <a:lnTo>
                  <a:pt x="231648" y="12191"/>
                </a:lnTo>
                <a:lnTo>
                  <a:pt x="225551" y="18287"/>
                </a:lnTo>
                <a:lnTo>
                  <a:pt x="219455" y="21335"/>
                </a:lnTo>
                <a:lnTo>
                  <a:pt x="219455" y="27431"/>
                </a:lnTo>
                <a:lnTo>
                  <a:pt x="240791" y="48767"/>
                </a:lnTo>
                <a:lnTo>
                  <a:pt x="222503" y="67055"/>
                </a:lnTo>
                <a:lnTo>
                  <a:pt x="253491" y="67055"/>
                </a:lnTo>
                <a:lnTo>
                  <a:pt x="256031" y="64007"/>
                </a:lnTo>
                <a:lnTo>
                  <a:pt x="286512" y="64007"/>
                </a:lnTo>
                <a:lnTo>
                  <a:pt x="240791" y="18287"/>
                </a:lnTo>
                <a:lnTo>
                  <a:pt x="237743" y="12191"/>
                </a:lnTo>
                <a:close/>
              </a:path>
              <a:path w="292735" h="329564">
                <a:moveTo>
                  <a:pt x="182879" y="0"/>
                </a:moveTo>
                <a:lnTo>
                  <a:pt x="103631" y="0"/>
                </a:lnTo>
                <a:lnTo>
                  <a:pt x="97536" y="3047"/>
                </a:lnTo>
                <a:lnTo>
                  <a:pt x="97536" y="15239"/>
                </a:lnTo>
                <a:lnTo>
                  <a:pt x="103631" y="21335"/>
                </a:lnTo>
                <a:lnTo>
                  <a:pt x="182879" y="21335"/>
                </a:lnTo>
                <a:lnTo>
                  <a:pt x="185927" y="15239"/>
                </a:lnTo>
                <a:lnTo>
                  <a:pt x="185927" y="3047"/>
                </a:lnTo>
                <a:lnTo>
                  <a:pt x="182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7348219" y="3794759"/>
            <a:ext cx="2419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2%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838200" y="4075684"/>
            <a:ext cx="509270" cy="512445"/>
          </a:xfrm>
          <a:custGeom>
            <a:rect l="l" t="t" r="r" b="b"/>
            <a:pathLst>
              <a:path w="509269" h="512445">
                <a:moveTo>
                  <a:pt x="256031" y="0"/>
                </a:moveTo>
                <a:lnTo>
                  <a:pt x="209521" y="4164"/>
                </a:lnTo>
                <a:lnTo>
                  <a:pt x="165946" y="16155"/>
                </a:lnTo>
                <a:lnTo>
                  <a:pt x="125983" y="35221"/>
                </a:lnTo>
                <a:lnTo>
                  <a:pt x="90311" y="60608"/>
                </a:lnTo>
                <a:lnTo>
                  <a:pt x="59605" y="91565"/>
                </a:lnTo>
                <a:lnTo>
                  <a:pt x="34543" y="127338"/>
                </a:lnTo>
                <a:lnTo>
                  <a:pt x="15804" y="167175"/>
                </a:lnTo>
                <a:lnTo>
                  <a:pt x="4064" y="210324"/>
                </a:lnTo>
                <a:lnTo>
                  <a:pt x="0" y="256031"/>
                </a:lnTo>
                <a:lnTo>
                  <a:pt x="4064" y="301739"/>
                </a:lnTo>
                <a:lnTo>
                  <a:pt x="15804" y="344888"/>
                </a:lnTo>
                <a:lnTo>
                  <a:pt x="34544" y="384725"/>
                </a:lnTo>
                <a:lnTo>
                  <a:pt x="59605" y="420498"/>
                </a:lnTo>
                <a:lnTo>
                  <a:pt x="90311" y="451455"/>
                </a:lnTo>
                <a:lnTo>
                  <a:pt x="125984" y="476842"/>
                </a:lnTo>
                <a:lnTo>
                  <a:pt x="165946" y="495908"/>
                </a:lnTo>
                <a:lnTo>
                  <a:pt x="209521" y="507899"/>
                </a:lnTo>
                <a:lnTo>
                  <a:pt x="256031" y="512063"/>
                </a:lnTo>
                <a:lnTo>
                  <a:pt x="301634" y="507899"/>
                </a:lnTo>
                <a:lnTo>
                  <a:pt x="344503" y="495908"/>
                </a:lnTo>
                <a:lnTo>
                  <a:pt x="355217" y="490727"/>
                </a:lnTo>
                <a:lnTo>
                  <a:pt x="256031" y="490727"/>
                </a:lnTo>
                <a:lnTo>
                  <a:pt x="208317" y="485894"/>
                </a:lnTo>
                <a:lnTo>
                  <a:pt x="164068" y="472058"/>
                </a:lnTo>
                <a:lnTo>
                  <a:pt x="124176" y="450222"/>
                </a:lnTo>
                <a:lnTo>
                  <a:pt x="89535" y="421385"/>
                </a:lnTo>
                <a:lnTo>
                  <a:pt x="61037" y="386548"/>
                </a:lnTo>
                <a:lnTo>
                  <a:pt x="39576" y="346709"/>
                </a:lnTo>
                <a:lnTo>
                  <a:pt x="26044" y="302871"/>
                </a:lnTo>
                <a:lnTo>
                  <a:pt x="21336" y="256031"/>
                </a:lnTo>
                <a:lnTo>
                  <a:pt x="26044" y="209192"/>
                </a:lnTo>
                <a:lnTo>
                  <a:pt x="39576" y="165354"/>
                </a:lnTo>
                <a:lnTo>
                  <a:pt x="61037" y="125515"/>
                </a:lnTo>
                <a:lnTo>
                  <a:pt x="89534" y="90678"/>
                </a:lnTo>
                <a:lnTo>
                  <a:pt x="124176" y="61841"/>
                </a:lnTo>
                <a:lnTo>
                  <a:pt x="164068" y="40005"/>
                </a:lnTo>
                <a:lnTo>
                  <a:pt x="208317" y="26169"/>
                </a:lnTo>
                <a:lnTo>
                  <a:pt x="256031" y="21336"/>
                </a:lnTo>
                <a:lnTo>
                  <a:pt x="355217" y="21336"/>
                </a:lnTo>
                <a:lnTo>
                  <a:pt x="344503" y="16155"/>
                </a:lnTo>
                <a:lnTo>
                  <a:pt x="301634" y="4164"/>
                </a:lnTo>
                <a:lnTo>
                  <a:pt x="256031" y="0"/>
                </a:lnTo>
                <a:close/>
              </a:path>
              <a:path w="509269" h="512445">
                <a:moveTo>
                  <a:pt x="355217" y="21336"/>
                </a:moveTo>
                <a:lnTo>
                  <a:pt x="256031" y="21336"/>
                </a:lnTo>
                <a:lnTo>
                  <a:pt x="302740" y="26169"/>
                </a:lnTo>
                <a:lnTo>
                  <a:pt x="346233" y="40005"/>
                </a:lnTo>
                <a:lnTo>
                  <a:pt x="385583" y="61841"/>
                </a:lnTo>
                <a:lnTo>
                  <a:pt x="419862" y="90678"/>
                </a:lnTo>
                <a:lnTo>
                  <a:pt x="448139" y="125515"/>
                </a:lnTo>
                <a:lnTo>
                  <a:pt x="469487" y="165354"/>
                </a:lnTo>
                <a:lnTo>
                  <a:pt x="482977" y="209192"/>
                </a:lnTo>
                <a:lnTo>
                  <a:pt x="487680" y="256031"/>
                </a:lnTo>
                <a:lnTo>
                  <a:pt x="482977" y="302871"/>
                </a:lnTo>
                <a:lnTo>
                  <a:pt x="469487" y="346709"/>
                </a:lnTo>
                <a:lnTo>
                  <a:pt x="448139" y="386548"/>
                </a:lnTo>
                <a:lnTo>
                  <a:pt x="419862" y="421385"/>
                </a:lnTo>
                <a:lnTo>
                  <a:pt x="385583" y="450222"/>
                </a:lnTo>
                <a:lnTo>
                  <a:pt x="346233" y="472058"/>
                </a:lnTo>
                <a:lnTo>
                  <a:pt x="302740" y="485894"/>
                </a:lnTo>
                <a:lnTo>
                  <a:pt x="256031" y="490727"/>
                </a:lnTo>
                <a:lnTo>
                  <a:pt x="355217" y="490727"/>
                </a:lnTo>
                <a:lnTo>
                  <a:pt x="419227" y="451455"/>
                </a:lnTo>
                <a:lnTo>
                  <a:pt x="449678" y="420498"/>
                </a:lnTo>
                <a:lnTo>
                  <a:pt x="474584" y="384725"/>
                </a:lnTo>
                <a:lnTo>
                  <a:pt x="493245" y="344888"/>
                </a:lnTo>
                <a:lnTo>
                  <a:pt x="504956" y="301739"/>
                </a:lnTo>
                <a:lnTo>
                  <a:pt x="509016" y="256031"/>
                </a:lnTo>
                <a:lnTo>
                  <a:pt x="504956" y="210324"/>
                </a:lnTo>
                <a:lnTo>
                  <a:pt x="493245" y="167175"/>
                </a:lnTo>
                <a:lnTo>
                  <a:pt x="474584" y="127338"/>
                </a:lnTo>
                <a:lnTo>
                  <a:pt x="449678" y="91565"/>
                </a:lnTo>
                <a:lnTo>
                  <a:pt x="419227" y="60608"/>
                </a:lnTo>
                <a:lnTo>
                  <a:pt x="383935" y="35221"/>
                </a:lnTo>
                <a:lnTo>
                  <a:pt x="355217" y="213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954024" y="4194555"/>
            <a:ext cx="277495" cy="277495"/>
          </a:xfrm>
          <a:custGeom>
            <a:rect l="l" t="t" r="r" b="b"/>
            <a:pathLst>
              <a:path w="277494" h="277495">
                <a:moveTo>
                  <a:pt x="57912" y="0"/>
                </a:moveTo>
                <a:lnTo>
                  <a:pt x="51815" y="0"/>
                </a:lnTo>
                <a:lnTo>
                  <a:pt x="36004" y="3571"/>
                </a:lnTo>
                <a:lnTo>
                  <a:pt x="19050" y="14859"/>
                </a:lnTo>
                <a:lnTo>
                  <a:pt x="5524" y="34718"/>
                </a:lnTo>
                <a:lnTo>
                  <a:pt x="0" y="64008"/>
                </a:lnTo>
                <a:lnTo>
                  <a:pt x="0" y="112776"/>
                </a:lnTo>
                <a:lnTo>
                  <a:pt x="6095" y="115824"/>
                </a:lnTo>
                <a:lnTo>
                  <a:pt x="60959" y="115824"/>
                </a:lnTo>
                <a:lnTo>
                  <a:pt x="64007" y="112776"/>
                </a:lnTo>
                <a:lnTo>
                  <a:pt x="64007" y="94488"/>
                </a:lnTo>
                <a:lnTo>
                  <a:pt x="21335" y="94488"/>
                </a:lnTo>
                <a:lnTo>
                  <a:pt x="21335" y="73152"/>
                </a:lnTo>
                <a:lnTo>
                  <a:pt x="64007" y="73152"/>
                </a:lnTo>
                <a:lnTo>
                  <a:pt x="64007" y="57912"/>
                </a:lnTo>
                <a:lnTo>
                  <a:pt x="60959" y="51816"/>
                </a:lnTo>
                <a:lnTo>
                  <a:pt x="21335" y="51816"/>
                </a:lnTo>
                <a:lnTo>
                  <a:pt x="28717" y="35480"/>
                </a:lnTo>
                <a:lnTo>
                  <a:pt x="39242" y="26289"/>
                </a:lnTo>
                <a:lnTo>
                  <a:pt x="49196" y="22240"/>
                </a:lnTo>
                <a:lnTo>
                  <a:pt x="54863" y="21336"/>
                </a:lnTo>
                <a:lnTo>
                  <a:pt x="60959" y="21336"/>
                </a:lnTo>
                <a:lnTo>
                  <a:pt x="67056" y="15240"/>
                </a:lnTo>
                <a:lnTo>
                  <a:pt x="64007" y="9144"/>
                </a:lnTo>
                <a:lnTo>
                  <a:pt x="64007" y="3048"/>
                </a:lnTo>
                <a:lnTo>
                  <a:pt x="57912" y="0"/>
                </a:lnTo>
                <a:close/>
              </a:path>
              <a:path w="277494" h="277495">
                <a:moveTo>
                  <a:pt x="64007" y="73152"/>
                </a:moveTo>
                <a:lnTo>
                  <a:pt x="42671" y="73152"/>
                </a:lnTo>
                <a:lnTo>
                  <a:pt x="42671" y="94488"/>
                </a:lnTo>
                <a:lnTo>
                  <a:pt x="64007" y="94488"/>
                </a:lnTo>
                <a:lnTo>
                  <a:pt x="64007" y="73152"/>
                </a:lnTo>
                <a:close/>
              </a:path>
              <a:path w="277494" h="277495">
                <a:moveTo>
                  <a:pt x="143256" y="0"/>
                </a:moveTo>
                <a:lnTo>
                  <a:pt x="137159" y="0"/>
                </a:lnTo>
                <a:lnTo>
                  <a:pt x="121348" y="3571"/>
                </a:lnTo>
                <a:lnTo>
                  <a:pt x="104393" y="14859"/>
                </a:lnTo>
                <a:lnTo>
                  <a:pt x="90868" y="34718"/>
                </a:lnTo>
                <a:lnTo>
                  <a:pt x="85343" y="64008"/>
                </a:lnTo>
                <a:lnTo>
                  <a:pt x="85343" y="112776"/>
                </a:lnTo>
                <a:lnTo>
                  <a:pt x="91439" y="115824"/>
                </a:lnTo>
                <a:lnTo>
                  <a:pt x="146303" y="115824"/>
                </a:lnTo>
                <a:lnTo>
                  <a:pt x="149351" y="112776"/>
                </a:lnTo>
                <a:lnTo>
                  <a:pt x="149351" y="94488"/>
                </a:lnTo>
                <a:lnTo>
                  <a:pt x="106679" y="94488"/>
                </a:lnTo>
                <a:lnTo>
                  <a:pt x="106679" y="73152"/>
                </a:lnTo>
                <a:lnTo>
                  <a:pt x="149351" y="73152"/>
                </a:lnTo>
                <a:lnTo>
                  <a:pt x="149351" y="57912"/>
                </a:lnTo>
                <a:lnTo>
                  <a:pt x="146303" y="51816"/>
                </a:lnTo>
                <a:lnTo>
                  <a:pt x="109728" y="51816"/>
                </a:lnTo>
                <a:lnTo>
                  <a:pt x="115347" y="35480"/>
                </a:lnTo>
                <a:lnTo>
                  <a:pt x="124967" y="26289"/>
                </a:lnTo>
                <a:lnTo>
                  <a:pt x="134588" y="22240"/>
                </a:lnTo>
                <a:lnTo>
                  <a:pt x="140207" y="21336"/>
                </a:lnTo>
                <a:lnTo>
                  <a:pt x="146303" y="21336"/>
                </a:lnTo>
                <a:lnTo>
                  <a:pt x="149351" y="15240"/>
                </a:lnTo>
                <a:lnTo>
                  <a:pt x="149351" y="3048"/>
                </a:lnTo>
                <a:lnTo>
                  <a:pt x="143256" y="0"/>
                </a:lnTo>
                <a:close/>
              </a:path>
              <a:path w="277494" h="277495">
                <a:moveTo>
                  <a:pt x="149351" y="73152"/>
                </a:moveTo>
                <a:lnTo>
                  <a:pt x="128015" y="73152"/>
                </a:lnTo>
                <a:lnTo>
                  <a:pt x="128015" y="94488"/>
                </a:lnTo>
                <a:lnTo>
                  <a:pt x="149351" y="94488"/>
                </a:lnTo>
                <a:lnTo>
                  <a:pt x="149351" y="73152"/>
                </a:lnTo>
                <a:close/>
              </a:path>
              <a:path w="277494" h="277495">
                <a:moveTo>
                  <a:pt x="274319" y="158496"/>
                </a:moveTo>
                <a:lnTo>
                  <a:pt x="219456" y="158496"/>
                </a:lnTo>
                <a:lnTo>
                  <a:pt x="213359" y="164592"/>
                </a:lnTo>
                <a:lnTo>
                  <a:pt x="213359" y="219456"/>
                </a:lnTo>
                <a:lnTo>
                  <a:pt x="219456" y="222504"/>
                </a:lnTo>
                <a:lnTo>
                  <a:pt x="256031" y="222504"/>
                </a:lnTo>
                <a:lnTo>
                  <a:pt x="248650" y="239315"/>
                </a:lnTo>
                <a:lnTo>
                  <a:pt x="238125" y="249555"/>
                </a:lnTo>
                <a:lnTo>
                  <a:pt x="228171" y="254650"/>
                </a:lnTo>
                <a:lnTo>
                  <a:pt x="222503" y="256032"/>
                </a:lnTo>
                <a:lnTo>
                  <a:pt x="216407" y="256032"/>
                </a:lnTo>
                <a:lnTo>
                  <a:pt x="213359" y="262128"/>
                </a:lnTo>
                <a:lnTo>
                  <a:pt x="213359" y="271272"/>
                </a:lnTo>
                <a:lnTo>
                  <a:pt x="219456" y="277368"/>
                </a:lnTo>
                <a:lnTo>
                  <a:pt x="225551" y="277368"/>
                </a:lnTo>
                <a:lnTo>
                  <a:pt x="241363" y="272510"/>
                </a:lnTo>
                <a:lnTo>
                  <a:pt x="258317" y="261366"/>
                </a:lnTo>
                <a:lnTo>
                  <a:pt x="271843" y="242220"/>
                </a:lnTo>
                <a:lnTo>
                  <a:pt x="277367" y="213360"/>
                </a:lnTo>
                <a:lnTo>
                  <a:pt x="277367" y="201168"/>
                </a:lnTo>
                <a:lnTo>
                  <a:pt x="234695" y="201168"/>
                </a:lnTo>
                <a:lnTo>
                  <a:pt x="234695" y="179832"/>
                </a:lnTo>
                <a:lnTo>
                  <a:pt x="277367" y="179832"/>
                </a:lnTo>
                <a:lnTo>
                  <a:pt x="277367" y="164592"/>
                </a:lnTo>
                <a:lnTo>
                  <a:pt x="274319" y="158496"/>
                </a:lnTo>
                <a:close/>
              </a:path>
              <a:path w="277494" h="277495">
                <a:moveTo>
                  <a:pt x="277367" y="179832"/>
                </a:moveTo>
                <a:lnTo>
                  <a:pt x="256031" y="179832"/>
                </a:lnTo>
                <a:lnTo>
                  <a:pt x="256031" y="201168"/>
                </a:lnTo>
                <a:lnTo>
                  <a:pt x="277367" y="201168"/>
                </a:lnTo>
                <a:lnTo>
                  <a:pt x="277367" y="179832"/>
                </a:lnTo>
                <a:close/>
              </a:path>
              <a:path w="277494" h="277495">
                <a:moveTo>
                  <a:pt x="188975" y="158496"/>
                </a:moveTo>
                <a:lnTo>
                  <a:pt x="134112" y="158496"/>
                </a:lnTo>
                <a:lnTo>
                  <a:pt x="128015" y="164592"/>
                </a:lnTo>
                <a:lnTo>
                  <a:pt x="128015" y="219456"/>
                </a:lnTo>
                <a:lnTo>
                  <a:pt x="134112" y="222504"/>
                </a:lnTo>
                <a:lnTo>
                  <a:pt x="170687" y="222504"/>
                </a:lnTo>
                <a:lnTo>
                  <a:pt x="163306" y="239315"/>
                </a:lnTo>
                <a:lnTo>
                  <a:pt x="152781" y="249555"/>
                </a:lnTo>
                <a:lnTo>
                  <a:pt x="142827" y="254650"/>
                </a:lnTo>
                <a:lnTo>
                  <a:pt x="137159" y="256032"/>
                </a:lnTo>
                <a:lnTo>
                  <a:pt x="131063" y="256032"/>
                </a:lnTo>
                <a:lnTo>
                  <a:pt x="128015" y="262128"/>
                </a:lnTo>
                <a:lnTo>
                  <a:pt x="128015" y="268224"/>
                </a:lnTo>
                <a:lnTo>
                  <a:pt x="131063" y="271272"/>
                </a:lnTo>
                <a:lnTo>
                  <a:pt x="134112" y="277368"/>
                </a:lnTo>
                <a:lnTo>
                  <a:pt x="140207" y="277368"/>
                </a:lnTo>
                <a:lnTo>
                  <a:pt x="156019" y="272510"/>
                </a:lnTo>
                <a:lnTo>
                  <a:pt x="172973" y="261366"/>
                </a:lnTo>
                <a:lnTo>
                  <a:pt x="186499" y="242220"/>
                </a:lnTo>
                <a:lnTo>
                  <a:pt x="192023" y="213360"/>
                </a:lnTo>
                <a:lnTo>
                  <a:pt x="192023" y="201168"/>
                </a:lnTo>
                <a:lnTo>
                  <a:pt x="149351" y="201168"/>
                </a:lnTo>
                <a:lnTo>
                  <a:pt x="149351" y="179832"/>
                </a:lnTo>
                <a:lnTo>
                  <a:pt x="192023" y="179832"/>
                </a:lnTo>
                <a:lnTo>
                  <a:pt x="192023" y="164592"/>
                </a:lnTo>
                <a:lnTo>
                  <a:pt x="188975" y="158496"/>
                </a:lnTo>
                <a:close/>
              </a:path>
              <a:path w="277494" h="277495">
                <a:moveTo>
                  <a:pt x="192023" y="179832"/>
                </a:moveTo>
                <a:lnTo>
                  <a:pt x="170687" y="179832"/>
                </a:lnTo>
                <a:lnTo>
                  <a:pt x="170687" y="201168"/>
                </a:lnTo>
                <a:lnTo>
                  <a:pt x="192023" y="201168"/>
                </a:lnTo>
                <a:lnTo>
                  <a:pt x="192023" y="1798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29259" y="6267937"/>
            <a:ext cx="5948045" cy="31051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latin typeface="华文细黑"/>
                <a:cs typeface="华文细黑"/>
              </a:rPr>
              <a:t>价，但并不包括</a:t>
            </a:r>
            <a:r>
              <a:rPr sz="850" spc="10">
                <a:latin typeface="华文细黑"/>
                <a:cs typeface="华文细黑"/>
              </a:rPr>
              <a:t>截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31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仍</a:t>
            </a:r>
            <a:r>
              <a:rPr sz="850" spc="10">
                <a:latin typeface="华文细黑"/>
                <a:cs typeface="华文细黑"/>
              </a:rPr>
              <a:t>处</a:t>
            </a:r>
            <a:r>
              <a:rPr sz="850" spc="35">
                <a:latin typeface="华文细黑"/>
                <a:cs typeface="华文细黑"/>
              </a:rPr>
              <a:t>于</a:t>
            </a:r>
            <a:r>
              <a:rPr sz="850" spc="10">
                <a:latin typeface="华文细黑"/>
                <a:cs typeface="华文细黑"/>
              </a:rPr>
              <a:t>稳</a:t>
            </a:r>
            <a:r>
              <a:rPr sz="850" spc="35">
                <a:latin typeface="华文细黑"/>
                <a:cs typeface="华文细黑"/>
              </a:rPr>
              <a:t>定</a:t>
            </a:r>
            <a:r>
              <a:rPr sz="850" spc="10">
                <a:latin typeface="华文细黑"/>
                <a:cs typeface="华文细黑"/>
              </a:rPr>
              <a:t>价</a:t>
            </a:r>
            <a:r>
              <a:rPr sz="850" spc="35">
                <a:latin typeface="华文细黑"/>
                <a:cs typeface="华文细黑"/>
              </a:rPr>
              <a:t>格</a:t>
            </a:r>
            <a:r>
              <a:rPr sz="850" spc="10">
                <a:latin typeface="华文细黑"/>
                <a:cs typeface="华文细黑"/>
              </a:rPr>
              <a:t>期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公</a:t>
            </a:r>
            <a:r>
              <a:rPr sz="850" spc="10">
                <a:latin typeface="华文细黑"/>
                <a:cs typeface="华文细黑"/>
              </a:rPr>
              <a:t>司</a:t>
            </a:r>
            <a:r>
              <a:rPr sz="850" spc="35">
                <a:latin typeface="华文细黑"/>
                <a:cs typeface="华文细黑"/>
              </a:rPr>
              <a:t>，在</a:t>
            </a:r>
            <a:r>
              <a:rPr sz="850" spc="10">
                <a:latin typeface="华文细黑"/>
                <a:cs typeface="华文细黑"/>
              </a:rPr>
              <a:t>行</a:t>
            </a:r>
            <a:r>
              <a:rPr sz="850" spc="35">
                <a:latin typeface="华文细黑"/>
                <a:cs typeface="华文细黑"/>
              </a:rPr>
              <a:t>使</a:t>
            </a:r>
            <a:r>
              <a:rPr sz="850" spc="10">
                <a:latin typeface="华文细黑"/>
                <a:cs typeface="华文细黑"/>
              </a:rPr>
              <a:t>超</a:t>
            </a:r>
            <a:r>
              <a:rPr sz="850" spc="35">
                <a:latin typeface="华文细黑"/>
                <a:cs typeface="华文细黑"/>
              </a:rPr>
              <a:t>额</a:t>
            </a:r>
            <a:r>
              <a:rPr sz="850" spc="10">
                <a:latin typeface="华文细黑"/>
                <a:cs typeface="华文细黑"/>
              </a:rPr>
              <a:t>配</a:t>
            </a:r>
            <a:r>
              <a:rPr sz="850" spc="35">
                <a:latin typeface="华文细黑"/>
                <a:cs typeface="华文细黑"/>
              </a:rPr>
              <a:t>售</a:t>
            </a:r>
            <a:r>
              <a:rPr sz="850" spc="10">
                <a:latin typeface="华文细黑"/>
                <a:cs typeface="华文细黑"/>
              </a:rPr>
              <a:t>权</a:t>
            </a:r>
            <a:r>
              <a:rPr sz="850" spc="35">
                <a:latin typeface="华文细黑"/>
                <a:cs typeface="华文细黑"/>
              </a:rPr>
              <a:t>后</a:t>
            </a:r>
            <a:r>
              <a:rPr sz="850" spc="10">
                <a:latin typeface="华文细黑"/>
                <a:cs typeface="华文细黑"/>
              </a:rPr>
              <a:t>可</a:t>
            </a:r>
            <a:r>
              <a:rPr sz="850" spc="35">
                <a:latin typeface="华文细黑"/>
                <a:cs typeface="华文细黑"/>
              </a:rPr>
              <a:t>能</a:t>
            </a:r>
            <a:r>
              <a:rPr sz="850" spc="10">
                <a:latin typeface="华文细黑"/>
                <a:cs typeface="华文细黑"/>
              </a:rPr>
              <a:t>会</a:t>
            </a:r>
            <a:r>
              <a:rPr sz="850" spc="35">
                <a:latin typeface="华文细黑"/>
                <a:cs typeface="华文细黑"/>
              </a:rPr>
              <a:t>带</a:t>
            </a:r>
            <a:r>
              <a:rPr sz="850" spc="10">
                <a:latin typeface="华文细黑"/>
                <a:cs typeface="华文细黑"/>
              </a:rPr>
              <a:t>来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额</a:t>
            </a:r>
            <a:r>
              <a:rPr sz="850" spc="35">
                <a:latin typeface="华文细黑"/>
                <a:cs typeface="华文细黑"/>
              </a:rPr>
              <a:t>外融</a:t>
            </a:r>
            <a:r>
              <a:rPr sz="850" spc="10">
                <a:latin typeface="华文细黑"/>
                <a:cs typeface="华文细黑"/>
              </a:rPr>
              <a:t>资</a:t>
            </a:r>
            <a:r>
              <a:rPr sz="850" spc="35">
                <a:latin typeface="华文细黑"/>
                <a:cs typeface="华文细黑"/>
              </a:rPr>
              <a:t>金</a:t>
            </a:r>
            <a:r>
              <a:rPr sz="850" spc="10">
                <a:latin typeface="华文细黑"/>
                <a:cs typeface="华文细黑"/>
              </a:rPr>
              <a:t>额</a:t>
            </a:r>
            <a:r>
              <a:rPr sz="850" spc="35">
                <a:latin typeface="华文细黑"/>
                <a:cs typeface="华文细黑"/>
              </a:rPr>
              <a:t>。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700" spc="-5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 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60"/>
              </a:spcBef>
            </a:pPr>
            <a:r>
              <a:rPr spc="-5"/>
              <a:t>16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068" y="1078991"/>
            <a:ext cx="297942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10">
                <a:latin typeface="Calibri"/>
                <a:cs typeface="Calibri"/>
              </a:rPr>
              <a:t>2023</a:t>
            </a:r>
            <a:r>
              <a:rPr spc="10"/>
              <a:t>年</a:t>
            </a:r>
            <a:r>
              <a:rPr spc="-15"/>
              <a:t>香</a:t>
            </a:r>
            <a:r>
              <a:rPr spc="10"/>
              <a:t>港新</a:t>
            </a:r>
            <a:r>
              <a:rPr spc="-15"/>
              <a:t>股</a:t>
            </a:r>
            <a:r>
              <a:rPr spc="10"/>
              <a:t>市场</a:t>
            </a:r>
            <a:r>
              <a:rPr spc="-15"/>
              <a:t>概</a:t>
            </a:r>
            <a:r>
              <a:rPr spc="10"/>
              <a:t>览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7068" y="1399032"/>
            <a:ext cx="9624060" cy="59690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2699"/>
              </a:lnSpc>
              <a:spcBef>
                <a:spcPts val="35"/>
              </a:spcBef>
            </a:pPr>
            <a:r>
              <a:rPr sz="1850" b="1" spc="15">
                <a:solidFill>
                  <a:srgbClr val="565656"/>
                </a:solidFill>
                <a:latin typeface="Microsoft JhengHei"/>
                <a:cs typeface="Microsoft JhengHei"/>
              </a:rPr>
              <a:t>今年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上市首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日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表现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最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佳的</a:t>
            </a:r>
            <a:r>
              <a:rPr sz="1850" b="1" spc="-30">
                <a:solidFill>
                  <a:srgbClr val="565656"/>
                </a:solidFill>
                <a:latin typeface="Calibri"/>
                <a:cs typeface="Calibri"/>
              </a:rPr>
              <a:t>3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只新股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表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现落后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于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去年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上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市日表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现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最佳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的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新股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，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首日表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现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最差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的</a:t>
            </a:r>
            <a:r>
              <a:rPr sz="1850" b="1" spc="-10">
                <a:solidFill>
                  <a:srgbClr val="565656"/>
                </a:solidFill>
                <a:latin typeface="Calibri"/>
                <a:cs typeface="Calibri"/>
              </a:rPr>
              <a:t>3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只 </a:t>
            </a:r>
            <a:r>
              <a:rPr sz="1850" b="1" spc="15">
                <a:solidFill>
                  <a:srgbClr val="565656"/>
                </a:solidFill>
                <a:latin typeface="Microsoft JhengHei"/>
                <a:cs typeface="Microsoft JhengHei"/>
              </a:rPr>
              <a:t>新股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表现也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较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去年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欠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佳，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但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整体新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股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平均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首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日回报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率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则超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过</a:t>
            </a:r>
            <a:r>
              <a:rPr sz="1850" b="1" spc="-5">
                <a:solidFill>
                  <a:srgbClr val="565656"/>
                </a:solidFill>
                <a:latin typeface="Microsoft JhengHei"/>
                <a:cs typeface="Microsoft JhengHei"/>
              </a:rPr>
              <a:t>去年的</a:t>
            </a:r>
            <a:r>
              <a:rPr sz="1850" b="1" spc="-30">
                <a:solidFill>
                  <a:srgbClr val="565656"/>
                </a:solidFill>
                <a:latin typeface="Microsoft JhengHei"/>
                <a:cs typeface="Microsoft JhengHei"/>
              </a:rPr>
              <a:t>表现</a:t>
            </a:r>
            <a:endParaRPr sz="185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7068" y="4953000"/>
            <a:ext cx="9608820" cy="88074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13360" indent="-201295">
              <a:lnSpc>
                <a:spcPct val="100000"/>
              </a:lnSpc>
              <a:spcBef>
                <a:spcPts val="90"/>
              </a:spcBef>
              <a:buFont typeface="Calibri"/>
              <a:buChar char="•"/>
              <a:tabLst>
                <a:tab pos="213995"/>
              </a:tabLst>
            </a:pP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今年新股最低的</a:t>
            </a:r>
            <a:r>
              <a:rPr sz="1400" spc="-15">
                <a:solidFill>
                  <a:srgbClr val="0D0D0D"/>
                </a:solidFill>
                <a:latin typeface="Calibri"/>
                <a:cs typeface="Calibri"/>
              </a:rPr>
              <a:t>3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家首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日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回报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率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略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低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于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去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年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最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低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的</a:t>
            </a:r>
            <a:r>
              <a:rPr sz="1400" spc="-15">
                <a:solidFill>
                  <a:srgbClr val="0D0D0D"/>
                </a:solidFill>
                <a:latin typeface="Calibri"/>
                <a:cs typeface="Calibri"/>
              </a:rPr>
              <a:t>3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家</a:t>
            </a:r>
            <a:r>
              <a:rPr sz="1400" spc="80">
                <a:solidFill>
                  <a:srgbClr val="0D0D0D"/>
                </a:solidFill>
                <a:latin typeface="华文细黑"/>
                <a:cs typeface="华文细黑"/>
              </a:rPr>
              <a:t> 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，上市首日表现最佳的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前</a:t>
            </a:r>
            <a:r>
              <a:rPr sz="1400" spc="-15">
                <a:solidFill>
                  <a:srgbClr val="0D0D0D"/>
                </a:solidFill>
                <a:latin typeface="Calibri"/>
                <a:cs typeface="Calibri"/>
              </a:rPr>
              <a:t>3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位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新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股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的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回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报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率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略低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于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去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年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的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第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三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位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，由</a:t>
            </a:r>
            <a:endParaRPr sz="1400">
              <a:latin typeface="华文细黑"/>
              <a:cs typeface="华文细黑"/>
            </a:endParaRPr>
          </a:p>
          <a:p>
            <a:pPr marL="213360">
              <a:lnSpc>
                <a:spcPct val="100000"/>
              </a:lnSpc>
            </a:pPr>
            <a:r>
              <a:rPr sz="1400" spc="-20">
                <a:solidFill>
                  <a:srgbClr val="0D0D0D"/>
                </a:solidFill>
                <a:latin typeface="Calibri"/>
                <a:cs typeface="Calibri"/>
              </a:rPr>
              <a:t>53%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至</a:t>
            </a:r>
            <a:r>
              <a:rPr sz="1400" spc="-15">
                <a:solidFill>
                  <a:srgbClr val="0D0D0D"/>
                </a:solidFill>
                <a:latin typeface="Calibri"/>
                <a:cs typeface="Calibri"/>
              </a:rPr>
              <a:t>131%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不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等。</a:t>
            </a:r>
            <a:endParaRPr sz="1400">
              <a:latin typeface="华文细黑"/>
              <a:cs typeface="华文细黑"/>
            </a:endParaRPr>
          </a:p>
          <a:p>
            <a:pPr marL="213360" indent="-201295">
              <a:lnSpc>
                <a:spcPct val="100000"/>
              </a:lnSpc>
              <a:buFont typeface="Calibri"/>
              <a:buChar char="•"/>
              <a:tabLst>
                <a:tab pos="213995"/>
              </a:tabLst>
            </a:pP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表现最差的</a:t>
            </a:r>
            <a:r>
              <a:rPr sz="1400" spc="-15">
                <a:solidFill>
                  <a:srgbClr val="0D0D0D"/>
                </a:solidFill>
                <a:latin typeface="Calibri"/>
                <a:cs typeface="Calibri"/>
              </a:rPr>
              <a:t>3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只新股分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别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来自</a:t>
            </a:r>
            <a:r>
              <a:rPr sz="1400" spc="-5">
                <a:solidFill>
                  <a:srgbClr val="0D0D0D"/>
                </a:solidFill>
                <a:latin typeface="Calibri"/>
                <a:cs typeface="Calibri"/>
              </a:rPr>
              <a:t>TMT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、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房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地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产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和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制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造行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业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。</a:t>
            </a:r>
            <a:endParaRPr sz="1400">
              <a:latin typeface="华文细黑"/>
              <a:cs typeface="华文细黑"/>
            </a:endParaRPr>
          </a:p>
          <a:p>
            <a:pPr marL="213360" indent="-201295">
              <a:lnSpc>
                <a:spcPct val="100000"/>
              </a:lnSpc>
              <a:spcBef>
                <a:spcPts val="25"/>
              </a:spcBef>
              <a:buFont typeface="Calibri"/>
              <a:buChar char="•"/>
              <a:tabLst>
                <a:tab pos="213995"/>
              </a:tabLst>
            </a:pP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以整体新股首日平均回报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率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来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分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析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，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今年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新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股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的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平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均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上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市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首日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回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报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率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上</a:t>
            </a:r>
            <a:r>
              <a:rPr sz="1400" spc="10">
                <a:solidFill>
                  <a:srgbClr val="0D0D0D"/>
                </a:solidFill>
                <a:latin typeface="华文细黑"/>
                <a:cs typeface="华文细黑"/>
              </a:rPr>
              <a:t>升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至</a:t>
            </a:r>
            <a:r>
              <a:rPr sz="1400" spc="-5">
                <a:solidFill>
                  <a:srgbClr val="0D0D0D"/>
                </a:solidFill>
                <a:latin typeface="Calibri"/>
                <a:cs typeface="Calibri"/>
              </a:rPr>
              <a:t>8.07%</a:t>
            </a:r>
            <a:r>
              <a:rPr sz="1400" spc="125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，略高于去年的</a:t>
            </a:r>
            <a:r>
              <a:rPr sz="1400" spc="-10">
                <a:solidFill>
                  <a:srgbClr val="0D0D0D"/>
                </a:solidFill>
                <a:latin typeface="Calibri"/>
                <a:cs typeface="Calibri"/>
              </a:rPr>
              <a:t>5.87%</a:t>
            </a:r>
            <a:r>
              <a:rPr sz="1400" spc="-10">
                <a:solidFill>
                  <a:srgbClr val="0D0D0D"/>
                </a:solidFill>
                <a:latin typeface="华文细黑"/>
                <a:cs typeface="华文细黑"/>
              </a:rPr>
              <a:t>。</a:t>
            </a:r>
            <a:endParaRPr sz="1400">
              <a:latin typeface="华文细黑"/>
              <a:cs typeface="华文细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36648" y="4170171"/>
            <a:ext cx="533400" cy="332740"/>
          </a:xfrm>
          <a:custGeom>
            <a:rect l="l" t="t" r="r" b="b"/>
            <a:pathLst>
              <a:path w="533400" h="332739">
                <a:moveTo>
                  <a:pt x="0" y="332231"/>
                </a:moveTo>
                <a:lnTo>
                  <a:pt x="533400" y="332231"/>
                </a:lnTo>
                <a:lnTo>
                  <a:pt x="533400" y="0"/>
                </a:lnTo>
                <a:lnTo>
                  <a:pt x="0" y="0"/>
                </a:lnTo>
                <a:lnTo>
                  <a:pt x="0" y="332231"/>
                </a:lnTo>
                <a:close/>
              </a:path>
            </a:pathLst>
          </a:custGeom>
          <a:solidFill>
            <a:srgbClr val="96999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54935" y="3834891"/>
            <a:ext cx="515620" cy="335280"/>
          </a:xfrm>
          <a:custGeom>
            <a:rect l="l" t="t" r="r" b="b"/>
            <a:pathLst>
              <a:path w="515619" h="335279">
                <a:moveTo>
                  <a:pt x="0" y="335279"/>
                </a:moveTo>
                <a:lnTo>
                  <a:pt x="515112" y="335279"/>
                </a:lnTo>
                <a:lnTo>
                  <a:pt x="515112" y="0"/>
                </a:lnTo>
                <a:lnTo>
                  <a:pt x="0" y="0"/>
                </a:lnTo>
                <a:lnTo>
                  <a:pt x="0" y="335279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46376" y="3499611"/>
            <a:ext cx="424180" cy="335280"/>
          </a:xfrm>
          <a:custGeom>
            <a:rect l="l" t="t" r="r" b="b"/>
            <a:pathLst>
              <a:path w="424180" h="335279">
                <a:moveTo>
                  <a:pt x="0" y="335279"/>
                </a:moveTo>
                <a:lnTo>
                  <a:pt x="423672" y="335279"/>
                </a:lnTo>
                <a:lnTo>
                  <a:pt x="423672" y="0"/>
                </a:lnTo>
                <a:lnTo>
                  <a:pt x="0" y="0"/>
                </a:lnTo>
                <a:lnTo>
                  <a:pt x="0" y="335279"/>
                </a:lnTo>
                <a:close/>
              </a:path>
            </a:pathLst>
          </a:custGeom>
          <a:solidFill>
            <a:srgbClr val="9DD3C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469136" y="4502403"/>
            <a:ext cx="3002280" cy="0"/>
          </a:xfrm>
          <a:custGeom>
            <a:rect l="l" t="t" r="r" b="b"/>
            <a:pathLst>
              <a:path w="3002279">
                <a:moveTo>
                  <a:pt x="0" y="0"/>
                </a:moveTo>
                <a:lnTo>
                  <a:pt x="3002279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 flipH="1">
            <a:off x="1469136" y="4502403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 flipH="1">
            <a:off x="2069592" y="4502403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 flipH="1">
            <a:off x="2670048" y="4502403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 flipH="1">
            <a:off x="3270503" y="4502403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 flipH="1">
            <a:off x="3870959" y="4502403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 flipH="1">
            <a:off x="4471415" y="4502403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 flipH="1">
            <a:off x="2670048" y="2496820"/>
            <a:ext cx="0" cy="2005964"/>
          </a:xfrm>
          <a:custGeom>
            <a:rect l="l" t="t" r="r" b="b"/>
            <a:pathLst>
              <a:path h="2005964">
                <a:moveTo>
                  <a:pt x="0" y="2005583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779523" y="3550920"/>
            <a:ext cx="34671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-35%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74620" y="3164332"/>
            <a:ext cx="666115" cy="335280"/>
          </a:xfrm>
          <a:prstGeom prst="rect">
            <a:avLst/>
          </a:prstGeom>
          <a:solidFill>
            <a:srgbClr val="25880D"/>
          </a:solidFill>
        </p:spPr>
        <p:txBody>
          <a:bodyPr vert="horz" wrap="square" lIns="0" tIns="66675" rIns="0" bIns="0" rtlCol="0">
            <a:spAutoFit/>
          </a:bodyPr>
          <a:lstStyle/>
          <a:p>
            <a:pPr marL="235585">
              <a:lnSpc>
                <a:spcPct val="100000"/>
              </a:lnSpc>
              <a:spcBef>
                <a:spcPts val="525"/>
              </a:spcBef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53%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74620" y="2829051"/>
            <a:ext cx="666115" cy="335280"/>
          </a:xfrm>
          <a:prstGeom prst="rect">
            <a:avLst/>
          </a:prstGeom>
          <a:solidFill>
            <a:srgbClr val="D1EB9F"/>
          </a:solidFill>
        </p:spPr>
        <p:txBody>
          <a:bodyPr vert="horz" wrap="square" lIns="0" tIns="57785" rIns="0" bIns="0" rtlCol="0">
            <a:spAutoFit/>
          </a:bodyPr>
          <a:lstStyle/>
          <a:p>
            <a:pPr marL="263525">
              <a:lnSpc>
                <a:spcPct val="100000"/>
              </a:lnSpc>
              <a:spcBef>
                <a:spcPts val="455"/>
              </a:spcBef>
            </a:pPr>
            <a:r>
              <a:rPr sz="1200" b="1" spc="10">
                <a:solidFill>
                  <a:srgbClr val="52555A"/>
                </a:solidFill>
                <a:latin typeface="Calibri"/>
                <a:cs typeface="Calibri"/>
              </a:rPr>
              <a:t>56%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74620" y="2496820"/>
            <a:ext cx="1571625" cy="332740"/>
          </a:xfrm>
          <a:prstGeom prst="rect">
            <a:avLst/>
          </a:prstGeom>
          <a:solidFill>
            <a:srgbClr val="435E13"/>
          </a:solidFill>
        </p:spPr>
        <p:txBody>
          <a:bodyPr vert="horz" wrap="square" lIns="0" tIns="666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25"/>
              </a:spcBef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131%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85747" y="3874008"/>
            <a:ext cx="1477010" cy="8813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8514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-43%</a:t>
            </a:r>
            <a:endParaRPr sz="1200">
              <a:latin typeface="Calibri"/>
              <a:cs typeface="Calibri"/>
            </a:endParaRPr>
          </a:p>
          <a:p>
            <a:pPr marL="485140">
              <a:lnSpc>
                <a:spcPct val="100000"/>
              </a:lnSpc>
              <a:spcBef>
                <a:spcPts val="1295"/>
              </a:spcBef>
            </a:pPr>
            <a:r>
              <a:rPr sz="1200" b="1" spc="10">
                <a:latin typeface="Calibri"/>
                <a:cs typeface="Calibri"/>
              </a:rPr>
              <a:t>-45%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75"/>
              </a:spcBef>
              <a:tabLst>
                <a:tab pos="646430"/>
                <a:tab pos="1301750"/>
              </a:tabLst>
            </a:pPr>
            <a:r>
              <a:rPr sz="1050" spc="-15">
                <a:latin typeface="Calibri"/>
                <a:cs typeface="Calibri"/>
              </a:rPr>
              <a:t>-</a:t>
            </a:r>
            <a:r>
              <a:rPr sz="1050" spc="15">
                <a:latin typeface="Calibri"/>
                <a:cs typeface="Calibri"/>
              </a:rPr>
              <a:t>1</a:t>
            </a:r>
            <a:r>
              <a:rPr sz="1050" spc="-10">
                <a:latin typeface="Calibri"/>
                <a:cs typeface="Calibri"/>
              </a:rPr>
              <a:t>00</a:t>
            </a:r>
            <a:r>
              <a:rPr sz="1050">
                <a:latin typeface="Calibri"/>
                <a:cs typeface="Calibri"/>
              </a:rPr>
              <a:t>%	</a:t>
            </a:r>
            <a:r>
              <a:rPr sz="1050" spc="-15">
                <a:latin typeface="Calibri"/>
                <a:cs typeface="Calibri"/>
              </a:rPr>
              <a:t>-</a:t>
            </a:r>
            <a:r>
              <a:rPr sz="1050" spc="15">
                <a:latin typeface="Calibri"/>
                <a:cs typeface="Calibri"/>
              </a:rPr>
              <a:t>5</a:t>
            </a:r>
            <a:r>
              <a:rPr sz="1050" spc="-10">
                <a:latin typeface="Calibri"/>
                <a:cs typeface="Calibri"/>
              </a:rPr>
              <a:t>0</a:t>
            </a:r>
            <a:r>
              <a:rPr sz="1050">
                <a:latin typeface="Calibri"/>
                <a:cs typeface="Calibri"/>
              </a:rPr>
              <a:t>%	</a:t>
            </a:r>
            <a:r>
              <a:rPr sz="1050" spc="-10">
                <a:latin typeface="Calibri"/>
                <a:cs typeface="Calibri"/>
              </a:rPr>
              <a:t>0%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98524" y="2124456"/>
            <a:ext cx="296672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latin typeface="Calibri"/>
                <a:cs typeface="Calibri"/>
              </a:rPr>
              <a:t>2023</a:t>
            </a:r>
            <a:r>
              <a:rPr sz="1400" b="1" spc="10">
                <a:latin typeface="Microsoft JhengHei"/>
                <a:cs typeface="Microsoft JhengHei"/>
              </a:rPr>
              <a:t>年三大表现最佳</a:t>
            </a:r>
            <a:r>
              <a:rPr sz="1400" b="1" spc="-5">
                <a:latin typeface="Calibri"/>
                <a:cs typeface="Calibri"/>
              </a:rPr>
              <a:t>/</a:t>
            </a:r>
            <a:r>
              <a:rPr sz="1400" b="1" spc="10">
                <a:latin typeface="Microsoft JhengHei"/>
                <a:cs typeface="Microsoft JhengHei"/>
              </a:rPr>
              <a:t>最差的香港</a:t>
            </a:r>
            <a:r>
              <a:rPr sz="1400" b="1" spc="-10">
                <a:latin typeface="Microsoft JhengHei"/>
                <a:cs typeface="Microsoft JhengHei"/>
              </a:rPr>
              <a:t>新股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83867" y="2490216"/>
            <a:ext cx="659765" cy="885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40">
                <a:latin typeface="Microsoft JhengHei"/>
                <a:cs typeface="Microsoft JhengHei"/>
              </a:rPr>
              <a:t>中天建设</a:t>
            </a:r>
            <a:endParaRPr sz="12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sz="1200" b="1" spc="40">
                <a:latin typeface="Microsoft JhengHei"/>
                <a:cs typeface="Microsoft JhengHei"/>
              </a:rPr>
              <a:t>华视集</a:t>
            </a:r>
            <a:r>
              <a:rPr sz="1200" b="1" spc="20">
                <a:latin typeface="Microsoft JhengHei"/>
                <a:cs typeface="Microsoft JhengHei"/>
              </a:rPr>
              <a:t>团</a:t>
            </a:r>
            <a:endParaRPr sz="12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1200" b="1" spc="40">
                <a:latin typeface="Microsoft JhengHei"/>
                <a:cs typeface="Microsoft JhengHei"/>
              </a:rPr>
              <a:t>美丽田园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88411" y="3569208"/>
            <a:ext cx="1248410" cy="11861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25"/>
              </a:spcBef>
            </a:pPr>
            <a:r>
              <a:rPr sz="1200" b="1" spc="40">
                <a:latin typeface="Microsoft JhengHei"/>
                <a:cs typeface="Microsoft JhengHei"/>
              </a:rPr>
              <a:t>中宝新</a:t>
            </a:r>
            <a:r>
              <a:rPr sz="1200" b="1" spc="20">
                <a:latin typeface="Microsoft JhengHei"/>
                <a:cs typeface="Microsoft JhengHei"/>
              </a:rPr>
              <a:t>材</a:t>
            </a:r>
            <a:endParaRPr sz="12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200" b="1" spc="40">
                <a:latin typeface="Microsoft JhengHei"/>
                <a:cs typeface="Microsoft JhengHei"/>
              </a:rPr>
              <a:t>东软熙康</a:t>
            </a:r>
            <a:endParaRPr sz="1200">
              <a:latin typeface="Microsoft JhengHei"/>
              <a:cs typeface="Microsoft JhengHei"/>
            </a:endParaRPr>
          </a:p>
          <a:p>
            <a:pPr marL="18415">
              <a:lnSpc>
                <a:spcPct val="100000"/>
              </a:lnSpc>
              <a:spcBef>
                <a:spcPts val="1005"/>
              </a:spcBef>
            </a:pPr>
            <a:r>
              <a:rPr sz="1200" b="1" spc="40">
                <a:latin typeface="Microsoft JhengHei"/>
                <a:cs typeface="Microsoft JhengHei"/>
              </a:rPr>
              <a:t>淮北绿金</a:t>
            </a:r>
            <a:r>
              <a:rPr sz="1200" b="1" spc="20">
                <a:latin typeface="Microsoft JhengHei"/>
                <a:cs typeface="Microsoft JhengHei"/>
              </a:rPr>
              <a:t>产业</a:t>
            </a:r>
            <a:r>
              <a:rPr sz="1200" b="1" spc="-114">
                <a:latin typeface="Microsoft JhengHei"/>
                <a:cs typeface="Microsoft JhengHei"/>
              </a:rPr>
              <a:t>-</a:t>
            </a:r>
            <a:r>
              <a:rPr sz="1200" b="1" spc="-80">
                <a:latin typeface="Microsoft JhengHei"/>
                <a:cs typeface="Microsoft JhengHei"/>
              </a:rPr>
              <a:t> </a:t>
            </a:r>
            <a:r>
              <a:rPr sz="1200" b="1" spc="15">
                <a:latin typeface="Calibri"/>
                <a:cs typeface="Calibri"/>
              </a:rPr>
              <a:t>H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Calibri"/>
              <a:cs typeface="Calibri"/>
            </a:endParaRPr>
          </a:p>
          <a:p>
            <a:pPr marL="365760">
              <a:lnSpc>
                <a:spcPct val="100000"/>
              </a:lnSpc>
              <a:tabLst>
                <a:tab pos="932815"/>
              </a:tabLst>
            </a:pPr>
            <a:r>
              <a:rPr sz="1050" spc="-10">
                <a:latin typeface="Calibri"/>
                <a:cs typeface="Calibri"/>
              </a:rPr>
              <a:t>50</a:t>
            </a:r>
            <a:r>
              <a:rPr sz="1050">
                <a:latin typeface="Calibri"/>
                <a:cs typeface="Calibri"/>
              </a:rPr>
              <a:t>%	</a:t>
            </a:r>
            <a:r>
              <a:rPr sz="1050" spc="-10">
                <a:latin typeface="Calibri"/>
                <a:cs typeface="Calibri"/>
              </a:rPr>
              <a:t>10</a:t>
            </a:r>
            <a:r>
              <a:rPr sz="1050" spc="15">
                <a:latin typeface="Calibri"/>
                <a:cs typeface="Calibri"/>
              </a:rPr>
              <a:t>0%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419088" y="4173220"/>
            <a:ext cx="299085" cy="332740"/>
          </a:xfrm>
          <a:custGeom>
            <a:rect l="l" t="t" r="r" b="b"/>
            <a:pathLst>
              <a:path w="299084" h="332739">
                <a:moveTo>
                  <a:pt x="0" y="332232"/>
                </a:moveTo>
                <a:lnTo>
                  <a:pt x="298704" y="332232"/>
                </a:lnTo>
                <a:lnTo>
                  <a:pt x="298704" y="0"/>
                </a:lnTo>
                <a:lnTo>
                  <a:pt x="0" y="0"/>
                </a:lnTo>
                <a:lnTo>
                  <a:pt x="0" y="332232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467855" y="3840988"/>
            <a:ext cx="250190" cy="332740"/>
          </a:xfrm>
          <a:custGeom>
            <a:rect l="l" t="t" r="r" b="b"/>
            <a:pathLst>
              <a:path w="250190" h="332739">
                <a:moveTo>
                  <a:pt x="0" y="332232"/>
                </a:moveTo>
                <a:lnTo>
                  <a:pt x="249935" y="332232"/>
                </a:lnTo>
                <a:lnTo>
                  <a:pt x="249935" y="0"/>
                </a:lnTo>
                <a:lnTo>
                  <a:pt x="0" y="0"/>
                </a:lnTo>
                <a:lnTo>
                  <a:pt x="0" y="332232"/>
                </a:lnTo>
                <a:close/>
              </a:path>
            </a:pathLst>
          </a:custGeom>
          <a:solidFill>
            <a:srgbClr val="C4D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501384" y="3508755"/>
            <a:ext cx="216535" cy="332740"/>
          </a:xfrm>
          <a:custGeom>
            <a:rect l="l" t="t" r="r" b="b"/>
            <a:pathLst>
              <a:path w="216534" h="332739">
                <a:moveTo>
                  <a:pt x="0" y="332232"/>
                </a:moveTo>
                <a:lnTo>
                  <a:pt x="216408" y="332232"/>
                </a:lnTo>
                <a:lnTo>
                  <a:pt x="216408" y="0"/>
                </a:lnTo>
                <a:lnTo>
                  <a:pt x="0" y="0"/>
                </a:lnTo>
                <a:lnTo>
                  <a:pt x="0" y="332232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967984" y="4505452"/>
            <a:ext cx="3002280" cy="0"/>
          </a:xfrm>
          <a:custGeom>
            <a:rect l="l" t="t" r="r" b="b"/>
            <a:pathLst>
              <a:path w="3002279">
                <a:moveTo>
                  <a:pt x="0" y="0"/>
                </a:moveTo>
                <a:lnTo>
                  <a:pt x="300228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 flipH="1">
            <a:off x="5967984" y="4505452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 flipH="1">
            <a:off x="6720840" y="4505452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 flipH="1">
            <a:off x="7470647" y="4505452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 flipH="1">
            <a:off x="8220456" y="4505452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 flipH="1">
            <a:off x="8970264" y="4505452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 flipH="1">
            <a:off x="6717792" y="2509011"/>
            <a:ext cx="0" cy="1996439"/>
          </a:xfrm>
          <a:custGeom>
            <a:rect l="l" t="t" r="r" b="b"/>
            <a:pathLst>
              <a:path h="1996439">
                <a:moveTo>
                  <a:pt x="0" y="1996439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6722364" y="3173476"/>
            <a:ext cx="1068705" cy="335280"/>
          </a:xfrm>
          <a:prstGeom prst="rect">
            <a:avLst/>
          </a:prstGeom>
          <a:solidFill>
            <a:srgbClr val="6A6A64"/>
          </a:solidFill>
        </p:spPr>
        <p:txBody>
          <a:bodyPr vert="horz" wrap="square" lIns="0" tIns="76200" rIns="0" bIns="0" rtlCol="0">
            <a:spAutoFit/>
          </a:bodyPr>
          <a:lstStyle/>
          <a:p>
            <a:pPr marL="553085">
              <a:lnSpc>
                <a:spcPct val="100000"/>
              </a:lnSpc>
              <a:spcBef>
                <a:spcPts val="600"/>
              </a:spcBef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143%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26212" y="6431188"/>
            <a:ext cx="1805939" cy="1473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spc="-5">
                <a:latin typeface="Calibri"/>
                <a:cs typeface="Calibri"/>
              </a:rPr>
              <a:t>©</a:t>
            </a:r>
            <a:r>
              <a:rPr sz="700" spc="-40">
                <a:latin typeface="Calibri"/>
                <a:cs typeface="Calibri"/>
              </a:rPr>
              <a:t> </a:t>
            </a:r>
            <a:r>
              <a:rPr sz="700">
                <a:latin typeface="Calibri"/>
                <a:cs typeface="Calibri"/>
              </a:rPr>
              <a:t>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123931" y="6438557"/>
            <a:ext cx="167640" cy="13335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0"/>
              </a:spcBef>
            </a:pPr>
            <a:r>
              <a:rPr sz="700" spc="-5">
                <a:latin typeface="Calibri"/>
                <a:cs typeface="Calibri"/>
              </a:rPr>
              <a:t>17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722364" y="2841244"/>
            <a:ext cx="1278890" cy="332740"/>
          </a:xfrm>
          <a:prstGeom prst="rect">
            <a:avLst/>
          </a:prstGeom>
          <a:solidFill>
            <a:srgbClr val="046A38"/>
          </a:solidFill>
        </p:spPr>
        <p:txBody>
          <a:bodyPr vert="horz" wrap="square" lIns="0" tIns="78740" rIns="0" bIns="0" rtlCol="0">
            <a:spAutoFit/>
          </a:bodyPr>
          <a:lstStyle/>
          <a:p>
            <a:pPr marL="641350">
              <a:lnSpc>
                <a:spcPct val="100000"/>
              </a:lnSpc>
              <a:spcBef>
                <a:spcPts val="620"/>
              </a:spcBef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171%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722364" y="2509011"/>
            <a:ext cx="1724025" cy="332740"/>
          </a:xfrm>
          <a:prstGeom prst="rect">
            <a:avLst/>
          </a:prstGeom>
          <a:solidFill>
            <a:srgbClr val="B9E26F"/>
          </a:solidFill>
        </p:spPr>
        <p:txBody>
          <a:bodyPr vert="horz" wrap="square" lIns="0" tIns="66675" rIns="0" bIns="0" rtlCol="0">
            <a:spAutoFit/>
          </a:bodyPr>
          <a:lstStyle/>
          <a:p>
            <a:pPr marR="32384" algn="ctr">
              <a:lnSpc>
                <a:spcPct val="100000"/>
              </a:lnSpc>
              <a:spcBef>
                <a:spcPts val="525"/>
              </a:spcBef>
            </a:pPr>
            <a:r>
              <a:rPr sz="1200" b="1" spc="10">
                <a:latin typeface="Calibri"/>
                <a:cs typeface="Calibri"/>
              </a:rPr>
              <a:t>230%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306315" y="3569208"/>
            <a:ext cx="2504440" cy="11861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479425" algn="r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-29%</a:t>
            </a:r>
            <a:endParaRPr sz="1200">
              <a:latin typeface="Calibri"/>
              <a:cs typeface="Calibri"/>
            </a:endParaRPr>
          </a:p>
          <a:p>
            <a:pPr marR="476884" algn="r">
              <a:lnSpc>
                <a:spcPct val="100000"/>
              </a:lnSpc>
              <a:spcBef>
                <a:spcPts val="910"/>
              </a:spcBef>
            </a:pPr>
            <a:r>
              <a:rPr sz="1200" b="1" spc="10">
                <a:latin typeface="Calibri"/>
                <a:cs typeface="Calibri"/>
              </a:rPr>
              <a:t>-34%</a:t>
            </a:r>
            <a:endParaRPr sz="1200">
              <a:latin typeface="Calibri"/>
              <a:cs typeface="Calibri"/>
            </a:endParaRPr>
          </a:p>
          <a:p>
            <a:pPr marR="507365" algn="r">
              <a:lnSpc>
                <a:spcPct val="100000"/>
              </a:lnSpc>
              <a:spcBef>
                <a:spcPts val="840"/>
              </a:spcBef>
            </a:pPr>
            <a:r>
              <a:rPr sz="1200" b="1" spc="10">
                <a:latin typeface="Calibri"/>
                <a:cs typeface="Calibri"/>
              </a:rPr>
              <a:t>-40%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490345"/>
                <a:tab pos="2328545"/>
              </a:tabLst>
            </a:pPr>
            <a:r>
              <a:rPr sz="1050" spc="-10">
                <a:latin typeface="Calibri"/>
                <a:cs typeface="Calibri"/>
              </a:rPr>
              <a:t>15</a:t>
            </a:r>
            <a:r>
              <a:rPr sz="1050" spc="15">
                <a:latin typeface="Calibri"/>
                <a:cs typeface="Calibri"/>
              </a:rPr>
              <a:t>0</a:t>
            </a:r>
            <a:r>
              <a:rPr sz="1050">
                <a:latin typeface="Calibri"/>
                <a:cs typeface="Calibri"/>
              </a:rPr>
              <a:t>%	</a:t>
            </a:r>
            <a:r>
              <a:rPr sz="1050" spc="-15">
                <a:latin typeface="Calibri"/>
                <a:cs typeface="Calibri"/>
              </a:rPr>
              <a:t>-</a:t>
            </a:r>
            <a:r>
              <a:rPr sz="1050" spc="15">
                <a:latin typeface="Calibri"/>
                <a:cs typeface="Calibri"/>
              </a:rPr>
              <a:t>1</a:t>
            </a:r>
            <a:r>
              <a:rPr sz="1050" spc="-10">
                <a:latin typeface="Calibri"/>
                <a:cs typeface="Calibri"/>
              </a:rPr>
              <a:t>00</a:t>
            </a:r>
            <a:r>
              <a:rPr sz="1050">
                <a:latin typeface="Calibri"/>
                <a:cs typeface="Calibri"/>
              </a:rPr>
              <a:t>%	</a:t>
            </a:r>
            <a:r>
              <a:rPr sz="1050" spc="-10">
                <a:latin typeface="Calibri"/>
                <a:cs typeface="Calibri"/>
              </a:rPr>
              <a:t>0%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805164" y="4568952"/>
            <a:ext cx="3276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30</a:t>
            </a:r>
            <a:r>
              <a:rPr sz="1050" spc="15">
                <a:latin typeface="Calibri"/>
                <a:cs typeface="Calibri"/>
              </a:rPr>
              <a:t>0%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888228" y="2139695"/>
            <a:ext cx="296672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latin typeface="Calibri"/>
                <a:cs typeface="Calibri"/>
              </a:rPr>
              <a:t>2022</a:t>
            </a:r>
            <a:r>
              <a:rPr sz="1400" b="1" spc="10">
                <a:latin typeface="Microsoft JhengHei"/>
                <a:cs typeface="Microsoft JhengHei"/>
              </a:rPr>
              <a:t>年三大表现最佳</a:t>
            </a:r>
            <a:r>
              <a:rPr sz="1400" b="1" spc="-5">
                <a:latin typeface="Calibri"/>
                <a:cs typeface="Calibri"/>
              </a:rPr>
              <a:t>/</a:t>
            </a:r>
            <a:r>
              <a:rPr sz="1400" b="1" spc="10">
                <a:latin typeface="Microsoft JhengHei"/>
                <a:cs typeface="Microsoft JhengHei"/>
              </a:rPr>
              <a:t>最差的香港</a:t>
            </a:r>
            <a:r>
              <a:rPr sz="1400" b="1" spc="-10">
                <a:latin typeface="Microsoft JhengHei"/>
                <a:cs typeface="Microsoft JhengHei"/>
              </a:rPr>
              <a:t>新股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793483" y="3569208"/>
            <a:ext cx="1590040" cy="11861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25"/>
              </a:spcBef>
            </a:pPr>
            <a:r>
              <a:rPr sz="1200" b="1" spc="40">
                <a:latin typeface="Microsoft JhengHei"/>
                <a:cs typeface="Microsoft JhengHei"/>
              </a:rPr>
              <a:t>金茂物</a:t>
            </a:r>
            <a:r>
              <a:rPr sz="1200" b="1" spc="20">
                <a:latin typeface="Microsoft JhengHei"/>
                <a:cs typeface="Microsoft JhengHei"/>
              </a:rPr>
              <a:t>业</a:t>
            </a:r>
            <a:endParaRPr sz="12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200" b="1" spc="40">
                <a:latin typeface="Microsoft JhengHei"/>
                <a:cs typeface="Microsoft JhengHei"/>
              </a:rPr>
              <a:t>零跑科</a:t>
            </a:r>
            <a:r>
              <a:rPr sz="1200" b="1" spc="20">
                <a:latin typeface="Microsoft JhengHei"/>
                <a:cs typeface="Microsoft JhengHei"/>
              </a:rPr>
              <a:t>技</a:t>
            </a:r>
            <a:r>
              <a:rPr sz="1200" b="1" spc="-114">
                <a:latin typeface="Microsoft JhengHei"/>
                <a:cs typeface="Microsoft JhengHei"/>
              </a:rPr>
              <a:t>-</a:t>
            </a:r>
            <a:r>
              <a:rPr sz="1200" b="1" spc="-65">
                <a:latin typeface="Microsoft JhengHei"/>
                <a:cs typeface="Microsoft JhengHei"/>
              </a:rPr>
              <a:t> </a:t>
            </a:r>
            <a:r>
              <a:rPr sz="1200" b="1" spc="15">
                <a:latin typeface="Calibri"/>
                <a:cs typeface="Calibri"/>
              </a:rPr>
              <a:t>H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200" b="1" spc="40">
                <a:latin typeface="Microsoft JhengHei"/>
                <a:cs typeface="Microsoft JhengHei"/>
              </a:rPr>
              <a:t>步阳国</a:t>
            </a:r>
            <a:r>
              <a:rPr sz="1200" b="1" spc="20">
                <a:latin typeface="Microsoft JhengHei"/>
                <a:cs typeface="Microsoft JhengHei"/>
              </a:rPr>
              <a:t>际</a:t>
            </a:r>
            <a:endParaRPr sz="1200">
              <a:latin typeface="Microsoft JhengHei"/>
              <a:cs typeface="Microsoft JhengHei"/>
            </a:endParaRPr>
          </a:p>
          <a:p>
            <a:pPr marL="524510">
              <a:lnSpc>
                <a:spcPct val="100000"/>
              </a:lnSpc>
              <a:spcBef>
                <a:spcPts val="1515"/>
              </a:spcBef>
              <a:tabLst>
                <a:tab pos="1274445"/>
              </a:tabLst>
            </a:pPr>
            <a:r>
              <a:rPr sz="1050" spc="-10">
                <a:latin typeface="Calibri"/>
                <a:cs typeface="Calibri"/>
              </a:rPr>
              <a:t>10</a:t>
            </a:r>
            <a:r>
              <a:rPr sz="1050" spc="15">
                <a:latin typeface="Calibri"/>
                <a:cs typeface="Calibri"/>
              </a:rPr>
              <a:t>0</a:t>
            </a:r>
            <a:r>
              <a:rPr sz="1050">
                <a:latin typeface="Calibri"/>
                <a:cs typeface="Calibri"/>
              </a:rPr>
              <a:t>%	</a:t>
            </a:r>
            <a:r>
              <a:rPr sz="1050" spc="-10">
                <a:latin typeface="Calibri"/>
                <a:cs typeface="Calibri"/>
              </a:rPr>
              <a:t>20</a:t>
            </a:r>
            <a:r>
              <a:rPr sz="1050" spc="15">
                <a:latin typeface="Calibri"/>
                <a:cs typeface="Calibri"/>
              </a:rPr>
              <a:t>0%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412740" y="2484119"/>
            <a:ext cx="1094105" cy="9099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>
                <a:latin typeface="Calibri"/>
                <a:cs typeface="Calibri"/>
              </a:rPr>
              <a:t>Guanze</a:t>
            </a:r>
            <a:r>
              <a:rPr sz="1200" b="1" spc="-35">
                <a:latin typeface="Calibri"/>
                <a:cs typeface="Calibri"/>
              </a:rPr>
              <a:t> </a:t>
            </a:r>
            <a:r>
              <a:rPr sz="1200" b="1" spc="10">
                <a:latin typeface="Calibri"/>
                <a:cs typeface="Calibri"/>
              </a:rPr>
              <a:t>Medical</a:t>
            </a:r>
            <a:endParaRPr sz="1200">
              <a:latin typeface="Calibri"/>
              <a:cs typeface="Calibri"/>
            </a:endParaRPr>
          </a:p>
          <a:p>
            <a:pPr marL="207645">
              <a:lnSpc>
                <a:spcPct val="100000"/>
              </a:lnSpc>
              <a:spcBef>
                <a:spcPts val="1320"/>
              </a:spcBef>
            </a:pPr>
            <a:r>
              <a:rPr sz="1200" b="1" spc="40">
                <a:latin typeface="Microsoft JhengHei"/>
                <a:cs typeface="Microsoft JhengHei"/>
              </a:rPr>
              <a:t>阳光保</a:t>
            </a:r>
            <a:r>
              <a:rPr sz="1200" b="1" spc="235">
                <a:latin typeface="Microsoft JhengHei"/>
                <a:cs typeface="Microsoft JhengHei"/>
              </a:rPr>
              <a:t>险</a:t>
            </a:r>
            <a:r>
              <a:rPr sz="1200" b="1" spc="5">
                <a:latin typeface="Calibri"/>
                <a:cs typeface="Calibri"/>
              </a:rPr>
              <a:t>-</a:t>
            </a:r>
            <a:r>
              <a:rPr sz="1200" b="1" spc="-85">
                <a:latin typeface="Calibri"/>
                <a:cs typeface="Calibri"/>
              </a:rPr>
              <a:t> </a:t>
            </a:r>
            <a:r>
              <a:rPr sz="1200" b="1" spc="15">
                <a:latin typeface="Calibri"/>
                <a:cs typeface="Calibri"/>
              </a:rPr>
              <a:t>H </a:t>
            </a:r>
            <a:endParaRPr sz="1200">
              <a:latin typeface="Calibri"/>
              <a:cs typeface="Calibri"/>
            </a:endParaRPr>
          </a:p>
          <a:p>
            <a:pPr marL="100965">
              <a:lnSpc>
                <a:spcPct val="100000"/>
              </a:lnSpc>
              <a:spcBef>
                <a:spcPts val="1295"/>
              </a:spcBef>
            </a:pPr>
            <a:r>
              <a:rPr sz="1200" b="1" spc="40">
                <a:latin typeface="Microsoft JhengHei"/>
                <a:cs typeface="Microsoft JhengHei"/>
              </a:rPr>
              <a:t>中国石墨</a:t>
            </a:r>
            <a:r>
              <a:rPr sz="1200" b="1" spc="20">
                <a:latin typeface="Microsoft JhengHei"/>
                <a:cs typeface="Microsoft JhengHei"/>
              </a:rPr>
              <a:t>集团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47548" y="6220967"/>
            <a:ext cx="2659380" cy="161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资料来源：港交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德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分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析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截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850" spc="15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850" spc="10">
                <a:solidFill>
                  <a:srgbClr val="303030"/>
                </a:solidFill>
                <a:latin typeface="Calibri"/>
                <a:cs typeface="Calibri"/>
              </a:rPr>
              <a:t>12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8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日。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43" name="object 43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9290304" y="3225292"/>
            <a:ext cx="817244" cy="0"/>
          </a:xfrm>
          <a:custGeom>
            <a:rect l="l" t="t" r="r" b="b"/>
            <a:pathLst>
              <a:path w="817244">
                <a:moveTo>
                  <a:pt x="0" y="0"/>
                </a:moveTo>
                <a:lnTo>
                  <a:pt x="81686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290816" y="3225292"/>
            <a:ext cx="1630680" cy="0"/>
          </a:xfrm>
          <a:custGeom>
            <a:rect l="l" t="t" r="r" b="b"/>
            <a:pathLst>
              <a:path w="1630679">
                <a:moveTo>
                  <a:pt x="0" y="0"/>
                </a:moveTo>
                <a:lnTo>
                  <a:pt x="1630679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477255" y="3225292"/>
            <a:ext cx="1445260" cy="0"/>
          </a:xfrm>
          <a:custGeom>
            <a:rect l="l" t="t" r="r" b="b"/>
            <a:pathLst>
              <a:path w="1445259">
                <a:moveTo>
                  <a:pt x="0" y="0"/>
                </a:moveTo>
                <a:lnTo>
                  <a:pt x="144475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660647" y="3225292"/>
            <a:ext cx="1447800" cy="0"/>
          </a:xfrm>
          <a:custGeom>
            <a:rect l="l" t="t" r="r" b="b"/>
            <a:pathLst>
              <a:path w="1447800">
                <a:moveTo>
                  <a:pt x="0" y="0"/>
                </a:moveTo>
                <a:lnTo>
                  <a:pt x="14478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47088" y="3225292"/>
            <a:ext cx="1445260" cy="0"/>
          </a:xfrm>
          <a:custGeom>
            <a:rect l="l" t="t" r="r" b="b"/>
            <a:pathLst>
              <a:path w="1445260">
                <a:moveTo>
                  <a:pt x="0" y="0"/>
                </a:moveTo>
                <a:lnTo>
                  <a:pt x="144475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30224" y="3225292"/>
            <a:ext cx="448309" cy="0"/>
          </a:xfrm>
          <a:custGeom>
            <a:rect l="l" t="t" r="r" b="b"/>
            <a:pathLst>
              <a:path w="448309">
                <a:moveTo>
                  <a:pt x="0" y="0"/>
                </a:moveTo>
                <a:lnTo>
                  <a:pt x="44805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659111" y="2883916"/>
            <a:ext cx="448309" cy="0"/>
          </a:xfrm>
          <a:custGeom>
            <a:rect l="l" t="t" r="r" b="b"/>
            <a:pathLst>
              <a:path w="448309">
                <a:moveTo>
                  <a:pt x="0" y="0"/>
                </a:moveTo>
                <a:lnTo>
                  <a:pt x="44805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476743" y="2883916"/>
            <a:ext cx="1813560" cy="0"/>
          </a:xfrm>
          <a:custGeom>
            <a:rect l="l" t="t" r="r" b="b"/>
            <a:pathLst>
              <a:path w="1813557">
                <a:moveTo>
                  <a:pt x="0" y="0"/>
                </a:moveTo>
                <a:lnTo>
                  <a:pt x="1813559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477255" y="2883916"/>
            <a:ext cx="1630680" cy="0"/>
          </a:xfrm>
          <a:custGeom>
            <a:rect l="l" t="t" r="r" b="b"/>
            <a:pathLst>
              <a:path w="1630679">
                <a:moveTo>
                  <a:pt x="0" y="0"/>
                </a:moveTo>
                <a:lnTo>
                  <a:pt x="1630679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60647" y="2883916"/>
            <a:ext cx="1447800" cy="0"/>
          </a:xfrm>
          <a:custGeom>
            <a:rect l="l" t="t" r="r" b="b"/>
            <a:pathLst>
              <a:path w="1447800">
                <a:moveTo>
                  <a:pt x="0" y="0"/>
                </a:moveTo>
                <a:lnTo>
                  <a:pt x="14478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847088" y="2883916"/>
            <a:ext cx="1445260" cy="0"/>
          </a:xfrm>
          <a:custGeom>
            <a:rect l="l" t="t" r="r" b="b"/>
            <a:pathLst>
              <a:path w="1445260">
                <a:moveTo>
                  <a:pt x="0" y="0"/>
                </a:moveTo>
                <a:lnTo>
                  <a:pt x="144475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30224" y="2883916"/>
            <a:ext cx="448309" cy="0"/>
          </a:xfrm>
          <a:custGeom>
            <a:rect l="l" t="t" r="r" b="b"/>
            <a:pathLst>
              <a:path w="448309">
                <a:moveTo>
                  <a:pt x="0" y="0"/>
                </a:moveTo>
                <a:lnTo>
                  <a:pt x="44805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659111" y="2542539"/>
            <a:ext cx="448309" cy="0"/>
          </a:xfrm>
          <a:custGeom>
            <a:rect l="l" t="t" r="r" b="b"/>
            <a:pathLst>
              <a:path w="448309">
                <a:moveTo>
                  <a:pt x="0" y="0"/>
                </a:moveTo>
                <a:lnTo>
                  <a:pt x="44805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845552" y="2542539"/>
            <a:ext cx="1445260" cy="0"/>
          </a:xfrm>
          <a:custGeom>
            <a:rect l="l" t="t" r="r" b="b"/>
            <a:pathLst>
              <a:path w="1445259">
                <a:moveTo>
                  <a:pt x="0" y="0"/>
                </a:moveTo>
                <a:lnTo>
                  <a:pt x="144475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846064" y="2542539"/>
            <a:ext cx="1630680" cy="0"/>
          </a:xfrm>
          <a:custGeom>
            <a:rect l="l" t="t" r="r" b="b"/>
            <a:pathLst>
              <a:path w="1630679">
                <a:moveTo>
                  <a:pt x="0" y="0"/>
                </a:moveTo>
                <a:lnTo>
                  <a:pt x="163068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029455" y="2542539"/>
            <a:ext cx="1447800" cy="0"/>
          </a:xfrm>
          <a:custGeom>
            <a:rect l="l" t="t" r="r" b="b"/>
            <a:pathLst>
              <a:path w="1447800">
                <a:moveTo>
                  <a:pt x="0" y="0"/>
                </a:moveTo>
                <a:lnTo>
                  <a:pt x="14478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215895" y="2542539"/>
            <a:ext cx="1445260" cy="0"/>
          </a:xfrm>
          <a:custGeom>
            <a:rect l="l" t="t" r="r" b="b"/>
            <a:pathLst>
              <a:path w="1445260">
                <a:moveTo>
                  <a:pt x="0" y="0"/>
                </a:moveTo>
                <a:lnTo>
                  <a:pt x="144475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30224" y="2542539"/>
            <a:ext cx="817244" cy="0"/>
          </a:xfrm>
          <a:custGeom>
            <a:rect l="l" t="t" r="r" b="b"/>
            <a:pathLst>
              <a:path w="817244">
                <a:moveTo>
                  <a:pt x="0" y="0"/>
                </a:moveTo>
                <a:lnTo>
                  <a:pt x="81686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030224" y="2198116"/>
            <a:ext cx="9077325" cy="0"/>
          </a:xfrm>
          <a:custGeom>
            <a:rect l="l" t="t" r="r" b="b"/>
            <a:pathLst>
              <a:path w="9077325">
                <a:moveTo>
                  <a:pt x="0" y="0"/>
                </a:moveTo>
                <a:lnTo>
                  <a:pt x="907694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661160" y="2633979"/>
            <a:ext cx="368935" cy="119380"/>
          </a:xfrm>
          <a:custGeom>
            <a:rect l="l" t="t" r="r" b="b"/>
            <a:pathLst>
              <a:path w="368935" h="119380">
                <a:moveTo>
                  <a:pt x="368807" y="0"/>
                </a:moveTo>
                <a:lnTo>
                  <a:pt x="0" y="0"/>
                </a:lnTo>
                <a:lnTo>
                  <a:pt x="0" y="118872"/>
                </a:lnTo>
                <a:lnTo>
                  <a:pt x="368807" y="118872"/>
                </a:lnTo>
                <a:lnTo>
                  <a:pt x="368807" y="0"/>
                </a:lnTo>
                <a:close/>
              </a:path>
            </a:pathLst>
          </a:custGeom>
          <a:solidFill>
            <a:srgbClr val="0096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477767" y="2554732"/>
            <a:ext cx="368935" cy="158750"/>
          </a:xfrm>
          <a:custGeom>
            <a:rect l="l" t="t" r="r" b="b"/>
            <a:pathLst>
              <a:path w="368935" h="158750">
                <a:moveTo>
                  <a:pt x="368808" y="0"/>
                </a:moveTo>
                <a:lnTo>
                  <a:pt x="0" y="0"/>
                </a:lnTo>
                <a:lnTo>
                  <a:pt x="0" y="158495"/>
                </a:lnTo>
                <a:lnTo>
                  <a:pt x="368808" y="158495"/>
                </a:lnTo>
                <a:lnTo>
                  <a:pt x="368808" y="0"/>
                </a:lnTo>
                <a:close/>
              </a:path>
            </a:pathLst>
          </a:custGeom>
          <a:solidFill>
            <a:srgbClr val="0096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291328" y="2597404"/>
            <a:ext cx="368935" cy="222885"/>
          </a:xfrm>
          <a:custGeom>
            <a:rect l="l" t="t" r="r" b="b"/>
            <a:pathLst>
              <a:path w="368935" h="222885">
                <a:moveTo>
                  <a:pt x="368808" y="0"/>
                </a:moveTo>
                <a:lnTo>
                  <a:pt x="0" y="0"/>
                </a:lnTo>
                <a:lnTo>
                  <a:pt x="0" y="222504"/>
                </a:lnTo>
                <a:lnTo>
                  <a:pt x="368808" y="222504"/>
                </a:lnTo>
                <a:lnTo>
                  <a:pt x="368808" y="0"/>
                </a:lnTo>
                <a:close/>
              </a:path>
            </a:pathLst>
          </a:custGeom>
          <a:solidFill>
            <a:srgbClr val="0096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107935" y="2667507"/>
            <a:ext cx="368935" cy="323215"/>
          </a:xfrm>
          <a:custGeom>
            <a:rect l="l" t="t" r="r" b="b"/>
            <a:pathLst>
              <a:path w="368934" h="323214">
                <a:moveTo>
                  <a:pt x="368808" y="0"/>
                </a:moveTo>
                <a:lnTo>
                  <a:pt x="0" y="0"/>
                </a:lnTo>
                <a:lnTo>
                  <a:pt x="0" y="323088"/>
                </a:lnTo>
                <a:lnTo>
                  <a:pt x="368808" y="323088"/>
                </a:lnTo>
                <a:lnTo>
                  <a:pt x="368808" y="0"/>
                </a:lnTo>
                <a:close/>
              </a:path>
            </a:pathLst>
          </a:custGeom>
          <a:solidFill>
            <a:srgbClr val="0096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921495" y="3146044"/>
            <a:ext cx="368935" cy="417830"/>
          </a:xfrm>
          <a:custGeom>
            <a:rect l="l" t="t" r="r" b="b"/>
            <a:pathLst>
              <a:path w="368934" h="417829">
                <a:moveTo>
                  <a:pt x="368807" y="0"/>
                </a:moveTo>
                <a:lnTo>
                  <a:pt x="0" y="0"/>
                </a:lnTo>
                <a:lnTo>
                  <a:pt x="0" y="417575"/>
                </a:lnTo>
                <a:lnTo>
                  <a:pt x="368807" y="417575"/>
                </a:lnTo>
                <a:lnTo>
                  <a:pt x="368807" y="0"/>
                </a:lnTo>
                <a:close/>
              </a:path>
            </a:pathLst>
          </a:custGeom>
          <a:solidFill>
            <a:srgbClr val="0096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847088" y="2411476"/>
            <a:ext cx="368935" cy="222885"/>
          </a:xfrm>
          <a:custGeom>
            <a:rect l="l" t="t" r="r" b="b"/>
            <a:pathLst>
              <a:path w="368935" h="222885">
                <a:moveTo>
                  <a:pt x="368807" y="0"/>
                </a:moveTo>
                <a:lnTo>
                  <a:pt x="0" y="0"/>
                </a:lnTo>
                <a:lnTo>
                  <a:pt x="0" y="222503"/>
                </a:lnTo>
                <a:lnTo>
                  <a:pt x="368807" y="222503"/>
                </a:lnTo>
                <a:lnTo>
                  <a:pt x="368807" y="0"/>
                </a:lnTo>
                <a:close/>
              </a:path>
            </a:pathLst>
          </a:custGeom>
          <a:solidFill>
            <a:srgbClr val="D1EB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660647" y="2316988"/>
            <a:ext cx="368935" cy="238125"/>
          </a:xfrm>
          <a:custGeom>
            <a:rect l="l" t="t" r="r" b="b"/>
            <a:pathLst>
              <a:path w="368935" h="238125">
                <a:moveTo>
                  <a:pt x="368807" y="0"/>
                </a:moveTo>
                <a:lnTo>
                  <a:pt x="0" y="0"/>
                </a:lnTo>
                <a:lnTo>
                  <a:pt x="0" y="237744"/>
                </a:lnTo>
                <a:lnTo>
                  <a:pt x="368807" y="237744"/>
                </a:lnTo>
                <a:lnTo>
                  <a:pt x="368807" y="0"/>
                </a:lnTo>
                <a:close/>
              </a:path>
            </a:pathLst>
          </a:custGeom>
          <a:solidFill>
            <a:srgbClr val="D1EB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477255" y="2313939"/>
            <a:ext cx="368935" cy="283845"/>
          </a:xfrm>
          <a:custGeom>
            <a:rect l="l" t="t" r="r" b="b"/>
            <a:pathLst>
              <a:path w="368935" h="283844">
                <a:moveTo>
                  <a:pt x="368808" y="0"/>
                </a:moveTo>
                <a:lnTo>
                  <a:pt x="0" y="0"/>
                </a:lnTo>
                <a:lnTo>
                  <a:pt x="0" y="283463"/>
                </a:lnTo>
                <a:lnTo>
                  <a:pt x="368808" y="283463"/>
                </a:lnTo>
                <a:lnTo>
                  <a:pt x="368808" y="0"/>
                </a:lnTo>
                <a:close/>
              </a:path>
            </a:pathLst>
          </a:custGeom>
          <a:solidFill>
            <a:srgbClr val="D1EB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290816" y="2557779"/>
            <a:ext cx="368935" cy="109855"/>
          </a:xfrm>
          <a:custGeom>
            <a:rect l="l" t="t" r="r" b="b"/>
            <a:pathLst>
              <a:path w="368934" h="109855">
                <a:moveTo>
                  <a:pt x="368807" y="0"/>
                </a:moveTo>
                <a:lnTo>
                  <a:pt x="0" y="0"/>
                </a:lnTo>
                <a:lnTo>
                  <a:pt x="0" y="109728"/>
                </a:lnTo>
                <a:lnTo>
                  <a:pt x="368807" y="109728"/>
                </a:lnTo>
                <a:lnTo>
                  <a:pt x="368807" y="0"/>
                </a:lnTo>
                <a:close/>
              </a:path>
            </a:pathLst>
          </a:custGeom>
          <a:solidFill>
            <a:srgbClr val="D1EB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9107423" y="2923539"/>
            <a:ext cx="368935" cy="222885"/>
          </a:xfrm>
          <a:custGeom>
            <a:rect l="l" t="t" r="r" b="b"/>
            <a:pathLst>
              <a:path w="368934" h="222885">
                <a:moveTo>
                  <a:pt x="368807" y="0"/>
                </a:moveTo>
                <a:lnTo>
                  <a:pt x="0" y="0"/>
                </a:lnTo>
                <a:lnTo>
                  <a:pt x="0" y="222504"/>
                </a:lnTo>
                <a:lnTo>
                  <a:pt x="368807" y="222504"/>
                </a:lnTo>
                <a:lnTo>
                  <a:pt x="368807" y="0"/>
                </a:lnTo>
                <a:close/>
              </a:path>
            </a:pathLst>
          </a:custGeom>
          <a:solidFill>
            <a:srgbClr val="D1EB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029967" y="2198116"/>
            <a:ext cx="368935" cy="213360"/>
          </a:xfrm>
          <a:custGeom>
            <a:rect l="l" t="t" r="r" b="b"/>
            <a:pathLst>
              <a:path w="368935" h="213360">
                <a:moveTo>
                  <a:pt x="368807" y="0"/>
                </a:moveTo>
                <a:lnTo>
                  <a:pt x="0" y="0"/>
                </a:lnTo>
                <a:lnTo>
                  <a:pt x="0" y="213360"/>
                </a:lnTo>
                <a:lnTo>
                  <a:pt x="368807" y="213360"/>
                </a:lnTo>
                <a:lnTo>
                  <a:pt x="368807" y="0"/>
                </a:lnTo>
                <a:close/>
              </a:path>
            </a:pathLst>
          </a:custGeom>
          <a:solidFill>
            <a:srgbClr val="638D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846576" y="2198116"/>
            <a:ext cx="368935" cy="119380"/>
          </a:xfrm>
          <a:custGeom>
            <a:rect l="l" t="t" r="r" b="b"/>
            <a:pathLst>
              <a:path w="368935" h="119380">
                <a:moveTo>
                  <a:pt x="368808" y="0"/>
                </a:moveTo>
                <a:lnTo>
                  <a:pt x="0" y="0"/>
                </a:lnTo>
                <a:lnTo>
                  <a:pt x="0" y="118872"/>
                </a:lnTo>
                <a:lnTo>
                  <a:pt x="368808" y="118872"/>
                </a:lnTo>
                <a:lnTo>
                  <a:pt x="368808" y="0"/>
                </a:lnTo>
                <a:close/>
              </a:path>
            </a:pathLst>
          </a:custGeom>
          <a:solidFill>
            <a:srgbClr val="638D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660135" y="2198116"/>
            <a:ext cx="368935" cy="116205"/>
          </a:xfrm>
          <a:custGeom>
            <a:rect l="l" t="t" r="r" b="b"/>
            <a:pathLst>
              <a:path w="368935" h="116205">
                <a:moveTo>
                  <a:pt x="368808" y="0"/>
                </a:moveTo>
                <a:lnTo>
                  <a:pt x="0" y="0"/>
                </a:lnTo>
                <a:lnTo>
                  <a:pt x="0" y="115824"/>
                </a:lnTo>
                <a:lnTo>
                  <a:pt x="368808" y="115824"/>
                </a:lnTo>
                <a:lnTo>
                  <a:pt x="368808" y="0"/>
                </a:lnTo>
                <a:close/>
              </a:path>
            </a:pathLst>
          </a:custGeom>
          <a:solidFill>
            <a:srgbClr val="638D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476743" y="2198116"/>
            <a:ext cx="368935" cy="360045"/>
          </a:xfrm>
          <a:custGeom>
            <a:rect l="l" t="t" r="r" b="b"/>
            <a:pathLst>
              <a:path w="368934" h="360044">
                <a:moveTo>
                  <a:pt x="368807" y="0"/>
                </a:moveTo>
                <a:lnTo>
                  <a:pt x="0" y="0"/>
                </a:lnTo>
                <a:lnTo>
                  <a:pt x="0" y="359663"/>
                </a:lnTo>
                <a:lnTo>
                  <a:pt x="368807" y="359663"/>
                </a:lnTo>
                <a:lnTo>
                  <a:pt x="368807" y="0"/>
                </a:lnTo>
                <a:close/>
              </a:path>
            </a:pathLst>
          </a:custGeom>
          <a:solidFill>
            <a:srgbClr val="638D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9290304" y="2198116"/>
            <a:ext cx="368935" cy="725805"/>
          </a:xfrm>
          <a:custGeom>
            <a:rect l="l" t="t" r="r" b="b"/>
            <a:pathLst>
              <a:path w="368934" h="725805">
                <a:moveTo>
                  <a:pt x="368807" y="0"/>
                </a:moveTo>
                <a:lnTo>
                  <a:pt x="0" y="0"/>
                </a:lnTo>
                <a:lnTo>
                  <a:pt x="0" y="725424"/>
                </a:lnTo>
                <a:lnTo>
                  <a:pt x="368807" y="725424"/>
                </a:lnTo>
                <a:lnTo>
                  <a:pt x="368807" y="0"/>
                </a:lnTo>
                <a:close/>
              </a:path>
            </a:pathLst>
          </a:custGeom>
          <a:solidFill>
            <a:srgbClr val="638D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 flipH="1">
            <a:off x="1030224" y="2198116"/>
            <a:ext cx="0" cy="1365885"/>
          </a:xfrm>
          <a:custGeom>
            <a:rect l="l" t="t" r="r" b="b"/>
            <a:pathLst>
              <a:path h="1365885">
                <a:moveTo>
                  <a:pt x="0" y="1365504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030224" y="3563620"/>
            <a:ext cx="9077325" cy="0"/>
          </a:xfrm>
          <a:custGeom>
            <a:rect l="l" t="t" r="r" b="b"/>
            <a:pathLst>
              <a:path w="9077325">
                <a:moveTo>
                  <a:pt x="0" y="0"/>
                </a:moveTo>
                <a:lnTo>
                  <a:pt x="907694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752348" y="3462527"/>
            <a:ext cx="17272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0%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91387" y="3121151"/>
            <a:ext cx="240029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2</a:t>
            </a:r>
            <a:r>
              <a:rPr sz="950" spc="20">
                <a:latin typeface="Calibri"/>
                <a:cs typeface="Calibri"/>
              </a:rPr>
              <a:t>5%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91387" y="2779776"/>
            <a:ext cx="240029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5</a:t>
            </a:r>
            <a:r>
              <a:rPr sz="950" spc="20">
                <a:latin typeface="Calibri"/>
                <a:cs typeface="Calibri"/>
              </a:rPr>
              <a:t>0%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91387" y="2438400"/>
            <a:ext cx="240029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7</a:t>
            </a:r>
            <a:r>
              <a:rPr sz="950" spc="20">
                <a:latin typeface="Calibri"/>
                <a:cs typeface="Calibri"/>
              </a:rPr>
              <a:t>5%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739900" y="3633215"/>
            <a:ext cx="39116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b="1" spc="-5">
                <a:latin typeface="Calibri"/>
                <a:cs typeface="Calibri"/>
              </a:rPr>
              <a:t>2019</a:t>
            </a:r>
            <a:r>
              <a:rPr sz="950" b="1" spc="10">
                <a:latin typeface="Microsoft JhengHei"/>
                <a:cs typeface="Microsoft JhengHei"/>
              </a:rPr>
              <a:t>年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553459" y="3633215"/>
            <a:ext cx="39116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b="1" spc="-5">
                <a:latin typeface="Calibri"/>
                <a:cs typeface="Calibri"/>
              </a:rPr>
              <a:t>2020</a:t>
            </a:r>
            <a:r>
              <a:rPr sz="950" b="1" spc="10">
                <a:latin typeface="Microsoft JhengHei"/>
                <a:cs typeface="Microsoft JhengHei"/>
              </a:rPr>
              <a:t>年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370067" y="3633215"/>
            <a:ext cx="39116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b="1" spc="-5">
                <a:latin typeface="Calibri"/>
                <a:cs typeface="Calibri"/>
              </a:rPr>
              <a:t>2021</a:t>
            </a:r>
            <a:r>
              <a:rPr sz="950" b="1" spc="10">
                <a:latin typeface="Microsoft JhengHei"/>
                <a:cs typeface="Microsoft JhengHei"/>
              </a:rPr>
              <a:t>年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183628" y="3633215"/>
            <a:ext cx="39116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b="1" spc="-5">
                <a:latin typeface="Calibri"/>
                <a:cs typeface="Calibri"/>
              </a:rPr>
              <a:t>2022</a:t>
            </a:r>
            <a:r>
              <a:rPr sz="950" b="1" spc="10">
                <a:latin typeface="Microsoft JhengHei"/>
                <a:cs typeface="Microsoft JhengHei"/>
              </a:rPr>
              <a:t>年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000235" y="3633215"/>
            <a:ext cx="39116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b="1" spc="-5">
                <a:latin typeface="Calibri"/>
                <a:cs typeface="Calibri"/>
              </a:rPr>
              <a:t>2023</a:t>
            </a:r>
            <a:r>
              <a:rPr sz="950" b="1" spc="10">
                <a:latin typeface="Microsoft JhengHei"/>
                <a:cs typeface="Microsoft JhengHei"/>
              </a:rPr>
              <a:t>年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408175" y="2070100"/>
            <a:ext cx="67310" cy="67310"/>
          </a:xfrm>
          <a:custGeom>
            <a:rect l="l" t="t" r="r" b="b"/>
            <a:pathLst>
              <a:path w="67309" h="67310">
                <a:moveTo>
                  <a:pt x="0" y="67055"/>
                </a:moveTo>
                <a:lnTo>
                  <a:pt x="67056" y="67055"/>
                </a:lnTo>
                <a:lnTo>
                  <a:pt x="67056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0051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1489963" y="1999488"/>
            <a:ext cx="147066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10">
                <a:latin typeface="华文细黑"/>
                <a:cs typeface="华文细黑"/>
              </a:rPr>
              <a:t>极大规模</a:t>
            </a:r>
            <a:r>
              <a:rPr sz="950" spc="-65">
                <a:latin typeface="华文细黑"/>
                <a:cs typeface="华文细黑"/>
              </a:rPr>
              <a:t> </a:t>
            </a:r>
            <a:r>
              <a:rPr sz="950" spc="-5">
                <a:latin typeface="Calibri"/>
                <a:cs typeface="Calibri"/>
              </a:rPr>
              <a:t>(10</a:t>
            </a:r>
            <a:r>
              <a:rPr sz="950" spc="10">
                <a:latin typeface="华文细黑"/>
                <a:cs typeface="华文细黑"/>
              </a:rPr>
              <a:t>亿美元或以上</a:t>
            </a:r>
            <a:r>
              <a:rPr sz="950">
                <a:latin typeface="Calibri"/>
                <a:cs typeface="Calibri"/>
              </a:rPr>
              <a:t>)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425952" y="2070100"/>
            <a:ext cx="67310" cy="67310"/>
          </a:xfrm>
          <a:custGeom>
            <a:rect l="l" t="t" r="r" b="b"/>
            <a:pathLst>
              <a:path w="67310" h="67310">
                <a:moveTo>
                  <a:pt x="0" y="67055"/>
                </a:moveTo>
                <a:lnTo>
                  <a:pt x="67055" y="67055"/>
                </a:lnTo>
                <a:lnTo>
                  <a:pt x="67055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0096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751576" y="2070100"/>
            <a:ext cx="67310" cy="67310"/>
          </a:xfrm>
          <a:custGeom>
            <a:rect l="l" t="t" r="r" b="b"/>
            <a:pathLst>
              <a:path w="67310" h="67310">
                <a:moveTo>
                  <a:pt x="0" y="67055"/>
                </a:moveTo>
                <a:lnTo>
                  <a:pt x="67055" y="67055"/>
                </a:lnTo>
                <a:lnTo>
                  <a:pt x="67055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D1EB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3510788" y="1627113"/>
            <a:ext cx="4162425" cy="544195"/>
          </a:xfrm>
          <a:prstGeom prst="rect">
            <a:avLst/>
          </a:prstGeom>
        </p:spPr>
        <p:txBody>
          <a:bodyPr vert="horz" wrap="square" lIns="0" tIns="120015" rIns="0" bIns="0" rtlCol="0">
            <a:spAutoFit/>
          </a:bodyPr>
          <a:lstStyle/>
          <a:p>
            <a:pPr marL="1122045">
              <a:lnSpc>
                <a:spcPct val="100000"/>
              </a:lnSpc>
              <a:spcBef>
                <a:spcPts val="945"/>
              </a:spcBef>
            </a:pPr>
            <a:r>
              <a:rPr sz="1200" b="1" spc="40">
                <a:latin typeface="Microsoft JhengHei"/>
                <a:cs typeface="Microsoft JhengHei"/>
              </a:rPr>
              <a:t>香港主板</a:t>
            </a:r>
            <a:r>
              <a:rPr sz="1200" b="1" spc="-5">
                <a:latin typeface="Calibri"/>
                <a:cs typeface="Calibri"/>
              </a:rPr>
              <a:t>IPO</a:t>
            </a:r>
            <a:r>
              <a:rPr sz="1200" b="1" spc="40">
                <a:latin typeface="Microsoft JhengHei"/>
                <a:cs typeface="Microsoft JhengHei"/>
              </a:rPr>
              <a:t>融资</a:t>
            </a:r>
            <a:r>
              <a:rPr sz="1200" b="1" spc="20">
                <a:latin typeface="Microsoft JhengHei"/>
                <a:cs typeface="Microsoft JhengHei"/>
              </a:rPr>
              <a:t>规模</a:t>
            </a:r>
            <a:endParaRPr sz="12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  <a:tabLst>
                <a:tab pos="2338070"/>
              </a:tabLst>
            </a:pPr>
            <a:r>
              <a:rPr sz="950" spc="10">
                <a:latin typeface="华文细黑"/>
                <a:cs typeface="华文细黑"/>
              </a:rPr>
              <a:t>大规模</a:t>
            </a:r>
            <a:r>
              <a:rPr sz="950">
                <a:latin typeface="华文细黑"/>
                <a:cs typeface="华文细黑"/>
              </a:rPr>
              <a:t> </a:t>
            </a:r>
            <a:r>
              <a:rPr sz="950" spc="-5">
                <a:latin typeface="Calibri"/>
                <a:cs typeface="Calibri"/>
              </a:rPr>
              <a:t>(</a:t>
            </a:r>
            <a:r>
              <a:rPr sz="950" spc="10">
                <a:latin typeface="华文细黑"/>
                <a:cs typeface="华文细黑"/>
              </a:rPr>
              <a:t>介于</a:t>
            </a:r>
            <a:r>
              <a:rPr sz="950" spc="-5">
                <a:latin typeface="Calibri"/>
                <a:cs typeface="Calibri"/>
              </a:rPr>
              <a:t>5</a:t>
            </a:r>
            <a:r>
              <a:rPr sz="950" spc="10">
                <a:latin typeface="华文细黑"/>
                <a:cs typeface="华文细黑"/>
              </a:rPr>
              <a:t>亿至</a:t>
            </a:r>
            <a:r>
              <a:rPr sz="950" spc="-5">
                <a:latin typeface="Calibri"/>
                <a:cs typeface="Calibri"/>
              </a:rPr>
              <a:t>10</a:t>
            </a:r>
            <a:r>
              <a:rPr sz="950" spc="10">
                <a:latin typeface="华文细黑"/>
                <a:cs typeface="华文细黑"/>
              </a:rPr>
              <a:t>亿美元之间</a:t>
            </a:r>
            <a:r>
              <a:rPr sz="950">
                <a:latin typeface="Calibri"/>
                <a:cs typeface="Calibri"/>
              </a:rPr>
              <a:t>)	</a:t>
            </a:r>
            <a:r>
              <a:rPr sz="950" spc="10">
                <a:latin typeface="华文细黑"/>
                <a:cs typeface="华文细黑"/>
              </a:rPr>
              <a:t>中等规模</a:t>
            </a:r>
            <a:r>
              <a:rPr sz="950" spc="-65">
                <a:latin typeface="华文细黑"/>
                <a:cs typeface="华文细黑"/>
              </a:rPr>
              <a:t> </a:t>
            </a:r>
            <a:r>
              <a:rPr sz="950" spc="-5">
                <a:latin typeface="Calibri"/>
                <a:cs typeface="Calibri"/>
              </a:rPr>
              <a:t>(</a:t>
            </a:r>
            <a:r>
              <a:rPr sz="950" spc="10">
                <a:latin typeface="华文细黑"/>
                <a:cs typeface="华文细黑"/>
              </a:rPr>
              <a:t>介于</a:t>
            </a:r>
            <a:r>
              <a:rPr sz="950" spc="-5">
                <a:latin typeface="Calibri"/>
                <a:cs typeface="Calibri"/>
              </a:rPr>
              <a:t>2</a:t>
            </a:r>
            <a:r>
              <a:rPr sz="950" spc="10">
                <a:latin typeface="华文细黑"/>
                <a:cs typeface="华文细黑"/>
              </a:rPr>
              <a:t>亿至</a:t>
            </a:r>
            <a:r>
              <a:rPr sz="950" spc="-5">
                <a:latin typeface="Calibri"/>
                <a:cs typeface="Calibri"/>
              </a:rPr>
              <a:t>5</a:t>
            </a:r>
            <a:r>
              <a:rPr sz="950" spc="10">
                <a:latin typeface="华文细黑"/>
                <a:cs typeface="华文细黑"/>
              </a:rPr>
              <a:t>亿美元之间</a:t>
            </a:r>
            <a:r>
              <a:rPr sz="950">
                <a:latin typeface="Calibri"/>
                <a:cs typeface="Calibri"/>
              </a:rPr>
              <a:t>)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8138159" y="2070100"/>
            <a:ext cx="67310" cy="67310"/>
          </a:xfrm>
          <a:custGeom>
            <a:rect l="l" t="t" r="r" b="b"/>
            <a:pathLst>
              <a:path w="67309" h="67310">
                <a:moveTo>
                  <a:pt x="0" y="67055"/>
                </a:moveTo>
                <a:lnTo>
                  <a:pt x="67055" y="67055"/>
                </a:lnTo>
                <a:lnTo>
                  <a:pt x="67055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638D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8219947" y="1999488"/>
            <a:ext cx="116586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10">
                <a:latin typeface="华文细黑"/>
                <a:cs typeface="华文细黑"/>
              </a:rPr>
              <a:t>小规模</a:t>
            </a:r>
            <a:r>
              <a:rPr sz="950" spc="-65">
                <a:latin typeface="华文细黑"/>
                <a:cs typeface="华文细黑"/>
              </a:rPr>
              <a:t> </a:t>
            </a:r>
            <a:r>
              <a:rPr sz="950" spc="-5">
                <a:latin typeface="Calibri"/>
                <a:cs typeface="Calibri"/>
              </a:rPr>
              <a:t>(2</a:t>
            </a:r>
            <a:r>
              <a:rPr sz="950" spc="10">
                <a:latin typeface="华文细黑"/>
                <a:cs typeface="华文细黑"/>
              </a:rPr>
              <a:t>亿美元以下</a:t>
            </a:r>
            <a:r>
              <a:rPr sz="950">
                <a:latin typeface="Calibri"/>
                <a:cs typeface="Calibri"/>
              </a:rPr>
              <a:t>)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xfrm>
            <a:off x="426212" y="984504"/>
            <a:ext cx="9791700" cy="667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10">
                <a:latin typeface="Calibri"/>
                <a:cs typeface="Calibri"/>
              </a:rPr>
              <a:t>2023</a:t>
            </a:r>
            <a:r>
              <a:rPr spc="10"/>
              <a:t>年</a:t>
            </a:r>
            <a:r>
              <a:rPr spc="-15"/>
              <a:t>香</a:t>
            </a:r>
            <a:r>
              <a:rPr spc="10"/>
              <a:t>港新</a:t>
            </a:r>
            <a:r>
              <a:rPr spc="-15"/>
              <a:t>股</a:t>
            </a:r>
            <a:r>
              <a:rPr spc="10"/>
              <a:t>融资</a:t>
            </a:r>
            <a:r>
              <a:rPr spc="-15"/>
              <a:t>规</a:t>
            </a:r>
            <a:r>
              <a:rPr spc="10"/>
              <a:t>模分析</a:t>
            </a:r>
          </a:p>
          <a:p>
            <a:pPr marL="12700">
              <a:lnSpc>
                <a:spcPct val="100000"/>
              </a:lnSpc>
            </a:pPr>
            <a:r>
              <a:rPr spc="30">
                <a:solidFill>
                  <a:srgbClr val="565656"/>
                </a:solidFill>
              </a:rPr>
              <a:t>今年</a:t>
            </a:r>
            <a:r>
              <a:rPr spc="10">
                <a:solidFill>
                  <a:srgbClr val="565656"/>
                </a:solidFill>
              </a:rPr>
              <a:t>仅录</a:t>
            </a:r>
            <a:r>
              <a:rPr spc="-15">
                <a:solidFill>
                  <a:srgbClr val="565656"/>
                </a:solidFill>
              </a:rPr>
              <a:t>得</a:t>
            </a:r>
            <a:r>
              <a:rPr spc="-10">
                <a:solidFill>
                  <a:srgbClr val="565656"/>
                </a:solidFill>
                <a:latin typeface="Calibri"/>
                <a:cs typeface="Calibri"/>
              </a:rPr>
              <a:t>3</a:t>
            </a:r>
            <a:r>
              <a:rPr spc="10">
                <a:solidFill>
                  <a:srgbClr val="565656"/>
                </a:solidFill>
              </a:rPr>
              <a:t>只大型</a:t>
            </a:r>
            <a:r>
              <a:rPr spc="-15">
                <a:solidFill>
                  <a:srgbClr val="565656"/>
                </a:solidFill>
              </a:rPr>
              <a:t>新</a:t>
            </a:r>
            <a:r>
              <a:rPr spc="10">
                <a:solidFill>
                  <a:srgbClr val="565656"/>
                </a:solidFill>
              </a:rPr>
              <a:t>股上</a:t>
            </a:r>
            <a:r>
              <a:rPr spc="-15">
                <a:solidFill>
                  <a:srgbClr val="565656"/>
                </a:solidFill>
              </a:rPr>
              <a:t>市</a:t>
            </a:r>
            <a:r>
              <a:rPr spc="10">
                <a:solidFill>
                  <a:srgbClr val="565656"/>
                </a:solidFill>
              </a:rPr>
              <a:t>，超</a:t>
            </a:r>
            <a:r>
              <a:rPr spc="-15">
                <a:solidFill>
                  <a:srgbClr val="565656"/>
                </a:solidFill>
              </a:rPr>
              <a:t>大</a:t>
            </a:r>
            <a:r>
              <a:rPr spc="10">
                <a:solidFill>
                  <a:srgbClr val="565656"/>
                </a:solidFill>
              </a:rPr>
              <a:t>型规</a:t>
            </a:r>
            <a:r>
              <a:rPr spc="-15">
                <a:solidFill>
                  <a:srgbClr val="565656"/>
                </a:solidFill>
              </a:rPr>
              <a:t>模</a:t>
            </a:r>
            <a:r>
              <a:rPr spc="10">
                <a:solidFill>
                  <a:srgbClr val="565656"/>
                </a:solidFill>
              </a:rPr>
              <a:t>新股</a:t>
            </a:r>
            <a:r>
              <a:rPr spc="-15">
                <a:solidFill>
                  <a:srgbClr val="565656"/>
                </a:solidFill>
              </a:rPr>
              <a:t>欠</a:t>
            </a:r>
            <a:r>
              <a:rPr spc="10">
                <a:solidFill>
                  <a:srgbClr val="565656"/>
                </a:solidFill>
              </a:rPr>
              <a:t>奉，</a:t>
            </a:r>
            <a:r>
              <a:rPr spc="-15">
                <a:solidFill>
                  <a:srgbClr val="565656"/>
                </a:solidFill>
              </a:rPr>
              <a:t>主</a:t>
            </a:r>
            <a:r>
              <a:rPr spc="10">
                <a:solidFill>
                  <a:srgbClr val="565656"/>
                </a:solidFill>
              </a:rPr>
              <a:t>板融</a:t>
            </a:r>
            <a:r>
              <a:rPr spc="-15">
                <a:solidFill>
                  <a:srgbClr val="565656"/>
                </a:solidFill>
              </a:rPr>
              <a:t>资</a:t>
            </a:r>
            <a:r>
              <a:rPr spc="10">
                <a:solidFill>
                  <a:srgbClr val="565656"/>
                </a:solidFill>
              </a:rPr>
              <a:t>总额</a:t>
            </a:r>
            <a:r>
              <a:rPr spc="-15">
                <a:solidFill>
                  <a:srgbClr val="565656"/>
                </a:solidFill>
              </a:rPr>
              <a:t>为</a:t>
            </a:r>
            <a:r>
              <a:rPr spc="10">
                <a:solidFill>
                  <a:srgbClr val="565656"/>
                </a:solidFill>
              </a:rPr>
              <a:t>多年</a:t>
            </a:r>
            <a:r>
              <a:rPr spc="-15">
                <a:solidFill>
                  <a:srgbClr val="565656"/>
                </a:solidFill>
              </a:rPr>
              <a:t>以</a:t>
            </a:r>
            <a:r>
              <a:rPr spc="10">
                <a:solidFill>
                  <a:srgbClr val="565656"/>
                </a:solidFill>
              </a:rPr>
              <a:t>来的最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426212" y="1624584"/>
            <a:ext cx="565150" cy="644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spc="30">
                <a:solidFill>
                  <a:srgbClr val="565656"/>
                </a:solidFill>
                <a:latin typeface="Microsoft JhengHei"/>
                <a:cs typeface="Microsoft JhengHei"/>
              </a:rPr>
              <a:t>低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位</a:t>
            </a:r>
            <a:endParaRPr sz="2100">
              <a:latin typeface="Microsoft JhengHei"/>
              <a:cs typeface="Microsoft JhengHei"/>
            </a:endParaRPr>
          </a:p>
          <a:p>
            <a:pPr marL="213360">
              <a:lnSpc>
                <a:spcPct val="100000"/>
              </a:lnSpc>
              <a:spcBef>
                <a:spcPts val="1200"/>
              </a:spcBef>
            </a:pPr>
            <a:r>
              <a:rPr sz="950">
                <a:latin typeface="Calibri"/>
                <a:cs typeface="Calibri"/>
              </a:rPr>
              <a:t>100%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922007" y="2990595"/>
            <a:ext cx="368935" cy="568960"/>
          </a:xfrm>
          <a:prstGeom prst="rect">
            <a:avLst/>
          </a:prstGeom>
          <a:solidFill>
            <a:srgbClr val="00516F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marL="38735" algn="ctr">
              <a:lnSpc>
                <a:spcPct val="100000"/>
              </a:lnSpc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291840" y="2690367"/>
            <a:ext cx="368935" cy="868680"/>
          </a:xfrm>
          <a:prstGeom prst="rect">
            <a:avLst/>
          </a:prstGeom>
          <a:solidFill>
            <a:srgbClr val="00516F"/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1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16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108447" y="2819907"/>
            <a:ext cx="368935" cy="739140"/>
          </a:xfrm>
          <a:prstGeom prst="rect">
            <a:avLst/>
          </a:prstGeom>
          <a:solidFill>
            <a:srgbClr val="00516F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L="14604" algn="ctr">
              <a:lnSpc>
                <a:spcPct val="100000"/>
              </a:lnSpc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478280" y="2752851"/>
            <a:ext cx="368935" cy="806450"/>
          </a:xfrm>
          <a:prstGeom prst="rect">
            <a:avLst/>
          </a:prstGeom>
          <a:solidFill>
            <a:srgbClr val="00516F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100">
              <a:latin typeface="Times New Roman"/>
              <a:cs typeface="Times New Roman"/>
            </a:endParaRPr>
          </a:p>
          <a:p>
            <a:pPr marR="7620" algn="ctr">
              <a:lnSpc>
                <a:spcPct val="100000"/>
              </a:lnSpc>
              <a:spcBef>
                <a:spcPts val="5"/>
              </a:spcBef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549640" y="4218940"/>
            <a:ext cx="1386840" cy="1469390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76835" rIns="0" bIns="0" rtlCol="0">
            <a:spAutoFit/>
          </a:bodyPr>
          <a:lstStyle/>
          <a:p>
            <a:pPr marL="164465" marR="104775" indent="-70485">
              <a:lnSpc>
                <a:spcPts val="1010"/>
              </a:lnSpc>
              <a:spcBef>
                <a:spcPts val="605"/>
              </a:spcBef>
              <a:buSzPct val="89473"/>
              <a:buFont typeface="Calibri"/>
              <a:buChar char="•"/>
              <a:tabLst>
                <a:tab pos="165100"/>
              </a:tabLst>
            </a:pPr>
            <a:r>
              <a:rPr sz="950" b="1" spc="30">
                <a:latin typeface="Microsoft JhengHei"/>
                <a:cs typeface="Microsoft JhengHei"/>
              </a:rPr>
              <a:t>没有任何</a:t>
            </a:r>
            <a:r>
              <a:rPr sz="950" b="1" spc="5">
                <a:latin typeface="Microsoft JhengHei"/>
                <a:cs typeface="Microsoft JhengHei"/>
              </a:rPr>
              <a:t>超大型规模 </a:t>
            </a:r>
            <a:r>
              <a:rPr sz="950" b="1" spc="30">
                <a:latin typeface="Microsoft JhengHei"/>
                <a:cs typeface="Microsoft JhengHei"/>
              </a:rPr>
              <a:t>新股上市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8549640" y="5688076"/>
            <a:ext cx="1386840" cy="353695"/>
          </a:xfrm>
          <a:custGeom>
            <a:rect l="l" t="t" r="r" b="b"/>
            <a:pathLst>
              <a:path w="1386840" h="353695">
                <a:moveTo>
                  <a:pt x="0" y="353568"/>
                </a:moveTo>
                <a:lnTo>
                  <a:pt x="1386840" y="353568"/>
                </a:lnTo>
                <a:lnTo>
                  <a:pt x="1386840" y="0"/>
                </a:lnTo>
                <a:lnTo>
                  <a:pt x="0" y="0"/>
                </a:lnTo>
                <a:lnTo>
                  <a:pt x="0" y="353568"/>
                </a:lnTo>
                <a:close/>
              </a:path>
            </a:pathLst>
          </a:custGeom>
          <a:solidFill>
            <a:srgbClr val="435E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9223247" y="5772911"/>
            <a:ext cx="48260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900" b="1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549640" y="3792220"/>
            <a:ext cx="1386840" cy="426720"/>
          </a:xfrm>
          <a:prstGeom prst="rect">
            <a:avLst/>
          </a:prstGeom>
          <a:solidFill>
            <a:srgbClr val="DDEEE8"/>
          </a:solidFill>
        </p:spPr>
        <p:txBody>
          <a:bodyPr vert="horz" wrap="square" lIns="0" tIns="71755" rIns="0" bIns="0" rtlCol="0">
            <a:spAutoFit/>
          </a:bodyPr>
          <a:lstStyle/>
          <a:p>
            <a:pPr marL="411480" marR="299720" indent="-109855">
              <a:lnSpc>
                <a:spcPts val="1060"/>
              </a:lnSpc>
              <a:spcBef>
                <a:spcPts val="565"/>
              </a:spcBef>
            </a:pP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主板总融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资额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:  </a:t>
            </a:r>
            <a:r>
              <a:rPr sz="950" b="1" spc="-5">
                <a:solidFill>
                  <a:srgbClr val="0D0D0D"/>
                </a:solidFill>
                <a:latin typeface="Calibri"/>
                <a:cs typeface="Calibri"/>
              </a:rPr>
              <a:t>431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亿港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元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243583" y="4234179"/>
            <a:ext cx="1371600" cy="1432560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10160" rIns="0" bIns="0" rtlCol="0">
            <a:spAutoFit/>
          </a:bodyPr>
          <a:lstStyle/>
          <a:p>
            <a:pPr marL="109220" indent="-76835">
              <a:lnSpc>
                <a:spcPct val="100000"/>
              </a:lnSpc>
              <a:spcBef>
                <a:spcPts val="80"/>
              </a:spcBef>
              <a:buFont typeface="Arial"/>
              <a:buChar char="•"/>
              <a:tabLst>
                <a:tab pos="109855"/>
              </a:tabLst>
            </a:pP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申万宏</a:t>
            </a:r>
            <a:r>
              <a:rPr sz="950" b="1" spc="175">
                <a:solidFill>
                  <a:srgbClr val="0D0D0D"/>
                </a:solidFill>
                <a:latin typeface="Microsoft JhengHei"/>
                <a:cs typeface="Microsoft JhengHei"/>
              </a:rPr>
              <a:t>源</a:t>
            </a:r>
            <a:r>
              <a:rPr sz="950" b="1" spc="5">
                <a:solidFill>
                  <a:srgbClr val="0D0D0D"/>
                </a:solidFill>
                <a:latin typeface="Calibri"/>
                <a:cs typeface="Calibri"/>
              </a:rPr>
              <a:t>–</a:t>
            </a:r>
            <a:r>
              <a:rPr sz="950" b="1" spc="-1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950" b="1" spc="-5">
                <a:solidFill>
                  <a:srgbClr val="0D0D0D"/>
                </a:solidFill>
                <a:latin typeface="Calibri"/>
                <a:cs typeface="Calibri"/>
              </a:rPr>
              <a:t>H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股</a:t>
            </a:r>
            <a:endParaRPr sz="950">
              <a:latin typeface="Microsoft JhengHei"/>
              <a:cs typeface="Microsoft JhengHei"/>
            </a:endParaRPr>
          </a:p>
          <a:p>
            <a:pPr marL="109220" indent="-76835">
              <a:lnSpc>
                <a:spcPct val="100000"/>
              </a:lnSpc>
              <a:spcBef>
                <a:spcPts val="85"/>
              </a:spcBef>
              <a:buFont typeface="Arial"/>
              <a:buChar char="•"/>
              <a:tabLst>
                <a:tab pos="109855"/>
              </a:tabLst>
            </a:pP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翰森制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药</a:t>
            </a:r>
            <a:endParaRPr sz="950">
              <a:latin typeface="Microsoft JhengHei"/>
              <a:cs typeface="Microsoft JhengHei"/>
            </a:endParaRPr>
          </a:p>
          <a:p>
            <a:pPr marL="109220" indent="-76835">
              <a:lnSpc>
                <a:spcPct val="100000"/>
              </a:lnSpc>
              <a:spcBef>
                <a:spcPts val="60"/>
              </a:spcBef>
              <a:buFont typeface="Arial"/>
              <a:buChar char="•"/>
              <a:tabLst>
                <a:tab pos="109855"/>
              </a:tabLst>
            </a:pP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百威亚太</a:t>
            </a:r>
            <a:endParaRPr sz="950">
              <a:latin typeface="Microsoft JhengHei"/>
              <a:cs typeface="Microsoft JhengHei"/>
            </a:endParaRPr>
          </a:p>
          <a:p>
            <a:pPr marL="109220" indent="-76835">
              <a:lnSpc>
                <a:spcPct val="100000"/>
              </a:lnSpc>
              <a:spcBef>
                <a:spcPts val="85"/>
              </a:spcBef>
              <a:buFont typeface="Arial"/>
              <a:buChar char="•"/>
              <a:tabLst>
                <a:tab pos="109855"/>
              </a:tabLst>
            </a:pP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滔搏国际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控股</a:t>
            </a:r>
            <a:endParaRPr sz="950">
              <a:latin typeface="Microsoft JhengHei"/>
              <a:cs typeface="Microsoft JhengHei"/>
            </a:endParaRPr>
          </a:p>
          <a:p>
            <a:pPr marL="109220" indent="-76835">
              <a:lnSpc>
                <a:spcPct val="100000"/>
              </a:lnSpc>
              <a:spcBef>
                <a:spcPts val="60"/>
              </a:spcBef>
              <a:buFont typeface="Arial"/>
              <a:buChar char="•"/>
              <a:tabLst>
                <a:tab pos="109855"/>
              </a:tabLst>
            </a:pPr>
            <a:r>
              <a:rPr sz="950" b="1" spc="5">
                <a:solidFill>
                  <a:srgbClr val="0D0D0D"/>
                </a:solidFill>
                <a:latin typeface="Calibri"/>
                <a:cs typeface="Calibri"/>
              </a:rPr>
              <a:t>ESR Cayman</a:t>
            </a:r>
            <a:r>
              <a:rPr sz="950" b="1" spc="-15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950" b="1" spc="-5">
                <a:solidFill>
                  <a:srgbClr val="0D0D0D"/>
                </a:solidFill>
                <a:latin typeface="Calibri"/>
                <a:cs typeface="Calibri"/>
              </a:rPr>
              <a:t>Ltd.</a:t>
            </a:r>
            <a:endParaRPr sz="950">
              <a:latin typeface="Calibri"/>
              <a:cs typeface="Calibri"/>
            </a:endParaRPr>
          </a:p>
          <a:p>
            <a:pPr marL="109220" indent="-76835">
              <a:lnSpc>
                <a:spcPct val="100000"/>
              </a:lnSpc>
              <a:spcBef>
                <a:spcPts val="85"/>
              </a:spcBef>
              <a:buFont typeface="Arial"/>
              <a:buChar char="•"/>
              <a:tabLst>
                <a:tab pos="109855"/>
              </a:tabLst>
            </a:pP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阿里巴巴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集</a:t>
            </a:r>
            <a:r>
              <a:rPr sz="950" b="1" spc="150">
                <a:solidFill>
                  <a:srgbClr val="0D0D0D"/>
                </a:solidFill>
                <a:latin typeface="Microsoft JhengHei"/>
                <a:cs typeface="Microsoft JhengHei"/>
              </a:rPr>
              <a:t>团</a:t>
            </a:r>
            <a:r>
              <a:rPr sz="950" b="1" spc="5">
                <a:solidFill>
                  <a:srgbClr val="0D0D0D"/>
                </a:solidFill>
                <a:latin typeface="Calibri"/>
                <a:cs typeface="Calibri"/>
              </a:rPr>
              <a:t>–</a:t>
            </a:r>
            <a:r>
              <a:rPr sz="950" b="1" spc="-1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S</a:t>
            </a:r>
            <a:r>
              <a:rPr sz="950" b="1" spc="15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950" b="1" spc="5">
                <a:solidFill>
                  <a:srgbClr val="0D0D0D"/>
                </a:solidFill>
                <a:latin typeface="Calibri"/>
                <a:cs typeface="Calibri"/>
              </a:rPr>
              <a:t>W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243583" y="5666740"/>
            <a:ext cx="1371600" cy="353695"/>
          </a:xfrm>
          <a:prstGeom prst="rect">
            <a:avLst/>
          </a:prstGeom>
          <a:solidFill>
            <a:srgbClr val="435E13"/>
          </a:solidFill>
        </p:spPr>
        <p:txBody>
          <a:bodyPr vert="horz" wrap="square" lIns="0" tIns="31750" rIns="0" bIns="0" rtlCol="0">
            <a:spAutoFit/>
          </a:bodyPr>
          <a:lstStyle/>
          <a:p>
            <a:pPr marL="389890">
              <a:lnSpc>
                <a:spcPct val="100000"/>
              </a:lnSpc>
              <a:spcBef>
                <a:spcPts val="250"/>
              </a:spcBef>
            </a:pPr>
            <a:r>
              <a:rPr sz="900" b="1" spc="-5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r>
              <a:rPr sz="900" b="1" spc="30">
                <a:solidFill>
                  <a:srgbClr val="FFFFFF"/>
                </a:solidFill>
                <a:latin typeface="Microsoft JhengHei"/>
                <a:cs typeface="Microsoft JhengHei"/>
              </a:rPr>
              <a:t>宗</a:t>
            </a:r>
            <a:r>
              <a:rPr sz="900" b="1" spc="-5">
                <a:solidFill>
                  <a:srgbClr val="FFFFFF"/>
                </a:solidFill>
                <a:latin typeface="Calibri"/>
                <a:cs typeface="Calibri"/>
              </a:rPr>
              <a:t>IP</a:t>
            </a:r>
            <a:r>
              <a:rPr sz="900" b="1" spc="1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900" b="1" spc="30">
                <a:solidFill>
                  <a:srgbClr val="FFFFFF"/>
                </a:solidFill>
                <a:latin typeface="Microsoft JhengHei"/>
                <a:cs typeface="Microsoft JhengHei"/>
              </a:rPr>
              <a:t>融</a:t>
            </a:r>
            <a:r>
              <a:rPr sz="900" b="1" spc="10">
                <a:solidFill>
                  <a:srgbClr val="FFFFFF"/>
                </a:solidFill>
                <a:latin typeface="Microsoft JhengHei"/>
                <a:cs typeface="Microsoft JhengHei"/>
              </a:rPr>
              <a:t>资</a:t>
            </a:r>
            <a:endParaRPr sz="900">
              <a:latin typeface="Microsoft JhengHei"/>
              <a:cs typeface="Microsoft JhengHei"/>
            </a:endParaRPr>
          </a:p>
          <a:p>
            <a:pPr marL="371475">
              <a:lnSpc>
                <a:spcPct val="100000"/>
              </a:lnSpc>
              <a:spcBef>
                <a:spcPts val="25"/>
              </a:spcBef>
            </a:pPr>
            <a:r>
              <a:rPr sz="900" b="1" spc="-5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900" b="1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900" b="1" spc="-5">
                <a:solidFill>
                  <a:srgbClr val="FFFFFF"/>
                </a:solidFill>
                <a:latin typeface="Calibri"/>
                <a:cs typeface="Calibri"/>
              </a:rPr>
              <a:t>875</a:t>
            </a:r>
            <a:r>
              <a:rPr sz="900" b="1" spc="30">
                <a:solidFill>
                  <a:srgbClr val="FFFFFF"/>
                </a:solidFill>
                <a:latin typeface="Microsoft JhengHei"/>
                <a:cs typeface="Microsoft JhengHei"/>
              </a:rPr>
              <a:t>亿港</a:t>
            </a:r>
            <a:r>
              <a:rPr sz="900" b="1" spc="10">
                <a:solidFill>
                  <a:srgbClr val="FFFFFF"/>
                </a:solidFill>
                <a:latin typeface="Microsoft JhengHei"/>
                <a:cs typeface="Microsoft JhengHei"/>
              </a:rPr>
              <a:t>元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533144" y="3844645"/>
            <a:ext cx="777875" cy="3022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63500" indent="-64135">
              <a:lnSpc>
                <a:spcPts val="1060"/>
              </a:lnSpc>
              <a:spcBef>
                <a:spcPts val="180"/>
              </a:spcBef>
            </a:pPr>
            <a:r>
              <a:rPr sz="950" b="1" spc="30">
                <a:solidFill>
                  <a:srgbClr val="004A54"/>
                </a:solidFill>
                <a:latin typeface="Microsoft JhengHei"/>
                <a:cs typeface="Microsoft JhengHei"/>
              </a:rPr>
              <a:t>主板总融</a:t>
            </a:r>
            <a:r>
              <a:rPr sz="950" b="1" spc="10">
                <a:solidFill>
                  <a:srgbClr val="004A54"/>
                </a:solidFill>
                <a:latin typeface="Microsoft JhengHei"/>
                <a:cs typeface="Microsoft JhengHei"/>
              </a:rPr>
              <a:t>资额</a:t>
            </a:r>
            <a:r>
              <a:rPr sz="950" b="1">
                <a:solidFill>
                  <a:srgbClr val="004A54"/>
                </a:solidFill>
                <a:latin typeface="Calibri"/>
                <a:cs typeface="Calibri"/>
              </a:rPr>
              <a:t>:  </a:t>
            </a:r>
            <a:r>
              <a:rPr sz="950" b="1" spc="-10">
                <a:solidFill>
                  <a:srgbClr val="004A54"/>
                </a:solidFill>
                <a:latin typeface="Calibri"/>
                <a:cs typeface="Calibri"/>
              </a:rPr>
              <a:t>1,272</a:t>
            </a:r>
            <a:r>
              <a:rPr sz="950" b="1" spc="30">
                <a:solidFill>
                  <a:srgbClr val="004A54"/>
                </a:solidFill>
                <a:latin typeface="Microsoft JhengHei"/>
                <a:cs typeface="Microsoft JhengHei"/>
              </a:rPr>
              <a:t>亿港</a:t>
            </a:r>
            <a:r>
              <a:rPr sz="950" b="1" spc="10">
                <a:solidFill>
                  <a:srgbClr val="004A54"/>
                </a:solidFill>
                <a:latin typeface="Microsoft JhengHei"/>
                <a:cs typeface="Microsoft JhengHei"/>
              </a:rPr>
              <a:t>元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243583" y="3810508"/>
            <a:ext cx="1371600" cy="411480"/>
          </a:xfrm>
          <a:prstGeom prst="rect">
            <a:avLst/>
          </a:prstGeom>
          <a:solidFill>
            <a:srgbClr val="DDEEE8"/>
          </a:solidFill>
        </p:spPr>
        <p:txBody>
          <a:bodyPr vert="horz" wrap="square" lIns="0" tIns="71755" rIns="0" bIns="0" rtlCol="0">
            <a:spAutoFit/>
          </a:bodyPr>
          <a:lstStyle/>
          <a:p>
            <a:pPr marL="368300" marR="281305" indent="-64135">
              <a:lnSpc>
                <a:spcPts val="1060"/>
              </a:lnSpc>
              <a:spcBef>
                <a:spcPts val="565"/>
              </a:spcBef>
            </a:pP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主板总融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资额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:  </a:t>
            </a:r>
            <a:r>
              <a:rPr sz="950" b="1" spc="-10">
                <a:solidFill>
                  <a:srgbClr val="0D0D0D"/>
                </a:solidFill>
                <a:latin typeface="Calibri"/>
                <a:cs typeface="Calibri"/>
              </a:rPr>
              <a:t>3,145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亿港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元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352035" y="5117591"/>
            <a:ext cx="14732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、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072383" y="4203700"/>
            <a:ext cx="1412240" cy="1484630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13335" rIns="0" bIns="0" rtlCol="0">
            <a:spAutoFit/>
          </a:bodyPr>
          <a:lstStyle/>
          <a:p>
            <a:pPr marL="103505" marR="77470" indent="-76200">
              <a:lnSpc>
                <a:spcPct val="91600"/>
              </a:lnSpc>
              <a:spcBef>
                <a:spcPts val="105"/>
              </a:spcBef>
              <a:buFont typeface="Arial"/>
              <a:buChar char="•"/>
              <a:tabLst>
                <a:tab pos="104139"/>
              </a:tabLst>
            </a:pP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网</a:t>
            </a:r>
            <a:r>
              <a:rPr sz="950" b="1" spc="200">
                <a:solidFill>
                  <a:srgbClr val="0D0D0D"/>
                </a:solidFill>
                <a:latin typeface="Microsoft JhengHei"/>
                <a:cs typeface="Microsoft JhengHei"/>
              </a:rPr>
              <a:t>易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-</a:t>
            </a:r>
            <a:r>
              <a:rPr sz="950" b="1" spc="-1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S</a:t>
            </a:r>
            <a:r>
              <a:rPr sz="950" b="1" spc="-15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、京东集</a:t>
            </a:r>
            <a:r>
              <a:rPr sz="950" b="1" spc="150">
                <a:solidFill>
                  <a:srgbClr val="0D0D0D"/>
                </a:solidFill>
                <a:latin typeface="Microsoft JhengHei"/>
                <a:cs typeface="Microsoft JhengHei"/>
              </a:rPr>
              <a:t>团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-</a:t>
            </a:r>
            <a:r>
              <a:rPr sz="950" b="1" spc="-1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S  </a:t>
            </a:r>
            <a:r>
              <a:rPr sz="950" b="1" spc="5">
                <a:solidFill>
                  <a:srgbClr val="0D0D0D"/>
                </a:solidFill>
                <a:latin typeface="Calibri"/>
                <a:cs typeface="Calibri"/>
              </a:rPr>
              <a:t>W</a:t>
            </a:r>
            <a:r>
              <a:rPr sz="950" b="1" spc="-1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、思摩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尔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国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际、渤 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海银</a:t>
            </a:r>
            <a:r>
              <a:rPr sz="950" b="1" spc="200">
                <a:solidFill>
                  <a:srgbClr val="0D0D0D"/>
                </a:solidFill>
                <a:latin typeface="Microsoft JhengHei"/>
                <a:cs typeface="Microsoft JhengHei"/>
              </a:rPr>
              <a:t>行</a:t>
            </a:r>
            <a:r>
              <a:rPr sz="950" b="1" spc="-5">
                <a:solidFill>
                  <a:srgbClr val="0D0D0D"/>
                </a:solidFill>
                <a:latin typeface="Calibri"/>
                <a:cs typeface="Calibri"/>
              </a:rPr>
              <a:t>H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股、泰格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医药</a:t>
            </a:r>
            <a:endParaRPr sz="950">
              <a:latin typeface="Microsoft JhengHei"/>
              <a:cs typeface="Microsoft JhengHei"/>
            </a:endParaRPr>
          </a:p>
          <a:p>
            <a:pPr marL="103505">
              <a:lnSpc>
                <a:spcPts val="990"/>
              </a:lnSpc>
            </a:pP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-</a:t>
            </a:r>
            <a:r>
              <a:rPr sz="950" b="1" spc="-35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950" b="1" spc="-5">
                <a:solidFill>
                  <a:srgbClr val="0D0D0D"/>
                </a:solidFill>
                <a:latin typeface="Calibri"/>
                <a:cs typeface="Calibri"/>
              </a:rPr>
              <a:t>H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股、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农夫山泉</a:t>
            </a:r>
            <a:r>
              <a:rPr sz="950" b="1" spc="-30">
                <a:solidFill>
                  <a:srgbClr val="0D0D0D"/>
                </a:solidFill>
                <a:latin typeface="Microsoft JhengHei"/>
                <a:cs typeface="Microsoft JhengHei"/>
              </a:rPr>
              <a:t> 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-</a:t>
            </a:r>
            <a:r>
              <a:rPr sz="950" b="1" spc="-3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950" b="1" spc="-5">
                <a:solidFill>
                  <a:srgbClr val="0D0D0D"/>
                </a:solidFill>
                <a:latin typeface="Calibri"/>
                <a:cs typeface="Calibri"/>
              </a:rPr>
              <a:t>H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股、</a:t>
            </a:r>
            <a:endParaRPr sz="950">
              <a:latin typeface="Microsoft JhengHei"/>
              <a:cs typeface="Microsoft JhengHei"/>
            </a:endParaRPr>
          </a:p>
          <a:p>
            <a:pPr marL="103505" marR="59055">
              <a:lnSpc>
                <a:spcPct val="91400"/>
              </a:lnSpc>
              <a:spcBef>
                <a:spcPts val="55"/>
              </a:spcBef>
            </a:pP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百胜中</a:t>
            </a:r>
            <a:r>
              <a:rPr sz="950" b="1" spc="175">
                <a:solidFill>
                  <a:srgbClr val="0D0D0D"/>
                </a:solidFill>
                <a:latin typeface="Microsoft JhengHei"/>
                <a:cs typeface="Microsoft JhengHei"/>
              </a:rPr>
              <a:t>国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-</a:t>
            </a:r>
            <a:r>
              <a:rPr sz="950" b="1" spc="-5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Ｓ、中通快 递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-</a:t>
            </a:r>
            <a:r>
              <a:rPr sz="950" b="1" spc="-2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S</a:t>
            </a:r>
            <a:r>
              <a:rPr sz="950" b="1" spc="-15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950" b="1" spc="5">
                <a:solidFill>
                  <a:srgbClr val="0D0D0D"/>
                </a:solidFill>
                <a:latin typeface="Calibri"/>
                <a:cs typeface="Calibri"/>
              </a:rPr>
              <a:t>W 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、世茂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服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务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、 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万国数</a:t>
            </a:r>
            <a:r>
              <a:rPr sz="950" b="1" spc="175">
                <a:solidFill>
                  <a:srgbClr val="0D0D0D"/>
                </a:solidFill>
                <a:latin typeface="Microsoft JhengHei"/>
                <a:cs typeface="Microsoft JhengHei"/>
              </a:rPr>
              <a:t>据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-</a:t>
            </a:r>
            <a:r>
              <a:rPr sz="950" b="1" spc="-25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S</a:t>
            </a:r>
            <a:r>
              <a:rPr sz="950" b="1" spc="5">
                <a:solidFill>
                  <a:srgbClr val="0D0D0D"/>
                </a:solidFill>
                <a:latin typeface="Calibri"/>
                <a:cs typeface="Calibri"/>
              </a:rPr>
              <a:t> W</a:t>
            </a:r>
            <a:r>
              <a:rPr sz="950" b="1" spc="-2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、新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东 方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教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育</a:t>
            </a:r>
            <a:r>
              <a:rPr sz="950" b="1" spc="-20">
                <a:solidFill>
                  <a:srgbClr val="0D0D0D"/>
                </a:solidFill>
                <a:latin typeface="Microsoft JhengHei"/>
                <a:cs typeface="Microsoft JhengHei"/>
              </a:rPr>
              <a:t> 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-</a:t>
            </a:r>
            <a:r>
              <a:rPr sz="950" b="1" spc="18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S</a:t>
            </a:r>
            <a:r>
              <a:rPr sz="950" b="1" spc="-15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、融创服务 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恒大物业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、京东健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康</a:t>
            </a:r>
            <a:r>
              <a:rPr sz="950" b="1" spc="5">
                <a:solidFill>
                  <a:srgbClr val="0D0D0D"/>
                </a:solidFill>
                <a:latin typeface="Microsoft JhengHei"/>
                <a:cs typeface="Microsoft JhengHei"/>
              </a:rPr>
              <a:t>、 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华润万象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生活、蓝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月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亮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072383" y="5688076"/>
            <a:ext cx="1386840" cy="353695"/>
          </a:xfrm>
          <a:prstGeom prst="rect">
            <a:avLst/>
          </a:prstGeom>
          <a:solidFill>
            <a:srgbClr val="435E13"/>
          </a:solidFill>
        </p:spPr>
        <p:txBody>
          <a:bodyPr vert="horz" wrap="square" lIns="0" tIns="28575" rIns="0" bIns="0" rtlCol="0">
            <a:spAutoFit/>
          </a:bodyPr>
          <a:lstStyle/>
          <a:p>
            <a:pPr marL="368300">
              <a:lnSpc>
                <a:spcPct val="100000"/>
              </a:lnSpc>
              <a:spcBef>
                <a:spcPts val="225"/>
              </a:spcBef>
            </a:pPr>
            <a:r>
              <a:rPr sz="900" b="1" spc="-5">
                <a:solidFill>
                  <a:srgbClr val="FFFFFF"/>
                </a:solidFill>
                <a:latin typeface="Calibri"/>
                <a:cs typeface="Calibri"/>
              </a:rPr>
              <a:t>16</a:t>
            </a:r>
            <a:r>
              <a:rPr sz="900" b="1" spc="30">
                <a:solidFill>
                  <a:srgbClr val="FFFFFF"/>
                </a:solidFill>
                <a:latin typeface="Microsoft JhengHei"/>
                <a:cs typeface="Microsoft JhengHei"/>
              </a:rPr>
              <a:t>宗</a:t>
            </a:r>
            <a:r>
              <a:rPr sz="900" b="1" spc="-5">
                <a:solidFill>
                  <a:srgbClr val="FFFFFF"/>
                </a:solidFill>
                <a:latin typeface="Calibri"/>
                <a:cs typeface="Calibri"/>
              </a:rPr>
              <a:t>IP</a:t>
            </a:r>
            <a:r>
              <a:rPr sz="900" b="1" spc="1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900" b="1" spc="30">
                <a:solidFill>
                  <a:srgbClr val="FFFFFF"/>
                </a:solidFill>
                <a:latin typeface="Microsoft JhengHei"/>
                <a:cs typeface="Microsoft JhengHei"/>
              </a:rPr>
              <a:t>融</a:t>
            </a:r>
            <a:r>
              <a:rPr sz="900" b="1" spc="10">
                <a:solidFill>
                  <a:srgbClr val="FFFFFF"/>
                </a:solidFill>
                <a:latin typeface="Microsoft JhengHei"/>
                <a:cs typeface="Microsoft JhengHei"/>
              </a:rPr>
              <a:t>资</a:t>
            </a:r>
            <a:endParaRPr sz="900">
              <a:latin typeface="Microsoft JhengHei"/>
              <a:cs typeface="Microsoft JhengHei"/>
            </a:endParaRPr>
          </a:p>
          <a:p>
            <a:pPr marL="381000">
              <a:lnSpc>
                <a:spcPct val="100000"/>
              </a:lnSpc>
              <a:spcBef>
                <a:spcPts val="25"/>
              </a:spcBef>
            </a:pPr>
            <a:r>
              <a:rPr sz="900" b="1" spc="-5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900" b="1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900" b="1" spc="-5">
                <a:solidFill>
                  <a:srgbClr val="FFFFFF"/>
                </a:solidFill>
                <a:latin typeface="Calibri"/>
                <a:cs typeface="Calibri"/>
              </a:rPr>
              <a:t>482</a:t>
            </a:r>
            <a:r>
              <a:rPr sz="900" b="1" spc="30">
                <a:solidFill>
                  <a:srgbClr val="FFFFFF"/>
                </a:solidFill>
                <a:latin typeface="Microsoft JhengHei"/>
                <a:cs typeface="Microsoft JhengHei"/>
              </a:rPr>
              <a:t>亿港</a:t>
            </a:r>
            <a:r>
              <a:rPr sz="900" b="1" spc="10">
                <a:solidFill>
                  <a:srgbClr val="FFFFFF"/>
                </a:solidFill>
                <a:latin typeface="Microsoft JhengHei"/>
                <a:cs typeface="Microsoft JhengHei"/>
              </a:rPr>
              <a:t>元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361944" y="3826357"/>
            <a:ext cx="777875" cy="29908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63500" indent="-64135">
              <a:lnSpc>
                <a:spcPts val="1030"/>
              </a:lnSpc>
              <a:spcBef>
                <a:spcPts val="200"/>
              </a:spcBef>
            </a:pPr>
            <a:r>
              <a:rPr sz="950" b="1" spc="30">
                <a:solidFill>
                  <a:srgbClr val="004A54"/>
                </a:solidFill>
                <a:latin typeface="Microsoft JhengHei"/>
                <a:cs typeface="Microsoft JhengHei"/>
              </a:rPr>
              <a:t>主板总融</a:t>
            </a:r>
            <a:r>
              <a:rPr sz="950" b="1" spc="10">
                <a:solidFill>
                  <a:srgbClr val="004A54"/>
                </a:solidFill>
                <a:latin typeface="Microsoft JhengHei"/>
                <a:cs typeface="Microsoft JhengHei"/>
              </a:rPr>
              <a:t>资额</a:t>
            </a:r>
            <a:r>
              <a:rPr sz="950" b="1">
                <a:solidFill>
                  <a:srgbClr val="004A54"/>
                </a:solidFill>
                <a:latin typeface="Calibri"/>
                <a:cs typeface="Calibri"/>
              </a:rPr>
              <a:t>:  </a:t>
            </a:r>
            <a:r>
              <a:rPr sz="950" b="1" spc="-10">
                <a:solidFill>
                  <a:srgbClr val="004A54"/>
                </a:solidFill>
                <a:latin typeface="Calibri"/>
                <a:cs typeface="Calibri"/>
              </a:rPr>
              <a:t>2,110</a:t>
            </a:r>
            <a:r>
              <a:rPr sz="950" b="1" spc="30">
                <a:solidFill>
                  <a:srgbClr val="004A54"/>
                </a:solidFill>
                <a:latin typeface="Microsoft JhengHei"/>
                <a:cs typeface="Microsoft JhengHei"/>
              </a:rPr>
              <a:t>亿港</a:t>
            </a:r>
            <a:r>
              <a:rPr sz="950" b="1" spc="10">
                <a:solidFill>
                  <a:srgbClr val="004A54"/>
                </a:solidFill>
                <a:latin typeface="Microsoft JhengHei"/>
                <a:cs typeface="Microsoft JhengHei"/>
              </a:rPr>
              <a:t>元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072383" y="3807459"/>
            <a:ext cx="1386840" cy="381000"/>
          </a:xfrm>
          <a:prstGeom prst="rect">
            <a:avLst/>
          </a:prstGeom>
          <a:solidFill>
            <a:srgbClr val="DDEEE8"/>
          </a:solidFill>
        </p:spPr>
        <p:txBody>
          <a:bodyPr vert="horz" wrap="square" lIns="0" tIns="59690" rIns="0" bIns="0" rtlCol="0">
            <a:spAutoFit/>
          </a:bodyPr>
          <a:lstStyle/>
          <a:p>
            <a:pPr marL="368300" marR="296545" indent="-64135">
              <a:lnSpc>
                <a:spcPts val="1030"/>
              </a:lnSpc>
              <a:spcBef>
                <a:spcPts val="470"/>
              </a:spcBef>
            </a:pP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主板总融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资额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:  </a:t>
            </a:r>
            <a:r>
              <a:rPr sz="950" b="1" spc="-10">
                <a:solidFill>
                  <a:srgbClr val="0D0D0D"/>
                </a:solidFill>
                <a:latin typeface="Calibri"/>
                <a:cs typeface="Calibri"/>
              </a:rPr>
              <a:t>3,974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亿港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元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895088" y="4237228"/>
            <a:ext cx="1386840" cy="1450975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40640" rIns="0" bIns="0" rtlCol="0">
            <a:spAutoFit/>
          </a:bodyPr>
          <a:lstStyle/>
          <a:p>
            <a:pPr marL="124460" indent="-70485">
              <a:lnSpc>
                <a:spcPct val="100000"/>
              </a:lnSpc>
              <a:spcBef>
                <a:spcPts val="320"/>
              </a:spcBef>
              <a:buSzPct val="89473"/>
              <a:buFont typeface="Calibri"/>
              <a:buChar char="•"/>
              <a:tabLst>
                <a:tab pos="125095"/>
              </a:tabLst>
            </a:pPr>
            <a:r>
              <a:rPr sz="950" b="1" spc="30">
                <a:latin typeface="Microsoft JhengHei"/>
                <a:cs typeface="Microsoft JhengHei"/>
              </a:rPr>
              <a:t>快手科</a:t>
            </a:r>
            <a:r>
              <a:rPr sz="950" b="1" spc="175">
                <a:latin typeface="Microsoft JhengHei"/>
                <a:cs typeface="Microsoft JhengHei"/>
              </a:rPr>
              <a:t>技</a:t>
            </a:r>
            <a:r>
              <a:rPr sz="950" b="1" spc="110">
                <a:latin typeface="Calibri"/>
                <a:cs typeface="Calibri"/>
              </a:rPr>
              <a:t>-W</a:t>
            </a:r>
            <a:r>
              <a:rPr sz="950" b="1" spc="-5">
                <a:latin typeface="Calibri"/>
                <a:cs typeface="Calibri"/>
              </a:rPr>
              <a:t> </a:t>
            </a:r>
            <a:endParaRPr sz="950">
              <a:latin typeface="Calibri"/>
              <a:cs typeface="Calibri"/>
            </a:endParaRPr>
          </a:p>
          <a:p>
            <a:pPr marL="124460" indent="-70485">
              <a:lnSpc>
                <a:spcPct val="100000"/>
              </a:lnSpc>
              <a:spcBef>
                <a:spcPts val="85"/>
              </a:spcBef>
              <a:buSzPct val="89473"/>
              <a:buFont typeface="Calibri"/>
              <a:buChar char="•"/>
              <a:tabLst>
                <a:tab pos="125095"/>
              </a:tabLst>
            </a:pPr>
            <a:r>
              <a:rPr sz="950" b="1" spc="30">
                <a:latin typeface="Microsoft JhengHei"/>
                <a:cs typeface="Microsoft JhengHei"/>
              </a:rPr>
              <a:t>京东物</a:t>
            </a:r>
            <a:r>
              <a:rPr sz="950" b="1" spc="10">
                <a:latin typeface="Microsoft JhengHei"/>
                <a:cs typeface="Microsoft JhengHei"/>
              </a:rPr>
              <a:t>流</a:t>
            </a:r>
            <a:endParaRPr sz="950">
              <a:latin typeface="Microsoft JhengHei"/>
              <a:cs typeface="Microsoft JhengHei"/>
            </a:endParaRPr>
          </a:p>
          <a:p>
            <a:pPr marL="124460" indent="-70485">
              <a:lnSpc>
                <a:spcPct val="100000"/>
              </a:lnSpc>
              <a:spcBef>
                <a:spcPts val="60"/>
              </a:spcBef>
              <a:buSzPct val="89473"/>
              <a:buFont typeface="Calibri"/>
              <a:buChar char="•"/>
              <a:tabLst>
                <a:tab pos="125095"/>
              </a:tabLst>
            </a:pPr>
            <a:r>
              <a:rPr sz="950" b="1" spc="30">
                <a:latin typeface="Microsoft JhengHei"/>
                <a:cs typeface="Microsoft JhengHei"/>
              </a:rPr>
              <a:t>百度集团</a:t>
            </a:r>
            <a:r>
              <a:rPr sz="950" b="1">
                <a:latin typeface="Calibri"/>
                <a:cs typeface="Calibri"/>
              </a:rPr>
              <a:t>-</a:t>
            </a:r>
            <a:r>
              <a:rPr sz="950" b="1" spc="-85">
                <a:latin typeface="Calibri"/>
                <a:cs typeface="Calibri"/>
              </a:rPr>
              <a:t> </a:t>
            </a:r>
            <a:r>
              <a:rPr sz="950" b="1">
                <a:latin typeface="Calibri"/>
                <a:cs typeface="Calibri"/>
              </a:rPr>
              <a:t>S</a:t>
            </a:r>
            <a:r>
              <a:rPr sz="950" b="1" spc="-5">
                <a:latin typeface="Calibri"/>
                <a:cs typeface="Calibri"/>
              </a:rPr>
              <a:t> </a:t>
            </a:r>
            <a:r>
              <a:rPr sz="950" b="1" spc="5">
                <a:latin typeface="Calibri"/>
                <a:cs typeface="Calibri"/>
              </a:rPr>
              <a:t>W</a:t>
            </a:r>
            <a:endParaRPr sz="950">
              <a:latin typeface="Calibri"/>
              <a:cs typeface="Calibri"/>
            </a:endParaRPr>
          </a:p>
          <a:p>
            <a:pPr marL="124460" indent="-70485">
              <a:lnSpc>
                <a:spcPct val="100000"/>
              </a:lnSpc>
              <a:spcBef>
                <a:spcPts val="85"/>
              </a:spcBef>
              <a:buSzPct val="89473"/>
              <a:buFont typeface="Calibri"/>
              <a:buChar char="•"/>
              <a:tabLst>
                <a:tab pos="125095"/>
              </a:tabLst>
            </a:pPr>
            <a:r>
              <a:rPr sz="950" b="1" spc="30">
                <a:latin typeface="Microsoft JhengHei"/>
                <a:cs typeface="Microsoft JhengHei"/>
              </a:rPr>
              <a:t>哔哩哔</a:t>
            </a:r>
            <a:r>
              <a:rPr sz="950" b="1" spc="175">
                <a:latin typeface="Microsoft JhengHei"/>
                <a:cs typeface="Microsoft JhengHei"/>
              </a:rPr>
              <a:t>哩</a:t>
            </a:r>
            <a:r>
              <a:rPr sz="950" b="1">
                <a:latin typeface="Calibri"/>
                <a:cs typeface="Calibri"/>
              </a:rPr>
              <a:t>-</a:t>
            </a:r>
            <a:r>
              <a:rPr sz="950" b="1" spc="-10">
                <a:latin typeface="Calibri"/>
                <a:cs typeface="Calibri"/>
              </a:rPr>
              <a:t> </a:t>
            </a:r>
            <a:r>
              <a:rPr sz="950" b="1">
                <a:latin typeface="Calibri"/>
                <a:cs typeface="Calibri"/>
              </a:rPr>
              <a:t>S</a:t>
            </a:r>
            <a:r>
              <a:rPr sz="950" b="1" spc="20">
                <a:latin typeface="Calibri"/>
                <a:cs typeface="Calibri"/>
              </a:rPr>
              <a:t> </a:t>
            </a:r>
            <a:r>
              <a:rPr sz="950" b="1" spc="5">
                <a:latin typeface="Calibri"/>
                <a:cs typeface="Calibri"/>
              </a:rPr>
              <a:t>W</a:t>
            </a:r>
            <a:endParaRPr sz="950">
              <a:latin typeface="Calibri"/>
              <a:cs typeface="Calibri"/>
            </a:endParaRPr>
          </a:p>
          <a:p>
            <a:pPr marL="124460" indent="-70485">
              <a:lnSpc>
                <a:spcPct val="100000"/>
              </a:lnSpc>
              <a:spcBef>
                <a:spcPts val="85"/>
              </a:spcBef>
              <a:buSzPct val="89473"/>
              <a:buFont typeface="Calibri"/>
              <a:buChar char="•"/>
              <a:tabLst>
                <a:tab pos="125095"/>
              </a:tabLst>
            </a:pPr>
            <a:r>
              <a:rPr sz="950" b="1" spc="30">
                <a:latin typeface="Microsoft JhengHei"/>
                <a:cs typeface="Microsoft JhengHei"/>
              </a:rPr>
              <a:t>小鹏汽</a:t>
            </a:r>
            <a:r>
              <a:rPr sz="950" b="1" spc="175">
                <a:latin typeface="Microsoft JhengHei"/>
                <a:cs typeface="Microsoft JhengHei"/>
              </a:rPr>
              <a:t>车</a:t>
            </a:r>
            <a:r>
              <a:rPr sz="950" b="1" spc="5">
                <a:latin typeface="Calibri"/>
                <a:cs typeface="Calibri"/>
              </a:rPr>
              <a:t>–</a:t>
            </a:r>
            <a:r>
              <a:rPr sz="950" b="1" spc="-100">
                <a:latin typeface="Calibri"/>
                <a:cs typeface="Calibri"/>
              </a:rPr>
              <a:t> </a:t>
            </a:r>
            <a:r>
              <a:rPr sz="950" b="1" spc="5">
                <a:latin typeface="Calibri"/>
                <a:cs typeface="Calibri"/>
              </a:rPr>
              <a:t>W</a:t>
            </a:r>
            <a:endParaRPr sz="950">
              <a:latin typeface="Calibri"/>
              <a:cs typeface="Calibri"/>
            </a:endParaRPr>
          </a:p>
          <a:p>
            <a:pPr marL="124460" indent="-70485">
              <a:lnSpc>
                <a:spcPct val="100000"/>
              </a:lnSpc>
              <a:spcBef>
                <a:spcPts val="80"/>
              </a:spcBef>
              <a:buSzPct val="89473"/>
              <a:buFont typeface="Calibri"/>
              <a:buChar char="•"/>
              <a:tabLst>
                <a:tab pos="125095"/>
              </a:tabLst>
            </a:pPr>
            <a:r>
              <a:rPr sz="950" b="1" spc="30">
                <a:latin typeface="Microsoft JhengHei"/>
                <a:cs typeface="Microsoft JhengHei"/>
              </a:rPr>
              <a:t>理想汽</a:t>
            </a:r>
            <a:r>
              <a:rPr sz="950" b="1" spc="175">
                <a:latin typeface="Microsoft JhengHei"/>
                <a:cs typeface="Microsoft JhengHei"/>
              </a:rPr>
              <a:t>车</a:t>
            </a:r>
            <a:r>
              <a:rPr sz="950" b="1" spc="210">
                <a:latin typeface="Calibri"/>
                <a:cs typeface="Calibri"/>
              </a:rPr>
              <a:t>-</a:t>
            </a:r>
            <a:r>
              <a:rPr sz="950" b="1" spc="5">
                <a:latin typeface="Calibri"/>
                <a:cs typeface="Calibri"/>
              </a:rPr>
              <a:t>W</a:t>
            </a:r>
            <a:r>
              <a:rPr sz="950" b="1" spc="-5">
                <a:latin typeface="Calibri"/>
                <a:cs typeface="Calibri"/>
              </a:rPr>
              <a:t> </a:t>
            </a:r>
            <a:endParaRPr sz="950">
              <a:latin typeface="Calibri"/>
              <a:cs typeface="Calibri"/>
            </a:endParaRPr>
          </a:p>
          <a:p>
            <a:pPr marL="124460" indent="-70485">
              <a:lnSpc>
                <a:spcPct val="100000"/>
              </a:lnSpc>
              <a:spcBef>
                <a:spcPts val="60"/>
              </a:spcBef>
              <a:buSzPct val="89473"/>
              <a:buFont typeface="Calibri"/>
              <a:buChar char="•"/>
              <a:tabLst>
                <a:tab pos="125095"/>
              </a:tabLst>
            </a:pPr>
            <a:r>
              <a:rPr sz="950" b="1" spc="30">
                <a:latin typeface="Microsoft JhengHei"/>
                <a:cs typeface="Microsoft JhengHei"/>
              </a:rPr>
              <a:t>携程集</a:t>
            </a:r>
            <a:r>
              <a:rPr sz="950" b="1" spc="175">
                <a:latin typeface="Microsoft JhengHei"/>
                <a:cs typeface="Microsoft JhengHei"/>
              </a:rPr>
              <a:t>团</a:t>
            </a:r>
            <a:r>
              <a:rPr sz="950" b="1" spc="5">
                <a:latin typeface="Calibri"/>
                <a:cs typeface="Calibri"/>
              </a:rPr>
              <a:t>–</a:t>
            </a:r>
            <a:r>
              <a:rPr sz="950" b="1" spc="-5">
                <a:latin typeface="Calibri"/>
                <a:cs typeface="Calibri"/>
              </a:rPr>
              <a:t> </a:t>
            </a:r>
            <a:r>
              <a:rPr sz="950" b="1">
                <a:latin typeface="Calibri"/>
                <a:cs typeface="Calibri"/>
              </a:rPr>
              <a:t>S</a:t>
            </a:r>
            <a:endParaRPr sz="950">
              <a:latin typeface="Calibri"/>
              <a:cs typeface="Calibri"/>
            </a:endParaRPr>
          </a:p>
          <a:p>
            <a:pPr marL="124460" indent="-70485">
              <a:lnSpc>
                <a:spcPct val="100000"/>
              </a:lnSpc>
              <a:spcBef>
                <a:spcPts val="85"/>
              </a:spcBef>
              <a:buSzPct val="89473"/>
              <a:buFont typeface="Calibri"/>
              <a:buChar char="•"/>
              <a:tabLst>
                <a:tab pos="125095"/>
              </a:tabLst>
            </a:pPr>
            <a:r>
              <a:rPr sz="950" b="1" spc="30">
                <a:latin typeface="Microsoft JhengHei"/>
                <a:cs typeface="Microsoft JhengHei"/>
              </a:rPr>
              <a:t>东莞农商</a:t>
            </a:r>
            <a:r>
              <a:rPr sz="950" b="1" spc="10">
                <a:latin typeface="Microsoft JhengHei"/>
                <a:cs typeface="Microsoft JhengHei"/>
              </a:rPr>
              <a:t>银行</a:t>
            </a:r>
            <a:r>
              <a:rPr sz="950" b="1" spc="80">
                <a:latin typeface="Calibri"/>
                <a:cs typeface="Calibri"/>
              </a:rPr>
              <a:t>-H</a:t>
            </a:r>
            <a:r>
              <a:rPr sz="950" b="1" spc="-55">
                <a:latin typeface="Calibri"/>
                <a:cs typeface="Calibri"/>
              </a:rPr>
              <a:t> </a:t>
            </a:r>
            <a:endParaRPr sz="950">
              <a:latin typeface="Calibri"/>
              <a:cs typeface="Calibri"/>
            </a:endParaRPr>
          </a:p>
          <a:p>
            <a:pPr marL="124460" indent="-70485">
              <a:lnSpc>
                <a:spcPct val="100000"/>
              </a:lnSpc>
              <a:spcBef>
                <a:spcPts val="85"/>
              </a:spcBef>
              <a:buSzPct val="89473"/>
              <a:buFont typeface="Calibri"/>
              <a:buChar char="•"/>
              <a:tabLst>
                <a:tab pos="125095"/>
              </a:tabLst>
            </a:pPr>
            <a:r>
              <a:rPr sz="950" b="1" spc="30">
                <a:latin typeface="Microsoft JhengHei"/>
                <a:cs typeface="Microsoft JhengHei"/>
              </a:rPr>
              <a:t>联易融科</a:t>
            </a:r>
            <a:r>
              <a:rPr sz="950" b="1" spc="150">
                <a:latin typeface="Microsoft JhengHei"/>
                <a:cs typeface="Microsoft JhengHei"/>
              </a:rPr>
              <a:t>技</a:t>
            </a:r>
            <a:r>
              <a:rPr sz="950" b="1" spc="110">
                <a:latin typeface="Calibri"/>
                <a:cs typeface="Calibri"/>
              </a:rPr>
              <a:t>-W</a:t>
            </a:r>
            <a:r>
              <a:rPr sz="950" b="1" spc="-5">
                <a:latin typeface="Calibri"/>
                <a:cs typeface="Calibri"/>
              </a:rPr>
              <a:t> 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895088" y="5688076"/>
            <a:ext cx="1386840" cy="353695"/>
          </a:xfrm>
          <a:prstGeom prst="rect">
            <a:avLst/>
          </a:prstGeom>
          <a:solidFill>
            <a:srgbClr val="435E13"/>
          </a:solidFill>
        </p:spPr>
        <p:txBody>
          <a:bodyPr vert="horz" wrap="square" lIns="0" tIns="28575" rIns="0" bIns="0" rtlCol="0">
            <a:spAutoFit/>
          </a:bodyPr>
          <a:lstStyle/>
          <a:p>
            <a:pPr marL="383540">
              <a:lnSpc>
                <a:spcPct val="100000"/>
              </a:lnSpc>
              <a:spcBef>
                <a:spcPts val="225"/>
              </a:spcBef>
            </a:pPr>
            <a:r>
              <a:rPr sz="900" b="1" spc="-5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r>
              <a:rPr sz="900" b="1" spc="10">
                <a:solidFill>
                  <a:srgbClr val="FFFFFF"/>
                </a:solidFill>
                <a:latin typeface="Microsoft JhengHei"/>
                <a:cs typeface="Microsoft JhengHei"/>
              </a:rPr>
              <a:t>宗</a:t>
            </a:r>
            <a:r>
              <a:rPr sz="900" b="1" spc="-70">
                <a:solidFill>
                  <a:srgbClr val="FFFFFF"/>
                </a:solidFill>
                <a:latin typeface="Microsoft JhengHei"/>
                <a:cs typeface="Microsoft JhengHei"/>
              </a:rPr>
              <a:t> </a:t>
            </a:r>
            <a:r>
              <a:rPr sz="900" b="1">
                <a:solidFill>
                  <a:srgbClr val="FFFFFF"/>
                </a:solidFill>
                <a:latin typeface="Calibri"/>
                <a:cs typeface="Calibri"/>
              </a:rPr>
              <a:t>IPO</a:t>
            </a:r>
            <a:r>
              <a:rPr sz="900" b="1" spc="30">
                <a:solidFill>
                  <a:srgbClr val="FFFFFF"/>
                </a:solidFill>
                <a:latin typeface="Microsoft JhengHei"/>
                <a:cs typeface="Microsoft JhengHei"/>
              </a:rPr>
              <a:t>融</a:t>
            </a:r>
            <a:r>
              <a:rPr sz="900" b="1" spc="10">
                <a:solidFill>
                  <a:srgbClr val="FFFFFF"/>
                </a:solidFill>
                <a:latin typeface="Microsoft JhengHei"/>
                <a:cs typeface="Microsoft JhengHei"/>
              </a:rPr>
              <a:t>资</a:t>
            </a:r>
            <a:endParaRPr sz="900">
              <a:latin typeface="Microsoft JhengHei"/>
              <a:cs typeface="Microsoft JhengHei"/>
            </a:endParaRPr>
          </a:p>
          <a:p>
            <a:pPr marL="381000">
              <a:lnSpc>
                <a:spcPct val="100000"/>
              </a:lnSpc>
              <a:spcBef>
                <a:spcPts val="25"/>
              </a:spcBef>
            </a:pPr>
            <a:r>
              <a:rPr sz="900" b="1" spc="-5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900" b="1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900" b="1" spc="-5">
                <a:solidFill>
                  <a:srgbClr val="FFFFFF"/>
                </a:solidFill>
                <a:latin typeface="Calibri"/>
                <a:cs typeface="Calibri"/>
              </a:rPr>
              <a:t>812</a:t>
            </a:r>
            <a:r>
              <a:rPr sz="900" b="1" spc="30">
                <a:solidFill>
                  <a:srgbClr val="FFFFFF"/>
                </a:solidFill>
                <a:latin typeface="Microsoft JhengHei"/>
                <a:cs typeface="Microsoft JhengHei"/>
              </a:rPr>
              <a:t>亿港</a:t>
            </a:r>
            <a:r>
              <a:rPr sz="900" b="1" spc="10">
                <a:solidFill>
                  <a:srgbClr val="FFFFFF"/>
                </a:solidFill>
                <a:latin typeface="Microsoft JhengHei"/>
                <a:cs typeface="Microsoft JhengHei"/>
              </a:rPr>
              <a:t>元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4898135" y="3780028"/>
            <a:ext cx="1384300" cy="12700"/>
          </a:xfrm>
          <a:custGeom>
            <a:rect l="l" t="t" r="r" b="b"/>
            <a:pathLst>
              <a:path w="1384300" h="12700">
                <a:moveTo>
                  <a:pt x="0" y="12191"/>
                </a:moveTo>
                <a:lnTo>
                  <a:pt x="1383791" y="12191"/>
                </a:lnTo>
                <a:lnTo>
                  <a:pt x="1383791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 txBox="1"/>
          <p:nvPr/>
        </p:nvSpPr>
        <p:spPr>
          <a:xfrm>
            <a:off x="5196840" y="3811117"/>
            <a:ext cx="777875" cy="3543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r>
              <a:rPr sz="950" b="1" spc="30">
                <a:solidFill>
                  <a:srgbClr val="004A54"/>
                </a:solidFill>
                <a:latin typeface="Microsoft JhengHei"/>
                <a:cs typeface="Microsoft JhengHei"/>
              </a:rPr>
              <a:t>主板总融</a:t>
            </a:r>
            <a:r>
              <a:rPr sz="950" b="1" spc="10">
                <a:solidFill>
                  <a:srgbClr val="004A54"/>
                </a:solidFill>
                <a:latin typeface="Microsoft JhengHei"/>
                <a:cs typeface="Microsoft JhengHei"/>
              </a:rPr>
              <a:t>资额</a:t>
            </a:r>
            <a:r>
              <a:rPr sz="950" b="1">
                <a:solidFill>
                  <a:srgbClr val="004A54"/>
                </a:solidFill>
                <a:latin typeface="Calibri"/>
                <a:cs typeface="Calibri"/>
              </a:rPr>
              <a:t>:</a:t>
            </a:r>
            <a:endParaRPr sz="950">
              <a:latin typeface="Calibri"/>
              <a:cs typeface="Calibri"/>
            </a:endParaRPr>
          </a:p>
          <a:p>
            <a:pPr marL="63500">
              <a:lnSpc>
                <a:spcPct val="100000"/>
              </a:lnSpc>
              <a:spcBef>
                <a:spcPts val="325"/>
              </a:spcBef>
            </a:pPr>
            <a:r>
              <a:rPr sz="950" b="1" spc="-10">
                <a:solidFill>
                  <a:srgbClr val="004A54"/>
                </a:solidFill>
                <a:latin typeface="Calibri"/>
                <a:cs typeface="Calibri"/>
              </a:rPr>
              <a:t>2,884</a:t>
            </a:r>
            <a:r>
              <a:rPr sz="950" b="1" spc="30">
                <a:solidFill>
                  <a:srgbClr val="004A54"/>
                </a:solidFill>
                <a:latin typeface="Microsoft JhengHei"/>
                <a:cs typeface="Microsoft JhengHei"/>
              </a:rPr>
              <a:t>亿港</a:t>
            </a:r>
            <a:r>
              <a:rPr sz="950" b="1" spc="10">
                <a:solidFill>
                  <a:srgbClr val="004A54"/>
                </a:solidFill>
                <a:latin typeface="Microsoft JhengHei"/>
                <a:cs typeface="Microsoft JhengHei"/>
              </a:rPr>
              <a:t>元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26212" y="6133825"/>
            <a:ext cx="9868535" cy="43815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资料来源：港交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德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估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计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与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分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析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截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850" spc="15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12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10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日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latin typeface="华文细黑"/>
                <a:cs typeface="华文细黑"/>
              </a:rPr>
              <a:t>假</a:t>
            </a:r>
            <a:r>
              <a:rPr sz="850" spc="35">
                <a:latin typeface="华文细黑"/>
                <a:cs typeface="华文细黑"/>
              </a:rPr>
              <a:t>设</a:t>
            </a:r>
            <a:r>
              <a:rPr sz="850" spc="10">
                <a:latin typeface="华文细黑"/>
                <a:cs typeface="华文细黑"/>
              </a:rPr>
              <a:t>已</a:t>
            </a:r>
            <a:r>
              <a:rPr sz="850" spc="35">
                <a:latin typeface="华文细黑"/>
                <a:cs typeface="华文细黑"/>
              </a:rPr>
              <a:t>公布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划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20">
                <a:latin typeface="Calibri"/>
                <a:cs typeface="Calibri"/>
              </a:rPr>
              <a:t>2</a:t>
            </a:r>
            <a:r>
              <a:rPr sz="850" spc="10">
                <a:latin typeface="华文细黑"/>
                <a:cs typeface="华文细黑"/>
              </a:rPr>
              <a:t>只</a:t>
            </a:r>
            <a:r>
              <a:rPr sz="850" spc="35">
                <a:latin typeface="华文细黑"/>
                <a:cs typeface="华文细黑"/>
              </a:rPr>
              <a:t>主</a:t>
            </a:r>
            <a:r>
              <a:rPr sz="850" spc="10">
                <a:latin typeface="华文细黑"/>
                <a:cs typeface="华文细黑"/>
              </a:rPr>
              <a:t>板</a:t>
            </a:r>
            <a:r>
              <a:rPr sz="850" spc="35">
                <a:latin typeface="华文细黑"/>
                <a:cs typeface="华文细黑"/>
              </a:rPr>
              <a:t>新股</a:t>
            </a:r>
            <a:r>
              <a:rPr sz="850" spc="10">
                <a:latin typeface="华文细黑"/>
                <a:cs typeface="华文细黑"/>
              </a:rPr>
              <a:t>能</a:t>
            </a:r>
            <a:r>
              <a:rPr sz="850" spc="35">
                <a:latin typeface="华文细黑"/>
                <a:cs typeface="华文细黑"/>
              </a:rPr>
              <a:t>够</a:t>
            </a:r>
            <a:r>
              <a:rPr sz="850" spc="10">
                <a:latin typeface="华文细黑"/>
                <a:cs typeface="华文细黑"/>
              </a:rPr>
              <a:t>于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11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29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成</a:t>
            </a:r>
            <a:r>
              <a:rPr sz="850" spc="10">
                <a:latin typeface="华文细黑"/>
                <a:cs typeface="华文细黑"/>
              </a:rPr>
              <a:t>功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，而</a:t>
            </a:r>
            <a:r>
              <a:rPr sz="850" spc="10">
                <a:latin typeface="华文细黑"/>
                <a:cs typeface="华文细黑"/>
              </a:rPr>
              <a:t>已</a:t>
            </a:r>
            <a:r>
              <a:rPr sz="850" spc="35">
                <a:latin typeface="华文细黑"/>
                <a:cs typeface="华文细黑"/>
              </a:rPr>
              <a:t>公</a:t>
            </a:r>
            <a:r>
              <a:rPr sz="850" spc="10">
                <a:latin typeface="华文细黑"/>
                <a:cs typeface="华文细黑"/>
              </a:rPr>
              <a:t>布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计</a:t>
            </a:r>
            <a:r>
              <a:rPr sz="850" spc="10">
                <a:latin typeface="华文细黑"/>
                <a:cs typeface="华文细黑"/>
              </a:rPr>
              <a:t>划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股</a:t>
            </a:r>
            <a:r>
              <a:rPr sz="850" spc="10">
                <a:latin typeface="华文细黑"/>
                <a:cs typeface="华文细黑"/>
              </a:rPr>
              <a:t>以</a:t>
            </a:r>
            <a:r>
              <a:rPr sz="850" spc="35">
                <a:latin typeface="华文细黑"/>
                <a:cs typeface="华文细黑"/>
              </a:rPr>
              <a:t>其</a:t>
            </a:r>
            <a:r>
              <a:rPr sz="850" spc="10">
                <a:latin typeface="华文细黑"/>
                <a:cs typeface="华文细黑"/>
              </a:rPr>
              <a:t>发</a:t>
            </a:r>
            <a:r>
              <a:rPr sz="850" spc="35">
                <a:latin typeface="华文细黑"/>
                <a:cs typeface="华文细黑"/>
              </a:rPr>
              <a:t>售</a:t>
            </a:r>
            <a:r>
              <a:rPr sz="850" spc="10">
                <a:latin typeface="华文细黑"/>
                <a:cs typeface="华文细黑"/>
              </a:rPr>
              <a:t>价</a:t>
            </a:r>
            <a:r>
              <a:rPr sz="850" spc="35">
                <a:latin typeface="华文细黑"/>
                <a:cs typeface="华文细黑"/>
              </a:rPr>
              <a:t>范</a:t>
            </a:r>
            <a:r>
              <a:rPr sz="850" spc="10">
                <a:latin typeface="华文细黑"/>
                <a:cs typeface="华文细黑"/>
              </a:rPr>
              <a:t>围</a:t>
            </a:r>
            <a:r>
              <a:rPr sz="850" spc="35">
                <a:latin typeface="华文细黑"/>
                <a:cs typeface="华文细黑"/>
              </a:rPr>
              <a:t>的中</a:t>
            </a:r>
            <a:r>
              <a:rPr sz="850" spc="10">
                <a:latin typeface="华文细黑"/>
                <a:cs typeface="华文细黑"/>
              </a:rPr>
              <a:t>位定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850" spc="35">
                <a:latin typeface="华文细黑"/>
                <a:cs typeface="华文细黑"/>
              </a:rPr>
              <a:t>价，但并不包括</a:t>
            </a:r>
            <a:r>
              <a:rPr sz="850" spc="10">
                <a:latin typeface="华文细黑"/>
                <a:cs typeface="华文细黑"/>
              </a:rPr>
              <a:t>截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31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仍</a:t>
            </a:r>
            <a:r>
              <a:rPr sz="850" spc="10">
                <a:latin typeface="华文细黑"/>
                <a:cs typeface="华文细黑"/>
              </a:rPr>
              <a:t>处</a:t>
            </a:r>
            <a:r>
              <a:rPr sz="850" spc="35">
                <a:latin typeface="华文细黑"/>
                <a:cs typeface="华文细黑"/>
              </a:rPr>
              <a:t>于</a:t>
            </a:r>
            <a:r>
              <a:rPr sz="850" spc="10">
                <a:latin typeface="华文细黑"/>
                <a:cs typeface="华文细黑"/>
              </a:rPr>
              <a:t>稳</a:t>
            </a:r>
            <a:r>
              <a:rPr sz="850" spc="35">
                <a:latin typeface="华文细黑"/>
                <a:cs typeface="华文细黑"/>
              </a:rPr>
              <a:t>定</a:t>
            </a:r>
            <a:r>
              <a:rPr sz="850" spc="10">
                <a:latin typeface="华文细黑"/>
                <a:cs typeface="华文细黑"/>
              </a:rPr>
              <a:t>价</a:t>
            </a:r>
            <a:r>
              <a:rPr sz="850" spc="35">
                <a:latin typeface="华文细黑"/>
                <a:cs typeface="华文细黑"/>
              </a:rPr>
              <a:t>格</a:t>
            </a:r>
            <a:r>
              <a:rPr sz="850" spc="10">
                <a:latin typeface="华文细黑"/>
                <a:cs typeface="华文细黑"/>
              </a:rPr>
              <a:t>期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公</a:t>
            </a:r>
            <a:r>
              <a:rPr sz="850" spc="10">
                <a:latin typeface="华文细黑"/>
                <a:cs typeface="华文细黑"/>
              </a:rPr>
              <a:t>司</a:t>
            </a:r>
            <a:r>
              <a:rPr sz="850" spc="35">
                <a:latin typeface="华文细黑"/>
                <a:cs typeface="华文细黑"/>
              </a:rPr>
              <a:t>，在</a:t>
            </a:r>
            <a:r>
              <a:rPr sz="850" spc="10">
                <a:latin typeface="华文细黑"/>
                <a:cs typeface="华文细黑"/>
              </a:rPr>
              <a:t>行</a:t>
            </a:r>
            <a:r>
              <a:rPr sz="850" spc="35">
                <a:latin typeface="华文细黑"/>
                <a:cs typeface="华文细黑"/>
              </a:rPr>
              <a:t>使</a:t>
            </a:r>
            <a:r>
              <a:rPr sz="850" spc="10">
                <a:latin typeface="华文细黑"/>
                <a:cs typeface="华文细黑"/>
              </a:rPr>
              <a:t>超</a:t>
            </a:r>
            <a:r>
              <a:rPr sz="850" spc="35">
                <a:latin typeface="华文细黑"/>
                <a:cs typeface="华文细黑"/>
              </a:rPr>
              <a:t>额</a:t>
            </a:r>
            <a:r>
              <a:rPr sz="850" spc="10">
                <a:latin typeface="华文细黑"/>
                <a:cs typeface="华文细黑"/>
              </a:rPr>
              <a:t>配</a:t>
            </a:r>
            <a:r>
              <a:rPr sz="850" spc="35">
                <a:latin typeface="华文细黑"/>
                <a:cs typeface="华文细黑"/>
              </a:rPr>
              <a:t>售</a:t>
            </a:r>
            <a:r>
              <a:rPr sz="850" spc="10">
                <a:latin typeface="华文细黑"/>
                <a:cs typeface="华文细黑"/>
              </a:rPr>
              <a:t>权</a:t>
            </a:r>
            <a:r>
              <a:rPr sz="850" spc="35">
                <a:latin typeface="华文细黑"/>
                <a:cs typeface="华文细黑"/>
              </a:rPr>
              <a:t>后</a:t>
            </a:r>
            <a:r>
              <a:rPr sz="850" spc="10">
                <a:latin typeface="华文细黑"/>
                <a:cs typeface="华文细黑"/>
              </a:rPr>
              <a:t>可</a:t>
            </a:r>
            <a:r>
              <a:rPr sz="850" spc="35">
                <a:latin typeface="华文细黑"/>
                <a:cs typeface="华文细黑"/>
              </a:rPr>
              <a:t>能</a:t>
            </a:r>
            <a:r>
              <a:rPr sz="850" spc="10">
                <a:latin typeface="华文细黑"/>
                <a:cs typeface="华文细黑"/>
              </a:rPr>
              <a:t>会</a:t>
            </a:r>
            <a:r>
              <a:rPr sz="850" spc="35">
                <a:latin typeface="华文细黑"/>
                <a:cs typeface="华文细黑"/>
              </a:rPr>
              <a:t>带</a:t>
            </a:r>
            <a:r>
              <a:rPr sz="850" spc="10">
                <a:latin typeface="华文细黑"/>
                <a:cs typeface="华文细黑"/>
              </a:rPr>
              <a:t>来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额</a:t>
            </a:r>
            <a:r>
              <a:rPr sz="850" spc="35">
                <a:latin typeface="华文细黑"/>
                <a:cs typeface="华文细黑"/>
              </a:rPr>
              <a:t>外融</a:t>
            </a:r>
            <a:r>
              <a:rPr sz="850" spc="10">
                <a:latin typeface="华文细黑"/>
                <a:cs typeface="华文细黑"/>
              </a:rPr>
              <a:t>资</a:t>
            </a:r>
            <a:r>
              <a:rPr sz="850" spc="35">
                <a:latin typeface="华文细黑"/>
                <a:cs typeface="华文细黑"/>
              </a:rPr>
              <a:t>金</a:t>
            </a:r>
            <a:r>
              <a:rPr sz="850" spc="10">
                <a:latin typeface="华文细黑"/>
                <a:cs typeface="华文细黑"/>
              </a:rPr>
              <a:t>额</a:t>
            </a:r>
            <a:r>
              <a:rPr sz="850" spc="35">
                <a:latin typeface="华文细黑"/>
                <a:cs typeface="华文细黑"/>
              </a:rPr>
              <a:t>。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26212" y="6431188"/>
            <a:ext cx="1784350" cy="1473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spc="-10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85" name="object 8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60"/>
              </a:spcBef>
            </a:pPr>
            <a:r>
              <a:rPr spc="-5"/>
              <a:t>18</a:t>
            </a:r>
          </a:p>
        </p:txBody>
      </p:sp>
      <p:sp>
        <p:nvSpPr>
          <p:cNvPr id="77" name="object 77"/>
          <p:cNvSpPr txBox="1"/>
          <p:nvPr/>
        </p:nvSpPr>
        <p:spPr>
          <a:xfrm>
            <a:off x="4895088" y="3792220"/>
            <a:ext cx="1386840" cy="445134"/>
          </a:xfrm>
          <a:prstGeom prst="rect">
            <a:avLst/>
          </a:prstGeom>
          <a:solidFill>
            <a:srgbClr val="DDEEE8"/>
          </a:solidFill>
        </p:spPr>
        <p:txBody>
          <a:bodyPr vert="horz" wrap="square" lIns="0" tIns="13335" rIns="0" bIns="0" rtlCol="0">
            <a:spAutoFit/>
          </a:bodyPr>
          <a:lstStyle/>
          <a:p>
            <a:pPr marL="381000" marR="284480" indent="-64135">
              <a:lnSpc>
                <a:spcPts val="1460"/>
              </a:lnSpc>
              <a:spcBef>
                <a:spcPts val="105"/>
              </a:spcBef>
            </a:pP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主板总融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资额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:  </a:t>
            </a:r>
            <a:r>
              <a:rPr sz="950" b="1" spc="-10">
                <a:solidFill>
                  <a:srgbClr val="0D0D0D"/>
                </a:solidFill>
                <a:latin typeface="Calibri"/>
                <a:cs typeface="Calibri"/>
              </a:rPr>
              <a:t>3,313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亿港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元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745223" y="4218940"/>
            <a:ext cx="1386840" cy="1454150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43815" rIns="0" bIns="0" rtlCol="0">
            <a:spAutoFit/>
          </a:bodyPr>
          <a:lstStyle/>
          <a:p>
            <a:pPr marL="161290" indent="-70485">
              <a:lnSpc>
                <a:spcPct val="100000"/>
              </a:lnSpc>
              <a:spcBef>
                <a:spcPts val="345"/>
              </a:spcBef>
              <a:buSzPct val="89473"/>
              <a:buFont typeface="Calibri"/>
              <a:buChar char="•"/>
              <a:tabLst>
                <a:tab pos="161925"/>
              </a:tabLst>
            </a:pPr>
            <a:r>
              <a:rPr sz="950" b="1" spc="30">
                <a:latin typeface="Microsoft JhengHei"/>
                <a:cs typeface="Microsoft JhengHei"/>
              </a:rPr>
              <a:t>中国中</a:t>
            </a:r>
            <a:r>
              <a:rPr sz="950" b="1" spc="175">
                <a:latin typeface="Microsoft JhengHei"/>
                <a:cs typeface="Microsoft JhengHei"/>
              </a:rPr>
              <a:t>免</a:t>
            </a:r>
            <a:r>
              <a:rPr sz="950" b="1">
                <a:latin typeface="Calibri"/>
                <a:cs typeface="Calibri"/>
              </a:rPr>
              <a:t>-</a:t>
            </a:r>
            <a:r>
              <a:rPr sz="950" b="1" spc="-105">
                <a:latin typeface="Calibri"/>
                <a:cs typeface="Calibri"/>
              </a:rPr>
              <a:t> </a:t>
            </a:r>
            <a:r>
              <a:rPr sz="950" b="1" spc="-5">
                <a:latin typeface="Calibri"/>
                <a:cs typeface="Calibri"/>
              </a:rPr>
              <a:t>H</a:t>
            </a:r>
            <a:r>
              <a:rPr sz="950" b="1" spc="10">
                <a:latin typeface="Microsoft JhengHei"/>
                <a:cs typeface="Microsoft JhengHei"/>
              </a:rPr>
              <a:t>股</a:t>
            </a:r>
            <a:endParaRPr sz="950">
              <a:latin typeface="Microsoft JhengHei"/>
              <a:cs typeface="Microsoft JhengHei"/>
            </a:endParaRPr>
          </a:p>
          <a:p>
            <a:pPr marL="161290" indent="-71120">
              <a:lnSpc>
                <a:spcPct val="100000"/>
              </a:lnSpc>
              <a:spcBef>
                <a:spcPts val="85"/>
              </a:spcBef>
              <a:buSzPct val="89473"/>
              <a:buFont typeface="Calibri"/>
              <a:buChar char="•"/>
              <a:tabLst>
                <a:tab pos="161925"/>
              </a:tabLst>
            </a:pPr>
            <a:r>
              <a:rPr sz="950" b="1" spc="30">
                <a:latin typeface="Microsoft JhengHei"/>
                <a:cs typeface="Microsoft JhengHei"/>
              </a:rPr>
              <a:t>天齐锂</a:t>
            </a:r>
            <a:r>
              <a:rPr sz="950" b="1" spc="175">
                <a:latin typeface="Microsoft JhengHei"/>
                <a:cs typeface="Microsoft JhengHei"/>
              </a:rPr>
              <a:t>业</a:t>
            </a:r>
            <a:r>
              <a:rPr sz="950" b="1">
                <a:latin typeface="Calibri"/>
                <a:cs typeface="Calibri"/>
              </a:rPr>
              <a:t>-</a:t>
            </a:r>
            <a:r>
              <a:rPr sz="950" b="1" spc="-105">
                <a:latin typeface="Calibri"/>
                <a:cs typeface="Calibri"/>
              </a:rPr>
              <a:t> </a:t>
            </a:r>
            <a:r>
              <a:rPr sz="950" b="1" spc="-5">
                <a:latin typeface="Calibri"/>
                <a:cs typeface="Calibri"/>
              </a:rPr>
              <a:t>H</a:t>
            </a:r>
            <a:r>
              <a:rPr sz="950" b="1" spc="10">
                <a:latin typeface="Microsoft JhengHei"/>
                <a:cs typeface="Microsoft JhengHei"/>
              </a:rPr>
              <a:t>股</a:t>
            </a:r>
            <a:endParaRPr sz="950">
              <a:latin typeface="Microsoft JhengHei"/>
              <a:cs typeface="Microsoft JhengHei"/>
            </a:endParaRPr>
          </a:p>
          <a:p>
            <a:pPr marL="161290" indent="-71120">
              <a:lnSpc>
                <a:spcPct val="100000"/>
              </a:lnSpc>
              <a:spcBef>
                <a:spcPts val="60"/>
              </a:spcBef>
              <a:buSzPct val="89473"/>
              <a:buFont typeface="Calibri"/>
              <a:buChar char="•"/>
              <a:tabLst>
                <a:tab pos="161925"/>
              </a:tabLst>
            </a:pPr>
            <a:r>
              <a:rPr sz="950" b="1" spc="30">
                <a:latin typeface="Microsoft JhengHei"/>
                <a:cs typeface="Microsoft JhengHei"/>
              </a:rPr>
              <a:t>中创新</a:t>
            </a:r>
            <a:r>
              <a:rPr sz="950" b="1" spc="175">
                <a:latin typeface="Microsoft JhengHei"/>
                <a:cs typeface="Microsoft JhengHei"/>
              </a:rPr>
              <a:t>航</a:t>
            </a:r>
            <a:r>
              <a:rPr sz="950" b="1">
                <a:latin typeface="Calibri"/>
                <a:cs typeface="Calibri"/>
              </a:rPr>
              <a:t>-</a:t>
            </a:r>
            <a:r>
              <a:rPr sz="950" b="1" spc="-105">
                <a:latin typeface="Calibri"/>
                <a:cs typeface="Calibri"/>
              </a:rPr>
              <a:t> </a:t>
            </a:r>
            <a:r>
              <a:rPr sz="950" b="1" spc="-5">
                <a:latin typeface="Calibri"/>
                <a:cs typeface="Calibri"/>
              </a:rPr>
              <a:t>H</a:t>
            </a:r>
            <a:r>
              <a:rPr sz="950" b="1" spc="10">
                <a:latin typeface="Microsoft JhengHei"/>
                <a:cs typeface="Microsoft JhengHei"/>
              </a:rPr>
              <a:t>股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745223" y="5672835"/>
            <a:ext cx="1386840" cy="356870"/>
          </a:xfrm>
          <a:prstGeom prst="rect">
            <a:avLst/>
          </a:prstGeom>
          <a:solidFill>
            <a:srgbClr val="435E13"/>
          </a:solidFill>
        </p:spPr>
        <p:txBody>
          <a:bodyPr vert="horz" wrap="square" lIns="0" tIns="31750" rIns="0" bIns="0" rtlCol="0">
            <a:spAutoFit/>
          </a:bodyPr>
          <a:lstStyle/>
          <a:p>
            <a:pPr marL="383540">
              <a:lnSpc>
                <a:spcPct val="100000"/>
              </a:lnSpc>
              <a:spcBef>
                <a:spcPts val="250"/>
              </a:spcBef>
            </a:pPr>
            <a:r>
              <a:rPr sz="900" b="1" spc="-5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900" b="1" spc="10">
                <a:solidFill>
                  <a:srgbClr val="FFFFFF"/>
                </a:solidFill>
                <a:latin typeface="Microsoft JhengHei"/>
                <a:cs typeface="Microsoft JhengHei"/>
              </a:rPr>
              <a:t>宗</a:t>
            </a:r>
            <a:r>
              <a:rPr sz="900" b="1" spc="5">
                <a:solidFill>
                  <a:srgbClr val="FFFFFF"/>
                </a:solidFill>
                <a:latin typeface="Microsoft JhengHei"/>
                <a:cs typeface="Microsoft JhengHei"/>
              </a:rPr>
              <a:t> </a:t>
            </a:r>
            <a:r>
              <a:rPr sz="900" b="1">
                <a:solidFill>
                  <a:srgbClr val="FFFFFF"/>
                </a:solidFill>
                <a:latin typeface="Calibri"/>
                <a:cs typeface="Calibri"/>
              </a:rPr>
              <a:t>IPO</a:t>
            </a:r>
            <a:r>
              <a:rPr sz="900" b="1" spc="30">
                <a:solidFill>
                  <a:srgbClr val="FFFFFF"/>
                </a:solidFill>
                <a:latin typeface="Microsoft JhengHei"/>
                <a:cs typeface="Microsoft JhengHei"/>
              </a:rPr>
              <a:t>融</a:t>
            </a:r>
            <a:r>
              <a:rPr sz="900" b="1" spc="10">
                <a:solidFill>
                  <a:srgbClr val="FFFFFF"/>
                </a:solidFill>
                <a:latin typeface="Microsoft JhengHei"/>
                <a:cs typeface="Microsoft JhengHei"/>
              </a:rPr>
              <a:t>资</a:t>
            </a:r>
            <a:endParaRPr sz="900">
              <a:latin typeface="Microsoft JhengHei"/>
              <a:cs typeface="Microsoft JhengHei"/>
            </a:endParaRPr>
          </a:p>
          <a:p>
            <a:pPr marL="426720">
              <a:lnSpc>
                <a:spcPct val="100000"/>
              </a:lnSpc>
              <a:spcBef>
                <a:spcPts val="25"/>
              </a:spcBef>
            </a:pPr>
            <a:r>
              <a:rPr sz="900" b="1" spc="-5">
                <a:solidFill>
                  <a:srgbClr val="FFFFFF"/>
                </a:solidFill>
                <a:latin typeface="Calibri"/>
                <a:cs typeface="Calibri"/>
              </a:rPr>
              <a:t>419</a:t>
            </a:r>
            <a:r>
              <a:rPr sz="900" b="1" spc="30">
                <a:solidFill>
                  <a:srgbClr val="FFFFFF"/>
                </a:solidFill>
                <a:latin typeface="Microsoft JhengHei"/>
                <a:cs typeface="Microsoft JhengHei"/>
              </a:rPr>
              <a:t>亿港</a:t>
            </a:r>
            <a:r>
              <a:rPr sz="900" b="1" spc="10">
                <a:solidFill>
                  <a:srgbClr val="FFFFFF"/>
                </a:solidFill>
                <a:latin typeface="Microsoft JhengHei"/>
                <a:cs typeface="Microsoft JhengHei"/>
              </a:rPr>
              <a:t>元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046976" y="3801973"/>
            <a:ext cx="777875" cy="3543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5"/>
              </a:spcBef>
            </a:pPr>
            <a:r>
              <a:rPr sz="950" b="1" spc="30">
                <a:solidFill>
                  <a:srgbClr val="004A54"/>
                </a:solidFill>
                <a:latin typeface="Microsoft JhengHei"/>
                <a:cs typeface="Microsoft JhengHei"/>
              </a:rPr>
              <a:t>主板总融</a:t>
            </a:r>
            <a:r>
              <a:rPr sz="950" b="1" spc="10">
                <a:solidFill>
                  <a:srgbClr val="004A54"/>
                </a:solidFill>
                <a:latin typeface="Microsoft JhengHei"/>
                <a:cs typeface="Microsoft JhengHei"/>
              </a:rPr>
              <a:t>资额</a:t>
            </a:r>
            <a:r>
              <a:rPr sz="950" b="1">
                <a:solidFill>
                  <a:srgbClr val="004A54"/>
                </a:solidFill>
                <a:latin typeface="Calibri"/>
                <a:cs typeface="Calibri"/>
              </a:rPr>
              <a:t>:</a:t>
            </a:r>
            <a:endParaRPr sz="9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sz="950" b="1" spc="-5">
                <a:solidFill>
                  <a:srgbClr val="004A54"/>
                </a:solidFill>
                <a:latin typeface="Calibri"/>
                <a:cs typeface="Calibri"/>
              </a:rPr>
              <a:t>547</a:t>
            </a:r>
            <a:r>
              <a:rPr sz="950" b="1" spc="30">
                <a:solidFill>
                  <a:srgbClr val="004A54"/>
                </a:solidFill>
                <a:latin typeface="Microsoft JhengHei"/>
                <a:cs typeface="Microsoft JhengHei"/>
              </a:rPr>
              <a:t>亿港</a:t>
            </a:r>
            <a:r>
              <a:rPr sz="950" b="1" spc="10">
                <a:solidFill>
                  <a:srgbClr val="004A54"/>
                </a:solidFill>
                <a:latin typeface="Microsoft JhengHei"/>
                <a:cs typeface="Microsoft JhengHei"/>
              </a:rPr>
              <a:t>元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745223" y="3795267"/>
            <a:ext cx="1386840" cy="408940"/>
          </a:xfrm>
          <a:prstGeom prst="rect">
            <a:avLst/>
          </a:prstGeom>
          <a:solidFill>
            <a:srgbClr val="DDEEE8"/>
          </a:solidFill>
        </p:spPr>
        <p:txBody>
          <a:bodyPr vert="horz" wrap="square" lIns="0" tIns="3810" rIns="0" bIns="0" rtlCol="0">
            <a:spAutoFit/>
          </a:bodyPr>
          <a:lstStyle/>
          <a:p>
            <a:pPr marL="423545" marR="287655" indent="-109855">
              <a:lnSpc>
                <a:spcPts val="1460"/>
              </a:lnSpc>
              <a:spcBef>
                <a:spcPts val="30"/>
              </a:spcBef>
            </a:pP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主板总融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资额</a:t>
            </a:r>
            <a:r>
              <a:rPr sz="950" b="1">
                <a:solidFill>
                  <a:srgbClr val="0D0D0D"/>
                </a:solidFill>
                <a:latin typeface="Calibri"/>
                <a:cs typeface="Calibri"/>
              </a:rPr>
              <a:t>:  </a:t>
            </a:r>
            <a:r>
              <a:rPr sz="950" b="1" spc="-5">
                <a:solidFill>
                  <a:srgbClr val="0D0D0D"/>
                </a:solidFill>
                <a:latin typeface="Calibri"/>
                <a:cs typeface="Calibri"/>
              </a:rPr>
              <a:t>996</a:t>
            </a:r>
            <a:r>
              <a:rPr sz="950" b="1" spc="30">
                <a:solidFill>
                  <a:srgbClr val="0D0D0D"/>
                </a:solidFill>
                <a:latin typeface="Microsoft JhengHei"/>
                <a:cs typeface="Microsoft JhengHei"/>
              </a:rPr>
              <a:t>亿港</a:t>
            </a:r>
            <a:r>
              <a:rPr sz="950" b="1" spc="10">
                <a:solidFill>
                  <a:srgbClr val="0D0D0D"/>
                </a:solidFill>
                <a:latin typeface="Microsoft JhengHei"/>
                <a:cs typeface="Microsoft JhengHei"/>
              </a:rPr>
              <a:t>元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82" name="object 82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5388864" y="3959859"/>
            <a:ext cx="4072254" cy="0"/>
          </a:xfrm>
          <a:custGeom>
            <a:rect l="l" t="t" r="r" b="b"/>
            <a:pathLst>
              <a:path w="4072254">
                <a:moveTo>
                  <a:pt x="0" y="0"/>
                </a:moveTo>
                <a:lnTo>
                  <a:pt x="407212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758184" y="3959859"/>
            <a:ext cx="1262380" cy="0"/>
          </a:xfrm>
          <a:custGeom>
            <a:rect l="l" t="t" r="r" b="b"/>
            <a:pathLst>
              <a:path w="1262379">
                <a:moveTo>
                  <a:pt x="0" y="0"/>
                </a:moveTo>
                <a:lnTo>
                  <a:pt x="12618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10383" y="3959859"/>
            <a:ext cx="1079500" cy="0"/>
          </a:xfrm>
          <a:custGeom>
            <a:rect l="l" t="t" r="r" b="b"/>
            <a:pathLst>
              <a:path w="1079500">
                <a:moveTo>
                  <a:pt x="0" y="0"/>
                </a:moveTo>
                <a:lnTo>
                  <a:pt x="107899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07591" y="3959859"/>
            <a:ext cx="634365" cy="0"/>
          </a:xfrm>
          <a:custGeom>
            <a:rect l="l" t="t" r="r" b="b"/>
            <a:pathLst>
              <a:path w="634364">
                <a:moveTo>
                  <a:pt x="0" y="0"/>
                </a:moveTo>
                <a:lnTo>
                  <a:pt x="63398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68696" y="3423411"/>
            <a:ext cx="3892550" cy="0"/>
          </a:xfrm>
          <a:custGeom>
            <a:rect l="l" t="t" r="r" b="b"/>
            <a:pathLst>
              <a:path w="3892550">
                <a:moveTo>
                  <a:pt x="0" y="0"/>
                </a:moveTo>
                <a:lnTo>
                  <a:pt x="389229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941064" y="3423411"/>
            <a:ext cx="1259205" cy="0"/>
          </a:xfrm>
          <a:custGeom>
            <a:rect l="l" t="t" r="r" b="b"/>
            <a:pathLst>
              <a:path w="1259204">
                <a:moveTo>
                  <a:pt x="0" y="0"/>
                </a:moveTo>
                <a:lnTo>
                  <a:pt x="125882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307591" y="3423411"/>
            <a:ext cx="2261870" cy="0"/>
          </a:xfrm>
          <a:custGeom>
            <a:rect l="l" t="t" r="r" b="b"/>
            <a:pathLst>
              <a:path w="2261870">
                <a:moveTo>
                  <a:pt x="0" y="0"/>
                </a:moveTo>
                <a:lnTo>
                  <a:pt x="226161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568696" y="2890011"/>
            <a:ext cx="3892550" cy="0"/>
          </a:xfrm>
          <a:custGeom>
            <a:rect l="l" t="t" r="r" b="b"/>
            <a:pathLst>
              <a:path w="3892550">
                <a:moveTo>
                  <a:pt x="0" y="0"/>
                </a:moveTo>
                <a:lnTo>
                  <a:pt x="389229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307591" y="2890011"/>
            <a:ext cx="3892550" cy="0"/>
          </a:xfrm>
          <a:custGeom>
            <a:rect l="l" t="t" r="r" b="b"/>
            <a:pathLst>
              <a:path w="3892550">
                <a:moveTo>
                  <a:pt x="0" y="0"/>
                </a:moveTo>
                <a:lnTo>
                  <a:pt x="389229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307591" y="2353564"/>
            <a:ext cx="8153400" cy="0"/>
          </a:xfrm>
          <a:custGeom>
            <a:rect l="l" t="t" r="r" b="b"/>
            <a:pathLst>
              <a:path w="8153400">
                <a:moveTo>
                  <a:pt x="0" y="0"/>
                </a:moveTo>
                <a:lnTo>
                  <a:pt x="81534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758695" y="4133596"/>
            <a:ext cx="368935" cy="360045"/>
          </a:xfrm>
          <a:custGeom>
            <a:rect l="l" t="t" r="r" b="b"/>
            <a:pathLst>
              <a:path w="368935" h="360045">
                <a:moveTo>
                  <a:pt x="368808" y="0"/>
                </a:moveTo>
                <a:lnTo>
                  <a:pt x="0" y="0"/>
                </a:lnTo>
                <a:lnTo>
                  <a:pt x="0" y="359663"/>
                </a:lnTo>
                <a:lnTo>
                  <a:pt x="368808" y="359663"/>
                </a:lnTo>
                <a:lnTo>
                  <a:pt x="368808" y="0"/>
                </a:lnTo>
                <a:close/>
              </a:path>
            </a:pathLst>
          </a:custGeom>
          <a:solidFill>
            <a:srgbClr val="0120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89376" y="3874515"/>
            <a:ext cx="368935" cy="619125"/>
          </a:xfrm>
          <a:custGeom>
            <a:rect l="l" t="t" r="r" b="b"/>
            <a:pathLst>
              <a:path w="368935" h="619125">
                <a:moveTo>
                  <a:pt x="368808" y="0"/>
                </a:moveTo>
                <a:lnTo>
                  <a:pt x="0" y="0"/>
                </a:lnTo>
                <a:lnTo>
                  <a:pt x="0" y="618744"/>
                </a:lnTo>
                <a:lnTo>
                  <a:pt x="368808" y="618744"/>
                </a:lnTo>
                <a:lnTo>
                  <a:pt x="368808" y="0"/>
                </a:lnTo>
                <a:close/>
              </a:path>
            </a:pathLst>
          </a:custGeom>
          <a:solidFill>
            <a:srgbClr val="0120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020055" y="3770884"/>
            <a:ext cx="368935" cy="722630"/>
          </a:xfrm>
          <a:custGeom>
            <a:rect l="l" t="t" r="r" b="b"/>
            <a:pathLst>
              <a:path w="368935" h="722629">
                <a:moveTo>
                  <a:pt x="368808" y="0"/>
                </a:moveTo>
                <a:lnTo>
                  <a:pt x="0" y="0"/>
                </a:lnTo>
                <a:lnTo>
                  <a:pt x="0" y="722376"/>
                </a:lnTo>
                <a:lnTo>
                  <a:pt x="368808" y="722376"/>
                </a:lnTo>
                <a:lnTo>
                  <a:pt x="368808" y="0"/>
                </a:lnTo>
                <a:close/>
              </a:path>
            </a:pathLst>
          </a:custGeom>
          <a:solidFill>
            <a:srgbClr val="0120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650735" y="4179315"/>
            <a:ext cx="368935" cy="314325"/>
          </a:xfrm>
          <a:custGeom>
            <a:rect l="l" t="t" r="r" b="b"/>
            <a:pathLst>
              <a:path w="368934" h="314325">
                <a:moveTo>
                  <a:pt x="368808" y="0"/>
                </a:moveTo>
                <a:lnTo>
                  <a:pt x="0" y="0"/>
                </a:lnTo>
                <a:lnTo>
                  <a:pt x="0" y="313944"/>
                </a:lnTo>
                <a:lnTo>
                  <a:pt x="368808" y="313944"/>
                </a:lnTo>
                <a:lnTo>
                  <a:pt x="368808" y="0"/>
                </a:lnTo>
                <a:close/>
              </a:path>
            </a:pathLst>
          </a:custGeom>
          <a:solidFill>
            <a:srgbClr val="0120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281416" y="4316476"/>
            <a:ext cx="368935" cy="177165"/>
          </a:xfrm>
          <a:custGeom>
            <a:rect l="l" t="t" r="r" b="b"/>
            <a:pathLst>
              <a:path w="368934" h="177164">
                <a:moveTo>
                  <a:pt x="368807" y="0"/>
                </a:moveTo>
                <a:lnTo>
                  <a:pt x="0" y="0"/>
                </a:lnTo>
                <a:lnTo>
                  <a:pt x="0" y="176784"/>
                </a:lnTo>
                <a:lnTo>
                  <a:pt x="368807" y="176784"/>
                </a:lnTo>
                <a:lnTo>
                  <a:pt x="368807" y="0"/>
                </a:lnTo>
                <a:close/>
              </a:path>
            </a:pathLst>
          </a:custGeom>
          <a:solidFill>
            <a:srgbClr val="0120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941576" y="3441700"/>
            <a:ext cx="368935" cy="692150"/>
          </a:xfrm>
          <a:custGeom>
            <a:rect l="l" t="t" r="r" b="b"/>
            <a:pathLst>
              <a:path w="368935" h="692150">
                <a:moveTo>
                  <a:pt x="368807" y="0"/>
                </a:moveTo>
                <a:lnTo>
                  <a:pt x="0" y="0"/>
                </a:lnTo>
                <a:lnTo>
                  <a:pt x="0" y="691896"/>
                </a:lnTo>
                <a:lnTo>
                  <a:pt x="368807" y="691896"/>
                </a:lnTo>
                <a:lnTo>
                  <a:pt x="368807" y="0"/>
                </a:lnTo>
                <a:close/>
              </a:path>
            </a:pathLst>
          </a:custGeom>
          <a:solidFill>
            <a:srgbClr val="9DD3C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569208" y="2947923"/>
            <a:ext cx="372110" cy="927100"/>
          </a:xfrm>
          <a:custGeom>
            <a:rect l="l" t="t" r="r" b="b"/>
            <a:pathLst>
              <a:path w="372110" h="927100">
                <a:moveTo>
                  <a:pt x="371855" y="0"/>
                </a:moveTo>
                <a:lnTo>
                  <a:pt x="0" y="0"/>
                </a:lnTo>
                <a:lnTo>
                  <a:pt x="0" y="926591"/>
                </a:lnTo>
                <a:lnTo>
                  <a:pt x="371855" y="926591"/>
                </a:lnTo>
                <a:lnTo>
                  <a:pt x="371855" y="0"/>
                </a:lnTo>
                <a:close/>
              </a:path>
            </a:pathLst>
          </a:custGeom>
          <a:solidFill>
            <a:srgbClr val="9DD3C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199888" y="2856483"/>
            <a:ext cx="368935" cy="914400"/>
          </a:xfrm>
          <a:custGeom>
            <a:rect l="l" t="t" r="r" b="b"/>
            <a:pathLst>
              <a:path w="368935" h="914400">
                <a:moveTo>
                  <a:pt x="368808" y="0"/>
                </a:moveTo>
                <a:lnTo>
                  <a:pt x="0" y="0"/>
                </a:lnTo>
                <a:lnTo>
                  <a:pt x="0" y="914400"/>
                </a:lnTo>
                <a:lnTo>
                  <a:pt x="368808" y="914400"/>
                </a:lnTo>
                <a:lnTo>
                  <a:pt x="368808" y="0"/>
                </a:lnTo>
                <a:close/>
              </a:path>
            </a:pathLst>
          </a:custGeom>
          <a:solidFill>
            <a:srgbClr val="9DD3C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830568" y="4072635"/>
            <a:ext cx="368935" cy="106680"/>
          </a:xfrm>
          <a:custGeom>
            <a:rect l="l" t="t" r="r" b="b"/>
            <a:pathLst>
              <a:path w="368934" h="106679">
                <a:moveTo>
                  <a:pt x="368807" y="0"/>
                </a:moveTo>
                <a:lnTo>
                  <a:pt x="0" y="0"/>
                </a:lnTo>
                <a:lnTo>
                  <a:pt x="0" y="106679"/>
                </a:lnTo>
                <a:lnTo>
                  <a:pt x="368807" y="106679"/>
                </a:lnTo>
                <a:lnTo>
                  <a:pt x="368807" y="0"/>
                </a:lnTo>
                <a:close/>
              </a:path>
            </a:pathLst>
          </a:custGeom>
          <a:solidFill>
            <a:srgbClr val="9DD3C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461247" y="4221988"/>
            <a:ext cx="368935" cy="94615"/>
          </a:xfrm>
          <a:custGeom>
            <a:rect l="l" t="t" r="r" b="b"/>
            <a:pathLst>
              <a:path w="368934" h="94614">
                <a:moveTo>
                  <a:pt x="368807" y="0"/>
                </a:moveTo>
                <a:lnTo>
                  <a:pt x="0" y="0"/>
                </a:lnTo>
                <a:lnTo>
                  <a:pt x="0" y="94487"/>
                </a:lnTo>
                <a:lnTo>
                  <a:pt x="368807" y="94487"/>
                </a:lnTo>
                <a:lnTo>
                  <a:pt x="368807" y="0"/>
                </a:lnTo>
                <a:close/>
              </a:path>
            </a:pathLst>
          </a:custGeom>
          <a:solidFill>
            <a:srgbClr val="9DD3C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118360" y="2478532"/>
            <a:ext cx="6897624" cy="174955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 flipH="1">
            <a:off x="9460992" y="2353564"/>
            <a:ext cx="0" cy="2139950"/>
          </a:xfrm>
          <a:custGeom>
            <a:rect l="l" t="t" r="r" b="b"/>
            <a:pathLst>
              <a:path h="2139950">
                <a:moveTo>
                  <a:pt x="0" y="2139696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9460992" y="4493259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9460992" y="3959859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460992" y="3423411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9460992" y="2890011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460992" y="2353564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 flipH="1">
            <a:off x="1307591" y="2353564"/>
            <a:ext cx="0" cy="2139950"/>
          </a:xfrm>
          <a:custGeom>
            <a:rect l="l" t="t" r="r" b="b"/>
            <a:pathLst>
              <a:path h="2139950">
                <a:moveTo>
                  <a:pt x="0" y="2139696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307591" y="4493259"/>
            <a:ext cx="8153400" cy="0"/>
          </a:xfrm>
          <a:custGeom>
            <a:rect l="l" t="t" r="r" b="b"/>
            <a:pathLst>
              <a:path w="8153400">
                <a:moveTo>
                  <a:pt x="0" y="0"/>
                </a:moveTo>
                <a:lnTo>
                  <a:pt x="81534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124455" y="2954020"/>
            <a:ext cx="6520180" cy="899160"/>
          </a:xfrm>
          <a:custGeom>
            <a:rect l="l" t="t" r="r" b="b"/>
            <a:pathLst>
              <a:path w="6520180" h="899160">
                <a:moveTo>
                  <a:pt x="0" y="737615"/>
                </a:moveTo>
                <a:lnTo>
                  <a:pt x="1630680" y="432815"/>
                </a:lnTo>
                <a:lnTo>
                  <a:pt x="3261359" y="0"/>
                </a:lnTo>
                <a:lnTo>
                  <a:pt x="4892040" y="826007"/>
                </a:lnTo>
                <a:lnTo>
                  <a:pt x="6519672" y="899159"/>
                </a:lnTo>
              </a:path>
            </a:pathLst>
          </a:custGeom>
          <a:ln w="24383">
            <a:solidFill>
              <a:srgbClr val="44536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077211" y="3641344"/>
            <a:ext cx="94488" cy="9448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712464" y="3341115"/>
            <a:ext cx="85725" cy="85725"/>
          </a:xfrm>
          <a:custGeom>
            <a:rect l="l" t="t" r="r" b="b"/>
            <a:pathLst>
              <a:path w="85725" h="85725">
                <a:moveTo>
                  <a:pt x="42672" y="0"/>
                </a:moveTo>
                <a:lnTo>
                  <a:pt x="0" y="42672"/>
                </a:lnTo>
                <a:lnTo>
                  <a:pt x="42672" y="85344"/>
                </a:lnTo>
                <a:lnTo>
                  <a:pt x="85344" y="42672"/>
                </a:lnTo>
                <a:lnTo>
                  <a:pt x="42672" y="0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712464" y="3341115"/>
            <a:ext cx="85725" cy="85725"/>
          </a:xfrm>
          <a:custGeom>
            <a:rect l="l" t="t" r="r" b="b"/>
            <a:pathLst>
              <a:path w="85725" h="85725">
                <a:moveTo>
                  <a:pt x="42672" y="0"/>
                </a:moveTo>
                <a:lnTo>
                  <a:pt x="85344" y="42672"/>
                </a:lnTo>
                <a:lnTo>
                  <a:pt x="42672" y="85344"/>
                </a:lnTo>
                <a:lnTo>
                  <a:pt x="0" y="42672"/>
                </a:lnTo>
                <a:lnTo>
                  <a:pt x="42672" y="0"/>
                </a:lnTo>
                <a:close/>
              </a:path>
            </a:pathLst>
          </a:custGeom>
          <a:ln w="9144">
            <a:solidFill>
              <a:srgbClr val="44536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343144" y="2911348"/>
            <a:ext cx="85725" cy="85725"/>
          </a:xfrm>
          <a:custGeom>
            <a:rect l="l" t="t" r="r" b="b"/>
            <a:pathLst>
              <a:path w="85725" h="85725">
                <a:moveTo>
                  <a:pt x="42671" y="0"/>
                </a:moveTo>
                <a:lnTo>
                  <a:pt x="0" y="42672"/>
                </a:lnTo>
                <a:lnTo>
                  <a:pt x="42671" y="85343"/>
                </a:lnTo>
                <a:lnTo>
                  <a:pt x="85343" y="42672"/>
                </a:lnTo>
                <a:lnTo>
                  <a:pt x="42671" y="0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343144" y="2911348"/>
            <a:ext cx="85725" cy="85725"/>
          </a:xfrm>
          <a:custGeom>
            <a:rect l="l" t="t" r="r" b="b"/>
            <a:pathLst>
              <a:path w="85725" h="85725">
                <a:moveTo>
                  <a:pt x="42671" y="0"/>
                </a:moveTo>
                <a:lnTo>
                  <a:pt x="85343" y="42672"/>
                </a:lnTo>
                <a:lnTo>
                  <a:pt x="42671" y="85343"/>
                </a:lnTo>
                <a:lnTo>
                  <a:pt x="0" y="42672"/>
                </a:lnTo>
                <a:lnTo>
                  <a:pt x="42671" y="0"/>
                </a:lnTo>
                <a:close/>
              </a:path>
            </a:pathLst>
          </a:custGeom>
          <a:ln w="9144">
            <a:solidFill>
              <a:srgbClr val="44536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969252" y="3732784"/>
            <a:ext cx="94488" cy="9448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8604504" y="3810508"/>
            <a:ext cx="85725" cy="85725"/>
          </a:xfrm>
          <a:custGeom>
            <a:rect l="l" t="t" r="r" b="b"/>
            <a:pathLst>
              <a:path w="85725" h="85725">
                <a:moveTo>
                  <a:pt x="42672" y="0"/>
                </a:moveTo>
                <a:lnTo>
                  <a:pt x="0" y="42671"/>
                </a:lnTo>
                <a:lnTo>
                  <a:pt x="42672" y="85343"/>
                </a:lnTo>
                <a:lnTo>
                  <a:pt x="85344" y="42671"/>
                </a:lnTo>
                <a:lnTo>
                  <a:pt x="42672" y="0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8604504" y="3810508"/>
            <a:ext cx="85725" cy="85725"/>
          </a:xfrm>
          <a:custGeom>
            <a:rect l="l" t="t" r="r" b="b"/>
            <a:pathLst>
              <a:path w="85725" h="85725">
                <a:moveTo>
                  <a:pt x="42672" y="0"/>
                </a:moveTo>
                <a:lnTo>
                  <a:pt x="85344" y="42671"/>
                </a:lnTo>
                <a:lnTo>
                  <a:pt x="42672" y="85343"/>
                </a:lnTo>
                <a:lnTo>
                  <a:pt x="0" y="42671"/>
                </a:lnTo>
                <a:lnTo>
                  <a:pt x="42672" y="0"/>
                </a:lnTo>
                <a:close/>
              </a:path>
            </a:pathLst>
          </a:custGeom>
          <a:ln w="9144">
            <a:solidFill>
              <a:srgbClr val="44536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688079" y="3280155"/>
            <a:ext cx="67310" cy="104139"/>
          </a:xfrm>
          <a:custGeom>
            <a:rect l="l" t="t" r="r" b="b"/>
            <a:pathLst>
              <a:path w="67310" h="104138">
                <a:moveTo>
                  <a:pt x="67056" y="103632"/>
                </a:moveTo>
                <a:lnTo>
                  <a:pt x="51816" y="0"/>
                </a:ln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385815" y="2929635"/>
            <a:ext cx="121920" cy="24765"/>
          </a:xfrm>
          <a:custGeom>
            <a:rect l="l" t="t" r="r" b="b"/>
            <a:pathLst>
              <a:path w="121920" h="24764">
                <a:moveTo>
                  <a:pt x="0" y="24384"/>
                </a:moveTo>
                <a:lnTo>
                  <a:pt x="73151" y="0"/>
                </a:lnTo>
                <a:lnTo>
                  <a:pt x="12192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644128" y="3798315"/>
            <a:ext cx="58419" cy="55244"/>
          </a:xfrm>
          <a:custGeom>
            <a:rect l="l" t="t" r="r" b="b"/>
            <a:pathLst>
              <a:path w="58419" h="55244">
                <a:moveTo>
                  <a:pt x="0" y="54863"/>
                </a:moveTo>
                <a:lnTo>
                  <a:pt x="9144" y="0"/>
                </a:lnTo>
                <a:lnTo>
                  <a:pt x="5791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1889760" y="3438144"/>
            <a:ext cx="42100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44536A"/>
                </a:solidFill>
                <a:latin typeface="Calibri"/>
                <a:cs typeface="Calibri"/>
              </a:rPr>
              <a:t>9.0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361435" y="3169919"/>
            <a:ext cx="30670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44536A"/>
                </a:solidFill>
                <a:latin typeface="Calibri"/>
                <a:cs typeface="Calibri"/>
              </a:rPr>
              <a:t>12.4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528564" y="2816351"/>
            <a:ext cx="30670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44536A"/>
                </a:solidFill>
                <a:latin typeface="Calibri"/>
                <a:cs typeface="Calibri"/>
              </a:rPr>
              <a:t>17.3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997700" y="3529584"/>
            <a:ext cx="227329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44536A"/>
                </a:solidFill>
                <a:latin typeface="Calibri"/>
                <a:cs typeface="Calibri"/>
              </a:rPr>
              <a:t>8.0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722868" y="3685032"/>
            <a:ext cx="227329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44536A"/>
                </a:solidFill>
                <a:latin typeface="Calibri"/>
                <a:cs typeface="Calibri"/>
              </a:rPr>
              <a:t>7.2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564116" y="4395215"/>
            <a:ext cx="18478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solidFill>
                  <a:srgbClr val="303030"/>
                </a:solidFill>
                <a:latin typeface="Calibri"/>
                <a:cs typeface="Calibri"/>
              </a:rPr>
              <a:t>0</a:t>
            </a:r>
            <a:r>
              <a:rPr sz="950" spc="20">
                <a:solidFill>
                  <a:srgbClr val="303030"/>
                </a:solidFill>
                <a:latin typeface="Calibri"/>
                <a:cs typeface="Calibri"/>
              </a:rPr>
              <a:t>.0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564116" y="3858767"/>
            <a:ext cx="18478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solidFill>
                  <a:srgbClr val="303030"/>
                </a:solidFill>
                <a:latin typeface="Calibri"/>
                <a:cs typeface="Calibri"/>
              </a:rPr>
              <a:t>6</a:t>
            </a:r>
            <a:r>
              <a:rPr sz="950" spc="20">
                <a:solidFill>
                  <a:srgbClr val="303030"/>
                </a:solidFill>
                <a:latin typeface="Calibri"/>
                <a:cs typeface="Calibri"/>
              </a:rPr>
              <a:t>.0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564116" y="3325367"/>
            <a:ext cx="243204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solidFill>
                  <a:srgbClr val="303030"/>
                </a:solidFill>
                <a:latin typeface="Calibri"/>
                <a:cs typeface="Calibri"/>
              </a:rPr>
              <a:t>1</a:t>
            </a:r>
            <a:r>
              <a:rPr sz="950" spc="20">
                <a:solidFill>
                  <a:srgbClr val="303030"/>
                </a:solidFill>
                <a:latin typeface="Calibri"/>
                <a:cs typeface="Calibri"/>
              </a:rPr>
              <a:t>2</a:t>
            </a:r>
            <a:r>
              <a:rPr sz="950">
                <a:solidFill>
                  <a:srgbClr val="303030"/>
                </a:solidFill>
                <a:latin typeface="Calibri"/>
                <a:cs typeface="Calibri"/>
              </a:rPr>
              <a:t>.0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564116" y="2788920"/>
            <a:ext cx="243204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solidFill>
                  <a:srgbClr val="303030"/>
                </a:solidFill>
                <a:latin typeface="Calibri"/>
                <a:cs typeface="Calibri"/>
              </a:rPr>
              <a:t>1</a:t>
            </a:r>
            <a:r>
              <a:rPr sz="950" spc="20">
                <a:solidFill>
                  <a:srgbClr val="303030"/>
                </a:solidFill>
                <a:latin typeface="Calibri"/>
                <a:cs typeface="Calibri"/>
              </a:rPr>
              <a:t>8</a:t>
            </a:r>
            <a:r>
              <a:rPr sz="950">
                <a:solidFill>
                  <a:srgbClr val="303030"/>
                </a:solidFill>
                <a:latin typeface="Calibri"/>
                <a:cs typeface="Calibri"/>
              </a:rPr>
              <a:t>.0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564116" y="2252471"/>
            <a:ext cx="243204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solidFill>
                  <a:srgbClr val="303030"/>
                </a:solidFill>
                <a:latin typeface="Calibri"/>
                <a:cs typeface="Calibri"/>
              </a:rPr>
              <a:t>2</a:t>
            </a:r>
            <a:r>
              <a:rPr sz="950" spc="20">
                <a:solidFill>
                  <a:srgbClr val="303030"/>
                </a:solidFill>
                <a:latin typeface="Calibri"/>
                <a:cs typeface="Calibri"/>
              </a:rPr>
              <a:t>4</a:t>
            </a:r>
            <a:r>
              <a:rPr sz="950">
                <a:solidFill>
                  <a:srgbClr val="303030"/>
                </a:solidFill>
                <a:latin typeface="Calibri"/>
                <a:cs typeface="Calibri"/>
              </a:rPr>
              <a:t>.0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121155" y="4395215"/>
            <a:ext cx="8763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5">
                <a:solidFill>
                  <a:srgbClr val="303030"/>
                </a:solidFill>
                <a:latin typeface="Calibri"/>
                <a:cs typeface="Calibri"/>
              </a:rPr>
              <a:t>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96188" y="3858767"/>
            <a:ext cx="214629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solidFill>
                  <a:srgbClr val="303030"/>
                </a:solidFill>
                <a:latin typeface="Calibri"/>
                <a:cs typeface="Calibri"/>
              </a:rPr>
              <a:t>4</a:t>
            </a:r>
            <a:r>
              <a:rPr sz="950" spc="20">
                <a:solidFill>
                  <a:srgbClr val="303030"/>
                </a:solidFill>
                <a:latin typeface="Calibri"/>
                <a:cs typeface="Calibri"/>
              </a:rPr>
              <a:t>00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96188" y="3325367"/>
            <a:ext cx="214629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solidFill>
                  <a:srgbClr val="303030"/>
                </a:solidFill>
                <a:latin typeface="Calibri"/>
                <a:cs typeface="Calibri"/>
              </a:rPr>
              <a:t>8</a:t>
            </a:r>
            <a:r>
              <a:rPr sz="950" spc="20">
                <a:solidFill>
                  <a:srgbClr val="303030"/>
                </a:solidFill>
                <a:latin typeface="Calibri"/>
                <a:cs typeface="Calibri"/>
              </a:rPr>
              <a:t>00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04747" y="2788920"/>
            <a:ext cx="30289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solidFill>
                  <a:srgbClr val="303030"/>
                </a:solidFill>
                <a:latin typeface="Calibri"/>
                <a:cs typeface="Calibri"/>
              </a:rPr>
              <a:t>1</a:t>
            </a:r>
            <a:r>
              <a:rPr sz="950">
                <a:solidFill>
                  <a:srgbClr val="303030"/>
                </a:solidFill>
                <a:latin typeface="Calibri"/>
                <a:cs typeface="Calibri"/>
              </a:rPr>
              <a:t>,</a:t>
            </a:r>
            <a:r>
              <a:rPr sz="950" spc="20">
                <a:solidFill>
                  <a:srgbClr val="303030"/>
                </a:solidFill>
                <a:latin typeface="Calibri"/>
                <a:cs typeface="Calibri"/>
              </a:rPr>
              <a:t>2</a:t>
            </a:r>
            <a:r>
              <a:rPr sz="950" spc="-5">
                <a:solidFill>
                  <a:srgbClr val="303030"/>
                </a:solidFill>
                <a:latin typeface="Calibri"/>
                <a:cs typeface="Calibri"/>
              </a:rPr>
              <a:t>00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04747" y="2252471"/>
            <a:ext cx="30289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solidFill>
                  <a:srgbClr val="303030"/>
                </a:solidFill>
                <a:latin typeface="Calibri"/>
                <a:cs typeface="Calibri"/>
              </a:rPr>
              <a:t>1</a:t>
            </a:r>
            <a:r>
              <a:rPr sz="950">
                <a:solidFill>
                  <a:srgbClr val="303030"/>
                </a:solidFill>
                <a:latin typeface="Calibri"/>
                <a:cs typeface="Calibri"/>
              </a:rPr>
              <a:t>,</a:t>
            </a:r>
            <a:r>
              <a:rPr sz="950" spc="20">
                <a:solidFill>
                  <a:srgbClr val="303030"/>
                </a:solidFill>
                <a:latin typeface="Calibri"/>
                <a:cs typeface="Calibri"/>
              </a:rPr>
              <a:t>6</a:t>
            </a:r>
            <a:r>
              <a:rPr sz="950" spc="-5">
                <a:solidFill>
                  <a:srgbClr val="303030"/>
                </a:solidFill>
                <a:latin typeface="Calibri"/>
                <a:cs typeface="Calibri"/>
              </a:rPr>
              <a:t>00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928876" y="4562855"/>
            <a:ext cx="39116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b="1" spc="-5">
                <a:latin typeface="Calibri"/>
                <a:cs typeface="Calibri"/>
              </a:rPr>
              <a:t>2019</a:t>
            </a:r>
            <a:r>
              <a:rPr sz="950" b="1" spc="10">
                <a:latin typeface="Microsoft JhengHei"/>
                <a:cs typeface="Microsoft JhengHei"/>
              </a:rPr>
              <a:t>年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544315" y="4562855"/>
            <a:ext cx="39116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b="1" spc="-5">
                <a:latin typeface="Calibri"/>
                <a:cs typeface="Calibri"/>
              </a:rPr>
              <a:t>2020</a:t>
            </a:r>
            <a:r>
              <a:rPr sz="950" b="1" spc="10">
                <a:latin typeface="Microsoft JhengHei"/>
                <a:cs typeface="Microsoft JhengHei"/>
              </a:rPr>
              <a:t>年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174996" y="4562855"/>
            <a:ext cx="39116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b="1" spc="-5">
                <a:latin typeface="Calibri"/>
                <a:cs typeface="Calibri"/>
              </a:rPr>
              <a:t>2021</a:t>
            </a:r>
            <a:r>
              <a:rPr sz="950" b="1" spc="10">
                <a:latin typeface="Microsoft JhengHei"/>
                <a:cs typeface="Microsoft JhengHei"/>
              </a:rPr>
              <a:t>年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805676" y="4562855"/>
            <a:ext cx="39116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b="1" spc="-5">
                <a:latin typeface="Calibri"/>
                <a:cs typeface="Calibri"/>
              </a:rPr>
              <a:t>2022</a:t>
            </a:r>
            <a:r>
              <a:rPr sz="950" b="1" spc="10">
                <a:latin typeface="Microsoft JhengHei"/>
                <a:cs typeface="Microsoft JhengHei"/>
              </a:rPr>
              <a:t>年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436356" y="4562855"/>
            <a:ext cx="39116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b="1" spc="-5">
                <a:latin typeface="Calibri"/>
                <a:cs typeface="Calibri"/>
              </a:rPr>
              <a:t>2023</a:t>
            </a:r>
            <a:r>
              <a:rPr sz="950" b="1" spc="10">
                <a:latin typeface="Microsoft JhengHei"/>
                <a:cs typeface="Microsoft JhengHei"/>
              </a:rPr>
              <a:t>年</a:t>
            </a:r>
            <a:endParaRPr sz="950">
              <a:latin typeface="Microsoft JhengHei"/>
              <a:cs typeface="Microsoft JhengHe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852127" y="3069335"/>
            <a:ext cx="210185" cy="695960"/>
          </a:xfrm>
          <a:prstGeom prst="rect">
            <a:avLst/>
          </a:prstGeom>
        </p:spPr>
        <p:txBody>
          <a:bodyPr vert="vert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050" b="1" spc="70">
                <a:solidFill>
                  <a:srgbClr val="303030"/>
                </a:solidFill>
                <a:latin typeface="Microsoft JhengHei"/>
                <a:cs typeface="Microsoft JhengHei"/>
              </a:rPr>
              <a:t>平均</a:t>
            </a:r>
            <a:r>
              <a:rPr sz="1050" b="1" spc="45">
                <a:solidFill>
                  <a:srgbClr val="303030"/>
                </a:solidFill>
                <a:latin typeface="Microsoft JhengHei"/>
                <a:cs typeface="Microsoft JhengHei"/>
              </a:rPr>
              <a:t>融资</a:t>
            </a:r>
            <a:r>
              <a:rPr sz="1050" b="1">
                <a:solidFill>
                  <a:srgbClr val="303030"/>
                </a:solidFill>
                <a:latin typeface="Microsoft JhengHei"/>
                <a:cs typeface="Microsoft JhengHei"/>
              </a:rPr>
              <a:t>额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75904" y="3215639"/>
            <a:ext cx="210185" cy="427990"/>
          </a:xfrm>
          <a:prstGeom prst="rect">
            <a:avLst/>
          </a:prstGeom>
        </p:spPr>
        <p:txBody>
          <a:bodyPr vert="vert270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050" b="1" spc="70">
                <a:solidFill>
                  <a:srgbClr val="303030"/>
                </a:solidFill>
                <a:latin typeface="Microsoft JhengHei"/>
                <a:cs typeface="Microsoft JhengHei"/>
              </a:rPr>
              <a:t>融资</a:t>
            </a:r>
            <a:r>
              <a:rPr sz="1050" b="1">
                <a:solidFill>
                  <a:srgbClr val="303030"/>
                </a:solidFill>
                <a:latin typeface="Microsoft JhengHei"/>
                <a:cs typeface="Microsoft JhengHei"/>
              </a:rPr>
              <a:t>额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1676400" y="2179827"/>
            <a:ext cx="213360" cy="0"/>
          </a:xfrm>
          <a:custGeom>
            <a:rect l="l" t="t" r="r" b="b"/>
            <a:pathLst>
              <a:path w="213360">
                <a:moveTo>
                  <a:pt x="0" y="0"/>
                </a:moveTo>
                <a:lnTo>
                  <a:pt x="213360" y="0"/>
                </a:lnTo>
              </a:path>
            </a:pathLst>
          </a:custGeom>
          <a:ln w="67055">
            <a:solidFill>
              <a:srgbClr val="01206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175759" y="2179827"/>
            <a:ext cx="213360" cy="0"/>
          </a:xfrm>
          <a:custGeom>
            <a:rect l="l" t="t" r="r" b="b"/>
            <a:pathLst>
              <a:path w="213360">
                <a:moveTo>
                  <a:pt x="0" y="0"/>
                </a:moveTo>
                <a:lnTo>
                  <a:pt x="213360" y="0"/>
                </a:lnTo>
              </a:path>
            </a:pathLst>
          </a:custGeom>
          <a:ln w="67055">
            <a:solidFill>
              <a:srgbClr val="9DD3C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6740200" y="2144374"/>
            <a:ext cx="214263" cy="7090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1901444" y="2078735"/>
            <a:ext cx="636841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511425"/>
                <a:tab pos="5074920"/>
              </a:tabLst>
            </a:pPr>
            <a:r>
              <a:rPr sz="950" spc="10">
                <a:solidFill>
                  <a:srgbClr val="303030"/>
                </a:solidFill>
                <a:latin typeface="华文细黑"/>
                <a:cs typeface="华文细黑"/>
              </a:rPr>
              <a:t>大规模（介于</a:t>
            </a:r>
            <a:r>
              <a:rPr sz="950" spc="-5">
                <a:solidFill>
                  <a:srgbClr val="303030"/>
                </a:solidFill>
                <a:latin typeface="Calibri"/>
                <a:cs typeface="Calibri"/>
              </a:rPr>
              <a:t>5</a:t>
            </a:r>
            <a:r>
              <a:rPr sz="950" spc="10">
                <a:solidFill>
                  <a:srgbClr val="303030"/>
                </a:solidFill>
                <a:latin typeface="华文细黑"/>
                <a:cs typeface="华文细黑"/>
              </a:rPr>
              <a:t>亿至</a:t>
            </a:r>
            <a:r>
              <a:rPr sz="950" spc="-5">
                <a:solidFill>
                  <a:srgbClr val="303030"/>
                </a:solidFill>
                <a:latin typeface="Calibri"/>
                <a:cs typeface="Calibri"/>
              </a:rPr>
              <a:t>10</a:t>
            </a:r>
            <a:r>
              <a:rPr sz="950" spc="10">
                <a:solidFill>
                  <a:srgbClr val="303030"/>
                </a:solidFill>
                <a:latin typeface="华文细黑"/>
                <a:cs typeface="华文细黑"/>
              </a:rPr>
              <a:t>亿美元之间）</a:t>
            </a:r>
            <a:r>
              <a:rPr sz="950">
                <a:solidFill>
                  <a:srgbClr val="303030"/>
                </a:solidFill>
                <a:latin typeface="华文细黑"/>
                <a:cs typeface="华文细黑"/>
              </a:rPr>
              <a:t>	</a:t>
            </a:r>
            <a:r>
              <a:rPr sz="950" spc="10">
                <a:solidFill>
                  <a:srgbClr val="303030"/>
                </a:solidFill>
                <a:latin typeface="华文细黑"/>
                <a:cs typeface="华文细黑"/>
              </a:rPr>
              <a:t>中等规模（介于</a:t>
            </a:r>
            <a:r>
              <a:rPr sz="950" spc="-5">
                <a:solidFill>
                  <a:srgbClr val="303030"/>
                </a:solidFill>
                <a:latin typeface="Calibri"/>
                <a:cs typeface="Calibri"/>
              </a:rPr>
              <a:t>2</a:t>
            </a:r>
            <a:r>
              <a:rPr sz="950" spc="10">
                <a:solidFill>
                  <a:srgbClr val="303030"/>
                </a:solidFill>
                <a:latin typeface="华文细黑"/>
                <a:cs typeface="华文细黑"/>
              </a:rPr>
              <a:t>亿至</a:t>
            </a:r>
            <a:r>
              <a:rPr sz="950" spc="-5">
                <a:solidFill>
                  <a:srgbClr val="303030"/>
                </a:solidFill>
                <a:latin typeface="Calibri"/>
                <a:cs typeface="Calibri"/>
              </a:rPr>
              <a:t>5</a:t>
            </a:r>
            <a:r>
              <a:rPr sz="950" spc="10">
                <a:solidFill>
                  <a:srgbClr val="303030"/>
                </a:solidFill>
                <a:latin typeface="华文细黑"/>
                <a:cs typeface="华文细黑"/>
              </a:rPr>
              <a:t>亿美元之间）</a:t>
            </a:r>
            <a:r>
              <a:rPr sz="950">
                <a:solidFill>
                  <a:srgbClr val="303030"/>
                </a:solidFill>
                <a:latin typeface="华文细黑"/>
                <a:cs typeface="华文细黑"/>
              </a:rPr>
              <a:t>	</a:t>
            </a:r>
            <a:r>
              <a:rPr sz="950" spc="10">
                <a:solidFill>
                  <a:srgbClr val="303030"/>
                </a:solidFill>
                <a:latin typeface="华文细黑"/>
                <a:cs typeface="华文细黑"/>
              </a:rPr>
              <a:t>小规模（</a:t>
            </a:r>
            <a:r>
              <a:rPr sz="950" spc="-5">
                <a:solidFill>
                  <a:srgbClr val="303030"/>
                </a:solidFill>
                <a:latin typeface="Calibri"/>
                <a:cs typeface="Calibri"/>
              </a:rPr>
              <a:t>2</a:t>
            </a:r>
            <a:r>
              <a:rPr sz="950" spc="10">
                <a:solidFill>
                  <a:srgbClr val="303030"/>
                </a:solidFill>
                <a:latin typeface="华文细黑"/>
                <a:cs typeface="华文细黑"/>
              </a:rPr>
              <a:t>亿美元以下）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8625840" y="2141727"/>
            <a:ext cx="213359" cy="762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 txBox="1"/>
          <p:nvPr/>
        </p:nvSpPr>
        <p:spPr>
          <a:xfrm>
            <a:off x="8850883" y="2078735"/>
            <a:ext cx="26924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10">
                <a:solidFill>
                  <a:srgbClr val="303030"/>
                </a:solidFill>
                <a:latin typeface="华文细黑"/>
                <a:cs typeface="华文细黑"/>
              </a:rPr>
              <a:t>平均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9414764" y="2109215"/>
            <a:ext cx="48196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5">
                <a:solidFill>
                  <a:srgbClr val="303030"/>
                </a:solidFill>
                <a:latin typeface="华文细黑"/>
                <a:cs typeface="华文细黑"/>
              </a:rPr>
              <a:t>(亿港元)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77316" y="2051303"/>
            <a:ext cx="48196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5">
                <a:solidFill>
                  <a:srgbClr val="303030"/>
                </a:solidFill>
                <a:latin typeface="华文细黑"/>
                <a:cs typeface="华文细黑"/>
              </a:rPr>
              <a:t>(亿港元)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7403592" y="3429508"/>
            <a:ext cx="283845" cy="350520"/>
          </a:xfrm>
          <a:custGeom>
            <a:rect l="l" t="t" r="r" b="b"/>
            <a:pathLst>
              <a:path w="283845" h="350520">
                <a:moveTo>
                  <a:pt x="283463" y="207263"/>
                </a:moveTo>
                <a:lnTo>
                  <a:pt x="0" y="207263"/>
                </a:lnTo>
                <a:lnTo>
                  <a:pt x="143255" y="350519"/>
                </a:lnTo>
                <a:lnTo>
                  <a:pt x="283463" y="207263"/>
                </a:lnTo>
                <a:close/>
              </a:path>
              <a:path w="283845" h="350520">
                <a:moveTo>
                  <a:pt x="213359" y="0"/>
                </a:moveTo>
                <a:lnTo>
                  <a:pt x="73151" y="0"/>
                </a:lnTo>
                <a:lnTo>
                  <a:pt x="73151" y="207263"/>
                </a:lnTo>
                <a:lnTo>
                  <a:pt x="213359" y="207263"/>
                </a:lnTo>
                <a:lnTo>
                  <a:pt x="213359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7403592" y="3429508"/>
            <a:ext cx="283845" cy="350520"/>
          </a:xfrm>
          <a:custGeom>
            <a:rect l="l" t="t" r="r" b="b"/>
            <a:pathLst>
              <a:path w="283845" h="350520">
                <a:moveTo>
                  <a:pt x="0" y="207263"/>
                </a:moveTo>
                <a:lnTo>
                  <a:pt x="73151" y="207263"/>
                </a:lnTo>
                <a:lnTo>
                  <a:pt x="73151" y="0"/>
                </a:lnTo>
                <a:lnTo>
                  <a:pt x="213359" y="0"/>
                </a:lnTo>
                <a:lnTo>
                  <a:pt x="213359" y="207263"/>
                </a:lnTo>
                <a:lnTo>
                  <a:pt x="283463" y="207263"/>
                </a:lnTo>
                <a:lnTo>
                  <a:pt x="143255" y="350519"/>
                </a:lnTo>
                <a:lnTo>
                  <a:pt x="0" y="207263"/>
                </a:lnTo>
                <a:close/>
              </a:path>
            </a:pathLst>
          </a:custGeom>
          <a:ln w="21336">
            <a:solidFill>
              <a:srgbClr val="FFB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/>
          <p:nvPr/>
        </p:nvSpPr>
        <p:spPr>
          <a:xfrm>
            <a:off x="7741411" y="3279648"/>
            <a:ext cx="727075" cy="5086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150" b="1" spc="10">
                <a:latin typeface="Calibri"/>
                <a:cs typeface="Calibri"/>
              </a:rPr>
              <a:t>10%</a:t>
            </a:r>
            <a:endParaRPr sz="315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675963" y="5174506"/>
            <a:ext cx="203835" cy="490220"/>
          </a:xfrm>
          <a:prstGeom prst="rect">
            <a:avLst/>
          </a:prstGeom>
        </p:spPr>
        <p:txBody>
          <a:bodyPr vert="vert270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72</a:t>
            </a:r>
            <a:r>
              <a:rPr sz="1050" b="1">
                <a:solidFill>
                  <a:srgbClr val="303030"/>
                </a:solidFill>
                <a:latin typeface="微软雅黑"/>
                <a:cs typeface="微软雅黑"/>
              </a:rPr>
              <a:t>宗</a:t>
            </a:r>
            <a:r>
              <a:rPr sz="1050" b="1" spc="5">
                <a:solidFill>
                  <a:srgbClr val="303030"/>
                </a:solidFill>
                <a:latin typeface="Calibri"/>
                <a:cs typeface="Calibri"/>
              </a:rPr>
              <a:t>I</a:t>
            </a: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PO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6870192" y="4956555"/>
            <a:ext cx="929640" cy="905510"/>
          </a:xfrm>
          <a:custGeom>
            <a:rect l="l" t="t" r="r" b="b"/>
            <a:pathLst>
              <a:path w="929640" h="905510">
                <a:moveTo>
                  <a:pt x="0" y="905256"/>
                </a:moveTo>
                <a:lnTo>
                  <a:pt x="929640" y="905256"/>
                </a:lnTo>
                <a:lnTo>
                  <a:pt x="929640" y="0"/>
                </a:lnTo>
                <a:lnTo>
                  <a:pt x="0" y="0"/>
                </a:lnTo>
                <a:lnTo>
                  <a:pt x="0" y="90525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6870192" y="5105908"/>
            <a:ext cx="929640" cy="756285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135890" rIns="0" bIns="0" rtlCol="0">
            <a:spAutoFit/>
          </a:bodyPr>
          <a:lstStyle/>
          <a:p>
            <a:pPr marL="280035">
              <a:lnSpc>
                <a:spcPts val="1614"/>
              </a:lnSpc>
              <a:spcBef>
                <a:spcPts val="1070"/>
              </a:spcBef>
            </a:pPr>
            <a:r>
              <a:rPr sz="1400" b="1" spc="-20">
                <a:solidFill>
                  <a:srgbClr val="FFFFFF"/>
                </a:solidFill>
                <a:latin typeface="Verdana"/>
                <a:cs typeface="Verdana"/>
              </a:rPr>
              <a:t>576</a:t>
            </a:r>
            <a:endParaRPr sz="1400">
              <a:latin typeface="Verdana"/>
              <a:cs typeface="Verdana"/>
            </a:endParaRPr>
          </a:p>
          <a:p>
            <a:pPr marL="261620">
              <a:lnSpc>
                <a:spcPts val="1195"/>
              </a:lnSpc>
            </a:pPr>
            <a:r>
              <a:rPr sz="1050" b="1" spc="25">
                <a:solidFill>
                  <a:srgbClr val="FFFFFF"/>
                </a:solidFill>
                <a:latin typeface="Microsoft JhengHei"/>
                <a:cs typeface="Microsoft JhengHei"/>
              </a:rPr>
              <a:t>亿港</a:t>
            </a:r>
            <a:r>
              <a:rPr sz="1050" b="1" spc="5">
                <a:solidFill>
                  <a:srgbClr val="FFFFFF"/>
                </a:solidFill>
                <a:latin typeface="Microsoft JhengHei"/>
                <a:cs typeface="Microsoft JhengHei"/>
              </a:rPr>
              <a:t>元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6665976" y="4731003"/>
            <a:ext cx="375285" cy="375285"/>
          </a:xfrm>
          <a:custGeom>
            <a:rect l="l" t="t" r="r" b="b"/>
            <a:pathLst>
              <a:path w="375284" h="375285">
                <a:moveTo>
                  <a:pt x="0" y="374904"/>
                </a:moveTo>
                <a:lnTo>
                  <a:pt x="374903" y="374904"/>
                </a:lnTo>
                <a:lnTo>
                  <a:pt x="374903" y="0"/>
                </a:lnTo>
                <a:lnTo>
                  <a:pt x="0" y="0"/>
                </a:lnTo>
                <a:lnTo>
                  <a:pt x="0" y="374904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665976" y="4731003"/>
            <a:ext cx="375285" cy="375285"/>
          </a:xfrm>
          <a:custGeom>
            <a:rect l="l" t="t" r="r" b="b"/>
            <a:pathLst>
              <a:path w="375284" h="375285">
                <a:moveTo>
                  <a:pt x="0" y="374904"/>
                </a:moveTo>
                <a:lnTo>
                  <a:pt x="374903" y="374904"/>
                </a:lnTo>
                <a:lnTo>
                  <a:pt x="374903" y="0"/>
                </a:lnTo>
                <a:lnTo>
                  <a:pt x="0" y="0"/>
                </a:lnTo>
                <a:lnTo>
                  <a:pt x="0" y="374904"/>
                </a:lnTo>
                <a:close/>
              </a:path>
            </a:pathLst>
          </a:custGeom>
          <a:ln w="2133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 txBox="1"/>
          <p:nvPr/>
        </p:nvSpPr>
        <p:spPr>
          <a:xfrm>
            <a:off x="8236539" y="5147074"/>
            <a:ext cx="203835" cy="523240"/>
          </a:xfrm>
          <a:prstGeom prst="rect">
            <a:avLst/>
          </a:prstGeom>
        </p:spPr>
        <p:txBody>
          <a:bodyPr vert="vert270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60</a:t>
            </a:r>
            <a:r>
              <a:rPr sz="1050" b="1" spc="5">
                <a:solidFill>
                  <a:srgbClr val="303030"/>
                </a:solidFill>
                <a:latin typeface="微软雅黑"/>
                <a:cs typeface="微软雅黑"/>
              </a:rPr>
              <a:t>宗</a:t>
            </a:r>
            <a:r>
              <a:rPr sz="1050" b="1" spc="-110">
                <a:solidFill>
                  <a:srgbClr val="303030"/>
                </a:solidFill>
                <a:latin typeface="微软雅黑"/>
                <a:cs typeface="微软雅黑"/>
              </a:rPr>
              <a:t> </a:t>
            </a:r>
            <a:r>
              <a:rPr sz="1050" b="1" spc="-5">
                <a:solidFill>
                  <a:srgbClr val="303030"/>
                </a:solidFill>
                <a:latin typeface="Calibri"/>
                <a:cs typeface="Calibri"/>
              </a:rPr>
              <a:t>IPO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8479535" y="4993132"/>
            <a:ext cx="932815" cy="881380"/>
          </a:xfrm>
          <a:custGeom>
            <a:rect l="l" t="t" r="r" b="b"/>
            <a:pathLst>
              <a:path w="932815" h="881378">
                <a:moveTo>
                  <a:pt x="0" y="880871"/>
                </a:moveTo>
                <a:lnTo>
                  <a:pt x="932687" y="880871"/>
                </a:lnTo>
                <a:lnTo>
                  <a:pt x="932687" y="0"/>
                </a:lnTo>
                <a:lnTo>
                  <a:pt x="0" y="0"/>
                </a:lnTo>
                <a:lnTo>
                  <a:pt x="0" y="88087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 txBox="1"/>
          <p:nvPr/>
        </p:nvSpPr>
        <p:spPr>
          <a:xfrm>
            <a:off x="8479535" y="5115052"/>
            <a:ext cx="932815" cy="759460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163195" rIns="0" bIns="0" rtlCol="0">
            <a:spAutoFit/>
          </a:bodyPr>
          <a:lstStyle/>
          <a:p>
            <a:pPr marL="280035">
              <a:lnSpc>
                <a:spcPts val="1614"/>
              </a:lnSpc>
              <a:spcBef>
                <a:spcPts val="1285"/>
              </a:spcBef>
            </a:pPr>
            <a:r>
              <a:rPr sz="1400" b="1" spc="-20">
                <a:solidFill>
                  <a:srgbClr val="FFFFFF"/>
                </a:solidFill>
                <a:latin typeface="Verdana"/>
                <a:cs typeface="Verdana"/>
              </a:rPr>
              <a:t>431</a:t>
            </a:r>
            <a:endParaRPr sz="1400">
              <a:latin typeface="Verdana"/>
              <a:cs typeface="Verdana"/>
            </a:endParaRPr>
          </a:p>
          <a:p>
            <a:pPr marL="264795">
              <a:lnSpc>
                <a:spcPts val="1195"/>
              </a:lnSpc>
            </a:pPr>
            <a:r>
              <a:rPr sz="1050" b="1" spc="25">
                <a:solidFill>
                  <a:srgbClr val="FFFFFF"/>
                </a:solidFill>
                <a:latin typeface="Microsoft JhengHei"/>
                <a:cs typeface="Microsoft JhengHei"/>
              </a:rPr>
              <a:t>亿港</a:t>
            </a:r>
            <a:r>
              <a:rPr sz="1050" b="1" spc="5">
                <a:solidFill>
                  <a:srgbClr val="FFFFFF"/>
                </a:solidFill>
                <a:latin typeface="Microsoft JhengHei"/>
                <a:cs typeface="Microsoft JhengHei"/>
              </a:rPr>
              <a:t>元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8275319" y="4743196"/>
            <a:ext cx="372110" cy="372110"/>
          </a:xfrm>
          <a:custGeom>
            <a:rect l="l" t="t" r="r" b="b"/>
            <a:pathLst>
              <a:path w="372109" h="372110">
                <a:moveTo>
                  <a:pt x="0" y="371855"/>
                </a:moveTo>
                <a:lnTo>
                  <a:pt x="371855" y="371855"/>
                </a:lnTo>
                <a:lnTo>
                  <a:pt x="371855" y="0"/>
                </a:lnTo>
                <a:lnTo>
                  <a:pt x="0" y="0"/>
                </a:lnTo>
                <a:lnTo>
                  <a:pt x="0" y="371855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8275319" y="4743196"/>
            <a:ext cx="372110" cy="372110"/>
          </a:xfrm>
          <a:custGeom>
            <a:rect l="l" t="t" r="r" b="b"/>
            <a:pathLst>
              <a:path w="372109" h="372110">
                <a:moveTo>
                  <a:pt x="0" y="371855"/>
                </a:moveTo>
                <a:lnTo>
                  <a:pt x="371855" y="371855"/>
                </a:lnTo>
                <a:lnTo>
                  <a:pt x="371855" y="0"/>
                </a:lnTo>
                <a:lnTo>
                  <a:pt x="0" y="0"/>
                </a:lnTo>
                <a:lnTo>
                  <a:pt x="0" y="371855"/>
                </a:lnTo>
                <a:close/>
              </a:path>
            </a:pathLst>
          </a:custGeom>
          <a:ln w="2133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 txBox="1"/>
          <p:nvPr/>
        </p:nvSpPr>
        <p:spPr>
          <a:xfrm>
            <a:off x="1710771" y="5150122"/>
            <a:ext cx="203835" cy="590550"/>
          </a:xfrm>
          <a:prstGeom prst="rect">
            <a:avLst/>
          </a:prstGeom>
        </p:spPr>
        <p:txBody>
          <a:bodyPr vert="vert270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141</a:t>
            </a:r>
            <a:r>
              <a:rPr sz="1050" b="1" spc="5">
                <a:solidFill>
                  <a:srgbClr val="303030"/>
                </a:solidFill>
                <a:latin typeface="微软雅黑"/>
                <a:cs typeface="微软雅黑"/>
              </a:rPr>
              <a:t>宗</a:t>
            </a:r>
            <a:r>
              <a:rPr sz="1050" b="1" spc="-110">
                <a:solidFill>
                  <a:srgbClr val="303030"/>
                </a:solidFill>
                <a:latin typeface="微软雅黑"/>
                <a:cs typeface="微软雅黑"/>
              </a:rPr>
              <a:t> </a:t>
            </a:r>
            <a:r>
              <a:rPr sz="1050" b="1" spc="-5">
                <a:solidFill>
                  <a:srgbClr val="303030"/>
                </a:solidFill>
                <a:latin typeface="Calibri"/>
                <a:cs typeface="Calibri"/>
              </a:rPr>
              <a:t>IPO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1935479" y="4993132"/>
            <a:ext cx="905510" cy="883919"/>
          </a:xfrm>
          <a:custGeom>
            <a:rect l="l" t="t" r="r" b="b"/>
            <a:pathLst>
              <a:path w="905510" h="883919">
                <a:moveTo>
                  <a:pt x="0" y="883920"/>
                </a:moveTo>
                <a:lnTo>
                  <a:pt x="905256" y="883920"/>
                </a:lnTo>
                <a:lnTo>
                  <a:pt x="905256" y="0"/>
                </a:lnTo>
                <a:lnTo>
                  <a:pt x="0" y="0"/>
                </a:lnTo>
                <a:lnTo>
                  <a:pt x="0" y="88392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 txBox="1"/>
          <p:nvPr/>
        </p:nvSpPr>
        <p:spPr>
          <a:xfrm>
            <a:off x="1935479" y="5118100"/>
            <a:ext cx="905510" cy="759460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163195" rIns="0" bIns="0" rtlCol="0">
            <a:spAutoFit/>
          </a:bodyPr>
          <a:lstStyle/>
          <a:p>
            <a:pPr marL="170180">
              <a:lnSpc>
                <a:spcPts val="1614"/>
              </a:lnSpc>
              <a:spcBef>
                <a:spcPts val="1285"/>
              </a:spcBef>
            </a:pPr>
            <a:r>
              <a:rPr sz="1400" b="1" spc="-15">
                <a:solidFill>
                  <a:srgbClr val="FFFFFF"/>
                </a:solidFill>
                <a:latin typeface="Verdana"/>
                <a:cs typeface="Verdana"/>
              </a:rPr>
              <a:t>1,270</a:t>
            </a:r>
            <a:endParaRPr sz="1400">
              <a:latin typeface="Verdana"/>
              <a:cs typeface="Verdana"/>
            </a:endParaRPr>
          </a:p>
          <a:p>
            <a:pPr marL="246379">
              <a:lnSpc>
                <a:spcPts val="1195"/>
              </a:lnSpc>
            </a:pPr>
            <a:r>
              <a:rPr sz="1050" b="1" spc="25">
                <a:solidFill>
                  <a:srgbClr val="FFFFFF"/>
                </a:solidFill>
                <a:latin typeface="Microsoft JhengHei"/>
                <a:cs typeface="Microsoft JhengHei"/>
              </a:rPr>
              <a:t>亿港</a:t>
            </a:r>
            <a:r>
              <a:rPr sz="1050" b="1" spc="5">
                <a:solidFill>
                  <a:srgbClr val="FFFFFF"/>
                </a:solidFill>
                <a:latin typeface="Microsoft JhengHei"/>
                <a:cs typeface="Microsoft JhengHei"/>
              </a:rPr>
              <a:t>元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1761744" y="4746244"/>
            <a:ext cx="372110" cy="372110"/>
          </a:xfrm>
          <a:custGeom>
            <a:rect l="l" t="t" r="r" b="b"/>
            <a:pathLst>
              <a:path w="372110" h="372110">
                <a:moveTo>
                  <a:pt x="0" y="371855"/>
                </a:moveTo>
                <a:lnTo>
                  <a:pt x="371856" y="371855"/>
                </a:lnTo>
                <a:lnTo>
                  <a:pt x="371856" y="0"/>
                </a:lnTo>
                <a:lnTo>
                  <a:pt x="0" y="0"/>
                </a:lnTo>
                <a:lnTo>
                  <a:pt x="0" y="371855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761744" y="4746244"/>
            <a:ext cx="372110" cy="372110"/>
          </a:xfrm>
          <a:custGeom>
            <a:rect l="l" t="t" r="r" b="b"/>
            <a:pathLst>
              <a:path w="372110" h="372110">
                <a:moveTo>
                  <a:pt x="0" y="371855"/>
                </a:moveTo>
                <a:lnTo>
                  <a:pt x="371856" y="371855"/>
                </a:lnTo>
                <a:lnTo>
                  <a:pt x="371856" y="0"/>
                </a:lnTo>
                <a:lnTo>
                  <a:pt x="0" y="0"/>
                </a:lnTo>
                <a:lnTo>
                  <a:pt x="0" y="371855"/>
                </a:lnTo>
                <a:close/>
              </a:path>
            </a:pathLst>
          </a:custGeom>
          <a:ln w="2133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 txBox="1"/>
          <p:nvPr/>
        </p:nvSpPr>
        <p:spPr>
          <a:xfrm>
            <a:off x="3387171" y="5122690"/>
            <a:ext cx="203835" cy="590550"/>
          </a:xfrm>
          <a:prstGeom prst="rect">
            <a:avLst/>
          </a:prstGeom>
        </p:spPr>
        <p:txBody>
          <a:bodyPr vert="vert270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120</a:t>
            </a:r>
            <a:r>
              <a:rPr sz="1050" b="1" spc="5">
                <a:solidFill>
                  <a:srgbClr val="303030"/>
                </a:solidFill>
                <a:latin typeface="微软雅黑"/>
                <a:cs typeface="微软雅黑"/>
              </a:rPr>
              <a:t>宗</a:t>
            </a:r>
            <a:r>
              <a:rPr sz="1050" b="1" spc="-110">
                <a:solidFill>
                  <a:srgbClr val="303030"/>
                </a:solidFill>
                <a:latin typeface="微软雅黑"/>
                <a:cs typeface="微软雅黑"/>
              </a:rPr>
              <a:t> </a:t>
            </a:r>
            <a:r>
              <a:rPr sz="1050" b="1" spc="-5">
                <a:solidFill>
                  <a:srgbClr val="303030"/>
                </a:solidFill>
                <a:latin typeface="Calibri"/>
                <a:cs typeface="Calibri"/>
              </a:rPr>
              <a:t>IPO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3599688" y="4990084"/>
            <a:ext cx="942340" cy="871855"/>
          </a:xfrm>
          <a:custGeom>
            <a:rect l="l" t="t" r="r" b="b"/>
            <a:pathLst>
              <a:path w="942339" h="871853">
                <a:moveTo>
                  <a:pt x="0" y="871727"/>
                </a:moveTo>
                <a:lnTo>
                  <a:pt x="941832" y="871727"/>
                </a:lnTo>
                <a:lnTo>
                  <a:pt x="941832" y="0"/>
                </a:lnTo>
                <a:lnTo>
                  <a:pt x="0" y="0"/>
                </a:lnTo>
                <a:lnTo>
                  <a:pt x="0" y="871727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 txBox="1"/>
          <p:nvPr/>
        </p:nvSpPr>
        <p:spPr>
          <a:xfrm>
            <a:off x="3599688" y="5105908"/>
            <a:ext cx="942340" cy="756285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172720" rIns="0" bIns="0" rtlCol="0">
            <a:spAutoFit/>
          </a:bodyPr>
          <a:lstStyle/>
          <a:p>
            <a:pPr marL="188595">
              <a:lnSpc>
                <a:spcPts val="1614"/>
              </a:lnSpc>
              <a:spcBef>
                <a:spcPts val="1360"/>
              </a:spcBef>
            </a:pPr>
            <a:r>
              <a:rPr sz="1400" b="1" spc="-15">
                <a:solidFill>
                  <a:srgbClr val="FFFFFF"/>
                </a:solidFill>
                <a:latin typeface="Verdana"/>
                <a:cs typeface="Verdana"/>
              </a:rPr>
              <a:t>1,491</a:t>
            </a:r>
            <a:endParaRPr sz="1400">
              <a:latin typeface="Verdana"/>
              <a:cs typeface="Verdana"/>
            </a:endParaRPr>
          </a:p>
          <a:p>
            <a:pPr marL="267970">
              <a:lnSpc>
                <a:spcPts val="1195"/>
              </a:lnSpc>
            </a:pPr>
            <a:r>
              <a:rPr sz="1050" b="1" spc="25">
                <a:solidFill>
                  <a:srgbClr val="FFFFFF"/>
                </a:solidFill>
                <a:latin typeface="Microsoft JhengHei"/>
                <a:cs typeface="Microsoft JhengHei"/>
              </a:rPr>
              <a:t>亿港</a:t>
            </a:r>
            <a:r>
              <a:rPr sz="1050" b="1" spc="5">
                <a:solidFill>
                  <a:srgbClr val="FFFFFF"/>
                </a:solidFill>
                <a:latin typeface="Microsoft JhengHei"/>
                <a:cs typeface="Microsoft JhengHei"/>
              </a:rPr>
              <a:t>元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3419855" y="4731003"/>
            <a:ext cx="372110" cy="375285"/>
          </a:xfrm>
          <a:custGeom>
            <a:rect l="l" t="t" r="r" b="b"/>
            <a:pathLst>
              <a:path w="372110" h="375285">
                <a:moveTo>
                  <a:pt x="0" y="374904"/>
                </a:moveTo>
                <a:lnTo>
                  <a:pt x="371855" y="374904"/>
                </a:lnTo>
                <a:lnTo>
                  <a:pt x="371855" y="0"/>
                </a:lnTo>
                <a:lnTo>
                  <a:pt x="0" y="0"/>
                </a:lnTo>
                <a:lnTo>
                  <a:pt x="0" y="374904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419855" y="4731003"/>
            <a:ext cx="372110" cy="375285"/>
          </a:xfrm>
          <a:custGeom>
            <a:rect l="l" t="t" r="r" b="b"/>
            <a:pathLst>
              <a:path w="372110" h="375285">
                <a:moveTo>
                  <a:pt x="0" y="374904"/>
                </a:moveTo>
                <a:lnTo>
                  <a:pt x="371855" y="374904"/>
                </a:lnTo>
                <a:lnTo>
                  <a:pt x="371855" y="0"/>
                </a:lnTo>
                <a:lnTo>
                  <a:pt x="0" y="0"/>
                </a:lnTo>
                <a:lnTo>
                  <a:pt x="0" y="374904"/>
                </a:lnTo>
                <a:close/>
              </a:path>
            </a:pathLst>
          </a:custGeom>
          <a:ln w="2133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 txBox="1"/>
          <p:nvPr/>
        </p:nvSpPr>
        <p:spPr>
          <a:xfrm>
            <a:off x="5030043" y="5116594"/>
            <a:ext cx="203835" cy="523240"/>
          </a:xfrm>
          <a:prstGeom prst="rect">
            <a:avLst/>
          </a:prstGeom>
        </p:spPr>
        <p:txBody>
          <a:bodyPr vert="vert270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87</a:t>
            </a:r>
            <a:r>
              <a:rPr sz="1050" b="1" spc="5">
                <a:solidFill>
                  <a:srgbClr val="303030"/>
                </a:solidFill>
                <a:latin typeface="微软雅黑"/>
                <a:cs typeface="微软雅黑"/>
              </a:rPr>
              <a:t>宗</a:t>
            </a:r>
            <a:r>
              <a:rPr sz="1050" b="1" spc="-110">
                <a:solidFill>
                  <a:srgbClr val="303030"/>
                </a:solidFill>
                <a:latin typeface="微软雅黑"/>
                <a:cs typeface="微软雅黑"/>
              </a:rPr>
              <a:t> </a:t>
            </a:r>
            <a:r>
              <a:rPr sz="1050" b="1" spc="-5">
                <a:solidFill>
                  <a:srgbClr val="303030"/>
                </a:solidFill>
                <a:latin typeface="Calibri"/>
                <a:cs typeface="Calibri"/>
              </a:rPr>
              <a:t>IPO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5273040" y="4977891"/>
            <a:ext cx="899160" cy="883919"/>
          </a:xfrm>
          <a:custGeom>
            <a:rect l="l" t="t" r="r" b="b"/>
            <a:pathLst>
              <a:path w="899160" h="883919">
                <a:moveTo>
                  <a:pt x="0" y="883919"/>
                </a:moveTo>
                <a:lnTo>
                  <a:pt x="899160" y="883919"/>
                </a:lnTo>
                <a:lnTo>
                  <a:pt x="899160" y="0"/>
                </a:lnTo>
                <a:lnTo>
                  <a:pt x="0" y="0"/>
                </a:lnTo>
                <a:lnTo>
                  <a:pt x="0" y="883919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 txBox="1"/>
          <p:nvPr/>
        </p:nvSpPr>
        <p:spPr>
          <a:xfrm>
            <a:off x="5273040" y="5105908"/>
            <a:ext cx="899160" cy="756285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160020" rIns="0" bIns="0" rtlCol="0">
            <a:spAutoFit/>
          </a:bodyPr>
          <a:lstStyle/>
          <a:p>
            <a:pPr marL="167005">
              <a:lnSpc>
                <a:spcPts val="1614"/>
              </a:lnSpc>
              <a:spcBef>
                <a:spcPts val="1260"/>
              </a:spcBef>
            </a:pPr>
            <a:r>
              <a:rPr sz="1400" b="1" spc="-15">
                <a:solidFill>
                  <a:srgbClr val="FFFFFF"/>
                </a:solidFill>
                <a:latin typeface="Verdana"/>
                <a:cs typeface="Verdana"/>
              </a:rPr>
              <a:t>1,502</a:t>
            </a:r>
            <a:endParaRPr sz="1400">
              <a:latin typeface="Verdana"/>
              <a:cs typeface="Verdana"/>
            </a:endParaRPr>
          </a:p>
          <a:p>
            <a:pPr marL="246379">
              <a:lnSpc>
                <a:spcPts val="1195"/>
              </a:lnSpc>
            </a:pPr>
            <a:r>
              <a:rPr sz="1050" b="1" spc="25">
                <a:solidFill>
                  <a:srgbClr val="FFFFFF"/>
                </a:solidFill>
                <a:latin typeface="Microsoft JhengHei"/>
                <a:cs typeface="Microsoft JhengHei"/>
              </a:rPr>
              <a:t>亿港</a:t>
            </a:r>
            <a:r>
              <a:rPr sz="1050" b="1" spc="5">
                <a:solidFill>
                  <a:srgbClr val="FFFFFF"/>
                </a:solidFill>
                <a:latin typeface="Microsoft JhengHei"/>
                <a:cs typeface="Microsoft JhengHei"/>
              </a:rPr>
              <a:t>元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5038344" y="4731003"/>
            <a:ext cx="372110" cy="375285"/>
          </a:xfrm>
          <a:custGeom>
            <a:rect l="l" t="t" r="r" b="b"/>
            <a:pathLst>
              <a:path w="372110" h="375285">
                <a:moveTo>
                  <a:pt x="0" y="374904"/>
                </a:moveTo>
                <a:lnTo>
                  <a:pt x="371855" y="374904"/>
                </a:lnTo>
                <a:lnTo>
                  <a:pt x="371855" y="0"/>
                </a:lnTo>
                <a:lnTo>
                  <a:pt x="0" y="0"/>
                </a:lnTo>
                <a:lnTo>
                  <a:pt x="0" y="374904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038344" y="4731003"/>
            <a:ext cx="372110" cy="375285"/>
          </a:xfrm>
          <a:custGeom>
            <a:rect l="l" t="t" r="r" b="b"/>
            <a:pathLst>
              <a:path w="372110" h="375285">
                <a:moveTo>
                  <a:pt x="0" y="374904"/>
                </a:moveTo>
                <a:lnTo>
                  <a:pt x="371855" y="374904"/>
                </a:lnTo>
                <a:lnTo>
                  <a:pt x="371855" y="0"/>
                </a:lnTo>
                <a:lnTo>
                  <a:pt x="0" y="0"/>
                </a:lnTo>
                <a:lnTo>
                  <a:pt x="0" y="374904"/>
                </a:lnTo>
                <a:close/>
              </a:path>
            </a:pathLst>
          </a:custGeom>
          <a:ln w="2133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 txBox="1">
            <a:spLocks noGrp="1"/>
          </p:cNvSpPr>
          <p:nvPr>
            <p:ph type="title"/>
          </p:nvPr>
        </p:nvSpPr>
        <p:spPr>
          <a:xfrm>
            <a:off x="429259" y="1078991"/>
            <a:ext cx="351536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10">
                <a:latin typeface="Calibri"/>
                <a:cs typeface="Calibri"/>
              </a:rPr>
              <a:t>2023</a:t>
            </a:r>
            <a:r>
              <a:rPr spc="10"/>
              <a:t>年</a:t>
            </a:r>
            <a:r>
              <a:rPr spc="-15"/>
              <a:t>香</a:t>
            </a:r>
            <a:r>
              <a:rPr spc="10"/>
              <a:t>港新</a:t>
            </a:r>
            <a:r>
              <a:rPr spc="-15"/>
              <a:t>股</a:t>
            </a:r>
            <a:r>
              <a:rPr spc="10"/>
              <a:t>融资</a:t>
            </a:r>
            <a:r>
              <a:rPr spc="-15"/>
              <a:t>规</a:t>
            </a:r>
            <a:r>
              <a:rPr spc="10"/>
              <a:t>模分析</a:t>
            </a:r>
          </a:p>
        </p:txBody>
      </p:sp>
      <p:sp>
        <p:nvSpPr>
          <p:cNvPr id="104" name="object 104"/>
          <p:cNvSpPr txBox="1"/>
          <p:nvPr/>
        </p:nvSpPr>
        <p:spPr>
          <a:xfrm>
            <a:off x="426212" y="6133825"/>
            <a:ext cx="9868535" cy="43815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资料来源：港交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德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估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计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与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分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析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截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850" spc="15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12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10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日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latin typeface="华文细黑"/>
                <a:cs typeface="华文细黑"/>
              </a:rPr>
              <a:t>假</a:t>
            </a:r>
            <a:r>
              <a:rPr sz="850" spc="35">
                <a:latin typeface="华文细黑"/>
                <a:cs typeface="华文细黑"/>
              </a:rPr>
              <a:t>设</a:t>
            </a:r>
            <a:r>
              <a:rPr sz="850" spc="10">
                <a:latin typeface="华文细黑"/>
                <a:cs typeface="华文细黑"/>
              </a:rPr>
              <a:t>已</a:t>
            </a:r>
            <a:r>
              <a:rPr sz="850" spc="35">
                <a:latin typeface="华文细黑"/>
                <a:cs typeface="华文细黑"/>
              </a:rPr>
              <a:t>公布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划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20">
                <a:latin typeface="Calibri"/>
                <a:cs typeface="Calibri"/>
              </a:rPr>
              <a:t>2</a:t>
            </a:r>
            <a:r>
              <a:rPr sz="850" spc="10">
                <a:latin typeface="华文细黑"/>
                <a:cs typeface="华文细黑"/>
              </a:rPr>
              <a:t>只</a:t>
            </a:r>
            <a:r>
              <a:rPr sz="850" spc="35">
                <a:latin typeface="华文细黑"/>
                <a:cs typeface="华文细黑"/>
              </a:rPr>
              <a:t>主</a:t>
            </a:r>
            <a:r>
              <a:rPr sz="850" spc="10">
                <a:latin typeface="华文细黑"/>
                <a:cs typeface="华文细黑"/>
              </a:rPr>
              <a:t>板</a:t>
            </a:r>
            <a:r>
              <a:rPr sz="850" spc="35">
                <a:latin typeface="华文细黑"/>
                <a:cs typeface="华文细黑"/>
              </a:rPr>
              <a:t>新股</a:t>
            </a:r>
            <a:r>
              <a:rPr sz="850" spc="10">
                <a:latin typeface="华文细黑"/>
                <a:cs typeface="华文细黑"/>
              </a:rPr>
              <a:t>能</a:t>
            </a:r>
            <a:r>
              <a:rPr sz="850" spc="35">
                <a:latin typeface="华文细黑"/>
                <a:cs typeface="华文细黑"/>
              </a:rPr>
              <a:t>够</a:t>
            </a:r>
            <a:r>
              <a:rPr sz="850" spc="10">
                <a:latin typeface="华文细黑"/>
                <a:cs typeface="华文细黑"/>
              </a:rPr>
              <a:t>于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11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29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成</a:t>
            </a:r>
            <a:r>
              <a:rPr sz="850" spc="10">
                <a:latin typeface="华文细黑"/>
                <a:cs typeface="华文细黑"/>
              </a:rPr>
              <a:t>功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，而</a:t>
            </a:r>
            <a:r>
              <a:rPr sz="850" spc="10">
                <a:latin typeface="华文细黑"/>
                <a:cs typeface="华文细黑"/>
              </a:rPr>
              <a:t>已</a:t>
            </a:r>
            <a:r>
              <a:rPr sz="850" spc="35">
                <a:latin typeface="华文细黑"/>
                <a:cs typeface="华文细黑"/>
              </a:rPr>
              <a:t>公</a:t>
            </a:r>
            <a:r>
              <a:rPr sz="850" spc="10">
                <a:latin typeface="华文细黑"/>
                <a:cs typeface="华文细黑"/>
              </a:rPr>
              <a:t>布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计</a:t>
            </a:r>
            <a:r>
              <a:rPr sz="850" spc="10">
                <a:latin typeface="华文细黑"/>
                <a:cs typeface="华文细黑"/>
              </a:rPr>
              <a:t>划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股</a:t>
            </a:r>
            <a:r>
              <a:rPr sz="850" spc="10">
                <a:latin typeface="华文细黑"/>
                <a:cs typeface="华文细黑"/>
              </a:rPr>
              <a:t>以</a:t>
            </a:r>
            <a:r>
              <a:rPr sz="850" spc="35">
                <a:latin typeface="华文细黑"/>
                <a:cs typeface="华文细黑"/>
              </a:rPr>
              <a:t>其</a:t>
            </a:r>
            <a:r>
              <a:rPr sz="850" spc="10">
                <a:latin typeface="华文细黑"/>
                <a:cs typeface="华文细黑"/>
              </a:rPr>
              <a:t>发</a:t>
            </a:r>
            <a:r>
              <a:rPr sz="850" spc="35">
                <a:latin typeface="华文细黑"/>
                <a:cs typeface="华文细黑"/>
              </a:rPr>
              <a:t>售</a:t>
            </a:r>
            <a:r>
              <a:rPr sz="850" spc="10">
                <a:latin typeface="华文细黑"/>
                <a:cs typeface="华文细黑"/>
              </a:rPr>
              <a:t>价</a:t>
            </a:r>
            <a:r>
              <a:rPr sz="850" spc="35">
                <a:latin typeface="华文细黑"/>
                <a:cs typeface="华文细黑"/>
              </a:rPr>
              <a:t>范</a:t>
            </a:r>
            <a:r>
              <a:rPr sz="850" spc="10">
                <a:latin typeface="华文细黑"/>
                <a:cs typeface="华文细黑"/>
              </a:rPr>
              <a:t>围</a:t>
            </a:r>
            <a:r>
              <a:rPr sz="850" spc="35">
                <a:latin typeface="华文细黑"/>
                <a:cs typeface="华文细黑"/>
              </a:rPr>
              <a:t>的中</a:t>
            </a:r>
            <a:r>
              <a:rPr sz="850" spc="10">
                <a:latin typeface="华文细黑"/>
                <a:cs typeface="华文细黑"/>
              </a:rPr>
              <a:t>位定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850" spc="35">
                <a:latin typeface="华文细黑"/>
                <a:cs typeface="华文细黑"/>
              </a:rPr>
              <a:t>价，但并不包括</a:t>
            </a:r>
            <a:r>
              <a:rPr sz="850" spc="10">
                <a:latin typeface="华文细黑"/>
                <a:cs typeface="华文细黑"/>
              </a:rPr>
              <a:t>截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31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仍</a:t>
            </a:r>
            <a:r>
              <a:rPr sz="850" spc="10">
                <a:latin typeface="华文细黑"/>
                <a:cs typeface="华文细黑"/>
              </a:rPr>
              <a:t>处</a:t>
            </a:r>
            <a:r>
              <a:rPr sz="850" spc="35">
                <a:latin typeface="华文细黑"/>
                <a:cs typeface="华文细黑"/>
              </a:rPr>
              <a:t>于</a:t>
            </a:r>
            <a:r>
              <a:rPr sz="850" spc="10">
                <a:latin typeface="华文细黑"/>
                <a:cs typeface="华文细黑"/>
              </a:rPr>
              <a:t>稳</a:t>
            </a:r>
            <a:r>
              <a:rPr sz="850" spc="35">
                <a:latin typeface="华文细黑"/>
                <a:cs typeface="华文细黑"/>
              </a:rPr>
              <a:t>定</a:t>
            </a:r>
            <a:r>
              <a:rPr sz="850" spc="10">
                <a:latin typeface="华文细黑"/>
                <a:cs typeface="华文细黑"/>
              </a:rPr>
              <a:t>价</a:t>
            </a:r>
            <a:r>
              <a:rPr sz="850" spc="35">
                <a:latin typeface="华文细黑"/>
                <a:cs typeface="华文细黑"/>
              </a:rPr>
              <a:t>格</a:t>
            </a:r>
            <a:r>
              <a:rPr sz="850" spc="10">
                <a:latin typeface="华文细黑"/>
                <a:cs typeface="华文细黑"/>
              </a:rPr>
              <a:t>期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公</a:t>
            </a:r>
            <a:r>
              <a:rPr sz="850" spc="10">
                <a:latin typeface="华文细黑"/>
                <a:cs typeface="华文细黑"/>
              </a:rPr>
              <a:t>司</a:t>
            </a:r>
            <a:r>
              <a:rPr sz="850" spc="35">
                <a:latin typeface="华文细黑"/>
                <a:cs typeface="华文细黑"/>
              </a:rPr>
              <a:t>，在</a:t>
            </a:r>
            <a:r>
              <a:rPr sz="850" spc="10">
                <a:latin typeface="华文细黑"/>
                <a:cs typeface="华文细黑"/>
              </a:rPr>
              <a:t>行</a:t>
            </a:r>
            <a:r>
              <a:rPr sz="850" spc="35">
                <a:latin typeface="华文细黑"/>
                <a:cs typeface="华文细黑"/>
              </a:rPr>
              <a:t>使</a:t>
            </a:r>
            <a:r>
              <a:rPr sz="850" spc="10">
                <a:latin typeface="华文细黑"/>
                <a:cs typeface="华文细黑"/>
              </a:rPr>
              <a:t>超</a:t>
            </a:r>
            <a:r>
              <a:rPr sz="850" spc="35">
                <a:latin typeface="华文细黑"/>
                <a:cs typeface="华文细黑"/>
              </a:rPr>
              <a:t>额</a:t>
            </a:r>
            <a:r>
              <a:rPr sz="850" spc="10">
                <a:latin typeface="华文细黑"/>
                <a:cs typeface="华文细黑"/>
              </a:rPr>
              <a:t>配</a:t>
            </a:r>
            <a:r>
              <a:rPr sz="850" spc="35">
                <a:latin typeface="华文细黑"/>
                <a:cs typeface="华文细黑"/>
              </a:rPr>
              <a:t>售</a:t>
            </a:r>
            <a:r>
              <a:rPr sz="850" spc="10">
                <a:latin typeface="华文细黑"/>
                <a:cs typeface="华文细黑"/>
              </a:rPr>
              <a:t>权</a:t>
            </a:r>
            <a:r>
              <a:rPr sz="850" spc="35">
                <a:latin typeface="华文细黑"/>
                <a:cs typeface="华文细黑"/>
              </a:rPr>
              <a:t>后</a:t>
            </a:r>
            <a:r>
              <a:rPr sz="850" spc="10">
                <a:latin typeface="华文细黑"/>
                <a:cs typeface="华文细黑"/>
              </a:rPr>
              <a:t>可</a:t>
            </a:r>
            <a:r>
              <a:rPr sz="850" spc="35">
                <a:latin typeface="华文细黑"/>
                <a:cs typeface="华文细黑"/>
              </a:rPr>
              <a:t>能</a:t>
            </a:r>
            <a:r>
              <a:rPr sz="850" spc="10">
                <a:latin typeface="华文细黑"/>
                <a:cs typeface="华文细黑"/>
              </a:rPr>
              <a:t>会</a:t>
            </a:r>
            <a:r>
              <a:rPr sz="850" spc="35">
                <a:latin typeface="华文细黑"/>
                <a:cs typeface="华文细黑"/>
              </a:rPr>
              <a:t>带</a:t>
            </a:r>
            <a:r>
              <a:rPr sz="850" spc="10">
                <a:latin typeface="华文细黑"/>
                <a:cs typeface="华文细黑"/>
              </a:rPr>
              <a:t>来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额</a:t>
            </a:r>
            <a:r>
              <a:rPr sz="850" spc="35">
                <a:latin typeface="华文细黑"/>
                <a:cs typeface="华文细黑"/>
              </a:rPr>
              <a:t>外融</a:t>
            </a:r>
            <a:r>
              <a:rPr sz="850" spc="10">
                <a:latin typeface="华文细黑"/>
                <a:cs typeface="华文细黑"/>
              </a:rPr>
              <a:t>资</a:t>
            </a:r>
            <a:r>
              <a:rPr sz="850" spc="35">
                <a:latin typeface="华文细黑"/>
                <a:cs typeface="华文细黑"/>
              </a:rPr>
              <a:t>金</a:t>
            </a:r>
            <a:r>
              <a:rPr sz="850" spc="10">
                <a:latin typeface="华文细黑"/>
                <a:cs typeface="华文细黑"/>
              </a:rPr>
              <a:t>额</a:t>
            </a:r>
            <a:r>
              <a:rPr sz="850" spc="35">
                <a:latin typeface="华文细黑"/>
                <a:cs typeface="华文细黑"/>
              </a:rPr>
              <a:t>。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426212" y="6431188"/>
            <a:ext cx="1784350" cy="1473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spc="-10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106" name="object 10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60"/>
              </a:spcBef>
            </a:pPr>
            <a:r>
              <a:rPr spc="-5"/>
              <a:t>19</a:t>
            </a:r>
          </a:p>
        </p:txBody>
      </p:sp>
      <p:sp>
        <p:nvSpPr>
          <p:cNvPr id="102" name="object 102"/>
          <p:cNvSpPr txBox="1"/>
          <p:nvPr/>
        </p:nvSpPr>
        <p:spPr>
          <a:xfrm>
            <a:off x="423163" y="1203410"/>
            <a:ext cx="7858759" cy="795020"/>
          </a:xfrm>
          <a:prstGeom prst="rect">
            <a:avLst/>
          </a:prstGeom>
        </p:spPr>
        <p:txBody>
          <a:bodyPr vert="horz" wrap="square" lIns="0" tIns="1790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10"/>
              </a:spcBef>
            </a:pPr>
            <a:r>
              <a:rPr sz="2100" b="1" spc="30">
                <a:solidFill>
                  <a:srgbClr val="565656"/>
                </a:solidFill>
                <a:latin typeface="Microsoft JhengHei"/>
                <a:cs typeface="Microsoft JhengHei"/>
              </a:rPr>
              <a:t>主板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平均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融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资规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模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再进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一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步下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滑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至</a:t>
            </a:r>
            <a:r>
              <a:rPr sz="2100" b="1" spc="-5">
                <a:solidFill>
                  <a:srgbClr val="565656"/>
                </a:solidFill>
                <a:latin typeface="Calibri"/>
                <a:cs typeface="Calibri"/>
              </a:rPr>
              <a:t>7.2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亿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港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元，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为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过去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数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年以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来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最低</a:t>
            </a:r>
            <a:endParaRPr sz="2100">
              <a:latin typeface="Microsoft JhengHei"/>
              <a:cs typeface="Microsoft JhengHei"/>
            </a:endParaRPr>
          </a:p>
          <a:p>
            <a:pPr marL="3203575">
              <a:lnSpc>
                <a:spcPct val="100000"/>
              </a:lnSpc>
              <a:spcBef>
                <a:spcPts val="780"/>
              </a:spcBef>
            </a:pP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香港主板</a:t>
            </a:r>
            <a:r>
              <a:rPr sz="1200" b="1">
                <a:solidFill>
                  <a:srgbClr val="3A3B3D"/>
                </a:solidFill>
                <a:latin typeface="Calibri"/>
                <a:cs typeface="Calibri"/>
              </a:rPr>
              <a:t>IPO</a:t>
            </a:r>
            <a:r>
              <a:rPr sz="1200" b="1" spc="-45">
                <a:solidFill>
                  <a:srgbClr val="3A3B3D"/>
                </a:solidFill>
                <a:latin typeface="Calibri"/>
                <a:cs typeface="Calibri"/>
              </a:rPr>
              <a:t> </a:t>
            </a:r>
            <a:r>
              <a:rPr sz="1200" b="1" spc="10">
                <a:solidFill>
                  <a:srgbClr val="3A3B3D"/>
                </a:solidFill>
                <a:latin typeface="Calibri"/>
                <a:cs typeface="Calibri"/>
              </a:rPr>
              <a:t>(10</a:t>
            </a: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亿美元</a:t>
            </a:r>
            <a:r>
              <a:rPr sz="1200" b="1" spc="20">
                <a:solidFill>
                  <a:srgbClr val="3A3B3D"/>
                </a:solidFill>
                <a:latin typeface="Microsoft JhengHei"/>
                <a:cs typeface="Microsoft JhengHei"/>
              </a:rPr>
              <a:t>或以</a:t>
            </a: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上</a:t>
            </a:r>
            <a:r>
              <a:rPr sz="1200" b="1" spc="20">
                <a:solidFill>
                  <a:srgbClr val="3A3B3D"/>
                </a:solidFill>
                <a:latin typeface="Microsoft JhengHei"/>
                <a:cs typeface="Microsoft JhengHei"/>
              </a:rPr>
              <a:t>的超大规</a:t>
            </a: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模</a:t>
            </a:r>
            <a:r>
              <a:rPr sz="1200" b="1" spc="20">
                <a:solidFill>
                  <a:srgbClr val="3A3B3D"/>
                </a:solidFill>
                <a:latin typeface="Microsoft JhengHei"/>
                <a:cs typeface="Microsoft JhengHei"/>
              </a:rPr>
              <a:t>发行除外</a:t>
            </a:r>
            <a:r>
              <a:rPr sz="1200" b="1" spc="5">
                <a:solidFill>
                  <a:srgbClr val="3A3B3D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3" name="object 103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6797040" y="2859532"/>
            <a:ext cx="2791968" cy="278892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664956" y="3276600"/>
            <a:ext cx="2717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5">
                <a:solidFill>
                  <a:srgbClr val="52555A"/>
                </a:solidFill>
                <a:latin typeface="Calibri"/>
                <a:cs typeface="Calibri"/>
              </a:rPr>
              <a:t>9%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88043" y="3791711"/>
            <a:ext cx="3721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49259" y="5145023"/>
            <a:ext cx="37211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48%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10476" y="3593591"/>
            <a:ext cx="3721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41995" y="3099816"/>
            <a:ext cx="65849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99415"/>
              </a:tabLst>
            </a:pPr>
            <a:r>
              <a:rPr sz="1550" b="1">
                <a:solidFill>
                  <a:srgbClr val="52555A"/>
                </a:solidFill>
                <a:latin typeface="Calibri"/>
                <a:cs typeface="Calibri"/>
              </a:rPr>
              <a:t>7</a:t>
            </a:r>
            <a:r>
              <a:rPr sz="1550" b="1" spc="20">
                <a:solidFill>
                  <a:srgbClr val="52555A"/>
                </a:solidFill>
                <a:latin typeface="Calibri"/>
                <a:cs typeface="Calibri"/>
              </a:rPr>
              <a:t>%</a:t>
            </a:r>
            <a:r>
              <a:rPr sz="1550" b="1">
                <a:solidFill>
                  <a:srgbClr val="52555A"/>
                </a:solidFill>
                <a:latin typeface="Calibri"/>
                <a:cs typeface="Calibri"/>
              </a:rPr>
              <a:t>	</a:t>
            </a:r>
            <a:r>
              <a:rPr sz="2325" b="1" spc="7" baseline="1792">
                <a:solidFill>
                  <a:srgbClr val="FFFFFF"/>
                </a:solidFill>
                <a:latin typeface="Calibri"/>
                <a:cs typeface="Calibri"/>
              </a:rPr>
              <a:t>5%</a:t>
            </a:r>
            <a:endParaRPr sz="2325" baseline="1792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93056" y="3050820"/>
            <a:ext cx="104139" cy="1051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493056" y="3395244"/>
            <a:ext cx="104139" cy="105103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493056" y="3745553"/>
            <a:ext cx="104139" cy="102475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493056" y="4089978"/>
            <a:ext cx="104139" cy="102475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493056" y="4437660"/>
            <a:ext cx="104139" cy="105103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493056" y="4789021"/>
            <a:ext cx="104139" cy="9837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493056" y="5132604"/>
            <a:ext cx="104139" cy="105103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617211" y="2968751"/>
            <a:ext cx="1793239" cy="23196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10">
                <a:latin typeface="华文细黑"/>
                <a:cs typeface="华文细黑"/>
              </a:rPr>
              <a:t>发售价范围上限</a:t>
            </a:r>
            <a:endParaRPr sz="1400">
              <a:latin typeface="华文细黑"/>
              <a:cs typeface="华文细黑"/>
            </a:endParaRPr>
          </a:p>
          <a:p>
            <a:pPr marL="12700" marR="5080" algn="just">
              <a:lnSpc>
                <a:spcPct val="162400"/>
              </a:lnSpc>
              <a:spcBef>
                <a:spcPts val="10"/>
              </a:spcBef>
            </a:pPr>
            <a:r>
              <a:rPr sz="1400" spc="-10">
                <a:latin typeface="华文细黑"/>
                <a:cs typeface="华文细黑"/>
              </a:rPr>
              <a:t>高于发售价范围中间值 处于发售价范围中间值 低于发售价范围中间值 发售价范围下限</a:t>
            </a:r>
            <a:endParaRPr sz="140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400" spc="-10">
                <a:latin typeface="华文细黑"/>
                <a:cs typeface="华文细黑"/>
              </a:rPr>
              <a:t>固定发售价</a:t>
            </a:r>
            <a:endParaRPr sz="140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400" spc="-10">
                <a:latin typeface="华文细黑"/>
                <a:cs typeface="华文细黑"/>
              </a:rPr>
              <a:t>其他</a:t>
            </a:r>
            <a:endParaRPr sz="1400">
              <a:latin typeface="华文细黑"/>
              <a:cs typeface="华文细黑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280160" y="2777235"/>
            <a:ext cx="2749295" cy="2749296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2760979" y="3020567"/>
            <a:ext cx="3721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29259" y="6142969"/>
            <a:ext cx="9865360" cy="42925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资料来源：港交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德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估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计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与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分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析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截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850" spc="15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12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10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日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latin typeface="华文细黑"/>
                <a:cs typeface="华文细黑"/>
              </a:rPr>
              <a:t>假</a:t>
            </a:r>
            <a:r>
              <a:rPr sz="850" spc="35">
                <a:latin typeface="华文细黑"/>
                <a:cs typeface="华文细黑"/>
              </a:rPr>
              <a:t>设</a:t>
            </a:r>
            <a:r>
              <a:rPr sz="850" spc="10">
                <a:latin typeface="华文细黑"/>
                <a:cs typeface="华文细黑"/>
              </a:rPr>
              <a:t>已</a:t>
            </a:r>
            <a:r>
              <a:rPr sz="850" spc="35">
                <a:latin typeface="华文细黑"/>
                <a:cs typeface="华文细黑"/>
              </a:rPr>
              <a:t>公布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划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20">
                <a:latin typeface="Calibri"/>
                <a:cs typeface="Calibri"/>
              </a:rPr>
              <a:t>2</a:t>
            </a:r>
            <a:r>
              <a:rPr sz="850" spc="10">
                <a:latin typeface="华文细黑"/>
                <a:cs typeface="华文细黑"/>
              </a:rPr>
              <a:t>只</a:t>
            </a:r>
            <a:r>
              <a:rPr sz="850" spc="35">
                <a:latin typeface="华文细黑"/>
                <a:cs typeface="华文细黑"/>
              </a:rPr>
              <a:t>主</a:t>
            </a:r>
            <a:r>
              <a:rPr sz="850" spc="10">
                <a:latin typeface="华文细黑"/>
                <a:cs typeface="华文细黑"/>
              </a:rPr>
              <a:t>板</a:t>
            </a:r>
            <a:r>
              <a:rPr sz="850" spc="35">
                <a:latin typeface="华文细黑"/>
                <a:cs typeface="华文细黑"/>
              </a:rPr>
              <a:t>新股</a:t>
            </a:r>
            <a:r>
              <a:rPr sz="850" spc="10">
                <a:latin typeface="华文细黑"/>
                <a:cs typeface="华文细黑"/>
              </a:rPr>
              <a:t>能</a:t>
            </a:r>
            <a:r>
              <a:rPr sz="850" spc="35">
                <a:latin typeface="华文细黑"/>
                <a:cs typeface="华文细黑"/>
              </a:rPr>
              <a:t>够</a:t>
            </a:r>
            <a:r>
              <a:rPr sz="850" spc="10">
                <a:latin typeface="华文细黑"/>
                <a:cs typeface="华文细黑"/>
              </a:rPr>
              <a:t>于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11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29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成</a:t>
            </a:r>
            <a:r>
              <a:rPr sz="850" spc="10">
                <a:latin typeface="华文细黑"/>
                <a:cs typeface="华文细黑"/>
              </a:rPr>
              <a:t>功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，而</a:t>
            </a:r>
            <a:r>
              <a:rPr sz="850" spc="10">
                <a:latin typeface="华文细黑"/>
                <a:cs typeface="华文细黑"/>
              </a:rPr>
              <a:t>已</a:t>
            </a:r>
            <a:r>
              <a:rPr sz="850" spc="35">
                <a:latin typeface="华文细黑"/>
                <a:cs typeface="华文细黑"/>
              </a:rPr>
              <a:t>公</a:t>
            </a:r>
            <a:r>
              <a:rPr sz="850" spc="10">
                <a:latin typeface="华文细黑"/>
                <a:cs typeface="华文细黑"/>
              </a:rPr>
              <a:t>布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</a:t>
            </a:r>
            <a:r>
              <a:rPr sz="850" spc="35">
                <a:latin typeface="华文细黑"/>
                <a:cs typeface="华文细黑"/>
              </a:rPr>
              <a:t>计</a:t>
            </a:r>
            <a:r>
              <a:rPr sz="850" spc="10">
                <a:latin typeface="华文细黑"/>
                <a:cs typeface="华文细黑"/>
              </a:rPr>
              <a:t>划</a:t>
            </a:r>
            <a:r>
              <a:rPr sz="850" spc="35">
                <a:latin typeface="华文细黑"/>
                <a:cs typeface="华文细黑"/>
              </a:rPr>
              <a:t>的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股</a:t>
            </a:r>
            <a:r>
              <a:rPr sz="850" spc="10">
                <a:latin typeface="华文细黑"/>
                <a:cs typeface="华文细黑"/>
              </a:rPr>
              <a:t>以</a:t>
            </a:r>
            <a:r>
              <a:rPr sz="850" spc="35">
                <a:latin typeface="华文细黑"/>
                <a:cs typeface="华文细黑"/>
              </a:rPr>
              <a:t>其</a:t>
            </a:r>
            <a:r>
              <a:rPr sz="850" spc="10">
                <a:latin typeface="华文细黑"/>
                <a:cs typeface="华文细黑"/>
              </a:rPr>
              <a:t>发</a:t>
            </a:r>
            <a:r>
              <a:rPr sz="850" spc="35">
                <a:latin typeface="华文细黑"/>
                <a:cs typeface="华文细黑"/>
              </a:rPr>
              <a:t>售</a:t>
            </a:r>
            <a:r>
              <a:rPr sz="850" spc="10">
                <a:latin typeface="华文细黑"/>
                <a:cs typeface="华文细黑"/>
              </a:rPr>
              <a:t>价</a:t>
            </a:r>
            <a:r>
              <a:rPr sz="850" spc="35">
                <a:latin typeface="华文细黑"/>
                <a:cs typeface="华文细黑"/>
              </a:rPr>
              <a:t>范</a:t>
            </a:r>
            <a:r>
              <a:rPr sz="850" spc="10">
                <a:latin typeface="华文细黑"/>
                <a:cs typeface="华文细黑"/>
              </a:rPr>
              <a:t>围</a:t>
            </a:r>
            <a:r>
              <a:rPr sz="850" spc="35">
                <a:latin typeface="华文细黑"/>
                <a:cs typeface="华文细黑"/>
              </a:rPr>
              <a:t>的中</a:t>
            </a:r>
            <a:r>
              <a:rPr sz="850" spc="10">
                <a:latin typeface="华文细黑"/>
                <a:cs typeface="华文细黑"/>
              </a:rPr>
              <a:t>位定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850" spc="35">
                <a:latin typeface="华文细黑"/>
                <a:cs typeface="华文细黑"/>
              </a:rPr>
              <a:t>价。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pc="-5">
                <a:latin typeface="Calibri"/>
                <a:cs typeface="Calibri"/>
              </a:rPr>
              <a:t>©</a:t>
            </a:r>
            <a:r>
              <a:rPr spc="-4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2023</a:t>
            </a:r>
            <a:r>
              <a:rPr spc="-5"/>
              <a:t>。欲了解更多信息，请联系德勤中国。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60"/>
              </a:spcBef>
            </a:pPr>
            <a:r>
              <a:rPr spc="-5"/>
              <a:t>20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279140" y="3328416"/>
            <a:ext cx="2717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5">
                <a:solidFill>
                  <a:srgbClr val="52555A"/>
                </a:solidFill>
                <a:latin typeface="Calibri"/>
                <a:cs typeface="Calibri"/>
              </a:rPr>
              <a:t>7%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74211" y="3849623"/>
            <a:ext cx="3721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12%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11500" y="4800600"/>
            <a:ext cx="37211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22%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41780" y="4422647"/>
            <a:ext cx="37211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36%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44700" y="3081528"/>
            <a:ext cx="3721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15147" y="2374392"/>
            <a:ext cx="55626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20">
                <a:latin typeface="Calibri"/>
                <a:cs typeface="Calibri"/>
              </a:rPr>
              <a:t>202</a:t>
            </a:r>
            <a:r>
              <a:rPr sz="1400" b="1" spc="-15">
                <a:latin typeface="Calibri"/>
                <a:cs typeface="Calibri"/>
              </a:rPr>
              <a:t>2</a:t>
            </a:r>
            <a:r>
              <a:rPr sz="1400" b="1" spc="-10">
                <a:latin typeface="Microsoft JhengHei"/>
                <a:cs typeface="Microsoft JhengHei"/>
              </a:rPr>
              <a:t>年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61692" y="2362200"/>
            <a:ext cx="55626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20">
                <a:latin typeface="Calibri"/>
                <a:cs typeface="Calibri"/>
              </a:rPr>
              <a:t>202</a:t>
            </a:r>
            <a:r>
              <a:rPr sz="1400" b="1" spc="-15">
                <a:latin typeface="Calibri"/>
                <a:cs typeface="Calibri"/>
              </a:rPr>
              <a:t>3</a:t>
            </a:r>
            <a:r>
              <a:rPr sz="1400" b="1" spc="-10">
                <a:latin typeface="Microsoft JhengHei"/>
                <a:cs typeface="Microsoft JhengHei"/>
              </a:rPr>
              <a:t>年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404875" y="1036319"/>
            <a:ext cx="9654540" cy="9874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10">
                <a:latin typeface="Calibri"/>
                <a:cs typeface="Calibri"/>
              </a:rPr>
              <a:t>2023</a:t>
            </a:r>
            <a:r>
              <a:rPr spc="10"/>
              <a:t>年</a:t>
            </a:r>
            <a:r>
              <a:rPr spc="-15"/>
              <a:t>香</a:t>
            </a:r>
            <a:r>
              <a:rPr spc="10"/>
              <a:t>港新</a:t>
            </a:r>
            <a:r>
              <a:rPr spc="-15"/>
              <a:t>股</a:t>
            </a:r>
            <a:r>
              <a:rPr spc="10"/>
              <a:t>发售</a:t>
            </a:r>
            <a:r>
              <a:rPr spc="-15"/>
              <a:t>价</a:t>
            </a:r>
            <a:r>
              <a:rPr spc="10"/>
              <a:t>格分析</a:t>
            </a:r>
          </a:p>
          <a:p>
            <a:pPr marL="12700" marR="5080">
              <a:lnSpc>
                <a:spcPts val="2470"/>
              </a:lnSpc>
              <a:spcBef>
                <a:spcPts val="170"/>
              </a:spcBef>
            </a:pPr>
            <a:r>
              <a:rPr spc="30">
                <a:solidFill>
                  <a:srgbClr val="565656"/>
                </a:solidFill>
              </a:rPr>
              <a:t>以发</a:t>
            </a:r>
            <a:r>
              <a:rPr spc="10">
                <a:solidFill>
                  <a:srgbClr val="565656"/>
                </a:solidFill>
              </a:rPr>
              <a:t>售价</a:t>
            </a:r>
            <a:r>
              <a:rPr spc="-15">
                <a:solidFill>
                  <a:srgbClr val="565656"/>
                </a:solidFill>
              </a:rPr>
              <a:t>范</a:t>
            </a:r>
            <a:r>
              <a:rPr spc="10">
                <a:solidFill>
                  <a:srgbClr val="565656"/>
                </a:solidFill>
              </a:rPr>
              <a:t>围上</a:t>
            </a:r>
            <a:r>
              <a:rPr spc="-15">
                <a:solidFill>
                  <a:srgbClr val="565656"/>
                </a:solidFill>
              </a:rPr>
              <a:t>限</a:t>
            </a:r>
            <a:r>
              <a:rPr spc="10">
                <a:solidFill>
                  <a:srgbClr val="565656"/>
                </a:solidFill>
              </a:rPr>
              <a:t>、低</a:t>
            </a:r>
            <a:r>
              <a:rPr spc="-15">
                <a:solidFill>
                  <a:srgbClr val="565656"/>
                </a:solidFill>
              </a:rPr>
              <a:t>于</a:t>
            </a:r>
            <a:r>
              <a:rPr spc="10">
                <a:solidFill>
                  <a:srgbClr val="565656"/>
                </a:solidFill>
              </a:rPr>
              <a:t>中间</a:t>
            </a:r>
            <a:r>
              <a:rPr spc="-15">
                <a:solidFill>
                  <a:srgbClr val="565656"/>
                </a:solidFill>
              </a:rPr>
              <a:t>值</a:t>
            </a:r>
            <a:r>
              <a:rPr spc="10">
                <a:solidFill>
                  <a:srgbClr val="565656"/>
                </a:solidFill>
              </a:rPr>
              <a:t>和处</a:t>
            </a:r>
            <a:r>
              <a:rPr spc="-15">
                <a:solidFill>
                  <a:srgbClr val="565656"/>
                </a:solidFill>
              </a:rPr>
              <a:t>于</a:t>
            </a:r>
            <a:r>
              <a:rPr spc="10">
                <a:solidFill>
                  <a:srgbClr val="565656"/>
                </a:solidFill>
              </a:rPr>
              <a:t>发售</a:t>
            </a:r>
            <a:r>
              <a:rPr spc="-15">
                <a:solidFill>
                  <a:srgbClr val="565656"/>
                </a:solidFill>
              </a:rPr>
              <a:t>价</a:t>
            </a:r>
            <a:r>
              <a:rPr spc="10">
                <a:solidFill>
                  <a:srgbClr val="565656"/>
                </a:solidFill>
              </a:rPr>
              <a:t>范围</a:t>
            </a:r>
            <a:r>
              <a:rPr spc="-15">
                <a:solidFill>
                  <a:srgbClr val="565656"/>
                </a:solidFill>
              </a:rPr>
              <a:t>中</a:t>
            </a:r>
            <a:r>
              <a:rPr spc="10">
                <a:solidFill>
                  <a:srgbClr val="565656"/>
                </a:solidFill>
              </a:rPr>
              <a:t>间值</a:t>
            </a:r>
            <a:r>
              <a:rPr spc="-15">
                <a:solidFill>
                  <a:srgbClr val="565656"/>
                </a:solidFill>
              </a:rPr>
              <a:t>定</a:t>
            </a:r>
            <a:r>
              <a:rPr spc="10">
                <a:solidFill>
                  <a:srgbClr val="565656"/>
                </a:solidFill>
              </a:rPr>
              <a:t>价的</a:t>
            </a:r>
            <a:r>
              <a:rPr spc="-15">
                <a:solidFill>
                  <a:srgbClr val="565656"/>
                </a:solidFill>
              </a:rPr>
              <a:t>新</a:t>
            </a:r>
            <a:r>
              <a:rPr spc="10">
                <a:solidFill>
                  <a:srgbClr val="565656"/>
                </a:solidFill>
              </a:rPr>
              <a:t>股比</a:t>
            </a:r>
            <a:r>
              <a:rPr spc="-15">
                <a:solidFill>
                  <a:srgbClr val="565656"/>
                </a:solidFill>
              </a:rPr>
              <a:t>重</a:t>
            </a:r>
            <a:r>
              <a:rPr spc="10">
                <a:solidFill>
                  <a:srgbClr val="565656"/>
                </a:solidFill>
              </a:rPr>
              <a:t>均有</a:t>
            </a:r>
            <a:r>
              <a:rPr spc="-15">
                <a:solidFill>
                  <a:srgbClr val="565656"/>
                </a:solidFill>
              </a:rPr>
              <a:t>所</a:t>
            </a:r>
            <a:r>
              <a:rPr spc="5">
                <a:solidFill>
                  <a:srgbClr val="565656"/>
                </a:solidFill>
              </a:rPr>
              <a:t>增 </a:t>
            </a:r>
            <a:r>
              <a:rPr spc="30">
                <a:solidFill>
                  <a:srgbClr val="565656"/>
                </a:solidFill>
              </a:rPr>
              <a:t>加，</a:t>
            </a:r>
            <a:r>
              <a:rPr spc="10">
                <a:solidFill>
                  <a:srgbClr val="565656"/>
                </a:solidFill>
              </a:rPr>
              <a:t>而以</a:t>
            </a:r>
            <a:r>
              <a:rPr spc="-15">
                <a:solidFill>
                  <a:srgbClr val="565656"/>
                </a:solidFill>
              </a:rPr>
              <a:t>发</a:t>
            </a:r>
            <a:r>
              <a:rPr spc="10">
                <a:solidFill>
                  <a:srgbClr val="565656"/>
                </a:solidFill>
              </a:rPr>
              <a:t>售价</a:t>
            </a:r>
            <a:r>
              <a:rPr spc="-15">
                <a:solidFill>
                  <a:srgbClr val="565656"/>
                </a:solidFill>
              </a:rPr>
              <a:t>范</a:t>
            </a:r>
            <a:r>
              <a:rPr spc="10">
                <a:solidFill>
                  <a:srgbClr val="565656"/>
                </a:solidFill>
              </a:rPr>
              <a:t>围下</a:t>
            </a:r>
            <a:r>
              <a:rPr spc="-15">
                <a:solidFill>
                  <a:srgbClr val="565656"/>
                </a:solidFill>
              </a:rPr>
              <a:t>限</a:t>
            </a:r>
            <a:r>
              <a:rPr spc="10">
                <a:solidFill>
                  <a:srgbClr val="565656"/>
                </a:solidFill>
              </a:rPr>
              <a:t>定价</a:t>
            </a:r>
            <a:r>
              <a:rPr spc="-15">
                <a:solidFill>
                  <a:srgbClr val="565656"/>
                </a:solidFill>
              </a:rPr>
              <a:t>和</a:t>
            </a:r>
            <a:r>
              <a:rPr spc="10">
                <a:solidFill>
                  <a:srgbClr val="565656"/>
                </a:solidFill>
              </a:rPr>
              <a:t>固定</a:t>
            </a:r>
            <a:r>
              <a:rPr spc="-15">
                <a:solidFill>
                  <a:srgbClr val="565656"/>
                </a:solidFill>
              </a:rPr>
              <a:t>发</a:t>
            </a:r>
            <a:r>
              <a:rPr spc="10">
                <a:solidFill>
                  <a:srgbClr val="565656"/>
                </a:solidFill>
              </a:rPr>
              <a:t>售价</a:t>
            </a:r>
            <a:r>
              <a:rPr spc="-15">
                <a:solidFill>
                  <a:srgbClr val="565656"/>
                </a:solidFill>
              </a:rPr>
              <a:t>上</a:t>
            </a:r>
            <a:r>
              <a:rPr spc="10">
                <a:solidFill>
                  <a:srgbClr val="565656"/>
                </a:solidFill>
              </a:rPr>
              <a:t>市的</a:t>
            </a:r>
            <a:r>
              <a:rPr spc="-15">
                <a:solidFill>
                  <a:srgbClr val="565656"/>
                </a:solidFill>
              </a:rPr>
              <a:t>新</a:t>
            </a:r>
            <a:r>
              <a:rPr spc="10">
                <a:solidFill>
                  <a:srgbClr val="565656"/>
                </a:solidFill>
              </a:rPr>
              <a:t>股占</a:t>
            </a:r>
            <a:r>
              <a:rPr spc="-15">
                <a:solidFill>
                  <a:srgbClr val="565656"/>
                </a:solidFill>
              </a:rPr>
              <a:t>比</a:t>
            </a:r>
            <a:r>
              <a:rPr spc="10">
                <a:solidFill>
                  <a:srgbClr val="565656"/>
                </a:solidFill>
              </a:rPr>
              <a:t>则减</a:t>
            </a:r>
            <a:r>
              <a:rPr spc="-15">
                <a:solidFill>
                  <a:srgbClr val="565656"/>
                </a:solidFill>
              </a:rPr>
              <a:t>少</a:t>
            </a:r>
            <a:r>
              <a:rPr>
                <a:solidFill>
                  <a:srgbClr val="565656"/>
                </a:solidFill>
                <a:latin typeface="Calibri"/>
                <a:cs typeface="Calibri"/>
              </a:rPr>
              <a:t>19</a:t>
            </a:r>
            <a:r>
              <a:rPr spc="10">
                <a:solidFill>
                  <a:srgbClr val="565656"/>
                </a:solidFill>
              </a:rPr>
              <a:t>个</a:t>
            </a:r>
            <a:r>
              <a:rPr spc="-15">
                <a:solidFill>
                  <a:srgbClr val="565656"/>
                </a:solidFill>
              </a:rPr>
              <a:t>百</a:t>
            </a:r>
            <a:r>
              <a:rPr spc="10">
                <a:solidFill>
                  <a:srgbClr val="565656"/>
                </a:solidFill>
              </a:rPr>
              <a:t>分点</a:t>
            </a:r>
          </a:p>
        </p:txBody>
      </p:sp>
      <p:sp>
        <p:nvSpPr>
          <p:cNvPr id="26" name="object 26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8189976" y="4069588"/>
            <a:ext cx="765175" cy="1789430"/>
          </a:xfrm>
          <a:custGeom>
            <a:rect l="l" t="t" r="r" b="b"/>
            <a:pathLst>
              <a:path w="765175" h="1789429">
                <a:moveTo>
                  <a:pt x="0" y="1789176"/>
                </a:moveTo>
                <a:lnTo>
                  <a:pt x="765048" y="1789176"/>
                </a:lnTo>
                <a:lnTo>
                  <a:pt x="765048" y="0"/>
                </a:lnTo>
                <a:lnTo>
                  <a:pt x="0" y="0"/>
                </a:lnTo>
                <a:lnTo>
                  <a:pt x="0" y="1789176"/>
                </a:lnTo>
                <a:close/>
              </a:path>
            </a:pathLst>
          </a:custGeom>
          <a:solidFill>
            <a:srgbClr val="009A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74407" y="4627371"/>
            <a:ext cx="765175" cy="1231900"/>
          </a:xfrm>
          <a:custGeom>
            <a:rect l="l" t="t" r="r" b="b"/>
            <a:pathLst>
              <a:path w="765175" h="1231900">
                <a:moveTo>
                  <a:pt x="0" y="1231391"/>
                </a:moveTo>
                <a:lnTo>
                  <a:pt x="765048" y="1231391"/>
                </a:lnTo>
                <a:lnTo>
                  <a:pt x="765048" y="0"/>
                </a:lnTo>
                <a:lnTo>
                  <a:pt x="0" y="0"/>
                </a:lnTo>
                <a:lnTo>
                  <a:pt x="0" y="1231391"/>
                </a:lnTo>
                <a:close/>
              </a:path>
            </a:pathLst>
          </a:custGeom>
          <a:solidFill>
            <a:srgbClr val="006FB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 flipH="1">
            <a:off x="9131807" y="3965955"/>
            <a:ext cx="0" cy="1892935"/>
          </a:xfrm>
          <a:custGeom>
            <a:rect l="l" t="t" r="r" b="b"/>
            <a:pathLst>
              <a:path h="1892935">
                <a:moveTo>
                  <a:pt x="0" y="1892808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131807" y="5858764"/>
            <a:ext cx="36830" cy="0"/>
          </a:xfrm>
          <a:custGeom>
            <a:rect l="l" t="t" r="r" b="b"/>
            <a:pathLst>
              <a:path w="36829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131807" y="5386323"/>
            <a:ext cx="36830" cy="0"/>
          </a:xfrm>
          <a:custGeom>
            <a:rect l="l" t="t" r="r" b="b"/>
            <a:pathLst>
              <a:path w="36829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31807" y="4913884"/>
            <a:ext cx="36830" cy="0"/>
          </a:xfrm>
          <a:custGeom>
            <a:rect l="l" t="t" r="r" b="b"/>
            <a:pathLst>
              <a:path w="36829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31807" y="4438396"/>
            <a:ext cx="36830" cy="0"/>
          </a:xfrm>
          <a:custGeom>
            <a:rect l="l" t="t" r="r" b="b"/>
            <a:pathLst>
              <a:path w="36829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131807" y="3965955"/>
            <a:ext cx="36830" cy="0"/>
          </a:xfrm>
          <a:custGeom>
            <a:rect l="l" t="t" r="r" b="b"/>
            <a:pathLst>
              <a:path w="36829">
                <a:moveTo>
                  <a:pt x="0" y="0"/>
                </a:moveTo>
                <a:lnTo>
                  <a:pt x="3657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897623" y="5858764"/>
            <a:ext cx="2234565" cy="0"/>
          </a:xfrm>
          <a:custGeom>
            <a:rect l="l" t="t" r="r" b="b"/>
            <a:pathLst>
              <a:path w="2234565">
                <a:moveTo>
                  <a:pt x="2234183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 flipH="1">
            <a:off x="9131807" y="5858764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 flipH="1">
            <a:off x="8016240" y="5858764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 flipH="1">
            <a:off x="6897623" y="5858764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9225788" y="5763767"/>
            <a:ext cx="84455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5">
                <a:latin typeface="Calibri"/>
                <a:cs typeface="Calibri"/>
              </a:rPr>
              <a:t>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122668" y="6079022"/>
            <a:ext cx="656590" cy="240029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sz="1200" b="1" spc="40">
                <a:solidFill>
                  <a:srgbClr val="012068"/>
                </a:solidFill>
                <a:latin typeface="Microsoft JhengHei"/>
                <a:cs typeface="Microsoft JhengHei"/>
              </a:rPr>
              <a:t>中旭未</a:t>
            </a:r>
            <a:r>
              <a:rPr sz="1200" b="1" spc="20">
                <a:solidFill>
                  <a:srgbClr val="012068"/>
                </a:solidFill>
                <a:latin typeface="Microsoft JhengHei"/>
                <a:cs typeface="Microsoft JhengHei"/>
              </a:rPr>
              <a:t>来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13852" y="6085118"/>
            <a:ext cx="656590" cy="240029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sz="1200" b="1" spc="40">
                <a:solidFill>
                  <a:srgbClr val="001F5F"/>
                </a:solidFill>
                <a:latin typeface="Microsoft JhengHei"/>
                <a:cs typeface="Microsoft JhengHei"/>
              </a:rPr>
              <a:t>数科集</a:t>
            </a:r>
            <a:r>
              <a:rPr sz="1200" b="1" spc="20">
                <a:solidFill>
                  <a:srgbClr val="001F5F"/>
                </a:solidFill>
                <a:latin typeface="Microsoft JhengHei"/>
                <a:cs typeface="Microsoft JhengHei"/>
              </a:rPr>
              <a:t>团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26212" y="6188689"/>
            <a:ext cx="2720340" cy="38989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资料来源：港交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德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分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析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截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850" spc="15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850" spc="10">
                <a:solidFill>
                  <a:srgbClr val="303030"/>
                </a:solidFill>
                <a:latin typeface="Calibri"/>
                <a:cs typeface="Calibri"/>
              </a:rPr>
              <a:t>12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8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日。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700" spc="-5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 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123931" y="6438557"/>
            <a:ext cx="167640" cy="13335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0"/>
              </a:spcBef>
            </a:pPr>
            <a:r>
              <a:rPr sz="700" spc="-5">
                <a:latin typeface="Calibri"/>
                <a:cs typeface="Calibri"/>
              </a:rPr>
              <a:t>21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25788" y="5291327"/>
            <a:ext cx="141605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-5">
                <a:latin typeface="Calibri"/>
                <a:cs typeface="Calibri"/>
              </a:rPr>
              <a:t>40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25788" y="4815840"/>
            <a:ext cx="141605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-5">
                <a:latin typeface="Calibri"/>
                <a:cs typeface="Calibri"/>
              </a:rPr>
              <a:t>80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25788" y="4343400"/>
            <a:ext cx="205740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-5">
                <a:latin typeface="Calibri"/>
                <a:cs typeface="Calibri"/>
              </a:rPr>
              <a:t>1</a:t>
            </a:r>
            <a:r>
              <a:rPr sz="900" spc="20">
                <a:latin typeface="Calibri"/>
                <a:cs typeface="Calibri"/>
              </a:rPr>
              <a:t>20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225788" y="3870960"/>
            <a:ext cx="205740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-5">
                <a:latin typeface="Calibri"/>
                <a:cs typeface="Calibri"/>
              </a:rPr>
              <a:t>1</a:t>
            </a:r>
            <a:r>
              <a:rPr sz="900" spc="20">
                <a:latin typeface="Calibri"/>
                <a:cs typeface="Calibri"/>
              </a:rPr>
              <a:t>60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54059" y="5913120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latin typeface="Calibri"/>
                <a:cs typeface="Calibri"/>
              </a:rPr>
              <a:t>2022</a:t>
            </a:r>
            <a:r>
              <a:rPr sz="1050" b="1" spc="5"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38492" y="5913120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latin typeface="Calibri"/>
                <a:cs typeface="Calibri"/>
              </a:rPr>
              <a:t>2023</a:t>
            </a:r>
            <a:r>
              <a:rPr sz="1050" b="1" spc="5"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10804" y="3657600"/>
            <a:ext cx="72898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spc="-10">
                <a:solidFill>
                  <a:srgbClr val="00AF50"/>
                </a:solidFill>
                <a:latin typeface="Calibri"/>
                <a:cs typeface="Calibri"/>
              </a:rPr>
              <a:t>151</a:t>
            </a:r>
            <a:r>
              <a:rPr sz="2800" b="1">
                <a:solidFill>
                  <a:srgbClr val="00AF50"/>
                </a:solidFill>
                <a:latin typeface="Calibri"/>
                <a:cs typeface="Calibri"/>
              </a:rPr>
              <a:t>x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70852" y="4227576"/>
            <a:ext cx="644525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b="1">
                <a:solidFill>
                  <a:srgbClr val="001F5F"/>
                </a:solidFill>
                <a:latin typeface="Calibri"/>
                <a:cs typeface="Calibri"/>
              </a:rPr>
              <a:t>104x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6900" y="2218944"/>
            <a:ext cx="3555365" cy="9874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300" spc="-5">
                <a:solidFill>
                  <a:srgbClr val="25880D"/>
                </a:solidFill>
                <a:latin typeface="Calibri"/>
                <a:cs typeface="Calibri"/>
              </a:rPr>
              <a:t>88</a:t>
            </a:r>
            <a:r>
              <a:rPr sz="2100" spc="5">
                <a:latin typeface="Calibri"/>
                <a:cs typeface="Calibri"/>
              </a:rPr>
              <a:t>%</a:t>
            </a:r>
            <a:r>
              <a:rPr sz="2100" spc="10">
                <a:latin typeface="华文细黑"/>
                <a:cs typeface="华文细黑"/>
              </a:rPr>
              <a:t>的</a:t>
            </a:r>
            <a:r>
              <a:rPr sz="2100" spc="-5">
                <a:latin typeface="Calibri"/>
                <a:cs typeface="Calibri"/>
              </a:rPr>
              <a:t>I</a:t>
            </a:r>
            <a:r>
              <a:rPr sz="2100" spc="-10">
                <a:latin typeface="Calibri"/>
                <a:cs typeface="Calibri"/>
              </a:rPr>
              <a:t>P</a:t>
            </a:r>
            <a:r>
              <a:rPr sz="2100" spc="-5">
                <a:latin typeface="Calibri"/>
                <a:cs typeface="Calibri"/>
              </a:rPr>
              <a:t>O</a:t>
            </a:r>
            <a:r>
              <a:rPr sz="2100" spc="10">
                <a:latin typeface="华文细黑"/>
                <a:cs typeface="华文细黑"/>
              </a:rPr>
              <a:t>获得超额认购。</a:t>
            </a:r>
            <a:endParaRPr sz="2100">
              <a:latin typeface="华文细黑"/>
              <a:cs typeface="华文细黑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7691" y="3535679"/>
            <a:ext cx="350964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10">
                <a:latin typeface="华文细黑"/>
                <a:cs typeface="华文细黑"/>
              </a:rPr>
              <a:t>在获得超额认购的项目</a:t>
            </a:r>
            <a:r>
              <a:rPr sz="2100" spc="-15">
                <a:latin typeface="华文细黑"/>
                <a:cs typeface="华文细黑"/>
              </a:rPr>
              <a:t>当</a:t>
            </a:r>
            <a:r>
              <a:rPr sz="2100" spc="10">
                <a:latin typeface="华文细黑"/>
                <a:cs typeface="华文细黑"/>
              </a:rPr>
              <a:t>中，</a:t>
            </a:r>
            <a:endParaRPr sz="2100">
              <a:latin typeface="华文细黑"/>
              <a:cs typeface="华文细黑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7691" y="3822191"/>
            <a:ext cx="2637790" cy="9874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300" spc="-5">
                <a:solidFill>
                  <a:srgbClr val="006FBF"/>
                </a:solidFill>
                <a:latin typeface="Calibri"/>
                <a:cs typeface="Calibri"/>
              </a:rPr>
              <a:t>16</a:t>
            </a:r>
            <a:r>
              <a:rPr sz="2100" spc="5">
                <a:latin typeface="Calibri"/>
                <a:cs typeface="Calibri"/>
              </a:rPr>
              <a:t>%</a:t>
            </a:r>
            <a:r>
              <a:rPr sz="2100" spc="10">
                <a:latin typeface="华文细黑"/>
                <a:cs typeface="华文细黑"/>
              </a:rPr>
              <a:t>获得超额认购</a:t>
            </a:r>
            <a:endParaRPr sz="2100">
              <a:latin typeface="华文细黑"/>
              <a:cs typeface="华文细黑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001772" y="4785359"/>
            <a:ext cx="1909445" cy="9874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300" spc="-5">
                <a:solidFill>
                  <a:srgbClr val="85BB24"/>
                </a:solidFill>
                <a:latin typeface="Calibri"/>
                <a:cs typeface="Calibri"/>
              </a:rPr>
              <a:t>20</a:t>
            </a:r>
            <a:r>
              <a:rPr sz="2100" spc="10">
                <a:latin typeface="华文细黑"/>
                <a:cs typeface="华文细黑"/>
              </a:rPr>
              <a:t>倍以上。</a:t>
            </a:r>
            <a:endParaRPr sz="2100">
              <a:latin typeface="华文细黑"/>
              <a:cs typeface="华文细黑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19732" y="2462330"/>
            <a:ext cx="1063625" cy="2419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i="1" spc="-10">
                <a:solidFill>
                  <a:srgbClr val="0076A8"/>
                </a:solidFill>
                <a:latin typeface="Calibri"/>
                <a:cs typeface="Calibri"/>
              </a:rPr>
              <a:t>(2022</a:t>
            </a:r>
            <a:r>
              <a:rPr sz="1400" spc="-10">
                <a:solidFill>
                  <a:srgbClr val="0076A8"/>
                </a:solidFill>
                <a:latin typeface="宋体"/>
                <a:cs typeface="宋体"/>
              </a:rPr>
              <a:t>年</a:t>
            </a:r>
            <a:r>
              <a:rPr sz="1400" i="1" spc="-5">
                <a:solidFill>
                  <a:srgbClr val="0076A8"/>
                </a:solidFill>
                <a:latin typeface="Calibri"/>
                <a:cs typeface="Calibri"/>
              </a:rPr>
              <a:t>:</a:t>
            </a:r>
            <a:r>
              <a:rPr sz="1400" i="1" spc="10">
                <a:solidFill>
                  <a:srgbClr val="0076A8"/>
                </a:solidFill>
                <a:latin typeface="Calibri"/>
                <a:cs typeface="Calibri"/>
              </a:rPr>
              <a:t> </a:t>
            </a:r>
            <a:r>
              <a:rPr sz="1400" i="1" spc="-15">
                <a:solidFill>
                  <a:srgbClr val="0076A8"/>
                </a:solidFill>
                <a:latin typeface="Calibri"/>
                <a:cs typeface="Calibri"/>
              </a:rPr>
              <a:t>88%)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30044" y="4016811"/>
            <a:ext cx="1063625" cy="2419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i="1" spc="-10">
                <a:solidFill>
                  <a:srgbClr val="0076A8"/>
                </a:solidFill>
                <a:latin typeface="Calibri"/>
                <a:cs typeface="Calibri"/>
              </a:rPr>
              <a:t>(2022</a:t>
            </a:r>
            <a:r>
              <a:rPr sz="1400" spc="-10">
                <a:solidFill>
                  <a:srgbClr val="0076A8"/>
                </a:solidFill>
                <a:latin typeface="宋体"/>
                <a:cs typeface="宋体"/>
              </a:rPr>
              <a:t>年</a:t>
            </a:r>
            <a:r>
              <a:rPr sz="1400" i="1" spc="-5">
                <a:solidFill>
                  <a:srgbClr val="0076A8"/>
                </a:solidFill>
                <a:latin typeface="Calibri"/>
                <a:cs typeface="Calibri"/>
              </a:rPr>
              <a:t>:</a:t>
            </a:r>
            <a:r>
              <a:rPr sz="1400" i="1" spc="10">
                <a:solidFill>
                  <a:srgbClr val="0076A8"/>
                </a:solidFill>
                <a:latin typeface="Calibri"/>
                <a:cs typeface="Calibri"/>
              </a:rPr>
              <a:t> </a:t>
            </a:r>
            <a:r>
              <a:rPr sz="1400" i="1" spc="-15">
                <a:solidFill>
                  <a:srgbClr val="0076A8"/>
                </a:solidFill>
                <a:latin typeface="Calibri"/>
                <a:cs typeface="Calibri"/>
              </a:rPr>
              <a:t>12%)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6473952" y="1457452"/>
          <a:ext cx="3554095" cy="17773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0385"/>
                <a:gridCol w="1725294"/>
              </a:tblGrid>
              <a:tr h="292607">
                <a:tc>
                  <a:txBody>
                    <a:bodyPr vert="horz" wrap="square"/>
                    <a:lstStyle/>
                    <a:p>
                      <a:pPr marL="22542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spc="10">
                          <a:solidFill>
                            <a:srgbClr val="041E42"/>
                          </a:solidFill>
                          <a:latin typeface="Microsoft JhengHei"/>
                          <a:cs typeface="Microsoft JhengHei"/>
                        </a:rPr>
                        <a:t>发行</a:t>
                      </a:r>
                      <a:r>
                        <a:rPr sz="1400" b="1" spc="-10">
                          <a:solidFill>
                            <a:srgbClr val="041E42"/>
                          </a:solidFill>
                          <a:latin typeface="Microsoft JhengHei"/>
                          <a:cs typeface="Microsoft JhengHei"/>
                        </a:rPr>
                        <a:t>商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B9E26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2225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spc="10">
                          <a:solidFill>
                            <a:srgbClr val="041E42"/>
                          </a:solidFill>
                          <a:latin typeface="Microsoft JhengHei"/>
                          <a:cs typeface="Microsoft JhengHei"/>
                        </a:rPr>
                        <a:t>超额认购倍</a:t>
                      </a:r>
                      <a:r>
                        <a:rPr sz="1400" b="1" spc="-10">
                          <a:solidFill>
                            <a:srgbClr val="041E42"/>
                          </a:solidFill>
                          <a:latin typeface="Microsoft JhengHei"/>
                          <a:cs typeface="Microsoft JhengHei"/>
                        </a:rPr>
                        <a:t>数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29209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B9E26F"/>
                    </a:solidFill>
                  </a:tcPr>
                </a:tc>
              </a:tr>
              <a:tr h="295656">
                <a:tc>
                  <a:txBody>
                    <a:bodyPr vert="horz" wrap="square"/>
                    <a:lstStyle/>
                    <a:p>
                      <a:pPr marL="22225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spc="10">
                          <a:solidFill>
                            <a:srgbClr val="52555A"/>
                          </a:solidFill>
                          <a:latin typeface="Microsoft JhengHei"/>
                          <a:cs typeface="Microsoft JhengHei"/>
                        </a:rPr>
                        <a:t>中旭未</a:t>
                      </a:r>
                      <a:r>
                        <a:rPr sz="1400" b="1" spc="-10">
                          <a:solidFill>
                            <a:srgbClr val="52555A"/>
                          </a:solidFill>
                          <a:latin typeface="Microsoft JhengHei"/>
                          <a:cs typeface="Microsoft JhengHei"/>
                        </a:rPr>
                        <a:t>来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2288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spc="-15">
                          <a:solidFill>
                            <a:srgbClr val="52555A"/>
                          </a:solidFill>
                          <a:latin typeface="Calibri"/>
                          <a:cs typeface="Calibri"/>
                        </a:rPr>
                        <a:t>104x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565656"/>
                      </a:solidFill>
                      <a:prstDash val="solid"/>
                    </a:lnB>
                  </a:tcPr>
                </a:tc>
              </a:tr>
              <a:tr h="292608">
                <a:tc>
                  <a:txBody>
                    <a:bodyPr vert="horz" wrap="square"/>
                    <a:lstStyle/>
                    <a:p>
                      <a:pPr marL="22542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spc="10">
                          <a:solidFill>
                            <a:srgbClr val="52555A"/>
                          </a:solidFill>
                          <a:latin typeface="Microsoft JhengHei"/>
                          <a:cs typeface="Microsoft JhengHei"/>
                        </a:rPr>
                        <a:t>药明合联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565656"/>
                      </a:solidFill>
                      <a:prstDash val="solid"/>
                    </a:lnT>
                    <a:lnB w="635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2606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spc="-15">
                          <a:solidFill>
                            <a:srgbClr val="52555A"/>
                          </a:solidFill>
                          <a:latin typeface="Calibri"/>
                          <a:cs typeface="Calibri"/>
                        </a:rPr>
                        <a:t>50x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565656"/>
                      </a:solidFill>
                      <a:prstDash val="solid"/>
                    </a:lnT>
                    <a:lnB w="6350">
                      <a:solidFill>
                        <a:srgbClr val="565656"/>
                      </a:solidFill>
                      <a:prstDash val="solid"/>
                    </a:lnB>
                  </a:tcPr>
                </a:tc>
              </a:tr>
              <a:tr h="295655">
                <a:tc>
                  <a:txBody>
                    <a:bodyPr vert="horz" wrap="square"/>
                    <a:lstStyle/>
                    <a:p>
                      <a:pPr marL="22225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spc="10">
                          <a:solidFill>
                            <a:srgbClr val="52555A"/>
                          </a:solidFill>
                          <a:latin typeface="Microsoft JhengHei"/>
                          <a:cs typeface="Microsoft JhengHei"/>
                        </a:rPr>
                        <a:t>新传企</a:t>
                      </a:r>
                      <a:r>
                        <a:rPr sz="1400" b="1" spc="-10">
                          <a:solidFill>
                            <a:srgbClr val="52555A"/>
                          </a:solidFill>
                          <a:latin typeface="Microsoft JhengHei"/>
                          <a:cs typeface="Microsoft JhengHei"/>
                        </a:rPr>
                        <a:t>划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565656"/>
                      </a:solidFill>
                      <a:prstDash val="solid"/>
                    </a:lnT>
                    <a:lnB w="635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2606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spc="-15">
                          <a:solidFill>
                            <a:srgbClr val="52555A"/>
                          </a:solidFill>
                          <a:latin typeface="Calibri"/>
                          <a:cs typeface="Calibri"/>
                        </a:rPr>
                        <a:t>44x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565656"/>
                      </a:solidFill>
                      <a:prstDash val="solid"/>
                    </a:lnT>
                    <a:lnB w="6350">
                      <a:solidFill>
                        <a:srgbClr val="565656"/>
                      </a:solidFill>
                      <a:prstDash val="solid"/>
                    </a:lnB>
                  </a:tcPr>
                </a:tc>
              </a:tr>
              <a:tr h="292608">
                <a:tc>
                  <a:txBody>
                    <a:bodyPr vert="horz" wrap="square"/>
                    <a:lstStyle/>
                    <a:p>
                      <a:pPr marL="22542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spc="10">
                          <a:solidFill>
                            <a:srgbClr val="52555A"/>
                          </a:solidFill>
                          <a:latin typeface="Microsoft JhengHei"/>
                          <a:cs typeface="Microsoft JhengHei"/>
                        </a:rPr>
                        <a:t>粉笔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565656"/>
                      </a:solidFill>
                      <a:prstDash val="solid"/>
                    </a:lnT>
                    <a:lnB w="635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2606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spc="-15">
                          <a:solidFill>
                            <a:srgbClr val="52555A"/>
                          </a:solidFill>
                          <a:latin typeface="Calibri"/>
                          <a:cs typeface="Calibri"/>
                        </a:rPr>
                        <a:t>34x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565656"/>
                      </a:solidFill>
                      <a:prstDash val="solid"/>
                    </a:lnT>
                    <a:lnB w="6350">
                      <a:solidFill>
                        <a:srgbClr val="565656"/>
                      </a:solidFill>
                      <a:prstDash val="solid"/>
                    </a:lnB>
                  </a:tcPr>
                </a:tc>
              </a:tr>
              <a:tr h="295655">
                <a:tc>
                  <a:txBody>
                    <a:bodyPr vert="horz" wrap="square"/>
                    <a:lstStyle/>
                    <a:p>
                      <a:pPr marL="22542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spc="10">
                          <a:solidFill>
                            <a:srgbClr val="52555A"/>
                          </a:solidFill>
                          <a:latin typeface="Microsoft JhengHei"/>
                          <a:cs typeface="Microsoft JhengHei"/>
                        </a:rPr>
                        <a:t>升辉清洁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2606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spc="-15">
                          <a:solidFill>
                            <a:srgbClr val="52555A"/>
                          </a:solidFill>
                          <a:latin typeface="Calibri"/>
                          <a:cs typeface="Calibri"/>
                        </a:rPr>
                        <a:t>33x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0" name="object 30"/>
          <p:cNvSpPr txBox="1"/>
          <p:nvPr/>
        </p:nvSpPr>
        <p:spPr>
          <a:xfrm>
            <a:off x="6961123" y="1194816"/>
            <a:ext cx="2625090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10">
                <a:latin typeface="Calibri"/>
                <a:cs typeface="Calibri"/>
              </a:rPr>
              <a:t>2023</a:t>
            </a:r>
            <a:r>
              <a:rPr sz="1300" b="1" spc="40">
                <a:latin typeface="Microsoft JhengHei"/>
                <a:cs typeface="Microsoft JhengHei"/>
              </a:rPr>
              <a:t>年前</a:t>
            </a:r>
            <a:r>
              <a:rPr sz="1300" b="1" spc="20">
                <a:latin typeface="Microsoft JhengHei"/>
                <a:cs typeface="Microsoft JhengHei"/>
              </a:rPr>
              <a:t>三季</a:t>
            </a:r>
            <a:r>
              <a:rPr sz="1300" b="1" spc="-5">
                <a:latin typeface="Microsoft JhengHei"/>
                <a:cs typeface="Microsoft JhengHei"/>
              </a:rPr>
              <a:t>度</a:t>
            </a:r>
            <a:r>
              <a:rPr sz="1300" b="1" spc="20">
                <a:latin typeface="Microsoft JhengHei"/>
                <a:cs typeface="Microsoft JhengHei"/>
              </a:rPr>
              <a:t>前五大超</a:t>
            </a:r>
            <a:r>
              <a:rPr sz="1300" b="1" spc="-5">
                <a:latin typeface="Microsoft JhengHei"/>
                <a:cs typeface="Microsoft JhengHei"/>
              </a:rPr>
              <a:t>额</a:t>
            </a:r>
            <a:r>
              <a:rPr sz="1300" b="1" spc="20">
                <a:latin typeface="Microsoft JhengHei"/>
                <a:cs typeface="Microsoft JhengHei"/>
              </a:rPr>
              <a:t>认购</a:t>
            </a:r>
            <a:r>
              <a:rPr sz="1300" b="1">
                <a:latin typeface="Calibri"/>
                <a:cs typeface="Calibri"/>
              </a:rPr>
              <a:t>IPO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536440" y="4532376"/>
            <a:ext cx="210185" cy="830580"/>
          </a:xfrm>
          <a:prstGeom prst="rect">
            <a:avLst/>
          </a:prstGeom>
        </p:spPr>
        <p:txBody>
          <a:bodyPr vert="vert270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050" b="1" spc="70">
                <a:solidFill>
                  <a:srgbClr val="303030"/>
                </a:solidFill>
                <a:latin typeface="Microsoft JhengHei"/>
                <a:cs typeface="Microsoft JhengHei"/>
              </a:rPr>
              <a:t>超额</a:t>
            </a:r>
            <a:r>
              <a:rPr sz="1050" b="1" spc="45">
                <a:solidFill>
                  <a:srgbClr val="303030"/>
                </a:solidFill>
                <a:latin typeface="Microsoft JhengHei"/>
                <a:cs typeface="Microsoft JhengHei"/>
              </a:rPr>
              <a:t>认购倍</a:t>
            </a:r>
            <a:r>
              <a:rPr sz="1050" b="1">
                <a:solidFill>
                  <a:srgbClr val="303030"/>
                </a:solidFill>
                <a:latin typeface="Microsoft JhengHei"/>
                <a:cs typeface="Microsoft JhengHei"/>
              </a:rPr>
              <a:t>数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17068" y="1036319"/>
            <a:ext cx="5380990" cy="1307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spc="10">
                <a:latin typeface="Calibri"/>
                <a:cs typeface="Calibri"/>
              </a:rPr>
              <a:t>2023</a:t>
            </a:r>
            <a:r>
              <a:rPr sz="2100" b="1" spc="10">
                <a:latin typeface="Microsoft JhengHei"/>
                <a:cs typeface="Microsoft JhengHei"/>
              </a:rPr>
              <a:t>年</a:t>
            </a:r>
            <a:r>
              <a:rPr sz="2100" b="1" spc="-15">
                <a:latin typeface="Microsoft JhengHei"/>
                <a:cs typeface="Microsoft JhengHei"/>
              </a:rPr>
              <a:t>香</a:t>
            </a:r>
            <a:r>
              <a:rPr sz="2100" b="1" spc="10">
                <a:latin typeface="Microsoft JhengHei"/>
                <a:cs typeface="Microsoft JhengHei"/>
              </a:rPr>
              <a:t>港新</a:t>
            </a:r>
            <a:r>
              <a:rPr sz="2100" b="1" spc="-15">
                <a:latin typeface="Microsoft JhengHei"/>
                <a:cs typeface="Microsoft JhengHei"/>
              </a:rPr>
              <a:t>股</a:t>
            </a:r>
            <a:r>
              <a:rPr sz="2100" b="1" spc="10">
                <a:latin typeface="Microsoft JhengHei"/>
                <a:cs typeface="Microsoft JhengHei"/>
              </a:rPr>
              <a:t>公开</a:t>
            </a:r>
            <a:r>
              <a:rPr sz="2100" b="1" spc="-15">
                <a:latin typeface="Microsoft JhengHei"/>
                <a:cs typeface="Microsoft JhengHei"/>
              </a:rPr>
              <a:t>发</a:t>
            </a:r>
            <a:r>
              <a:rPr sz="2100" b="1" spc="10">
                <a:latin typeface="Microsoft JhengHei"/>
                <a:cs typeface="Microsoft JhengHei"/>
              </a:rPr>
              <a:t>售认</a:t>
            </a:r>
            <a:r>
              <a:rPr sz="2100" b="1" spc="-15">
                <a:latin typeface="Microsoft JhengHei"/>
                <a:cs typeface="Microsoft JhengHei"/>
              </a:rPr>
              <a:t>购</a:t>
            </a:r>
            <a:r>
              <a:rPr sz="2100" b="1" spc="10">
                <a:latin typeface="Microsoft JhengHei"/>
                <a:cs typeface="Microsoft JhengHei"/>
              </a:rPr>
              <a:t>分析</a:t>
            </a:r>
            <a:endParaRPr sz="2100">
              <a:latin typeface="Microsoft JhengHei"/>
              <a:cs typeface="Microsoft JhengHei"/>
            </a:endParaRPr>
          </a:p>
          <a:p>
            <a:pPr marL="12700" marR="5080" algn="just">
              <a:lnSpc>
                <a:spcPct val="99000"/>
              </a:lnSpc>
              <a:spcBef>
                <a:spcPts val="75"/>
              </a:spcBef>
            </a:pPr>
            <a:r>
              <a:rPr sz="2100" b="1" spc="30">
                <a:solidFill>
                  <a:srgbClr val="565656"/>
                </a:solidFill>
                <a:latin typeface="Microsoft JhengHei"/>
                <a:cs typeface="Microsoft JhengHei"/>
              </a:rPr>
              <a:t>今年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市况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低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迷，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尽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管整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体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超额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认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购项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目</a:t>
            </a:r>
            <a:r>
              <a:rPr sz="2100" b="1" spc="5">
                <a:solidFill>
                  <a:srgbClr val="565656"/>
                </a:solidFill>
                <a:latin typeface="Microsoft JhengHei"/>
                <a:cs typeface="Microsoft JhengHei"/>
              </a:rPr>
              <a:t>比例与 </a:t>
            </a:r>
            <a:r>
              <a:rPr sz="2100" b="1" spc="30">
                <a:solidFill>
                  <a:srgbClr val="565656"/>
                </a:solidFill>
                <a:latin typeface="Microsoft JhengHei"/>
                <a:cs typeface="Microsoft JhengHei"/>
              </a:rPr>
              <a:t>去年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持平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，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然而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前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五大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超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额认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购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新股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倍</a:t>
            </a:r>
            <a:r>
              <a:rPr sz="2100" b="1" spc="5">
                <a:solidFill>
                  <a:srgbClr val="565656"/>
                </a:solidFill>
                <a:latin typeface="Microsoft JhengHei"/>
                <a:cs typeface="Microsoft JhengHei"/>
              </a:rPr>
              <a:t>数较去 </a:t>
            </a:r>
            <a:r>
              <a:rPr sz="2100" b="1" spc="30">
                <a:solidFill>
                  <a:srgbClr val="565656"/>
                </a:solidFill>
                <a:latin typeface="Microsoft JhengHei"/>
                <a:cs typeface="Microsoft JhengHei"/>
              </a:rPr>
              <a:t>年减少</a:t>
            </a:r>
            <a:endParaRPr sz="2100">
              <a:latin typeface="Microsoft JhengHei"/>
              <a:cs typeface="Microsoft JhengHe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817611" y="3328415"/>
            <a:ext cx="948690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40">
                <a:solidFill>
                  <a:srgbClr val="041E42"/>
                </a:solidFill>
                <a:latin typeface="Microsoft JhengHei"/>
                <a:cs typeface="Microsoft JhengHei"/>
              </a:rPr>
              <a:t>表现</a:t>
            </a:r>
            <a:r>
              <a:rPr sz="1300" b="1" spc="20">
                <a:solidFill>
                  <a:srgbClr val="041E42"/>
                </a:solidFill>
                <a:latin typeface="Microsoft JhengHei"/>
                <a:cs typeface="Microsoft JhengHei"/>
              </a:rPr>
              <a:t>最佳</a:t>
            </a:r>
            <a:r>
              <a:rPr sz="1300" b="1" spc="10">
                <a:solidFill>
                  <a:srgbClr val="041E42"/>
                </a:solidFill>
                <a:latin typeface="Calibri"/>
                <a:cs typeface="Calibri"/>
              </a:rPr>
              <a:t>I</a:t>
            </a:r>
            <a:r>
              <a:rPr sz="1300" b="1">
                <a:solidFill>
                  <a:srgbClr val="041E42"/>
                </a:solidFill>
                <a:latin typeface="Calibri"/>
                <a:cs typeface="Calibri"/>
              </a:rPr>
              <a:t>PO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555483" y="3526535"/>
            <a:ext cx="147383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>
                <a:solidFill>
                  <a:srgbClr val="041E42"/>
                </a:solidFill>
                <a:latin typeface="Calibri"/>
                <a:cs typeface="Calibri"/>
              </a:rPr>
              <a:t>(</a:t>
            </a:r>
            <a:r>
              <a:rPr sz="1300" b="1" spc="40">
                <a:solidFill>
                  <a:srgbClr val="041E42"/>
                </a:solidFill>
                <a:latin typeface="Microsoft JhengHei"/>
                <a:cs typeface="Microsoft JhengHei"/>
              </a:rPr>
              <a:t>以超</a:t>
            </a:r>
            <a:r>
              <a:rPr sz="1300" b="1" spc="20">
                <a:solidFill>
                  <a:srgbClr val="041E42"/>
                </a:solidFill>
                <a:latin typeface="Microsoft JhengHei"/>
                <a:cs typeface="Microsoft JhengHei"/>
              </a:rPr>
              <a:t>额认购倍</a:t>
            </a:r>
            <a:r>
              <a:rPr sz="1300" b="1" spc="-5">
                <a:solidFill>
                  <a:srgbClr val="041E42"/>
                </a:solidFill>
                <a:latin typeface="Microsoft JhengHei"/>
                <a:cs typeface="Microsoft JhengHei"/>
              </a:rPr>
              <a:t>数</a:t>
            </a:r>
            <a:r>
              <a:rPr sz="1300" b="1" spc="20">
                <a:solidFill>
                  <a:srgbClr val="041E42"/>
                </a:solidFill>
                <a:latin typeface="Microsoft JhengHei"/>
                <a:cs typeface="Microsoft JhengHei"/>
              </a:rPr>
              <a:t>计</a:t>
            </a:r>
            <a:r>
              <a:rPr sz="1300" b="1" spc="5">
                <a:solidFill>
                  <a:srgbClr val="041E42"/>
                </a:solidFill>
                <a:latin typeface="Calibri"/>
                <a:cs typeface="Calibri"/>
              </a:rPr>
              <a:t>)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6309359" y="2563876"/>
            <a:ext cx="2919984" cy="291693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875523" y="2737103"/>
            <a:ext cx="2717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5">
                <a:solidFill>
                  <a:srgbClr val="FFFFFF"/>
                </a:solidFill>
                <a:latin typeface="Calibri"/>
                <a:cs typeface="Calibri"/>
              </a:rPr>
              <a:t>7%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10804" y="2962655"/>
            <a:ext cx="2717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5">
                <a:solidFill>
                  <a:srgbClr val="FFFFFF"/>
                </a:solidFill>
                <a:latin typeface="Calibri"/>
                <a:cs typeface="Calibri"/>
              </a:rPr>
              <a:t>4%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55811" y="3718560"/>
            <a:ext cx="3721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24%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59571" y="4730496"/>
            <a:ext cx="37211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53604" y="4959096"/>
            <a:ext cx="27178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b="1" spc="5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36740" y="4754879"/>
            <a:ext cx="37211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62419" y="3304032"/>
            <a:ext cx="3721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>
                <a:latin typeface="Calibri"/>
                <a:cs typeface="Calibri"/>
              </a:rPr>
              <a:t>32%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19393" y="2422964"/>
            <a:ext cx="96068" cy="9284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638547" y="2334768"/>
            <a:ext cx="126301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10">
                <a:latin typeface="华文细黑"/>
                <a:cs typeface="华文细黑"/>
              </a:rPr>
              <a:t>能源和资源行业</a:t>
            </a:r>
            <a:endParaRPr sz="1400">
              <a:latin typeface="华文细黑"/>
              <a:cs typeface="华文细黑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519393" y="2898218"/>
            <a:ext cx="96068" cy="9026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638547" y="2807207"/>
            <a:ext cx="108648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10">
                <a:latin typeface="华文细黑"/>
                <a:cs typeface="华文细黑"/>
              </a:rPr>
              <a:t>金融服务行业</a:t>
            </a:r>
            <a:endParaRPr sz="1400">
              <a:latin typeface="华文细黑"/>
              <a:cs typeface="华文细黑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519393" y="3367532"/>
            <a:ext cx="96068" cy="9347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638547" y="3279647"/>
            <a:ext cx="126301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10">
                <a:latin typeface="华文细黑"/>
                <a:cs typeface="华文细黑"/>
              </a:rPr>
              <a:t>医疗及医药行业</a:t>
            </a:r>
            <a:endParaRPr sz="1400">
              <a:latin typeface="华文细黑"/>
              <a:cs typeface="华文细黑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519393" y="3841326"/>
            <a:ext cx="96068" cy="9189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638547" y="3752087"/>
            <a:ext cx="73279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10">
                <a:latin typeface="华文细黑"/>
                <a:cs typeface="华文细黑"/>
              </a:rPr>
              <a:t>制造行业</a:t>
            </a:r>
            <a:endParaRPr sz="1400">
              <a:latin typeface="华文细黑"/>
              <a:cs typeface="华文细黑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19393" y="4309676"/>
            <a:ext cx="96068" cy="92846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519393" y="4784930"/>
            <a:ext cx="96068" cy="9026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638547" y="4693920"/>
            <a:ext cx="73279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10">
                <a:latin typeface="华文细黑"/>
                <a:cs typeface="华文细黑"/>
              </a:rPr>
              <a:t>消费行业</a:t>
            </a:r>
            <a:endParaRPr sz="1400">
              <a:latin typeface="华文细黑"/>
              <a:cs typeface="华文细黑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519393" y="5258425"/>
            <a:ext cx="96068" cy="90267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4638547" y="5166359"/>
            <a:ext cx="1793239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10">
                <a:latin typeface="华文细黑"/>
                <a:cs typeface="华文细黑"/>
              </a:rPr>
              <a:t>科技、传媒和电信行业</a:t>
            </a:r>
            <a:endParaRPr sz="1400">
              <a:latin typeface="华文细黑"/>
              <a:cs typeface="华文细黑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365503" y="2585211"/>
            <a:ext cx="2919984" cy="2923032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2745739" y="2822447"/>
            <a:ext cx="53340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>
                <a:latin typeface="Calibri"/>
                <a:cs typeface="Calibri"/>
              </a:rPr>
              <a:t>2</a:t>
            </a:r>
            <a:r>
              <a:rPr sz="1550" b="1" spc="135">
                <a:latin typeface="Calibri"/>
                <a:cs typeface="Calibri"/>
              </a:rPr>
              <a:t>%</a:t>
            </a:r>
            <a:r>
              <a:rPr sz="2325" b="1" spc="7" baseline="3584">
                <a:solidFill>
                  <a:srgbClr val="FFFFFF"/>
                </a:solidFill>
                <a:latin typeface="Calibri"/>
                <a:cs typeface="Calibri"/>
              </a:rPr>
              <a:t>5%</a:t>
            </a:r>
            <a:endParaRPr sz="2325" baseline="3584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28491" y="3157728"/>
            <a:ext cx="3721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27196" y="3818471"/>
            <a:ext cx="1821180" cy="64071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550">
              <a:latin typeface="Calibri"/>
              <a:cs typeface="Calibri"/>
            </a:endParaRPr>
          </a:p>
          <a:p>
            <a:pPr marL="923925">
              <a:lnSpc>
                <a:spcPct val="100000"/>
              </a:lnSpc>
              <a:spcBef>
                <a:spcPts val="595"/>
              </a:spcBef>
            </a:pPr>
            <a:r>
              <a:rPr sz="1400" spc="-10">
                <a:latin typeface="华文细黑"/>
                <a:cs typeface="华文细黑"/>
              </a:rPr>
              <a:t>房地产行业</a:t>
            </a:r>
            <a:endParaRPr sz="1400">
              <a:latin typeface="华文细黑"/>
              <a:cs typeface="华文细黑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65067" y="4608576"/>
            <a:ext cx="37211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66620" y="4876800"/>
            <a:ext cx="37211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31%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22195" y="3197352"/>
            <a:ext cx="3721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>
                <a:latin typeface="Calibri"/>
                <a:cs typeface="Calibri"/>
              </a:rPr>
              <a:t>27%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371344" y="3807459"/>
            <a:ext cx="378460" cy="472440"/>
          </a:xfrm>
          <a:custGeom>
            <a:rect l="l" t="t" r="r" b="b"/>
            <a:pathLst>
              <a:path w="378460" h="472439">
                <a:moveTo>
                  <a:pt x="371856" y="0"/>
                </a:moveTo>
                <a:lnTo>
                  <a:pt x="6095" y="0"/>
                </a:lnTo>
                <a:lnTo>
                  <a:pt x="0" y="9143"/>
                </a:lnTo>
                <a:lnTo>
                  <a:pt x="0" y="466343"/>
                </a:lnTo>
                <a:lnTo>
                  <a:pt x="6095" y="472439"/>
                </a:lnTo>
                <a:lnTo>
                  <a:pt x="371856" y="472439"/>
                </a:lnTo>
                <a:lnTo>
                  <a:pt x="377951" y="466343"/>
                </a:lnTo>
                <a:lnTo>
                  <a:pt x="377951" y="438912"/>
                </a:lnTo>
                <a:lnTo>
                  <a:pt x="33528" y="438912"/>
                </a:lnTo>
                <a:lnTo>
                  <a:pt x="33528" y="33527"/>
                </a:lnTo>
                <a:lnTo>
                  <a:pt x="377951" y="33527"/>
                </a:lnTo>
                <a:lnTo>
                  <a:pt x="377951" y="9143"/>
                </a:lnTo>
                <a:lnTo>
                  <a:pt x="371856" y="0"/>
                </a:lnTo>
                <a:close/>
              </a:path>
              <a:path w="378460" h="472439">
                <a:moveTo>
                  <a:pt x="377951" y="33527"/>
                </a:moveTo>
                <a:lnTo>
                  <a:pt x="344424" y="33527"/>
                </a:lnTo>
                <a:lnTo>
                  <a:pt x="344424" y="438912"/>
                </a:lnTo>
                <a:lnTo>
                  <a:pt x="377951" y="438912"/>
                </a:lnTo>
                <a:lnTo>
                  <a:pt x="377951" y="33527"/>
                </a:lnTo>
                <a:close/>
              </a:path>
              <a:path w="378460" h="472439">
                <a:moveTo>
                  <a:pt x="198119" y="371855"/>
                </a:moveTo>
                <a:lnTo>
                  <a:pt x="179831" y="371855"/>
                </a:lnTo>
                <a:lnTo>
                  <a:pt x="170687" y="377951"/>
                </a:lnTo>
                <a:lnTo>
                  <a:pt x="170687" y="387095"/>
                </a:lnTo>
                <a:lnTo>
                  <a:pt x="172259" y="395096"/>
                </a:lnTo>
                <a:lnTo>
                  <a:pt x="176402" y="400812"/>
                </a:lnTo>
                <a:lnTo>
                  <a:pt x="182260" y="404240"/>
                </a:lnTo>
                <a:lnTo>
                  <a:pt x="188975" y="405384"/>
                </a:lnTo>
                <a:lnTo>
                  <a:pt x="195691" y="404240"/>
                </a:lnTo>
                <a:lnTo>
                  <a:pt x="201549" y="400812"/>
                </a:lnTo>
                <a:lnTo>
                  <a:pt x="205692" y="395096"/>
                </a:lnTo>
                <a:lnTo>
                  <a:pt x="207263" y="387095"/>
                </a:lnTo>
                <a:lnTo>
                  <a:pt x="207263" y="377951"/>
                </a:lnTo>
                <a:lnTo>
                  <a:pt x="198119" y="371855"/>
                </a:lnTo>
                <a:close/>
              </a:path>
              <a:path w="378460" h="472439">
                <a:moveTo>
                  <a:pt x="320039" y="51815"/>
                </a:moveTo>
                <a:lnTo>
                  <a:pt x="57912" y="51815"/>
                </a:lnTo>
                <a:lnTo>
                  <a:pt x="51816" y="60960"/>
                </a:lnTo>
                <a:lnTo>
                  <a:pt x="51816" y="332231"/>
                </a:lnTo>
                <a:lnTo>
                  <a:pt x="57912" y="338327"/>
                </a:lnTo>
                <a:lnTo>
                  <a:pt x="320039" y="338327"/>
                </a:lnTo>
                <a:lnTo>
                  <a:pt x="326136" y="332231"/>
                </a:lnTo>
                <a:lnTo>
                  <a:pt x="326136" y="304800"/>
                </a:lnTo>
                <a:lnTo>
                  <a:pt x="85343" y="304800"/>
                </a:lnTo>
                <a:lnTo>
                  <a:pt x="85343" y="85343"/>
                </a:lnTo>
                <a:lnTo>
                  <a:pt x="326136" y="85343"/>
                </a:lnTo>
                <a:lnTo>
                  <a:pt x="326136" y="60960"/>
                </a:lnTo>
                <a:lnTo>
                  <a:pt x="320039" y="51815"/>
                </a:lnTo>
                <a:close/>
              </a:path>
              <a:path w="378460" h="472439">
                <a:moveTo>
                  <a:pt x="326136" y="85343"/>
                </a:moveTo>
                <a:lnTo>
                  <a:pt x="292607" y="85343"/>
                </a:lnTo>
                <a:lnTo>
                  <a:pt x="292607" y="304800"/>
                </a:lnTo>
                <a:lnTo>
                  <a:pt x="326136" y="304800"/>
                </a:lnTo>
                <a:lnTo>
                  <a:pt x="326136" y="85343"/>
                </a:lnTo>
                <a:close/>
              </a:path>
            </a:pathLst>
          </a:custGeom>
          <a:solidFill>
            <a:srgbClr val="DCDD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371344" y="3807459"/>
            <a:ext cx="378460" cy="472440"/>
          </a:xfrm>
          <a:custGeom>
            <a:rect l="l" t="t" r="r" b="b"/>
            <a:pathLst>
              <a:path w="378460" h="472439">
                <a:moveTo>
                  <a:pt x="362712" y="0"/>
                </a:moveTo>
                <a:lnTo>
                  <a:pt x="362712" y="0"/>
                </a:lnTo>
                <a:lnTo>
                  <a:pt x="6095" y="0"/>
                </a:lnTo>
                <a:lnTo>
                  <a:pt x="0" y="9143"/>
                </a:lnTo>
                <a:lnTo>
                  <a:pt x="0" y="466343"/>
                </a:lnTo>
                <a:lnTo>
                  <a:pt x="6095" y="472439"/>
                </a:lnTo>
                <a:lnTo>
                  <a:pt x="371856" y="472439"/>
                </a:lnTo>
                <a:lnTo>
                  <a:pt x="377951" y="466343"/>
                </a:lnTo>
                <a:lnTo>
                  <a:pt x="377951" y="9143"/>
                </a:lnTo>
                <a:lnTo>
                  <a:pt x="371856" y="0"/>
                </a:lnTo>
                <a:lnTo>
                  <a:pt x="362712" y="0"/>
                </a:lnTo>
              </a:path>
            </a:pathLst>
          </a:custGeom>
          <a:ln w="9144">
            <a:solidFill>
              <a:srgbClr val="DCDD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404872" y="3840988"/>
            <a:ext cx="311150" cy="405765"/>
          </a:xfrm>
          <a:custGeom>
            <a:rect l="l" t="t" r="r" b="b"/>
            <a:pathLst>
              <a:path w="311150" h="405764">
                <a:moveTo>
                  <a:pt x="310895" y="405384"/>
                </a:moveTo>
                <a:lnTo>
                  <a:pt x="131159" y="405384"/>
                </a:lnTo>
                <a:lnTo>
                  <a:pt x="38862" y="405384"/>
                </a:lnTo>
                <a:lnTo>
                  <a:pt x="4857" y="405384"/>
                </a:lnTo>
                <a:lnTo>
                  <a:pt x="0" y="405384"/>
                </a:lnTo>
                <a:lnTo>
                  <a:pt x="0" y="171021"/>
                </a:lnTo>
                <a:lnTo>
                  <a:pt x="0" y="50673"/>
                </a:lnTo>
                <a:lnTo>
                  <a:pt x="0" y="6334"/>
                </a:lnTo>
                <a:lnTo>
                  <a:pt x="0" y="0"/>
                </a:lnTo>
                <a:lnTo>
                  <a:pt x="179736" y="0"/>
                </a:lnTo>
                <a:lnTo>
                  <a:pt x="272033" y="0"/>
                </a:lnTo>
                <a:lnTo>
                  <a:pt x="306038" y="0"/>
                </a:lnTo>
                <a:lnTo>
                  <a:pt x="310895" y="0"/>
                </a:lnTo>
                <a:lnTo>
                  <a:pt x="310895" y="405384"/>
                </a:lnTo>
              </a:path>
            </a:pathLst>
          </a:custGeom>
          <a:ln w="9144">
            <a:solidFill>
              <a:srgbClr val="DCDD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542032" y="4179315"/>
            <a:ext cx="36830" cy="33655"/>
          </a:xfrm>
          <a:custGeom>
            <a:rect l="l" t="t" r="r" b="b"/>
            <a:pathLst>
              <a:path w="36830" h="33654">
                <a:moveTo>
                  <a:pt x="36575" y="15239"/>
                </a:moveTo>
                <a:lnTo>
                  <a:pt x="35004" y="23240"/>
                </a:lnTo>
                <a:lnTo>
                  <a:pt x="30861" y="28956"/>
                </a:lnTo>
                <a:lnTo>
                  <a:pt x="25003" y="32385"/>
                </a:lnTo>
                <a:lnTo>
                  <a:pt x="18287" y="33528"/>
                </a:lnTo>
                <a:lnTo>
                  <a:pt x="11572" y="32385"/>
                </a:lnTo>
                <a:lnTo>
                  <a:pt x="5714" y="28956"/>
                </a:lnTo>
                <a:lnTo>
                  <a:pt x="1571" y="23240"/>
                </a:lnTo>
                <a:lnTo>
                  <a:pt x="0" y="15239"/>
                </a:lnTo>
                <a:lnTo>
                  <a:pt x="0" y="6096"/>
                </a:lnTo>
                <a:lnTo>
                  <a:pt x="9143" y="0"/>
                </a:lnTo>
                <a:lnTo>
                  <a:pt x="18287" y="0"/>
                </a:lnTo>
                <a:lnTo>
                  <a:pt x="27431" y="0"/>
                </a:lnTo>
                <a:lnTo>
                  <a:pt x="36575" y="6096"/>
                </a:lnTo>
                <a:lnTo>
                  <a:pt x="36575" y="15239"/>
                </a:lnTo>
              </a:path>
            </a:pathLst>
          </a:custGeom>
          <a:ln w="9144">
            <a:solidFill>
              <a:srgbClr val="DCDD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423160" y="3859276"/>
            <a:ext cx="274320" cy="287020"/>
          </a:xfrm>
          <a:custGeom>
            <a:rect l="l" t="t" r="r" b="b"/>
            <a:pathLst>
              <a:path w="274319" h="287020">
                <a:moveTo>
                  <a:pt x="15239" y="286512"/>
                </a:moveTo>
                <a:lnTo>
                  <a:pt x="15239" y="286512"/>
                </a:lnTo>
                <a:lnTo>
                  <a:pt x="268223" y="286512"/>
                </a:lnTo>
                <a:lnTo>
                  <a:pt x="274319" y="280415"/>
                </a:lnTo>
                <a:lnTo>
                  <a:pt x="274319" y="9144"/>
                </a:lnTo>
                <a:lnTo>
                  <a:pt x="268223" y="0"/>
                </a:lnTo>
                <a:lnTo>
                  <a:pt x="6095" y="0"/>
                </a:lnTo>
                <a:lnTo>
                  <a:pt x="0" y="9144"/>
                </a:lnTo>
                <a:lnTo>
                  <a:pt x="0" y="280415"/>
                </a:lnTo>
                <a:lnTo>
                  <a:pt x="6095" y="286512"/>
                </a:lnTo>
                <a:lnTo>
                  <a:pt x="15239" y="286512"/>
                </a:lnTo>
              </a:path>
            </a:pathLst>
          </a:custGeom>
          <a:ln w="9144">
            <a:solidFill>
              <a:srgbClr val="DCDD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456688" y="3892803"/>
            <a:ext cx="207645" cy="219710"/>
          </a:xfrm>
          <a:custGeom>
            <a:rect l="l" t="t" r="r" b="b"/>
            <a:pathLst>
              <a:path w="207644" h="219710">
                <a:moveTo>
                  <a:pt x="0" y="0"/>
                </a:moveTo>
                <a:lnTo>
                  <a:pt x="119824" y="0"/>
                </a:lnTo>
                <a:lnTo>
                  <a:pt x="181356" y="0"/>
                </a:lnTo>
                <a:lnTo>
                  <a:pt x="204025" y="0"/>
                </a:lnTo>
                <a:lnTo>
                  <a:pt x="207263" y="0"/>
                </a:lnTo>
                <a:lnTo>
                  <a:pt x="207263" y="126873"/>
                </a:lnTo>
                <a:lnTo>
                  <a:pt x="207263" y="192024"/>
                </a:lnTo>
                <a:lnTo>
                  <a:pt x="207263" y="216026"/>
                </a:lnTo>
                <a:lnTo>
                  <a:pt x="207263" y="219456"/>
                </a:lnTo>
                <a:lnTo>
                  <a:pt x="87439" y="219456"/>
                </a:lnTo>
                <a:lnTo>
                  <a:pt x="25907" y="219456"/>
                </a:lnTo>
                <a:lnTo>
                  <a:pt x="3238" y="219456"/>
                </a:lnTo>
                <a:lnTo>
                  <a:pt x="0" y="219456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DCDD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456691" y="1024128"/>
            <a:ext cx="9885680" cy="667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10">
                <a:latin typeface="Calibri"/>
                <a:cs typeface="Calibri"/>
              </a:rPr>
              <a:t>2023</a:t>
            </a:r>
            <a:r>
              <a:rPr spc="10"/>
              <a:t>年</a:t>
            </a:r>
            <a:r>
              <a:rPr spc="-15"/>
              <a:t>香</a:t>
            </a:r>
            <a:r>
              <a:rPr spc="10"/>
              <a:t>港新</a:t>
            </a:r>
            <a:r>
              <a:rPr spc="-15"/>
              <a:t>股</a:t>
            </a:r>
            <a:r>
              <a:rPr spc="10"/>
              <a:t>数量</a:t>
            </a:r>
            <a:r>
              <a:rPr spc="-15"/>
              <a:t>行</a:t>
            </a:r>
            <a:r>
              <a:rPr spc="10"/>
              <a:t>业分析</a:t>
            </a:r>
          </a:p>
          <a:p>
            <a:pPr marL="12700">
              <a:lnSpc>
                <a:spcPct val="100000"/>
              </a:lnSpc>
            </a:pPr>
            <a:r>
              <a:rPr spc="30">
                <a:solidFill>
                  <a:srgbClr val="565656"/>
                </a:solidFill>
              </a:rPr>
              <a:t>消费</a:t>
            </a:r>
            <a:r>
              <a:rPr spc="10">
                <a:solidFill>
                  <a:srgbClr val="565656"/>
                </a:solidFill>
              </a:rPr>
              <a:t>行业</a:t>
            </a:r>
            <a:r>
              <a:rPr spc="-15">
                <a:solidFill>
                  <a:srgbClr val="565656"/>
                </a:solidFill>
              </a:rPr>
              <a:t>主</a:t>
            </a:r>
            <a:r>
              <a:rPr spc="10">
                <a:solidFill>
                  <a:srgbClr val="565656"/>
                </a:solidFill>
              </a:rPr>
              <a:t>导</a:t>
            </a:r>
            <a:r>
              <a:rPr>
                <a:solidFill>
                  <a:srgbClr val="565656"/>
                </a:solidFill>
              </a:rPr>
              <a:t>，</a:t>
            </a:r>
            <a:r>
              <a:rPr>
                <a:solidFill>
                  <a:srgbClr val="565656"/>
                </a:solidFill>
                <a:latin typeface="Calibri"/>
                <a:cs typeface="Calibri"/>
              </a:rPr>
              <a:t>TMT</a:t>
            </a:r>
            <a:r>
              <a:rPr spc="10">
                <a:solidFill>
                  <a:srgbClr val="565656"/>
                </a:solidFill>
              </a:rPr>
              <a:t>行</a:t>
            </a:r>
            <a:r>
              <a:rPr spc="-15">
                <a:solidFill>
                  <a:srgbClr val="565656"/>
                </a:solidFill>
              </a:rPr>
              <a:t>业</a:t>
            </a:r>
            <a:r>
              <a:rPr spc="10">
                <a:solidFill>
                  <a:srgbClr val="565656"/>
                </a:solidFill>
              </a:rPr>
              <a:t>紧随</a:t>
            </a:r>
            <a:r>
              <a:rPr spc="-15">
                <a:solidFill>
                  <a:srgbClr val="565656"/>
                </a:solidFill>
              </a:rPr>
              <a:t>其</a:t>
            </a:r>
            <a:r>
              <a:rPr spc="10">
                <a:solidFill>
                  <a:srgbClr val="565656"/>
                </a:solidFill>
              </a:rPr>
              <a:t>后，</a:t>
            </a:r>
            <a:r>
              <a:rPr spc="-15">
                <a:solidFill>
                  <a:srgbClr val="565656"/>
                </a:solidFill>
              </a:rPr>
              <a:t>消</a:t>
            </a:r>
            <a:r>
              <a:rPr spc="10">
                <a:solidFill>
                  <a:srgbClr val="565656"/>
                </a:solidFill>
              </a:rPr>
              <a:t>费行</a:t>
            </a:r>
            <a:r>
              <a:rPr spc="-15">
                <a:solidFill>
                  <a:srgbClr val="565656"/>
                </a:solidFill>
              </a:rPr>
              <a:t>业</a:t>
            </a:r>
            <a:r>
              <a:rPr spc="10">
                <a:solidFill>
                  <a:srgbClr val="565656"/>
                </a:solidFill>
              </a:rPr>
              <a:t>的份</a:t>
            </a:r>
            <a:r>
              <a:rPr spc="-15">
                <a:solidFill>
                  <a:srgbClr val="565656"/>
                </a:solidFill>
              </a:rPr>
              <a:t>额</a:t>
            </a:r>
            <a:r>
              <a:rPr spc="10">
                <a:solidFill>
                  <a:srgbClr val="565656"/>
                </a:solidFill>
              </a:rPr>
              <a:t>较去</a:t>
            </a:r>
            <a:r>
              <a:rPr spc="-15">
                <a:solidFill>
                  <a:srgbClr val="565656"/>
                </a:solidFill>
              </a:rPr>
              <a:t>年</a:t>
            </a:r>
            <a:r>
              <a:rPr spc="10">
                <a:solidFill>
                  <a:srgbClr val="565656"/>
                </a:solidFill>
              </a:rPr>
              <a:t>显著</a:t>
            </a:r>
            <a:r>
              <a:rPr spc="-15">
                <a:solidFill>
                  <a:srgbClr val="565656"/>
                </a:solidFill>
              </a:rPr>
              <a:t>上</a:t>
            </a:r>
            <a:r>
              <a:rPr spc="10">
                <a:solidFill>
                  <a:srgbClr val="565656"/>
                </a:solidFill>
              </a:rPr>
              <a:t>升，</a:t>
            </a:r>
            <a:r>
              <a:rPr spc="-15">
                <a:solidFill>
                  <a:srgbClr val="565656"/>
                </a:solidFill>
              </a:rPr>
              <a:t>医</a:t>
            </a:r>
            <a:r>
              <a:rPr spc="10">
                <a:solidFill>
                  <a:srgbClr val="565656"/>
                </a:solidFill>
              </a:rPr>
              <a:t>疗及</a:t>
            </a:r>
            <a:r>
              <a:rPr spc="-15">
                <a:solidFill>
                  <a:srgbClr val="565656"/>
                </a:solidFill>
              </a:rPr>
              <a:t>医</a:t>
            </a:r>
            <a:r>
              <a:rPr spc="10">
                <a:solidFill>
                  <a:srgbClr val="565656"/>
                </a:solidFill>
              </a:rPr>
              <a:t>药行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456691" y="1664208"/>
            <a:ext cx="404304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spc="30">
                <a:solidFill>
                  <a:srgbClr val="565656"/>
                </a:solidFill>
                <a:latin typeface="Microsoft JhengHei"/>
                <a:cs typeface="Microsoft JhengHei"/>
              </a:rPr>
              <a:t>业新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股比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重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较去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年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减少</a:t>
            </a:r>
            <a:r>
              <a:rPr sz="2100" b="1" spc="-10">
                <a:solidFill>
                  <a:srgbClr val="565656"/>
                </a:solidFill>
                <a:latin typeface="Calibri"/>
                <a:cs typeface="Calibri"/>
              </a:rPr>
              <a:t>11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个百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分点</a:t>
            </a:r>
            <a:endParaRPr sz="2100">
              <a:latin typeface="Microsoft JhengHei"/>
              <a:cs typeface="Microsoft JhengHe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608579" y="2212848"/>
            <a:ext cx="544195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898390"/>
              </a:tabLst>
            </a:pPr>
            <a:r>
              <a:rPr sz="1400" b="1" spc="-15">
                <a:latin typeface="Calibri"/>
                <a:cs typeface="Calibri"/>
              </a:rPr>
              <a:t>2023</a:t>
            </a:r>
            <a:r>
              <a:rPr sz="1400" b="1" spc="-10">
                <a:latin typeface="Microsoft JhengHei"/>
                <a:cs typeface="Microsoft JhengHei"/>
              </a:rPr>
              <a:t>年</a:t>
            </a:r>
            <a:r>
              <a:rPr sz="1400" b="1">
                <a:latin typeface="Microsoft JhengHei"/>
                <a:cs typeface="Microsoft JhengHei"/>
              </a:rPr>
              <a:t>	</a:t>
            </a:r>
            <a:r>
              <a:rPr sz="2100" b="1" spc="-22" baseline="1984">
                <a:latin typeface="Calibri"/>
                <a:cs typeface="Calibri"/>
              </a:rPr>
              <a:t>2022</a:t>
            </a:r>
            <a:r>
              <a:rPr sz="2100" b="1" spc="-15" baseline="1984">
                <a:latin typeface="Microsoft JhengHei"/>
                <a:cs typeface="Microsoft JhengHei"/>
              </a:rPr>
              <a:t>年</a:t>
            </a:r>
            <a:endParaRPr sz="2100" baseline="1984">
              <a:latin typeface="Microsoft JhengHei"/>
              <a:cs typeface="Microsoft JhengHe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7772400" y="3807459"/>
            <a:ext cx="506095" cy="426720"/>
          </a:xfrm>
          <a:custGeom>
            <a:rect l="l" t="t" r="r" b="b"/>
            <a:pathLst>
              <a:path w="506095" h="426720">
                <a:moveTo>
                  <a:pt x="499872" y="67055"/>
                </a:moveTo>
                <a:lnTo>
                  <a:pt x="6096" y="67055"/>
                </a:lnTo>
                <a:lnTo>
                  <a:pt x="0" y="73151"/>
                </a:lnTo>
                <a:lnTo>
                  <a:pt x="0" y="408431"/>
                </a:lnTo>
                <a:lnTo>
                  <a:pt x="1143" y="415147"/>
                </a:lnTo>
                <a:lnTo>
                  <a:pt x="4572" y="421004"/>
                </a:lnTo>
                <a:lnTo>
                  <a:pt x="10287" y="425148"/>
                </a:lnTo>
                <a:lnTo>
                  <a:pt x="18288" y="426719"/>
                </a:lnTo>
                <a:lnTo>
                  <a:pt x="499872" y="426719"/>
                </a:lnTo>
                <a:lnTo>
                  <a:pt x="505968" y="417575"/>
                </a:lnTo>
                <a:lnTo>
                  <a:pt x="505968" y="393191"/>
                </a:lnTo>
                <a:lnTo>
                  <a:pt x="33527" y="393191"/>
                </a:lnTo>
                <a:lnTo>
                  <a:pt x="33527" y="100584"/>
                </a:lnTo>
                <a:lnTo>
                  <a:pt x="505968" y="100584"/>
                </a:lnTo>
                <a:lnTo>
                  <a:pt x="505968" y="73151"/>
                </a:lnTo>
                <a:lnTo>
                  <a:pt x="499872" y="67055"/>
                </a:lnTo>
                <a:close/>
              </a:path>
              <a:path w="506095" h="426720">
                <a:moveTo>
                  <a:pt x="505968" y="100584"/>
                </a:moveTo>
                <a:lnTo>
                  <a:pt x="472440" y="100584"/>
                </a:lnTo>
                <a:lnTo>
                  <a:pt x="472440" y="393191"/>
                </a:lnTo>
                <a:lnTo>
                  <a:pt x="505968" y="393191"/>
                </a:lnTo>
                <a:lnTo>
                  <a:pt x="505968" y="100584"/>
                </a:lnTo>
                <a:close/>
              </a:path>
              <a:path w="506095" h="426720">
                <a:moveTo>
                  <a:pt x="329183" y="0"/>
                </a:moveTo>
                <a:lnTo>
                  <a:pt x="176783" y="0"/>
                </a:lnTo>
                <a:lnTo>
                  <a:pt x="167640" y="6095"/>
                </a:lnTo>
                <a:lnTo>
                  <a:pt x="167640" y="67055"/>
                </a:lnTo>
                <a:lnTo>
                  <a:pt x="204216" y="67055"/>
                </a:lnTo>
                <a:lnTo>
                  <a:pt x="204216" y="33527"/>
                </a:lnTo>
                <a:lnTo>
                  <a:pt x="338327" y="33527"/>
                </a:lnTo>
                <a:lnTo>
                  <a:pt x="338327" y="6095"/>
                </a:lnTo>
                <a:lnTo>
                  <a:pt x="329183" y="0"/>
                </a:lnTo>
                <a:close/>
              </a:path>
              <a:path w="506095" h="426720">
                <a:moveTo>
                  <a:pt x="338327" y="33527"/>
                </a:moveTo>
                <a:lnTo>
                  <a:pt x="304800" y="33527"/>
                </a:lnTo>
                <a:lnTo>
                  <a:pt x="304800" y="67055"/>
                </a:lnTo>
                <a:lnTo>
                  <a:pt x="338327" y="67055"/>
                </a:lnTo>
                <a:lnTo>
                  <a:pt x="338327" y="33527"/>
                </a:lnTo>
                <a:close/>
              </a:path>
            </a:pathLst>
          </a:custGeom>
          <a:solidFill>
            <a:srgbClr val="9BD2C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7772400" y="3807459"/>
            <a:ext cx="506095" cy="426720"/>
          </a:xfrm>
          <a:custGeom>
            <a:rect l="l" t="t" r="r" b="b"/>
            <a:pathLst>
              <a:path w="506095" h="426720">
                <a:moveTo>
                  <a:pt x="490727" y="67055"/>
                </a:moveTo>
                <a:lnTo>
                  <a:pt x="402621" y="67055"/>
                </a:lnTo>
                <a:lnTo>
                  <a:pt x="357377" y="67055"/>
                </a:lnTo>
                <a:lnTo>
                  <a:pt x="340709" y="67055"/>
                </a:lnTo>
                <a:lnTo>
                  <a:pt x="338327" y="67055"/>
                </a:lnTo>
                <a:lnTo>
                  <a:pt x="338327" y="37099"/>
                </a:lnTo>
                <a:lnTo>
                  <a:pt x="338327" y="21716"/>
                </a:lnTo>
                <a:lnTo>
                  <a:pt x="338327" y="16049"/>
                </a:lnTo>
                <a:lnTo>
                  <a:pt x="338327" y="15239"/>
                </a:lnTo>
                <a:lnTo>
                  <a:pt x="338327" y="6095"/>
                </a:lnTo>
                <a:lnTo>
                  <a:pt x="329183" y="0"/>
                </a:lnTo>
                <a:lnTo>
                  <a:pt x="176783" y="0"/>
                </a:lnTo>
                <a:lnTo>
                  <a:pt x="167640" y="6095"/>
                </a:lnTo>
                <a:lnTo>
                  <a:pt x="167640" y="67055"/>
                </a:lnTo>
                <a:lnTo>
                  <a:pt x="81295" y="67055"/>
                </a:lnTo>
                <a:lnTo>
                  <a:pt x="36956" y="67055"/>
                </a:lnTo>
                <a:lnTo>
                  <a:pt x="20621" y="67055"/>
                </a:lnTo>
                <a:lnTo>
                  <a:pt x="18288" y="67055"/>
                </a:lnTo>
                <a:lnTo>
                  <a:pt x="6096" y="67055"/>
                </a:lnTo>
                <a:lnTo>
                  <a:pt x="0" y="73151"/>
                </a:lnTo>
                <a:lnTo>
                  <a:pt x="0" y="408431"/>
                </a:lnTo>
                <a:lnTo>
                  <a:pt x="1143" y="415147"/>
                </a:lnTo>
                <a:lnTo>
                  <a:pt x="4572" y="421004"/>
                </a:lnTo>
                <a:lnTo>
                  <a:pt x="10287" y="425148"/>
                </a:lnTo>
                <a:lnTo>
                  <a:pt x="18288" y="426719"/>
                </a:lnTo>
                <a:lnTo>
                  <a:pt x="291417" y="426719"/>
                </a:lnTo>
                <a:lnTo>
                  <a:pt x="431672" y="426719"/>
                </a:lnTo>
                <a:lnTo>
                  <a:pt x="483346" y="426719"/>
                </a:lnTo>
                <a:lnTo>
                  <a:pt x="490727" y="426719"/>
                </a:lnTo>
                <a:lnTo>
                  <a:pt x="499872" y="426719"/>
                </a:lnTo>
                <a:lnTo>
                  <a:pt x="505968" y="417575"/>
                </a:lnTo>
                <a:lnTo>
                  <a:pt x="505968" y="73151"/>
                </a:lnTo>
                <a:lnTo>
                  <a:pt x="499872" y="67055"/>
                </a:lnTo>
                <a:lnTo>
                  <a:pt x="490727" y="67055"/>
                </a:lnTo>
              </a:path>
            </a:pathLst>
          </a:custGeom>
          <a:ln w="9144">
            <a:solidFill>
              <a:srgbClr val="9BD2C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976616" y="3840988"/>
            <a:ext cx="100965" cy="33655"/>
          </a:xfrm>
          <a:custGeom>
            <a:rect l="l" t="t" r="r" b="b"/>
            <a:pathLst>
              <a:path w="100965" h="33654">
                <a:moveTo>
                  <a:pt x="0" y="0"/>
                </a:moveTo>
                <a:lnTo>
                  <a:pt x="58150" y="0"/>
                </a:lnTo>
                <a:lnTo>
                  <a:pt x="88010" y="0"/>
                </a:lnTo>
                <a:lnTo>
                  <a:pt x="99012" y="0"/>
                </a:lnTo>
                <a:lnTo>
                  <a:pt x="100583" y="0"/>
                </a:lnTo>
                <a:lnTo>
                  <a:pt x="100583" y="19383"/>
                </a:lnTo>
                <a:lnTo>
                  <a:pt x="100583" y="29337"/>
                </a:lnTo>
                <a:lnTo>
                  <a:pt x="100583" y="33004"/>
                </a:lnTo>
                <a:lnTo>
                  <a:pt x="100583" y="33527"/>
                </a:lnTo>
                <a:lnTo>
                  <a:pt x="42433" y="33527"/>
                </a:lnTo>
                <a:lnTo>
                  <a:pt x="12573" y="33527"/>
                </a:lnTo>
                <a:lnTo>
                  <a:pt x="1571" y="33527"/>
                </a:lnTo>
                <a:lnTo>
                  <a:pt x="0" y="33527"/>
                </a:lnTo>
                <a:lnTo>
                  <a:pt x="0" y="0"/>
                </a:lnTo>
              </a:path>
            </a:pathLst>
          </a:custGeom>
          <a:ln w="9144">
            <a:solidFill>
              <a:srgbClr val="9BD2C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805928" y="3908044"/>
            <a:ext cx="439420" cy="292735"/>
          </a:xfrm>
          <a:custGeom>
            <a:rect l="l" t="t" r="r" b="b"/>
            <a:pathLst>
              <a:path w="439420" h="292735">
                <a:moveTo>
                  <a:pt x="438912" y="292607"/>
                </a:moveTo>
                <a:lnTo>
                  <a:pt x="185166" y="292607"/>
                </a:lnTo>
                <a:lnTo>
                  <a:pt x="54864" y="292607"/>
                </a:lnTo>
                <a:lnTo>
                  <a:pt x="6858" y="292607"/>
                </a:lnTo>
                <a:lnTo>
                  <a:pt x="0" y="292607"/>
                </a:lnTo>
                <a:lnTo>
                  <a:pt x="0" y="123443"/>
                </a:lnTo>
                <a:lnTo>
                  <a:pt x="0" y="36575"/>
                </a:lnTo>
                <a:lnTo>
                  <a:pt x="0" y="4572"/>
                </a:lnTo>
                <a:lnTo>
                  <a:pt x="0" y="0"/>
                </a:lnTo>
                <a:lnTo>
                  <a:pt x="253746" y="0"/>
                </a:lnTo>
                <a:lnTo>
                  <a:pt x="384048" y="0"/>
                </a:lnTo>
                <a:lnTo>
                  <a:pt x="432053" y="0"/>
                </a:lnTo>
                <a:lnTo>
                  <a:pt x="438912" y="0"/>
                </a:lnTo>
                <a:lnTo>
                  <a:pt x="438912" y="292607"/>
                </a:lnTo>
                <a:close/>
              </a:path>
            </a:pathLst>
          </a:custGeom>
          <a:ln w="9144">
            <a:solidFill>
              <a:srgbClr val="9BD2C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904988" y="3924808"/>
            <a:ext cx="243840" cy="237744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886455" y="3812794"/>
            <a:ext cx="509270" cy="473709"/>
          </a:xfrm>
          <a:custGeom>
            <a:rect l="l" t="t" r="r" b="b"/>
            <a:pathLst>
              <a:path w="509270" h="473709">
                <a:moveTo>
                  <a:pt x="76200" y="217169"/>
                </a:moveTo>
                <a:lnTo>
                  <a:pt x="36575" y="217169"/>
                </a:lnTo>
                <a:lnTo>
                  <a:pt x="36575" y="454913"/>
                </a:lnTo>
                <a:lnTo>
                  <a:pt x="38195" y="462915"/>
                </a:lnTo>
                <a:lnTo>
                  <a:pt x="42672" y="468630"/>
                </a:lnTo>
                <a:lnTo>
                  <a:pt x="49434" y="472059"/>
                </a:lnTo>
                <a:lnTo>
                  <a:pt x="57912" y="473201"/>
                </a:lnTo>
                <a:lnTo>
                  <a:pt x="448056" y="473201"/>
                </a:lnTo>
                <a:lnTo>
                  <a:pt x="456533" y="472059"/>
                </a:lnTo>
                <a:lnTo>
                  <a:pt x="463296" y="468630"/>
                </a:lnTo>
                <a:lnTo>
                  <a:pt x="467772" y="462915"/>
                </a:lnTo>
                <a:lnTo>
                  <a:pt x="469392" y="454913"/>
                </a:lnTo>
                <a:lnTo>
                  <a:pt x="469392" y="436625"/>
                </a:lnTo>
                <a:lnTo>
                  <a:pt x="76200" y="436625"/>
                </a:lnTo>
                <a:lnTo>
                  <a:pt x="76200" y="345185"/>
                </a:lnTo>
                <a:lnTo>
                  <a:pt x="469392" y="345185"/>
                </a:lnTo>
                <a:lnTo>
                  <a:pt x="469392" y="308609"/>
                </a:lnTo>
                <a:lnTo>
                  <a:pt x="76200" y="308609"/>
                </a:lnTo>
                <a:lnTo>
                  <a:pt x="76200" y="217169"/>
                </a:lnTo>
                <a:close/>
              </a:path>
              <a:path w="509270" h="473709">
                <a:moveTo>
                  <a:pt x="271271" y="345185"/>
                </a:moveTo>
                <a:lnTo>
                  <a:pt x="234695" y="345185"/>
                </a:lnTo>
                <a:lnTo>
                  <a:pt x="234695" y="436625"/>
                </a:lnTo>
                <a:lnTo>
                  <a:pt x="271271" y="436625"/>
                </a:lnTo>
                <a:lnTo>
                  <a:pt x="271271" y="345185"/>
                </a:lnTo>
                <a:close/>
              </a:path>
              <a:path w="509270" h="473709">
                <a:moveTo>
                  <a:pt x="469392" y="345185"/>
                </a:moveTo>
                <a:lnTo>
                  <a:pt x="429768" y="345185"/>
                </a:lnTo>
                <a:lnTo>
                  <a:pt x="429768" y="436625"/>
                </a:lnTo>
                <a:lnTo>
                  <a:pt x="469392" y="436625"/>
                </a:lnTo>
                <a:lnTo>
                  <a:pt x="469392" y="345185"/>
                </a:lnTo>
                <a:close/>
              </a:path>
              <a:path w="509270" h="473709">
                <a:moveTo>
                  <a:pt x="271271" y="217169"/>
                </a:moveTo>
                <a:lnTo>
                  <a:pt x="234695" y="217169"/>
                </a:lnTo>
                <a:lnTo>
                  <a:pt x="234695" y="308609"/>
                </a:lnTo>
                <a:lnTo>
                  <a:pt x="271271" y="308609"/>
                </a:lnTo>
                <a:lnTo>
                  <a:pt x="271271" y="217169"/>
                </a:lnTo>
                <a:close/>
              </a:path>
              <a:path w="509270" h="473709">
                <a:moveTo>
                  <a:pt x="469392" y="217169"/>
                </a:moveTo>
                <a:lnTo>
                  <a:pt x="429768" y="217169"/>
                </a:lnTo>
                <a:lnTo>
                  <a:pt x="429768" y="308609"/>
                </a:lnTo>
                <a:lnTo>
                  <a:pt x="469392" y="308609"/>
                </a:lnTo>
                <a:lnTo>
                  <a:pt x="469392" y="217169"/>
                </a:lnTo>
                <a:close/>
              </a:path>
              <a:path w="509270" h="473709">
                <a:moveTo>
                  <a:pt x="490728" y="107441"/>
                </a:moveTo>
                <a:lnTo>
                  <a:pt x="18287" y="107441"/>
                </a:lnTo>
                <a:lnTo>
                  <a:pt x="11572" y="108585"/>
                </a:lnTo>
                <a:lnTo>
                  <a:pt x="5714" y="112013"/>
                </a:lnTo>
                <a:lnTo>
                  <a:pt x="1571" y="117728"/>
                </a:lnTo>
                <a:lnTo>
                  <a:pt x="0" y="125729"/>
                </a:lnTo>
                <a:lnTo>
                  <a:pt x="0" y="195833"/>
                </a:lnTo>
                <a:lnTo>
                  <a:pt x="1571" y="204311"/>
                </a:lnTo>
                <a:lnTo>
                  <a:pt x="5714" y="211074"/>
                </a:lnTo>
                <a:lnTo>
                  <a:pt x="11572" y="215550"/>
                </a:lnTo>
                <a:lnTo>
                  <a:pt x="18287" y="217169"/>
                </a:lnTo>
                <a:lnTo>
                  <a:pt x="490728" y="217169"/>
                </a:lnTo>
                <a:lnTo>
                  <a:pt x="497443" y="215550"/>
                </a:lnTo>
                <a:lnTo>
                  <a:pt x="503300" y="211074"/>
                </a:lnTo>
                <a:lnTo>
                  <a:pt x="507444" y="204311"/>
                </a:lnTo>
                <a:lnTo>
                  <a:pt x="509016" y="195833"/>
                </a:lnTo>
                <a:lnTo>
                  <a:pt x="509016" y="180593"/>
                </a:lnTo>
                <a:lnTo>
                  <a:pt x="36575" y="180593"/>
                </a:lnTo>
                <a:lnTo>
                  <a:pt x="36575" y="140969"/>
                </a:lnTo>
                <a:lnTo>
                  <a:pt x="509016" y="140969"/>
                </a:lnTo>
                <a:lnTo>
                  <a:pt x="509016" y="125729"/>
                </a:lnTo>
                <a:lnTo>
                  <a:pt x="507444" y="117728"/>
                </a:lnTo>
                <a:lnTo>
                  <a:pt x="503300" y="112013"/>
                </a:lnTo>
                <a:lnTo>
                  <a:pt x="497443" y="108585"/>
                </a:lnTo>
                <a:lnTo>
                  <a:pt x="490728" y="107441"/>
                </a:lnTo>
                <a:close/>
              </a:path>
              <a:path w="509270" h="473709">
                <a:moveTo>
                  <a:pt x="271271" y="140969"/>
                </a:moveTo>
                <a:lnTo>
                  <a:pt x="234695" y="140969"/>
                </a:lnTo>
                <a:lnTo>
                  <a:pt x="234695" y="180593"/>
                </a:lnTo>
                <a:lnTo>
                  <a:pt x="271271" y="180593"/>
                </a:lnTo>
                <a:lnTo>
                  <a:pt x="271271" y="140969"/>
                </a:lnTo>
                <a:close/>
              </a:path>
              <a:path w="509270" h="473709">
                <a:moveTo>
                  <a:pt x="509016" y="140969"/>
                </a:moveTo>
                <a:lnTo>
                  <a:pt x="469392" y="140969"/>
                </a:lnTo>
                <a:lnTo>
                  <a:pt x="469392" y="180593"/>
                </a:lnTo>
                <a:lnTo>
                  <a:pt x="509016" y="180593"/>
                </a:lnTo>
                <a:lnTo>
                  <a:pt x="509016" y="140969"/>
                </a:lnTo>
                <a:close/>
              </a:path>
              <a:path w="509270" h="473709">
                <a:moveTo>
                  <a:pt x="183261" y="0"/>
                </a:moveTo>
                <a:lnTo>
                  <a:pt x="143256" y="16001"/>
                </a:lnTo>
                <a:lnTo>
                  <a:pt x="125121" y="54911"/>
                </a:lnTo>
                <a:lnTo>
                  <a:pt x="125050" y="56006"/>
                </a:lnTo>
                <a:lnTo>
                  <a:pt x="129539" y="76866"/>
                </a:lnTo>
                <a:lnTo>
                  <a:pt x="143256" y="95250"/>
                </a:lnTo>
                <a:lnTo>
                  <a:pt x="146304" y="98297"/>
                </a:lnTo>
                <a:lnTo>
                  <a:pt x="152400" y="101345"/>
                </a:lnTo>
                <a:lnTo>
                  <a:pt x="155448" y="107441"/>
                </a:lnTo>
                <a:lnTo>
                  <a:pt x="353568" y="107441"/>
                </a:lnTo>
                <a:lnTo>
                  <a:pt x="359663" y="101345"/>
                </a:lnTo>
                <a:lnTo>
                  <a:pt x="365759" y="98297"/>
                </a:lnTo>
                <a:lnTo>
                  <a:pt x="368807" y="95250"/>
                </a:lnTo>
                <a:lnTo>
                  <a:pt x="370797" y="92201"/>
                </a:lnTo>
                <a:lnTo>
                  <a:pt x="222504" y="92201"/>
                </a:lnTo>
                <a:lnTo>
                  <a:pt x="210550" y="90154"/>
                </a:lnTo>
                <a:lnTo>
                  <a:pt x="170687" y="70865"/>
                </a:lnTo>
                <a:lnTo>
                  <a:pt x="163830" y="56006"/>
                </a:lnTo>
                <a:lnTo>
                  <a:pt x="165544" y="49006"/>
                </a:lnTo>
                <a:lnTo>
                  <a:pt x="170687" y="43433"/>
                </a:lnTo>
                <a:lnTo>
                  <a:pt x="173736" y="37337"/>
                </a:lnTo>
                <a:lnTo>
                  <a:pt x="241194" y="37337"/>
                </a:lnTo>
                <a:lnTo>
                  <a:pt x="240410" y="35813"/>
                </a:lnTo>
                <a:lnTo>
                  <a:pt x="232838" y="24479"/>
                </a:lnTo>
                <a:lnTo>
                  <a:pt x="225551" y="16001"/>
                </a:lnTo>
                <a:lnTo>
                  <a:pt x="205406" y="4000"/>
                </a:lnTo>
                <a:lnTo>
                  <a:pt x="183261" y="0"/>
                </a:lnTo>
                <a:close/>
              </a:path>
              <a:path w="509270" h="473709">
                <a:moveTo>
                  <a:pt x="241194" y="37337"/>
                </a:moveTo>
                <a:lnTo>
                  <a:pt x="192024" y="37337"/>
                </a:lnTo>
                <a:lnTo>
                  <a:pt x="198119" y="43433"/>
                </a:lnTo>
                <a:lnTo>
                  <a:pt x="205787" y="54911"/>
                </a:lnTo>
                <a:lnTo>
                  <a:pt x="213740" y="68960"/>
                </a:lnTo>
                <a:lnTo>
                  <a:pt x="219979" y="82438"/>
                </a:lnTo>
                <a:lnTo>
                  <a:pt x="222504" y="92201"/>
                </a:lnTo>
                <a:lnTo>
                  <a:pt x="286512" y="92201"/>
                </a:lnTo>
                <a:lnTo>
                  <a:pt x="289083" y="82438"/>
                </a:lnTo>
                <a:lnTo>
                  <a:pt x="295655" y="68960"/>
                </a:lnTo>
                <a:lnTo>
                  <a:pt x="298298" y="64769"/>
                </a:lnTo>
                <a:lnTo>
                  <a:pt x="252983" y="64769"/>
                </a:lnTo>
                <a:lnTo>
                  <a:pt x="247411" y="49434"/>
                </a:lnTo>
                <a:lnTo>
                  <a:pt x="241194" y="37337"/>
                </a:lnTo>
                <a:close/>
              </a:path>
              <a:path w="509270" h="473709">
                <a:moveTo>
                  <a:pt x="381222" y="36575"/>
                </a:moveTo>
                <a:lnTo>
                  <a:pt x="326517" y="36575"/>
                </a:lnTo>
                <a:lnTo>
                  <a:pt x="334089" y="38290"/>
                </a:lnTo>
                <a:lnTo>
                  <a:pt x="341375" y="43433"/>
                </a:lnTo>
                <a:lnTo>
                  <a:pt x="347376" y="49434"/>
                </a:lnTo>
                <a:lnTo>
                  <a:pt x="347471" y="61721"/>
                </a:lnTo>
                <a:lnTo>
                  <a:pt x="344424" y="67817"/>
                </a:lnTo>
                <a:lnTo>
                  <a:pt x="298513" y="90154"/>
                </a:lnTo>
                <a:lnTo>
                  <a:pt x="286512" y="92201"/>
                </a:lnTo>
                <a:lnTo>
                  <a:pt x="370797" y="92201"/>
                </a:lnTo>
                <a:lnTo>
                  <a:pt x="380809" y="76866"/>
                </a:lnTo>
                <a:lnTo>
                  <a:pt x="384809" y="55625"/>
                </a:lnTo>
                <a:lnTo>
                  <a:pt x="381222" y="36575"/>
                </a:lnTo>
                <a:close/>
              </a:path>
              <a:path w="509270" h="473709">
                <a:moveTo>
                  <a:pt x="326517" y="0"/>
                </a:moveTo>
                <a:lnTo>
                  <a:pt x="286512" y="16001"/>
                </a:lnTo>
                <a:lnTo>
                  <a:pt x="261651" y="48577"/>
                </a:lnTo>
                <a:lnTo>
                  <a:pt x="256031" y="61721"/>
                </a:lnTo>
                <a:lnTo>
                  <a:pt x="252983" y="64769"/>
                </a:lnTo>
                <a:lnTo>
                  <a:pt x="298298" y="64769"/>
                </a:lnTo>
                <a:lnTo>
                  <a:pt x="304514" y="54911"/>
                </a:lnTo>
                <a:lnTo>
                  <a:pt x="313944" y="43433"/>
                </a:lnTo>
                <a:lnTo>
                  <a:pt x="319516" y="38290"/>
                </a:lnTo>
                <a:lnTo>
                  <a:pt x="326517" y="36575"/>
                </a:lnTo>
                <a:lnTo>
                  <a:pt x="381222" y="36575"/>
                </a:lnTo>
                <a:lnTo>
                  <a:pt x="380809" y="34385"/>
                </a:lnTo>
                <a:lnTo>
                  <a:pt x="368807" y="16001"/>
                </a:lnTo>
                <a:lnTo>
                  <a:pt x="348662" y="4000"/>
                </a:lnTo>
                <a:lnTo>
                  <a:pt x="326517" y="0"/>
                </a:lnTo>
                <a:close/>
              </a:path>
            </a:pathLst>
          </a:custGeom>
          <a:solidFill>
            <a:srgbClr val="2588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886455" y="3812794"/>
            <a:ext cx="509270" cy="473709"/>
          </a:xfrm>
          <a:custGeom>
            <a:rect l="l" t="t" r="r" b="b"/>
            <a:pathLst>
              <a:path w="509270" h="473709">
                <a:moveTo>
                  <a:pt x="490728" y="107441"/>
                </a:moveTo>
                <a:lnTo>
                  <a:pt x="411432" y="107441"/>
                </a:lnTo>
                <a:lnTo>
                  <a:pt x="370712" y="107441"/>
                </a:lnTo>
                <a:lnTo>
                  <a:pt x="355711" y="107441"/>
                </a:lnTo>
                <a:lnTo>
                  <a:pt x="353568" y="107441"/>
                </a:lnTo>
                <a:lnTo>
                  <a:pt x="359663" y="101345"/>
                </a:lnTo>
                <a:lnTo>
                  <a:pt x="365759" y="98297"/>
                </a:lnTo>
                <a:lnTo>
                  <a:pt x="368807" y="95250"/>
                </a:lnTo>
                <a:lnTo>
                  <a:pt x="380809" y="76866"/>
                </a:lnTo>
                <a:lnTo>
                  <a:pt x="384809" y="55625"/>
                </a:lnTo>
                <a:lnTo>
                  <a:pt x="380809" y="34385"/>
                </a:lnTo>
                <a:lnTo>
                  <a:pt x="368807" y="16001"/>
                </a:lnTo>
                <a:lnTo>
                  <a:pt x="348662" y="4000"/>
                </a:lnTo>
                <a:lnTo>
                  <a:pt x="326517" y="0"/>
                </a:lnTo>
                <a:lnTo>
                  <a:pt x="304942" y="4000"/>
                </a:lnTo>
                <a:lnTo>
                  <a:pt x="268985" y="36575"/>
                </a:lnTo>
                <a:lnTo>
                  <a:pt x="256031" y="61721"/>
                </a:lnTo>
                <a:lnTo>
                  <a:pt x="252983" y="64769"/>
                </a:lnTo>
                <a:lnTo>
                  <a:pt x="247411" y="49434"/>
                </a:lnTo>
                <a:lnTo>
                  <a:pt x="225551" y="16001"/>
                </a:lnTo>
                <a:lnTo>
                  <a:pt x="183261" y="0"/>
                </a:lnTo>
                <a:lnTo>
                  <a:pt x="161686" y="4000"/>
                </a:lnTo>
                <a:lnTo>
                  <a:pt x="143256" y="16001"/>
                </a:lnTo>
                <a:lnTo>
                  <a:pt x="129539" y="34385"/>
                </a:lnTo>
                <a:lnTo>
                  <a:pt x="124967" y="55625"/>
                </a:lnTo>
                <a:lnTo>
                  <a:pt x="129539" y="76866"/>
                </a:lnTo>
                <a:lnTo>
                  <a:pt x="143256" y="95250"/>
                </a:lnTo>
                <a:lnTo>
                  <a:pt x="146304" y="98297"/>
                </a:lnTo>
                <a:lnTo>
                  <a:pt x="152400" y="101345"/>
                </a:lnTo>
                <a:lnTo>
                  <a:pt x="155448" y="107441"/>
                </a:lnTo>
                <a:lnTo>
                  <a:pt x="76152" y="107441"/>
                </a:lnTo>
                <a:lnTo>
                  <a:pt x="35432" y="107441"/>
                </a:lnTo>
                <a:lnTo>
                  <a:pt x="20431" y="107441"/>
                </a:lnTo>
                <a:lnTo>
                  <a:pt x="18287" y="107441"/>
                </a:lnTo>
                <a:lnTo>
                  <a:pt x="11572" y="108584"/>
                </a:lnTo>
                <a:lnTo>
                  <a:pt x="5714" y="112013"/>
                </a:lnTo>
                <a:lnTo>
                  <a:pt x="1571" y="117728"/>
                </a:lnTo>
                <a:lnTo>
                  <a:pt x="0" y="125729"/>
                </a:lnTo>
                <a:lnTo>
                  <a:pt x="0" y="166258"/>
                </a:lnTo>
                <a:lnTo>
                  <a:pt x="0" y="187070"/>
                </a:lnTo>
                <a:lnTo>
                  <a:pt x="0" y="194738"/>
                </a:lnTo>
                <a:lnTo>
                  <a:pt x="0" y="195833"/>
                </a:lnTo>
                <a:lnTo>
                  <a:pt x="1571" y="204311"/>
                </a:lnTo>
                <a:lnTo>
                  <a:pt x="5714" y="211074"/>
                </a:lnTo>
                <a:lnTo>
                  <a:pt x="11572" y="215550"/>
                </a:lnTo>
                <a:lnTo>
                  <a:pt x="18287" y="217169"/>
                </a:lnTo>
                <a:lnTo>
                  <a:pt x="36575" y="217169"/>
                </a:lnTo>
                <a:lnTo>
                  <a:pt x="36575" y="354615"/>
                </a:lnTo>
                <a:lnTo>
                  <a:pt x="36575" y="425195"/>
                </a:lnTo>
                <a:lnTo>
                  <a:pt x="36575" y="451199"/>
                </a:lnTo>
                <a:lnTo>
                  <a:pt x="36575" y="454913"/>
                </a:lnTo>
                <a:lnTo>
                  <a:pt x="38195" y="462914"/>
                </a:lnTo>
                <a:lnTo>
                  <a:pt x="42671" y="468629"/>
                </a:lnTo>
                <a:lnTo>
                  <a:pt x="49434" y="472058"/>
                </a:lnTo>
                <a:lnTo>
                  <a:pt x="57912" y="473201"/>
                </a:lnTo>
                <a:lnTo>
                  <a:pt x="283464" y="473201"/>
                </a:lnTo>
                <a:lnTo>
                  <a:pt x="399288" y="473201"/>
                </a:lnTo>
                <a:lnTo>
                  <a:pt x="441960" y="473201"/>
                </a:lnTo>
                <a:lnTo>
                  <a:pt x="448056" y="473201"/>
                </a:lnTo>
                <a:lnTo>
                  <a:pt x="456533" y="472059"/>
                </a:lnTo>
                <a:lnTo>
                  <a:pt x="463296" y="468630"/>
                </a:lnTo>
                <a:lnTo>
                  <a:pt x="467772" y="462915"/>
                </a:lnTo>
                <a:lnTo>
                  <a:pt x="469392" y="454913"/>
                </a:lnTo>
                <a:lnTo>
                  <a:pt x="469392" y="317468"/>
                </a:lnTo>
                <a:lnTo>
                  <a:pt x="469392" y="246887"/>
                </a:lnTo>
                <a:lnTo>
                  <a:pt x="469392" y="220884"/>
                </a:lnTo>
                <a:lnTo>
                  <a:pt x="469392" y="217169"/>
                </a:lnTo>
                <a:lnTo>
                  <a:pt x="490728" y="217169"/>
                </a:lnTo>
                <a:lnTo>
                  <a:pt x="497443" y="215550"/>
                </a:lnTo>
                <a:lnTo>
                  <a:pt x="503301" y="211073"/>
                </a:lnTo>
                <a:lnTo>
                  <a:pt x="507444" y="204311"/>
                </a:lnTo>
                <a:lnTo>
                  <a:pt x="509016" y="195833"/>
                </a:lnTo>
                <a:lnTo>
                  <a:pt x="509016" y="155305"/>
                </a:lnTo>
                <a:lnTo>
                  <a:pt x="509016" y="134492"/>
                </a:lnTo>
                <a:lnTo>
                  <a:pt x="509016" y="126825"/>
                </a:lnTo>
                <a:lnTo>
                  <a:pt x="509016" y="125729"/>
                </a:lnTo>
                <a:lnTo>
                  <a:pt x="507444" y="117728"/>
                </a:lnTo>
                <a:lnTo>
                  <a:pt x="503300" y="112013"/>
                </a:lnTo>
                <a:lnTo>
                  <a:pt x="497443" y="108585"/>
                </a:lnTo>
                <a:lnTo>
                  <a:pt x="490728" y="107441"/>
                </a:lnTo>
              </a:path>
            </a:pathLst>
          </a:custGeom>
          <a:ln w="9144">
            <a:solidFill>
              <a:srgbClr val="25880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168395" y="3844797"/>
            <a:ext cx="70104" cy="64770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045714" y="3845559"/>
            <a:ext cx="67818" cy="64008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48" name="object 48"/>
          <p:cNvGraphicFramePr>
            <a:graphicFrameLocks noGrp="1"/>
          </p:cNvGraphicFramePr>
          <p:nvPr/>
        </p:nvGraphicFramePr>
        <p:xfrm>
          <a:off x="2938272" y="3949191"/>
          <a:ext cx="426720" cy="3086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530"/>
                <a:gridCol w="176530"/>
              </a:tblGrid>
              <a:tr h="56387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>
                      <a:solidFill>
                        <a:srgbClr val="25880D"/>
                      </a:solidFill>
                      <a:prstDash val="solid"/>
                    </a:lnT>
                    <a:lnB w="19050">
                      <a:solidFill>
                        <a:srgbClr val="25880D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>
                      <a:solidFill>
                        <a:srgbClr val="25880D"/>
                      </a:solidFill>
                      <a:prstDash val="solid"/>
                    </a:lnT>
                    <a:lnB w="19050">
                      <a:solidFill>
                        <a:srgbClr val="25880D"/>
                      </a:solidFill>
                      <a:prstDash val="solid"/>
                    </a:lnB>
                  </a:tcPr>
                </a:tc>
              </a:tr>
              <a:tr h="109727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5880D"/>
                      </a:solidFill>
                      <a:prstDash val="solid"/>
                    </a:lnL>
                    <a:lnR w="9525">
                      <a:solidFill>
                        <a:srgbClr val="25880D"/>
                      </a:solidFill>
                      <a:prstDash val="solid"/>
                    </a:lnR>
                    <a:lnT w="19050">
                      <a:solidFill>
                        <a:srgbClr val="25880D"/>
                      </a:solidFill>
                      <a:prstDash val="solid"/>
                    </a:lnT>
                    <a:lnB w="19050">
                      <a:solidFill>
                        <a:srgbClr val="25880D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5880D"/>
                      </a:solidFill>
                      <a:prstDash val="solid"/>
                    </a:lnL>
                    <a:lnR w="9525">
                      <a:solidFill>
                        <a:srgbClr val="25880D"/>
                      </a:solidFill>
                      <a:prstDash val="solid"/>
                    </a:lnR>
                    <a:lnT w="19050">
                      <a:solidFill>
                        <a:srgbClr val="25880D"/>
                      </a:solidFill>
                      <a:prstDash val="solid"/>
                    </a:lnT>
                    <a:lnB w="19050">
                      <a:solidFill>
                        <a:srgbClr val="25880D"/>
                      </a:solidFill>
                      <a:prstDash val="solid"/>
                    </a:lnB>
                  </a:tcPr>
                </a:tc>
              </a:tr>
              <a:tr h="109728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5880D"/>
                      </a:solidFill>
                      <a:prstDash val="solid"/>
                    </a:lnL>
                    <a:lnR w="9525">
                      <a:solidFill>
                        <a:srgbClr val="25880D"/>
                      </a:solidFill>
                      <a:prstDash val="solid"/>
                    </a:lnR>
                    <a:lnT w="19050">
                      <a:solidFill>
                        <a:srgbClr val="25880D"/>
                      </a:solidFill>
                      <a:prstDash val="solid"/>
                    </a:lnT>
                    <a:lnB w="19050">
                      <a:solidFill>
                        <a:srgbClr val="25880D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5880D"/>
                      </a:solidFill>
                      <a:prstDash val="solid"/>
                    </a:lnL>
                    <a:lnR w="9525">
                      <a:solidFill>
                        <a:srgbClr val="25880D"/>
                      </a:solidFill>
                      <a:prstDash val="solid"/>
                    </a:lnR>
                    <a:lnT w="19050">
                      <a:solidFill>
                        <a:srgbClr val="25880D"/>
                      </a:solidFill>
                      <a:prstDash val="solid"/>
                    </a:lnT>
                    <a:lnB w="19050">
                      <a:solidFill>
                        <a:srgbClr val="25880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9" name="object 49"/>
          <p:cNvSpPr/>
          <p:nvPr/>
        </p:nvSpPr>
        <p:spPr>
          <a:xfrm>
            <a:off x="7269480" y="3783076"/>
            <a:ext cx="381000" cy="472440"/>
          </a:xfrm>
          <a:custGeom>
            <a:rect l="l" t="t" r="r" b="b"/>
            <a:pathLst>
              <a:path w="381000" h="472439">
                <a:moveTo>
                  <a:pt x="374903" y="0"/>
                </a:moveTo>
                <a:lnTo>
                  <a:pt x="18288" y="0"/>
                </a:lnTo>
                <a:lnTo>
                  <a:pt x="11572" y="1571"/>
                </a:lnTo>
                <a:lnTo>
                  <a:pt x="5714" y="5715"/>
                </a:lnTo>
                <a:lnTo>
                  <a:pt x="1571" y="11572"/>
                </a:lnTo>
                <a:lnTo>
                  <a:pt x="0" y="18287"/>
                </a:lnTo>
                <a:lnTo>
                  <a:pt x="0" y="466344"/>
                </a:lnTo>
                <a:lnTo>
                  <a:pt x="9144" y="472439"/>
                </a:lnTo>
                <a:lnTo>
                  <a:pt x="374903" y="472439"/>
                </a:lnTo>
                <a:lnTo>
                  <a:pt x="381000" y="466344"/>
                </a:lnTo>
                <a:lnTo>
                  <a:pt x="381000" y="438912"/>
                </a:lnTo>
                <a:lnTo>
                  <a:pt x="36575" y="438912"/>
                </a:lnTo>
                <a:lnTo>
                  <a:pt x="36575" y="33527"/>
                </a:lnTo>
                <a:lnTo>
                  <a:pt x="381000" y="33527"/>
                </a:lnTo>
                <a:lnTo>
                  <a:pt x="381000" y="9144"/>
                </a:lnTo>
                <a:lnTo>
                  <a:pt x="374903" y="0"/>
                </a:lnTo>
                <a:close/>
              </a:path>
              <a:path w="381000" h="472439">
                <a:moveTo>
                  <a:pt x="381000" y="33527"/>
                </a:moveTo>
                <a:lnTo>
                  <a:pt x="347472" y="33527"/>
                </a:lnTo>
                <a:lnTo>
                  <a:pt x="347472" y="438912"/>
                </a:lnTo>
                <a:lnTo>
                  <a:pt x="381000" y="438912"/>
                </a:lnTo>
                <a:lnTo>
                  <a:pt x="381000" y="33527"/>
                </a:lnTo>
                <a:close/>
              </a:path>
              <a:path w="381000" h="472439">
                <a:moveTo>
                  <a:pt x="201168" y="371856"/>
                </a:moveTo>
                <a:lnTo>
                  <a:pt x="182879" y="371856"/>
                </a:lnTo>
                <a:lnTo>
                  <a:pt x="173736" y="377951"/>
                </a:lnTo>
                <a:lnTo>
                  <a:pt x="173736" y="387096"/>
                </a:lnTo>
                <a:lnTo>
                  <a:pt x="175307" y="393811"/>
                </a:lnTo>
                <a:lnTo>
                  <a:pt x="179451" y="399669"/>
                </a:lnTo>
                <a:lnTo>
                  <a:pt x="185308" y="403812"/>
                </a:lnTo>
                <a:lnTo>
                  <a:pt x="192024" y="405384"/>
                </a:lnTo>
                <a:lnTo>
                  <a:pt x="198739" y="403812"/>
                </a:lnTo>
                <a:lnTo>
                  <a:pt x="204597" y="399669"/>
                </a:lnTo>
                <a:lnTo>
                  <a:pt x="208740" y="393811"/>
                </a:lnTo>
                <a:lnTo>
                  <a:pt x="210312" y="387096"/>
                </a:lnTo>
                <a:lnTo>
                  <a:pt x="210312" y="377951"/>
                </a:lnTo>
                <a:lnTo>
                  <a:pt x="201168" y="371856"/>
                </a:lnTo>
                <a:close/>
              </a:path>
              <a:path w="381000" h="472439">
                <a:moveTo>
                  <a:pt x="323088" y="51815"/>
                </a:moveTo>
                <a:lnTo>
                  <a:pt x="70103" y="51815"/>
                </a:lnTo>
                <a:lnTo>
                  <a:pt x="63388" y="52958"/>
                </a:lnTo>
                <a:lnTo>
                  <a:pt x="57531" y="56387"/>
                </a:lnTo>
                <a:lnTo>
                  <a:pt x="53387" y="62102"/>
                </a:lnTo>
                <a:lnTo>
                  <a:pt x="51816" y="70103"/>
                </a:lnTo>
                <a:lnTo>
                  <a:pt x="51816" y="320039"/>
                </a:lnTo>
                <a:lnTo>
                  <a:pt x="53387" y="328040"/>
                </a:lnTo>
                <a:lnTo>
                  <a:pt x="57530" y="333755"/>
                </a:lnTo>
                <a:lnTo>
                  <a:pt x="63388" y="337184"/>
                </a:lnTo>
                <a:lnTo>
                  <a:pt x="70103" y="338327"/>
                </a:lnTo>
                <a:lnTo>
                  <a:pt x="323088" y="338327"/>
                </a:lnTo>
                <a:lnTo>
                  <a:pt x="329184" y="332232"/>
                </a:lnTo>
                <a:lnTo>
                  <a:pt x="329184" y="304800"/>
                </a:lnTo>
                <a:lnTo>
                  <a:pt x="88392" y="304800"/>
                </a:lnTo>
                <a:lnTo>
                  <a:pt x="88392" y="85344"/>
                </a:lnTo>
                <a:lnTo>
                  <a:pt x="329184" y="85344"/>
                </a:lnTo>
                <a:lnTo>
                  <a:pt x="329184" y="57912"/>
                </a:lnTo>
                <a:lnTo>
                  <a:pt x="323088" y="51815"/>
                </a:lnTo>
                <a:close/>
              </a:path>
              <a:path w="381000" h="472439">
                <a:moveTo>
                  <a:pt x="329184" y="85344"/>
                </a:moveTo>
                <a:lnTo>
                  <a:pt x="295655" y="85344"/>
                </a:lnTo>
                <a:lnTo>
                  <a:pt x="295655" y="304800"/>
                </a:lnTo>
                <a:lnTo>
                  <a:pt x="329184" y="304800"/>
                </a:lnTo>
                <a:lnTo>
                  <a:pt x="329184" y="85344"/>
                </a:lnTo>
                <a:close/>
              </a:path>
            </a:pathLst>
          </a:custGeom>
          <a:solidFill>
            <a:srgbClr val="DCDD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7269480" y="3783076"/>
            <a:ext cx="381000" cy="472440"/>
          </a:xfrm>
          <a:custGeom>
            <a:rect l="l" t="t" r="r" b="b"/>
            <a:pathLst>
              <a:path w="381000" h="472439">
                <a:moveTo>
                  <a:pt x="365760" y="0"/>
                </a:moveTo>
                <a:lnTo>
                  <a:pt x="164877" y="0"/>
                </a:lnTo>
                <a:lnTo>
                  <a:pt x="61722" y="0"/>
                </a:lnTo>
                <a:lnTo>
                  <a:pt x="23717" y="0"/>
                </a:lnTo>
                <a:lnTo>
                  <a:pt x="18288" y="0"/>
                </a:lnTo>
                <a:lnTo>
                  <a:pt x="11572" y="1571"/>
                </a:lnTo>
                <a:lnTo>
                  <a:pt x="5714" y="5715"/>
                </a:lnTo>
                <a:lnTo>
                  <a:pt x="1571" y="11572"/>
                </a:lnTo>
                <a:lnTo>
                  <a:pt x="0" y="18287"/>
                </a:lnTo>
                <a:lnTo>
                  <a:pt x="0" y="272034"/>
                </a:lnTo>
                <a:lnTo>
                  <a:pt x="0" y="402336"/>
                </a:lnTo>
                <a:lnTo>
                  <a:pt x="0" y="450341"/>
                </a:lnTo>
                <a:lnTo>
                  <a:pt x="0" y="457200"/>
                </a:lnTo>
                <a:lnTo>
                  <a:pt x="0" y="466344"/>
                </a:lnTo>
                <a:lnTo>
                  <a:pt x="9144" y="472439"/>
                </a:lnTo>
                <a:lnTo>
                  <a:pt x="374903" y="472439"/>
                </a:lnTo>
                <a:lnTo>
                  <a:pt x="381000" y="466344"/>
                </a:lnTo>
                <a:lnTo>
                  <a:pt x="381000" y="9144"/>
                </a:lnTo>
                <a:lnTo>
                  <a:pt x="374903" y="0"/>
                </a:lnTo>
                <a:lnTo>
                  <a:pt x="365760" y="0"/>
                </a:lnTo>
              </a:path>
            </a:pathLst>
          </a:custGeom>
          <a:ln w="9144">
            <a:solidFill>
              <a:srgbClr val="DCDD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7306056" y="3816603"/>
            <a:ext cx="311150" cy="405765"/>
          </a:xfrm>
          <a:custGeom>
            <a:rect l="l" t="t" r="r" b="b"/>
            <a:pathLst>
              <a:path w="311150" h="405764">
                <a:moveTo>
                  <a:pt x="310896" y="405384"/>
                </a:moveTo>
                <a:lnTo>
                  <a:pt x="131159" y="405384"/>
                </a:lnTo>
                <a:lnTo>
                  <a:pt x="38861" y="405384"/>
                </a:lnTo>
                <a:lnTo>
                  <a:pt x="4857" y="405384"/>
                </a:lnTo>
                <a:lnTo>
                  <a:pt x="0" y="405384"/>
                </a:lnTo>
                <a:lnTo>
                  <a:pt x="0" y="171021"/>
                </a:lnTo>
                <a:lnTo>
                  <a:pt x="0" y="50673"/>
                </a:lnTo>
                <a:lnTo>
                  <a:pt x="0" y="6334"/>
                </a:lnTo>
                <a:lnTo>
                  <a:pt x="0" y="0"/>
                </a:lnTo>
                <a:lnTo>
                  <a:pt x="179736" y="0"/>
                </a:lnTo>
                <a:lnTo>
                  <a:pt x="272034" y="0"/>
                </a:lnTo>
                <a:lnTo>
                  <a:pt x="306038" y="0"/>
                </a:lnTo>
                <a:lnTo>
                  <a:pt x="310896" y="0"/>
                </a:lnTo>
                <a:lnTo>
                  <a:pt x="310896" y="405384"/>
                </a:lnTo>
              </a:path>
            </a:pathLst>
          </a:custGeom>
          <a:ln w="9143">
            <a:solidFill>
              <a:srgbClr val="DCDD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443216" y="4154932"/>
            <a:ext cx="36830" cy="33655"/>
          </a:xfrm>
          <a:custGeom>
            <a:rect l="l" t="t" r="r" b="b"/>
            <a:pathLst>
              <a:path w="36829" h="33654">
                <a:moveTo>
                  <a:pt x="36575" y="15239"/>
                </a:moveTo>
                <a:lnTo>
                  <a:pt x="35004" y="21955"/>
                </a:lnTo>
                <a:lnTo>
                  <a:pt x="30861" y="27812"/>
                </a:lnTo>
                <a:lnTo>
                  <a:pt x="25003" y="31956"/>
                </a:lnTo>
                <a:lnTo>
                  <a:pt x="18287" y="33527"/>
                </a:lnTo>
                <a:lnTo>
                  <a:pt x="11572" y="31956"/>
                </a:lnTo>
                <a:lnTo>
                  <a:pt x="5715" y="27812"/>
                </a:lnTo>
                <a:lnTo>
                  <a:pt x="1571" y="21955"/>
                </a:lnTo>
                <a:lnTo>
                  <a:pt x="0" y="15239"/>
                </a:lnTo>
                <a:lnTo>
                  <a:pt x="0" y="6095"/>
                </a:lnTo>
                <a:lnTo>
                  <a:pt x="9143" y="0"/>
                </a:lnTo>
                <a:lnTo>
                  <a:pt x="18287" y="0"/>
                </a:lnTo>
                <a:lnTo>
                  <a:pt x="27431" y="0"/>
                </a:lnTo>
                <a:lnTo>
                  <a:pt x="36575" y="6095"/>
                </a:lnTo>
                <a:lnTo>
                  <a:pt x="36575" y="15239"/>
                </a:lnTo>
              </a:path>
            </a:pathLst>
          </a:custGeom>
          <a:ln w="9144">
            <a:solidFill>
              <a:srgbClr val="DCDD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7321295" y="3834891"/>
            <a:ext cx="277495" cy="287020"/>
          </a:xfrm>
          <a:custGeom>
            <a:rect l="l" t="t" r="r" b="b"/>
            <a:pathLst>
              <a:path w="277495" h="287020">
                <a:moveTo>
                  <a:pt x="18287" y="286512"/>
                </a:moveTo>
                <a:lnTo>
                  <a:pt x="18287" y="286512"/>
                </a:lnTo>
                <a:lnTo>
                  <a:pt x="271272" y="286512"/>
                </a:lnTo>
                <a:lnTo>
                  <a:pt x="277368" y="280416"/>
                </a:lnTo>
                <a:lnTo>
                  <a:pt x="277368" y="6096"/>
                </a:lnTo>
                <a:lnTo>
                  <a:pt x="271272" y="0"/>
                </a:lnTo>
                <a:lnTo>
                  <a:pt x="18287" y="0"/>
                </a:lnTo>
                <a:lnTo>
                  <a:pt x="11572" y="1142"/>
                </a:lnTo>
                <a:lnTo>
                  <a:pt x="5715" y="4571"/>
                </a:lnTo>
                <a:lnTo>
                  <a:pt x="1571" y="10286"/>
                </a:lnTo>
                <a:lnTo>
                  <a:pt x="0" y="18287"/>
                </a:lnTo>
                <a:lnTo>
                  <a:pt x="0" y="162782"/>
                </a:lnTo>
                <a:lnTo>
                  <a:pt x="0" y="236982"/>
                </a:lnTo>
                <a:lnTo>
                  <a:pt x="0" y="264318"/>
                </a:lnTo>
                <a:lnTo>
                  <a:pt x="0" y="268224"/>
                </a:lnTo>
                <a:lnTo>
                  <a:pt x="1571" y="276225"/>
                </a:lnTo>
                <a:lnTo>
                  <a:pt x="5714" y="281939"/>
                </a:lnTo>
                <a:lnTo>
                  <a:pt x="11572" y="285368"/>
                </a:lnTo>
                <a:lnTo>
                  <a:pt x="18287" y="286512"/>
                </a:lnTo>
              </a:path>
            </a:pathLst>
          </a:custGeom>
          <a:ln w="9144">
            <a:solidFill>
              <a:srgbClr val="DCDD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357871" y="3868420"/>
            <a:ext cx="207645" cy="219710"/>
          </a:xfrm>
          <a:custGeom>
            <a:rect l="l" t="t" r="r" b="b"/>
            <a:pathLst>
              <a:path w="207645" h="219710">
                <a:moveTo>
                  <a:pt x="0" y="0"/>
                </a:moveTo>
                <a:lnTo>
                  <a:pt x="119824" y="0"/>
                </a:lnTo>
                <a:lnTo>
                  <a:pt x="181355" y="0"/>
                </a:lnTo>
                <a:lnTo>
                  <a:pt x="204025" y="0"/>
                </a:lnTo>
                <a:lnTo>
                  <a:pt x="207263" y="0"/>
                </a:lnTo>
                <a:lnTo>
                  <a:pt x="207263" y="126873"/>
                </a:lnTo>
                <a:lnTo>
                  <a:pt x="207263" y="192024"/>
                </a:lnTo>
                <a:lnTo>
                  <a:pt x="207263" y="216026"/>
                </a:lnTo>
                <a:lnTo>
                  <a:pt x="207263" y="219455"/>
                </a:lnTo>
                <a:lnTo>
                  <a:pt x="87439" y="219455"/>
                </a:lnTo>
                <a:lnTo>
                  <a:pt x="25907" y="219455"/>
                </a:lnTo>
                <a:lnTo>
                  <a:pt x="3238" y="219455"/>
                </a:lnTo>
                <a:lnTo>
                  <a:pt x="0" y="219455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DCDD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59740" y="6133825"/>
            <a:ext cx="7359015" cy="18097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资料来源：港交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德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估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计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与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分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析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截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850" spc="15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12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10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日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latin typeface="华文细黑"/>
                <a:cs typeface="华文细黑"/>
              </a:rPr>
              <a:t>假</a:t>
            </a:r>
            <a:r>
              <a:rPr sz="850" spc="35">
                <a:latin typeface="华文细黑"/>
                <a:cs typeface="华文细黑"/>
              </a:rPr>
              <a:t>设</a:t>
            </a:r>
            <a:r>
              <a:rPr sz="850" spc="10">
                <a:latin typeface="华文细黑"/>
                <a:cs typeface="华文细黑"/>
              </a:rPr>
              <a:t>已</a:t>
            </a:r>
            <a:r>
              <a:rPr sz="850" spc="35">
                <a:latin typeface="华文细黑"/>
                <a:cs typeface="华文细黑"/>
              </a:rPr>
              <a:t>公布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划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20">
                <a:latin typeface="Calibri"/>
                <a:cs typeface="Calibri"/>
              </a:rPr>
              <a:t>2</a:t>
            </a:r>
            <a:r>
              <a:rPr sz="850" spc="10">
                <a:latin typeface="华文细黑"/>
                <a:cs typeface="华文细黑"/>
              </a:rPr>
              <a:t>只</a:t>
            </a:r>
            <a:r>
              <a:rPr sz="850" spc="35">
                <a:latin typeface="华文细黑"/>
                <a:cs typeface="华文细黑"/>
              </a:rPr>
              <a:t>主</a:t>
            </a:r>
            <a:r>
              <a:rPr sz="850" spc="10">
                <a:latin typeface="华文细黑"/>
                <a:cs typeface="华文细黑"/>
              </a:rPr>
              <a:t>板</a:t>
            </a:r>
            <a:r>
              <a:rPr sz="850" spc="35">
                <a:latin typeface="华文细黑"/>
                <a:cs typeface="华文细黑"/>
              </a:rPr>
              <a:t>新股</a:t>
            </a:r>
            <a:r>
              <a:rPr sz="850" spc="10">
                <a:latin typeface="华文细黑"/>
                <a:cs typeface="华文细黑"/>
              </a:rPr>
              <a:t>能</a:t>
            </a:r>
            <a:r>
              <a:rPr sz="850" spc="35">
                <a:latin typeface="华文细黑"/>
                <a:cs typeface="华文细黑"/>
              </a:rPr>
              <a:t>够</a:t>
            </a:r>
            <a:r>
              <a:rPr sz="850" spc="10">
                <a:latin typeface="华文细黑"/>
                <a:cs typeface="华文细黑"/>
              </a:rPr>
              <a:t>于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11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29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成</a:t>
            </a:r>
            <a:r>
              <a:rPr sz="850" spc="10">
                <a:latin typeface="华文细黑"/>
                <a:cs typeface="华文细黑"/>
              </a:rPr>
              <a:t>功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市。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57" name="object 5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pc="-5">
                <a:latin typeface="Calibri"/>
                <a:cs typeface="Calibri"/>
              </a:rPr>
              <a:t>©</a:t>
            </a:r>
            <a:r>
              <a:rPr spc="-4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2023</a:t>
            </a:r>
            <a:r>
              <a:rPr spc="-5"/>
              <a:t>。欲了解更多信息，请联系德勤中国。</a:t>
            </a:r>
          </a:p>
        </p:txBody>
      </p:sp>
      <p:sp>
        <p:nvSpPr>
          <p:cNvPr id="58" name="object 5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60"/>
              </a:spcBef>
            </a:pPr>
            <a:r>
              <a:rPr spc="-5"/>
              <a:t>22</a:t>
            </a: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 flipH="1">
            <a:off x="9320783" y="1911604"/>
            <a:ext cx="0" cy="512445"/>
          </a:xfrm>
          <a:custGeom>
            <a:rect l="l" t="t" r="r" b="b"/>
            <a:pathLst>
              <a:path h="512444">
                <a:moveTo>
                  <a:pt x="0" y="0"/>
                </a:moveTo>
                <a:lnTo>
                  <a:pt x="0" y="512063"/>
                </a:lnTo>
              </a:path>
            </a:pathLst>
          </a:custGeom>
          <a:ln w="42672">
            <a:solidFill>
              <a:srgbClr val="006FB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320783" y="1911604"/>
            <a:ext cx="219710" cy="527685"/>
          </a:xfrm>
          <a:custGeom>
            <a:rect l="l" t="t" r="r" b="b"/>
            <a:pathLst>
              <a:path w="219709" h="527685">
                <a:moveTo>
                  <a:pt x="21336" y="0"/>
                </a:moveTo>
                <a:lnTo>
                  <a:pt x="0" y="512063"/>
                </a:lnTo>
                <a:lnTo>
                  <a:pt x="25146" y="514445"/>
                </a:lnTo>
                <a:lnTo>
                  <a:pt x="50292" y="517398"/>
                </a:lnTo>
                <a:lnTo>
                  <a:pt x="75438" y="521493"/>
                </a:lnTo>
                <a:lnTo>
                  <a:pt x="100584" y="527304"/>
                </a:lnTo>
                <a:lnTo>
                  <a:pt x="219456" y="27432"/>
                </a:lnTo>
                <a:lnTo>
                  <a:pt x="170926" y="17144"/>
                </a:lnTo>
                <a:lnTo>
                  <a:pt x="121539" y="9143"/>
                </a:lnTo>
                <a:lnTo>
                  <a:pt x="71580" y="3428"/>
                </a:lnTo>
                <a:lnTo>
                  <a:pt x="21336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320783" y="1911604"/>
            <a:ext cx="219710" cy="527685"/>
          </a:xfrm>
          <a:custGeom>
            <a:rect l="l" t="t" r="r" b="b"/>
            <a:pathLst>
              <a:path w="219709" h="527685">
                <a:moveTo>
                  <a:pt x="21336" y="0"/>
                </a:moveTo>
                <a:lnTo>
                  <a:pt x="71580" y="3428"/>
                </a:lnTo>
                <a:lnTo>
                  <a:pt x="121539" y="9143"/>
                </a:lnTo>
                <a:lnTo>
                  <a:pt x="170926" y="17144"/>
                </a:lnTo>
                <a:lnTo>
                  <a:pt x="219456" y="27432"/>
                </a:lnTo>
                <a:lnTo>
                  <a:pt x="100584" y="527304"/>
                </a:lnTo>
                <a:lnTo>
                  <a:pt x="75438" y="521493"/>
                </a:lnTo>
                <a:lnTo>
                  <a:pt x="50292" y="517398"/>
                </a:lnTo>
                <a:lnTo>
                  <a:pt x="25146" y="514445"/>
                </a:lnTo>
                <a:lnTo>
                  <a:pt x="0" y="512063"/>
                </a:lnTo>
                <a:lnTo>
                  <a:pt x="21336" y="0"/>
                </a:lnTo>
                <a:close/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421368" y="1939035"/>
            <a:ext cx="896619" cy="929640"/>
          </a:xfrm>
          <a:custGeom>
            <a:rect l="l" t="t" r="r" b="b"/>
            <a:pathLst>
              <a:path w="896619" h="929639">
                <a:moveTo>
                  <a:pt x="118872" y="0"/>
                </a:moveTo>
                <a:lnTo>
                  <a:pt x="0" y="499872"/>
                </a:lnTo>
                <a:lnTo>
                  <a:pt x="46224" y="513252"/>
                </a:lnTo>
                <a:lnTo>
                  <a:pt x="90502" y="530737"/>
                </a:lnTo>
                <a:lnTo>
                  <a:pt x="132615" y="552101"/>
                </a:lnTo>
                <a:lnTo>
                  <a:pt x="172347" y="577119"/>
                </a:lnTo>
                <a:lnTo>
                  <a:pt x="209482" y="605566"/>
                </a:lnTo>
                <a:lnTo>
                  <a:pt x="243803" y="637219"/>
                </a:lnTo>
                <a:lnTo>
                  <a:pt x="275095" y="671851"/>
                </a:lnTo>
                <a:lnTo>
                  <a:pt x="303140" y="709239"/>
                </a:lnTo>
                <a:lnTo>
                  <a:pt x="327723" y="749157"/>
                </a:lnTo>
                <a:lnTo>
                  <a:pt x="348626" y="791381"/>
                </a:lnTo>
                <a:lnTo>
                  <a:pt x="365633" y="835686"/>
                </a:lnTo>
                <a:lnTo>
                  <a:pt x="378529" y="881847"/>
                </a:lnTo>
                <a:lnTo>
                  <a:pt x="387096" y="929639"/>
                </a:lnTo>
                <a:lnTo>
                  <a:pt x="896111" y="859536"/>
                </a:lnTo>
                <a:lnTo>
                  <a:pt x="888328" y="811701"/>
                </a:lnTo>
                <a:lnTo>
                  <a:pt x="878377" y="764599"/>
                </a:lnTo>
                <a:lnTo>
                  <a:pt x="866307" y="718286"/>
                </a:lnTo>
                <a:lnTo>
                  <a:pt x="852169" y="672818"/>
                </a:lnTo>
                <a:lnTo>
                  <a:pt x="836012" y="628251"/>
                </a:lnTo>
                <a:lnTo>
                  <a:pt x="817886" y="584641"/>
                </a:lnTo>
                <a:lnTo>
                  <a:pt x="797842" y="542045"/>
                </a:lnTo>
                <a:lnTo>
                  <a:pt x="775928" y="500518"/>
                </a:lnTo>
                <a:lnTo>
                  <a:pt x="752197" y="460117"/>
                </a:lnTo>
                <a:lnTo>
                  <a:pt x="726696" y="420898"/>
                </a:lnTo>
                <a:lnTo>
                  <a:pt x="699476" y="382918"/>
                </a:lnTo>
                <a:lnTo>
                  <a:pt x="670587" y="346231"/>
                </a:lnTo>
                <a:lnTo>
                  <a:pt x="640080" y="310895"/>
                </a:lnTo>
                <a:lnTo>
                  <a:pt x="608003" y="276967"/>
                </a:lnTo>
                <a:lnTo>
                  <a:pt x="574407" y="244501"/>
                </a:lnTo>
                <a:lnTo>
                  <a:pt x="539342" y="213554"/>
                </a:lnTo>
                <a:lnTo>
                  <a:pt x="502857" y="184182"/>
                </a:lnTo>
                <a:lnTo>
                  <a:pt x="465003" y="156442"/>
                </a:lnTo>
                <a:lnTo>
                  <a:pt x="425830" y="130390"/>
                </a:lnTo>
                <a:lnTo>
                  <a:pt x="385388" y="106082"/>
                </a:lnTo>
                <a:lnTo>
                  <a:pt x="343726" y="83573"/>
                </a:lnTo>
                <a:lnTo>
                  <a:pt x="300894" y="62921"/>
                </a:lnTo>
                <a:lnTo>
                  <a:pt x="256943" y="44182"/>
                </a:lnTo>
                <a:lnTo>
                  <a:pt x="211922" y="27411"/>
                </a:lnTo>
                <a:lnTo>
                  <a:pt x="165882" y="12665"/>
                </a:lnTo>
                <a:lnTo>
                  <a:pt x="118872" y="0"/>
                </a:lnTo>
                <a:close/>
              </a:path>
            </a:pathLst>
          </a:custGeom>
          <a:solidFill>
            <a:srgbClr val="B8BA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421368" y="1939035"/>
            <a:ext cx="896619" cy="929640"/>
          </a:xfrm>
          <a:custGeom>
            <a:rect l="l" t="t" r="r" b="b"/>
            <a:pathLst>
              <a:path w="896619" h="929639">
                <a:moveTo>
                  <a:pt x="118872" y="0"/>
                </a:moveTo>
                <a:lnTo>
                  <a:pt x="165882" y="12665"/>
                </a:lnTo>
                <a:lnTo>
                  <a:pt x="211922" y="27411"/>
                </a:lnTo>
                <a:lnTo>
                  <a:pt x="256943" y="44182"/>
                </a:lnTo>
                <a:lnTo>
                  <a:pt x="300894" y="62921"/>
                </a:lnTo>
                <a:lnTo>
                  <a:pt x="343726" y="83573"/>
                </a:lnTo>
                <a:lnTo>
                  <a:pt x="385388" y="106082"/>
                </a:lnTo>
                <a:lnTo>
                  <a:pt x="425830" y="130390"/>
                </a:lnTo>
                <a:lnTo>
                  <a:pt x="465003" y="156442"/>
                </a:lnTo>
                <a:lnTo>
                  <a:pt x="502857" y="184182"/>
                </a:lnTo>
                <a:lnTo>
                  <a:pt x="539342" y="213554"/>
                </a:lnTo>
                <a:lnTo>
                  <a:pt x="574407" y="244501"/>
                </a:lnTo>
                <a:lnTo>
                  <a:pt x="608003" y="276967"/>
                </a:lnTo>
                <a:lnTo>
                  <a:pt x="640080" y="310895"/>
                </a:lnTo>
                <a:lnTo>
                  <a:pt x="670587" y="346231"/>
                </a:lnTo>
                <a:lnTo>
                  <a:pt x="699476" y="382918"/>
                </a:lnTo>
                <a:lnTo>
                  <a:pt x="726696" y="420898"/>
                </a:lnTo>
                <a:lnTo>
                  <a:pt x="752197" y="460117"/>
                </a:lnTo>
                <a:lnTo>
                  <a:pt x="775928" y="500518"/>
                </a:lnTo>
                <a:lnTo>
                  <a:pt x="797842" y="542045"/>
                </a:lnTo>
                <a:lnTo>
                  <a:pt x="817886" y="584641"/>
                </a:lnTo>
                <a:lnTo>
                  <a:pt x="836012" y="628251"/>
                </a:lnTo>
                <a:lnTo>
                  <a:pt x="852169" y="672818"/>
                </a:lnTo>
                <a:lnTo>
                  <a:pt x="866307" y="718286"/>
                </a:lnTo>
                <a:lnTo>
                  <a:pt x="878377" y="764599"/>
                </a:lnTo>
                <a:lnTo>
                  <a:pt x="888328" y="811701"/>
                </a:lnTo>
                <a:lnTo>
                  <a:pt x="896111" y="859536"/>
                </a:lnTo>
                <a:lnTo>
                  <a:pt x="387096" y="929639"/>
                </a:lnTo>
                <a:lnTo>
                  <a:pt x="378529" y="881847"/>
                </a:lnTo>
                <a:lnTo>
                  <a:pt x="365633" y="835686"/>
                </a:lnTo>
                <a:lnTo>
                  <a:pt x="348626" y="791381"/>
                </a:lnTo>
                <a:lnTo>
                  <a:pt x="327723" y="749157"/>
                </a:lnTo>
                <a:lnTo>
                  <a:pt x="303140" y="709239"/>
                </a:lnTo>
                <a:lnTo>
                  <a:pt x="275095" y="671851"/>
                </a:lnTo>
                <a:lnTo>
                  <a:pt x="243803" y="637219"/>
                </a:lnTo>
                <a:lnTo>
                  <a:pt x="209482" y="605566"/>
                </a:lnTo>
                <a:lnTo>
                  <a:pt x="172347" y="577119"/>
                </a:lnTo>
                <a:lnTo>
                  <a:pt x="132615" y="552101"/>
                </a:lnTo>
                <a:lnTo>
                  <a:pt x="90502" y="530737"/>
                </a:lnTo>
                <a:lnTo>
                  <a:pt x="46224" y="513252"/>
                </a:lnTo>
                <a:lnTo>
                  <a:pt x="0" y="499872"/>
                </a:lnTo>
                <a:lnTo>
                  <a:pt x="118872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656064" y="2798572"/>
            <a:ext cx="670560" cy="875030"/>
          </a:xfrm>
          <a:custGeom>
            <a:rect l="l" t="t" r="r" b="b"/>
            <a:pathLst>
              <a:path w="670559" h="875028">
                <a:moveTo>
                  <a:pt x="661415" y="0"/>
                </a:moveTo>
                <a:lnTo>
                  <a:pt x="152400" y="70103"/>
                </a:lnTo>
                <a:lnTo>
                  <a:pt x="156526" y="118518"/>
                </a:lnTo>
                <a:lnTo>
                  <a:pt x="156155" y="166640"/>
                </a:lnTo>
                <a:lnTo>
                  <a:pt x="151357" y="214176"/>
                </a:lnTo>
                <a:lnTo>
                  <a:pt x="142207" y="260835"/>
                </a:lnTo>
                <a:lnTo>
                  <a:pt x="128777" y="306324"/>
                </a:lnTo>
                <a:lnTo>
                  <a:pt x="111142" y="350349"/>
                </a:lnTo>
                <a:lnTo>
                  <a:pt x="89373" y="392618"/>
                </a:lnTo>
                <a:lnTo>
                  <a:pt x="63544" y="432840"/>
                </a:lnTo>
                <a:lnTo>
                  <a:pt x="33729" y="470720"/>
                </a:lnTo>
                <a:lnTo>
                  <a:pt x="0" y="505967"/>
                </a:lnTo>
                <a:lnTo>
                  <a:pt x="359663" y="874776"/>
                </a:lnTo>
                <a:lnTo>
                  <a:pt x="393515" y="839789"/>
                </a:lnTo>
                <a:lnTo>
                  <a:pt x="425555" y="803455"/>
                </a:lnTo>
                <a:lnTo>
                  <a:pt x="455758" y="765846"/>
                </a:lnTo>
                <a:lnTo>
                  <a:pt x="484095" y="727033"/>
                </a:lnTo>
                <a:lnTo>
                  <a:pt x="510539" y="687085"/>
                </a:lnTo>
                <a:lnTo>
                  <a:pt x="535064" y="646075"/>
                </a:lnTo>
                <a:lnTo>
                  <a:pt x="557640" y="604072"/>
                </a:lnTo>
                <a:lnTo>
                  <a:pt x="578242" y="561148"/>
                </a:lnTo>
                <a:lnTo>
                  <a:pt x="596841" y="517374"/>
                </a:lnTo>
                <a:lnTo>
                  <a:pt x="613409" y="472821"/>
                </a:lnTo>
                <a:lnTo>
                  <a:pt x="627921" y="427558"/>
                </a:lnTo>
                <a:lnTo>
                  <a:pt x="640348" y="381658"/>
                </a:lnTo>
                <a:lnTo>
                  <a:pt x="650662" y="335191"/>
                </a:lnTo>
                <a:lnTo>
                  <a:pt x="658837" y="288228"/>
                </a:lnTo>
                <a:lnTo>
                  <a:pt x="664844" y="240839"/>
                </a:lnTo>
                <a:lnTo>
                  <a:pt x="668658" y="193096"/>
                </a:lnTo>
                <a:lnTo>
                  <a:pt x="670249" y="145070"/>
                </a:lnTo>
                <a:lnTo>
                  <a:pt x="669590" y="96831"/>
                </a:lnTo>
                <a:lnTo>
                  <a:pt x="666655" y="48451"/>
                </a:lnTo>
                <a:lnTo>
                  <a:pt x="661415" y="0"/>
                </a:lnTo>
                <a:close/>
              </a:path>
            </a:pathLst>
          </a:custGeom>
          <a:solidFill>
            <a:srgbClr val="2588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656064" y="2798572"/>
            <a:ext cx="670560" cy="875030"/>
          </a:xfrm>
          <a:custGeom>
            <a:rect l="l" t="t" r="r" b="b"/>
            <a:pathLst>
              <a:path w="670559" h="875028">
                <a:moveTo>
                  <a:pt x="661415" y="0"/>
                </a:moveTo>
                <a:lnTo>
                  <a:pt x="666655" y="48451"/>
                </a:lnTo>
                <a:lnTo>
                  <a:pt x="669590" y="96831"/>
                </a:lnTo>
                <a:lnTo>
                  <a:pt x="670249" y="145070"/>
                </a:lnTo>
                <a:lnTo>
                  <a:pt x="668658" y="193096"/>
                </a:lnTo>
                <a:lnTo>
                  <a:pt x="664844" y="240839"/>
                </a:lnTo>
                <a:lnTo>
                  <a:pt x="658837" y="288228"/>
                </a:lnTo>
                <a:lnTo>
                  <a:pt x="650662" y="335191"/>
                </a:lnTo>
                <a:lnTo>
                  <a:pt x="640348" y="381658"/>
                </a:lnTo>
                <a:lnTo>
                  <a:pt x="627921" y="427558"/>
                </a:lnTo>
                <a:lnTo>
                  <a:pt x="613409" y="472821"/>
                </a:lnTo>
                <a:lnTo>
                  <a:pt x="596841" y="517374"/>
                </a:lnTo>
                <a:lnTo>
                  <a:pt x="578242" y="561148"/>
                </a:lnTo>
                <a:lnTo>
                  <a:pt x="557640" y="604072"/>
                </a:lnTo>
                <a:lnTo>
                  <a:pt x="535064" y="646075"/>
                </a:lnTo>
                <a:lnTo>
                  <a:pt x="510539" y="687085"/>
                </a:lnTo>
                <a:lnTo>
                  <a:pt x="484095" y="727033"/>
                </a:lnTo>
                <a:lnTo>
                  <a:pt x="455758" y="765846"/>
                </a:lnTo>
                <a:lnTo>
                  <a:pt x="425555" y="803455"/>
                </a:lnTo>
                <a:lnTo>
                  <a:pt x="393515" y="839789"/>
                </a:lnTo>
                <a:lnTo>
                  <a:pt x="359663" y="874776"/>
                </a:lnTo>
                <a:lnTo>
                  <a:pt x="0" y="505967"/>
                </a:lnTo>
                <a:lnTo>
                  <a:pt x="33729" y="470720"/>
                </a:lnTo>
                <a:lnTo>
                  <a:pt x="63544" y="432840"/>
                </a:lnTo>
                <a:lnTo>
                  <a:pt x="89373" y="392618"/>
                </a:lnTo>
                <a:lnTo>
                  <a:pt x="111142" y="350349"/>
                </a:lnTo>
                <a:lnTo>
                  <a:pt x="128777" y="306324"/>
                </a:lnTo>
                <a:lnTo>
                  <a:pt x="142207" y="260835"/>
                </a:lnTo>
                <a:lnTo>
                  <a:pt x="151357" y="214176"/>
                </a:lnTo>
                <a:lnTo>
                  <a:pt x="156155" y="166640"/>
                </a:lnTo>
                <a:lnTo>
                  <a:pt x="156526" y="118518"/>
                </a:lnTo>
                <a:lnTo>
                  <a:pt x="152400" y="70103"/>
                </a:lnTo>
                <a:lnTo>
                  <a:pt x="661415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573768" y="3304540"/>
            <a:ext cx="441959" cy="500380"/>
          </a:xfrm>
          <a:custGeom>
            <a:rect l="l" t="t" r="r" b="b"/>
            <a:pathLst>
              <a:path w="441959" h="500379">
                <a:moveTo>
                  <a:pt x="82296" y="0"/>
                </a:moveTo>
                <a:lnTo>
                  <a:pt x="63436" y="17716"/>
                </a:lnTo>
                <a:lnTo>
                  <a:pt x="43433" y="34289"/>
                </a:lnTo>
                <a:lnTo>
                  <a:pt x="22288" y="49720"/>
                </a:lnTo>
                <a:lnTo>
                  <a:pt x="0" y="64008"/>
                </a:lnTo>
                <a:lnTo>
                  <a:pt x="274320" y="499872"/>
                </a:lnTo>
                <a:lnTo>
                  <a:pt x="318944" y="469534"/>
                </a:lnTo>
                <a:lnTo>
                  <a:pt x="361569" y="437769"/>
                </a:lnTo>
                <a:lnTo>
                  <a:pt x="402478" y="404288"/>
                </a:lnTo>
                <a:lnTo>
                  <a:pt x="441959" y="368808"/>
                </a:lnTo>
                <a:lnTo>
                  <a:pt x="82296" y="0"/>
                </a:lnTo>
                <a:close/>
              </a:path>
            </a:pathLst>
          </a:custGeom>
          <a:solidFill>
            <a:srgbClr val="0D839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573768" y="3304540"/>
            <a:ext cx="441959" cy="500380"/>
          </a:xfrm>
          <a:custGeom>
            <a:rect l="l" t="t" r="r" b="b"/>
            <a:pathLst>
              <a:path w="441959" h="500379">
                <a:moveTo>
                  <a:pt x="441959" y="368808"/>
                </a:moveTo>
                <a:lnTo>
                  <a:pt x="402478" y="404288"/>
                </a:lnTo>
                <a:lnTo>
                  <a:pt x="361569" y="437769"/>
                </a:lnTo>
                <a:lnTo>
                  <a:pt x="318944" y="469534"/>
                </a:lnTo>
                <a:lnTo>
                  <a:pt x="274320" y="499872"/>
                </a:lnTo>
                <a:lnTo>
                  <a:pt x="0" y="64008"/>
                </a:lnTo>
                <a:lnTo>
                  <a:pt x="22288" y="49720"/>
                </a:lnTo>
                <a:lnTo>
                  <a:pt x="43433" y="34289"/>
                </a:lnTo>
                <a:lnTo>
                  <a:pt x="63436" y="17716"/>
                </a:lnTo>
                <a:lnTo>
                  <a:pt x="82296" y="0"/>
                </a:lnTo>
                <a:lnTo>
                  <a:pt x="441959" y="368808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275470" y="2350516"/>
            <a:ext cx="1572895" cy="1612265"/>
          </a:xfrm>
          <a:custGeom>
            <a:rect l="l" t="t" r="r" b="b"/>
            <a:pathLst>
              <a:path w="1572895" h="1612264">
                <a:moveTo>
                  <a:pt x="182729" y="0"/>
                </a:moveTo>
                <a:lnTo>
                  <a:pt x="155648" y="41112"/>
                </a:lnTo>
                <a:lnTo>
                  <a:pt x="130734" y="83197"/>
                </a:lnTo>
                <a:lnTo>
                  <a:pt x="107987" y="126174"/>
                </a:lnTo>
                <a:lnTo>
                  <a:pt x="87410" y="169963"/>
                </a:lnTo>
                <a:lnTo>
                  <a:pt x="69002" y="214481"/>
                </a:lnTo>
                <a:lnTo>
                  <a:pt x="52765" y="259649"/>
                </a:lnTo>
                <a:lnTo>
                  <a:pt x="38701" y="305386"/>
                </a:lnTo>
                <a:lnTo>
                  <a:pt x="26810" y="351611"/>
                </a:lnTo>
                <a:lnTo>
                  <a:pt x="17094" y="398244"/>
                </a:lnTo>
                <a:lnTo>
                  <a:pt x="9554" y="445203"/>
                </a:lnTo>
                <a:lnTo>
                  <a:pt x="4190" y="492407"/>
                </a:lnTo>
                <a:lnTo>
                  <a:pt x="1005" y="539777"/>
                </a:lnTo>
                <a:lnTo>
                  <a:pt x="0" y="587231"/>
                </a:lnTo>
                <a:lnTo>
                  <a:pt x="1174" y="634688"/>
                </a:lnTo>
                <a:lnTo>
                  <a:pt x="4531" y="682069"/>
                </a:lnTo>
                <a:lnTo>
                  <a:pt x="10070" y="729291"/>
                </a:lnTo>
                <a:lnTo>
                  <a:pt x="17793" y="776274"/>
                </a:lnTo>
                <a:lnTo>
                  <a:pt x="27702" y="822938"/>
                </a:lnTo>
                <a:lnTo>
                  <a:pt x="39797" y="869202"/>
                </a:lnTo>
                <a:lnTo>
                  <a:pt x="54079" y="914985"/>
                </a:lnTo>
                <a:lnTo>
                  <a:pt x="70550" y="960206"/>
                </a:lnTo>
                <a:lnTo>
                  <a:pt x="89211" y="1004784"/>
                </a:lnTo>
                <a:lnTo>
                  <a:pt x="110063" y="1048639"/>
                </a:lnTo>
                <a:lnTo>
                  <a:pt x="133107" y="1091690"/>
                </a:lnTo>
                <a:lnTo>
                  <a:pt x="158345" y="1133856"/>
                </a:lnTo>
                <a:lnTo>
                  <a:pt x="185012" y="1174049"/>
                </a:lnTo>
                <a:lnTo>
                  <a:pt x="213237" y="1212585"/>
                </a:lnTo>
                <a:lnTo>
                  <a:pt x="242954" y="1249449"/>
                </a:lnTo>
                <a:lnTo>
                  <a:pt x="274093" y="1284624"/>
                </a:lnTo>
                <a:lnTo>
                  <a:pt x="306586" y="1318095"/>
                </a:lnTo>
                <a:lnTo>
                  <a:pt x="340365" y="1349848"/>
                </a:lnTo>
                <a:lnTo>
                  <a:pt x="375363" y="1379866"/>
                </a:lnTo>
                <a:lnTo>
                  <a:pt x="411509" y="1408134"/>
                </a:lnTo>
                <a:lnTo>
                  <a:pt x="448737" y="1434638"/>
                </a:lnTo>
                <a:lnTo>
                  <a:pt x="486978" y="1459361"/>
                </a:lnTo>
                <a:lnTo>
                  <a:pt x="526164" y="1482288"/>
                </a:lnTo>
                <a:lnTo>
                  <a:pt x="566226" y="1503404"/>
                </a:lnTo>
                <a:lnTo>
                  <a:pt x="607097" y="1522694"/>
                </a:lnTo>
                <a:lnTo>
                  <a:pt x="648707" y="1540142"/>
                </a:lnTo>
                <a:lnTo>
                  <a:pt x="690990" y="1555732"/>
                </a:lnTo>
                <a:lnTo>
                  <a:pt x="733876" y="1569451"/>
                </a:lnTo>
                <a:lnTo>
                  <a:pt x="777297" y="1581281"/>
                </a:lnTo>
                <a:lnTo>
                  <a:pt x="821185" y="1591208"/>
                </a:lnTo>
                <a:lnTo>
                  <a:pt x="865472" y="1599217"/>
                </a:lnTo>
                <a:lnTo>
                  <a:pt x="910090" y="1605291"/>
                </a:lnTo>
                <a:lnTo>
                  <a:pt x="954970" y="1609417"/>
                </a:lnTo>
                <a:lnTo>
                  <a:pt x="1000044" y="1611577"/>
                </a:lnTo>
                <a:lnTo>
                  <a:pt x="1045244" y="1611758"/>
                </a:lnTo>
                <a:lnTo>
                  <a:pt x="1090502" y="1609943"/>
                </a:lnTo>
                <a:lnTo>
                  <a:pt x="1135749" y="1606118"/>
                </a:lnTo>
                <a:lnTo>
                  <a:pt x="1180917" y="1600266"/>
                </a:lnTo>
                <a:lnTo>
                  <a:pt x="1225938" y="1592373"/>
                </a:lnTo>
                <a:lnTo>
                  <a:pt x="1270743" y="1582424"/>
                </a:lnTo>
                <a:lnTo>
                  <a:pt x="1315265" y="1570402"/>
                </a:lnTo>
                <a:lnTo>
                  <a:pt x="1359435" y="1556292"/>
                </a:lnTo>
                <a:lnTo>
                  <a:pt x="1403184" y="1540080"/>
                </a:lnTo>
                <a:lnTo>
                  <a:pt x="1446446" y="1521750"/>
                </a:lnTo>
                <a:lnTo>
                  <a:pt x="1489150" y="1501286"/>
                </a:lnTo>
                <a:lnTo>
                  <a:pt x="1531230" y="1478673"/>
                </a:lnTo>
                <a:lnTo>
                  <a:pt x="1572617" y="1453896"/>
                </a:lnTo>
                <a:lnTo>
                  <a:pt x="1349141" y="1098817"/>
                </a:lnTo>
                <a:lnTo>
                  <a:pt x="1036463" y="1098817"/>
                </a:lnTo>
                <a:lnTo>
                  <a:pt x="990930" y="1097762"/>
                </a:lnTo>
                <a:lnTo>
                  <a:pt x="945589" y="1092604"/>
                </a:lnTo>
                <a:lnTo>
                  <a:pt x="900714" y="1083359"/>
                </a:lnTo>
                <a:lnTo>
                  <a:pt x="856580" y="1070043"/>
                </a:lnTo>
                <a:lnTo>
                  <a:pt x="813461" y="1052674"/>
                </a:lnTo>
                <a:lnTo>
                  <a:pt x="771632" y="1031267"/>
                </a:lnTo>
                <a:lnTo>
                  <a:pt x="731369" y="1005839"/>
                </a:lnTo>
                <a:lnTo>
                  <a:pt x="694377" y="977517"/>
                </a:lnTo>
                <a:lnTo>
                  <a:pt x="660650" y="946560"/>
                </a:lnTo>
                <a:lnTo>
                  <a:pt x="630235" y="913214"/>
                </a:lnTo>
                <a:lnTo>
                  <a:pt x="603177" y="877723"/>
                </a:lnTo>
                <a:lnTo>
                  <a:pt x="579526" y="840332"/>
                </a:lnTo>
                <a:lnTo>
                  <a:pt x="559326" y="801285"/>
                </a:lnTo>
                <a:lnTo>
                  <a:pt x="542627" y="760827"/>
                </a:lnTo>
                <a:lnTo>
                  <a:pt x="529473" y="719202"/>
                </a:lnTo>
                <a:lnTo>
                  <a:pt x="519914" y="676656"/>
                </a:lnTo>
                <a:lnTo>
                  <a:pt x="513995" y="633432"/>
                </a:lnTo>
                <a:lnTo>
                  <a:pt x="511764" y="589775"/>
                </a:lnTo>
                <a:lnTo>
                  <a:pt x="513268" y="545930"/>
                </a:lnTo>
                <a:lnTo>
                  <a:pt x="518553" y="502142"/>
                </a:lnTo>
                <a:lnTo>
                  <a:pt x="527667" y="458655"/>
                </a:lnTo>
                <a:lnTo>
                  <a:pt x="540657" y="415713"/>
                </a:lnTo>
                <a:lnTo>
                  <a:pt x="557570" y="373561"/>
                </a:lnTo>
                <a:lnTo>
                  <a:pt x="578453" y="332445"/>
                </a:lnTo>
                <a:lnTo>
                  <a:pt x="603353" y="292608"/>
                </a:lnTo>
                <a:lnTo>
                  <a:pt x="182729" y="0"/>
                </a:lnTo>
                <a:close/>
              </a:path>
              <a:path w="1572895" h="1612264">
                <a:moveTo>
                  <a:pt x="1298297" y="1018032"/>
                </a:moveTo>
                <a:lnTo>
                  <a:pt x="1257384" y="1041949"/>
                </a:lnTo>
                <a:lnTo>
                  <a:pt x="1215015" y="1061664"/>
                </a:lnTo>
                <a:lnTo>
                  <a:pt x="1171463" y="1077191"/>
                </a:lnTo>
                <a:lnTo>
                  <a:pt x="1127004" y="1088548"/>
                </a:lnTo>
                <a:lnTo>
                  <a:pt x="1081912" y="1095751"/>
                </a:lnTo>
                <a:lnTo>
                  <a:pt x="1036463" y="1098817"/>
                </a:lnTo>
                <a:lnTo>
                  <a:pt x="1349141" y="1098817"/>
                </a:lnTo>
                <a:lnTo>
                  <a:pt x="1298297" y="1018032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275470" y="2350516"/>
            <a:ext cx="1572895" cy="1612265"/>
          </a:xfrm>
          <a:custGeom>
            <a:rect l="l" t="t" r="r" b="b"/>
            <a:pathLst>
              <a:path w="1572895" h="1612264">
                <a:moveTo>
                  <a:pt x="1572617" y="1453896"/>
                </a:moveTo>
                <a:lnTo>
                  <a:pt x="1531230" y="1478673"/>
                </a:lnTo>
                <a:lnTo>
                  <a:pt x="1489150" y="1501286"/>
                </a:lnTo>
                <a:lnTo>
                  <a:pt x="1446446" y="1521750"/>
                </a:lnTo>
                <a:lnTo>
                  <a:pt x="1403184" y="1540080"/>
                </a:lnTo>
                <a:lnTo>
                  <a:pt x="1359435" y="1556292"/>
                </a:lnTo>
                <a:lnTo>
                  <a:pt x="1315265" y="1570402"/>
                </a:lnTo>
                <a:lnTo>
                  <a:pt x="1270743" y="1582424"/>
                </a:lnTo>
                <a:lnTo>
                  <a:pt x="1225938" y="1592373"/>
                </a:lnTo>
                <a:lnTo>
                  <a:pt x="1180917" y="1600266"/>
                </a:lnTo>
                <a:lnTo>
                  <a:pt x="1135749" y="1606118"/>
                </a:lnTo>
                <a:lnTo>
                  <a:pt x="1090502" y="1609943"/>
                </a:lnTo>
                <a:lnTo>
                  <a:pt x="1045244" y="1611758"/>
                </a:lnTo>
                <a:lnTo>
                  <a:pt x="1000044" y="1611577"/>
                </a:lnTo>
                <a:lnTo>
                  <a:pt x="954970" y="1609417"/>
                </a:lnTo>
                <a:lnTo>
                  <a:pt x="910090" y="1605291"/>
                </a:lnTo>
                <a:lnTo>
                  <a:pt x="865472" y="1599217"/>
                </a:lnTo>
                <a:lnTo>
                  <a:pt x="821185" y="1591208"/>
                </a:lnTo>
                <a:lnTo>
                  <a:pt x="777297" y="1581281"/>
                </a:lnTo>
                <a:lnTo>
                  <a:pt x="733876" y="1569451"/>
                </a:lnTo>
                <a:lnTo>
                  <a:pt x="690990" y="1555732"/>
                </a:lnTo>
                <a:lnTo>
                  <a:pt x="648707" y="1540142"/>
                </a:lnTo>
                <a:lnTo>
                  <a:pt x="607097" y="1522694"/>
                </a:lnTo>
                <a:lnTo>
                  <a:pt x="566226" y="1503404"/>
                </a:lnTo>
                <a:lnTo>
                  <a:pt x="526164" y="1482288"/>
                </a:lnTo>
                <a:lnTo>
                  <a:pt x="486978" y="1459361"/>
                </a:lnTo>
                <a:lnTo>
                  <a:pt x="448737" y="1434638"/>
                </a:lnTo>
                <a:lnTo>
                  <a:pt x="411509" y="1408134"/>
                </a:lnTo>
                <a:lnTo>
                  <a:pt x="375363" y="1379866"/>
                </a:lnTo>
                <a:lnTo>
                  <a:pt x="340365" y="1349848"/>
                </a:lnTo>
                <a:lnTo>
                  <a:pt x="306586" y="1318095"/>
                </a:lnTo>
                <a:lnTo>
                  <a:pt x="274093" y="1284624"/>
                </a:lnTo>
                <a:lnTo>
                  <a:pt x="242954" y="1249449"/>
                </a:lnTo>
                <a:lnTo>
                  <a:pt x="213237" y="1212585"/>
                </a:lnTo>
                <a:lnTo>
                  <a:pt x="185012" y="1174049"/>
                </a:lnTo>
                <a:lnTo>
                  <a:pt x="158345" y="1133856"/>
                </a:lnTo>
                <a:lnTo>
                  <a:pt x="133107" y="1091690"/>
                </a:lnTo>
                <a:lnTo>
                  <a:pt x="110063" y="1048639"/>
                </a:lnTo>
                <a:lnTo>
                  <a:pt x="89211" y="1004784"/>
                </a:lnTo>
                <a:lnTo>
                  <a:pt x="70550" y="960206"/>
                </a:lnTo>
                <a:lnTo>
                  <a:pt x="54079" y="914985"/>
                </a:lnTo>
                <a:lnTo>
                  <a:pt x="39797" y="869202"/>
                </a:lnTo>
                <a:lnTo>
                  <a:pt x="27702" y="822938"/>
                </a:lnTo>
                <a:lnTo>
                  <a:pt x="17793" y="776274"/>
                </a:lnTo>
                <a:lnTo>
                  <a:pt x="10070" y="729291"/>
                </a:lnTo>
                <a:lnTo>
                  <a:pt x="4531" y="682069"/>
                </a:lnTo>
                <a:lnTo>
                  <a:pt x="1174" y="634688"/>
                </a:lnTo>
                <a:lnTo>
                  <a:pt x="0" y="587231"/>
                </a:lnTo>
                <a:lnTo>
                  <a:pt x="1005" y="539777"/>
                </a:lnTo>
                <a:lnTo>
                  <a:pt x="4190" y="492407"/>
                </a:lnTo>
                <a:lnTo>
                  <a:pt x="9554" y="445203"/>
                </a:lnTo>
                <a:lnTo>
                  <a:pt x="17094" y="398244"/>
                </a:lnTo>
                <a:lnTo>
                  <a:pt x="26810" y="351611"/>
                </a:lnTo>
                <a:lnTo>
                  <a:pt x="38701" y="305386"/>
                </a:lnTo>
                <a:lnTo>
                  <a:pt x="52765" y="259649"/>
                </a:lnTo>
                <a:lnTo>
                  <a:pt x="69002" y="214481"/>
                </a:lnTo>
                <a:lnTo>
                  <a:pt x="87410" y="169963"/>
                </a:lnTo>
                <a:lnTo>
                  <a:pt x="107987" y="126174"/>
                </a:lnTo>
                <a:lnTo>
                  <a:pt x="130734" y="83197"/>
                </a:lnTo>
                <a:lnTo>
                  <a:pt x="155648" y="41112"/>
                </a:lnTo>
                <a:lnTo>
                  <a:pt x="182729" y="0"/>
                </a:lnTo>
                <a:lnTo>
                  <a:pt x="603353" y="292608"/>
                </a:lnTo>
                <a:lnTo>
                  <a:pt x="578453" y="332445"/>
                </a:lnTo>
                <a:lnTo>
                  <a:pt x="557570" y="373561"/>
                </a:lnTo>
                <a:lnTo>
                  <a:pt x="540657" y="415713"/>
                </a:lnTo>
                <a:lnTo>
                  <a:pt x="527667" y="458655"/>
                </a:lnTo>
                <a:lnTo>
                  <a:pt x="518553" y="502142"/>
                </a:lnTo>
                <a:lnTo>
                  <a:pt x="513268" y="545930"/>
                </a:lnTo>
                <a:lnTo>
                  <a:pt x="511764" y="589775"/>
                </a:lnTo>
                <a:lnTo>
                  <a:pt x="513995" y="633432"/>
                </a:lnTo>
                <a:lnTo>
                  <a:pt x="519914" y="676656"/>
                </a:lnTo>
                <a:lnTo>
                  <a:pt x="529473" y="719202"/>
                </a:lnTo>
                <a:lnTo>
                  <a:pt x="542627" y="760827"/>
                </a:lnTo>
                <a:lnTo>
                  <a:pt x="559326" y="801285"/>
                </a:lnTo>
                <a:lnTo>
                  <a:pt x="579526" y="840332"/>
                </a:lnTo>
                <a:lnTo>
                  <a:pt x="603177" y="877723"/>
                </a:lnTo>
                <a:lnTo>
                  <a:pt x="630235" y="913214"/>
                </a:lnTo>
                <a:lnTo>
                  <a:pt x="660650" y="946560"/>
                </a:lnTo>
                <a:lnTo>
                  <a:pt x="694377" y="977517"/>
                </a:lnTo>
                <a:lnTo>
                  <a:pt x="731369" y="1005839"/>
                </a:lnTo>
                <a:lnTo>
                  <a:pt x="771632" y="1031267"/>
                </a:lnTo>
                <a:lnTo>
                  <a:pt x="813461" y="1052674"/>
                </a:lnTo>
                <a:lnTo>
                  <a:pt x="856580" y="1070043"/>
                </a:lnTo>
                <a:lnTo>
                  <a:pt x="900714" y="1083359"/>
                </a:lnTo>
                <a:lnTo>
                  <a:pt x="945589" y="1092604"/>
                </a:lnTo>
                <a:lnTo>
                  <a:pt x="990930" y="1097762"/>
                </a:lnTo>
                <a:lnTo>
                  <a:pt x="1036463" y="1098817"/>
                </a:lnTo>
                <a:lnTo>
                  <a:pt x="1081912" y="1095751"/>
                </a:lnTo>
                <a:lnTo>
                  <a:pt x="1127004" y="1088548"/>
                </a:lnTo>
                <a:lnTo>
                  <a:pt x="1171463" y="1077191"/>
                </a:lnTo>
                <a:lnTo>
                  <a:pt x="1215015" y="1061664"/>
                </a:lnTo>
                <a:lnTo>
                  <a:pt x="1257384" y="1041949"/>
                </a:lnTo>
                <a:lnTo>
                  <a:pt x="1298297" y="1018032"/>
                </a:lnTo>
                <a:lnTo>
                  <a:pt x="1572617" y="1453896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458200" y="1911604"/>
            <a:ext cx="841375" cy="731520"/>
          </a:xfrm>
          <a:custGeom>
            <a:rect l="l" t="t" r="r" b="b"/>
            <a:pathLst>
              <a:path w="841375" h="731519">
                <a:moveTo>
                  <a:pt x="841248" y="0"/>
                </a:moveTo>
                <a:lnTo>
                  <a:pt x="791128" y="1227"/>
                </a:lnTo>
                <a:lnTo>
                  <a:pt x="741404" y="4882"/>
                </a:lnTo>
                <a:lnTo>
                  <a:pt x="692151" y="10924"/>
                </a:lnTo>
                <a:lnTo>
                  <a:pt x="643444" y="19312"/>
                </a:lnTo>
                <a:lnTo>
                  <a:pt x="595360" y="30003"/>
                </a:lnTo>
                <a:lnTo>
                  <a:pt x="547972" y="42958"/>
                </a:lnTo>
                <a:lnTo>
                  <a:pt x="501357" y="58135"/>
                </a:lnTo>
                <a:lnTo>
                  <a:pt x="455590" y="75492"/>
                </a:lnTo>
                <a:lnTo>
                  <a:pt x="410747" y="94990"/>
                </a:lnTo>
                <a:lnTo>
                  <a:pt x="366902" y="116586"/>
                </a:lnTo>
                <a:lnTo>
                  <a:pt x="324133" y="140239"/>
                </a:lnTo>
                <a:lnTo>
                  <a:pt x="282513" y="165908"/>
                </a:lnTo>
                <a:lnTo>
                  <a:pt x="242118" y="193553"/>
                </a:lnTo>
                <a:lnTo>
                  <a:pt x="203024" y="223131"/>
                </a:lnTo>
                <a:lnTo>
                  <a:pt x="165306" y="254603"/>
                </a:lnTo>
                <a:lnTo>
                  <a:pt x="129040" y="287926"/>
                </a:lnTo>
                <a:lnTo>
                  <a:pt x="94300" y="323059"/>
                </a:lnTo>
                <a:lnTo>
                  <a:pt x="61164" y="359962"/>
                </a:lnTo>
                <a:lnTo>
                  <a:pt x="29705" y="398593"/>
                </a:lnTo>
                <a:lnTo>
                  <a:pt x="0" y="438912"/>
                </a:lnTo>
                <a:lnTo>
                  <a:pt x="420624" y="731520"/>
                </a:lnTo>
                <a:lnTo>
                  <a:pt x="451576" y="692045"/>
                </a:lnTo>
                <a:lnTo>
                  <a:pt x="485729" y="656027"/>
                </a:lnTo>
                <a:lnTo>
                  <a:pt x="522808" y="623629"/>
                </a:lnTo>
                <a:lnTo>
                  <a:pt x="562538" y="595018"/>
                </a:lnTo>
                <a:lnTo>
                  <a:pt x="604647" y="570357"/>
                </a:lnTo>
                <a:lnTo>
                  <a:pt x="648858" y="549810"/>
                </a:lnTo>
                <a:lnTo>
                  <a:pt x="694898" y="533543"/>
                </a:lnTo>
                <a:lnTo>
                  <a:pt x="742492" y="521720"/>
                </a:lnTo>
                <a:lnTo>
                  <a:pt x="791367" y="514505"/>
                </a:lnTo>
                <a:lnTo>
                  <a:pt x="841248" y="512063"/>
                </a:lnTo>
                <a:lnTo>
                  <a:pt x="841248" y="0"/>
                </a:lnTo>
                <a:close/>
              </a:path>
            </a:pathLst>
          </a:custGeom>
          <a:solidFill>
            <a:srgbClr val="D1EB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458200" y="1911604"/>
            <a:ext cx="841375" cy="731520"/>
          </a:xfrm>
          <a:custGeom>
            <a:rect l="l" t="t" r="r" b="b"/>
            <a:pathLst>
              <a:path w="841375" h="731519">
                <a:moveTo>
                  <a:pt x="0" y="438912"/>
                </a:moveTo>
                <a:lnTo>
                  <a:pt x="29705" y="398593"/>
                </a:lnTo>
                <a:lnTo>
                  <a:pt x="61164" y="359962"/>
                </a:lnTo>
                <a:lnTo>
                  <a:pt x="94300" y="323059"/>
                </a:lnTo>
                <a:lnTo>
                  <a:pt x="129040" y="287926"/>
                </a:lnTo>
                <a:lnTo>
                  <a:pt x="165306" y="254603"/>
                </a:lnTo>
                <a:lnTo>
                  <a:pt x="203024" y="223131"/>
                </a:lnTo>
                <a:lnTo>
                  <a:pt x="242118" y="193553"/>
                </a:lnTo>
                <a:lnTo>
                  <a:pt x="282513" y="165908"/>
                </a:lnTo>
                <a:lnTo>
                  <a:pt x="324133" y="140239"/>
                </a:lnTo>
                <a:lnTo>
                  <a:pt x="366902" y="116586"/>
                </a:lnTo>
                <a:lnTo>
                  <a:pt x="410747" y="94990"/>
                </a:lnTo>
                <a:lnTo>
                  <a:pt x="455590" y="75492"/>
                </a:lnTo>
                <a:lnTo>
                  <a:pt x="501357" y="58135"/>
                </a:lnTo>
                <a:lnTo>
                  <a:pt x="547972" y="42958"/>
                </a:lnTo>
                <a:lnTo>
                  <a:pt x="595360" y="30003"/>
                </a:lnTo>
                <a:lnTo>
                  <a:pt x="643444" y="19312"/>
                </a:lnTo>
                <a:lnTo>
                  <a:pt x="692151" y="10924"/>
                </a:lnTo>
                <a:lnTo>
                  <a:pt x="741404" y="4882"/>
                </a:lnTo>
                <a:lnTo>
                  <a:pt x="791128" y="1227"/>
                </a:lnTo>
                <a:lnTo>
                  <a:pt x="841248" y="0"/>
                </a:lnTo>
                <a:lnTo>
                  <a:pt x="841248" y="512063"/>
                </a:lnTo>
                <a:lnTo>
                  <a:pt x="791367" y="514505"/>
                </a:lnTo>
                <a:lnTo>
                  <a:pt x="742492" y="521720"/>
                </a:lnTo>
                <a:lnTo>
                  <a:pt x="694898" y="533543"/>
                </a:lnTo>
                <a:lnTo>
                  <a:pt x="648858" y="549810"/>
                </a:lnTo>
                <a:lnTo>
                  <a:pt x="604647" y="570357"/>
                </a:lnTo>
                <a:lnTo>
                  <a:pt x="562538" y="595018"/>
                </a:lnTo>
                <a:lnTo>
                  <a:pt x="522808" y="623629"/>
                </a:lnTo>
                <a:lnTo>
                  <a:pt x="485729" y="656027"/>
                </a:lnTo>
                <a:lnTo>
                  <a:pt x="451576" y="692045"/>
                </a:lnTo>
                <a:lnTo>
                  <a:pt x="420624" y="731520"/>
                </a:lnTo>
                <a:lnTo>
                  <a:pt x="0" y="438912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 flipH="1">
            <a:off x="9299447" y="1911604"/>
            <a:ext cx="0" cy="512445"/>
          </a:xfrm>
          <a:custGeom>
            <a:rect l="l" t="t" r="r" b="b"/>
            <a:pathLst>
              <a:path h="512444">
                <a:moveTo>
                  <a:pt x="0" y="0"/>
                </a:moveTo>
                <a:lnTo>
                  <a:pt x="0" y="512063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9148571" y="1929383"/>
            <a:ext cx="50609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400" b="1" spc="-25">
                <a:latin typeface="Calibri"/>
                <a:cs typeface="Calibri"/>
              </a:rPr>
              <a:t>1%</a:t>
            </a:r>
            <a:r>
              <a:rPr sz="2100" b="1" spc="-37" baseline="-23809">
                <a:solidFill>
                  <a:srgbClr val="FFFFFF"/>
                </a:solidFill>
                <a:latin typeface="Calibri"/>
                <a:cs typeface="Calibri"/>
              </a:rPr>
              <a:t>3%</a:t>
            </a:r>
            <a:endParaRPr sz="2100" baseline="-23809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746995" y="2340863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latin typeface="Calibri"/>
                <a:cs typeface="Calibri"/>
              </a:rPr>
              <a:t>19%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670795" y="3060192"/>
            <a:ext cx="506730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8923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3%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89923" y="2127504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52555A"/>
                </a:solidFill>
                <a:latin typeface="Calibri"/>
                <a:cs typeface="Calibri"/>
              </a:rPr>
              <a:t>15%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41832" y="4093971"/>
            <a:ext cx="55244" cy="58419"/>
          </a:xfrm>
          <a:custGeom>
            <a:rect l="l" t="t" r="r" b="b"/>
            <a:pathLst>
              <a:path w="55244" h="58419">
                <a:moveTo>
                  <a:pt x="0" y="57912"/>
                </a:moveTo>
                <a:lnTo>
                  <a:pt x="54863" y="57912"/>
                </a:lnTo>
                <a:lnTo>
                  <a:pt x="54863" y="0"/>
                </a:lnTo>
                <a:lnTo>
                  <a:pt x="0" y="0"/>
                </a:lnTo>
                <a:lnTo>
                  <a:pt x="0" y="57912"/>
                </a:lnTo>
                <a:close/>
              </a:path>
            </a:pathLst>
          </a:custGeom>
          <a:solidFill>
            <a:srgbClr val="006FB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115311" y="4093971"/>
            <a:ext cx="58419" cy="58419"/>
          </a:xfrm>
          <a:custGeom>
            <a:rect l="l" t="t" r="r" b="b"/>
            <a:pathLst>
              <a:path w="58419" h="58419">
                <a:moveTo>
                  <a:pt x="0" y="57912"/>
                </a:moveTo>
                <a:lnTo>
                  <a:pt x="57912" y="57912"/>
                </a:lnTo>
                <a:lnTo>
                  <a:pt x="57912" y="0"/>
                </a:lnTo>
                <a:lnTo>
                  <a:pt x="0" y="0"/>
                </a:lnTo>
                <a:lnTo>
                  <a:pt x="0" y="5791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184907" y="4044696"/>
            <a:ext cx="720725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10">
                <a:solidFill>
                  <a:srgbClr val="303030"/>
                </a:solidFill>
                <a:latin typeface="华文细黑"/>
                <a:cs typeface="华文细黑"/>
              </a:rPr>
              <a:t>金融服务行业</a:t>
            </a:r>
            <a:endParaRPr sz="900">
              <a:latin typeface="华文细黑"/>
              <a:cs typeface="华文细黑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172967" y="4093971"/>
            <a:ext cx="55244" cy="58419"/>
          </a:xfrm>
          <a:custGeom>
            <a:rect l="l" t="t" r="r" b="b"/>
            <a:pathLst>
              <a:path w="55244" h="58419">
                <a:moveTo>
                  <a:pt x="0" y="57912"/>
                </a:moveTo>
                <a:lnTo>
                  <a:pt x="54863" y="57912"/>
                </a:lnTo>
                <a:lnTo>
                  <a:pt x="54863" y="0"/>
                </a:lnTo>
                <a:lnTo>
                  <a:pt x="0" y="0"/>
                </a:lnTo>
                <a:lnTo>
                  <a:pt x="0" y="57912"/>
                </a:lnTo>
                <a:close/>
              </a:path>
            </a:pathLst>
          </a:custGeom>
          <a:solidFill>
            <a:srgbClr val="B8BA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346447" y="4093971"/>
            <a:ext cx="58419" cy="58419"/>
          </a:xfrm>
          <a:custGeom>
            <a:rect l="l" t="t" r="r" b="b"/>
            <a:pathLst>
              <a:path w="58419" h="58419">
                <a:moveTo>
                  <a:pt x="0" y="57912"/>
                </a:moveTo>
                <a:lnTo>
                  <a:pt x="57912" y="57912"/>
                </a:lnTo>
                <a:lnTo>
                  <a:pt x="57912" y="0"/>
                </a:lnTo>
                <a:lnTo>
                  <a:pt x="0" y="0"/>
                </a:lnTo>
                <a:lnTo>
                  <a:pt x="0" y="57912"/>
                </a:lnTo>
                <a:close/>
              </a:path>
            </a:pathLst>
          </a:custGeom>
          <a:solidFill>
            <a:srgbClr val="2588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169408" y="4093971"/>
            <a:ext cx="58419" cy="58419"/>
          </a:xfrm>
          <a:custGeom>
            <a:rect l="l" t="t" r="r" b="b"/>
            <a:pathLst>
              <a:path w="58419" h="58419">
                <a:moveTo>
                  <a:pt x="0" y="57912"/>
                </a:moveTo>
                <a:lnTo>
                  <a:pt x="57912" y="57912"/>
                </a:lnTo>
                <a:lnTo>
                  <a:pt x="57912" y="0"/>
                </a:lnTo>
                <a:lnTo>
                  <a:pt x="0" y="0"/>
                </a:lnTo>
                <a:lnTo>
                  <a:pt x="0" y="57912"/>
                </a:lnTo>
                <a:close/>
              </a:path>
            </a:pathLst>
          </a:custGeom>
          <a:solidFill>
            <a:srgbClr val="0D839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111240" y="4093971"/>
            <a:ext cx="55244" cy="58419"/>
          </a:xfrm>
          <a:custGeom>
            <a:rect l="l" t="t" r="r" b="b"/>
            <a:pathLst>
              <a:path w="55244" h="58419">
                <a:moveTo>
                  <a:pt x="0" y="57912"/>
                </a:moveTo>
                <a:lnTo>
                  <a:pt x="54863" y="57912"/>
                </a:lnTo>
                <a:lnTo>
                  <a:pt x="54863" y="0"/>
                </a:lnTo>
                <a:lnTo>
                  <a:pt x="0" y="0"/>
                </a:lnTo>
                <a:lnTo>
                  <a:pt x="0" y="57912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934200" y="4093971"/>
            <a:ext cx="58419" cy="58419"/>
          </a:xfrm>
          <a:custGeom>
            <a:rect l="l" t="t" r="r" b="b"/>
            <a:pathLst>
              <a:path w="58419" h="58419">
                <a:moveTo>
                  <a:pt x="0" y="57912"/>
                </a:moveTo>
                <a:lnTo>
                  <a:pt x="57911" y="57912"/>
                </a:lnTo>
                <a:lnTo>
                  <a:pt x="57911" y="0"/>
                </a:lnTo>
                <a:lnTo>
                  <a:pt x="0" y="0"/>
                </a:lnTo>
                <a:lnTo>
                  <a:pt x="0" y="57912"/>
                </a:lnTo>
                <a:close/>
              </a:path>
            </a:pathLst>
          </a:custGeom>
          <a:solidFill>
            <a:srgbClr val="D1EB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458200" y="4093971"/>
            <a:ext cx="58419" cy="58419"/>
          </a:xfrm>
          <a:custGeom>
            <a:rect l="l" t="t" r="r" b="b"/>
            <a:pathLst>
              <a:path w="58419" h="58419">
                <a:moveTo>
                  <a:pt x="0" y="57912"/>
                </a:moveTo>
                <a:lnTo>
                  <a:pt x="57911" y="57912"/>
                </a:lnTo>
                <a:lnTo>
                  <a:pt x="57911" y="0"/>
                </a:lnTo>
                <a:lnTo>
                  <a:pt x="0" y="0"/>
                </a:lnTo>
                <a:lnTo>
                  <a:pt x="0" y="57912"/>
                </a:lnTo>
                <a:close/>
              </a:path>
            </a:pathLst>
          </a:custGeom>
          <a:solidFill>
            <a:srgbClr val="286A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8527795" y="4044696"/>
            <a:ext cx="488950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10">
                <a:solidFill>
                  <a:srgbClr val="303030"/>
                </a:solidFill>
                <a:latin typeface="华文细黑"/>
                <a:cs typeface="华文细黑"/>
              </a:rPr>
              <a:t>其他行业</a:t>
            </a:r>
            <a:endParaRPr sz="900">
              <a:latin typeface="华文细黑"/>
              <a:cs typeface="华文细黑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484375" y="4447540"/>
            <a:ext cx="883919" cy="768350"/>
          </a:xfrm>
          <a:custGeom>
            <a:rect l="l" t="t" r="r" b="b"/>
            <a:pathLst>
              <a:path w="883919" h="768350">
                <a:moveTo>
                  <a:pt x="0" y="0"/>
                </a:moveTo>
                <a:lnTo>
                  <a:pt x="0" y="490728"/>
                </a:lnTo>
                <a:lnTo>
                  <a:pt x="51101" y="493340"/>
                </a:lnTo>
                <a:lnTo>
                  <a:pt x="101090" y="501051"/>
                </a:lnTo>
                <a:lnTo>
                  <a:pt x="149608" y="513667"/>
                </a:lnTo>
                <a:lnTo>
                  <a:pt x="196299" y="530995"/>
                </a:lnTo>
                <a:lnTo>
                  <a:pt x="240805" y="552844"/>
                </a:lnTo>
                <a:lnTo>
                  <a:pt x="282770" y="579021"/>
                </a:lnTo>
                <a:lnTo>
                  <a:pt x="321835" y="609334"/>
                </a:lnTo>
                <a:lnTo>
                  <a:pt x="357644" y="643590"/>
                </a:lnTo>
                <a:lnTo>
                  <a:pt x="389839" y="681597"/>
                </a:lnTo>
                <a:lnTo>
                  <a:pt x="418063" y="723163"/>
                </a:lnTo>
                <a:lnTo>
                  <a:pt x="441960" y="768096"/>
                </a:lnTo>
                <a:lnTo>
                  <a:pt x="883919" y="557784"/>
                </a:lnTo>
                <a:lnTo>
                  <a:pt x="861824" y="513972"/>
                </a:lnTo>
                <a:lnTo>
                  <a:pt x="837727" y="471624"/>
                </a:lnTo>
                <a:lnTo>
                  <a:pt x="811704" y="430783"/>
                </a:lnTo>
                <a:lnTo>
                  <a:pt x="783827" y="391495"/>
                </a:lnTo>
                <a:lnTo>
                  <a:pt x="754171" y="353804"/>
                </a:lnTo>
                <a:lnTo>
                  <a:pt x="722809" y="317756"/>
                </a:lnTo>
                <a:lnTo>
                  <a:pt x="689814" y="283397"/>
                </a:lnTo>
                <a:lnTo>
                  <a:pt x="655261" y="250770"/>
                </a:lnTo>
                <a:lnTo>
                  <a:pt x="619222" y="219921"/>
                </a:lnTo>
                <a:lnTo>
                  <a:pt x="581772" y="190896"/>
                </a:lnTo>
                <a:lnTo>
                  <a:pt x="542985" y="163739"/>
                </a:lnTo>
                <a:lnTo>
                  <a:pt x="502933" y="138496"/>
                </a:lnTo>
                <a:lnTo>
                  <a:pt x="461691" y="115211"/>
                </a:lnTo>
                <a:lnTo>
                  <a:pt x="419332" y="93929"/>
                </a:lnTo>
                <a:lnTo>
                  <a:pt x="375930" y="74697"/>
                </a:lnTo>
                <a:lnTo>
                  <a:pt x="331559" y="57558"/>
                </a:lnTo>
                <a:lnTo>
                  <a:pt x="286292" y="42558"/>
                </a:lnTo>
                <a:lnTo>
                  <a:pt x="240202" y="29742"/>
                </a:lnTo>
                <a:lnTo>
                  <a:pt x="193364" y="19155"/>
                </a:lnTo>
                <a:lnTo>
                  <a:pt x="145851" y="10842"/>
                </a:lnTo>
                <a:lnTo>
                  <a:pt x="97737" y="4848"/>
                </a:lnTo>
                <a:lnTo>
                  <a:pt x="49095" y="1219"/>
                </a:lnTo>
                <a:lnTo>
                  <a:pt x="0" y="0"/>
                </a:lnTo>
                <a:close/>
              </a:path>
            </a:pathLst>
          </a:custGeom>
          <a:solidFill>
            <a:srgbClr val="006FB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926335" y="5005323"/>
            <a:ext cx="539750" cy="441959"/>
          </a:xfrm>
          <a:custGeom>
            <a:rect l="l" t="t" r="r" b="b"/>
            <a:pathLst>
              <a:path w="539750" h="441959">
                <a:moveTo>
                  <a:pt x="441959" y="0"/>
                </a:moveTo>
                <a:lnTo>
                  <a:pt x="0" y="210312"/>
                </a:lnTo>
                <a:lnTo>
                  <a:pt x="18239" y="252740"/>
                </a:lnTo>
                <a:lnTo>
                  <a:pt x="32528" y="295899"/>
                </a:lnTo>
                <a:lnTo>
                  <a:pt x="42574" y="339791"/>
                </a:lnTo>
                <a:lnTo>
                  <a:pt x="48085" y="384413"/>
                </a:lnTo>
                <a:lnTo>
                  <a:pt x="48768" y="429768"/>
                </a:lnTo>
                <a:lnTo>
                  <a:pt x="539495" y="441959"/>
                </a:lnTo>
                <a:lnTo>
                  <a:pt x="539161" y="390378"/>
                </a:lnTo>
                <a:lnTo>
                  <a:pt x="536142" y="339298"/>
                </a:lnTo>
                <a:lnTo>
                  <a:pt x="530464" y="288769"/>
                </a:lnTo>
                <a:lnTo>
                  <a:pt x="522152" y="238843"/>
                </a:lnTo>
                <a:lnTo>
                  <a:pt x="511231" y="189569"/>
                </a:lnTo>
                <a:lnTo>
                  <a:pt x="497727" y="140998"/>
                </a:lnTo>
                <a:lnTo>
                  <a:pt x="481663" y="93179"/>
                </a:lnTo>
                <a:lnTo>
                  <a:pt x="463066" y="46163"/>
                </a:lnTo>
                <a:lnTo>
                  <a:pt x="441959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926335" y="5005323"/>
            <a:ext cx="539750" cy="441959"/>
          </a:xfrm>
          <a:custGeom>
            <a:rect l="l" t="t" r="r" b="b"/>
            <a:pathLst>
              <a:path w="539750" h="441959">
                <a:moveTo>
                  <a:pt x="441959" y="0"/>
                </a:moveTo>
                <a:lnTo>
                  <a:pt x="463066" y="46163"/>
                </a:lnTo>
                <a:lnTo>
                  <a:pt x="481663" y="93179"/>
                </a:lnTo>
                <a:lnTo>
                  <a:pt x="497727" y="140998"/>
                </a:lnTo>
                <a:lnTo>
                  <a:pt x="511231" y="189569"/>
                </a:lnTo>
                <a:lnTo>
                  <a:pt x="522152" y="238843"/>
                </a:lnTo>
                <a:lnTo>
                  <a:pt x="530464" y="288769"/>
                </a:lnTo>
                <a:lnTo>
                  <a:pt x="536142" y="339298"/>
                </a:lnTo>
                <a:lnTo>
                  <a:pt x="539161" y="390378"/>
                </a:lnTo>
                <a:lnTo>
                  <a:pt x="539495" y="441959"/>
                </a:lnTo>
                <a:lnTo>
                  <a:pt x="48768" y="429768"/>
                </a:lnTo>
                <a:lnTo>
                  <a:pt x="48085" y="384413"/>
                </a:lnTo>
                <a:lnTo>
                  <a:pt x="42574" y="339791"/>
                </a:lnTo>
                <a:lnTo>
                  <a:pt x="32528" y="295899"/>
                </a:lnTo>
                <a:lnTo>
                  <a:pt x="18239" y="252740"/>
                </a:lnTo>
                <a:lnTo>
                  <a:pt x="0" y="210312"/>
                </a:lnTo>
                <a:lnTo>
                  <a:pt x="441959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895855" y="5435091"/>
            <a:ext cx="570230" cy="524510"/>
          </a:xfrm>
          <a:custGeom>
            <a:rect l="l" t="t" r="r" b="b"/>
            <a:pathLst>
              <a:path w="570230" h="524510">
                <a:moveTo>
                  <a:pt x="79248" y="0"/>
                </a:moveTo>
                <a:lnTo>
                  <a:pt x="74810" y="54742"/>
                </a:lnTo>
                <a:lnTo>
                  <a:pt x="64958" y="108752"/>
                </a:lnTo>
                <a:lnTo>
                  <a:pt x="49401" y="161300"/>
                </a:lnTo>
                <a:lnTo>
                  <a:pt x="27846" y="211653"/>
                </a:lnTo>
                <a:lnTo>
                  <a:pt x="0" y="259079"/>
                </a:lnTo>
                <a:lnTo>
                  <a:pt x="411480" y="524255"/>
                </a:lnTo>
                <a:lnTo>
                  <a:pt x="437773" y="482101"/>
                </a:lnTo>
                <a:lnTo>
                  <a:pt x="461773" y="438820"/>
                </a:lnTo>
                <a:lnTo>
                  <a:pt x="483450" y="394495"/>
                </a:lnTo>
                <a:lnTo>
                  <a:pt x="502778" y="349207"/>
                </a:lnTo>
                <a:lnTo>
                  <a:pt x="519728" y="303041"/>
                </a:lnTo>
                <a:lnTo>
                  <a:pt x="534274" y="256077"/>
                </a:lnTo>
                <a:lnTo>
                  <a:pt x="546388" y="208399"/>
                </a:lnTo>
                <a:lnTo>
                  <a:pt x="556043" y="160089"/>
                </a:lnTo>
                <a:lnTo>
                  <a:pt x="563211" y="111230"/>
                </a:lnTo>
                <a:lnTo>
                  <a:pt x="567864" y="61903"/>
                </a:lnTo>
                <a:lnTo>
                  <a:pt x="569976" y="12191"/>
                </a:lnTo>
                <a:lnTo>
                  <a:pt x="79248" y="0"/>
                </a:lnTo>
                <a:close/>
              </a:path>
            </a:pathLst>
          </a:custGeom>
          <a:solidFill>
            <a:srgbClr val="B8BA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895855" y="5435091"/>
            <a:ext cx="570230" cy="524510"/>
          </a:xfrm>
          <a:custGeom>
            <a:rect l="l" t="t" r="r" b="b"/>
            <a:pathLst>
              <a:path w="570230" h="524510">
                <a:moveTo>
                  <a:pt x="569976" y="12191"/>
                </a:moveTo>
                <a:lnTo>
                  <a:pt x="567864" y="61903"/>
                </a:lnTo>
                <a:lnTo>
                  <a:pt x="563211" y="111230"/>
                </a:lnTo>
                <a:lnTo>
                  <a:pt x="556043" y="160089"/>
                </a:lnTo>
                <a:lnTo>
                  <a:pt x="546388" y="208399"/>
                </a:lnTo>
                <a:lnTo>
                  <a:pt x="534274" y="256077"/>
                </a:lnTo>
                <a:lnTo>
                  <a:pt x="519728" y="303041"/>
                </a:lnTo>
                <a:lnTo>
                  <a:pt x="502778" y="349207"/>
                </a:lnTo>
                <a:lnTo>
                  <a:pt x="483450" y="394495"/>
                </a:lnTo>
                <a:lnTo>
                  <a:pt x="461773" y="438820"/>
                </a:lnTo>
                <a:lnTo>
                  <a:pt x="437773" y="482101"/>
                </a:lnTo>
                <a:lnTo>
                  <a:pt x="411480" y="524255"/>
                </a:lnTo>
                <a:lnTo>
                  <a:pt x="0" y="259079"/>
                </a:lnTo>
                <a:lnTo>
                  <a:pt x="27846" y="211653"/>
                </a:lnTo>
                <a:lnTo>
                  <a:pt x="49401" y="161300"/>
                </a:lnTo>
                <a:lnTo>
                  <a:pt x="64958" y="108752"/>
                </a:lnTo>
                <a:lnTo>
                  <a:pt x="74810" y="54742"/>
                </a:lnTo>
                <a:lnTo>
                  <a:pt x="79248" y="0"/>
                </a:lnTo>
                <a:lnTo>
                  <a:pt x="569976" y="12191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167383" y="5694171"/>
            <a:ext cx="1140460" cy="714375"/>
          </a:xfrm>
          <a:custGeom>
            <a:rect l="l" t="t" r="r" b="b"/>
            <a:pathLst>
              <a:path w="1140460" h="714375">
                <a:moveTo>
                  <a:pt x="158496" y="198119"/>
                </a:moveTo>
                <a:lnTo>
                  <a:pt x="0" y="661415"/>
                </a:lnTo>
                <a:lnTo>
                  <a:pt x="45871" y="675906"/>
                </a:lnTo>
                <a:lnTo>
                  <a:pt x="91995" y="688043"/>
                </a:lnTo>
                <a:lnTo>
                  <a:pt x="138299" y="697855"/>
                </a:lnTo>
                <a:lnTo>
                  <a:pt x="184710" y="705367"/>
                </a:lnTo>
                <a:lnTo>
                  <a:pt x="231154" y="710607"/>
                </a:lnTo>
                <a:lnTo>
                  <a:pt x="277559" y="713600"/>
                </a:lnTo>
                <a:lnTo>
                  <a:pt x="323850" y="714374"/>
                </a:lnTo>
                <a:lnTo>
                  <a:pt x="369954" y="712956"/>
                </a:lnTo>
                <a:lnTo>
                  <a:pt x="415798" y="709372"/>
                </a:lnTo>
                <a:lnTo>
                  <a:pt x="461309" y="703648"/>
                </a:lnTo>
                <a:lnTo>
                  <a:pt x="506414" y="695811"/>
                </a:lnTo>
                <a:lnTo>
                  <a:pt x="551039" y="685888"/>
                </a:lnTo>
                <a:lnTo>
                  <a:pt x="595110" y="673906"/>
                </a:lnTo>
                <a:lnTo>
                  <a:pt x="638556" y="659891"/>
                </a:lnTo>
                <a:lnTo>
                  <a:pt x="681301" y="643871"/>
                </a:lnTo>
                <a:lnTo>
                  <a:pt x="723273" y="625870"/>
                </a:lnTo>
                <a:lnTo>
                  <a:pt x="764399" y="605917"/>
                </a:lnTo>
                <a:lnTo>
                  <a:pt x="804605" y="584038"/>
                </a:lnTo>
                <a:lnTo>
                  <a:pt x="843818" y="560259"/>
                </a:lnTo>
                <a:lnTo>
                  <a:pt x="881965" y="534608"/>
                </a:lnTo>
                <a:lnTo>
                  <a:pt x="918972" y="507110"/>
                </a:lnTo>
                <a:lnTo>
                  <a:pt x="954766" y="477793"/>
                </a:lnTo>
                <a:lnTo>
                  <a:pt x="989273" y="446684"/>
                </a:lnTo>
                <a:lnTo>
                  <a:pt x="1022421" y="413808"/>
                </a:lnTo>
                <a:lnTo>
                  <a:pt x="1054137" y="379192"/>
                </a:lnTo>
                <a:lnTo>
                  <a:pt x="1084345" y="342864"/>
                </a:lnTo>
                <a:lnTo>
                  <a:pt x="1112975" y="304849"/>
                </a:lnTo>
                <a:lnTo>
                  <a:pt x="1139952" y="265175"/>
                </a:lnTo>
                <a:lnTo>
                  <a:pt x="1076387" y="224212"/>
                </a:lnTo>
                <a:lnTo>
                  <a:pt x="297275" y="224212"/>
                </a:lnTo>
                <a:lnTo>
                  <a:pt x="250851" y="220095"/>
                </a:lnTo>
                <a:lnTo>
                  <a:pt x="204493" y="211433"/>
                </a:lnTo>
                <a:lnTo>
                  <a:pt x="158496" y="198119"/>
                </a:lnTo>
                <a:close/>
              </a:path>
              <a:path w="1140460" h="714375">
                <a:moveTo>
                  <a:pt x="728472" y="0"/>
                </a:moveTo>
                <a:lnTo>
                  <a:pt x="700668" y="38844"/>
                </a:lnTo>
                <a:lnTo>
                  <a:pt x="669706" y="74316"/>
                </a:lnTo>
                <a:lnTo>
                  <a:pt x="635879" y="106308"/>
                </a:lnTo>
                <a:lnTo>
                  <a:pt x="599478" y="134716"/>
                </a:lnTo>
                <a:lnTo>
                  <a:pt x="560798" y="159431"/>
                </a:lnTo>
                <a:lnTo>
                  <a:pt x="520132" y="180347"/>
                </a:lnTo>
                <a:lnTo>
                  <a:pt x="477773" y="197358"/>
                </a:lnTo>
                <a:lnTo>
                  <a:pt x="434015" y="210356"/>
                </a:lnTo>
                <a:lnTo>
                  <a:pt x="389150" y="219236"/>
                </a:lnTo>
                <a:lnTo>
                  <a:pt x="343473" y="223890"/>
                </a:lnTo>
                <a:lnTo>
                  <a:pt x="297275" y="224212"/>
                </a:lnTo>
                <a:lnTo>
                  <a:pt x="1076387" y="224212"/>
                </a:lnTo>
                <a:lnTo>
                  <a:pt x="728472" y="0"/>
                </a:lnTo>
                <a:close/>
              </a:path>
            </a:pathLst>
          </a:custGeom>
          <a:solidFill>
            <a:srgbClr val="2588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167383" y="5694171"/>
            <a:ext cx="1140460" cy="714375"/>
          </a:xfrm>
          <a:custGeom>
            <a:rect l="l" t="t" r="r" b="b"/>
            <a:pathLst>
              <a:path w="1140460" h="714375">
                <a:moveTo>
                  <a:pt x="1139952" y="265175"/>
                </a:moveTo>
                <a:lnTo>
                  <a:pt x="1112975" y="304849"/>
                </a:lnTo>
                <a:lnTo>
                  <a:pt x="1084345" y="342864"/>
                </a:lnTo>
                <a:lnTo>
                  <a:pt x="1054137" y="379192"/>
                </a:lnTo>
                <a:lnTo>
                  <a:pt x="1022421" y="413808"/>
                </a:lnTo>
                <a:lnTo>
                  <a:pt x="989273" y="446684"/>
                </a:lnTo>
                <a:lnTo>
                  <a:pt x="954766" y="477793"/>
                </a:lnTo>
                <a:lnTo>
                  <a:pt x="918972" y="507110"/>
                </a:lnTo>
                <a:lnTo>
                  <a:pt x="881965" y="534608"/>
                </a:lnTo>
                <a:lnTo>
                  <a:pt x="843818" y="560259"/>
                </a:lnTo>
                <a:lnTo>
                  <a:pt x="804605" y="584038"/>
                </a:lnTo>
                <a:lnTo>
                  <a:pt x="764399" y="605917"/>
                </a:lnTo>
                <a:lnTo>
                  <a:pt x="723273" y="625870"/>
                </a:lnTo>
                <a:lnTo>
                  <a:pt x="681301" y="643871"/>
                </a:lnTo>
                <a:lnTo>
                  <a:pt x="638556" y="659891"/>
                </a:lnTo>
                <a:lnTo>
                  <a:pt x="595110" y="673906"/>
                </a:lnTo>
                <a:lnTo>
                  <a:pt x="551039" y="685888"/>
                </a:lnTo>
                <a:lnTo>
                  <a:pt x="506414" y="695811"/>
                </a:lnTo>
                <a:lnTo>
                  <a:pt x="461309" y="703648"/>
                </a:lnTo>
                <a:lnTo>
                  <a:pt x="415798" y="709372"/>
                </a:lnTo>
                <a:lnTo>
                  <a:pt x="369954" y="712956"/>
                </a:lnTo>
                <a:lnTo>
                  <a:pt x="323850" y="714374"/>
                </a:lnTo>
                <a:lnTo>
                  <a:pt x="277559" y="713600"/>
                </a:lnTo>
                <a:lnTo>
                  <a:pt x="231154" y="710607"/>
                </a:lnTo>
                <a:lnTo>
                  <a:pt x="184710" y="705367"/>
                </a:lnTo>
                <a:lnTo>
                  <a:pt x="138299" y="697855"/>
                </a:lnTo>
                <a:lnTo>
                  <a:pt x="91995" y="688043"/>
                </a:lnTo>
                <a:lnTo>
                  <a:pt x="45871" y="675906"/>
                </a:lnTo>
                <a:lnTo>
                  <a:pt x="0" y="661415"/>
                </a:lnTo>
                <a:lnTo>
                  <a:pt x="158496" y="198119"/>
                </a:lnTo>
                <a:lnTo>
                  <a:pt x="204493" y="211433"/>
                </a:lnTo>
                <a:lnTo>
                  <a:pt x="250851" y="220095"/>
                </a:lnTo>
                <a:lnTo>
                  <a:pt x="297275" y="224212"/>
                </a:lnTo>
                <a:lnTo>
                  <a:pt x="343473" y="223890"/>
                </a:lnTo>
                <a:lnTo>
                  <a:pt x="389150" y="219236"/>
                </a:lnTo>
                <a:lnTo>
                  <a:pt x="434015" y="210356"/>
                </a:lnTo>
                <a:lnTo>
                  <a:pt x="477773" y="197358"/>
                </a:lnTo>
                <a:lnTo>
                  <a:pt x="520132" y="180347"/>
                </a:lnTo>
                <a:lnTo>
                  <a:pt x="560798" y="159431"/>
                </a:lnTo>
                <a:lnTo>
                  <a:pt x="599478" y="134716"/>
                </a:lnTo>
                <a:lnTo>
                  <a:pt x="635879" y="106308"/>
                </a:lnTo>
                <a:lnTo>
                  <a:pt x="669706" y="74316"/>
                </a:lnTo>
                <a:lnTo>
                  <a:pt x="700668" y="38844"/>
                </a:lnTo>
                <a:lnTo>
                  <a:pt x="728472" y="0"/>
                </a:lnTo>
                <a:lnTo>
                  <a:pt x="1139952" y="265175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52855" y="5752084"/>
            <a:ext cx="573405" cy="603885"/>
          </a:xfrm>
          <a:custGeom>
            <a:rect l="l" t="t" r="r" b="b"/>
            <a:pathLst>
              <a:path w="573405" h="603885">
                <a:moveTo>
                  <a:pt x="365759" y="0"/>
                </a:moveTo>
                <a:lnTo>
                  <a:pt x="0" y="329184"/>
                </a:lnTo>
                <a:lnTo>
                  <a:pt x="34731" y="365750"/>
                </a:lnTo>
                <a:lnTo>
                  <a:pt x="71201" y="400434"/>
                </a:lnTo>
                <a:lnTo>
                  <a:pt x="109316" y="433178"/>
                </a:lnTo>
                <a:lnTo>
                  <a:pt x="148986" y="463929"/>
                </a:lnTo>
                <a:lnTo>
                  <a:pt x="190119" y="492633"/>
                </a:lnTo>
                <a:lnTo>
                  <a:pt x="232623" y="519232"/>
                </a:lnTo>
                <a:lnTo>
                  <a:pt x="276407" y="543674"/>
                </a:lnTo>
                <a:lnTo>
                  <a:pt x="321381" y="565903"/>
                </a:lnTo>
                <a:lnTo>
                  <a:pt x="367451" y="585865"/>
                </a:lnTo>
                <a:lnTo>
                  <a:pt x="414528" y="603504"/>
                </a:lnTo>
                <a:lnTo>
                  <a:pt x="573024" y="140208"/>
                </a:lnTo>
                <a:lnTo>
                  <a:pt x="526596" y="121237"/>
                </a:lnTo>
                <a:lnTo>
                  <a:pt x="482510" y="97438"/>
                </a:lnTo>
                <a:lnTo>
                  <a:pt x="440911" y="69104"/>
                </a:lnTo>
                <a:lnTo>
                  <a:pt x="401945" y="36527"/>
                </a:lnTo>
                <a:lnTo>
                  <a:pt x="365759" y="0"/>
                </a:lnTo>
                <a:close/>
              </a:path>
            </a:pathLst>
          </a:custGeom>
          <a:solidFill>
            <a:srgbClr val="0D839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52855" y="5752084"/>
            <a:ext cx="573405" cy="603885"/>
          </a:xfrm>
          <a:custGeom>
            <a:rect l="l" t="t" r="r" b="b"/>
            <a:pathLst>
              <a:path w="573405" h="603885">
                <a:moveTo>
                  <a:pt x="414528" y="603504"/>
                </a:moveTo>
                <a:lnTo>
                  <a:pt x="367451" y="585865"/>
                </a:lnTo>
                <a:lnTo>
                  <a:pt x="321381" y="565903"/>
                </a:lnTo>
                <a:lnTo>
                  <a:pt x="276407" y="543674"/>
                </a:lnTo>
                <a:lnTo>
                  <a:pt x="232623" y="519232"/>
                </a:lnTo>
                <a:lnTo>
                  <a:pt x="190119" y="492633"/>
                </a:lnTo>
                <a:lnTo>
                  <a:pt x="148986" y="463929"/>
                </a:lnTo>
                <a:lnTo>
                  <a:pt x="109316" y="433178"/>
                </a:lnTo>
                <a:lnTo>
                  <a:pt x="71201" y="400434"/>
                </a:lnTo>
                <a:lnTo>
                  <a:pt x="34731" y="365750"/>
                </a:lnTo>
                <a:lnTo>
                  <a:pt x="0" y="329184"/>
                </a:lnTo>
                <a:lnTo>
                  <a:pt x="365759" y="0"/>
                </a:lnTo>
                <a:lnTo>
                  <a:pt x="401945" y="36527"/>
                </a:lnTo>
                <a:lnTo>
                  <a:pt x="440911" y="69104"/>
                </a:lnTo>
                <a:lnTo>
                  <a:pt x="482510" y="97438"/>
                </a:lnTo>
                <a:lnTo>
                  <a:pt x="526596" y="121237"/>
                </a:lnTo>
                <a:lnTo>
                  <a:pt x="573024" y="140208"/>
                </a:lnTo>
                <a:lnTo>
                  <a:pt x="414528" y="60350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05164" y="4633467"/>
            <a:ext cx="692785" cy="1447800"/>
          </a:xfrm>
          <a:custGeom>
            <a:rect l="l" t="t" r="r" b="b"/>
            <a:pathLst>
              <a:path w="692785" h="1447800">
                <a:moveTo>
                  <a:pt x="403139" y="0"/>
                </a:moveTo>
                <a:lnTo>
                  <a:pt x="365039" y="29336"/>
                </a:lnTo>
                <a:lnTo>
                  <a:pt x="326939" y="60959"/>
                </a:lnTo>
                <a:lnTo>
                  <a:pt x="292389" y="93616"/>
                </a:lnTo>
                <a:lnTo>
                  <a:pt x="259741" y="127530"/>
                </a:lnTo>
                <a:lnTo>
                  <a:pt x="229002" y="162629"/>
                </a:lnTo>
                <a:lnTo>
                  <a:pt x="200175" y="198842"/>
                </a:lnTo>
                <a:lnTo>
                  <a:pt x="173265" y="236098"/>
                </a:lnTo>
                <a:lnTo>
                  <a:pt x="148276" y="274324"/>
                </a:lnTo>
                <a:lnTo>
                  <a:pt x="125214" y="313449"/>
                </a:lnTo>
                <a:lnTo>
                  <a:pt x="104083" y="353401"/>
                </a:lnTo>
                <a:lnTo>
                  <a:pt x="84888" y="394109"/>
                </a:lnTo>
                <a:lnTo>
                  <a:pt x="67632" y="435501"/>
                </a:lnTo>
                <a:lnTo>
                  <a:pt x="52322" y="477505"/>
                </a:lnTo>
                <a:lnTo>
                  <a:pt x="38962" y="520050"/>
                </a:lnTo>
                <a:lnTo>
                  <a:pt x="27555" y="563064"/>
                </a:lnTo>
                <a:lnTo>
                  <a:pt x="18108" y="606476"/>
                </a:lnTo>
                <a:lnTo>
                  <a:pt x="10624" y="650213"/>
                </a:lnTo>
                <a:lnTo>
                  <a:pt x="5088" y="694446"/>
                </a:lnTo>
                <a:lnTo>
                  <a:pt x="1565" y="738377"/>
                </a:lnTo>
                <a:lnTo>
                  <a:pt x="0" y="782662"/>
                </a:lnTo>
                <a:lnTo>
                  <a:pt x="422" y="827094"/>
                </a:lnTo>
                <a:lnTo>
                  <a:pt x="2843" y="871512"/>
                </a:lnTo>
                <a:lnTo>
                  <a:pt x="7227" y="915545"/>
                </a:lnTo>
                <a:lnTo>
                  <a:pt x="13606" y="959473"/>
                </a:lnTo>
                <a:lnTo>
                  <a:pt x="21998" y="1003236"/>
                </a:lnTo>
                <a:lnTo>
                  <a:pt x="32395" y="1046680"/>
                </a:lnTo>
                <a:lnTo>
                  <a:pt x="44803" y="1089733"/>
                </a:lnTo>
                <a:lnTo>
                  <a:pt x="59225" y="1132324"/>
                </a:lnTo>
                <a:lnTo>
                  <a:pt x="75666" y="1174380"/>
                </a:lnTo>
                <a:lnTo>
                  <a:pt x="94132" y="1215831"/>
                </a:lnTo>
                <a:lnTo>
                  <a:pt x="114626" y="1256604"/>
                </a:lnTo>
                <a:lnTo>
                  <a:pt x="137154" y="1296628"/>
                </a:lnTo>
                <a:lnTo>
                  <a:pt x="161720" y="1335831"/>
                </a:lnTo>
                <a:lnTo>
                  <a:pt x="188328" y="1374142"/>
                </a:lnTo>
                <a:lnTo>
                  <a:pt x="216983" y="1411489"/>
                </a:lnTo>
                <a:lnTo>
                  <a:pt x="247691" y="1447799"/>
                </a:lnTo>
                <a:lnTo>
                  <a:pt x="613451" y="1118615"/>
                </a:lnTo>
                <a:lnTo>
                  <a:pt x="606117" y="1109471"/>
                </a:lnTo>
                <a:lnTo>
                  <a:pt x="590305" y="1091183"/>
                </a:lnTo>
                <a:lnTo>
                  <a:pt x="582971" y="1082039"/>
                </a:lnTo>
                <a:lnTo>
                  <a:pt x="557145" y="1042443"/>
                </a:lnTo>
                <a:lnTo>
                  <a:pt x="535578" y="1001301"/>
                </a:lnTo>
                <a:lnTo>
                  <a:pt x="518224" y="958905"/>
                </a:lnTo>
                <a:lnTo>
                  <a:pt x="505022" y="915462"/>
                </a:lnTo>
                <a:lnTo>
                  <a:pt x="495979" y="871512"/>
                </a:lnTo>
                <a:lnTo>
                  <a:pt x="490996" y="826985"/>
                </a:lnTo>
                <a:lnTo>
                  <a:pt x="490053" y="782584"/>
                </a:lnTo>
                <a:lnTo>
                  <a:pt x="493098" y="738271"/>
                </a:lnTo>
                <a:lnTo>
                  <a:pt x="500089" y="694446"/>
                </a:lnTo>
                <a:lnTo>
                  <a:pt x="510980" y="651399"/>
                </a:lnTo>
                <a:lnTo>
                  <a:pt x="525728" y="609420"/>
                </a:lnTo>
                <a:lnTo>
                  <a:pt x="544288" y="568799"/>
                </a:lnTo>
                <a:lnTo>
                  <a:pt x="566615" y="529828"/>
                </a:lnTo>
                <a:lnTo>
                  <a:pt x="592664" y="492796"/>
                </a:lnTo>
                <a:lnTo>
                  <a:pt x="622391" y="457994"/>
                </a:lnTo>
                <a:lnTo>
                  <a:pt x="655751" y="425711"/>
                </a:lnTo>
                <a:lnTo>
                  <a:pt x="692699" y="396239"/>
                </a:lnTo>
                <a:lnTo>
                  <a:pt x="403139" y="0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05164" y="4633467"/>
            <a:ext cx="692785" cy="1447800"/>
          </a:xfrm>
          <a:custGeom>
            <a:rect l="l" t="t" r="r" b="b"/>
            <a:pathLst>
              <a:path w="692785" h="1447800">
                <a:moveTo>
                  <a:pt x="247691" y="1447799"/>
                </a:moveTo>
                <a:lnTo>
                  <a:pt x="216983" y="1411489"/>
                </a:lnTo>
                <a:lnTo>
                  <a:pt x="188328" y="1374142"/>
                </a:lnTo>
                <a:lnTo>
                  <a:pt x="161720" y="1335831"/>
                </a:lnTo>
                <a:lnTo>
                  <a:pt x="137154" y="1296628"/>
                </a:lnTo>
                <a:lnTo>
                  <a:pt x="114626" y="1256604"/>
                </a:lnTo>
                <a:lnTo>
                  <a:pt x="94132" y="1215831"/>
                </a:lnTo>
                <a:lnTo>
                  <a:pt x="75666" y="1174380"/>
                </a:lnTo>
                <a:lnTo>
                  <a:pt x="59225" y="1132324"/>
                </a:lnTo>
                <a:lnTo>
                  <a:pt x="44803" y="1089733"/>
                </a:lnTo>
                <a:lnTo>
                  <a:pt x="32395" y="1046680"/>
                </a:lnTo>
                <a:lnTo>
                  <a:pt x="21998" y="1003236"/>
                </a:lnTo>
                <a:lnTo>
                  <a:pt x="13606" y="959473"/>
                </a:lnTo>
                <a:lnTo>
                  <a:pt x="7215" y="915462"/>
                </a:lnTo>
                <a:lnTo>
                  <a:pt x="2820" y="871276"/>
                </a:lnTo>
                <a:lnTo>
                  <a:pt x="416" y="826985"/>
                </a:lnTo>
                <a:lnTo>
                  <a:pt x="0" y="782662"/>
                </a:lnTo>
                <a:lnTo>
                  <a:pt x="1565" y="738377"/>
                </a:lnTo>
                <a:lnTo>
                  <a:pt x="5108" y="694204"/>
                </a:lnTo>
                <a:lnTo>
                  <a:pt x="10624" y="650213"/>
                </a:lnTo>
                <a:lnTo>
                  <a:pt x="18108" y="606476"/>
                </a:lnTo>
                <a:lnTo>
                  <a:pt x="27555" y="563064"/>
                </a:lnTo>
                <a:lnTo>
                  <a:pt x="38962" y="520050"/>
                </a:lnTo>
                <a:lnTo>
                  <a:pt x="52322" y="477505"/>
                </a:lnTo>
                <a:lnTo>
                  <a:pt x="67632" y="435501"/>
                </a:lnTo>
                <a:lnTo>
                  <a:pt x="84888" y="394109"/>
                </a:lnTo>
                <a:lnTo>
                  <a:pt x="104083" y="353401"/>
                </a:lnTo>
                <a:lnTo>
                  <a:pt x="125214" y="313449"/>
                </a:lnTo>
                <a:lnTo>
                  <a:pt x="148276" y="274324"/>
                </a:lnTo>
                <a:lnTo>
                  <a:pt x="173265" y="236098"/>
                </a:lnTo>
                <a:lnTo>
                  <a:pt x="200175" y="198842"/>
                </a:lnTo>
                <a:lnTo>
                  <a:pt x="229002" y="162629"/>
                </a:lnTo>
                <a:lnTo>
                  <a:pt x="259741" y="127530"/>
                </a:lnTo>
                <a:lnTo>
                  <a:pt x="292389" y="93616"/>
                </a:lnTo>
                <a:lnTo>
                  <a:pt x="326939" y="60959"/>
                </a:lnTo>
                <a:lnTo>
                  <a:pt x="365039" y="29336"/>
                </a:lnTo>
                <a:lnTo>
                  <a:pt x="403139" y="0"/>
                </a:lnTo>
                <a:lnTo>
                  <a:pt x="692699" y="396239"/>
                </a:lnTo>
                <a:lnTo>
                  <a:pt x="655751" y="425711"/>
                </a:lnTo>
                <a:lnTo>
                  <a:pt x="622391" y="457994"/>
                </a:lnTo>
                <a:lnTo>
                  <a:pt x="592664" y="492796"/>
                </a:lnTo>
                <a:lnTo>
                  <a:pt x="566615" y="529828"/>
                </a:lnTo>
                <a:lnTo>
                  <a:pt x="544288" y="568799"/>
                </a:lnTo>
                <a:lnTo>
                  <a:pt x="525728" y="609420"/>
                </a:lnTo>
                <a:lnTo>
                  <a:pt x="510980" y="651399"/>
                </a:lnTo>
                <a:lnTo>
                  <a:pt x="500089" y="694446"/>
                </a:lnTo>
                <a:lnTo>
                  <a:pt x="493098" y="738271"/>
                </a:lnTo>
                <a:lnTo>
                  <a:pt x="490053" y="782584"/>
                </a:lnTo>
                <a:lnTo>
                  <a:pt x="490999" y="827094"/>
                </a:lnTo>
                <a:lnTo>
                  <a:pt x="495979" y="871512"/>
                </a:lnTo>
                <a:lnTo>
                  <a:pt x="505039" y="915545"/>
                </a:lnTo>
                <a:lnTo>
                  <a:pt x="518224" y="958905"/>
                </a:lnTo>
                <a:lnTo>
                  <a:pt x="535578" y="1001301"/>
                </a:lnTo>
                <a:lnTo>
                  <a:pt x="557145" y="1042443"/>
                </a:lnTo>
                <a:lnTo>
                  <a:pt x="582971" y="1082039"/>
                </a:lnTo>
                <a:lnTo>
                  <a:pt x="598211" y="1100327"/>
                </a:lnTo>
                <a:lnTo>
                  <a:pt x="606117" y="1109471"/>
                </a:lnTo>
                <a:lnTo>
                  <a:pt x="613451" y="1118615"/>
                </a:lnTo>
                <a:lnTo>
                  <a:pt x="247691" y="1447799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908303" y="4447540"/>
            <a:ext cx="576580" cy="582295"/>
          </a:xfrm>
          <a:custGeom>
            <a:rect l="l" t="t" r="r" b="b"/>
            <a:pathLst>
              <a:path w="576580" h="582295">
                <a:moveTo>
                  <a:pt x="576072" y="0"/>
                </a:moveTo>
                <a:lnTo>
                  <a:pt x="524398" y="1329"/>
                </a:lnTo>
                <a:lnTo>
                  <a:pt x="473075" y="5305"/>
                </a:lnTo>
                <a:lnTo>
                  <a:pt x="422195" y="11906"/>
                </a:lnTo>
                <a:lnTo>
                  <a:pt x="371856" y="21110"/>
                </a:lnTo>
                <a:lnTo>
                  <a:pt x="322151" y="32896"/>
                </a:lnTo>
                <a:lnTo>
                  <a:pt x="273177" y="47244"/>
                </a:lnTo>
                <a:lnTo>
                  <a:pt x="225028" y="64131"/>
                </a:lnTo>
                <a:lnTo>
                  <a:pt x="177800" y="83537"/>
                </a:lnTo>
                <a:lnTo>
                  <a:pt x="131587" y="105441"/>
                </a:lnTo>
                <a:lnTo>
                  <a:pt x="86487" y="129822"/>
                </a:lnTo>
                <a:lnTo>
                  <a:pt x="42592" y="156658"/>
                </a:lnTo>
                <a:lnTo>
                  <a:pt x="0" y="185928"/>
                </a:lnTo>
                <a:lnTo>
                  <a:pt x="289559" y="582168"/>
                </a:lnTo>
                <a:lnTo>
                  <a:pt x="332161" y="554227"/>
                </a:lnTo>
                <a:lnTo>
                  <a:pt x="377387" y="531368"/>
                </a:lnTo>
                <a:lnTo>
                  <a:pt x="424815" y="513588"/>
                </a:lnTo>
                <a:lnTo>
                  <a:pt x="474020" y="500888"/>
                </a:lnTo>
                <a:lnTo>
                  <a:pt x="524580" y="493268"/>
                </a:lnTo>
                <a:lnTo>
                  <a:pt x="576072" y="490728"/>
                </a:lnTo>
                <a:lnTo>
                  <a:pt x="576072" y="0"/>
                </a:lnTo>
                <a:close/>
              </a:path>
            </a:pathLst>
          </a:custGeom>
          <a:solidFill>
            <a:srgbClr val="D1EB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908303" y="4447540"/>
            <a:ext cx="576580" cy="582295"/>
          </a:xfrm>
          <a:custGeom>
            <a:rect l="l" t="t" r="r" b="b"/>
            <a:pathLst>
              <a:path w="576580" h="582295">
                <a:moveTo>
                  <a:pt x="0" y="185928"/>
                </a:moveTo>
                <a:lnTo>
                  <a:pt x="42592" y="156658"/>
                </a:lnTo>
                <a:lnTo>
                  <a:pt x="86487" y="129822"/>
                </a:lnTo>
                <a:lnTo>
                  <a:pt x="131587" y="105441"/>
                </a:lnTo>
                <a:lnTo>
                  <a:pt x="177800" y="83537"/>
                </a:lnTo>
                <a:lnTo>
                  <a:pt x="225028" y="64131"/>
                </a:lnTo>
                <a:lnTo>
                  <a:pt x="273177" y="47244"/>
                </a:lnTo>
                <a:lnTo>
                  <a:pt x="322151" y="32896"/>
                </a:lnTo>
                <a:lnTo>
                  <a:pt x="371856" y="21110"/>
                </a:lnTo>
                <a:lnTo>
                  <a:pt x="422195" y="11906"/>
                </a:lnTo>
                <a:lnTo>
                  <a:pt x="473075" y="5305"/>
                </a:lnTo>
                <a:lnTo>
                  <a:pt x="524398" y="1329"/>
                </a:lnTo>
                <a:lnTo>
                  <a:pt x="576072" y="0"/>
                </a:lnTo>
                <a:lnTo>
                  <a:pt x="576072" y="490728"/>
                </a:lnTo>
                <a:lnTo>
                  <a:pt x="524580" y="493268"/>
                </a:lnTo>
                <a:lnTo>
                  <a:pt x="474020" y="500888"/>
                </a:lnTo>
                <a:lnTo>
                  <a:pt x="424815" y="513588"/>
                </a:lnTo>
                <a:lnTo>
                  <a:pt x="377387" y="531368"/>
                </a:lnTo>
                <a:lnTo>
                  <a:pt x="332161" y="554227"/>
                </a:lnTo>
                <a:lnTo>
                  <a:pt x="289559" y="582168"/>
                </a:lnTo>
                <a:lnTo>
                  <a:pt x="0" y="185928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 flipH="1">
            <a:off x="1484375" y="4447540"/>
            <a:ext cx="0" cy="490855"/>
          </a:xfrm>
          <a:custGeom>
            <a:rect l="l" t="t" r="r" b="b"/>
            <a:pathLst>
              <a:path h="490854">
                <a:moveTo>
                  <a:pt x="0" y="0"/>
                </a:moveTo>
                <a:lnTo>
                  <a:pt x="0" y="490728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1645411" y="4636008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18%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096516" y="5145023"/>
            <a:ext cx="259715" cy="6096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7%</a:t>
            </a:r>
            <a:endParaRPr sz="1400">
              <a:latin typeface="Calibri"/>
              <a:cs typeface="Calibri"/>
            </a:endParaRPr>
          </a:p>
          <a:p>
            <a:pPr marL="30480">
              <a:lnSpc>
                <a:spcPct val="100000"/>
              </a:lnSpc>
              <a:spcBef>
                <a:spcPts val="125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599691" y="5961888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21%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47419" y="5913120"/>
            <a:ext cx="2419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15060" y="4611623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52555A"/>
                </a:solidFill>
                <a:latin typeface="Calibri"/>
                <a:cs typeface="Calibri"/>
              </a:rPr>
              <a:t>10%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87755" y="5245608"/>
            <a:ext cx="1281430" cy="4387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 algn="r">
              <a:lnSpc>
                <a:spcPts val="1630"/>
              </a:lnSpc>
              <a:spcBef>
                <a:spcPts val="90"/>
              </a:spcBef>
              <a:tabLst>
                <a:tab pos="539115"/>
              </a:tabLst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27</a:t>
            </a:r>
            <a:r>
              <a:rPr sz="1400" b="1" spc="-1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r>
              <a:rPr sz="14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100" b="1" spc="15" baseline="1984">
                <a:latin typeface="Microsoft JhengHei"/>
                <a:cs typeface="Microsoft JhengHei"/>
              </a:rPr>
              <a:t>消费行</a:t>
            </a:r>
            <a:r>
              <a:rPr sz="2100" b="1" spc="-15" baseline="1984">
                <a:latin typeface="Microsoft JhengHei"/>
                <a:cs typeface="Microsoft JhengHei"/>
              </a:rPr>
              <a:t>业</a:t>
            </a:r>
            <a:endParaRPr sz="2100" baseline="1984">
              <a:latin typeface="Microsoft JhengHei"/>
              <a:cs typeface="Microsoft JhengHei"/>
            </a:endParaRPr>
          </a:p>
          <a:p>
            <a:pPr marR="5080" algn="r">
              <a:lnSpc>
                <a:spcPts val="1630"/>
              </a:lnSpc>
            </a:pPr>
            <a:r>
              <a:rPr sz="1400" b="1" spc="10">
                <a:latin typeface="Microsoft JhengHei"/>
                <a:cs typeface="Microsoft JhengHei"/>
              </a:rPr>
              <a:t>占据主</a:t>
            </a:r>
            <a:r>
              <a:rPr sz="1400" b="1" spc="-10">
                <a:latin typeface="Microsoft JhengHei"/>
                <a:cs typeface="Microsoft JhengHei"/>
              </a:rPr>
              <a:t>导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50" name="object 50"/>
          <p:cNvSpPr/>
          <p:nvPr/>
        </p:nvSpPr>
        <p:spPr>
          <a:xfrm flipH="1">
            <a:off x="4885944" y="4417059"/>
            <a:ext cx="0" cy="55244"/>
          </a:xfrm>
          <a:custGeom>
            <a:rect l="l" t="t" r="r" b="b"/>
            <a:pathLst>
              <a:path h="55244">
                <a:moveTo>
                  <a:pt x="0" y="0"/>
                </a:moveTo>
                <a:lnTo>
                  <a:pt x="0" y="54863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 flipH="1">
            <a:off x="4885944" y="4612132"/>
            <a:ext cx="0" cy="106680"/>
          </a:xfrm>
          <a:custGeom>
            <a:rect l="l" t="t" r="r" b="b"/>
            <a:pathLst>
              <a:path h="106679">
                <a:moveTo>
                  <a:pt x="0" y="0"/>
                </a:moveTo>
                <a:lnTo>
                  <a:pt x="0" y="10668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 flipH="1">
            <a:off x="4885944" y="4862067"/>
            <a:ext cx="0" cy="106680"/>
          </a:xfrm>
          <a:custGeom>
            <a:rect l="l" t="t" r="r" b="b"/>
            <a:pathLst>
              <a:path h="106679">
                <a:moveTo>
                  <a:pt x="0" y="0"/>
                </a:moveTo>
                <a:lnTo>
                  <a:pt x="0" y="106679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 flipH="1">
            <a:off x="4885944" y="5112003"/>
            <a:ext cx="0" cy="106680"/>
          </a:xfrm>
          <a:custGeom>
            <a:rect l="l" t="t" r="r" b="b"/>
            <a:pathLst>
              <a:path h="106679">
                <a:moveTo>
                  <a:pt x="0" y="0"/>
                </a:moveTo>
                <a:lnTo>
                  <a:pt x="0" y="10668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 flipH="1">
            <a:off x="4885944" y="5358891"/>
            <a:ext cx="0" cy="106680"/>
          </a:xfrm>
          <a:custGeom>
            <a:rect l="l" t="t" r="r" b="b"/>
            <a:pathLst>
              <a:path h="106679">
                <a:moveTo>
                  <a:pt x="0" y="0"/>
                </a:moveTo>
                <a:lnTo>
                  <a:pt x="0" y="106679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 flipH="1">
            <a:off x="4885944" y="5608828"/>
            <a:ext cx="0" cy="104139"/>
          </a:xfrm>
          <a:custGeom>
            <a:rect l="l" t="t" r="r" b="b"/>
            <a:pathLst>
              <a:path h="104138">
                <a:moveTo>
                  <a:pt x="0" y="0"/>
                </a:moveTo>
                <a:lnTo>
                  <a:pt x="0" y="10363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 flipH="1">
            <a:off x="4885944" y="5855715"/>
            <a:ext cx="0" cy="106680"/>
          </a:xfrm>
          <a:custGeom>
            <a:rect l="l" t="t" r="r" b="b"/>
            <a:pathLst>
              <a:path h="106679">
                <a:moveTo>
                  <a:pt x="0" y="0"/>
                </a:moveTo>
                <a:lnTo>
                  <a:pt x="0" y="106679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 flipH="1">
            <a:off x="4885944" y="6105652"/>
            <a:ext cx="0" cy="52069"/>
          </a:xfrm>
          <a:custGeom>
            <a:rect l="l" t="t" r="r" b="b"/>
            <a:pathLst>
              <a:path h="52069">
                <a:moveTo>
                  <a:pt x="0" y="0"/>
                </a:moveTo>
                <a:lnTo>
                  <a:pt x="0" y="51816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 flipH="1">
            <a:off x="5785103" y="4417059"/>
            <a:ext cx="0" cy="302260"/>
          </a:xfrm>
          <a:custGeom>
            <a:rect l="l" t="t" r="r" b="b"/>
            <a:pathLst>
              <a:path h="302260">
                <a:moveTo>
                  <a:pt x="0" y="0"/>
                </a:moveTo>
                <a:lnTo>
                  <a:pt x="0" y="301751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 flipH="1">
            <a:off x="5785103" y="4862067"/>
            <a:ext cx="0" cy="356870"/>
          </a:xfrm>
          <a:custGeom>
            <a:rect l="l" t="t" r="r" b="b"/>
            <a:pathLst>
              <a:path h="356870">
                <a:moveTo>
                  <a:pt x="0" y="0"/>
                </a:moveTo>
                <a:lnTo>
                  <a:pt x="0" y="35661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 flipH="1">
            <a:off x="5785103" y="5358891"/>
            <a:ext cx="0" cy="603885"/>
          </a:xfrm>
          <a:custGeom>
            <a:rect l="l" t="t" r="r" b="b"/>
            <a:pathLst>
              <a:path h="603885">
                <a:moveTo>
                  <a:pt x="0" y="0"/>
                </a:moveTo>
                <a:lnTo>
                  <a:pt x="0" y="603503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 flipH="1">
            <a:off x="5785103" y="6105652"/>
            <a:ext cx="0" cy="52069"/>
          </a:xfrm>
          <a:custGeom>
            <a:rect l="l" t="t" r="r" b="b"/>
            <a:pathLst>
              <a:path h="52069">
                <a:moveTo>
                  <a:pt x="0" y="0"/>
                </a:moveTo>
                <a:lnTo>
                  <a:pt x="0" y="51816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 flipH="1">
            <a:off x="6687311" y="4417059"/>
            <a:ext cx="0" cy="302260"/>
          </a:xfrm>
          <a:custGeom>
            <a:rect l="l" t="t" r="r" b="b"/>
            <a:pathLst>
              <a:path h="302260">
                <a:moveTo>
                  <a:pt x="0" y="0"/>
                </a:moveTo>
                <a:lnTo>
                  <a:pt x="0" y="301751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 flipH="1">
            <a:off x="6687311" y="4862067"/>
            <a:ext cx="0" cy="356870"/>
          </a:xfrm>
          <a:custGeom>
            <a:rect l="l" t="t" r="r" b="b"/>
            <a:pathLst>
              <a:path h="356870">
                <a:moveTo>
                  <a:pt x="0" y="0"/>
                </a:moveTo>
                <a:lnTo>
                  <a:pt x="0" y="35661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 flipH="1">
            <a:off x="6687311" y="5358891"/>
            <a:ext cx="0" cy="603885"/>
          </a:xfrm>
          <a:custGeom>
            <a:rect l="l" t="t" r="r" b="b"/>
            <a:pathLst>
              <a:path h="603885">
                <a:moveTo>
                  <a:pt x="0" y="0"/>
                </a:moveTo>
                <a:lnTo>
                  <a:pt x="0" y="603503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 flipH="1">
            <a:off x="6687311" y="6105652"/>
            <a:ext cx="0" cy="52069"/>
          </a:xfrm>
          <a:custGeom>
            <a:rect l="l" t="t" r="r" b="b"/>
            <a:pathLst>
              <a:path h="52069">
                <a:moveTo>
                  <a:pt x="0" y="0"/>
                </a:moveTo>
                <a:lnTo>
                  <a:pt x="0" y="51816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 flipH="1">
            <a:off x="7586471" y="4417059"/>
            <a:ext cx="0" cy="302260"/>
          </a:xfrm>
          <a:custGeom>
            <a:rect l="l" t="t" r="r" b="b"/>
            <a:pathLst>
              <a:path h="302260">
                <a:moveTo>
                  <a:pt x="0" y="0"/>
                </a:moveTo>
                <a:lnTo>
                  <a:pt x="0" y="301751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 flipH="1">
            <a:off x="7586471" y="4862067"/>
            <a:ext cx="0" cy="356870"/>
          </a:xfrm>
          <a:custGeom>
            <a:rect l="l" t="t" r="r" b="b"/>
            <a:pathLst>
              <a:path h="356870">
                <a:moveTo>
                  <a:pt x="0" y="0"/>
                </a:moveTo>
                <a:lnTo>
                  <a:pt x="0" y="35661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 flipH="1">
            <a:off x="7586471" y="5358891"/>
            <a:ext cx="0" cy="798830"/>
          </a:xfrm>
          <a:custGeom>
            <a:rect l="l" t="t" r="r" b="b"/>
            <a:pathLst>
              <a:path h="798829">
                <a:moveTo>
                  <a:pt x="0" y="0"/>
                </a:moveTo>
                <a:lnTo>
                  <a:pt x="0" y="79857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 flipH="1">
            <a:off x="8488680" y="4417059"/>
            <a:ext cx="0" cy="302260"/>
          </a:xfrm>
          <a:custGeom>
            <a:rect l="l" t="t" r="r" b="b"/>
            <a:pathLst>
              <a:path h="302260">
                <a:moveTo>
                  <a:pt x="0" y="0"/>
                </a:moveTo>
                <a:lnTo>
                  <a:pt x="0" y="301751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 flipH="1">
            <a:off x="8488680" y="4862067"/>
            <a:ext cx="0" cy="1295400"/>
          </a:xfrm>
          <a:custGeom>
            <a:rect l="l" t="t" r="r" b="b"/>
            <a:pathLst>
              <a:path h="1295400">
                <a:moveTo>
                  <a:pt x="0" y="0"/>
                </a:moveTo>
                <a:lnTo>
                  <a:pt x="0" y="1295399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 flipH="1">
            <a:off x="9387840" y="4417059"/>
            <a:ext cx="0" cy="1740535"/>
          </a:xfrm>
          <a:custGeom>
            <a:rect l="l" t="t" r="r" b="b"/>
            <a:pathLst>
              <a:path h="1740535">
                <a:moveTo>
                  <a:pt x="0" y="0"/>
                </a:moveTo>
                <a:lnTo>
                  <a:pt x="0" y="1740408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983735" y="5712459"/>
            <a:ext cx="1325880" cy="143510"/>
          </a:xfrm>
          <a:custGeom>
            <a:rect l="l" t="t" r="r" b="b"/>
            <a:pathLst>
              <a:path w="1325879" h="143510">
                <a:moveTo>
                  <a:pt x="0" y="143256"/>
                </a:moveTo>
                <a:lnTo>
                  <a:pt x="1325880" y="143256"/>
                </a:lnTo>
                <a:lnTo>
                  <a:pt x="1325880" y="0"/>
                </a:lnTo>
                <a:lnTo>
                  <a:pt x="0" y="0"/>
                </a:lnTo>
                <a:lnTo>
                  <a:pt x="0" y="143256"/>
                </a:lnTo>
                <a:close/>
              </a:path>
            </a:pathLst>
          </a:custGeom>
          <a:solidFill>
            <a:srgbClr val="DCDD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983735" y="4718811"/>
            <a:ext cx="4770120" cy="143510"/>
          </a:xfrm>
          <a:custGeom>
            <a:rect l="l" t="t" r="r" b="b"/>
            <a:pathLst>
              <a:path w="4770120" h="143510">
                <a:moveTo>
                  <a:pt x="0" y="143256"/>
                </a:moveTo>
                <a:lnTo>
                  <a:pt x="4770120" y="143256"/>
                </a:lnTo>
                <a:lnTo>
                  <a:pt x="4770120" y="0"/>
                </a:lnTo>
                <a:lnTo>
                  <a:pt x="0" y="0"/>
                </a:lnTo>
                <a:lnTo>
                  <a:pt x="0" y="14325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3983735" y="4471923"/>
            <a:ext cx="1792605" cy="140335"/>
          </a:xfrm>
          <a:custGeom>
            <a:rect l="l" t="t" r="r" b="b"/>
            <a:pathLst>
              <a:path w="1792604" h="140335">
                <a:moveTo>
                  <a:pt x="0" y="140207"/>
                </a:moveTo>
                <a:lnTo>
                  <a:pt x="1792224" y="140207"/>
                </a:lnTo>
                <a:lnTo>
                  <a:pt x="1792224" y="0"/>
                </a:lnTo>
                <a:lnTo>
                  <a:pt x="0" y="0"/>
                </a:lnTo>
                <a:lnTo>
                  <a:pt x="0" y="140207"/>
                </a:lnTo>
                <a:close/>
              </a:path>
            </a:pathLst>
          </a:custGeom>
          <a:solidFill>
            <a:srgbClr val="DCDD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3983735" y="5962396"/>
            <a:ext cx="3213100" cy="143510"/>
          </a:xfrm>
          <a:custGeom>
            <a:rect l="l" t="t" r="r" b="b"/>
            <a:pathLst>
              <a:path w="3213100" h="143510">
                <a:moveTo>
                  <a:pt x="3212591" y="0"/>
                </a:moveTo>
                <a:lnTo>
                  <a:pt x="0" y="0"/>
                </a:lnTo>
                <a:lnTo>
                  <a:pt x="0" y="143255"/>
                </a:lnTo>
                <a:lnTo>
                  <a:pt x="3212591" y="143255"/>
                </a:lnTo>
                <a:lnTo>
                  <a:pt x="3212591" y="0"/>
                </a:lnTo>
                <a:close/>
              </a:path>
            </a:pathLst>
          </a:custGeom>
          <a:solidFill>
            <a:srgbClr val="DCDD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983735" y="5465571"/>
            <a:ext cx="1588135" cy="143510"/>
          </a:xfrm>
          <a:custGeom>
            <a:rect l="l" t="t" r="r" b="b"/>
            <a:pathLst>
              <a:path w="1588135" h="143510">
                <a:moveTo>
                  <a:pt x="1588008" y="0"/>
                </a:moveTo>
                <a:lnTo>
                  <a:pt x="0" y="0"/>
                </a:lnTo>
                <a:lnTo>
                  <a:pt x="0" y="143255"/>
                </a:lnTo>
                <a:lnTo>
                  <a:pt x="1588008" y="143255"/>
                </a:lnTo>
                <a:lnTo>
                  <a:pt x="1588008" y="0"/>
                </a:lnTo>
                <a:close/>
              </a:path>
            </a:pathLst>
          </a:custGeom>
          <a:solidFill>
            <a:srgbClr val="DCDD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983735" y="5218684"/>
            <a:ext cx="3785870" cy="140335"/>
          </a:xfrm>
          <a:custGeom>
            <a:rect l="l" t="t" r="r" b="b"/>
            <a:pathLst>
              <a:path w="3785870" h="140335">
                <a:moveTo>
                  <a:pt x="3785616" y="0"/>
                </a:moveTo>
                <a:lnTo>
                  <a:pt x="0" y="0"/>
                </a:lnTo>
                <a:lnTo>
                  <a:pt x="0" y="140208"/>
                </a:lnTo>
                <a:lnTo>
                  <a:pt x="3785616" y="140208"/>
                </a:lnTo>
                <a:lnTo>
                  <a:pt x="3785616" y="0"/>
                </a:lnTo>
                <a:close/>
              </a:path>
            </a:pathLst>
          </a:custGeom>
          <a:solidFill>
            <a:srgbClr val="DCDD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3983735" y="4968747"/>
            <a:ext cx="1463040" cy="143510"/>
          </a:xfrm>
          <a:custGeom>
            <a:rect l="l" t="t" r="r" b="b"/>
            <a:pathLst>
              <a:path w="1463039" h="143510">
                <a:moveTo>
                  <a:pt x="1463039" y="0"/>
                </a:moveTo>
                <a:lnTo>
                  <a:pt x="0" y="0"/>
                </a:lnTo>
                <a:lnTo>
                  <a:pt x="0" y="143256"/>
                </a:lnTo>
                <a:lnTo>
                  <a:pt x="1463039" y="143256"/>
                </a:lnTo>
                <a:lnTo>
                  <a:pt x="1463039" y="0"/>
                </a:lnTo>
                <a:close/>
              </a:path>
            </a:pathLst>
          </a:custGeom>
          <a:solidFill>
            <a:srgbClr val="DCDD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974591" y="6148323"/>
            <a:ext cx="5419344" cy="6095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 flipH="1">
            <a:off x="3983735" y="4417059"/>
            <a:ext cx="0" cy="1740535"/>
          </a:xfrm>
          <a:custGeom>
            <a:rect l="l" t="t" r="r" b="b"/>
            <a:pathLst>
              <a:path h="1740535">
                <a:moveTo>
                  <a:pt x="0" y="1740408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 txBox="1"/>
          <p:nvPr/>
        </p:nvSpPr>
        <p:spPr>
          <a:xfrm>
            <a:off x="7247635" y="5919215"/>
            <a:ext cx="26352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178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363971" y="5672328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74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626100" y="5422391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88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7823707" y="5175503"/>
            <a:ext cx="26352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210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501132" y="4925567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81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808211" y="4678679"/>
            <a:ext cx="26352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265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830315" y="4428744"/>
            <a:ext cx="26352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100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520188" y="4351934"/>
            <a:ext cx="1372870" cy="176276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780"/>
              </a:spcBef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科技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、传媒和电信行业</a:t>
            </a:r>
            <a:endParaRPr sz="1050">
              <a:latin typeface="Microsoft JhengHei"/>
              <a:cs typeface="Microsoft JhengHei"/>
            </a:endParaRPr>
          </a:p>
          <a:p>
            <a:pPr marL="682625" marR="5080" indent="133985" algn="r">
              <a:lnSpc>
                <a:spcPts val="1970"/>
              </a:lnSpc>
              <a:spcBef>
                <a:spcPts val="160"/>
              </a:spcBef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消费</a:t>
            </a:r>
            <a:r>
              <a:rPr sz="1050" b="1">
                <a:solidFill>
                  <a:srgbClr val="303030"/>
                </a:solidFill>
                <a:latin typeface="Microsoft JhengHei"/>
                <a:cs typeface="Microsoft JhengHei"/>
              </a:rPr>
              <a:t>行业 </a:t>
            </a: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房地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产行业</a:t>
            </a:r>
            <a:endParaRPr sz="1050">
              <a:latin typeface="Microsoft JhengHei"/>
              <a:cs typeface="Microsoft JhengHei"/>
            </a:endParaRPr>
          </a:p>
          <a:p>
            <a:pPr marR="5080" algn="r">
              <a:lnSpc>
                <a:spcPct val="100000"/>
              </a:lnSpc>
              <a:spcBef>
                <a:spcPts val="495"/>
              </a:spcBef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制造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行业</a:t>
            </a:r>
            <a:endParaRPr sz="1050">
              <a:latin typeface="Microsoft JhengHei"/>
              <a:cs typeface="Microsoft JhengHei"/>
            </a:endParaRPr>
          </a:p>
          <a:p>
            <a:pPr marL="414655" marR="5080" algn="r">
              <a:lnSpc>
                <a:spcPct val="155200"/>
              </a:lnSpc>
              <a:spcBef>
                <a:spcPts val="15"/>
              </a:spcBef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医疗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及医药行业 </a:t>
            </a: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金融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服务行业 </a:t>
            </a:r>
            <a:r>
              <a:rPr sz="1050" b="1" spc="20">
                <a:solidFill>
                  <a:srgbClr val="303030"/>
                </a:solidFill>
                <a:latin typeface="Microsoft JhengHei"/>
                <a:cs typeface="Microsoft JhengHei"/>
              </a:rPr>
              <a:t> 能源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和资源行业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89" name="object 89"/>
          <p:cNvSpPr/>
          <p:nvPr/>
        </p:nvSpPr>
        <p:spPr>
          <a:xfrm flipH="1">
            <a:off x="3264408" y="1954276"/>
            <a:ext cx="0" cy="55244"/>
          </a:xfrm>
          <a:custGeom>
            <a:rect l="l" t="t" r="r" b="b"/>
            <a:pathLst>
              <a:path h="55244">
                <a:moveTo>
                  <a:pt x="0" y="0"/>
                </a:moveTo>
                <a:lnTo>
                  <a:pt x="0" y="54863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 flipH="1">
            <a:off x="3264408" y="2158492"/>
            <a:ext cx="0" cy="113030"/>
          </a:xfrm>
          <a:custGeom>
            <a:rect l="l" t="t" r="r" b="b"/>
            <a:pathLst>
              <a:path h="113030">
                <a:moveTo>
                  <a:pt x="0" y="0"/>
                </a:moveTo>
                <a:lnTo>
                  <a:pt x="0" y="112776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 flipH="1">
            <a:off x="3264408" y="2420620"/>
            <a:ext cx="0" cy="375285"/>
          </a:xfrm>
          <a:custGeom>
            <a:rect l="l" t="t" r="r" b="b"/>
            <a:pathLst>
              <a:path h="375285">
                <a:moveTo>
                  <a:pt x="0" y="0"/>
                </a:moveTo>
                <a:lnTo>
                  <a:pt x="0" y="374903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 flipH="1">
            <a:off x="3264408" y="2944876"/>
            <a:ext cx="0" cy="109855"/>
          </a:xfrm>
          <a:custGeom>
            <a:rect l="l" t="t" r="r" b="b"/>
            <a:pathLst>
              <a:path h="109855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 flipH="1">
            <a:off x="3264408" y="3203955"/>
            <a:ext cx="0" cy="579120"/>
          </a:xfrm>
          <a:custGeom>
            <a:rect l="l" t="t" r="r" b="b"/>
            <a:pathLst>
              <a:path h="579120">
                <a:moveTo>
                  <a:pt x="0" y="0"/>
                </a:moveTo>
                <a:lnTo>
                  <a:pt x="0" y="57912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 flipH="1">
            <a:off x="4422647" y="1954276"/>
            <a:ext cx="0" cy="317500"/>
          </a:xfrm>
          <a:custGeom>
            <a:rect l="l" t="t" r="r" b="b"/>
            <a:pathLst>
              <a:path h="317500">
                <a:moveTo>
                  <a:pt x="0" y="0"/>
                </a:moveTo>
                <a:lnTo>
                  <a:pt x="0" y="31699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 flipH="1">
            <a:off x="4422647" y="2420620"/>
            <a:ext cx="0" cy="634365"/>
          </a:xfrm>
          <a:custGeom>
            <a:rect l="l" t="t" r="r" b="b"/>
            <a:pathLst>
              <a:path h="634364">
                <a:moveTo>
                  <a:pt x="0" y="0"/>
                </a:moveTo>
                <a:lnTo>
                  <a:pt x="0" y="633983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 flipH="1">
            <a:off x="4422647" y="3203955"/>
            <a:ext cx="0" cy="579120"/>
          </a:xfrm>
          <a:custGeom>
            <a:rect l="l" t="t" r="r" b="b"/>
            <a:pathLst>
              <a:path h="579120">
                <a:moveTo>
                  <a:pt x="0" y="0"/>
                </a:moveTo>
                <a:lnTo>
                  <a:pt x="0" y="57912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 flipH="1">
            <a:off x="5580888" y="1954276"/>
            <a:ext cx="0" cy="317500"/>
          </a:xfrm>
          <a:custGeom>
            <a:rect l="l" t="t" r="r" b="b"/>
            <a:pathLst>
              <a:path h="317500">
                <a:moveTo>
                  <a:pt x="0" y="0"/>
                </a:moveTo>
                <a:lnTo>
                  <a:pt x="0" y="31699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 flipH="1">
            <a:off x="5580888" y="2420620"/>
            <a:ext cx="0" cy="1362710"/>
          </a:xfrm>
          <a:custGeom>
            <a:rect l="l" t="t" r="r" b="b"/>
            <a:pathLst>
              <a:path h="1362710">
                <a:moveTo>
                  <a:pt x="0" y="0"/>
                </a:moveTo>
                <a:lnTo>
                  <a:pt x="0" y="136245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 flipH="1">
            <a:off x="6739128" y="1954276"/>
            <a:ext cx="0" cy="317500"/>
          </a:xfrm>
          <a:custGeom>
            <a:rect l="l" t="t" r="r" b="b"/>
            <a:pathLst>
              <a:path h="317500">
                <a:moveTo>
                  <a:pt x="0" y="0"/>
                </a:moveTo>
                <a:lnTo>
                  <a:pt x="0" y="31699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 flipH="1">
            <a:off x="6739128" y="2420620"/>
            <a:ext cx="0" cy="1362710"/>
          </a:xfrm>
          <a:custGeom>
            <a:rect l="l" t="t" r="r" b="b"/>
            <a:pathLst>
              <a:path h="1362710">
                <a:moveTo>
                  <a:pt x="0" y="0"/>
                </a:moveTo>
                <a:lnTo>
                  <a:pt x="0" y="136245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 flipH="1">
            <a:off x="7894319" y="1954276"/>
            <a:ext cx="0" cy="1828800"/>
          </a:xfrm>
          <a:custGeom>
            <a:rect l="l" t="t" r="r" b="b"/>
            <a:pathLst>
              <a:path h="1828800">
                <a:moveTo>
                  <a:pt x="0" y="0"/>
                </a:moveTo>
                <a:lnTo>
                  <a:pt x="0" y="182880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2106167" y="3316732"/>
            <a:ext cx="405765" cy="149860"/>
          </a:xfrm>
          <a:custGeom>
            <a:rect l="l" t="t" r="r" b="b"/>
            <a:pathLst>
              <a:path w="405764" h="149860">
                <a:moveTo>
                  <a:pt x="0" y="149351"/>
                </a:moveTo>
                <a:lnTo>
                  <a:pt x="405383" y="149351"/>
                </a:lnTo>
                <a:lnTo>
                  <a:pt x="405383" y="0"/>
                </a:lnTo>
                <a:lnTo>
                  <a:pt x="0" y="0"/>
                </a:lnTo>
                <a:lnTo>
                  <a:pt x="0" y="149351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2106167" y="2271267"/>
            <a:ext cx="5440680" cy="149860"/>
          </a:xfrm>
          <a:custGeom>
            <a:rect l="l" t="t" r="r" b="b"/>
            <a:pathLst>
              <a:path w="5440680" h="149860">
                <a:moveTo>
                  <a:pt x="0" y="149351"/>
                </a:moveTo>
                <a:lnTo>
                  <a:pt x="5440680" y="149351"/>
                </a:lnTo>
                <a:lnTo>
                  <a:pt x="5440680" y="0"/>
                </a:lnTo>
                <a:lnTo>
                  <a:pt x="0" y="0"/>
                </a:lnTo>
                <a:lnTo>
                  <a:pt x="0" y="149351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106167" y="2271267"/>
            <a:ext cx="5440680" cy="149860"/>
          </a:xfrm>
          <a:custGeom>
            <a:rect l="l" t="t" r="r" b="b"/>
            <a:pathLst>
              <a:path w="5440680" h="149860">
                <a:moveTo>
                  <a:pt x="0" y="0"/>
                </a:moveTo>
                <a:lnTo>
                  <a:pt x="5440680" y="0"/>
                </a:lnTo>
                <a:lnTo>
                  <a:pt x="5440680" y="149352"/>
                </a:lnTo>
                <a:lnTo>
                  <a:pt x="0" y="149352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2106167" y="2009139"/>
            <a:ext cx="1911350" cy="149860"/>
          </a:xfrm>
          <a:custGeom>
            <a:rect l="l" t="t" r="r" b="b"/>
            <a:pathLst>
              <a:path w="1911350" h="149860">
                <a:moveTo>
                  <a:pt x="0" y="149351"/>
                </a:moveTo>
                <a:lnTo>
                  <a:pt x="1911095" y="149351"/>
                </a:lnTo>
                <a:lnTo>
                  <a:pt x="1911095" y="0"/>
                </a:lnTo>
                <a:lnTo>
                  <a:pt x="0" y="0"/>
                </a:lnTo>
                <a:lnTo>
                  <a:pt x="0" y="149351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2106167" y="3578859"/>
            <a:ext cx="88900" cy="149860"/>
          </a:xfrm>
          <a:custGeom>
            <a:rect l="l" t="t" r="r" b="b"/>
            <a:pathLst>
              <a:path w="88900" h="149860">
                <a:moveTo>
                  <a:pt x="88392" y="0"/>
                </a:moveTo>
                <a:lnTo>
                  <a:pt x="0" y="0"/>
                </a:lnTo>
                <a:lnTo>
                  <a:pt x="0" y="149351"/>
                </a:lnTo>
                <a:lnTo>
                  <a:pt x="88392" y="149351"/>
                </a:lnTo>
                <a:lnTo>
                  <a:pt x="88392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2106167" y="3054604"/>
            <a:ext cx="2374900" cy="149860"/>
          </a:xfrm>
          <a:custGeom>
            <a:rect l="l" t="t" r="r" b="b"/>
            <a:pathLst>
              <a:path w="2374900" h="149860">
                <a:moveTo>
                  <a:pt x="2374392" y="0"/>
                </a:moveTo>
                <a:lnTo>
                  <a:pt x="0" y="0"/>
                </a:lnTo>
                <a:lnTo>
                  <a:pt x="0" y="149351"/>
                </a:lnTo>
                <a:lnTo>
                  <a:pt x="2374392" y="149351"/>
                </a:lnTo>
                <a:lnTo>
                  <a:pt x="2374392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2106167" y="2795523"/>
            <a:ext cx="1853564" cy="149860"/>
          </a:xfrm>
          <a:custGeom>
            <a:rect l="l" t="t" r="r" b="b"/>
            <a:pathLst>
              <a:path w="1853564" h="149860">
                <a:moveTo>
                  <a:pt x="1853183" y="0"/>
                </a:moveTo>
                <a:lnTo>
                  <a:pt x="0" y="0"/>
                </a:lnTo>
                <a:lnTo>
                  <a:pt x="0" y="149351"/>
                </a:lnTo>
                <a:lnTo>
                  <a:pt x="1853183" y="149351"/>
                </a:lnTo>
                <a:lnTo>
                  <a:pt x="1853183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2106167" y="2533395"/>
            <a:ext cx="405765" cy="149860"/>
          </a:xfrm>
          <a:custGeom>
            <a:rect l="l" t="t" r="r" b="b"/>
            <a:pathLst>
              <a:path w="405764" h="149860">
                <a:moveTo>
                  <a:pt x="405383" y="0"/>
                </a:moveTo>
                <a:lnTo>
                  <a:pt x="0" y="0"/>
                </a:lnTo>
                <a:lnTo>
                  <a:pt x="0" y="149351"/>
                </a:lnTo>
                <a:lnTo>
                  <a:pt x="405383" y="149351"/>
                </a:lnTo>
                <a:lnTo>
                  <a:pt x="405383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2106167" y="3054604"/>
            <a:ext cx="2374900" cy="149860"/>
          </a:xfrm>
          <a:custGeom>
            <a:rect l="l" t="t" r="r" b="b"/>
            <a:pathLst>
              <a:path w="2374900" h="149860">
                <a:moveTo>
                  <a:pt x="2374392" y="149351"/>
                </a:moveTo>
                <a:lnTo>
                  <a:pt x="0" y="149351"/>
                </a:lnTo>
                <a:lnTo>
                  <a:pt x="0" y="0"/>
                </a:lnTo>
                <a:lnTo>
                  <a:pt x="2374392" y="0"/>
                </a:lnTo>
                <a:lnTo>
                  <a:pt x="2374392" y="149351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106167" y="2795523"/>
            <a:ext cx="1853564" cy="149860"/>
          </a:xfrm>
          <a:custGeom>
            <a:rect l="l" t="t" r="r" b="b"/>
            <a:pathLst>
              <a:path w="1853564" h="149860">
                <a:moveTo>
                  <a:pt x="1853183" y="149351"/>
                </a:moveTo>
                <a:lnTo>
                  <a:pt x="0" y="149351"/>
                </a:lnTo>
                <a:lnTo>
                  <a:pt x="0" y="0"/>
                </a:lnTo>
                <a:lnTo>
                  <a:pt x="1853183" y="0"/>
                </a:lnTo>
                <a:lnTo>
                  <a:pt x="1853183" y="149351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106167" y="3783076"/>
            <a:ext cx="5788660" cy="0"/>
          </a:xfrm>
          <a:custGeom>
            <a:rect l="l" t="t" r="r" b="b"/>
            <a:pathLst>
              <a:path w="5788659">
                <a:moveTo>
                  <a:pt x="0" y="0"/>
                </a:moveTo>
                <a:lnTo>
                  <a:pt x="578815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 flipH="1">
            <a:off x="2106167" y="3783076"/>
            <a:ext cx="0" cy="40005"/>
          </a:xfrm>
          <a:custGeom>
            <a:rect l="l" t="t" r="r" b="b"/>
            <a:pathLst>
              <a:path h="4000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 flipH="1">
            <a:off x="3264408" y="3783076"/>
            <a:ext cx="0" cy="40005"/>
          </a:xfrm>
          <a:custGeom>
            <a:rect l="l" t="t" r="r" b="b"/>
            <a:pathLst>
              <a:path h="4000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 flipH="1">
            <a:off x="4422647" y="3783076"/>
            <a:ext cx="0" cy="40005"/>
          </a:xfrm>
          <a:custGeom>
            <a:rect l="l" t="t" r="r" b="b"/>
            <a:pathLst>
              <a:path h="4000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 flipH="1">
            <a:off x="5580888" y="3783076"/>
            <a:ext cx="0" cy="40005"/>
          </a:xfrm>
          <a:custGeom>
            <a:rect l="l" t="t" r="r" b="b"/>
            <a:pathLst>
              <a:path h="4000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 flipH="1">
            <a:off x="6739128" y="3783076"/>
            <a:ext cx="0" cy="40005"/>
          </a:xfrm>
          <a:custGeom>
            <a:rect l="l" t="t" r="r" b="b"/>
            <a:pathLst>
              <a:path h="4000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 flipH="1">
            <a:off x="7894319" y="3783076"/>
            <a:ext cx="0" cy="40005"/>
          </a:xfrm>
          <a:custGeom>
            <a:rect l="l" t="t" r="r" b="b"/>
            <a:pathLst>
              <a:path h="4000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 flipH="1">
            <a:off x="2106167" y="1954276"/>
            <a:ext cx="0" cy="1828800"/>
          </a:xfrm>
          <a:custGeom>
            <a:rect l="l" t="t" r="r" b="b"/>
            <a:pathLst>
              <a:path h="1828800">
                <a:moveTo>
                  <a:pt x="0" y="1828800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 txBox="1"/>
          <p:nvPr/>
        </p:nvSpPr>
        <p:spPr>
          <a:xfrm>
            <a:off x="2261616" y="3538728"/>
            <a:ext cx="9207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2565907" y="3276600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14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4534915" y="3017519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82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4013708" y="2755392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64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2565907" y="2493263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14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7604252" y="2234183"/>
            <a:ext cx="26352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188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4071620" y="1972055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66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2087709" y="3868741"/>
            <a:ext cx="41275" cy="16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15"/>
              </a:lnSpc>
            </a:pPr>
            <a:r>
              <a:rPr sz="1050" b="1">
                <a:solidFill>
                  <a:srgbClr val="303030"/>
                </a:solidFill>
                <a:latin typeface="Calibri"/>
                <a:cs typeface="Calibri"/>
              </a:rPr>
              <a:t>-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3184481" y="3810096"/>
            <a:ext cx="894715" cy="39941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40</a:t>
            </a:r>
            <a:endParaRPr sz="1050">
              <a:latin typeface="Calibri"/>
              <a:cs typeface="Calibri"/>
            </a:endParaRPr>
          </a:p>
          <a:p>
            <a:pPr marL="70485">
              <a:lnSpc>
                <a:spcPct val="100000"/>
              </a:lnSpc>
              <a:spcBef>
                <a:spcPts val="284"/>
              </a:spcBef>
            </a:pPr>
            <a:r>
              <a:rPr sz="900" spc="10">
                <a:solidFill>
                  <a:srgbClr val="303030"/>
                </a:solidFill>
                <a:latin typeface="华文细黑"/>
                <a:cs typeface="华文细黑"/>
              </a:rPr>
              <a:t>医疗及医药行业</a:t>
            </a:r>
            <a:endParaRPr sz="900">
              <a:latin typeface="华文细黑"/>
              <a:cs typeface="华文细黑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4342721" y="3810096"/>
            <a:ext cx="562610" cy="39941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80</a:t>
            </a:r>
            <a:endParaRPr sz="1050">
              <a:latin typeface="Calibri"/>
              <a:cs typeface="Calibri"/>
            </a:endParaRPr>
          </a:p>
          <a:p>
            <a:pPr marL="85725">
              <a:lnSpc>
                <a:spcPct val="100000"/>
              </a:lnSpc>
              <a:spcBef>
                <a:spcPts val="284"/>
              </a:spcBef>
            </a:pPr>
            <a:r>
              <a:rPr sz="900" spc="10">
                <a:solidFill>
                  <a:srgbClr val="303030"/>
                </a:solidFill>
                <a:latin typeface="华文细黑"/>
                <a:cs typeface="华文细黑"/>
              </a:rPr>
              <a:t>制造行业</a:t>
            </a:r>
            <a:endParaRPr sz="900">
              <a:latin typeface="华文细黑"/>
              <a:cs typeface="华文细黑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5239003" y="3810096"/>
            <a:ext cx="604520" cy="39941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41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120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sz="900" spc="10">
                <a:solidFill>
                  <a:srgbClr val="303030"/>
                </a:solidFill>
                <a:latin typeface="华文细黑"/>
                <a:cs typeface="华文细黑"/>
              </a:rPr>
              <a:t>房地产行业</a:t>
            </a:r>
            <a:endParaRPr sz="900">
              <a:latin typeface="华文细黑"/>
              <a:cs typeface="华文细黑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6180835" y="3810096"/>
            <a:ext cx="671830" cy="39941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41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160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sz="900" spc="10">
                <a:solidFill>
                  <a:srgbClr val="303030"/>
                </a:solidFill>
                <a:latin typeface="华文细黑"/>
                <a:cs typeface="华文细黑"/>
              </a:rPr>
              <a:t>消费行业</a:t>
            </a:r>
            <a:endParaRPr sz="900">
              <a:latin typeface="华文细黑"/>
              <a:cs typeface="华文细黑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7003795" y="3810096"/>
            <a:ext cx="1183640" cy="39941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R="184785" algn="r">
              <a:lnSpc>
                <a:spcPct val="100000"/>
              </a:lnSpc>
              <a:spcBef>
                <a:spcPts val="41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200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sz="900" spc="10">
                <a:solidFill>
                  <a:srgbClr val="303030"/>
                </a:solidFill>
                <a:latin typeface="华文细黑"/>
                <a:cs typeface="华文细黑"/>
              </a:rPr>
              <a:t>科技、传媒和电信行业</a:t>
            </a:r>
            <a:endParaRPr sz="900">
              <a:latin typeface="华文细黑"/>
              <a:cs typeface="华文细黑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639572" y="1981200"/>
            <a:ext cx="1372870" cy="1753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科技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、传媒和电信行业</a:t>
            </a:r>
            <a:endParaRPr sz="1050">
              <a:latin typeface="Microsoft JhengHei"/>
              <a:cs typeface="Microsoft JhengHei"/>
            </a:endParaRPr>
          </a:p>
          <a:p>
            <a:pPr marL="683260" marR="5080" indent="133985" algn="r">
              <a:lnSpc>
                <a:spcPts val="2060"/>
              </a:lnSpc>
              <a:spcBef>
                <a:spcPts val="180"/>
              </a:spcBef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消费</a:t>
            </a:r>
            <a:r>
              <a:rPr sz="1050" b="1">
                <a:solidFill>
                  <a:srgbClr val="303030"/>
                </a:solidFill>
                <a:latin typeface="Microsoft JhengHei"/>
                <a:cs typeface="Microsoft JhengHei"/>
              </a:rPr>
              <a:t>行业 </a:t>
            </a: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房地</a:t>
            </a:r>
            <a:r>
              <a:rPr sz="1050" b="1">
                <a:solidFill>
                  <a:srgbClr val="303030"/>
                </a:solidFill>
                <a:latin typeface="Microsoft JhengHei"/>
                <a:cs typeface="Microsoft JhengHei"/>
              </a:rPr>
              <a:t>产行业 </a:t>
            </a: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制造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行业</a:t>
            </a:r>
            <a:endParaRPr sz="1050">
              <a:latin typeface="Microsoft JhengHei"/>
              <a:cs typeface="Microsoft JhengHei"/>
            </a:endParaRPr>
          </a:p>
          <a:p>
            <a:pPr marR="5080" algn="r">
              <a:lnSpc>
                <a:spcPct val="100000"/>
              </a:lnSpc>
              <a:spcBef>
                <a:spcPts val="590"/>
              </a:spcBef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医疗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及医药行业</a:t>
            </a:r>
            <a:endParaRPr sz="1050">
              <a:latin typeface="Microsoft JhengHei"/>
              <a:cs typeface="Microsoft JhengHei"/>
            </a:endParaRPr>
          </a:p>
          <a:p>
            <a:pPr marL="414655" marR="5080" indent="133985" algn="r">
              <a:lnSpc>
                <a:spcPct val="163800"/>
              </a:lnSpc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金融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服务行业 </a:t>
            </a: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能源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和资源行业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2042160" y="3850132"/>
            <a:ext cx="335280" cy="161925"/>
          </a:xfrm>
          <a:custGeom>
            <a:rect l="l" t="t" r="r" b="b"/>
            <a:pathLst>
              <a:path w="335280" h="161925">
                <a:moveTo>
                  <a:pt x="0" y="161544"/>
                </a:moveTo>
                <a:lnTo>
                  <a:pt x="335280" y="161544"/>
                </a:lnTo>
                <a:lnTo>
                  <a:pt x="335280" y="0"/>
                </a:lnTo>
                <a:lnTo>
                  <a:pt x="0" y="0"/>
                </a:lnTo>
                <a:lnTo>
                  <a:pt x="0" y="1615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460248" y="4185411"/>
            <a:ext cx="9357360" cy="210820"/>
          </a:xfrm>
          <a:custGeom>
            <a:rect l="l" t="t" r="r" b="b"/>
            <a:pathLst>
              <a:path w="9357360" h="210820">
                <a:moveTo>
                  <a:pt x="106679" y="0"/>
                </a:moveTo>
                <a:lnTo>
                  <a:pt x="0" y="106679"/>
                </a:lnTo>
                <a:lnTo>
                  <a:pt x="106679" y="210312"/>
                </a:lnTo>
                <a:lnTo>
                  <a:pt x="106679" y="158495"/>
                </a:lnTo>
                <a:lnTo>
                  <a:pt x="9357360" y="158495"/>
                </a:lnTo>
                <a:lnTo>
                  <a:pt x="9357360" y="51815"/>
                </a:lnTo>
                <a:lnTo>
                  <a:pt x="106679" y="51815"/>
                </a:lnTo>
                <a:lnTo>
                  <a:pt x="106679" y="0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923544" y="1667764"/>
            <a:ext cx="9458325" cy="241300"/>
          </a:xfrm>
          <a:custGeom>
            <a:rect l="l" t="t" r="r" b="b"/>
            <a:pathLst>
              <a:path w="9458325" h="241300">
                <a:moveTo>
                  <a:pt x="9339072" y="0"/>
                </a:moveTo>
                <a:lnTo>
                  <a:pt x="9339072" y="57912"/>
                </a:lnTo>
                <a:lnTo>
                  <a:pt x="0" y="57912"/>
                </a:lnTo>
                <a:lnTo>
                  <a:pt x="0" y="179832"/>
                </a:lnTo>
                <a:lnTo>
                  <a:pt x="9339072" y="179832"/>
                </a:lnTo>
                <a:lnTo>
                  <a:pt x="9339072" y="240791"/>
                </a:lnTo>
                <a:lnTo>
                  <a:pt x="9457944" y="118872"/>
                </a:lnTo>
                <a:lnTo>
                  <a:pt x="9339072" y="0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 txBox="1">
            <a:spLocks noGrp="1"/>
          </p:cNvSpPr>
          <p:nvPr>
            <p:ph type="title"/>
          </p:nvPr>
        </p:nvSpPr>
        <p:spPr>
          <a:xfrm>
            <a:off x="401827" y="935735"/>
            <a:ext cx="7005320" cy="667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10">
                <a:latin typeface="Calibri"/>
                <a:cs typeface="Calibri"/>
              </a:rPr>
              <a:t>2023</a:t>
            </a:r>
            <a:r>
              <a:rPr spc="10"/>
              <a:t>年</a:t>
            </a:r>
            <a:r>
              <a:rPr spc="-15"/>
              <a:t>香</a:t>
            </a:r>
            <a:r>
              <a:rPr spc="10"/>
              <a:t>港新</a:t>
            </a:r>
            <a:r>
              <a:rPr spc="-15"/>
              <a:t>股</a:t>
            </a:r>
            <a:r>
              <a:rPr spc="10"/>
              <a:t>融资</a:t>
            </a:r>
            <a:r>
              <a:rPr spc="-15"/>
              <a:t>额</a:t>
            </a:r>
            <a:r>
              <a:rPr spc="10"/>
              <a:t>行业</a:t>
            </a:r>
            <a:r>
              <a:rPr spc="-15"/>
              <a:t>分析</a:t>
            </a:r>
          </a:p>
          <a:p>
            <a:pPr marL="12700">
              <a:lnSpc>
                <a:spcPct val="100000"/>
              </a:lnSpc>
            </a:pPr>
            <a:r>
              <a:rPr spc="30">
                <a:solidFill>
                  <a:srgbClr val="565656"/>
                </a:solidFill>
              </a:rPr>
              <a:t>消费</a:t>
            </a:r>
            <a:r>
              <a:rPr spc="10">
                <a:solidFill>
                  <a:srgbClr val="565656"/>
                </a:solidFill>
              </a:rPr>
              <a:t>行业</a:t>
            </a:r>
            <a:r>
              <a:rPr spc="-15">
                <a:solidFill>
                  <a:srgbClr val="565656"/>
                </a:solidFill>
              </a:rPr>
              <a:t>主</a:t>
            </a:r>
            <a:r>
              <a:rPr spc="10">
                <a:solidFill>
                  <a:srgbClr val="565656"/>
                </a:solidFill>
              </a:rPr>
              <a:t>导，</a:t>
            </a:r>
            <a:r>
              <a:rPr spc="-15">
                <a:solidFill>
                  <a:srgbClr val="565656"/>
                </a:solidFill>
              </a:rPr>
              <a:t>医</a:t>
            </a:r>
            <a:r>
              <a:rPr spc="10">
                <a:solidFill>
                  <a:srgbClr val="565656"/>
                </a:solidFill>
              </a:rPr>
              <a:t>疗及</a:t>
            </a:r>
            <a:r>
              <a:rPr spc="-15">
                <a:solidFill>
                  <a:srgbClr val="565656"/>
                </a:solidFill>
              </a:rPr>
              <a:t>医</a:t>
            </a:r>
            <a:r>
              <a:rPr spc="10">
                <a:solidFill>
                  <a:srgbClr val="565656"/>
                </a:solidFill>
              </a:rPr>
              <a:t>药行</a:t>
            </a:r>
            <a:r>
              <a:rPr spc="-15">
                <a:solidFill>
                  <a:srgbClr val="565656"/>
                </a:solidFill>
              </a:rPr>
              <a:t>业</a:t>
            </a:r>
            <a:r>
              <a:rPr spc="10">
                <a:solidFill>
                  <a:srgbClr val="565656"/>
                </a:solidFill>
              </a:rPr>
              <a:t>居次</a:t>
            </a:r>
            <a:r>
              <a:rPr spc="-15">
                <a:solidFill>
                  <a:srgbClr val="565656"/>
                </a:solidFill>
              </a:rPr>
              <a:t>位</a:t>
            </a:r>
            <a:r>
              <a:rPr spc="10">
                <a:solidFill>
                  <a:srgbClr val="565656"/>
                </a:solidFill>
              </a:rPr>
              <a:t>，</a:t>
            </a:r>
            <a:r>
              <a:rPr spc="-155">
                <a:solidFill>
                  <a:srgbClr val="565656"/>
                </a:solidFill>
              </a:rPr>
              <a:t> </a:t>
            </a:r>
            <a:r>
              <a:rPr spc="10">
                <a:solidFill>
                  <a:srgbClr val="565656"/>
                </a:solidFill>
                <a:latin typeface="Calibri"/>
                <a:cs typeface="Calibri"/>
              </a:rPr>
              <a:t>TMT</a:t>
            </a:r>
            <a:r>
              <a:rPr spc="10">
                <a:solidFill>
                  <a:srgbClr val="565656"/>
                </a:solidFill>
              </a:rPr>
              <a:t>行业紧随</a:t>
            </a:r>
            <a:r>
              <a:rPr spc="-15">
                <a:solidFill>
                  <a:srgbClr val="565656"/>
                </a:solidFill>
              </a:rPr>
              <a:t>其</a:t>
            </a:r>
            <a:r>
              <a:rPr spc="10">
                <a:solidFill>
                  <a:srgbClr val="565656"/>
                </a:solidFill>
              </a:rPr>
              <a:t>后</a:t>
            </a:r>
          </a:p>
        </p:txBody>
      </p:sp>
      <p:sp>
        <p:nvSpPr>
          <p:cNvPr id="146" name="object 146"/>
          <p:cNvSpPr txBox="1"/>
          <p:nvPr/>
        </p:nvSpPr>
        <p:spPr>
          <a:xfrm>
            <a:off x="3379723" y="6228313"/>
            <a:ext cx="431800" cy="18097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>
                <a:solidFill>
                  <a:srgbClr val="303030"/>
                </a:solidFill>
                <a:latin typeface="Calibri"/>
                <a:cs typeface="Calibri"/>
              </a:rPr>
              <a:t>(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亿港元</a:t>
            </a:r>
            <a:r>
              <a:rPr sz="850" spc="10">
                <a:solidFill>
                  <a:srgbClr val="303030"/>
                </a:solidFill>
                <a:latin typeface="Calibri"/>
                <a:cs typeface="Calibri"/>
              </a:rPr>
              <a:t>)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3940555" y="6230433"/>
            <a:ext cx="93980" cy="1892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050" b="1">
                <a:solidFill>
                  <a:srgbClr val="303030"/>
                </a:solidFill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4806188" y="6230433"/>
            <a:ext cx="160020" cy="1892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50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5671820" y="6230433"/>
            <a:ext cx="226695" cy="1892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100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6574028" y="6230433"/>
            <a:ext cx="226695" cy="1892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150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7473188" y="6230433"/>
            <a:ext cx="226695" cy="1892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200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8375395" y="6230433"/>
            <a:ext cx="226695" cy="1892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250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9274556" y="6230433"/>
            <a:ext cx="226695" cy="1892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300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54" name="object 15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pc="-5">
                <a:latin typeface="Calibri"/>
                <a:cs typeface="Calibri"/>
              </a:rPr>
              <a:t>©</a:t>
            </a:r>
            <a:r>
              <a:rPr spc="-4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2023</a:t>
            </a:r>
            <a:r>
              <a:rPr spc="-5"/>
              <a:t>。欲了解更多信息，请联系德勤中国。</a:t>
            </a:r>
          </a:p>
        </p:txBody>
      </p:sp>
      <p:sp>
        <p:nvSpPr>
          <p:cNvPr id="155" name="object 15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60"/>
              </a:spcBef>
            </a:pPr>
            <a:r>
              <a:rPr spc="-5"/>
              <a:t>23</a:t>
            </a:r>
          </a:p>
        </p:txBody>
      </p:sp>
      <p:sp>
        <p:nvSpPr>
          <p:cNvPr id="138" name="object 138"/>
          <p:cNvSpPr txBox="1"/>
          <p:nvPr/>
        </p:nvSpPr>
        <p:spPr>
          <a:xfrm>
            <a:off x="986027" y="3724591"/>
            <a:ext cx="1162685" cy="48450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577215">
              <a:lnSpc>
                <a:spcPct val="100000"/>
              </a:lnSpc>
              <a:spcBef>
                <a:spcPts val="775"/>
              </a:spcBef>
            </a:pPr>
            <a:r>
              <a:rPr sz="850">
                <a:solidFill>
                  <a:srgbClr val="303030"/>
                </a:solidFill>
                <a:latin typeface="Calibri"/>
                <a:cs typeface="Calibri"/>
              </a:rPr>
              <a:t>(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亿港元</a:t>
            </a:r>
            <a:r>
              <a:rPr sz="850" spc="10">
                <a:solidFill>
                  <a:srgbClr val="303030"/>
                </a:solidFill>
                <a:latin typeface="Calibri"/>
                <a:cs typeface="Calibri"/>
              </a:rPr>
              <a:t>)</a:t>
            </a:r>
            <a:r>
              <a:rPr sz="850" spc="114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575" b="1" baseline="-7936">
                <a:solidFill>
                  <a:srgbClr val="303030"/>
                </a:solidFill>
                <a:latin typeface="Calibri"/>
                <a:cs typeface="Calibri"/>
              </a:rPr>
              <a:t>0</a:t>
            </a:r>
            <a:endParaRPr sz="1575" baseline="-7936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95"/>
              </a:spcBef>
            </a:pPr>
            <a:r>
              <a:rPr sz="900" spc="10">
                <a:solidFill>
                  <a:srgbClr val="303030"/>
                </a:solidFill>
                <a:latin typeface="华文细黑"/>
                <a:cs typeface="华文细黑"/>
              </a:rPr>
              <a:t>能源和资源行业</a:t>
            </a:r>
            <a:endParaRPr sz="900">
              <a:latin typeface="华文细黑"/>
              <a:cs typeface="华文细黑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438404" y="1670303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9887204" y="4172711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2022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8698483" y="2535936"/>
            <a:ext cx="900430" cy="1146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3365" marR="5080" algn="just">
              <a:lnSpc>
                <a:spcPct val="101099"/>
              </a:lnSpc>
              <a:spcBef>
                <a:spcPts val="105"/>
              </a:spcBef>
            </a:pPr>
            <a:r>
              <a:rPr sz="1200" b="1" spc="40">
                <a:solidFill>
                  <a:srgbClr val="303030"/>
                </a:solidFill>
                <a:latin typeface="Microsoft JhengHei"/>
                <a:cs typeface="Microsoft JhengHei"/>
              </a:rPr>
              <a:t>珍酒李渡 主导消费 行业的</a:t>
            </a:r>
            <a:r>
              <a:rPr sz="1200" b="1" spc="15">
                <a:solidFill>
                  <a:srgbClr val="303030"/>
                </a:solidFill>
                <a:latin typeface="Microsoft JhengHei"/>
                <a:cs typeface="Microsoft JhengHei"/>
              </a:rPr>
              <a:t>融 </a:t>
            </a:r>
            <a:r>
              <a:rPr sz="1200" b="1" spc="40">
                <a:solidFill>
                  <a:srgbClr val="303030"/>
                </a:solidFill>
                <a:latin typeface="Microsoft JhengHei"/>
                <a:cs typeface="Microsoft JhengHei"/>
              </a:rPr>
              <a:t>资金</a:t>
            </a:r>
            <a:r>
              <a:rPr sz="1200" b="1" spc="20">
                <a:solidFill>
                  <a:srgbClr val="303030"/>
                </a:solidFill>
                <a:latin typeface="Microsoft JhengHei"/>
                <a:cs typeface="Microsoft JhengHei"/>
              </a:rPr>
              <a:t>额</a:t>
            </a:r>
            <a:endParaRPr sz="12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44%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8293100" y="4986528"/>
            <a:ext cx="2256790" cy="828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3099"/>
              </a:lnSpc>
              <a:spcBef>
                <a:spcPts val="105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资料来源：港交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德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估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计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与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分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析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截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至 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12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10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日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latin typeface="华文细黑"/>
                <a:cs typeface="华文细黑"/>
              </a:rPr>
              <a:t>假</a:t>
            </a:r>
            <a:r>
              <a:rPr sz="850" spc="35">
                <a:latin typeface="华文细黑"/>
                <a:cs typeface="华文细黑"/>
              </a:rPr>
              <a:t>设</a:t>
            </a:r>
            <a:r>
              <a:rPr sz="850" spc="10">
                <a:latin typeface="华文细黑"/>
                <a:cs typeface="华文细黑"/>
              </a:rPr>
              <a:t>已</a:t>
            </a:r>
            <a:r>
              <a:rPr sz="850" spc="35">
                <a:latin typeface="华文细黑"/>
                <a:cs typeface="华文细黑"/>
              </a:rPr>
              <a:t>公布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划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20">
                <a:latin typeface="Calibri"/>
                <a:cs typeface="Calibri"/>
              </a:rPr>
              <a:t>2</a:t>
            </a:r>
            <a:r>
              <a:rPr sz="850" spc="35">
                <a:latin typeface="华文细黑"/>
                <a:cs typeface="华文细黑"/>
              </a:rPr>
              <a:t>只 主板新股能够于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10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11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10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  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29</a:t>
            </a:r>
            <a:r>
              <a:rPr sz="850" spc="35">
                <a:latin typeface="华文细黑"/>
                <a:cs typeface="华文细黑"/>
              </a:rPr>
              <a:t>日成功上市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而</a:t>
            </a:r>
            <a:r>
              <a:rPr sz="850" spc="10">
                <a:latin typeface="华文细黑"/>
                <a:cs typeface="华文细黑"/>
              </a:rPr>
              <a:t>已</a:t>
            </a:r>
            <a:r>
              <a:rPr sz="850" spc="35">
                <a:latin typeface="华文细黑"/>
                <a:cs typeface="华文细黑"/>
              </a:rPr>
              <a:t>公</a:t>
            </a:r>
            <a:r>
              <a:rPr sz="850" spc="10">
                <a:latin typeface="华文细黑"/>
                <a:cs typeface="华文细黑"/>
              </a:rPr>
              <a:t>布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市计划的新股</a:t>
            </a:r>
            <a:r>
              <a:rPr sz="850" spc="20">
                <a:latin typeface="华文细黑"/>
                <a:cs typeface="华文细黑"/>
              </a:rPr>
              <a:t>以 </a:t>
            </a:r>
            <a:r>
              <a:rPr sz="850" spc="35">
                <a:latin typeface="华文细黑"/>
                <a:cs typeface="华文细黑"/>
              </a:rPr>
              <a:t>其发售价范围的</a:t>
            </a:r>
            <a:r>
              <a:rPr sz="850" spc="10">
                <a:latin typeface="华文细黑"/>
                <a:cs typeface="华文细黑"/>
              </a:rPr>
              <a:t>中</a:t>
            </a:r>
            <a:r>
              <a:rPr sz="850" spc="35">
                <a:latin typeface="华文细黑"/>
                <a:cs typeface="华文细黑"/>
              </a:rPr>
              <a:t>位</a:t>
            </a:r>
            <a:r>
              <a:rPr sz="850" spc="10">
                <a:latin typeface="华文细黑"/>
                <a:cs typeface="华文细黑"/>
              </a:rPr>
              <a:t>定</a:t>
            </a:r>
            <a:r>
              <a:rPr sz="850" spc="35">
                <a:latin typeface="华文细黑"/>
                <a:cs typeface="华文细黑"/>
              </a:rPr>
              <a:t>价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但</a:t>
            </a:r>
            <a:r>
              <a:rPr sz="850" spc="10">
                <a:latin typeface="华文细黑"/>
                <a:cs typeface="华文细黑"/>
              </a:rPr>
              <a:t>并</a:t>
            </a:r>
            <a:r>
              <a:rPr sz="850" spc="35">
                <a:latin typeface="华文细黑"/>
                <a:cs typeface="华文细黑"/>
              </a:rPr>
              <a:t>不</a:t>
            </a:r>
            <a:r>
              <a:rPr sz="850" spc="10">
                <a:latin typeface="华文细黑"/>
                <a:cs typeface="华文细黑"/>
              </a:rPr>
              <a:t>包</a:t>
            </a:r>
            <a:r>
              <a:rPr sz="850" spc="35">
                <a:latin typeface="华文细黑"/>
                <a:cs typeface="华文细黑"/>
              </a:rPr>
              <a:t>括</a:t>
            </a:r>
            <a:r>
              <a:rPr sz="850" spc="10">
                <a:latin typeface="华文细黑"/>
                <a:cs typeface="华文细黑"/>
              </a:rPr>
              <a:t>截</a:t>
            </a:r>
            <a:r>
              <a:rPr sz="850" spc="35">
                <a:latin typeface="华文细黑"/>
                <a:cs typeface="华文细黑"/>
              </a:rPr>
              <a:t>至 </a:t>
            </a:r>
            <a:r>
              <a:rPr sz="850" spc="20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31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仍</a:t>
            </a:r>
            <a:r>
              <a:rPr sz="850" spc="10">
                <a:latin typeface="华文细黑"/>
                <a:cs typeface="华文细黑"/>
              </a:rPr>
              <a:t>处</a:t>
            </a:r>
            <a:r>
              <a:rPr sz="850" spc="35">
                <a:latin typeface="华文细黑"/>
                <a:cs typeface="华文细黑"/>
              </a:rPr>
              <a:t>于</a:t>
            </a:r>
            <a:r>
              <a:rPr sz="850" spc="10">
                <a:latin typeface="华文细黑"/>
                <a:cs typeface="华文细黑"/>
              </a:rPr>
              <a:t>稳</a:t>
            </a:r>
            <a:r>
              <a:rPr sz="850" spc="35">
                <a:latin typeface="华文细黑"/>
                <a:cs typeface="华文细黑"/>
              </a:rPr>
              <a:t>定价</a:t>
            </a:r>
            <a:r>
              <a:rPr sz="850" spc="10">
                <a:latin typeface="华文细黑"/>
                <a:cs typeface="华文细黑"/>
              </a:rPr>
              <a:t>格</a:t>
            </a:r>
            <a:r>
              <a:rPr sz="850" spc="35">
                <a:latin typeface="华文细黑"/>
                <a:cs typeface="华文细黑"/>
              </a:rPr>
              <a:t>期</a:t>
            </a:r>
            <a:r>
              <a:rPr sz="850" spc="10">
                <a:latin typeface="华文细黑"/>
                <a:cs typeface="华文细黑"/>
              </a:rPr>
              <a:t>的</a:t>
            </a:r>
            <a:r>
              <a:rPr sz="850" spc="35">
                <a:latin typeface="华文细黑"/>
                <a:cs typeface="华文细黑"/>
              </a:rPr>
              <a:t>新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8293100" y="5788152"/>
            <a:ext cx="2256790" cy="161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35">
                <a:latin typeface="华文细黑"/>
                <a:cs typeface="华文细黑"/>
              </a:rPr>
              <a:t>公司，在行使超</a:t>
            </a:r>
            <a:r>
              <a:rPr sz="850" spc="10">
                <a:latin typeface="华文细黑"/>
                <a:cs typeface="华文细黑"/>
              </a:rPr>
              <a:t>额</a:t>
            </a:r>
            <a:r>
              <a:rPr sz="850" spc="35">
                <a:latin typeface="华文细黑"/>
                <a:cs typeface="华文细黑"/>
              </a:rPr>
              <a:t>配</a:t>
            </a:r>
            <a:r>
              <a:rPr sz="850" spc="10">
                <a:latin typeface="华文细黑"/>
                <a:cs typeface="华文细黑"/>
              </a:rPr>
              <a:t>售</a:t>
            </a:r>
            <a:r>
              <a:rPr sz="850" spc="35">
                <a:latin typeface="华文细黑"/>
                <a:cs typeface="华文细黑"/>
              </a:rPr>
              <a:t>权</a:t>
            </a:r>
            <a:r>
              <a:rPr sz="850" spc="10">
                <a:latin typeface="华文细黑"/>
                <a:cs typeface="华文细黑"/>
              </a:rPr>
              <a:t>后</a:t>
            </a:r>
            <a:r>
              <a:rPr sz="850" spc="35">
                <a:latin typeface="华文细黑"/>
                <a:cs typeface="华文细黑"/>
              </a:rPr>
              <a:t>可</a:t>
            </a:r>
            <a:r>
              <a:rPr sz="850" spc="10">
                <a:latin typeface="华文细黑"/>
                <a:cs typeface="华文细黑"/>
              </a:rPr>
              <a:t>能</a:t>
            </a:r>
            <a:r>
              <a:rPr sz="850" spc="35">
                <a:latin typeface="华文细黑"/>
                <a:cs typeface="华文细黑"/>
              </a:rPr>
              <a:t>会</a:t>
            </a:r>
            <a:r>
              <a:rPr sz="850" spc="10">
                <a:latin typeface="华文细黑"/>
                <a:cs typeface="华文细黑"/>
              </a:rPr>
              <a:t>带来的额</a:t>
            </a:r>
            <a:r>
              <a:rPr sz="850" spc="35">
                <a:latin typeface="华文细黑"/>
                <a:cs typeface="华文细黑"/>
              </a:rPr>
              <a:t>外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8293100" y="5919215"/>
            <a:ext cx="589280" cy="161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35">
                <a:latin typeface="华文细黑"/>
                <a:cs typeface="华文细黑"/>
              </a:rPr>
              <a:t>融资金额。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145" name="object 145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771651"/>
            <a:ext cx="10692765" cy="6014085"/>
          </a:xfrm>
          <a:custGeom>
            <a:rect l="l" t="t" r="r" b="b"/>
            <a:pathLst>
              <a:path w="10692765" h="6014084">
                <a:moveTo>
                  <a:pt x="0" y="6013704"/>
                </a:moveTo>
                <a:lnTo>
                  <a:pt x="10692384" y="6013704"/>
                </a:lnTo>
                <a:lnTo>
                  <a:pt x="10692384" y="0"/>
                </a:lnTo>
                <a:lnTo>
                  <a:pt x="0" y="0"/>
                </a:lnTo>
                <a:lnTo>
                  <a:pt x="0" y="6013704"/>
                </a:lnTo>
                <a:close/>
              </a:path>
            </a:pathLst>
          </a:custGeom>
          <a:solidFill>
            <a:srgbClr val="2588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26212" y="6434328"/>
            <a:ext cx="1482725" cy="11366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50" spc="20">
                <a:solidFill>
                  <a:srgbClr val="FFFFFF"/>
                </a:solidFill>
                <a:latin typeface="Calibri"/>
                <a:cs typeface="Calibri"/>
              </a:rPr>
              <a:t>©</a:t>
            </a:r>
            <a:r>
              <a:rPr sz="55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5">
                <a:solidFill>
                  <a:srgbClr val="FFFFFF"/>
                </a:solidFill>
                <a:latin typeface="Calibri"/>
                <a:cs typeface="Calibri"/>
              </a:rPr>
              <a:t>2023</a:t>
            </a:r>
            <a:r>
              <a:rPr sz="550" spc="25">
                <a:solidFill>
                  <a:srgbClr val="FFFFFF"/>
                </a:solidFill>
                <a:latin typeface="华文细黑"/>
                <a:cs typeface="华文细黑"/>
              </a:rPr>
              <a:t>。欲了解更多信息，请联系</a:t>
            </a:r>
            <a:r>
              <a:rPr sz="550">
                <a:solidFill>
                  <a:srgbClr val="FFFFFF"/>
                </a:solidFill>
                <a:latin typeface="华文细黑"/>
                <a:cs typeface="华文细黑"/>
              </a:rPr>
              <a:t>德</a:t>
            </a:r>
            <a:r>
              <a:rPr sz="550" spc="25">
                <a:solidFill>
                  <a:srgbClr val="FFFFFF"/>
                </a:solidFill>
                <a:latin typeface="华文细黑"/>
                <a:cs typeface="华文细黑"/>
              </a:rPr>
              <a:t>勤中</a:t>
            </a:r>
            <a:r>
              <a:rPr sz="550">
                <a:solidFill>
                  <a:srgbClr val="FFFFFF"/>
                </a:solidFill>
                <a:latin typeface="华文细黑"/>
                <a:cs typeface="华文细黑"/>
              </a:rPr>
              <a:t>国。</a:t>
            </a:r>
            <a:endParaRPr sz="550">
              <a:latin typeface="华文细黑"/>
              <a:cs typeface="华文细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67619" y="6434328"/>
            <a:ext cx="99060" cy="11366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50" spc="5">
                <a:solidFill>
                  <a:srgbClr val="FFFFFF"/>
                </a:solidFill>
                <a:latin typeface="Calibri"/>
                <a:cs typeface="Calibri"/>
              </a:rPr>
              <a:t>24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6588" y="3041903"/>
            <a:ext cx="4206240" cy="1029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3929"/>
              </a:lnSpc>
              <a:spcBef>
                <a:spcPts val="135"/>
              </a:spcBef>
            </a:pPr>
            <a:r>
              <a:rPr sz="3350">
                <a:solidFill>
                  <a:srgbClr val="FFFFFF"/>
                </a:solidFill>
                <a:latin typeface="Calibri"/>
                <a:cs typeface="Calibri"/>
              </a:rPr>
              <a:t>2023</a:t>
            </a:r>
            <a:r>
              <a:rPr sz="3350" spc="50">
                <a:solidFill>
                  <a:srgbClr val="FFFFFF"/>
                </a:solidFill>
              </a:rPr>
              <a:t>年新</a:t>
            </a:r>
            <a:r>
              <a:rPr sz="3350" spc="30">
                <a:solidFill>
                  <a:srgbClr val="FFFFFF"/>
                </a:solidFill>
              </a:rPr>
              <a:t>股市场回顾</a:t>
            </a:r>
            <a:r>
              <a:rPr sz="3350" spc="-225">
                <a:solidFill>
                  <a:srgbClr val="FFFFFF"/>
                </a:solidFill>
              </a:rPr>
              <a:t> </a:t>
            </a:r>
            <a:r>
              <a:rPr sz="3350" spc="15">
                <a:solidFill>
                  <a:srgbClr val="FFFFFF"/>
                </a:solidFill>
                <a:latin typeface="Calibri"/>
                <a:cs typeface="Calibri"/>
              </a:rPr>
              <a:t>─</a:t>
            </a:r>
            <a:endParaRPr sz="3350">
              <a:latin typeface="Calibri"/>
              <a:cs typeface="Calibri"/>
            </a:endParaRPr>
          </a:p>
          <a:p>
            <a:pPr marL="12700">
              <a:lnSpc>
                <a:spcPts val="3929"/>
              </a:lnSpc>
            </a:pPr>
            <a:r>
              <a:rPr sz="3350" spc="50">
                <a:solidFill>
                  <a:srgbClr val="FFFFFF"/>
                </a:solidFill>
              </a:rPr>
              <a:t>中国</a:t>
            </a:r>
            <a:r>
              <a:rPr sz="3350" spc="30">
                <a:solidFill>
                  <a:srgbClr val="FFFFFF"/>
                </a:solidFill>
              </a:rPr>
              <a:t>内地</a:t>
            </a:r>
            <a:endParaRPr sz="3350"/>
          </a:p>
        </p:txBody>
      </p:sp>
      <p:sp>
        <p:nvSpPr>
          <p:cNvPr id="6" name="object 6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1447800" y="3344164"/>
            <a:ext cx="1527175" cy="268605"/>
          </a:xfrm>
          <a:custGeom>
            <a:rect l="l" t="t" r="r" b="b"/>
            <a:pathLst>
              <a:path w="1527175" h="268604">
                <a:moveTo>
                  <a:pt x="57912" y="149351"/>
                </a:moveTo>
                <a:lnTo>
                  <a:pt x="34718" y="154114"/>
                </a:lnTo>
                <a:lnTo>
                  <a:pt x="16382" y="166878"/>
                </a:lnTo>
                <a:lnTo>
                  <a:pt x="4333" y="185356"/>
                </a:lnTo>
                <a:lnTo>
                  <a:pt x="0" y="207263"/>
                </a:lnTo>
                <a:lnTo>
                  <a:pt x="4333" y="230933"/>
                </a:lnTo>
                <a:lnTo>
                  <a:pt x="16383" y="250316"/>
                </a:lnTo>
                <a:lnTo>
                  <a:pt x="34718" y="263413"/>
                </a:lnTo>
                <a:lnTo>
                  <a:pt x="57912" y="268224"/>
                </a:lnTo>
                <a:lnTo>
                  <a:pt x="79819" y="263413"/>
                </a:lnTo>
                <a:lnTo>
                  <a:pt x="98297" y="250316"/>
                </a:lnTo>
                <a:lnTo>
                  <a:pt x="111061" y="230933"/>
                </a:lnTo>
                <a:lnTo>
                  <a:pt x="111531" y="228600"/>
                </a:lnTo>
                <a:lnTo>
                  <a:pt x="57912" y="228600"/>
                </a:lnTo>
                <a:lnTo>
                  <a:pt x="57912" y="188975"/>
                </a:lnTo>
                <a:lnTo>
                  <a:pt x="111848" y="188975"/>
                </a:lnTo>
                <a:lnTo>
                  <a:pt x="111061" y="185356"/>
                </a:lnTo>
                <a:lnTo>
                  <a:pt x="98297" y="166878"/>
                </a:lnTo>
                <a:lnTo>
                  <a:pt x="79819" y="154114"/>
                </a:lnTo>
                <a:lnTo>
                  <a:pt x="57912" y="149351"/>
                </a:lnTo>
                <a:close/>
              </a:path>
              <a:path w="1527175" h="268604">
                <a:moveTo>
                  <a:pt x="97536" y="188975"/>
                </a:moveTo>
                <a:lnTo>
                  <a:pt x="57912" y="188975"/>
                </a:lnTo>
                <a:lnTo>
                  <a:pt x="57912" y="228600"/>
                </a:lnTo>
                <a:lnTo>
                  <a:pt x="97536" y="228600"/>
                </a:lnTo>
                <a:lnTo>
                  <a:pt x="97536" y="188975"/>
                </a:lnTo>
                <a:close/>
              </a:path>
              <a:path w="1527175" h="268604">
                <a:moveTo>
                  <a:pt x="111848" y="188975"/>
                </a:moveTo>
                <a:lnTo>
                  <a:pt x="97536" y="188975"/>
                </a:lnTo>
                <a:lnTo>
                  <a:pt x="97536" y="228600"/>
                </a:lnTo>
                <a:lnTo>
                  <a:pt x="111531" y="228600"/>
                </a:lnTo>
                <a:lnTo>
                  <a:pt x="115824" y="207263"/>
                </a:lnTo>
                <a:lnTo>
                  <a:pt x="111848" y="188975"/>
                </a:lnTo>
                <a:close/>
              </a:path>
              <a:path w="1527175" h="268604">
                <a:moveTo>
                  <a:pt x="173736" y="188975"/>
                </a:moveTo>
                <a:lnTo>
                  <a:pt x="134112" y="188975"/>
                </a:lnTo>
                <a:lnTo>
                  <a:pt x="134112" y="228600"/>
                </a:lnTo>
                <a:lnTo>
                  <a:pt x="173736" y="228600"/>
                </a:lnTo>
                <a:lnTo>
                  <a:pt x="173736" y="188975"/>
                </a:lnTo>
                <a:close/>
              </a:path>
              <a:path w="1527175" h="268604">
                <a:moveTo>
                  <a:pt x="252983" y="188975"/>
                </a:moveTo>
                <a:lnTo>
                  <a:pt x="213360" y="188975"/>
                </a:lnTo>
                <a:lnTo>
                  <a:pt x="213360" y="228600"/>
                </a:lnTo>
                <a:lnTo>
                  <a:pt x="252983" y="228600"/>
                </a:lnTo>
                <a:lnTo>
                  <a:pt x="252983" y="188975"/>
                </a:lnTo>
                <a:close/>
              </a:path>
              <a:path w="1527175" h="268604">
                <a:moveTo>
                  <a:pt x="329183" y="188975"/>
                </a:moveTo>
                <a:lnTo>
                  <a:pt x="292607" y="188975"/>
                </a:lnTo>
                <a:lnTo>
                  <a:pt x="292607" y="228600"/>
                </a:lnTo>
                <a:lnTo>
                  <a:pt x="329183" y="228600"/>
                </a:lnTo>
                <a:lnTo>
                  <a:pt x="329183" y="188975"/>
                </a:lnTo>
                <a:close/>
              </a:path>
              <a:path w="1527175" h="268604">
                <a:moveTo>
                  <a:pt x="408431" y="188975"/>
                </a:moveTo>
                <a:lnTo>
                  <a:pt x="368807" y="188975"/>
                </a:lnTo>
                <a:lnTo>
                  <a:pt x="368807" y="228600"/>
                </a:lnTo>
                <a:lnTo>
                  <a:pt x="408431" y="228600"/>
                </a:lnTo>
                <a:lnTo>
                  <a:pt x="408431" y="188975"/>
                </a:lnTo>
                <a:close/>
              </a:path>
              <a:path w="1527175" h="268604">
                <a:moveTo>
                  <a:pt x="484631" y="188975"/>
                </a:moveTo>
                <a:lnTo>
                  <a:pt x="448056" y="188975"/>
                </a:lnTo>
                <a:lnTo>
                  <a:pt x="448056" y="228600"/>
                </a:lnTo>
                <a:lnTo>
                  <a:pt x="484631" y="228600"/>
                </a:lnTo>
                <a:lnTo>
                  <a:pt x="484631" y="188975"/>
                </a:lnTo>
                <a:close/>
              </a:path>
              <a:path w="1527175" h="268604">
                <a:moveTo>
                  <a:pt x="563880" y="188975"/>
                </a:moveTo>
                <a:lnTo>
                  <a:pt x="524256" y="188975"/>
                </a:lnTo>
                <a:lnTo>
                  <a:pt x="524256" y="228600"/>
                </a:lnTo>
                <a:lnTo>
                  <a:pt x="563880" y="228600"/>
                </a:lnTo>
                <a:lnTo>
                  <a:pt x="563880" y="188975"/>
                </a:lnTo>
                <a:close/>
              </a:path>
              <a:path w="1527175" h="268604">
                <a:moveTo>
                  <a:pt x="643127" y="188975"/>
                </a:moveTo>
                <a:lnTo>
                  <a:pt x="603504" y="188975"/>
                </a:lnTo>
                <a:lnTo>
                  <a:pt x="603504" y="228600"/>
                </a:lnTo>
                <a:lnTo>
                  <a:pt x="643127" y="228600"/>
                </a:lnTo>
                <a:lnTo>
                  <a:pt x="643127" y="188975"/>
                </a:lnTo>
                <a:close/>
              </a:path>
              <a:path w="1527175" h="268604">
                <a:moveTo>
                  <a:pt x="719327" y="188975"/>
                </a:moveTo>
                <a:lnTo>
                  <a:pt x="679704" y="188975"/>
                </a:lnTo>
                <a:lnTo>
                  <a:pt x="679704" y="228600"/>
                </a:lnTo>
                <a:lnTo>
                  <a:pt x="719327" y="228600"/>
                </a:lnTo>
                <a:lnTo>
                  <a:pt x="719327" y="188975"/>
                </a:lnTo>
                <a:close/>
              </a:path>
              <a:path w="1527175" h="268604">
                <a:moveTo>
                  <a:pt x="792480" y="188975"/>
                </a:moveTo>
                <a:lnTo>
                  <a:pt x="758951" y="188975"/>
                </a:lnTo>
                <a:lnTo>
                  <a:pt x="758951" y="228600"/>
                </a:lnTo>
                <a:lnTo>
                  <a:pt x="792480" y="228600"/>
                </a:lnTo>
                <a:lnTo>
                  <a:pt x="799195" y="226980"/>
                </a:lnTo>
                <a:lnTo>
                  <a:pt x="805053" y="222503"/>
                </a:lnTo>
                <a:lnTo>
                  <a:pt x="809196" y="215741"/>
                </a:lnTo>
                <a:lnTo>
                  <a:pt x="810768" y="207263"/>
                </a:lnTo>
                <a:lnTo>
                  <a:pt x="771144" y="207263"/>
                </a:lnTo>
                <a:lnTo>
                  <a:pt x="771144" y="201168"/>
                </a:lnTo>
                <a:lnTo>
                  <a:pt x="778255" y="201168"/>
                </a:lnTo>
                <a:lnTo>
                  <a:pt x="792480" y="188975"/>
                </a:lnTo>
                <a:close/>
              </a:path>
              <a:path w="1527175" h="268604">
                <a:moveTo>
                  <a:pt x="778255" y="201168"/>
                </a:moveTo>
                <a:lnTo>
                  <a:pt x="771144" y="201168"/>
                </a:lnTo>
                <a:lnTo>
                  <a:pt x="771144" y="207263"/>
                </a:lnTo>
                <a:lnTo>
                  <a:pt x="778255" y="201168"/>
                </a:lnTo>
                <a:close/>
              </a:path>
              <a:path w="1527175" h="268604">
                <a:moveTo>
                  <a:pt x="810768" y="201168"/>
                </a:moveTo>
                <a:lnTo>
                  <a:pt x="778255" y="201168"/>
                </a:lnTo>
                <a:lnTo>
                  <a:pt x="771144" y="207263"/>
                </a:lnTo>
                <a:lnTo>
                  <a:pt x="810768" y="207263"/>
                </a:lnTo>
                <a:lnTo>
                  <a:pt x="810768" y="201168"/>
                </a:lnTo>
                <a:close/>
              </a:path>
              <a:path w="1527175" h="268604">
                <a:moveTo>
                  <a:pt x="810768" y="124968"/>
                </a:moveTo>
                <a:lnTo>
                  <a:pt x="771144" y="124968"/>
                </a:lnTo>
                <a:lnTo>
                  <a:pt x="771144" y="164591"/>
                </a:lnTo>
                <a:lnTo>
                  <a:pt x="810768" y="164591"/>
                </a:lnTo>
                <a:lnTo>
                  <a:pt x="810768" y="124968"/>
                </a:lnTo>
                <a:close/>
              </a:path>
              <a:path w="1527175" h="268604">
                <a:moveTo>
                  <a:pt x="810768" y="45720"/>
                </a:moveTo>
                <a:lnTo>
                  <a:pt x="771144" y="45720"/>
                </a:lnTo>
                <a:lnTo>
                  <a:pt x="771144" y="85344"/>
                </a:lnTo>
                <a:lnTo>
                  <a:pt x="810768" y="85344"/>
                </a:lnTo>
                <a:lnTo>
                  <a:pt x="810768" y="45720"/>
                </a:lnTo>
                <a:close/>
              </a:path>
              <a:path w="1527175" h="268604">
                <a:moveTo>
                  <a:pt x="844295" y="0"/>
                </a:moveTo>
                <a:lnTo>
                  <a:pt x="804672" y="0"/>
                </a:lnTo>
                <a:lnTo>
                  <a:pt x="804672" y="39624"/>
                </a:lnTo>
                <a:lnTo>
                  <a:pt x="844295" y="39624"/>
                </a:lnTo>
                <a:lnTo>
                  <a:pt x="844295" y="0"/>
                </a:lnTo>
                <a:close/>
              </a:path>
              <a:path w="1527175" h="268604">
                <a:moveTo>
                  <a:pt x="923544" y="0"/>
                </a:moveTo>
                <a:lnTo>
                  <a:pt x="883919" y="0"/>
                </a:lnTo>
                <a:lnTo>
                  <a:pt x="883919" y="39624"/>
                </a:lnTo>
                <a:lnTo>
                  <a:pt x="923544" y="39624"/>
                </a:lnTo>
                <a:lnTo>
                  <a:pt x="923544" y="0"/>
                </a:lnTo>
                <a:close/>
              </a:path>
              <a:path w="1527175" h="268604">
                <a:moveTo>
                  <a:pt x="999744" y="0"/>
                </a:moveTo>
                <a:lnTo>
                  <a:pt x="960119" y="0"/>
                </a:lnTo>
                <a:lnTo>
                  <a:pt x="960119" y="39624"/>
                </a:lnTo>
                <a:lnTo>
                  <a:pt x="999744" y="39624"/>
                </a:lnTo>
                <a:lnTo>
                  <a:pt x="999744" y="0"/>
                </a:lnTo>
                <a:close/>
              </a:path>
              <a:path w="1527175" h="268604">
                <a:moveTo>
                  <a:pt x="1078992" y="0"/>
                </a:moveTo>
                <a:lnTo>
                  <a:pt x="1039368" y="0"/>
                </a:lnTo>
                <a:lnTo>
                  <a:pt x="1039368" y="39624"/>
                </a:lnTo>
                <a:lnTo>
                  <a:pt x="1078992" y="39624"/>
                </a:lnTo>
                <a:lnTo>
                  <a:pt x="1078992" y="0"/>
                </a:lnTo>
                <a:close/>
              </a:path>
              <a:path w="1527175" h="268604">
                <a:moveTo>
                  <a:pt x="1155192" y="0"/>
                </a:moveTo>
                <a:lnTo>
                  <a:pt x="1115568" y="0"/>
                </a:lnTo>
                <a:lnTo>
                  <a:pt x="1115568" y="39624"/>
                </a:lnTo>
                <a:lnTo>
                  <a:pt x="1155192" y="39624"/>
                </a:lnTo>
                <a:lnTo>
                  <a:pt x="1155192" y="0"/>
                </a:lnTo>
                <a:close/>
              </a:path>
              <a:path w="1527175" h="268604">
                <a:moveTo>
                  <a:pt x="1234439" y="0"/>
                </a:moveTo>
                <a:lnTo>
                  <a:pt x="1194816" y="0"/>
                </a:lnTo>
                <a:lnTo>
                  <a:pt x="1194816" y="39624"/>
                </a:lnTo>
                <a:lnTo>
                  <a:pt x="1234439" y="39624"/>
                </a:lnTo>
                <a:lnTo>
                  <a:pt x="1234439" y="0"/>
                </a:lnTo>
                <a:close/>
              </a:path>
              <a:path w="1527175" h="268604">
                <a:moveTo>
                  <a:pt x="1310639" y="0"/>
                </a:moveTo>
                <a:lnTo>
                  <a:pt x="1274064" y="0"/>
                </a:lnTo>
                <a:lnTo>
                  <a:pt x="1274064" y="39624"/>
                </a:lnTo>
                <a:lnTo>
                  <a:pt x="1310639" y="39624"/>
                </a:lnTo>
                <a:lnTo>
                  <a:pt x="1310639" y="0"/>
                </a:lnTo>
                <a:close/>
              </a:path>
              <a:path w="1527175" h="268604">
                <a:moveTo>
                  <a:pt x="1389888" y="0"/>
                </a:moveTo>
                <a:lnTo>
                  <a:pt x="1350264" y="0"/>
                </a:lnTo>
                <a:lnTo>
                  <a:pt x="1350264" y="39624"/>
                </a:lnTo>
                <a:lnTo>
                  <a:pt x="1389888" y="39624"/>
                </a:lnTo>
                <a:lnTo>
                  <a:pt x="1389888" y="0"/>
                </a:lnTo>
                <a:close/>
              </a:path>
              <a:path w="1527175" h="268604">
                <a:moveTo>
                  <a:pt x="1469136" y="0"/>
                </a:moveTo>
                <a:lnTo>
                  <a:pt x="1429512" y="0"/>
                </a:lnTo>
                <a:lnTo>
                  <a:pt x="1429512" y="39624"/>
                </a:lnTo>
                <a:lnTo>
                  <a:pt x="1469136" y="39624"/>
                </a:lnTo>
                <a:lnTo>
                  <a:pt x="1469136" y="0"/>
                </a:lnTo>
                <a:close/>
              </a:path>
              <a:path w="1527175" h="268604">
                <a:moveTo>
                  <a:pt x="1527048" y="0"/>
                </a:moveTo>
                <a:lnTo>
                  <a:pt x="1505712" y="0"/>
                </a:lnTo>
                <a:lnTo>
                  <a:pt x="1505712" y="39624"/>
                </a:lnTo>
                <a:lnTo>
                  <a:pt x="1527048" y="39624"/>
                </a:lnTo>
                <a:lnTo>
                  <a:pt x="1527048" y="0"/>
                </a:lnTo>
                <a:close/>
              </a:path>
            </a:pathLst>
          </a:custGeom>
          <a:solidFill>
            <a:srgbClr val="7578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85672" y="1631188"/>
            <a:ext cx="5501639" cy="256032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16863" y="1850644"/>
            <a:ext cx="292735" cy="292735"/>
          </a:xfrm>
          <a:custGeom>
            <a:rect l="l" t="t" r="r" b="b"/>
            <a:pathLst>
              <a:path w="292734" h="292735">
                <a:moveTo>
                  <a:pt x="146304" y="0"/>
                </a:moveTo>
                <a:lnTo>
                  <a:pt x="100657" y="7315"/>
                </a:lnTo>
                <a:lnTo>
                  <a:pt x="60569" y="27797"/>
                </a:lnTo>
                <a:lnTo>
                  <a:pt x="28675" y="59253"/>
                </a:lnTo>
                <a:lnTo>
                  <a:pt x="7607" y="99486"/>
                </a:lnTo>
                <a:lnTo>
                  <a:pt x="0" y="146303"/>
                </a:lnTo>
                <a:lnTo>
                  <a:pt x="7607" y="191950"/>
                </a:lnTo>
                <a:lnTo>
                  <a:pt x="28675" y="232038"/>
                </a:lnTo>
                <a:lnTo>
                  <a:pt x="60569" y="263932"/>
                </a:lnTo>
                <a:lnTo>
                  <a:pt x="100657" y="285000"/>
                </a:lnTo>
                <a:lnTo>
                  <a:pt x="146304" y="292607"/>
                </a:lnTo>
                <a:lnTo>
                  <a:pt x="193121" y="285000"/>
                </a:lnTo>
                <a:lnTo>
                  <a:pt x="233354" y="263932"/>
                </a:lnTo>
                <a:lnTo>
                  <a:pt x="264810" y="232038"/>
                </a:lnTo>
                <a:lnTo>
                  <a:pt x="265009" y="231647"/>
                </a:lnTo>
                <a:lnTo>
                  <a:pt x="91440" y="231647"/>
                </a:lnTo>
                <a:lnTo>
                  <a:pt x="85344" y="225551"/>
                </a:lnTo>
                <a:lnTo>
                  <a:pt x="85344" y="222503"/>
                </a:lnTo>
                <a:lnTo>
                  <a:pt x="97536" y="164591"/>
                </a:lnTo>
                <a:lnTo>
                  <a:pt x="57912" y="124967"/>
                </a:lnTo>
                <a:lnTo>
                  <a:pt x="54864" y="124967"/>
                </a:lnTo>
                <a:lnTo>
                  <a:pt x="54864" y="118871"/>
                </a:lnTo>
                <a:lnTo>
                  <a:pt x="57912" y="115823"/>
                </a:lnTo>
                <a:lnTo>
                  <a:pt x="60960" y="115823"/>
                </a:lnTo>
                <a:lnTo>
                  <a:pt x="118872" y="109727"/>
                </a:lnTo>
                <a:lnTo>
                  <a:pt x="143256" y="57911"/>
                </a:lnTo>
                <a:lnTo>
                  <a:pt x="143256" y="54863"/>
                </a:lnTo>
                <a:lnTo>
                  <a:pt x="260421" y="54863"/>
                </a:lnTo>
                <a:lnTo>
                  <a:pt x="233354" y="27797"/>
                </a:lnTo>
                <a:lnTo>
                  <a:pt x="193121" y="7315"/>
                </a:lnTo>
                <a:lnTo>
                  <a:pt x="146304" y="0"/>
                </a:lnTo>
                <a:close/>
              </a:path>
              <a:path w="292734" h="292735">
                <a:moveTo>
                  <a:pt x="146304" y="201167"/>
                </a:moveTo>
                <a:lnTo>
                  <a:pt x="94488" y="231647"/>
                </a:lnTo>
                <a:lnTo>
                  <a:pt x="198120" y="231647"/>
                </a:lnTo>
                <a:lnTo>
                  <a:pt x="146304" y="201167"/>
                </a:lnTo>
                <a:close/>
              </a:path>
              <a:path w="292734" h="292735">
                <a:moveTo>
                  <a:pt x="260421" y="54863"/>
                </a:moveTo>
                <a:lnTo>
                  <a:pt x="152400" y="54863"/>
                </a:lnTo>
                <a:lnTo>
                  <a:pt x="152400" y="57911"/>
                </a:lnTo>
                <a:lnTo>
                  <a:pt x="176784" y="109727"/>
                </a:lnTo>
                <a:lnTo>
                  <a:pt x="234696" y="115823"/>
                </a:lnTo>
                <a:lnTo>
                  <a:pt x="237744" y="115823"/>
                </a:lnTo>
                <a:lnTo>
                  <a:pt x="237744" y="124967"/>
                </a:lnTo>
                <a:lnTo>
                  <a:pt x="198120" y="164591"/>
                </a:lnTo>
                <a:lnTo>
                  <a:pt x="207264" y="222503"/>
                </a:lnTo>
                <a:lnTo>
                  <a:pt x="207264" y="228600"/>
                </a:lnTo>
                <a:lnTo>
                  <a:pt x="204216" y="231647"/>
                </a:lnTo>
                <a:lnTo>
                  <a:pt x="265009" y="231647"/>
                </a:lnTo>
                <a:lnTo>
                  <a:pt x="285292" y="191950"/>
                </a:lnTo>
                <a:lnTo>
                  <a:pt x="292608" y="146303"/>
                </a:lnTo>
                <a:lnTo>
                  <a:pt x="285292" y="99486"/>
                </a:lnTo>
                <a:lnTo>
                  <a:pt x="264810" y="59253"/>
                </a:lnTo>
                <a:lnTo>
                  <a:pt x="260421" y="54863"/>
                </a:lnTo>
                <a:close/>
              </a:path>
              <a:path w="292734" h="292735">
                <a:moveTo>
                  <a:pt x="146304" y="76200"/>
                </a:moveTo>
                <a:lnTo>
                  <a:pt x="128016" y="118871"/>
                </a:lnTo>
                <a:lnTo>
                  <a:pt x="124968" y="121919"/>
                </a:lnTo>
                <a:lnTo>
                  <a:pt x="76200" y="124967"/>
                </a:lnTo>
                <a:lnTo>
                  <a:pt x="109728" y="158495"/>
                </a:lnTo>
                <a:lnTo>
                  <a:pt x="109728" y="164591"/>
                </a:lnTo>
                <a:lnTo>
                  <a:pt x="100584" y="213359"/>
                </a:lnTo>
                <a:lnTo>
                  <a:pt x="143256" y="188975"/>
                </a:lnTo>
                <a:lnTo>
                  <a:pt x="188976" y="188975"/>
                </a:lnTo>
                <a:lnTo>
                  <a:pt x="182880" y="164591"/>
                </a:lnTo>
                <a:lnTo>
                  <a:pt x="182880" y="161543"/>
                </a:lnTo>
                <a:lnTo>
                  <a:pt x="219456" y="124967"/>
                </a:lnTo>
                <a:lnTo>
                  <a:pt x="170688" y="121919"/>
                </a:lnTo>
                <a:lnTo>
                  <a:pt x="167640" y="121919"/>
                </a:lnTo>
                <a:lnTo>
                  <a:pt x="167640" y="118871"/>
                </a:lnTo>
                <a:lnTo>
                  <a:pt x="146304" y="76200"/>
                </a:lnTo>
                <a:close/>
              </a:path>
              <a:path w="292734" h="292735">
                <a:moveTo>
                  <a:pt x="188976" y="188975"/>
                </a:moveTo>
                <a:lnTo>
                  <a:pt x="149352" y="188975"/>
                </a:lnTo>
                <a:lnTo>
                  <a:pt x="195072" y="213359"/>
                </a:lnTo>
                <a:lnTo>
                  <a:pt x="188976" y="188975"/>
                </a:lnTo>
                <a:close/>
              </a:path>
            </a:pathLst>
          </a:custGeom>
          <a:solidFill>
            <a:srgbClr val="8496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16863" y="3133851"/>
            <a:ext cx="292735" cy="292735"/>
          </a:xfrm>
          <a:custGeom>
            <a:rect l="l" t="t" r="r" b="b"/>
            <a:pathLst>
              <a:path w="292734" h="292735">
                <a:moveTo>
                  <a:pt x="146304" y="0"/>
                </a:moveTo>
                <a:lnTo>
                  <a:pt x="100657" y="7607"/>
                </a:lnTo>
                <a:lnTo>
                  <a:pt x="60569" y="28675"/>
                </a:lnTo>
                <a:lnTo>
                  <a:pt x="28675" y="60569"/>
                </a:lnTo>
                <a:lnTo>
                  <a:pt x="7607" y="100657"/>
                </a:lnTo>
                <a:lnTo>
                  <a:pt x="0" y="146303"/>
                </a:lnTo>
                <a:lnTo>
                  <a:pt x="7607" y="193121"/>
                </a:lnTo>
                <a:lnTo>
                  <a:pt x="28675" y="233354"/>
                </a:lnTo>
                <a:lnTo>
                  <a:pt x="60569" y="264810"/>
                </a:lnTo>
                <a:lnTo>
                  <a:pt x="100657" y="285292"/>
                </a:lnTo>
                <a:lnTo>
                  <a:pt x="146304" y="292608"/>
                </a:lnTo>
                <a:lnTo>
                  <a:pt x="193121" y="285292"/>
                </a:lnTo>
                <a:lnTo>
                  <a:pt x="233354" y="264810"/>
                </a:lnTo>
                <a:lnTo>
                  <a:pt x="264810" y="233354"/>
                </a:lnTo>
                <a:lnTo>
                  <a:pt x="265679" y="231648"/>
                </a:lnTo>
                <a:lnTo>
                  <a:pt x="88392" y="231648"/>
                </a:lnTo>
                <a:lnTo>
                  <a:pt x="88392" y="228600"/>
                </a:lnTo>
                <a:lnTo>
                  <a:pt x="85344" y="228600"/>
                </a:lnTo>
                <a:lnTo>
                  <a:pt x="85344" y="225551"/>
                </a:lnTo>
                <a:lnTo>
                  <a:pt x="97536" y="167639"/>
                </a:lnTo>
                <a:lnTo>
                  <a:pt x="54864" y="124968"/>
                </a:lnTo>
                <a:lnTo>
                  <a:pt x="54864" y="118872"/>
                </a:lnTo>
                <a:lnTo>
                  <a:pt x="57912" y="118872"/>
                </a:lnTo>
                <a:lnTo>
                  <a:pt x="57912" y="115824"/>
                </a:lnTo>
                <a:lnTo>
                  <a:pt x="60960" y="115824"/>
                </a:lnTo>
                <a:lnTo>
                  <a:pt x="118872" y="109727"/>
                </a:lnTo>
                <a:lnTo>
                  <a:pt x="143256" y="57912"/>
                </a:lnTo>
                <a:lnTo>
                  <a:pt x="143256" y="54863"/>
                </a:lnTo>
                <a:lnTo>
                  <a:pt x="259182" y="54863"/>
                </a:lnTo>
                <a:lnTo>
                  <a:pt x="233354" y="28675"/>
                </a:lnTo>
                <a:lnTo>
                  <a:pt x="193121" y="7607"/>
                </a:lnTo>
                <a:lnTo>
                  <a:pt x="146304" y="0"/>
                </a:lnTo>
                <a:close/>
              </a:path>
              <a:path w="292734" h="292735">
                <a:moveTo>
                  <a:pt x="146304" y="201168"/>
                </a:moveTo>
                <a:lnTo>
                  <a:pt x="94488" y="231648"/>
                </a:lnTo>
                <a:lnTo>
                  <a:pt x="198120" y="231648"/>
                </a:lnTo>
                <a:lnTo>
                  <a:pt x="146304" y="201168"/>
                </a:lnTo>
                <a:close/>
              </a:path>
              <a:path w="292734" h="292735">
                <a:moveTo>
                  <a:pt x="259182" y="54863"/>
                </a:moveTo>
                <a:lnTo>
                  <a:pt x="149352" y="54863"/>
                </a:lnTo>
                <a:lnTo>
                  <a:pt x="152400" y="57912"/>
                </a:lnTo>
                <a:lnTo>
                  <a:pt x="176784" y="109727"/>
                </a:lnTo>
                <a:lnTo>
                  <a:pt x="234696" y="115824"/>
                </a:lnTo>
                <a:lnTo>
                  <a:pt x="237744" y="118872"/>
                </a:lnTo>
                <a:lnTo>
                  <a:pt x="237744" y="128015"/>
                </a:lnTo>
                <a:lnTo>
                  <a:pt x="198120" y="167639"/>
                </a:lnTo>
                <a:lnTo>
                  <a:pt x="207264" y="225551"/>
                </a:lnTo>
                <a:lnTo>
                  <a:pt x="207264" y="231648"/>
                </a:lnTo>
                <a:lnTo>
                  <a:pt x="265679" y="231648"/>
                </a:lnTo>
                <a:lnTo>
                  <a:pt x="285292" y="193121"/>
                </a:lnTo>
                <a:lnTo>
                  <a:pt x="292608" y="146303"/>
                </a:lnTo>
                <a:lnTo>
                  <a:pt x="285292" y="100657"/>
                </a:lnTo>
                <a:lnTo>
                  <a:pt x="264810" y="60569"/>
                </a:lnTo>
                <a:lnTo>
                  <a:pt x="259182" y="54863"/>
                </a:lnTo>
                <a:close/>
              </a:path>
              <a:path w="292734" h="292735">
                <a:moveTo>
                  <a:pt x="170688" y="121920"/>
                </a:moveTo>
                <a:lnTo>
                  <a:pt x="124968" y="121920"/>
                </a:lnTo>
                <a:lnTo>
                  <a:pt x="76200" y="128015"/>
                </a:lnTo>
                <a:lnTo>
                  <a:pt x="109728" y="161544"/>
                </a:lnTo>
                <a:lnTo>
                  <a:pt x="109728" y="167639"/>
                </a:lnTo>
                <a:lnTo>
                  <a:pt x="100584" y="213360"/>
                </a:lnTo>
                <a:lnTo>
                  <a:pt x="143256" y="192024"/>
                </a:lnTo>
                <a:lnTo>
                  <a:pt x="146304" y="188975"/>
                </a:lnTo>
                <a:lnTo>
                  <a:pt x="188569" y="188975"/>
                </a:lnTo>
                <a:lnTo>
                  <a:pt x="182880" y="167639"/>
                </a:lnTo>
                <a:lnTo>
                  <a:pt x="182880" y="161544"/>
                </a:lnTo>
                <a:lnTo>
                  <a:pt x="185928" y="161544"/>
                </a:lnTo>
                <a:lnTo>
                  <a:pt x="219456" y="128015"/>
                </a:lnTo>
                <a:lnTo>
                  <a:pt x="170688" y="121920"/>
                </a:lnTo>
                <a:close/>
              </a:path>
              <a:path w="292734" h="292735">
                <a:moveTo>
                  <a:pt x="188569" y="188975"/>
                </a:moveTo>
                <a:lnTo>
                  <a:pt x="149352" y="188975"/>
                </a:lnTo>
                <a:lnTo>
                  <a:pt x="149352" y="192024"/>
                </a:lnTo>
                <a:lnTo>
                  <a:pt x="195072" y="213360"/>
                </a:lnTo>
                <a:lnTo>
                  <a:pt x="188569" y="188975"/>
                </a:lnTo>
                <a:close/>
              </a:path>
              <a:path w="292734" h="292735">
                <a:moveTo>
                  <a:pt x="146304" y="76200"/>
                </a:moveTo>
                <a:lnTo>
                  <a:pt x="128016" y="118872"/>
                </a:lnTo>
                <a:lnTo>
                  <a:pt x="128016" y="121920"/>
                </a:lnTo>
                <a:lnTo>
                  <a:pt x="167640" y="121920"/>
                </a:lnTo>
                <a:lnTo>
                  <a:pt x="167640" y="118872"/>
                </a:lnTo>
                <a:lnTo>
                  <a:pt x="146304" y="76200"/>
                </a:lnTo>
                <a:close/>
              </a:path>
            </a:pathLst>
          </a:custGeom>
          <a:solidFill>
            <a:srgbClr val="43AF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31012" y="3444240"/>
            <a:ext cx="49784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2022</a:t>
            </a:r>
            <a:r>
              <a:rPr sz="1200" b="1" spc="20">
                <a:solidFill>
                  <a:srgbClr val="303030"/>
                </a:solidFill>
                <a:latin typeface="Microsoft JhengHei"/>
                <a:cs typeface="Microsoft JhengHei"/>
              </a:rPr>
              <a:t>年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2619" y="2255519"/>
            <a:ext cx="49784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046A38"/>
                </a:solidFill>
                <a:latin typeface="Calibri"/>
                <a:cs typeface="Calibri"/>
              </a:rPr>
              <a:t>2023</a:t>
            </a:r>
            <a:r>
              <a:rPr sz="1200" b="1" spc="20">
                <a:solidFill>
                  <a:srgbClr val="046A38"/>
                </a:solidFill>
                <a:latin typeface="Microsoft JhengHei"/>
                <a:cs typeface="Microsoft JhengHei"/>
              </a:rPr>
              <a:t>年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6212" y="987552"/>
            <a:ext cx="3780790" cy="649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450"/>
              </a:lnSpc>
              <a:spcBef>
                <a:spcPts val="110"/>
              </a:spcBef>
            </a:pPr>
            <a:r>
              <a:rPr sz="2100" b="1" spc="10">
                <a:latin typeface="Calibri"/>
                <a:cs typeface="Calibri"/>
              </a:rPr>
              <a:t>2023</a:t>
            </a:r>
            <a:r>
              <a:rPr sz="2100" b="1" spc="10">
                <a:latin typeface="Microsoft JhengHei"/>
                <a:cs typeface="Microsoft JhengHei"/>
              </a:rPr>
              <a:t>年</a:t>
            </a:r>
            <a:r>
              <a:rPr sz="2100" b="1" spc="-15">
                <a:latin typeface="Microsoft JhengHei"/>
                <a:cs typeface="Microsoft JhengHei"/>
              </a:rPr>
              <a:t>中</a:t>
            </a:r>
            <a:r>
              <a:rPr sz="2100" b="1" spc="10">
                <a:latin typeface="Microsoft JhengHei"/>
                <a:cs typeface="Microsoft JhengHei"/>
              </a:rPr>
              <a:t>国内</a:t>
            </a:r>
            <a:r>
              <a:rPr sz="2100" b="1" spc="-15">
                <a:latin typeface="Microsoft JhengHei"/>
                <a:cs typeface="Microsoft JhengHei"/>
              </a:rPr>
              <a:t>地</a:t>
            </a:r>
            <a:r>
              <a:rPr sz="2100" b="1" spc="10">
                <a:latin typeface="Microsoft JhengHei"/>
                <a:cs typeface="Microsoft JhengHei"/>
              </a:rPr>
              <a:t>新股</a:t>
            </a:r>
            <a:r>
              <a:rPr sz="2100" b="1" spc="-15">
                <a:latin typeface="Microsoft JhengHei"/>
                <a:cs typeface="Microsoft JhengHei"/>
              </a:rPr>
              <a:t>市</a:t>
            </a:r>
            <a:r>
              <a:rPr sz="2100" b="1" spc="10">
                <a:latin typeface="Microsoft JhengHei"/>
                <a:cs typeface="Microsoft JhengHei"/>
              </a:rPr>
              <a:t>场概览</a:t>
            </a:r>
            <a:endParaRPr sz="2100">
              <a:latin typeface="Microsoft JhengHei"/>
              <a:cs typeface="Microsoft JhengHei"/>
            </a:endParaRPr>
          </a:p>
          <a:p>
            <a:pPr marL="15240">
              <a:lnSpc>
                <a:spcPts val="2450"/>
              </a:lnSpc>
            </a:pPr>
            <a:r>
              <a:rPr sz="2100" b="1" spc="30">
                <a:solidFill>
                  <a:srgbClr val="565656"/>
                </a:solidFill>
                <a:latin typeface="Microsoft JhengHei"/>
                <a:cs typeface="Microsoft JhengHei"/>
              </a:rPr>
              <a:t>新股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发行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数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量及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融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资规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模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均下降</a:t>
            </a:r>
            <a:endParaRPr sz="21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95983" y="4590796"/>
            <a:ext cx="7309484" cy="1170940"/>
          </a:xfrm>
          <a:custGeom>
            <a:rect l="l" t="t" r="r" b="b"/>
            <a:pathLst>
              <a:path w="7309484" h="1170939">
                <a:moveTo>
                  <a:pt x="0" y="1170431"/>
                </a:moveTo>
                <a:lnTo>
                  <a:pt x="7309104" y="1170431"/>
                </a:lnTo>
                <a:lnTo>
                  <a:pt x="7309104" y="0"/>
                </a:lnTo>
                <a:lnTo>
                  <a:pt x="0" y="0"/>
                </a:lnTo>
                <a:lnTo>
                  <a:pt x="0" y="117043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493519" y="5560059"/>
            <a:ext cx="637540" cy="201295"/>
          </a:xfrm>
          <a:custGeom>
            <a:rect l="l" t="t" r="r" b="b"/>
            <a:pathLst>
              <a:path w="637539" h="201295">
                <a:moveTo>
                  <a:pt x="637032" y="0"/>
                </a:moveTo>
                <a:lnTo>
                  <a:pt x="0" y="0"/>
                </a:lnTo>
                <a:lnTo>
                  <a:pt x="0" y="201167"/>
                </a:lnTo>
                <a:lnTo>
                  <a:pt x="637032" y="201167"/>
                </a:lnTo>
                <a:lnTo>
                  <a:pt x="637032" y="0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953511" y="5508244"/>
            <a:ext cx="637540" cy="253365"/>
          </a:xfrm>
          <a:custGeom>
            <a:rect l="l" t="t" r="r" b="b"/>
            <a:pathLst>
              <a:path w="637539" h="253364">
                <a:moveTo>
                  <a:pt x="637032" y="0"/>
                </a:moveTo>
                <a:lnTo>
                  <a:pt x="0" y="0"/>
                </a:lnTo>
                <a:lnTo>
                  <a:pt x="0" y="252983"/>
                </a:lnTo>
                <a:lnTo>
                  <a:pt x="637032" y="252983"/>
                </a:lnTo>
                <a:lnTo>
                  <a:pt x="637032" y="0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416552" y="4801108"/>
            <a:ext cx="637540" cy="960119"/>
          </a:xfrm>
          <a:custGeom>
            <a:rect l="l" t="t" r="r" b="b"/>
            <a:pathLst>
              <a:path w="637539" h="960119">
                <a:moveTo>
                  <a:pt x="637032" y="0"/>
                </a:moveTo>
                <a:lnTo>
                  <a:pt x="0" y="0"/>
                </a:lnTo>
                <a:lnTo>
                  <a:pt x="0" y="960120"/>
                </a:lnTo>
                <a:lnTo>
                  <a:pt x="637032" y="960120"/>
                </a:lnTo>
                <a:lnTo>
                  <a:pt x="637032" y="0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876544" y="4962652"/>
            <a:ext cx="640080" cy="798830"/>
          </a:xfrm>
          <a:custGeom>
            <a:rect l="l" t="t" r="r" b="b"/>
            <a:pathLst>
              <a:path w="640079" h="798829">
                <a:moveTo>
                  <a:pt x="640079" y="0"/>
                </a:moveTo>
                <a:lnTo>
                  <a:pt x="0" y="0"/>
                </a:lnTo>
                <a:lnTo>
                  <a:pt x="0" y="798576"/>
                </a:lnTo>
                <a:lnTo>
                  <a:pt x="640079" y="798576"/>
                </a:lnTo>
                <a:lnTo>
                  <a:pt x="640079" y="0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339583" y="5221732"/>
            <a:ext cx="637540" cy="539750"/>
          </a:xfrm>
          <a:custGeom>
            <a:rect l="l" t="t" r="r" b="b"/>
            <a:pathLst>
              <a:path w="637540" h="539750">
                <a:moveTo>
                  <a:pt x="637032" y="0"/>
                </a:moveTo>
                <a:lnTo>
                  <a:pt x="0" y="0"/>
                </a:lnTo>
                <a:lnTo>
                  <a:pt x="0" y="539496"/>
                </a:lnTo>
                <a:lnTo>
                  <a:pt x="637032" y="539496"/>
                </a:lnTo>
                <a:lnTo>
                  <a:pt x="637032" y="0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124455" y="5529579"/>
            <a:ext cx="637540" cy="231775"/>
          </a:xfrm>
          <a:custGeom>
            <a:rect l="l" t="t" r="r" b="b"/>
            <a:pathLst>
              <a:path w="637539" h="231775">
                <a:moveTo>
                  <a:pt x="637032" y="0"/>
                </a:moveTo>
                <a:lnTo>
                  <a:pt x="0" y="0"/>
                </a:lnTo>
                <a:lnTo>
                  <a:pt x="0" y="231648"/>
                </a:lnTo>
                <a:lnTo>
                  <a:pt x="637032" y="231648"/>
                </a:lnTo>
                <a:lnTo>
                  <a:pt x="637032" y="0"/>
                </a:lnTo>
                <a:close/>
              </a:path>
            </a:pathLst>
          </a:custGeom>
          <a:solidFill>
            <a:srgbClr val="007BA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584447" y="5605779"/>
            <a:ext cx="640080" cy="155575"/>
          </a:xfrm>
          <a:custGeom>
            <a:rect l="l" t="t" r="r" b="b"/>
            <a:pathLst>
              <a:path w="640079" h="155575">
                <a:moveTo>
                  <a:pt x="640079" y="0"/>
                </a:moveTo>
                <a:lnTo>
                  <a:pt x="0" y="0"/>
                </a:lnTo>
                <a:lnTo>
                  <a:pt x="0" y="155448"/>
                </a:lnTo>
                <a:lnTo>
                  <a:pt x="640079" y="155448"/>
                </a:lnTo>
                <a:lnTo>
                  <a:pt x="640079" y="0"/>
                </a:lnTo>
                <a:close/>
              </a:path>
            </a:pathLst>
          </a:custGeom>
          <a:solidFill>
            <a:srgbClr val="007BA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047488" y="5060188"/>
            <a:ext cx="637540" cy="701040"/>
          </a:xfrm>
          <a:custGeom>
            <a:rect l="l" t="t" r="r" b="b"/>
            <a:pathLst>
              <a:path w="637539" h="701039">
                <a:moveTo>
                  <a:pt x="637032" y="0"/>
                </a:moveTo>
                <a:lnTo>
                  <a:pt x="0" y="0"/>
                </a:lnTo>
                <a:lnTo>
                  <a:pt x="0" y="701039"/>
                </a:lnTo>
                <a:lnTo>
                  <a:pt x="637032" y="701039"/>
                </a:lnTo>
                <a:lnTo>
                  <a:pt x="637032" y="0"/>
                </a:lnTo>
                <a:close/>
              </a:path>
            </a:pathLst>
          </a:custGeom>
          <a:solidFill>
            <a:srgbClr val="007BA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507480" y="5325364"/>
            <a:ext cx="640080" cy="436245"/>
          </a:xfrm>
          <a:custGeom>
            <a:rect l="l" t="t" r="r" b="b"/>
            <a:pathLst>
              <a:path w="640079" h="436245">
                <a:moveTo>
                  <a:pt x="640079" y="0"/>
                </a:moveTo>
                <a:lnTo>
                  <a:pt x="0" y="0"/>
                </a:lnTo>
                <a:lnTo>
                  <a:pt x="0" y="435863"/>
                </a:lnTo>
                <a:lnTo>
                  <a:pt x="640079" y="435863"/>
                </a:lnTo>
                <a:lnTo>
                  <a:pt x="640079" y="0"/>
                </a:lnTo>
                <a:close/>
              </a:path>
            </a:pathLst>
          </a:custGeom>
          <a:solidFill>
            <a:srgbClr val="007BA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970519" y="5273547"/>
            <a:ext cx="637540" cy="487680"/>
          </a:xfrm>
          <a:custGeom>
            <a:rect l="l" t="t" r="r" b="b"/>
            <a:pathLst>
              <a:path w="637540" h="487679">
                <a:moveTo>
                  <a:pt x="637031" y="0"/>
                </a:moveTo>
                <a:lnTo>
                  <a:pt x="0" y="0"/>
                </a:lnTo>
                <a:lnTo>
                  <a:pt x="0" y="487679"/>
                </a:lnTo>
                <a:lnTo>
                  <a:pt x="637031" y="487679"/>
                </a:lnTo>
                <a:lnTo>
                  <a:pt x="637031" y="0"/>
                </a:lnTo>
                <a:close/>
              </a:path>
            </a:pathLst>
          </a:custGeom>
          <a:solidFill>
            <a:srgbClr val="007BA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 flipH="1">
            <a:off x="8705088" y="4590796"/>
            <a:ext cx="0" cy="1170940"/>
          </a:xfrm>
          <a:custGeom>
            <a:rect l="l" t="t" r="r" b="b"/>
            <a:pathLst>
              <a:path h="1170939">
                <a:moveTo>
                  <a:pt x="0" y="1170431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705088" y="5761228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705088" y="5566155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705088" y="5371084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705088" y="5176011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705088" y="4980940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705088" y="4785867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705088" y="4590796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 flipH="1">
            <a:off x="1395983" y="4590796"/>
            <a:ext cx="0" cy="1170940"/>
          </a:xfrm>
          <a:custGeom>
            <a:rect l="l" t="t" r="r" b="b"/>
            <a:pathLst>
              <a:path h="1170939">
                <a:moveTo>
                  <a:pt x="0" y="1170431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353311" y="5761228"/>
            <a:ext cx="43180" cy="0"/>
          </a:xfrm>
          <a:custGeom>
            <a:rect l="l" t="t" r="r" b="b"/>
            <a:pathLst>
              <a:path w="43180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353311" y="5633211"/>
            <a:ext cx="43180" cy="0"/>
          </a:xfrm>
          <a:custGeom>
            <a:rect l="l" t="t" r="r" b="b"/>
            <a:pathLst>
              <a:path w="43180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353311" y="5502147"/>
            <a:ext cx="43180" cy="0"/>
          </a:xfrm>
          <a:custGeom>
            <a:rect l="l" t="t" r="r" b="b"/>
            <a:pathLst>
              <a:path w="43180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353311" y="5371084"/>
            <a:ext cx="43180" cy="0"/>
          </a:xfrm>
          <a:custGeom>
            <a:rect l="l" t="t" r="r" b="b"/>
            <a:pathLst>
              <a:path w="43180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353311" y="5243067"/>
            <a:ext cx="43180" cy="0"/>
          </a:xfrm>
          <a:custGeom>
            <a:rect l="l" t="t" r="r" b="b"/>
            <a:pathLst>
              <a:path w="43180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353311" y="5112003"/>
            <a:ext cx="43180" cy="0"/>
          </a:xfrm>
          <a:custGeom>
            <a:rect l="l" t="t" r="r" b="b"/>
            <a:pathLst>
              <a:path w="43180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353311" y="4980940"/>
            <a:ext cx="43180" cy="0"/>
          </a:xfrm>
          <a:custGeom>
            <a:rect l="l" t="t" r="r" b="b"/>
            <a:pathLst>
              <a:path w="43180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353311" y="4852923"/>
            <a:ext cx="43180" cy="0"/>
          </a:xfrm>
          <a:custGeom>
            <a:rect l="l" t="t" r="r" b="b"/>
            <a:pathLst>
              <a:path w="43180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353311" y="4721859"/>
            <a:ext cx="43180" cy="0"/>
          </a:xfrm>
          <a:custGeom>
            <a:rect l="l" t="t" r="r" b="b"/>
            <a:pathLst>
              <a:path w="43180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353311" y="4590796"/>
            <a:ext cx="43180" cy="0"/>
          </a:xfrm>
          <a:custGeom>
            <a:rect l="l" t="t" r="r" b="b"/>
            <a:pathLst>
              <a:path w="43180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395983" y="5761228"/>
            <a:ext cx="7309484" cy="0"/>
          </a:xfrm>
          <a:custGeom>
            <a:rect l="l" t="t" r="r" b="b"/>
            <a:pathLst>
              <a:path w="7309484">
                <a:moveTo>
                  <a:pt x="0" y="0"/>
                </a:moveTo>
                <a:lnTo>
                  <a:pt x="730910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 flipH="1">
            <a:off x="1395983" y="5761228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 flipH="1">
            <a:off x="2859023" y="5761228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 flipH="1">
            <a:off x="4319015" y="5761228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 flipH="1">
            <a:off x="5782055" y="5761228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 flipH="1">
            <a:off x="7242047" y="5761228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 flipH="1">
            <a:off x="8705088" y="5761228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124455" y="4776723"/>
            <a:ext cx="5849620" cy="920750"/>
          </a:xfrm>
          <a:custGeom>
            <a:rect l="l" t="t" r="r" b="b"/>
            <a:pathLst>
              <a:path w="5849620" h="920750">
                <a:moveTo>
                  <a:pt x="0" y="569976"/>
                </a:moveTo>
                <a:lnTo>
                  <a:pt x="1463040" y="862583"/>
                </a:lnTo>
                <a:lnTo>
                  <a:pt x="2926080" y="283463"/>
                </a:lnTo>
                <a:lnTo>
                  <a:pt x="4386072" y="0"/>
                </a:lnTo>
                <a:lnTo>
                  <a:pt x="5849112" y="920495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084832" y="5304028"/>
            <a:ext cx="82550" cy="82550"/>
          </a:xfrm>
          <a:custGeom>
            <a:rect l="l" t="t" r="r" b="b"/>
            <a:pathLst>
              <a:path w="82550" h="82550">
                <a:moveTo>
                  <a:pt x="82295" y="8229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084832" y="5304028"/>
            <a:ext cx="82550" cy="82550"/>
          </a:xfrm>
          <a:custGeom>
            <a:rect l="l" t="t" r="r" b="b"/>
            <a:pathLst>
              <a:path w="82550" h="82550">
                <a:moveTo>
                  <a:pt x="0" y="82296"/>
                </a:moveTo>
                <a:lnTo>
                  <a:pt x="8229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547871" y="5596635"/>
            <a:ext cx="82550" cy="82550"/>
          </a:xfrm>
          <a:custGeom>
            <a:rect l="l" t="t" r="r" b="b"/>
            <a:pathLst>
              <a:path w="82550" h="82550">
                <a:moveTo>
                  <a:pt x="82295" y="8229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547871" y="5596635"/>
            <a:ext cx="82550" cy="82550"/>
          </a:xfrm>
          <a:custGeom>
            <a:rect l="l" t="t" r="r" b="b"/>
            <a:pathLst>
              <a:path w="82550" h="82550">
                <a:moveTo>
                  <a:pt x="0" y="82295"/>
                </a:moveTo>
                <a:lnTo>
                  <a:pt x="8229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010911" y="5020564"/>
            <a:ext cx="82550" cy="82550"/>
          </a:xfrm>
          <a:custGeom>
            <a:rect l="l" t="t" r="r" b="b"/>
            <a:pathLst>
              <a:path w="82550" h="82550">
                <a:moveTo>
                  <a:pt x="82296" y="8229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010911" y="5020564"/>
            <a:ext cx="82550" cy="82550"/>
          </a:xfrm>
          <a:custGeom>
            <a:rect l="l" t="t" r="r" b="b"/>
            <a:pathLst>
              <a:path w="82550" h="82550">
                <a:moveTo>
                  <a:pt x="0" y="82296"/>
                </a:moveTo>
                <a:lnTo>
                  <a:pt x="8229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470903" y="4737100"/>
            <a:ext cx="82550" cy="82550"/>
          </a:xfrm>
          <a:custGeom>
            <a:rect l="l" t="t" r="r" b="b"/>
            <a:pathLst>
              <a:path w="82550" h="82550">
                <a:moveTo>
                  <a:pt x="82296" y="8229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470903" y="4737100"/>
            <a:ext cx="82550" cy="82550"/>
          </a:xfrm>
          <a:custGeom>
            <a:rect l="l" t="t" r="r" b="b"/>
            <a:pathLst>
              <a:path w="82550" h="82550">
                <a:moveTo>
                  <a:pt x="0" y="82295"/>
                </a:moveTo>
                <a:lnTo>
                  <a:pt x="8229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933943" y="5657596"/>
            <a:ext cx="82550" cy="82550"/>
          </a:xfrm>
          <a:custGeom>
            <a:rect l="l" t="t" r="r" b="b"/>
            <a:pathLst>
              <a:path w="82550" h="82550">
                <a:moveTo>
                  <a:pt x="82296" y="8229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7933943" y="5657596"/>
            <a:ext cx="82550" cy="82550"/>
          </a:xfrm>
          <a:custGeom>
            <a:rect l="l" t="t" r="r" b="b"/>
            <a:pathLst>
              <a:path w="82550" h="82550">
                <a:moveTo>
                  <a:pt x="0" y="82295"/>
                </a:moveTo>
                <a:lnTo>
                  <a:pt x="8229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124455" y="5200396"/>
            <a:ext cx="5849620" cy="506095"/>
          </a:xfrm>
          <a:custGeom>
            <a:rect l="l" t="t" r="r" b="b"/>
            <a:pathLst>
              <a:path w="5849620" h="506095">
                <a:moveTo>
                  <a:pt x="0" y="368807"/>
                </a:moveTo>
                <a:lnTo>
                  <a:pt x="1463040" y="460247"/>
                </a:lnTo>
                <a:lnTo>
                  <a:pt x="2926080" y="85343"/>
                </a:lnTo>
                <a:lnTo>
                  <a:pt x="4386072" y="0"/>
                </a:lnTo>
                <a:lnTo>
                  <a:pt x="5849112" y="505967"/>
                </a:lnTo>
              </a:path>
            </a:pathLst>
          </a:custGeom>
          <a:ln w="2438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084832" y="5529579"/>
            <a:ext cx="82550" cy="82550"/>
          </a:xfrm>
          <a:custGeom>
            <a:rect l="l" t="t" r="r" b="b"/>
            <a:pathLst>
              <a:path w="82550" h="82550">
                <a:moveTo>
                  <a:pt x="82295" y="82296"/>
                </a:moveTo>
                <a:lnTo>
                  <a:pt x="0" y="0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 flipH="1">
            <a:off x="2124455" y="5529579"/>
            <a:ext cx="0" cy="82550"/>
          </a:xfrm>
          <a:custGeom>
            <a:rect l="l" t="t" r="r" b="b"/>
            <a:pathLst>
              <a:path h="82550">
                <a:moveTo>
                  <a:pt x="0" y="0"/>
                </a:moveTo>
                <a:lnTo>
                  <a:pt x="0" y="82296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084832" y="5529579"/>
            <a:ext cx="82550" cy="82550"/>
          </a:xfrm>
          <a:custGeom>
            <a:rect l="l" t="t" r="r" b="b"/>
            <a:pathLst>
              <a:path w="82550" h="82550">
                <a:moveTo>
                  <a:pt x="0" y="82296"/>
                </a:moveTo>
                <a:lnTo>
                  <a:pt x="82295" y="0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547871" y="5621020"/>
            <a:ext cx="82550" cy="82550"/>
          </a:xfrm>
          <a:custGeom>
            <a:rect l="l" t="t" r="r" b="b"/>
            <a:pathLst>
              <a:path w="82550" h="82550">
                <a:moveTo>
                  <a:pt x="82295" y="82295"/>
                </a:moveTo>
                <a:lnTo>
                  <a:pt x="0" y="0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 flipH="1">
            <a:off x="3587496" y="5621020"/>
            <a:ext cx="0" cy="82550"/>
          </a:xfrm>
          <a:custGeom>
            <a:rect l="l" t="t" r="r" b="b"/>
            <a:pathLst>
              <a:path h="82550">
                <a:moveTo>
                  <a:pt x="0" y="0"/>
                </a:moveTo>
                <a:lnTo>
                  <a:pt x="0" y="82295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547871" y="5621020"/>
            <a:ext cx="82550" cy="82550"/>
          </a:xfrm>
          <a:custGeom>
            <a:rect l="l" t="t" r="r" b="b"/>
            <a:pathLst>
              <a:path w="82550" h="82550">
                <a:moveTo>
                  <a:pt x="0" y="82295"/>
                </a:moveTo>
                <a:lnTo>
                  <a:pt x="82295" y="0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5010911" y="5246115"/>
            <a:ext cx="82550" cy="82550"/>
          </a:xfrm>
          <a:custGeom>
            <a:rect l="l" t="t" r="r" b="b"/>
            <a:pathLst>
              <a:path w="82550" h="82550">
                <a:moveTo>
                  <a:pt x="82296" y="82295"/>
                </a:moveTo>
                <a:lnTo>
                  <a:pt x="0" y="0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 flipH="1">
            <a:off x="5050535" y="5246115"/>
            <a:ext cx="0" cy="82550"/>
          </a:xfrm>
          <a:custGeom>
            <a:rect l="l" t="t" r="r" b="b"/>
            <a:pathLst>
              <a:path h="82550">
                <a:moveTo>
                  <a:pt x="0" y="0"/>
                </a:moveTo>
                <a:lnTo>
                  <a:pt x="0" y="82295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010911" y="5246115"/>
            <a:ext cx="82550" cy="82550"/>
          </a:xfrm>
          <a:custGeom>
            <a:rect l="l" t="t" r="r" b="b"/>
            <a:pathLst>
              <a:path w="82550" h="82550">
                <a:moveTo>
                  <a:pt x="0" y="82295"/>
                </a:moveTo>
                <a:lnTo>
                  <a:pt x="82296" y="0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6470903" y="5160771"/>
            <a:ext cx="82550" cy="82550"/>
          </a:xfrm>
          <a:custGeom>
            <a:rect l="l" t="t" r="r" b="b"/>
            <a:pathLst>
              <a:path w="82550" h="82550">
                <a:moveTo>
                  <a:pt x="82296" y="82295"/>
                </a:moveTo>
                <a:lnTo>
                  <a:pt x="0" y="0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 flipH="1">
            <a:off x="6510528" y="5160771"/>
            <a:ext cx="0" cy="82550"/>
          </a:xfrm>
          <a:custGeom>
            <a:rect l="l" t="t" r="r" b="b"/>
            <a:pathLst>
              <a:path h="82550">
                <a:moveTo>
                  <a:pt x="0" y="0"/>
                </a:moveTo>
                <a:lnTo>
                  <a:pt x="0" y="82295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470903" y="5160771"/>
            <a:ext cx="82550" cy="82550"/>
          </a:xfrm>
          <a:custGeom>
            <a:rect l="l" t="t" r="r" b="b"/>
            <a:pathLst>
              <a:path w="82550" h="82550">
                <a:moveTo>
                  <a:pt x="0" y="82295"/>
                </a:moveTo>
                <a:lnTo>
                  <a:pt x="82296" y="0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7933943" y="5666740"/>
            <a:ext cx="82550" cy="82550"/>
          </a:xfrm>
          <a:custGeom>
            <a:rect l="l" t="t" r="r" b="b"/>
            <a:pathLst>
              <a:path w="82550" h="82550">
                <a:moveTo>
                  <a:pt x="82296" y="82296"/>
                </a:moveTo>
                <a:lnTo>
                  <a:pt x="0" y="0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 flipH="1">
            <a:off x="7973568" y="5666740"/>
            <a:ext cx="0" cy="82550"/>
          </a:xfrm>
          <a:custGeom>
            <a:rect l="l" t="t" r="r" b="b"/>
            <a:pathLst>
              <a:path h="82550">
                <a:moveTo>
                  <a:pt x="0" y="0"/>
                </a:moveTo>
                <a:lnTo>
                  <a:pt x="0" y="82296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7933943" y="5666740"/>
            <a:ext cx="82550" cy="82550"/>
          </a:xfrm>
          <a:custGeom>
            <a:rect l="l" t="t" r="r" b="b"/>
            <a:pathLst>
              <a:path w="82550" h="82550">
                <a:moveTo>
                  <a:pt x="0" y="82296"/>
                </a:moveTo>
                <a:lnTo>
                  <a:pt x="82296" y="0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 txBox="1"/>
          <p:nvPr/>
        </p:nvSpPr>
        <p:spPr>
          <a:xfrm>
            <a:off x="1685035" y="5355335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31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148076" y="5303520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39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571491" y="4593335"/>
            <a:ext cx="26352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148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031484" y="4678679"/>
            <a:ext cx="26352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123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534147" y="5017008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83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346451" y="5230367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36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797300" y="5245608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24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248147" y="4754879"/>
            <a:ext cx="26352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108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680707" y="5102352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67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192516" y="5013959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75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814307" y="4446422"/>
            <a:ext cx="333375" cy="139128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3</a:t>
            </a:r>
            <a:r>
              <a:rPr sz="1050">
                <a:solidFill>
                  <a:srgbClr val="303030"/>
                </a:solidFill>
                <a:latin typeface="Calibri"/>
                <a:cs typeface="Calibri"/>
              </a:rPr>
              <a:t>,</a:t>
            </a: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0</a:t>
            </a:r>
            <a:r>
              <a:rPr sz="1050" spc="15">
                <a:solidFill>
                  <a:srgbClr val="303030"/>
                </a:solidFill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2</a:t>
            </a:r>
            <a:r>
              <a:rPr sz="1050">
                <a:solidFill>
                  <a:srgbClr val="303030"/>
                </a:solidFill>
                <a:latin typeface="Calibri"/>
                <a:cs typeface="Calibri"/>
              </a:rPr>
              <a:t>,</a:t>
            </a: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5</a:t>
            </a:r>
            <a:r>
              <a:rPr sz="1050" spc="15">
                <a:solidFill>
                  <a:srgbClr val="303030"/>
                </a:solidFill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2</a:t>
            </a:r>
            <a:r>
              <a:rPr sz="1050">
                <a:solidFill>
                  <a:srgbClr val="303030"/>
                </a:solidFill>
                <a:latin typeface="Calibri"/>
                <a:cs typeface="Calibri"/>
              </a:rPr>
              <a:t>,</a:t>
            </a: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0</a:t>
            </a:r>
            <a:r>
              <a:rPr sz="1050" spc="15">
                <a:solidFill>
                  <a:srgbClr val="303030"/>
                </a:solidFill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1</a:t>
            </a:r>
            <a:r>
              <a:rPr sz="1050">
                <a:solidFill>
                  <a:srgbClr val="303030"/>
                </a:solidFill>
                <a:latin typeface="Calibri"/>
                <a:cs typeface="Calibri"/>
              </a:rPr>
              <a:t>,</a:t>
            </a: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5</a:t>
            </a:r>
            <a:r>
              <a:rPr sz="1050" spc="15">
                <a:solidFill>
                  <a:srgbClr val="303030"/>
                </a:solidFill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1</a:t>
            </a:r>
            <a:r>
              <a:rPr sz="1050">
                <a:solidFill>
                  <a:srgbClr val="303030"/>
                </a:solidFill>
                <a:latin typeface="Calibri"/>
                <a:cs typeface="Calibri"/>
              </a:rPr>
              <a:t>,</a:t>
            </a: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0</a:t>
            </a:r>
            <a:r>
              <a:rPr sz="1050" spc="15">
                <a:solidFill>
                  <a:srgbClr val="303030"/>
                </a:solidFill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500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050">
                <a:solidFill>
                  <a:srgbClr val="303030"/>
                </a:solidFill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054100" y="4480559"/>
            <a:ext cx="227965" cy="1356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715" algn="r">
              <a:lnSpc>
                <a:spcPts val="1145"/>
              </a:lnSpc>
              <a:spcBef>
                <a:spcPts val="105"/>
              </a:spcBef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180</a:t>
            </a:r>
            <a:endParaRPr sz="1050">
              <a:latin typeface="Calibri"/>
              <a:cs typeface="Calibri"/>
            </a:endParaRPr>
          </a:p>
          <a:p>
            <a:pPr marR="5715" algn="r">
              <a:lnSpc>
                <a:spcPts val="1030"/>
              </a:lnSpc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160</a:t>
            </a:r>
            <a:endParaRPr sz="1050">
              <a:latin typeface="Calibri"/>
              <a:cs typeface="Calibri"/>
            </a:endParaRPr>
          </a:p>
          <a:p>
            <a:pPr marR="5715" algn="r">
              <a:lnSpc>
                <a:spcPts val="1019"/>
              </a:lnSpc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140</a:t>
            </a:r>
            <a:endParaRPr sz="1050">
              <a:latin typeface="Calibri"/>
              <a:cs typeface="Calibri"/>
            </a:endParaRPr>
          </a:p>
          <a:p>
            <a:pPr marR="5715" algn="r">
              <a:lnSpc>
                <a:spcPts val="1019"/>
              </a:lnSpc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120</a:t>
            </a:r>
            <a:endParaRPr sz="1050">
              <a:latin typeface="Calibri"/>
              <a:cs typeface="Calibri"/>
            </a:endParaRPr>
          </a:p>
          <a:p>
            <a:pPr marR="5715" algn="r">
              <a:lnSpc>
                <a:spcPts val="1030"/>
              </a:lnSpc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100</a:t>
            </a:r>
            <a:endParaRPr sz="1050">
              <a:latin typeface="Calibri"/>
              <a:cs typeface="Calibri"/>
            </a:endParaRPr>
          </a:p>
          <a:p>
            <a:pPr marR="5715" algn="r">
              <a:lnSpc>
                <a:spcPts val="1019"/>
              </a:lnSpc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80</a:t>
            </a:r>
            <a:endParaRPr sz="1050">
              <a:latin typeface="Calibri"/>
              <a:cs typeface="Calibri"/>
            </a:endParaRPr>
          </a:p>
          <a:p>
            <a:pPr marR="5715" algn="r">
              <a:lnSpc>
                <a:spcPts val="1019"/>
              </a:lnSpc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60</a:t>
            </a:r>
            <a:endParaRPr sz="1050">
              <a:latin typeface="Calibri"/>
              <a:cs typeface="Calibri"/>
            </a:endParaRPr>
          </a:p>
          <a:p>
            <a:pPr marR="5715" algn="r">
              <a:lnSpc>
                <a:spcPts val="1030"/>
              </a:lnSpc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40</a:t>
            </a:r>
            <a:endParaRPr sz="1050">
              <a:latin typeface="Calibri"/>
              <a:cs typeface="Calibri"/>
            </a:endParaRPr>
          </a:p>
          <a:p>
            <a:pPr marR="5715" algn="r">
              <a:lnSpc>
                <a:spcPts val="1019"/>
              </a:lnSpc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20</a:t>
            </a:r>
            <a:endParaRPr sz="1050">
              <a:latin typeface="Calibri"/>
              <a:cs typeface="Calibri"/>
            </a:endParaRPr>
          </a:p>
          <a:p>
            <a:pPr marR="5080" algn="r">
              <a:lnSpc>
                <a:spcPts val="1135"/>
              </a:lnSpc>
            </a:pPr>
            <a:r>
              <a:rPr sz="1050">
                <a:solidFill>
                  <a:srgbClr val="303030"/>
                </a:solidFill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452839" y="4892040"/>
            <a:ext cx="210185" cy="626110"/>
          </a:xfrm>
          <a:prstGeom prst="rect">
            <a:avLst/>
          </a:prstGeom>
        </p:spPr>
        <p:txBody>
          <a:bodyPr vert="vert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050" b="1" spc="5">
                <a:solidFill>
                  <a:srgbClr val="303030"/>
                </a:solidFill>
                <a:latin typeface="Calibri"/>
                <a:cs typeface="Calibri"/>
              </a:rPr>
              <a:t>I</a:t>
            </a: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P</a:t>
            </a:r>
            <a:r>
              <a:rPr sz="1050" b="1" spc="5">
                <a:solidFill>
                  <a:srgbClr val="303030"/>
                </a:solidFill>
                <a:latin typeface="Calibri"/>
                <a:cs typeface="Calibri"/>
              </a:rPr>
              <a:t>O</a:t>
            </a:r>
            <a:r>
              <a:rPr sz="1050" b="1" spc="70">
                <a:solidFill>
                  <a:srgbClr val="303030"/>
                </a:solidFill>
                <a:latin typeface="Microsoft JhengHei"/>
                <a:cs typeface="Microsoft JhengHei"/>
              </a:rPr>
              <a:t>融资</a:t>
            </a:r>
            <a:r>
              <a:rPr sz="1050" b="1">
                <a:solidFill>
                  <a:srgbClr val="303030"/>
                </a:solidFill>
                <a:latin typeface="Microsoft JhengHei"/>
                <a:cs typeface="Microsoft JhengHei"/>
              </a:rPr>
              <a:t>额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438160" y="4962144"/>
            <a:ext cx="210185" cy="497840"/>
          </a:xfrm>
          <a:prstGeom prst="rect">
            <a:avLst/>
          </a:prstGeom>
        </p:spPr>
        <p:txBody>
          <a:bodyPr vert="vert270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050" b="1" spc="5">
                <a:solidFill>
                  <a:srgbClr val="303030"/>
                </a:solidFill>
                <a:latin typeface="Calibri"/>
                <a:cs typeface="Calibri"/>
              </a:rPr>
              <a:t>I</a:t>
            </a: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P</a:t>
            </a:r>
            <a:r>
              <a:rPr sz="1050" b="1" spc="5">
                <a:solidFill>
                  <a:srgbClr val="303030"/>
                </a:solidFill>
                <a:latin typeface="Calibri"/>
                <a:cs typeface="Calibri"/>
              </a:rPr>
              <a:t>O</a:t>
            </a:r>
            <a:r>
              <a:rPr sz="1050" b="1" spc="70">
                <a:solidFill>
                  <a:srgbClr val="303030"/>
                </a:solidFill>
                <a:latin typeface="Microsoft JhengHei"/>
                <a:cs typeface="Microsoft JhengHei"/>
              </a:rPr>
              <a:t>数量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1481327" y="4386579"/>
            <a:ext cx="213360" cy="0"/>
          </a:xfrm>
          <a:custGeom>
            <a:rect l="l" t="t" r="r" b="b"/>
            <a:pathLst>
              <a:path w="213360">
                <a:moveTo>
                  <a:pt x="0" y="0"/>
                </a:moveTo>
                <a:lnTo>
                  <a:pt x="213359" y="0"/>
                </a:lnTo>
              </a:path>
            </a:pathLst>
          </a:custGeom>
          <a:ln w="73151">
            <a:solidFill>
              <a:srgbClr val="6EC2B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 txBox="1"/>
          <p:nvPr/>
        </p:nvSpPr>
        <p:spPr>
          <a:xfrm>
            <a:off x="1703323" y="4276344"/>
            <a:ext cx="8883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2022</a:t>
            </a:r>
            <a:r>
              <a:rPr sz="1050" spc="5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1050" spc="-5">
                <a:solidFill>
                  <a:srgbClr val="303030"/>
                </a:solidFill>
                <a:latin typeface="Calibri"/>
                <a:cs typeface="Calibri"/>
              </a:rPr>
              <a:t>I</a:t>
            </a:r>
            <a:r>
              <a:rPr sz="1050" spc="5">
                <a:solidFill>
                  <a:srgbClr val="303030"/>
                </a:solidFill>
                <a:latin typeface="Calibri"/>
                <a:cs typeface="Calibri"/>
              </a:rPr>
              <a:t>P</a:t>
            </a:r>
            <a:r>
              <a:rPr sz="1050" spc="-5">
                <a:solidFill>
                  <a:srgbClr val="303030"/>
                </a:solidFill>
                <a:latin typeface="Calibri"/>
                <a:cs typeface="Calibri"/>
              </a:rPr>
              <a:t>O</a:t>
            </a:r>
            <a:r>
              <a:rPr sz="1050" spc="5">
                <a:solidFill>
                  <a:srgbClr val="303030"/>
                </a:solidFill>
                <a:latin typeface="华文细黑"/>
                <a:cs typeface="华文细黑"/>
              </a:rPr>
              <a:t>数量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3316223" y="4386579"/>
            <a:ext cx="213360" cy="0"/>
          </a:xfrm>
          <a:custGeom>
            <a:rect l="l" t="t" r="r" b="b"/>
            <a:pathLst>
              <a:path w="213360">
                <a:moveTo>
                  <a:pt x="0" y="0"/>
                </a:moveTo>
                <a:lnTo>
                  <a:pt x="213360" y="0"/>
                </a:lnTo>
              </a:path>
            </a:pathLst>
          </a:custGeom>
          <a:ln w="73151">
            <a:solidFill>
              <a:srgbClr val="007BA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 txBox="1"/>
          <p:nvPr/>
        </p:nvSpPr>
        <p:spPr>
          <a:xfrm>
            <a:off x="3538220" y="4276344"/>
            <a:ext cx="8883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1050" spc="5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1050" spc="-5">
                <a:solidFill>
                  <a:srgbClr val="303030"/>
                </a:solidFill>
                <a:latin typeface="Calibri"/>
                <a:cs typeface="Calibri"/>
              </a:rPr>
              <a:t>I</a:t>
            </a:r>
            <a:r>
              <a:rPr sz="1050" spc="5">
                <a:solidFill>
                  <a:srgbClr val="303030"/>
                </a:solidFill>
                <a:latin typeface="Calibri"/>
                <a:cs typeface="Calibri"/>
              </a:rPr>
              <a:t>P</a:t>
            </a:r>
            <a:r>
              <a:rPr sz="1050" spc="-5">
                <a:solidFill>
                  <a:srgbClr val="303030"/>
                </a:solidFill>
                <a:latin typeface="Calibri"/>
                <a:cs typeface="Calibri"/>
              </a:rPr>
              <a:t>O</a:t>
            </a:r>
            <a:r>
              <a:rPr sz="1050" spc="5">
                <a:solidFill>
                  <a:srgbClr val="303030"/>
                </a:solidFill>
                <a:latin typeface="华文细黑"/>
                <a:cs typeface="华文细黑"/>
              </a:rPr>
              <a:t>数量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5151120" y="4386579"/>
            <a:ext cx="213360" cy="0"/>
          </a:xfrm>
          <a:custGeom>
            <a:rect l="l" t="t" r="r" b="b"/>
            <a:pathLst>
              <a:path w="213360">
                <a:moveTo>
                  <a:pt x="0" y="0"/>
                </a:moveTo>
                <a:lnTo>
                  <a:pt x="213359" y="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215128" y="4343908"/>
            <a:ext cx="82550" cy="82550"/>
          </a:xfrm>
          <a:custGeom>
            <a:rect l="l" t="t" r="r" b="b"/>
            <a:pathLst>
              <a:path w="82550" h="82550">
                <a:moveTo>
                  <a:pt x="82296" y="8229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215128" y="4343908"/>
            <a:ext cx="82550" cy="82550"/>
          </a:xfrm>
          <a:custGeom>
            <a:rect l="l" t="t" r="r" b="b"/>
            <a:pathLst>
              <a:path w="82550" h="82550">
                <a:moveTo>
                  <a:pt x="0" y="82296"/>
                </a:moveTo>
                <a:lnTo>
                  <a:pt x="8229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 txBox="1"/>
          <p:nvPr/>
        </p:nvSpPr>
        <p:spPr>
          <a:xfrm>
            <a:off x="5373115" y="4276344"/>
            <a:ext cx="102235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2022</a:t>
            </a:r>
            <a:r>
              <a:rPr sz="1050" spc="5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1050" spc="-5">
                <a:solidFill>
                  <a:srgbClr val="303030"/>
                </a:solidFill>
                <a:latin typeface="Calibri"/>
                <a:cs typeface="Calibri"/>
              </a:rPr>
              <a:t>I</a:t>
            </a:r>
            <a:r>
              <a:rPr sz="1050" spc="5">
                <a:solidFill>
                  <a:srgbClr val="303030"/>
                </a:solidFill>
                <a:latin typeface="Calibri"/>
                <a:cs typeface="Calibri"/>
              </a:rPr>
              <a:t>P</a:t>
            </a:r>
            <a:r>
              <a:rPr sz="1050" spc="-5">
                <a:solidFill>
                  <a:srgbClr val="303030"/>
                </a:solidFill>
                <a:latin typeface="Calibri"/>
                <a:cs typeface="Calibri"/>
              </a:rPr>
              <a:t>O</a:t>
            </a:r>
            <a:r>
              <a:rPr sz="1050" spc="5">
                <a:solidFill>
                  <a:srgbClr val="303030"/>
                </a:solidFill>
                <a:latin typeface="华文细黑"/>
                <a:cs typeface="华文细黑"/>
              </a:rPr>
              <a:t>融资额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7120128" y="4386579"/>
            <a:ext cx="213360" cy="0"/>
          </a:xfrm>
          <a:custGeom>
            <a:rect l="l" t="t" r="r" b="b"/>
            <a:pathLst>
              <a:path w="213359">
                <a:moveTo>
                  <a:pt x="0" y="0"/>
                </a:moveTo>
                <a:lnTo>
                  <a:pt x="213360" y="0"/>
                </a:lnTo>
              </a:path>
            </a:pathLst>
          </a:custGeom>
          <a:ln w="2438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7184135" y="4343908"/>
            <a:ext cx="82550" cy="82550"/>
          </a:xfrm>
          <a:custGeom>
            <a:rect l="l" t="t" r="r" b="b"/>
            <a:pathLst>
              <a:path w="82550" h="82550">
                <a:moveTo>
                  <a:pt x="82296" y="82296"/>
                </a:moveTo>
                <a:lnTo>
                  <a:pt x="0" y="0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 flipH="1">
            <a:off x="7226807" y="4343908"/>
            <a:ext cx="0" cy="82550"/>
          </a:xfrm>
          <a:custGeom>
            <a:rect l="l" t="t" r="r" b="b"/>
            <a:pathLst>
              <a:path h="82550">
                <a:moveTo>
                  <a:pt x="0" y="0"/>
                </a:moveTo>
                <a:lnTo>
                  <a:pt x="0" y="82296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7184135" y="4343908"/>
            <a:ext cx="82550" cy="82550"/>
          </a:xfrm>
          <a:custGeom>
            <a:rect l="l" t="t" r="r" b="b"/>
            <a:pathLst>
              <a:path w="82550" h="82550">
                <a:moveTo>
                  <a:pt x="0" y="82296"/>
                </a:moveTo>
                <a:lnTo>
                  <a:pt x="82296" y="0"/>
                </a:lnTo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 txBox="1"/>
          <p:nvPr/>
        </p:nvSpPr>
        <p:spPr>
          <a:xfrm>
            <a:off x="7342123" y="4276344"/>
            <a:ext cx="102235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1050" spc="5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1050" spc="-5">
                <a:solidFill>
                  <a:srgbClr val="303030"/>
                </a:solidFill>
                <a:latin typeface="Calibri"/>
                <a:cs typeface="Calibri"/>
              </a:rPr>
              <a:t>I</a:t>
            </a:r>
            <a:r>
              <a:rPr sz="1050" spc="5">
                <a:solidFill>
                  <a:srgbClr val="303030"/>
                </a:solidFill>
                <a:latin typeface="Calibri"/>
                <a:cs typeface="Calibri"/>
              </a:rPr>
              <a:t>P</a:t>
            </a:r>
            <a:r>
              <a:rPr sz="1050" spc="-5">
                <a:solidFill>
                  <a:srgbClr val="303030"/>
                </a:solidFill>
                <a:latin typeface="Calibri"/>
                <a:cs typeface="Calibri"/>
              </a:rPr>
              <a:t>O</a:t>
            </a:r>
            <a:r>
              <a:rPr sz="1050" spc="5">
                <a:solidFill>
                  <a:srgbClr val="303030"/>
                </a:solidFill>
                <a:latin typeface="华文细黑"/>
                <a:cs typeface="华文细黑"/>
              </a:rPr>
              <a:t>融资额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614932" y="5800344"/>
            <a:ext cx="1010285" cy="3238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  <a:tabLst>
                <a:tab pos="639445"/>
              </a:tabLst>
            </a:pP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2022</a:t>
            </a:r>
            <a:r>
              <a:rPr sz="850" b="1" spc="35">
                <a:solidFill>
                  <a:srgbClr val="303030"/>
                </a:solidFill>
                <a:latin typeface="Microsoft JhengHei"/>
                <a:cs typeface="Microsoft JhengHei"/>
              </a:rPr>
              <a:t>年</a:t>
            </a:r>
            <a:r>
              <a:rPr sz="850" b="1">
                <a:solidFill>
                  <a:srgbClr val="303030"/>
                </a:solidFill>
                <a:latin typeface="Microsoft JhengHei"/>
                <a:cs typeface="Microsoft JhengHei"/>
              </a:rPr>
              <a:t>	</a:t>
            </a: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b="1" spc="35">
                <a:solidFill>
                  <a:srgbClr val="303030"/>
                </a:solidFill>
                <a:latin typeface="Microsoft JhengHei"/>
                <a:cs typeface="Microsoft JhengHei"/>
              </a:rPr>
              <a:t>年</a:t>
            </a:r>
            <a:endParaRPr sz="850">
              <a:latin typeface="Microsoft JhengHei"/>
              <a:cs typeface="Microsoft JhengHei"/>
            </a:endParaRPr>
          </a:p>
          <a:p>
            <a:pPr marL="2540" algn="ctr">
              <a:lnSpc>
                <a:spcPct val="100000"/>
              </a:lnSpc>
              <a:spcBef>
                <a:spcPts val="30"/>
              </a:spcBef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上海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主板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995167" y="5765139"/>
            <a:ext cx="5504180" cy="3587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270"/>
              </a:spcBef>
              <a:tabLst>
                <a:tab pos="741045"/>
                <a:tab pos="1594485"/>
                <a:tab pos="2234565"/>
                <a:tab pos="3045460"/>
                <a:tab pos="3685540"/>
                <a:tab pos="4481195"/>
                <a:tab pos="5121275"/>
              </a:tabLst>
            </a:pPr>
            <a:r>
              <a:rPr sz="1275" b="1" spc="30" baseline="-9803">
                <a:solidFill>
                  <a:srgbClr val="303030"/>
                </a:solidFill>
                <a:latin typeface="Calibri"/>
                <a:cs typeface="Calibri"/>
              </a:rPr>
              <a:t>2022</a:t>
            </a:r>
            <a:r>
              <a:rPr sz="1275" b="1" spc="52" baseline="-9803">
                <a:solidFill>
                  <a:srgbClr val="303030"/>
                </a:solidFill>
                <a:latin typeface="Microsoft JhengHei"/>
                <a:cs typeface="Microsoft JhengHei"/>
              </a:rPr>
              <a:t>年	</a:t>
            </a:r>
            <a:r>
              <a:rPr sz="1275" b="1" spc="30" baseline="-9803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1275" b="1" spc="52" baseline="-9803">
                <a:solidFill>
                  <a:srgbClr val="303030"/>
                </a:solidFill>
                <a:latin typeface="Microsoft JhengHei"/>
                <a:cs typeface="Microsoft JhengHei"/>
              </a:rPr>
              <a:t>年	</a:t>
            </a:r>
            <a:r>
              <a:rPr sz="1275" b="1" spc="30" baseline="-3267">
                <a:solidFill>
                  <a:srgbClr val="303030"/>
                </a:solidFill>
                <a:latin typeface="Calibri"/>
                <a:cs typeface="Calibri"/>
              </a:rPr>
              <a:t>2022</a:t>
            </a:r>
            <a:r>
              <a:rPr sz="1275" b="1" spc="52" baseline="-3267">
                <a:solidFill>
                  <a:srgbClr val="303030"/>
                </a:solidFill>
                <a:latin typeface="Microsoft JhengHei"/>
                <a:cs typeface="Microsoft JhengHei"/>
              </a:rPr>
              <a:t>年	</a:t>
            </a:r>
            <a:r>
              <a:rPr sz="1275" b="1" spc="30" baseline="-3267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1275" b="1" spc="52" baseline="-3267">
                <a:solidFill>
                  <a:srgbClr val="303030"/>
                </a:solidFill>
                <a:latin typeface="Microsoft JhengHei"/>
                <a:cs typeface="Microsoft JhengHei"/>
              </a:rPr>
              <a:t>年	</a:t>
            </a: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2022</a:t>
            </a:r>
            <a:r>
              <a:rPr sz="850" b="1" spc="35">
                <a:solidFill>
                  <a:srgbClr val="303030"/>
                </a:solidFill>
                <a:latin typeface="Microsoft JhengHei"/>
                <a:cs typeface="Microsoft JhengHei"/>
              </a:rPr>
              <a:t>年	</a:t>
            </a: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b="1" spc="35">
                <a:solidFill>
                  <a:srgbClr val="303030"/>
                </a:solidFill>
                <a:latin typeface="Microsoft JhengHei"/>
                <a:cs typeface="Microsoft JhengHei"/>
              </a:rPr>
              <a:t>年	</a:t>
            </a: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2022</a:t>
            </a:r>
            <a:r>
              <a:rPr sz="850" b="1" spc="35">
                <a:solidFill>
                  <a:srgbClr val="303030"/>
                </a:solidFill>
                <a:latin typeface="Microsoft JhengHei"/>
                <a:cs typeface="Microsoft JhengHei"/>
              </a:rPr>
              <a:t>年	</a:t>
            </a: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b="1" spc="35">
                <a:solidFill>
                  <a:srgbClr val="303030"/>
                </a:solidFill>
                <a:latin typeface="Microsoft JhengHei"/>
                <a:cs typeface="Microsoft JhengHei"/>
              </a:rPr>
              <a:t>年</a:t>
            </a:r>
            <a:endParaRPr sz="850">
              <a:latin typeface="Microsoft JhengHei"/>
              <a:cs typeface="Microsoft JhengHei"/>
            </a:endParaRPr>
          </a:p>
          <a:p>
            <a:pPr marL="317500">
              <a:lnSpc>
                <a:spcPct val="100000"/>
              </a:lnSpc>
              <a:spcBef>
                <a:spcPts val="170"/>
              </a:spcBef>
              <a:tabLst>
                <a:tab pos="1844675"/>
                <a:tab pos="3307715"/>
                <a:tab pos="4770755"/>
              </a:tabLst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深圳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主板	</a:t>
            </a: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创业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板	</a:t>
            </a: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科创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板	</a:t>
            </a: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北交所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5693155" y="2943937"/>
            <a:ext cx="720725" cy="70675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2800" b="1" spc="-10">
                <a:solidFill>
                  <a:srgbClr val="006FBF"/>
                </a:solidFill>
                <a:latin typeface="Calibri"/>
                <a:cs typeface="Calibri"/>
              </a:rPr>
              <a:t>424</a:t>
            </a:r>
            <a:r>
              <a:rPr sz="1200" b="1" spc="20">
                <a:solidFill>
                  <a:srgbClr val="006FBF"/>
                </a:solidFill>
                <a:latin typeface="Microsoft JhengHei"/>
                <a:cs typeface="Microsoft JhengHei"/>
              </a:rPr>
              <a:t>只</a:t>
            </a:r>
            <a:endParaRPr sz="1200">
              <a:latin typeface="Microsoft JhengHei"/>
              <a:cs typeface="Microsoft JhengHei"/>
            </a:endParaRPr>
          </a:p>
          <a:p>
            <a:pPr marL="52069">
              <a:lnSpc>
                <a:spcPct val="100000"/>
              </a:lnSpc>
              <a:spcBef>
                <a:spcPts val="185"/>
              </a:spcBef>
            </a:pPr>
            <a:r>
              <a:rPr sz="1200" b="1" spc="40">
                <a:solidFill>
                  <a:srgbClr val="006FBF"/>
                </a:solidFill>
                <a:latin typeface="Microsoft JhengHei"/>
                <a:cs typeface="Microsoft JhengHei"/>
              </a:rPr>
              <a:t>新股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3660140" y="2993080"/>
            <a:ext cx="1242060" cy="77597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15"/>
              </a:spcBef>
            </a:pPr>
            <a:r>
              <a:rPr sz="2800" b="1" spc="-10">
                <a:solidFill>
                  <a:srgbClr val="004A54"/>
                </a:solidFill>
                <a:latin typeface="Calibri"/>
                <a:cs typeface="Calibri"/>
              </a:rPr>
              <a:t>5,868</a:t>
            </a:r>
            <a:r>
              <a:rPr sz="1550" b="1" spc="50">
                <a:solidFill>
                  <a:srgbClr val="004A54"/>
                </a:solidFill>
                <a:latin typeface="Microsoft JhengHei"/>
                <a:cs typeface="Microsoft JhengHei"/>
              </a:rPr>
              <a:t>亿</a:t>
            </a:r>
            <a:r>
              <a:rPr sz="1550" b="1" spc="30">
                <a:solidFill>
                  <a:srgbClr val="004A54"/>
                </a:solidFill>
                <a:latin typeface="Microsoft JhengHei"/>
                <a:cs typeface="Microsoft JhengHei"/>
              </a:rPr>
              <a:t>元</a:t>
            </a:r>
            <a:endParaRPr sz="1550">
              <a:latin typeface="Microsoft JhengHei"/>
              <a:cs typeface="Microsoft JhengHei"/>
            </a:endParaRPr>
          </a:p>
          <a:p>
            <a:pPr marL="5715" algn="ctr">
              <a:lnSpc>
                <a:spcPct val="100000"/>
              </a:lnSpc>
              <a:spcBef>
                <a:spcPts val="265"/>
              </a:spcBef>
            </a:pPr>
            <a:r>
              <a:rPr sz="1550" b="1" spc="50">
                <a:solidFill>
                  <a:srgbClr val="004A54"/>
                </a:solidFill>
                <a:latin typeface="Microsoft JhengHei"/>
                <a:cs typeface="Microsoft JhengHei"/>
              </a:rPr>
              <a:t>人民币</a:t>
            </a:r>
            <a:endParaRPr sz="1550">
              <a:latin typeface="Microsoft JhengHei"/>
              <a:cs typeface="Microsoft JhengHei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4928108" y="1944014"/>
            <a:ext cx="656590" cy="6273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2450" b="1">
                <a:solidFill>
                  <a:srgbClr val="02351C"/>
                </a:solidFill>
                <a:latin typeface="Calibri"/>
                <a:cs typeface="Calibri"/>
              </a:rPr>
              <a:t>310</a:t>
            </a:r>
            <a:r>
              <a:rPr sz="1200" b="1" spc="20">
                <a:solidFill>
                  <a:srgbClr val="02351C"/>
                </a:solidFill>
                <a:latin typeface="Microsoft JhengHei"/>
                <a:cs typeface="Microsoft JhengHei"/>
              </a:rPr>
              <a:t>只</a:t>
            </a:r>
            <a:endParaRPr sz="1200">
              <a:latin typeface="Microsoft JhengHei"/>
              <a:cs typeface="Microsoft JhengHei"/>
            </a:endParaRPr>
          </a:p>
          <a:p>
            <a:pPr marL="52069">
              <a:lnSpc>
                <a:spcPct val="100000"/>
              </a:lnSpc>
              <a:spcBef>
                <a:spcPts val="135"/>
              </a:spcBef>
            </a:pPr>
            <a:r>
              <a:rPr sz="1200" b="1" spc="40">
                <a:solidFill>
                  <a:srgbClr val="02351C"/>
                </a:solidFill>
                <a:latin typeface="Microsoft JhengHei"/>
                <a:cs typeface="Microsoft JhengHei"/>
              </a:rPr>
              <a:t>新股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2401316" y="2190625"/>
            <a:ext cx="1144270" cy="70675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15"/>
              </a:spcBef>
            </a:pPr>
            <a:r>
              <a:rPr sz="2450" b="1">
                <a:solidFill>
                  <a:srgbClr val="001F5F"/>
                </a:solidFill>
                <a:latin typeface="Calibri"/>
                <a:cs typeface="Calibri"/>
              </a:rPr>
              <a:t>3</a:t>
            </a:r>
            <a:r>
              <a:rPr sz="2450" b="1" spc="-15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2450" b="1">
                <a:solidFill>
                  <a:srgbClr val="001F5F"/>
                </a:solidFill>
                <a:latin typeface="Calibri"/>
                <a:cs typeface="Calibri"/>
              </a:rPr>
              <a:t>551</a:t>
            </a:r>
            <a:r>
              <a:rPr sz="1550" b="1" spc="50">
                <a:solidFill>
                  <a:srgbClr val="001F5F"/>
                </a:solidFill>
                <a:latin typeface="Microsoft JhengHei"/>
                <a:cs typeface="Microsoft JhengHei"/>
              </a:rPr>
              <a:t>亿</a:t>
            </a:r>
            <a:r>
              <a:rPr sz="1550" b="1" spc="30">
                <a:solidFill>
                  <a:srgbClr val="001F5F"/>
                </a:solidFill>
                <a:latin typeface="Microsoft JhengHei"/>
                <a:cs typeface="Microsoft JhengHei"/>
              </a:rPr>
              <a:t>元</a:t>
            </a:r>
            <a:endParaRPr sz="1550">
              <a:latin typeface="Microsoft JhengHei"/>
              <a:cs typeface="Microsoft JhengHei"/>
            </a:endParaRPr>
          </a:p>
          <a:p>
            <a:pPr marL="5715" algn="ctr">
              <a:lnSpc>
                <a:spcPct val="100000"/>
              </a:lnSpc>
              <a:spcBef>
                <a:spcPts val="240"/>
              </a:spcBef>
            </a:pPr>
            <a:r>
              <a:rPr sz="1550" b="1" spc="50">
                <a:solidFill>
                  <a:srgbClr val="001F5F"/>
                </a:solidFill>
                <a:latin typeface="Microsoft JhengHei"/>
                <a:cs typeface="Microsoft JhengHei"/>
              </a:rPr>
              <a:t>人民币</a:t>
            </a:r>
            <a:endParaRPr sz="1550">
              <a:latin typeface="Microsoft JhengHei"/>
              <a:cs typeface="Microsoft JhengHei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6278879" y="2359660"/>
            <a:ext cx="408940" cy="289560"/>
          </a:xfrm>
          <a:custGeom>
            <a:rect l="l" t="t" r="r" b="b"/>
            <a:pathLst>
              <a:path w="408940" h="289560">
                <a:moveTo>
                  <a:pt x="408431" y="146303"/>
                </a:moveTo>
                <a:lnTo>
                  <a:pt x="0" y="146303"/>
                </a:lnTo>
                <a:lnTo>
                  <a:pt x="204216" y="289560"/>
                </a:lnTo>
                <a:lnTo>
                  <a:pt x="408431" y="146303"/>
                </a:lnTo>
                <a:close/>
              </a:path>
              <a:path w="408940" h="289560">
                <a:moveTo>
                  <a:pt x="307848" y="0"/>
                </a:moveTo>
                <a:lnTo>
                  <a:pt x="103632" y="0"/>
                </a:lnTo>
                <a:lnTo>
                  <a:pt x="103632" y="146303"/>
                </a:lnTo>
                <a:lnTo>
                  <a:pt x="307848" y="146303"/>
                </a:lnTo>
                <a:lnTo>
                  <a:pt x="307848" y="0"/>
                </a:lnTo>
                <a:close/>
              </a:path>
            </a:pathLst>
          </a:custGeom>
          <a:solidFill>
            <a:srgbClr val="2C78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6976871" y="3179572"/>
            <a:ext cx="365760" cy="326390"/>
          </a:xfrm>
          <a:custGeom>
            <a:rect l="l" t="t" r="r" b="b"/>
            <a:pathLst>
              <a:path w="365759" h="326389">
                <a:moveTo>
                  <a:pt x="365759" y="164591"/>
                </a:moveTo>
                <a:lnTo>
                  <a:pt x="0" y="164591"/>
                </a:lnTo>
                <a:lnTo>
                  <a:pt x="182879" y="326136"/>
                </a:lnTo>
                <a:lnTo>
                  <a:pt x="365759" y="164591"/>
                </a:lnTo>
                <a:close/>
              </a:path>
              <a:path w="365759" h="326389">
                <a:moveTo>
                  <a:pt x="274320" y="0"/>
                </a:moveTo>
                <a:lnTo>
                  <a:pt x="91439" y="0"/>
                </a:lnTo>
                <a:lnTo>
                  <a:pt x="91439" y="164591"/>
                </a:lnTo>
                <a:lnTo>
                  <a:pt x="274320" y="164591"/>
                </a:lnTo>
                <a:lnTo>
                  <a:pt x="274320" y="0"/>
                </a:lnTo>
                <a:close/>
              </a:path>
            </a:pathLst>
          </a:custGeom>
          <a:solidFill>
            <a:srgbClr val="8496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 txBox="1"/>
          <p:nvPr/>
        </p:nvSpPr>
        <p:spPr>
          <a:xfrm>
            <a:off x="7848092" y="1741017"/>
            <a:ext cx="2012950" cy="1388110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189230" indent="-177165">
              <a:lnSpc>
                <a:spcPct val="100000"/>
              </a:lnSpc>
              <a:spcBef>
                <a:spcPts val="1185"/>
              </a:spcBef>
              <a:buFont typeface="Arial"/>
              <a:buChar char="•"/>
              <a:tabLst>
                <a:tab pos="189865"/>
              </a:tabLst>
            </a:pPr>
            <a:r>
              <a:rPr sz="1550" spc="30">
                <a:latin typeface="华文细黑"/>
                <a:cs typeface="华文细黑"/>
              </a:rPr>
              <a:t>创业板</a:t>
            </a:r>
            <a:r>
              <a:rPr sz="1550" spc="15">
                <a:latin typeface="Calibri"/>
                <a:cs typeface="Calibri"/>
              </a:rPr>
              <a:t>IPO</a:t>
            </a:r>
            <a:r>
              <a:rPr sz="1550" spc="30">
                <a:latin typeface="华文细黑"/>
                <a:cs typeface="华文细黑"/>
              </a:rPr>
              <a:t>数量领先</a:t>
            </a:r>
            <a:endParaRPr sz="1550">
              <a:latin typeface="华文细黑"/>
              <a:cs typeface="华文细黑"/>
            </a:endParaRPr>
          </a:p>
          <a:p>
            <a:pPr marL="189230" indent="-177165">
              <a:lnSpc>
                <a:spcPct val="100000"/>
              </a:lnSpc>
              <a:spcBef>
                <a:spcPts val="1090"/>
              </a:spcBef>
              <a:buFont typeface="Arial"/>
              <a:buChar char="•"/>
              <a:tabLst>
                <a:tab pos="189865"/>
              </a:tabLst>
            </a:pPr>
            <a:r>
              <a:rPr sz="1550" spc="30">
                <a:latin typeface="华文细黑"/>
                <a:cs typeface="华文细黑"/>
              </a:rPr>
              <a:t>科创板融资额领先</a:t>
            </a:r>
            <a:endParaRPr sz="1550">
              <a:latin typeface="华文细黑"/>
              <a:cs typeface="华文细黑"/>
            </a:endParaRPr>
          </a:p>
          <a:p>
            <a:pPr marL="189230" indent="-177165">
              <a:lnSpc>
                <a:spcPts val="1855"/>
              </a:lnSpc>
              <a:spcBef>
                <a:spcPts val="1115"/>
              </a:spcBef>
              <a:buFont typeface="Arial"/>
              <a:buChar char="•"/>
              <a:tabLst>
                <a:tab pos="189865"/>
              </a:tabLst>
            </a:pPr>
            <a:r>
              <a:rPr sz="1550" spc="30">
                <a:latin typeface="华文细黑"/>
                <a:cs typeface="华文细黑"/>
              </a:rPr>
              <a:t>科创板及创业板融资</a:t>
            </a:r>
            <a:endParaRPr sz="1550">
              <a:latin typeface="华文细黑"/>
              <a:cs typeface="华文细黑"/>
            </a:endParaRPr>
          </a:p>
          <a:p>
            <a:pPr marL="189230">
              <a:lnSpc>
                <a:spcPts val="1855"/>
              </a:lnSpc>
            </a:pPr>
            <a:r>
              <a:rPr sz="1550" spc="30">
                <a:latin typeface="华文细黑"/>
                <a:cs typeface="华文细黑"/>
              </a:rPr>
              <a:t>额均超过主板</a:t>
            </a:r>
            <a:endParaRPr sz="1550">
              <a:latin typeface="华文细黑"/>
              <a:cs typeface="华文细黑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426212" y="6144767"/>
            <a:ext cx="9751695" cy="295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资料来源：中国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证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监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会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上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海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证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券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易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（上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）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深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圳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证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券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易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（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深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）、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北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京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证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券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易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（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北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25">
                <a:solidFill>
                  <a:srgbClr val="303030"/>
                </a:solidFill>
                <a:latin typeface="华文细黑"/>
                <a:cs typeface="华文细黑"/>
              </a:rPr>
              <a:t>）</a:t>
            </a:r>
            <a:r>
              <a:rPr sz="850" spc="25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德</a:t>
            </a:r>
            <a:r>
              <a:rPr sz="850" spc="10">
                <a:latin typeface="华文细黑"/>
                <a:cs typeface="华文细黑"/>
              </a:rPr>
              <a:t>勤</a:t>
            </a:r>
            <a:r>
              <a:rPr sz="850" spc="35">
                <a:latin typeface="华文细黑"/>
                <a:cs typeface="华文细黑"/>
              </a:rPr>
              <a:t>估计</a:t>
            </a:r>
            <a:r>
              <a:rPr sz="850" spc="10">
                <a:latin typeface="华文细黑"/>
                <a:cs typeface="华文细黑"/>
              </a:rPr>
              <a:t>与</a:t>
            </a:r>
            <a:r>
              <a:rPr sz="850" spc="35">
                <a:latin typeface="华文细黑"/>
                <a:cs typeface="华文细黑"/>
              </a:rPr>
              <a:t>分</a:t>
            </a:r>
            <a:r>
              <a:rPr sz="850" spc="10">
                <a:latin typeface="华文细黑"/>
                <a:cs typeface="华文细黑"/>
              </a:rPr>
              <a:t>析</a:t>
            </a:r>
            <a:r>
              <a:rPr sz="850" spc="35">
                <a:latin typeface="华文细黑"/>
                <a:cs typeface="华文细黑"/>
              </a:rPr>
              <a:t>。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数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据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截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850" spc="15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12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29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日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德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预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计</a:t>
            </a:r>
            <a:r>
              <a:rPr sz="850" spc="15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12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11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日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850" spc="10">
                <a:solidFill>
                  <a:srgbClr val="303030"/>
                </a:solidFill>
                <a:latin typeface="Calibri"/>
                <a:cs typeface="Calibri"/>
              </a:rPr>
              <a:t>12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10">
                <a:solidFill>
                  <a:srgbClr val="303030"/>
                </a:solidFill>
                <a:latin typeface="Calibri"/>
                <a:cs typeface="Calibri"/>
              </a:rPr>
              <a:t>29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日之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间有</a:t>
            </a:r>
            <a:r>
              <a:rPr sz="850" spc="20">
                <a:solidFill>
                  <a:srgbClr val="303030"/>
                </a:solidFill>
                <a:latin typeface="Calibri"/>
                <a:cs typeface="Calibri"/>
              </a:rPr>
              <a:t>13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只新股上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市。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7357364" y="3108960"/>
            <a:ext cx="49657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spc="10">
                <a:solidFill>
                  <a:srgbClr val="44536A"/>
                </a:solidFill>
                <a:latin typeface="Calibri"/>
                <a:cs typeface="Calibri"/>
              </a:rPr>
              <a:t>27%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6034532" y="1941575"/>
            <a:ext cx="1589405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20">
                <a:solidFill>
                  <a:srgbClr val="3A3838"/>
                </a:solidFill>
                <a:latin typeface="Microsoft JhengHei"/>
                <a:cs typeface="Microsoft JhengHei"/>
              </a:rPr>
              <a:t>融资</a:t>
            </a:r>
            <a:r>
              <a:rPr sz="1750" b="1">
                <a:solidFill>
                  <a:srgbClr val="3A3838"/>
                </a:solidFill>
                <a:latin typeface="Microsoft JhengHei"/>
                <a:cs typeface="Microsoft JhengHei"/>
              </a:rPr>
              <a:t>额</a:t>
            </a:r>
            <a:endParaRPr sz="1750">
              <a:latin typeface="Microsoft JhengHei"/>
              <a:cs typeface="Microsoft JhengHei"/>
            </a:endParaRPr>
          </a:p>
          <a:p>
            <a:pPr marL="680085">
              <a:lnSpc>
                <a:spcPct val="100000"/>
              </a:lnSpc>
              <a:spcBef>
                <a:spcPts val="90"/>
              </a:spcBef>
            </a:pPr>
            <a:r>
              <a:rPr sz="2800" b="1" spc="-10">
                <a:solidFill>
                  <a:srgbClr val="16608B"/>
                </a:solidFill>
                <a:latin typeface="Calibri"/>
                <a:cs typeface="Calibri"/>
              </a:rPr>
              <a:t>40%</a:t>
            </a:r>
            <a:endParaRPr sz="2800">
              <a:latin typeface="Calibri"/>
              <a:cs typeface="Calibri"/>
            </a:endParaRPr>
          </a:p>
          <a:p>
            <a:pPr marL="765175">
              <a:lnSpc>
                <a:spcPct val="100000"/>
              </a:lnSpc>
              <a:spcBef>
                <a:spcPts val="985"/>
              </a:spcBef>
            </a:pPr>
            <a:r>
              <a:rPr sz="1550" b="1" spc="50">
                <a:solidFill>
                  <a:srgbClr val="001F5F"/>
                </a:solidFill>
                <a:latin typeface="Microsoft JhengHei"/>
                <a:cs typeface="Microsoft JhengHei"/>
              </a:rPr>
              <a:t>新股</a:t>
            </a:r>
            <a:r>
              <a:rPr sz="1550" b="1" spc="30">
                <a:solidFill>
                  <a:srgbClr val="001F5F"/>
                </a:solidFill>
                <a:latin typeface="Microsoft JhengHei"/>
                <a:cs typeface="Microsoft JhengHei"/>
              </a:rPr>
              <a:t>数量</a:t>
            </a:r>
            <a:endParaRPr sz="1550">
              <a:latin typeface="Microsoft JhengHei"/>
              <a:cs typeface="Microsoft JhengHei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8466835" y="4337303"/>
            <a:ext cx="815340" cy="161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35">
                <a:latin typeface="华文细黑"/>
                <a:cs typeface="华文细黑"/>
              </a:rPr>
              <a:t>（亿元人民币）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4066032" y="2826004"/>
            <a:ext cx="317500" cy="317500"/>
          </a:xfrm>
          <a:custGeom>
            <a:rect l="l" t="t" r="r" b="b"/>
            <a:pathLst>
              <a:path w="317500" h="317500">
                <a:moveTo>
                  <a:pt x="158495" y="0"/>
                </a:moveTo>
                <a:lnTo>
                  <a:pt x="108069" y="8290"/>
                </a:lnTo>
                <a:lnTo>
                  <a:pt x="64520" y="31211"/>
                </a:lnTo>
                <a:lnTo>
                  <a:pt x="30333" y="65836"/>
                </a:lnTo>
                <a:lnTo>
                  <a:pt x="7997" y="109240"/>
                </a:lnTo>
                <a:lnTo>
                  <a:pt x="0" y="158496"/>
                </a:lnTo>
                <a:lnTo>
                  <a:pt x="7997" y="208922"/>
                </a:lnTo>
                <a:lnTo>
                  <a:pt x="30333" y="252471"/>
                </a:lnTo>
                <a:lnTo>
                  <a:pt x="64520" y="286658"/>
                </a:lnTo>
                <a:lnTo>
                  <a:pt x="108069" y="308994"/>
                </a:lnTo>
                <a:lnTo>
                  <a:pt x="158495" y="316992"/>
                </a:lnTo>
                <a:lnTo>
                  <a:pt x="207751" y="308994"/>
                </a:lnTo>
                <a:lnTo>
                  <a:pt x="209978" y="307848"/>
                </a:lnTo>
                <a:lnTo>
                  <a:pt x="158495" y="307848"/>
                </a:lnTo>
                <a:lnTo>
                  <a:pt x="111361" y="300215"/>
                </a:lnTo>
                <a:lnTo>
                  <a:pt x="70372" y="278977"/>
                </a:lnTo>
                <a:lnTo>
                  <a:pt x="38014" y="246619"/>
                </a:lnTo>
                <a:lnTo>
                  <a:pt x="16776" y="205630"/>
                </a:lnTo>
                <a:lnTo>
                  <a:pt x="9143" y="158496"/>
                </a:lnTo>
                <a:lnTo>
                  <a:pt x="16776" y="112849"/>
                </a:lnTo>
                <a:lnTo>
                  <a:pt x="38014" y="72761"/>
                </a:lnTo>
                <a:lnTo>
                  <a:pt x="70372" y="40867"/>
                </a:lnTo>
                <a:lnTo>
                  <a:pt x="111361" y="19799"/>
                </a:lnTo>
                <a:lnTo>
                  <a:pt x="158495" y="12192"/>
                </a:lnTo>
                <a:lnTo>
                  <a:pt x="215139" y="12192"/>
                </a:lnTo>
                <a:lnTo>
                  <a:pt x="207751" y="8290"/>
                </a:lnTo>
                <a:lnTo>
                  <a:pt x="158495" y="0"/>
                </a:lnTo>
                <a:close/>
              </a:path>
              <a:path w="317500" h="317500">
                <a:moveTo>
                  <a:pt x="215139" y="12192"/>
                </a:moveTo>
                <a:lnTo>
                  <a:pt x="158495" y="12192"/>
                </a:lnTo>
                <a:lnTo>
                  <a:pt x="204142" y="19799"/>
                </a:lnTo>
                <a:lnTo>
                  <a:pt x="244230" y="40867"/>
                </a:lnTo>
                <a:lnTo>
                  <a:pt x="276124" y="72761"/>
                </a:lnTo>
                <a:lnTo>
                  <a:pt x="297192" y="112849"/>
                </a:lnTo>
                <a:lnTo>
                  <a:pt x="304800" y="158496"/>
                </a:lnTo>
                <a:lnTo>
                  <a:pt x="297192" y="205630"/>
                </a:lnTo>
                <a:lnTo>
                  <a:pt x="276124" y="246619"/>
                </a:lnTo>
                <a:lnTo>
                  <a:pt x="244230" y="278977"/>
                </a:lnTo>
                <a:lnTo>
                  <a:pt x="204142" y="300215"/>
                </a:lnTo>
                <a:lnTo>
                  <a:pt x="158495" y="307848"/>
                </a:lnTo>
                <a:lnTo>
                  <a:pt x="209978" y="307848"/>
                </a:lnTo>
                <a:lnTo>
                  <a:pt x="251155" y="286658"/>
                </a:lnTo>
                <a:lnTo>
                  <a:pt x="285780" y="252471"/>
                </a:lnTo>
                <a:lnTo>
                  <a:pt x="308701" y="208922"/>
                </a:lnTo>
                <a:lnTo>
                  <a:pt x="316991" y="158496"/>
                </a:lnTo>
                <a:lnTo>
                  <a:pt x="308701" y="109240"/>
                </a:lnTo>
                <a:lnTo>
                  <a:pt x="285780" y="65836"/>
                </a:lnTo>
                <a:lnTo>
                  <a:pt x="251155" y="31211"/>
                </a:lnTo>
                <a:lnTo>
                  <a:pt x="215139" y="12192"/>
                </a:lnTo>
                <a:close/>
              </a:path>
            </a:pathLst>
          </a:custGeom>
          <a:solidFill>
            <a:srgbClr val="004F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130040" y="2914395"/>
            <a:ext cx="188975" cy="14325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2788920" y="1972564"/>
            <a:ext cx="317500" cy="317500"/>
          </a:xfrm>
          <a:custGeom>
            <a:rect l="l" t="t" r="r" b="b"/>
            <a:pathLst>
              <a:path w="317500" h="317500">
                <a:moveTo>
                  <a:pt x="158496" y="0"/>
                </a:moveTo>
                <a:lnTo>
                  <a:pt x="108069" y="7997"/>
                </a:lnTo>
                <a:lnTo>
                  <a:pt x="64520" y="30333"/>
                </a:lnTo>
                <a:lnTo>
                  <a:pt x="30333" y="64520"/>
                </a:lnTo>
                <a:lnTo>
                  <a:pt x="7997" y="108069"/>
                </a:lnTo>
                <a:lnTo>
                  <a:pt x="0" y="158496"/>
                </a:lnTo>
                <a:lnTo>
                  <a:pt x="7997" y="208922"/>
                </a:lnTo>
                <a:lnTo>
                  <a:pt x="30333" y="252471"/>
                </a:lnTo>
                <a:lnTo>
                  <a:pt x="64520" y="286658"/>
                </a:lnTo>
                <a:lnTo>
                  <a:pt x="108069" y="308994"/>
                </a:lnTo>
                <a:lnTo>
                  <a:pt x="158496" y="316991"/>
                </a:lnTo>
                <a:lnTo>
                  <a:pt x="208922" y="308994"/>
                </a:lnTo>
                <a:lnTo>
                  <a:pt x="217099" y="304800"/>
                </a:lnTo>
                <a:lnTo>
                  <a:pt x="158496" y="304800"/>
                </a:lnTo>
                <a:lnTo>
                  <a:pt x="111678" y="297484"/>
                </a:lnTo>
                <a:lnTo>
                  <a:pt x="71445" y="277002"/>
                </a:lnTo>
                <a:lnTo>
                  <a:pt x="39989" y="245546"/>
                </a:lnTo>
                <a:lnTo>
                  <a:pt x="19507" y="205313"/>
                </a:lnTo>
                <a:lnTo>
                  <a:pt x="12192" y="158496"/>
                </a:lnTo>
                <a:lnTo>
                  <a:pt x="19507" y="111678"/>
                </a:lnTo>
                <a:lnTo>
                  <a:pt x="39989" y="71445"/>
                </a:lnTo>
                <a:lnTo>
                  <a:pt x="71445" y="39989"/>
                </a:lnTo>
                <a:lnTo>
                  <a:pt x="111678" y="19507"/>
                </a:lnTo>
                <a:lnTo>
                  <a:pt x="158496" y="12191"/>
                </a:lnTo>
                <a:lnTo>
                  <a:pt x="217099" y="12191"/>
                </a:lnTo>
                <a:lnTo>
                  <a:pt x="208922" y="7997"/>
                </a:lnTo>
                <a:lnTo>
                  <a:pt x="158496" y="0"/>
                </a:lnTo>
                <a:close/>
              </a:path>
              <a:path w="317500" h="317500">
                <a:moveTo>
                  <a:pt x="217099" y="12191"/>
                </a:moveTo>
                <a:lnTo>
                  <a:pt x="158496" y="12191"/>
                </a:lnTo>
                <a:lnTo>
                  <a:pt x="205313" y="19507"/>
                </a:lnTo>
                <a:lnTo>
                  <a:pt x="245546" y="39989"/>
                </a:lnTo>
                <a:lnTo>
                  <a:pt x="277002" y="71445"/>
                </a:lnTo>
                <a:lnTo>
                  <a:pt x="297484" y="111678"/>
                </a:lnTo>
                <a:lnTo>
                  <a:pt x="304800" y="158496"/>
                </a:lnTo>
                <a:lnTo>
                  <a:pt x="297484" y="205313"/>
                </a:lnTo>
                <a:lnTo>
                  <a:pt x="277002" y="245546"/>
                </a:lnTo>
                <a:lnTo>
                  <a:pt x="245546" y="277002"/>
                </a:lnTo>
                <a:lnTo>
                  <a:pt x="205313" y="297484"/>
                </a:lnTo>
                <a:lnTo>
                  <a:pt x="158496" y="304800"/>
                </a:lnTo>
                <a:lnTo>
                  <a:pt x="217099" y="304800"/>
                </a:lnTo>
                <a:lnTo>
                  <a:pt x="252471" y="286658"/>
                </a:lnTo>
                <a:lnTo>
                  <a:pt x="286658" y="252471"/>
                </a:lnTo>
                <a:lnTo>
                  <a:pt x="308994" y="208922"/>
                </a:lnTo>
                <a:lnTo>
                  <a:pt x="316992" y="158496"/>
                </a:lnTo>
                <a:lnTo>
                  <a:pt x="308994" y="108069"/>
                </a:lnTo>
                <a:lnTo>
                  <a:pt x="286658" y="64520"/>
                </a:lnTo>
                <a:lnTo>
                  <a:pt x="252471" y="30333"/>
                </a:lnTo>
                <a:lnTo>
                  <a:pt x="217099" y="12191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2862072" y="2045716"/>
            <a:ext cx="170687" cy="17068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7699247" y="1564132"/>
            <a:ext cx="2368550" cy="262255"/>
          </a:xfrm>
          <a:custGeom>
            <a:rect l="l" t="t" r="r" b="b"/>
            <a:pathLst>
              <a:path w="2368550" h="262255">
                <a:moveTo>
                  <a:pt x="2237231" y="0"/>
                </a:moveTo>
                <a:lnTo>
                  <a:pt x="131063" y="0"/>
                </a:lnTo>
                <a:lnTo>
                  <a:pt x="79724" y="10191"/>
                </a:lnTo>
                <a:lnTo>
                  <a:pt x="38099" y="38100"/>
                </a:lnTo>
                <a:lnTo>
                  <a:pt x="10191" y="79724"/>
                </a:lnTo>
                <a:lnTo>
                  <a:pt x="0" y="131063"/>
                </a:lnTo>
                <a:lnTo>
                  <a:pt x="10191" y="182403"/>
                </a:lnTo>
                <a:lnTo>
                  <a:pt x="38100" y="224027"/>
                </a:lnTo>
                <a:lnTo>
                  <a:pt x="79724" y="251936"/>
                </a:lnTo>
                <a:lnTo>
                  <a:pt x="131063" y="262127"/>
                </a:lnTo>
                <a:lnTo>
                  <a:pt x="2237231" y="262127"/>
                </a:lnTo>
                <a:lnTo>
                  <a:pt x="2288571" y="251936"/>
                </a:lnTo>
                <a:lnTo>
                  <a:pt x="2330196" y="224027"/>
                </a:lnTo>
                <a:lnTo>
                  <a:pt x="2358104" y="182403"/>
                </a:lnTo>
                <a:lnTo>
                  <a:pt x="2368296" y="131063"/>
                </a:lnTo>
                <a:lnTo>
                  <a:pt x="2358104" y="79724"/>
                </a:lnTo>
                <a:lnTo>
                  <a:pt x="2330196" y="38100"/>
                </a:lnTo>
                <a:lnTo>
                  <a:pt x="2288571" y="10191"/>
                </a:lnTo>
                <a:lnTo>
                  <a:pt x="2237231" y="0"/>
                </a:lnTo>
                <a:close/>
              </a:path>
            </a:pathLst>
          </a:custGeom>
          <a:solidFill>
            <a:srgbClr val="0096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7799831" y="1591563"/>
            <a:ext cx="222503" cy="222503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426212" y="6431188"/>
            <a:ext cx="1805939" cy="1473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00" spc="-5">
                <a:latin typeface="Calibri"/>
                <a:cs typeface="Calibri"/>
              </a:rPr>
              <a:t>©</a:t>
            </a:r>
            <a:r>
              <a:rPr sz="700" spc="-40">
                <a:latin typeface="Calibri"/>
                <a:cs typeface="Calibri"/>
              </a:rPr>
              <a:t> </a:t>
            </a:r>
            <a:r>
              <a:rPr sz="700">
                <a:latin typeface="Calibri"/>
                <a:cs typeface="Calibri"/>
              </a:rPr>
              <a:t>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10123931" y="6438557"/>
            <a:ext cx="167640" cy="13335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0"/>
              </a:spcBef>
            </a:pPr>
            <a:r>
              <a:rPr sz="700" spc="-5">
                <a:latin typeface="Calibri"/>
                <a:cs typeface="Calibri"/>
              </a:rPr>
              <a:t>25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7548" y="975360"/>
            <a:ext cx="6775450" cy="6584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485"/>
              </a:lnSpc>
              <a:spcBef>
                <a:spcPts val="110"/>
              </a:spcBef>
            </a:pPr>
            <a:r>
              <a:rPr spc="10">
                <a:latin typeface="Calibri"/>
                <a:cs typeface="Calibri"/>
              </a:rPr>
              <a:t>2023</a:t>
            </a:r>
            <a:r>
              <a:rPr spc="10"/>
              <a:t>年</a:t>
            </a:r>
            <a:r>
              <a:rPr spc="-15"/>
              <a:t>中</a:t>
            </a:r>
            <a:r>
              <a:rPr spc="10"/>
              <a:t>国内</a:t>
            </a:r>
            <a:r>
              <a:rPr spc="-15"/>
              <a:t>地</a:t>
            </a:r>
            <a:r>
              <a:rPr spc="10"/>
              <a:t>新股</a:t>
            </a:r>
            <a:r>
              <a:rPr spc="-15"/>
              <a:t>市</a:t>
            </a:r>
            <a:r>
              <a:rPr spc="10"/>
              <a:t>场概览</a:t>
            </a:r>
          </a:p>
          <a:p>
            <a:pPr marL="12700">
              <a:lnSpc>
                <a:spcPts val="2485"/>
              </a:lnSpc>
            </a:pPr>
            <a:r>
              <a:rPr spc="30">
                <a:solidFill>
                  <a:srgbClr val="565656"/>
                </a:solidFill>
              </a:rPr>
              <a:t>前</a:t>
            </a:r>
            <a:r>
              <a:rPr spc="10">
                <a:solidFill>
                  <a:srgbClr val="565656"/>
                </a:solidFill>
                <a:latin typeface="Calibri"/>
                <a:cs typeface="Calibri"/>
              </a:rPr>
              <a:t>5</a:t>
            </a:r>
            <a:r>
              <a:rPr spc="30">
                <a:solidFill>
                  <a:srgbClr val="565656"/>
                </a:solidFill>
              </a:rPr>
              <a:t>大</a:t>
            </a:r>
            <a:r>
              <a:rPr spc="-5">
                <a:solidFill>
                  <a:srgbClr val="565656"/>
                </a:solidFill>
                <a:latin typeface="Calibri"/>
                <a:cs typeface="Calibri"/>
              </a:rPr>
              <a:t>IPO</a:t>
            </a:r>
            <a:r>
              <a:rPr spc="10">
                <a:solidFill>
                  <a:srgbClr val="565656"/>
                </a:solidFill>
              </a:rPr>
              <a:t>共</a:t>
            </a:r>
            <a:r>
              <a:rPr spc="-15">
                <a:solidFill>
                  <a:srgbClr val="565656"/>
                </a:solidFill>
              </a:rPr>
              <a:t>计</a:t>
            </a:r>
            <a:r>
              <a:rPr spc="10">
                <a:solidFill>
                  <a:srgbClr val="565656"/>
                </a:solidFill>
              </a:rPr>
              <a:t>融资</a:t>
            </a:r>
            <a:r>
              <a:rPr spc="-15">
                <a:solidFill>
                  <a:srgbClr val="565656"/>
                </a:solidFill>
              </a:rPr>
              <a:t>规</a:t>
            </a:r>
            <a:r>
              <a:rPr spc="10">
                <a:solidFill>
                  <a:srgbClr val="565656"/>
                </a:solidFill>
              </a:rPr>
              <a:t>模为</a:t>
            </a:r>
            <a:r>
              <a:rPr spc="-10">
                <a:solidFill>
                  <a:srgbClr val="565656"/>
                </a:solidFill>
                <a:latin typeface="Calibri"/>
                <a:cs typeface="Calibri"/>
              </a:rPr>
              <a:t>566</a:t>
            </a:r>
            <a:r>
              <a:rPr spc="10">
                <a:solidFill>
                  <a:srgbClr val="565656"/>
                </a:solidFill>
              </a:rPr>
              <a:t>亿元</a:t>
            </a:r>
            <a:r>
              <a:rPr spc="-15">
                <a:solidFill>
                  <a:srgbClr val="565656"/>
                </a:solidFill>
              </a:rPr>
              <a:t>人</a:t>
            </a:r>
            <a:r>
              <a:rPr spc="10">
                <a:solidFill>
                  <a:srgbClr val="565656"/>
                </a:solidFill>
              </a:rPr>
              <a:t>民币</a:t>
            </a:r>
            <a:r>
              <a:rPr spc="-15">
                <a:solidFill>
                  <a:srgbClr val="565656"/>
                </a:solidFill>
              </a:rPr>
              <a:t>，</a:t>
            </a:r>
            <a:r>
              <a:rPr spc="10">
                <a:solidFill>
                  <a:srgbClr val="565656"/>
                </a:solidFill>
              </a:rPr>
              <a:t>较去</a:t>
            </a:r>
            <a:r>
              <a:rPr spc="-15">
                <a:solidFill>
                  <a:srgbClr val="565656"/>
                </a:solidFill>
              </a:rPr>
              <a:t>年</a:t>
            </a:r>
            <a:r>
              <a:rPr spc="10">
                <a:solidFill>
                  <a:srgbClr val="565656"/>
                </a:solidFill>
              </a:rPr>
              <a:t>减少</a:t>
            </a:r>
            <a:r>
              <a:rPr spc="-10">
                <a:solidFill>
                  <a:srgbClr val="565656"/>
                </a:solidFill>
                <a:latin typeface="Calibri"/>
                <a:cs typeface="Calibri"/>
              </a:rPr>
              <a:t>51%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2723" y="1859280"/>
            <a:ext cx="5646420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5123815"/>
              </a:tabLst>
            </a:pPr>
            <a:r>
              <a:rPr sz="1300" b="1" spc="10">
                <a:latin typeface="Calibri"/>
                <a:cs typeface="Calibri"/>
              </a:rPr>
              <a:t>2023</a:t>
            </a:r>
            <a:r>
              <a:rPr sz="1300" b="1" spc="20">
                <a:latin typeface="Microsoft JhengHei"/>
                <a:cs typeface="Microsoft JhengHei"/>
              </a:rPr>
              <a:t>年	</a:t>
            </a:r>
            <a:r>
              <a:rPr sz="1300" b="1" spc="10">
                <a:solidFill>
                  <a:srgbClr val="435E13"/>
                </a:solidFill>
                <a:latin typeface="Calibri"/>
                <a:cs typeface="Calibri"/>
              </a:rPr>
              <a:t>2022</a:t>
            </a:r>
            <a:r>
              <a:rPr sz="1300" b="1" spc="20">
                <a:solidFill>
                  <a:srgbClr val="435E13"/>
                </a:solidFill>
                <a:latin typeface="Microsoft JhengHei"/>
                <a:cs typeface="Microsoft JhengHei"/>
              </a:rPr>
              <a:t>年</a:t>
            </a:r>
            <a:endParaRPr sz="13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18323" y="2008631"/>
            <a:ext cx="1133475" cy="5873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49225">
              <a:lnSpc>
                <a:spcPct val="100000"/>
              </a:lnSpc>
              <a:spcBef>
                <a:spcPts val="125"/>
              </a:spcBef>
            </a:pPr>
            <a:r>
              <a:rPr sz="1200" b="1" spc="5">
                <a:solidFill>
                  <a:srgbClr val="3A3B3D"/>
                </a:solidFill>
                <a:latin typeface="Calibri"/>
                <a:cs typeface="Calibri"/>
              </a:rPr>
              <a:t>1.</a:t>
            </a:r>
            <a:r>
              <a:rPr sz="1200" b="1" spc="-15">
                <a:solidFill>
                  <a:srgbClr val="3A3B3D"/>
                </a:solidFill>
                <a:latin typeface="Calibri"/>
                <a:cs typeface="Calibri"/>
              </a:rPr>
              <a:t> </a:t>
            </a: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中国移</a:t>
            </a:r>
            <a:r>
              <a:rPr sz="1200" b="1" spc="20">
                <a:solidFill>
                  <a:srgbClr val="3A3B3D"/>
                </a:solidFill>
                <a:latin typeface="Microsoft JhengHei"/>
                <a:cs typeface="Microsoft JhengHei"/>
              </a:rPr>
              <a:t>动</a:t>
            </a:r>
            <a:endParaRPr sz="12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(520</a:t>
            </a:r>
            <a:r>
              <a:rPr sz="1200" spc="20">
                <a:latin typeface="华文细黑"/>
                <a:cs typeface="华文细黑"/>
              </a:rPr>
              <a:t>亿元人民币</a:t>
            </a: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R="24130" algn="ctr">
              <a:lnSpc>
                <a:spcPct val="100000"/>
              </a:lnSpc>
              <a:spcBef>
                <a:spcPts val="25"/>
              </a:spcBef>
            </a:pPr>
            <a:r>
              <a:rPr sz="1200" spc="20">
                <a:solidFill>
                  <a:srgbClr val="7E7E7E"/>
                </a:solidFill>
                <a:latin typeface="华文细黑"/>
                <a:cs typeface="华文细黑"/>
              </a:rPr>
              <a:t>上交所主板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06916" y="2734055"/>
            <a:ext cx="1133475" cy="5899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70815">
              <a:lnSpc>
                <a:spcPct val="100000"/>
              </a:lnSpc>
              <a:spcBef>
                <a:spcPts val="125"/>
              </a:spcBef>
            </a:pPr>
            <a:r>
              <a:rPr sz="1200" b="1" spc="5">
                <a:solidFill>
                  <a:srgbClr val="3A3B3D"/>
                </a:solidFill>
                <a:latin typeface="Calibri"/>
                <a:cs typeface="Calibri"/>
              </a:rPr>
              <a:t>2.</a:t>
            </a:r>
            <a:r>
              <a:rPr sz="1200" b="1" spc="-15">
                <a:solidFill>
                  <a:srgbClr val="3A3B3D"/>
                </a:solidFill>
                <a:latin typeface="Calibri"/>
                <a:cs typeface="Calibri"/>
              </a:rPr>
              <a:t> </a:t>
            </a: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中国海油</a:t>
            </a:r>
            <a:endParaRPr sz="12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(323</a:t>
            </a:r>
            <a:r>
              <a:rPr sz="1200" spc="20">
                <a:latin typeface="华文细黑"/>
                <a:cs typeface="华文细黑"/>
              </a:rPr>
              <a:t>亿元人民币</a:t>
            </a: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1200" spc="20">
                <a:solidFill>
                  <a:srgbClr val="7E7E7E"/>
                </a:solidFill>
                <a:latin typeface="华文细黑"/>
                <a:cs typeface="华文细黑"/>
              </a:rPr>
              <a:t>上交所主板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2828" y="5468111"/>
            <a:ext cx="1133475" cy="5899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25"/>
              </a:spcBef>
            </a:pPr>
            <a:r>
              <a:rPr sz="1200" b="1" spc="5">
                <a:solidFill>
                  <a:srgbClr val="3A3B3D"/>
                </a:solidFill>
                <a:latin typeface="Calibri"/>
                <a:cs typeface="Calibri"/>
              </a:rPr>
              <a:t>5.</a:t>
            </a:r>
            <a:r>
              <a:rPr sz="1200" b="1" spc="-10">
                <a:solidFill>
                  <a:srgbClr val="3A3B3D"/>
                </a:solidFill>
                <a:latin typeface="Calibri"/>
                <a:cs typeface="Calibri"/>
              </a:rPr>
              <a:t> </a:t>
            </a: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晶科能源</a:t>
            </a:r>
            <a:endParaRPr sz="12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(100</a:t>
            </a:r>
            <a:r>
              <a:rPr sz="1200" spc="20">
                <a:latin typeface="华文细黑"/>
                <a:cs typeface="华文细黑"/>
              </a:rPr>
              <a:t>亿元人民币</a:t>
            </a: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46990" algn="ctr">
              <a:lnSpc>
                <a:spcPct val="100000"/>
              </a:lnSpc>
              <a:spcBef>
                <a:spcPts val="50"/>
              </a:spcBef>
            </a:pPr>
            <a:r>
              <a:rPr sz="1200" spc="20">
                <a:solidFill>
                  <a:srgbClr val="7E7E7E"/>
                </a:solidFill>
                <a:latin typeface="华文细黑"/>
                <a:cs typeface="华文细黑"/>
              </a:rPr>
              <a:t>科创板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48931" y="5215128"/>
            <a:ext cx="1133475" cy="5873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25"/>
              </a:spcBef>
            </a:pPr>
            <a:r>
              <a:rPr sz="1200" b="1" spc="5">
                <a:solidFill>
                  <a:srgbClr val="3A3B3D"/>
                </a:solidFill>
                <a:latin typeface="Calibri"/>
                <a:cs typeface="Calibri"/>
              </a:rPr>
              <a:t>4.</a:t>
            </a:r>
            <a:r>
              <a:rPr sz="1200" b="1" spc="-10">
                <a:solidFill>
                  <a:srgbClr val="3A3B3D"/>
                </a:solidFill>
                <a:latin typeface="Calibri"/>
                <a:cs typeface="Calibri"/>
              </a:rPr>
              <a:t> </a:t>
            </a: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海光信</a:t>
            </a:r>
            <a:r>
              <a:rPr sz="1200" b="1" spc="20">
                <a:solidFill>
                  <a:srgbClr val="3A3B3D"/>
                </a:solidFill>
                <a:latin typeface="Microsoft JhengHei"/>
                <a:cs typeface="Microsoft JhengHei"/>
              </a:rPr>
              <a:t>息</a:t>
            </a:r>
            <a:endParaRPr sz="12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(108</a:t>
            </a:r>
            <a:r>
              <a:rPr sz="1200" spc="20">
                <a:latin typeface="华文细黑"/>
                <a:cs typeface="华文细黑"/>
              </a:rPr>
              <a:t>亿元人民币</a:t>
            </a: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200" spc="20">
                <a:solidFill>
                  <a:srgbClr val="7E7E7E"/>
                </a:solidFill>
                <a:latin typeface="华文细黑"/>
                <a:cs typeface="华文细黑"/>
              </a:rPr>
              <a:t>科创板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333744" y="2243835"/>
            <a:ext cx="1344295" cy="1341120"/>
          </a:xfrm>
          <a:custGeom>
            <a:rect l="l" t="t" r="r" b="b"/>
            <a:pathLst>
              <a:path w="1344295" h="1341120">
                <a:moveTo>
                  <a:pt x="670559" y="0"/>
                </a:moveTo>
                <a:lnTo>
                  <a:pt x="622490" y="1675"/>
                </a:lnTo>
                <a:lnTo>
                  <a:pt x="575361" y="6627"/>
                </a:lnTo>
                <a:lnTo>
                  <a:pt x="529285" y="14745"/>
                </a:lnTo>
                <a:lnTo>
                  <a:pt x="484372" y="25917"/>
                </a:lnTo>
                <a:lnTo>
                  <a:pt x="440733" y="40032"/>
                </a:lnTo>
                <a:lnTo>
                  <a:pt x="398481" y="56978"/>
                </a:lnTo>
                <a:lnTo>
                  <a:pt x="357725" y="76646"/>
                </a:lnTo>
                <a:lnTo>
                  <a:pt x="318578" y="98922"/>
                </a:lnTo>
                <a:lnTo>
                  <a:pt x="281150" y="123697"/>
                </a:lnTo>
                <a:lnTo>
                  <a:pt x="245553" y="150859"/>
                </a:lnTo>
                <a:lnTo>
                  <a:pt x="211898" y="180296"/>
                </a:lnTo>
                <a:lnTo>
                  <a:pt x="180296" y="211898"/>
                </a:lnTo>
                <a:lnTo>
                  <a:pt x="150859" y="245553"/>
                </a:lnTo>
                <a:lnTo>
                  <a:pt x="123697" y="281150"/>
                </a:lnTo>
                <a:lnTo>
                  <a:pt x="98922" y="318578"/>
                </a:lnTo>
                <a:lnTo>
                  <a:pt x="76646" y="357725"/>
                </a:lnTo>
                <a:lnTo>
                  <a:pt x="56978" y="398481"/>
                </a:lnTo>
                <a:lnTo>
                  <a:pt x="40032" y="440733"/>
                </a:lnTo>
                <a:lnTo>
                  <a:pt x="25917" y="484372"/>
                </a:lnTo>
                <a:lnTo>
                  <a:pt x="14745" y="529285"/>
                </a:lnTo>
                <a:lnTo>
                  <a:pt x="6627" y="575361"/>
                </a:lnTo>
                <a:lnTo>
                  <a:pt x="1675" y="622490"/>
                </a:lnTo>
                <a:lnTo>
                  <a:pt x="0" y="670560"/>
                </a:lnTo>
                <a:lnTo>
                  <a:pt x="1675" y="718265"/>
                </a:lnTo>
                <a:lnTo>
                  <a:pt x="6627" y="765095"/>
                </a:lnTo>
                <a:lnTo>
                  <a:pt x="14745" y="810932"/>
                </a:lnTo>
                <a:lnTo>
                  <a:pt x="25917" y="855662"/>
                </a:lnTo>
                <a:lnTo>
                  <a:pt x="40032" y="899168"/>
                </a:lnTo>
                <a:lnTo>
                  <a:pt x="56978" y="941335"/>
                </a:lnTo>
                <a:lnTo>
                  <a:pt x="76646" y="982047"/>
                </a:lnTo>
                <a:lnTo>
                  <a:pt x="98922" y="1021188"/>
                </a:lnTo>
                <a:lnTo>
                  <a:pt x="123697" y="1058643"/>
                </a:lnTo>
                <a:lnTo>
                  <a:pt x="150859" y="1094296"/>
                </a:lnTo>
                <a:lnTo>
                  <a:pt x="180296" y="1128031"/>
                </a:lnTo>
                <a:lnTo>
                  <a:pt x="211898" y="1159732"/>
                </a:lnTo>
                <a:lnTo>
                  <a:pt x="245553" y="1189283"/>
                </a:lnTo>
                <a:lnTo>
                  <a:pt x="281150" y="1216570"/>
                </a:lnTo>
                <a:lnTo>
                  <a:pt x="318578" y="1241475"/>
                </a:lnTo>
                <a:lnTo>
                  <a:pt x="357725" y="1263884"/>
                </a:lnTo>
                <a:lnTo>
                  <a:pt x="398481" y="1283681"/>
                </a:lnTo>
                <a:lnTo>
                  <a:pt x="440733" y="1300749"/>
                </a:lnTo>
                <a:lnTo>
                  <a:pt x="484372" y="1314974"/>
                </a:lnTo>
                <a:lnTo>
                  <a:pt x="529285" y="1326239"/>
                </a:lnTo>
                <a:lnTo>
                  <a:pt x="575361" y="1334429"/>
                </a:lnTo>
                <a:lnTo>
                  <a:pt x="622490" y="1339428"/>
                </a:lnTo>
                <a:lnTo>
                  <a:pt x="670559" y="1341119"/>
                </a:lnTo>
                <a:lnTo>
                  <a:pt x="718646" y="1339428"/>
                </a:lnTo>
                <a:lnTo>
                  <a:pt x="765823" y="1334429"/>
                </a:lnTo>
                <a:lnTo>
                  <a:pt x="811976" y="1326239"/>
                </a:lnTo>
                <a:lnTo>
                  <a:pt x="856992" y="1314974"/>
                </a:lnTo>
                <a:lnTo>
                  <a:pt x="900755" y="1300749"/>
                </a:lnTo>
                <a:lnTo>
                  <a:pt x="943152" y="1283681"/>
                </a:lnTo>
                <a:lnTo>
                  <a:pt x="984069" y="1263884"/>
                </a:lnTo>
                <a:lnTo>
                  <a:pt x="1023391" y="1241475"/>
                </a:lnTo>
                <a:lnTo>
                  <a:pt x="1061004" y="1216570"/>
                </a:lnTo>
                <a:lnTo>
                  <a:pt x="1096794" y="1189283"/>
                </a:lnTo>
                <a:lnTo>
                  <a:pt x="1130646" y="1159732"/>
                </a:lnTo>
                <a:lnTo>
                  <a:pt x="1162446" y="1128031"/>
                </a:lnTo>
                <a:lnTo>
                  <a:pt x="1192081" y="1094296"/>
                </a:lnTo>
                <a:lnTo>
                  <a:pt x="1219435" y="1058643"/>
                </a:lnTo>
                <a:lnTo>
                  <a:pt x="1238374" y="1030224"/>
                </a:lnTo>
                <a:lnTo>
                  <a:pt x="886967" y="1030224"/>
                </a:lnTo>
                <a:lnTo>
                  <a:pt x="873007" y="1028037"/>
                </a:lnTo>
                <a:lnTo>
                  <a:pt x="814831" y="1013855"/>
                </a:lnTo>
                <a:lnTo>
                  <a:pt x="773778" y="1000003"/>
                </a:lnTo>
                <a:lnTo>
                  <a:pt x="726853" y="980406"/>
                </a:lnTo>
                <a:lnTo>
                  <a:pt x="675640" y="954136"/>
                </a:lnTo>
                <a:lnTo>
                  <a:pt x="621716" y="920266"/>
                </a:lnTo>
                <a:lnTo>
                  <a:pt x="566664" y="877865"/>
                </a:lnTo>
                <a:lnTo>
                  <a:pt x="512063" y="826008"/>
                </a:lnTo>
                <a:lnTo>
                  <a:pt x="460310" y="771411"/>
                </a:lnTo>
                <a:lnTo>
                  <a:pt x="418190" y="716388"/>
                </a:lnTo>
                <a:lnTo>
                  <a:pt x="384725" y="662544"/>
                </a:lnTo>
                <a:lnTo>
                  <a:pt x="358936" y="611485"/>
                </a:lnTo>
                <a:lnTo>
                  <a:pt x="339845" y="564816"/>
                </a:lnTo>
                <a:lnTo>
                  <a:pt x="326474" y="524143"/>
                </a:lnTo>
                <a:lnTo>
                  <a:pt x="312978" y="467205"/>
                </a:lnTo>
                <a:lnTo>
                  <a:pt x="306276" y="414718"/>
                </a:lnTo>
                <a:lnTo>
                  <a:pt x="312800" y="385571"/>
                </a:lnTo>
                <a:lnTo>
                  <a:pt x="326755" y="363283"/>
                </a:lnTo>
                <a:lnTo>
                  <a:pt x="344424" y="344424"/>
                </a:lnTo>
                <a:lnTo>
                  <a:pt x="347472" y="338327"/>
                </a:lnTo>
                <a:lnTo>
                  <a:pt x="382904" y="301371"/>
                </a:lnTo>
                <a:lnTo>
                  <a:pt x="420624" y="280415"/>
                </a:lnTo>
                <a:lnTo>
                  <a:pt x="425672" y="279034"/>
                </a:lnTo>
                <a:lnTo>
                  <a:pt x="1217809" y="279034"/>
                </a:lnTo>
                <a:lnTo>
                  <a:pt x="1192081" y="245553"/>
                </a:lnTo>
                <a:lnTo>
                  <a:pt x="1162446" y="211898"/>
                </a:lnTo>
                <a:lnTo>
                  <a:pt x="1130646" y="180296"/>
                </a:lnTo>
                <a:lnTo>
                  <a:pt x="1096794" y="150859"/>
                </a:lnTo>
                <a:lnTo>
                  <a:pt x="1061004" y="123697"/>
                </a:lnTo>
                <a:lnTo>
                  <a:pt x="1023391" y="98922"/>
                </a:lnTo>
                <a:lnTo>
                  <a:pt x="984069" y="76646"/>
                </a:lnTo>
                <a:lnTo>
                  <a:pt x="943152" y="56978"/>
                </a:lnTo>
                <a:lnTo>
                  <a:pt x="900755" y="40032"/>
                </a:lnTo>
                <a:lnTo>
                  <a:pt x="856992" y="25917"/>
                </a:lnTo>
                <a:lnTo>
                  <a:pt x="811976" y="14745"/>
                </a:lnTo>
                <a:lnTo>
                  <a:pt x="765823" y="6627"/>
                </a:lnTo>
                <a:lnTo>
                  <a:pt x="718646" y="1675"/>
                </a:lnTo>
                <a:lnTo>
                  <a:pt x="670559" y="0"/>
                </a:lnTo>
                <a:close/>
              </a:path>
              <a:path w="1344295" h="1341120">
                <a:moveTo>
                  <a:pt x="1342654" y="713231"/>
                </a:moveTo>
                <a:lnTo>
                  <a:pt x="880872" y="713231"/>
                </a:lnTo>
                <a:lnTo>
                  <a:pt x="929258" y="727281"/>
                </a:lnTo>
                <a:lnTo>
                  <a:pt x="973073" y="754760"/>
                </a:lnTo>
                <a:lnTo>
                  <a:pt x="1011173" y="794242"/>
                </a:lnTo>
                <a:lnTo>
                  <a:pt x="1042415" y="844296"/>
                </a:lnTo>
                <a:lnTo>
                  <a:pt x="1059560" y="887729"/>
                </a:lnTo>
                <a:lnTo>
                  <a:pt x="1062561" y="904303"/>
                </a:lnTo>
                <a:lnTo>
                  <a:pt x="1060703" y="917448"/>
                </a:lnTo>
                <a:lnTo>
                  <a:pt x="1053369" y="934021"/>
                </a:lnTo>
                <a:lnTo>
                  <a:pt x="1040892" y="951738"/>
                </a:lnTo>
                <a:lnTo>
                  <a:pt x="1023842" y="970597"/>
                </a:lnTo>
                <a:lnTo>
                  <a:pt x="1002791" y="990600"/>
                </a:lnTo>
                <a:lnTo>
                  <a:pt x="996696" y="996696"/>
                </a:lnTo>
                <a:lnTo>
                  <a:pt x="980932" y="1008364"/>
                </a:lnTo>
                <a:lnTo>
                  <a:pt x="964310" y="1019175"/>
                </a:lnTo>
                <a:lnTo>
                  <a:pt x="944832" y="1027128"/>
                </a:lnTo>
                <a:lnTo>
                  <a:pt x="920496" y="1030224"/>
                </a:lnTo>
                <a:lnTo>
                  <a:pt x="1238374" y="1030224"/>
                </a:lnTo>
                <a:lnTo>
                  <a:pt x="1266846" y="982047"/>
                </a:lnTo>
                <a:lnTo>
                  <a:pt x="1286675" y="941335"/>
                </a:lnTo>
                <a:lnTo>
                  <a:pt x="1303766" y="899168"/>
                </a:lnTo>
                <a:lnTo>
                  <a:pt x="1318006" y="855662"/>
                </a:lnTo>
                <a:lnTo>
                  <a:pt x="1329310" y="810767"/>
                </a:lnTo>
                <a:lnTo>
                  <a:pt x="1337480" y="765048"/>
                </a:lnTo>
                <a:lnTo>
                  <a:pt x="1342475" y="718265"/>
                </a:lnTo>
                <a:lnTo>
                  <a:pt x="1342654" y="713231"/>
                </a:lnTo>
                <a:close/>
              </a:path>
              <a:path w="1344295" h="1341120">
                <a:moveTo>
                  <a:pt x="435863" y="335279"/>
                </a:moveTo>
                <a:lnTo>
                  <a:pt x="424005" y="342804"/>
                </a:lnTo>
                <a:lnTo>
                  <a:pt x="411861" y="354330"/>
                </a:lnTo>
                <a:lnTo>
                  <a:pt x="400288" y="366998"/>
                </a:lnTo>
                <a:lnTo>
                  <a:pt x="390144" y="377951"/>
                </a:lnTo>
                <a:lnTo>
                  <a:pt x="384048" y="384048"/>
                </a:lnTo>
                <a:lnTo>
                  <a:pt x="371332" y="397811"/>
                </a:lnTo>
                <a:lnTo>
                  <a:pt x="364616" y="409575"/>
                </a:lnTo>
                <a:lnTo>
                  <a:pt x="363045" y="423052"/>
                </a:lnTo>
                <a:lnTo>
                  <a:pt x="365759" y="441960"/>
                </a:lnTo>
                <a:lnTo>
                  <a:pt x="365759" y="448055"/>
                </a:lnTo>
                <a:lnTo>
                  <a:pt x="397001" y="560451"/>
                </a:lnTo>
                <a:lnTo>
                  <a:pt x="453199" y="670512"/>
                </a:lnTo>
                <a:lnTo>
                  <a:pt x="551687" y="789431"/>
                </a:lnTo>
                <a:lnTo>
                  <a:pt x="610993" y="844551"/>
                </a:lnTo>
                <a:lnTo>
                  <a:pt x="670655" y="887491"/>
                </a:lnTo>
                <a:lnTo>
                  <a:pt x="728174" y="919787"/>
                </a:lnTo>
                <a:lnTo>
                  <a:pt x="781050" y="942974"/>
                </a:lnTo>
                <a:lnTo>
                  <a:pt x="826781" y="958590"/>
                </a:lnTo>
                <a:lnTo>
                  <a:pt x="886813" y="973246"/>
                </a:lnTo>
                <a:lnTo>
                  <a:pt x="896111" y="975360"/>
                </a:lnTo>
                <a:lnTo>
                  <a:pt x="899159" y="975360"/>
                </a:lnTo>
                <a:lnTo>
                  <a:pt x="919781" y="977646"/>
                </a:lnTo>
                <a:lnTo>
                  <a:pt x="933830" y="975360"/>
                </a:lnTo>
                <a:lnTo>
                  <a:pt x="974978" y="939117"/>
                </a:lnTo>
                <a:lnTo>
                  <a:pt x="1005839" y="905255"/>
                </a:lnTo>
                <a:lnTo>
                  <a:pt x="994505" y="877014"/>
                </a:lnTo>
                <a:lnTo>
                  <a:pt x="978025" y="847344"/>
                </a:lnTo>
                <a:lnTo>
                  <a:pt x="797432" y="847344"/>
                </a:lnTo>
                <a:lnTo>
                  <a:pt x="788146" y="847248"/>
                </a:lnTo>
                <a:lnTo>
                  <a:pt x="780287" y="844296"/>
                </a:lnTo>
                <a:lnTo>
                  <a:pt x="767095" y="833913"/>
                </a:lnTo>
                <a:lnTo>
                  <a:pt x="754761" y="825246"/>
                </a:lnTo>
                <a:lnTo>
                  <a:pt x="742997" y="817721"/>
                </a:lnTo>
                <a:lnTo>
                  <a:pt x="708278" y="796528"/>
                </a:lnTo>
                <a:lnTo>
                  <a:pt x="682751" y="779145"/>
                </a:lnTo>
                <a:lnTo>
                  <a:pt x="652652" y="755475"/>
                </a:lnTo>
                <a:lnTo>
                  <a:pt x="615696" y="722376"/>
                </a:lnTo>
                <a:lnTo>
                  <a:pt x="583025" y="685895"/>
                </a:lnTo>
                <a:lnTo>
                  <a:pt x="542829" y="632364"/>
                </a:lnTo>
                <a:lnTo>
                  <a:pt x="520398" y="598551"/>
                </a:lnTo>
                <a:lnTo>
                  <a:pt x="513206" y="587501"/>
                </a:lnTo>
                <a:lnTo>
                  <a:pt x="505444" y="575309"/>
                </a:lnTo>
                <a:lnTo>
                  <a:pt x="496824" y="560831"/>
                </a:lnTo>
                <a:lnTo>
                  <a:pt x="492156" y="551306"/>
                </a:lnTo>
                <a:lnTo>
                  <a:pt x="491489" y="541781"/>
                </a:lnTo>
                <a:lnTo>
                  <a:pt x="494252" y="533399"/>
                </a:lnTo>
                <a:lnTo>
                  <a:pt x="499872" y="527303"/>
                </a:lnTo>
                <a:lnTo>
                  <a:pt x="569976" y="457200"/>
                </a:lnTo>
                <a:lnTo>
                  <a:pt x="543448" y="405574"/>
                </a:lnTo>
                <a:lnTo>
                  <a:pt x="504062" y="368808"/>
                </a:lnTo>
                <a:lnTo>
                  <a:pt x="464105" y="345757"/>
                </a:lnTo>
                <a:lnTo>
                  <a:pt x="435863" y="335279"/>
                </a:lnTo>
                <a:close/>
              </a:path>
              <a:path w="1344295" h="1341120">
                <a:moveTo>
                  <a:pt x="883920" y="771143"/>
                </a:moveTo>
                <a:lnTo>
                  <a:pt x="816863" y="841248"/>
                </a:lnTo>
                <a:lnTo>
                  <a:pt x="807291" y="845153"/>
                </a:lnTo>
                <a:lnTo>
                  <a:pt x="797432" y="847344"/>
                </a:lnTo>
                <a:lnTo>
                  <a:pt x="978025" y="847344"/>
                </a:lnTo>
                <a:lnTo>
                  <a:pt x="972312" y="837056"/>
                </a:lnTo>
                <a:lnTo>
                  <a:pt x="936402" y="797671"/>
                </a:lnTo>
                <a:lnTo>
                  <a:pt x="883920" y="771143"/>
                </a:lnTo>
                <a:close/>
              </a:path>
              <a:path w="1344295" h="1341120">
                <a:moveTo>
                  <a:pt x="1217809" y="279034"/>
                </a:moveTo>
                <a:lnTo>
                  <a:pt x="425672" y="279034"/>
                </a:lnTo>
                <a:lnTo>
                  <a:pt x="440436" y="280797"/>
                </a:lnTo>
                <a:lnTo>
                  <a:pt x="464343" y="287702"/>
                </a:lnTo>
                <a:lnTo>
                  <a:pt x="544687" y="332993"/>
                </a:lnTo>
                <a:lnTo>
                  <a:pt x="582549" y="371093"/>
                </a:lnTo>
                <a:lnTo>
                  <a:pt x="609552" y="414908"/>
                </a:lnTo>
                <a:lnTo>
                  <a:pt x="624839" y="463296"/>
                </a:lnTo>
                <a:lnTo>
                  <a:pt x="626030" y="469677"/>
                </a:lnTo>
                <a:lnTo>
                  <a:pt x="625220" y="475488"/>
                </a:lnTo>
                <a:lnTo>
                  <a:pt x="622696" y="481298"/>
                </a:lnTo>
                <a:lnTo>
                  <a:pt x="618744" y="487679"/>
                </a:lnTo>
                <a:lnTo>
                  <a:pt x="554735" y="548639"/>
                </a:lnTo>
                <a:lnTo>
                  <a:pt x="561022" y="557307"/>
                </a:lnTo>
                <a:lnTo>
                  <a:pt x="566165" y="565403"/>
                </a:lnTo>
                <a:lnTo>
                  <a:pt x="570166" y="573500"/>
                </a:lnTo>
                <a:lnTo>
                  <a:pt x="573024" y="582167"/>
                </a:lnTo>
                <a:lnTo>
                  <a:pt x="588502" y="602599"/>
                </a:lnTo>
                <a:lnTo>
                  <a:pt x="627459" y="650319"/>
                </a:lnTo>
                <a:lnTo>
                  <a:pt x="658367" y="682751"/>
                </a:lnTo>
                <a:lnTo>
                  <a:pt x="690419" y="713613"/>
                </a:lnTo>
                <a:lnTo>
                  <a:pt x="738520" y="751332"/>
                </a:lnTo>
                <a:lnTo>
                  <a:pt x="762058" y="765095"/>
                </a:lnTo>
                <a:lnTo>
                  <a:pt x="767619" y="769619"/>
                </a:lnTo>
                <a:lnTo>
                  <a:pt x="774953" y="774191"/>
                </a:lnTo>
                <a:lnTo>
                  <a:pt x="783431" y="778763"/>
                </a:lnTo>
                <a:lnTo>
                  <a:pt x="792479" y="783336"/>
                </a:lnTo>
                <a:lnTo>
                  <a:pt x="856487" y="722376"/>
                </a:lnTo>
                <a:lnTo>
                  <a:pt x="861155" y="717089"/>
                </a:lnTo>
                <a:lnTo>
                  <a:pt x="866394" y="714375"/>
                </a:lnTo>
                <a:lnTo>
                  <a:pt x="872775" y="713374"/>
                </a:lnTo>
                <a:lnTo>
                  <a:pt x="880872" y="713231"/>
                </a:lnTo>
                <a:lnTo>
                  <a:pt x="1342654" y="713231"/>
                </a:lnTo>
                <a:lnTo>
                  <a:pt x="1344166" y="670512"/>
                </a:lnTo>
                <a:lnTo>
                  <a:pt x="1342475" y="622490"/>
                </a:lnTo>
                <a:lnTo>
                  <a:pt x="1337466" y="575309"/>
                </a:lnTo>
                <a:lnTo>
                  <a:pt x="1329280" y="529285"/>
                </a:lnTo>
                <a:lnTo>
                  <a:pt x="1318006" y="484372"/>
                </a:lnTo>
                <a:lnTo>
                  <a:pt x="1303766" y="440733"/>
                </a:lnTo>
                <a:lnTo>
                  <a:pt x="1286675" y="398481"/>
                </a:lnTo>
                <a:lnTo>
                  <a:pt x="1266846" y="357725"/>
                </a:lnTo>
                <a:lnTo>
                  <a:pt x="1244385" y="318563"/>
                </a:lnTo>
                <a:lnTo>
                  <a:pt x="1219435" y="281150"/>
                </a:lnTo>
                <a:lnTo>
                  <a:pt x="1217809" y="279034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226807" y="4417059"/>
            <a:ext cx="713740" cy="713740"/>
          </a:xfrm>
          <a:custGeom>
            <a:rect l="l" t="t" r="r" b="b"/>
            <a:pathLst>
              <a:path w="713740" h="713739">
                <a:moveTo>
                  <a:pt x="356616" y="0"/>
                </a:moveTo>
                <a:lnTo>
                  <a:pt x="307980" y="3233"/>
                </a:lnTo>
                <a:lnTo>
                  <a:pt x="261408" y="12657"/>
                </a:lnTo>
                <a:lnTo>
                  <a:pt x="217312" y="27860"/>
                </a:lnTo>
                <a:lnTo>
                  <a:pt x="176106" y="48429"/>
                </a:lnTo>
                <a:lnTo>
                  <a:pt x="138202" y="73951"/>
                </a:lnTo>
                <a:lnTo>
                  <a:pt x="104013" y="104012"/>
                </a:lnTo>
                <a:lnTo>
                  <a:pt x="73951" y="138202"/>
                </a:lnTo>
                <a:lnTo>
                  <a:pt x="48429" y="176106"/>
                </a:lnTo>
                <a:lnTo>
                  <a:pt x="27860" y="217312"/>
                </a:lnTo>
                <a:lnTo>
                  <a:pt x="12657" y="261408"/>
                </a:lnTo>
                <a:lnTo>
                  <a:pt x="3233" y="307980"/>
                </a:lnTo>
                <a:lnTo>
                  <a:pt x="0" y="356615"/>
                </a:lnTo>
                <a:lnTo>
                  <a:pt x="3233" y="404611"/>
                </a:lnTo>
                <a:lnTo>
                  <a:pt x="12657" y="450765"/>
                </a:lnTo>
                <a:lnTo>
                  <a:pt x="27860" y="494633"/>
                </a:lnTo>
                <a:lnTo>
                  <a:pt x="48429" y="535770"/>
                </a:lnTo>
                <a:lnTo>
                  <a:pt x="73951" y="573733"/>
                </a:lnTo>
                <a:lnTo>
                  <a:pt x="104012" y="608076"/>
                </a:lnTo>
                <a:lnTo>
                  <a:pt x="138202" y="638354"/>
                </a:lnTo>
                <a:lnTo>
                  <a:pt x="176106" y="664125"/>
                </a:lnTo>
                <a:lnTo>
                  <a:pt x="217312" y="684942"/>
                </a:lnTo>
                <a:lnTo>
                  <a:pt x="261408" y="700362"/>
                </a:lnTo>
                <a:lnTo>
                  <a:pt x="307980" y="709940"/>
                </a:lnTo>
                <a:lnTo>
                  <a:pt x="356616" y="713232"/>
                </a:lnTo>
                <a:lnTo>
                  <a:pt x="404611" y="709940"/>
                </a:lnTo>
                <a:lnTo>
                  <a:pt x="450765" y="700362"/>
                </a:lnTo>
                <a:lnTo>
                  <a:pt x="494633" y="684942"/>
                </a:lnTo>
                <a:lnTo>
                  <a:pt x="535770" y="664125"/>
                </a:lnTo>
                <a:lnTo>
                  <a:pt x="573733" y="638354"/>
                </a:lnTo>
                <a:lnTo>
                  <a:pt x="608075" y="608076"/>
                </a:lnTo>
                <a:lnTo>
                  <a:pt x="633605" y="579119"/>
                </a:lnTo>
                <a:lnTo>
                  <a:pt x="289560" y="579119"/>
                </a:lnTo>
                <a:lnTo>
                  <a:pt x="280416" y="573023"/>
                </a:lnTo>
                <a:lnTo>
                  <a:pt x="280416" y="518159"/>
                </a:lnTo>
                <a:lnTo>
                  <a:pt x="198120" y="518159"/>
                </a:lnTo>
                <a:lnTo>
                  <a:pt x="192024" y="512063"/>
                </a:lnTo>
                <a:lnTo>
                  <a:pt x="192024" y="429767"/>
                </a:lnTo>
                <a:lnTo>
                  <a:pt x="140208" y="429767"/>
                </a:lnTo>
                <a:lnTo>
                  <a:pt x="134112" y="423671"/>
                </a:lnTo>
                <a:lnTo>
                  <a:pt x="134112" y="405383"/>
                </a:lnTo>
                <a:lnTo>
                  <a:pt x="140208" y="399288"/>
                </a:lnTo>
                <a:lnTo>
                  <a:pt x="192024" y="399288"/>
                </a:lnTo>
                <a:lnTo>
                  <a:pt x="192024" y="368807"/>
                </a:lnTo>
                <a:lnTo>
                  <a:pt x="140208" y="368807"/>
                </a:lnTo>
                <a:lnTo>
                  <a:pt x="134112" y="365759"/>
                </a:lnTo>
                <a:lnTo>
                  <a:pt x="134112" y="347471"/>
                </a:lnTo>
                <a:lnTo>
                  <a:pt x="140208" y="341375"/>
                </a:lnTo>
                <a:lnTo>
                  <a:pt x="192024" y="341375"/>
                </a:lnTo>
                <a:lnTo>
                  <a:pt x="192024" y="310895"/>
                </a:lnTo>
                <a:lnTo>
                  <a:pt x="140208" y="310895"/>
                </a:lnTo>
                <a:lnTo>
                  <a:pt x="134112" y="304800"/>
                </a:lnTo>
                <a:lnTo>
                  <a:pt x="134112" y="286512"/>
                </a:lnTo>
                <a:lnTo>
                  <a:pt x="140208" y="280415"/>
                </a:lnTo>
                <a:lnTo>
                  <a:pt x="192024" y="280415"/>
                </a:lnTo>
                <a:lnTo>
                  <a:pt x="192024" y="198119"/>
                </a:lnTo>
                <a:lnTo>
                  <a:pt x="198120" y="192023"/>
                </a:lnTo>
                <a:lnTo>
                  <a:pt x="280416" y="192023"/>
                </a:lnTo>
                <a:lnTo>
                  <a:pt x="280416" y="140207"/>
                </a:lnTo>
                <a:lnTo>
                  <a:pt x="289560" y="134112"/>
                </a:lnTo>
                <a:lnTo>
                  <a:pt x="634732" y="134112"/>
                </a:lnTo>
                <a:lnTo>
                  <a:pt x="608076" y="104012"/>
                </a:lnTo>
                <a:lnTo>
                  <a:pt x="573733" y="73951"/>
                </a:lnTo>
                <a:lnTo>
                  <a:pt x="535770" y="48429"/>
                </a:lnTo>
                <a:lnTo>
                  <a:pt x="494633" y="27860"/>
                </a:lnTo>
                <a:lnTo>
                  <a:pt x="450765" y="12657"/>
                </a:lnTo>
                <a:lnTo>
                  <a:pt x="404611" y="3233"/>
                </a:lnTo>
                <a:lnTo>
                  <a:pt x="356616" y="0"/>
                </a:lnTo>
                <a:close/>
              </a:path>
              <a:path w="713740" h="713739">
                <a:moveTo>
                  <a:pt x="341375" y="518159"/>
                </a:moveTo>
                <a:lnTo>
                  <a:pt x="310896" y="518159"/>
                </a:lnTo>
                <a:lnTo>
                  <a:pt x="310896" y="573023"/>
                </a:lnTo>
                <a:lnTo>
                  <a:pt x="304800" y="579119"/>
                </a:lnTo>
                <a:lnTo>
                  <a:pt x="347472" y="579119"/>
                </a:lnTo>
                <a:lnTo>
                  <a:pt x="341375" y="573023"/>
                </a:lnTo>
                <a:lnTo>
                  <a:pt x="341375" y="518159"/>
                </a:lnTo>
                <a:close/>
              </a:path>
              <a:path w="713740" h="713739">
                <a:moveTo>
                  <a:pt x="402336" y="518159"/>
                </a:moveTo>
                <a:lnTo>
                  <a:pt x="371856" y="518159"/>
                </a:lnTo>
                <a:lnTo>
                  <a:pt x="371856" y="573023"/>
                </a:lnTo>
                <a:lnTo>
                  <a:pt x="365760" y="579119"/>
                </a:lnTo>
                <a:lnTo>
                  <a:pt x="405384" y="579119"/>
                </a:lnTo>
                <a:lnTo>
                  <a:pt x="402336" y="573023"/>
                </a:lnTo>
                <a:lnTo>
                  <a:pt x="402336" y="518159"/>
                </a:lnTo>
                <a:close/>
              </a:path>
              <a:path w="713740" h="713739">
                <a:moveTo>
                  <a:pt x="634732" y="134112"/>
                </a:moveTo>
                <a:lnTo>
                  <a:pt x="423672" y="134112"/>
                </a:lnTo>
                <a:lnTo>
                  <a:pt x="429768" y="140207"/>
                </a:lnTo>
                <a:lnTo>
                  <a:pt x="429768" y="192023"/>
                </a:lnTo>
                <a:lnTo>
                  <a:pt x="512064" y="192023"/>
                </a:lnTo>
                <a:lnTo>
                  <a:pt x="518160" y="198119"/>
                </a:lnTo>
                <a:lnTo>
                  <a:pt x="518160" y="280415"/>
                </a:lnTo>
                <a:lnTo>
                  <a:pt x="573024" y="280415"/>
                </a:lnTo>
                <a:lnTo>
                  <a:pt x="579120" y="286512"/>
                </a:lnTo>
                <a:lnTo>
                  <a:pt x="579120" y="304800"/>
                </a:lnTo>
                <a:lnTo>
                  <a:pt x="573024" y="310895"/>
                </a:lnTo>
                <a:lnTo>
                  <a:pt x="518160" y="310895"/>
                </a:lnTo>
                <a:lnTo>
                  <a:pt x="518160" y="341375"/>
                </a:lnTo>
                <a:lnTo>
                  <a:pt x="573024" y="341375"/>
                </a:lnTo>
                <a:lnTo>
                  <a:pt x="579120" y="347471"/>
                </a:lnTo>
                <a:lnTo>
                  <a:pt x="579120" y="365759"/>
                </a:lnTo>
                <a:lnTo>
                  <a:pt x="573024" y="368807"/>
                </a:lnTo>
                <a:lnTo>
                  <a:pt x="518160" y="368807"/>
                </a:lnTo>
                <a:lnTo>
                  <a:pt x="518160" y="399288"/>
                </a:lnTo>
                <a:lnTo>
                  <a:pt x="573024" y="399288"/>
                </a:lnTo>
                <a:lnTo>
                  <a:pt x="579120" y="405383"/>
                </a:lnTo>
                <a:lnTo>
                  <a:pt x="579120" y="423671"/>
                </a:lnTo>
                <a:lnTo>
                  <a:pt x="573024" y="429767"/>
                </a:lnTo>
                <a:lnTo>
                  <a:pt x="518160" y="429767"/>
                </a:lnTo>
                <a:lnTo>
                  <a:pt x="518160" y="512063"/>
                </a:lnTo>
                <a:lnTo>
                  <a:pt x="512064" y="518159"/>
                </a:lnTo>
                <a:lnTo>
                  <a:pt x="429768" y="518159"/>
                </a:lnTo>
                <a:lnTo>
                  <a:pt x="429768" y="573023"/>
                </a:lnTo>
                <a:lnTo>
                  <a:pt x="423672" y="579119"/>
                </a:lnTo>
                <a:lnTo>
                  <a:pt x="633605" y="579119"/>
                </a:lnTo>
                <a:lnTo>
                  <a:pt x="664125" y="535770"/>
                </a:lnTo>
                <a:lnTo>
                  <a:pt x="684942" y="494633"/>
                </a:lnTo>
                <a:lnTo>
                  <a:pt x="700362" y="450765"/>
                </a:lnTo>
                <a:lnTo>
                  <a:pt x="709940" y="404611"/>
                </a:lnTo>
                <a:lnTo>
                  <a:pt x="713232" y="356615"/>
                </a:lnTo>
                <a:lnTo>
                  <a:pt x="709940" y="307980"/>
                </a:lnTo>
                <a:lnTo>
                  <a:pt x="700362" y="261408"/>
                </a:lnTo>
                <a:lnTo>
                  <a:pt x="684942" y="217312"/>
                </a:lnTo>
                <a:lnTo>
                  <a:pt x="664125" y="176106"/>
                </a:lnTo>
                <a:lnTo>
                  <a:pt x="638354" y="138202"/>
                </a:lnTo>
                <a:lnTo>
                  <a:pt x="634732" y="134112"/>
                </a:lnTo>
                <a:close/>
              </a:path>
              <a:path w="713740" h="713739">
                <a:moveTo>
                  <a:pt x="490727" y="222503"/>
                </a:moveTo>
                <a:lnTo>
                  <a:pt x="222503" y="222503"/>
                </a:lnTo>
                <a:lnTo>
                  <a:pt x="222503" y="490727"/>
                </a:lnTo>
                <a:lnTo>
                  <a:pt x="490727" y="490727"/>
                </a:lnTo>
                <a:lnTo>
                  <a:pt x="490727" y="445007"/>
                </a:lnTo>
                <a:lnTo>
                  <a:pt x="274320" y="445007"/>
                </a:lnTo>
                <a:lnTo>
                  <a:pt x="268224" y="438912"/>
                </a:lnTo>
                <a:lnTo>
                  <a:pt x="268224" y="271271"/>
                </a:lnTo>
                <a:lnTo>
                  <a:pt x="274320" y="268223"/>
                </a:lnTo>
                <a:lnTo>
                  <a:pt x="490727" y="268223"/>
                </a:lnTo>
                <a:lnTo>
                  <a:pt x="490727" y="222503"/>
                </a:lnTo>
                <a:close/>
              </a:path>
              <a:path w="713740" h="713739">
                <a:moveTo>
                  <a:pt x="490727" y="268223"/>
                </a:moveTo>
                <a:lnTo>
                  <a:pt x="438912" y="268223"/>
                </a:lnTo>
                <a:lnTo>
                  <a:pt x="445008" y="271271"/>
                </a:lnTo>
                <a:lnTo>
                  <a:pt x="445008" y="438912"/>
                </a:lnTo>
                <a:lnTo>
                  <a:pt x="438912" y="445007"/>
                </a:lnTo>
                <a:lnTo>
                  <a:pt x="490727" y="445007"/>
                </a:lnTo>
                <a:lnTo>
                  <a:pt x="490727" y="268223"/>
                </a:lnTo>
                <a:close/>
              </a:path>
              <a:path w="713740" h="713739">
                <a:moveTo>
                  <a:pt x="414527" y="295656"/>
                </a:moveTo>
                <a:lnTo>
                  <a:pt x="295656" y="295656"/>
                </a:lnTo>
                <a:lnTo>
                  <a:pt x="295656" y="414527"/>
                </a:lnTo>
                <a:lnTo>
                  <a:pt x="414527" y="414527"/>
                </a:lnTo>
                <a:lnTo>
                  <a:pt x="414527" y="295656"/>
                </a:lnTo>
                <a:close/>
              </a:path>
              <a:path w="713740" h="713739">
                <a:moveTo>
                  <a:pt x="347472" y="134112"/>
                </a:moveTo>
                <a:lnTo>
                  <a:pt x="304800" y="134112"/>
                </a:lnTo>
                <a:lnTo>
                  <a:pt x="310896" y="140207"/>
                </a:lnTo>
                <a:lnTo>
                  <a:pt x="310896" y="192023"/>
                </a:lnTo>
                <a:lnTo>
                  <a:pt x="341375" y="192023"/>
                </a:lnTo>
                <a:lnTo>
                  <a:pt x="341375" y="140207"/>
                </a:lnTo>
                <a:lnTo>
                  <a:pt x="347472" y="134112"/>
                </a:lnTo>
                <a:close/>
              </a:path>
              <a:path w="713740" h="713739">
                <a:moveTo>
                  <a:pt x="405384" y="134112"/>
                </a:moveTo>
                <a:lnTo>
                  <a:pt x="365760" y="134112"/>
                </a:lnTo>
                <a:lnTo>
                  <a:pt x="371856" y="140207"/>
                </a:lnTo>
                <a:lnTo>
                  <a:pt x="371856" y="192023"/>
                </a:lnTo>
                <a:lnTo>
                  <a:pt x="402336" y="192023"/>
                </a:lnTo>
                <a:lnTo>
                  <a:pt x="402336" y="140207"/>
                </a:lnTo>
                <a:lnTo>
                  <a:pt x="405384" y="134112"/>
                </a:lnTo>
                <a:close/>
              </a:path>
            </a:pathLst>
          </a:custGeom>
          <a:solidFill>
            <a:srgbClr val="91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994904" y="2963164"/>
            <a:ext cx="1146175" cy="1149350"/>
          </a:xfrm>
          <a:custGeom>
            <a:rect l="l" t="t" r="r" b="b"/>
            <a:pathLst>
              <a:path w="1146175" h="1149350">
                <a:moveTo>
                  <a:pt x="573024" y="0"/>
                </a:moveTo>
                <a:lnTo>
                  <a:pt x="525956" y="1895"/>
                </a:lnTo>
                <a:lnTo>
                  <a:pt x="479950" y="7485"/>
                </a:lnTo>
                <a:lnTo>
                  <a:pt x="435150" y="16623"/>
                </a:lnTo>
                <a:lnTo>
                  <a:pt x="391704" y="29163"/>
                </a:lnTo>
                <a:lnTo>
                  <a:pt x="349757" y="44958"/>
                </a:lnTo>
                <a:lnTo>
                  <a:pt x="309457" y="63861"/>
                </a:lnTo>
                <a:lnTo>
                  <a:pt x="270948" y="85728"/>
                </a:lnTo>
                <a:lnTo>
                  <a:pt x="234379" y="110410"/>
                </a:lnTo>
                <a:lnTo>
                  <a:pt x="199893" y="137763"/>
                </a:lnTo>
                <a:lnTo>
                  <a:pt x="167640" y="167640"/>
                </a:lnTo>
                <a:lnTo>
                  <a:pt x="137763" y="199893"/>
                </a:lnTo>
                <a:lnTo>
                  <a:pt x="110410" y="234379"/>
                </a:lnTo>
                <a:lnTo>
                  <a:pt x="85728" y="270948"/>
                </a:lnTo>
                <a:lnTo>
                  <a:pt x="63861" y="309457"/>
                </a:lnTo>
                <a:lnTo>
                  <a:pt x="44957" y="349758"/>
                </a:lnTo>
                <a:lnTo>
                  <a:pt x="29163" y="391704"/>
                </a:lnTo>
                <a:lnTo>
                  <a:pt x="16623" y="435150"/>
                </a:lnTo>
                <a:lnTo>
                  <a:pt x="7472" y="480060"/>
                </a:lnTo>
                <a:lnTo>
                  <a:pt x="1895" y="525956"/>
                </a:lnTo>
                <a:lnTo>
                  <a:pt x="0" y="573024"/>
                </a:lnTo>
                <a:lnTo>
                  <a:pt x="1895" y="620113"/>
                </a:lnTo>
                <a:lnTo>
                  <a:pt x="7485" y="666183"/>
                </a:lnTo>
                <a:lnTo>
                  <a:pt x="16623" y="711082"/>
                </a:lnTo>
                <a:lnTo>
                  <a:pt x="29163" y="754660"/>
                </a:lnTo>
                <a:lnTo>
                  <a:pt x="44957" y="796766"/>
                </a:lnTo>
                <a:lnTo>
                  <a:pt x="63861" y="837249"/>
                </a:lnTo>
                <a:lnTo>
                  <a:pt x="85728" y="875957"/>
                </a:lnTo>
                <a:lnTo>
                  <a:pt x="110410" y="912741"/>
                </a:lnTo>
                <a:lnTo>
                  <a:pt x="137763" y="947450"/>
                </a:lnTo>
                <a:lnTo>
                  <a:pt x="167640" y="979932"/>
                </a:lnTo>
                <a:lnTo>
                  <a:pt x="199893" y="1010036"/>
                </a:lnTo>
                <a:lnTo>
                  <a:pt x="234379" y="1037612"/>
                </a:lnTo>
                <a:lnTo>
                  <a:pt x="270948" y="1062509"/>
                </a:lnTo>
                <a:lnTo>
                  <a:pt x="309457" y="1084575"/>
                </a:lnTo>
                <a:lnTo>
                  <a:pt x="349757" y="1103661"/>
                </a:lnTo>
                <a:lnTo>
                  <a:pt x="391704" y="1119615"/>
                </a:lnTo>
                <a:lnTo>
                  <a:pt x="435150" y="1132287"/>
                </a:lnTo>
                <a:lnTo>
                  <a:pt x="479950" y="1141524"/>
                </a:lnTo>
                <a:lnTo>
                  <a:pt x="525956" y="1147178"/>
                </a:lnTo>
                <a:lnTo>
                  <a:pt x="573024" y="1149096"/>
                </a:lnTo>
                <a:lnTo>
                  <a:pt x="620091" y="1147178"/>
                </a:lnTo>
                <a:lnTo>
                  <a:pt x="666097" y="1141524"/>
                </a:lnTo>
                <a:lnTo>
                  <a:pt x="710897" y="1132287"/>
                </a:lnTo>
                <a:lnTo>
                  <a:pt x="754343" y="1119615"/>
                </a:lnTo>
                <a:lnTo>
                  <a:pt x="796289" y="1103661"/>
                </a:lnTo>
                <a:lnTo>
                  <a:pt x="836590" y="1084575"/>
                </a:lnTo>
                <a:lnTo>
                  <a:pt x="875099" y="1062509"/>
                </a:lnTo>
                <a:lnTo>
                  <a:pt x="911668" y="1037612"/>
                </a:lnTo>
                <a:lnTo>
                  <a:pt x="946154" y="1010036"/>
                </a:lnTo>
                <a:lnTo>
                  <a:pt x="978407" y="979932"/>
                </a:lnTo>
                <a:lnTo>
                  <a:pt x="1008284" y="947450"/>
                </a:lnTo>
                <a:lnTo>
                  <a:pt x="1035637" y="912741"/>
                </a:lnTo>
                <a:lnTo>
                  <a:pt x="1054977" y="883920"/>
                </a:lnTo>
                <a:lnTo>
                  <a:pt x="286512" y="883920"/>
                </a:lnTo>
                <a:lnTo>
                  <a:pt x="277558" y="882253"/>
                </a:lnTo>
                <a:lnTo>
                  <a:pt x="269748" y="877442"/>
                </a:lnTo>
                <a:lnTo>
                  <a:pt x="264223" y="869775"/>
                </a:lnTo>
                <a:lnTo>
                  <a:pt x="262127" y="859536"/>
                </a:lnTo>
                <a:lnTo>
                  <a:pt x="262127" y="740663"/>
                </a:lnTo>
                <a:lnTo>
                  <a:pt x="264223" y="730424"/>
                </a:lnTo>
                <a:lnTo>
                  <a:pt x="269748" y="722757"/>
                </a:lnTo>
                <a:lnTo>
                  <a:pt x="277558" y="717946"/>
                </a:lnTo>
                <a:lnTo>
                  <a:pt x="286512" y="716280"/>
                </a:lnTo>
                <a:lnTo>
                  <a:pt x="307848" y="716280"/>
                </a:lnTo>
                <a:lnTo>
                  <a:pt x="307848" y="646176"/>
                </a:lnTo>
                <a:lnTo>
                  <a:pt x="685800" y="417575"/>
                </a:lnTo>
                <a:lnTo>
                  <a:pt x="675465" y="398145"/>
                </a:lnTo>
                <a:lnTo>
                  <a:pt x="667131" y="381000"/>
                </a:lnTo>
                <a:lnTo>
                  <a:pt x="660511" y="366141"/>
                </a:lnTo>
                <a:lnTo>
                  <a:pt x="655320" y="353568"/>
                </a:lnTo>
                <a:lnTo>
                  <a:pt x="653034" y="321611"/>
                </a:lnTo>
                <a:lnTo>
                  <a:pt x="659892" y="294513"/>
                </a:lnTo>
                <a:lnTo>
                  <a:pt x="675894" y="272557"/>
                </a:lnTo>
                <a:lnTo>
                  <a:pt x="701040" y="256032"/>
                </a:lnTo>
                <a:lnTo>
                  <a:pt x="729710" y="245697"/>
                </a:lnTo>
                <a:lnTo>
                  <a:pt x="1043276" y="245697"/>
                </a:lnTo>
                <a:lnTo>
                  <a:pt x="1035637" y="234379"/>
                </a:lnTo>
                <a:lnTo>
                  <a:pt x="1008284" y="199893"/>
                </a:lnTo>
                <a:lnTo>
                  <a:pt x="978408" y="167640"/>
                </a:lnTo>
                <a:lnTo>
                  <a:pt x="946154" y="137763"/>
                </a:lnTo>
                <a:lnTo>
                  <a:pt x="911668" y="110410"/>
                </a:lnTo>
                <a:lnTo>
                  <a:pt x="875099" y="85728"/>
                </a:lnTo>
                <a:lnTo>
                  <a:pt x="836590" y="63861"/>
                </a:lnTo>
                <a:lnTo>
                  <a:pt x="796290" y="44958"/>
                </a:lnTo>
                <a:lnTo>
                  <a:pt x="754343" y="29163"/>
                </a:lnTo>
                <a:lnTo>
                  <a:pt x="710897" y="16623"/>
                </a:lnTo>
                <a:lnTo>
                  <a:pt x="666097" y="7485"/>
                </a:lnTo>
                <a:lnTo>
                  <a:pt x="620091" y="1895"/>
                </a:lnTo>
                <a:lnTo>
                  <a:pt x="573024" y="0"/>
                </a:lnTo>
                <a:close/>
              </a:path>
              <a:path w="1146175" h="1149350">
                <a:moveTo>
                  <a:pt x="1043276" y="245697"/>
                </a:moveTo>
                <a:lnTo>
                  <a:pt x="729710" y="245697"/>
                </a:lnTo>
                <a:lnTo>
                  <a:pt x="756666" y="246507"/>
                </a:lnTo>
                <a:lnTo>
                  <a:pt x="782478" y="258175"/>
                </a:lnTo>
                <a:lnTo>
                  <a:pt x="820435" y="301180"/>
                </a:lnTo>
                <a:lnTo>
                  <a:pt x="845867" y="354139"/>
                </a:lnTo>
                <a:lnTo>
                  <a:pt x="869823" y="424148"/>
                </a:lnTo>
                <a:lnTo>
                  <a:pt x="879348" y="469392"/>
                </a:lnTo>
                <a:lnTo>
                  <a:pt x="877443" y="507777"/>
                </a:lnTo>
                <a:lnTo>
                  <a:pt x="859536" y="536448"/>
                </a:lnTo>
                <a:lnTo>
                  <a:pt x="859536" y="835151"/>
                </a:lnTo>
                <a:lnTo>
                  <a:pt x="869777" y="837249"/>
                </a:lnTo>
                <a:lnTo>
                  <a:pt x="877443" y="842772"/>
                </a:lnTo>
                <a:lnTo>
                  <a:pt x="882253" y="850582"/>
                </a:lnTo>
                <a:lnTo>
                  <a:pt x="883920" y="859536"/>
                </a:lnTo>
                <a:lnTo>
                  <a:pt x="882253" y="869775"/>
                </a:lnTo>
                <a:lnTo>
                  <a:pt x="877443" y="877442"/>
                </a:lnTo>
                <a:lnTo>
                  <a:pt x="869775" y="882253"/>
                </a:lnTo>
                <a:lnTo>
                  <a:pt x="859536" y="883920"/>
                </a:lnTo>
                <a:lnTo>
                  <a:pt x="1054977" y="883920"/>
                </a:lnTo>
                <a:lnTo>
                  <a:pt x="1082187" y="837247"/>
                </a:lnTo>
                <a:lnTo>
                  <a:pt x="1101090" y="796766"/>
                </a:lnTo>
                <a:lnTo>
                  <a:pt x="1116884" y="754660"/>
                </a:lnTo>
                <a:lnTo>
                  <a:pt x="1129424" y="711082"/>
                </a:lnTo>
                <a:lnTo>
                  <a:pt x="1138562" y="666183"/>
                </a:lnTo>
                <a:lnTo>
                  <a:pt x="1144152" y="620113"/>
                </a:lnTo>
                <a:lnTo>
                  <a:pt x="1146048" y="573024"/>
                </a:lnTo>
                <a:lnTo>
                  <a:pt x="1144152" y="525956"/>
                </a:lnTo>
                <a:lnTo>
                  <a:pt x="1138562" y="479950"/>
                </a:lnTo>
                <a:lnTo>
                  <a:pt x="1129424" y="435150"/>
                </a:lnTo>
                <a:lnTo>
                  <a:pt x="1116884" y="391704"/>
                </a:lnTo>
                <a:lnTo>
                  <a:pt x="1101090" y="349758"/>
                </a:lnTo>
                <a:lnTo>
                  <a:pt x="1082186" y="309457"/>
                </a:lnTo>
                <a:lnTo>
                  <a:pt x="1060319" y="270948"/>
                </a:lnTo>
                <a:lnTo>
                  <a:pt x="1043276" y="245697"/>
                </a:lnTo>
                <a:close/>
              </a:path>
              <a:path w="1146175" h="1149350">
                <a:moveTo>
                  <a:pt x="356616" y="765048"/>
                </a:moveTo>
                <a:lnTo>
                  <a:pt x="307848" y="765048"/>
                </a:lnTo>
                <a:lnTo>
                  <a:pt x="307848" y="835151"/>
                </a:lnTo>
                <a:lnTo>
                  <a:pt x="356616" y="835151"/>
                </a:lnTo>
                <a:lnTo>
                  <a:pt x="356616" y="765048"/>
                </a:lnTo>
                <a:close/>
              </a:path>
              <a:path w="1146175" h="1149350">
                <a:moveTo>
                  <a:pt x="542544" y="554736"/>
                </a:moveTo>
                <a:lnTo>
                  <a:pt x="356616" y="658368"/>
                </a:lnTo>
                <a:lnTo>
                  <a:pt x="356616" y="716280"/>
                </a:lnTo>
                <a:lnTo>
                  <a:pt x="381000" y="716280"/>
                </a:lnTo>
                <a:lnTo>
                  <a:pt x="389953" y="717946"/>
                </a:lnTo>
                <a:lnTo>
                  <a:pt x="397764" y="722757"/>
                </a:lnTo>
                <a:lnTo>
                  <a:pt x="403288" y="730424"/>
                </a:lnTo>
                <a:lnTo>
                  <a:pt x="405384" y="740663"/>
                </a:lnTo>
                <a:lnTo>
                  <a:pt x="405384" y="835151"/>
                </a:lnTo>
                <a:lnTo>
                  <a:pt x="481584" y="835151"/>
                </a:lnTo>
                <a:lnTo>
                  <a:pt x="542544" y="554736"/>
                </a:lnTo>
                <a:close/>
              </a:path>
              <a:path w="1146175" h="1149350">
                <a:moveTo>
                  <a:pt x="573024" y="640080"/>
                </a:moveTo>
                <a:lnTo>
                  <a:pt x="530351" y="835151"/>
                </a:lnTo>
                <a:lnTo>
                  <a:pt x="612648" y="835151"/>
                </a:lnTo>
                <a:lnTo>
                  <a:pt x="573024" y="640080"/>
                </a:lnTo>
                <a:close/>
              </a:path>
              <a:path w="1146175" h="1149350">
                <a:moveTo>
                  <a:pt x="710184" y="460248"/>
                </a:moveTo>
                <a:lnTo>
                  <a:pt x="594360" y="524256"/>
                </a:lnTo>
                <a:lnTo>
                  <a:pt x="664464" y="835151"/>
                </a:lnTo>
                <a:lnTo>
                  <a:pt x="810768" y="835151"/>
                </a:lnTo>
                <a:lnTo>
                  <a:pt x="810768" y="551688"/>
                </a:lnTo>
                <a:lnTo>
                  <a:pt x="787336" y="542543"/>
                </a:lnTo>
                <a:lnTo>
                  <a:pt x="762762" y="524256"/>
                </a:lnTo>
                <a:lnTo>
                  <a:pt x="737044" y="496824"/>
                </a:lnTo>
                <a:lnTo>
                  <a:pt x="710184" y="460248"/>
                </a:lnTo>
                <a:close/>
              </a:path>
              <a:path w="1146175" h="1149350">
                <a:moveTo>
                  <a:pt x="740664" y="292608"/>
                </a:moveTo>
                <a:lnTo>
                  <a:pt x="734568" y="292608"/>
                </a:lnTo>
                <a:lnTo>
                  <a:pt x="722376" y="298703"/>
                </a:lnTo>
                <a:lnTo>
                  <a:pt x="712231" y="305371"/>
                </a:lnTo>
                <a:lnTo>
                  <a:pt x="705231" y="313182"/>
                </a:lnTo>
                <a:lnTo>
                  <a:pt x="702230" y="324421"/>
                </a:lnTo>
                <a:lnTo>
                  <a:pt x="704088" y="341375"/>
                </a:lnTo>
                <a:lnTo>
                  <a:pt x="726480" y="391704"/>
                </a:lnTo>
                <a:lnTo>
                  <a:pt x="746760" y="426720"/>
                </a:lnTo>
                <a:lnTo>
                  <a:pt x="775811" y="469058"/>
                </a:lnTo>
                <a:lnTo>
                  <a:pt x="814482" y="503443"/>
                </a:lnTo>
                <a:lnTo>
                  <a:pt x="822960" y="502920"/>
                </a:lnTo>
                <a:lnTo>
                  <a:pt x="829151" y="496919"/>
                </a:lnTo>
                <a:lnTo>
                  <a:pt x="831342" y="480060"/>
                </a:lnTo>
                <a:lnTo>
                  <a:pt x="825531" y="447198"/>
                </a:lnTo>
                <a:lnTo>
                  <a:pt x="807720" y="393191"/>
                </a:lnTo>
                <a:lnTo>
                  <a:pt x="789051" y="346328"/>
                </a:lnTo>
                <a:lnTo>
                  <a:pt x="768096" y="310896"/>
                </a:lnTo>
                <a:lnTo>
                  <a:pt x="740664" y="292608"/>
                </a:lnTo>
                <a:close/>
              </a:path>
            </a:pathLst>
          </a:custGeom>
          <a:solidFill>
            <a:srgbClr val="35527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616695" y="4801108"/>
            <a:ext cx="628015" cy="628015"/>
          </a:xfrm>
          <a:custGeom>
            <a:rect l="l" t="t" r="r" b="b"/>
            <a:pathLst>
              <a:path w="628015" h="628014">
                <a:moveTo>
                  <a:pt x="313944" y="0"/>
                </a:moveTo>
                <a:lnTo>
                  <a:pt x="267472" y="3396"/>
                </a:lnTo>
                <a:lnTo>
                  <a:pt x="223145" y="13263"/>
                </a:lnTo>
                <a:lnTo>
                  <a:pt x="181441" y="29122"/>
                </a:lnTo>
                <a:lnTo>
                  <a:pt x="142843" y="50490"/>
                </a:lnTo>
                <a:lnTo>
                  <a:pt x="107831" y="76887"/>
                </a:lnTo>
                <a:lnTo>
                  <a:pt x="76887" y="107831"/>
                </a:lnTo>
                <a:lnTo>
                  <a:pt x="50490" y="142843"/>
                </a:lnTo>
                <a:lnTo>
                  <a:pt x="29122" y="181441"/>
                </a:lnTo>
                <a:lnTo>
                  <a:pt x="13263" y="223145"/>
                </a:lnTo>
                <a:lnTo>
                  <a:pt x="3396" y="267472"/>
                </a:lnTo>
                <a:lnTo>
                  <a:pt x="0" y="313944"/>
                </a:lnTo>
                <a:lnTo>
                  <a:pt x="3396" y="360415"/>
                </a:lnTo>
                <a:lnTo>
                  <a:pt x="13263" y="404742"/>
                </a:lnTo>
                <a:lnTo>
                  <a:pt x="29122" y="446446"/>
                </a:lnTo>
                <a:lnTo>
                  <a:pt x="50490" y="485044"/>
                </a:lnTo>
                <a:lnTo>
                  <a:pt x="76887" y="520056"/>
                </a:lnTo>
                <a:lnTo>
                  <a:pt x="107831" y="551000"/>
                </a:lnTo>
                <a:lnTo>
                  <a:pt x="142843" y="577397"/>
                </a:lnTo>
                <a:lnTo>
                  <a:pt x="181441" y="598765"/>
                </a:lnTo>
                <a:lnTo>
                  <a:pt x="223145" y="614624"/>
                </a:lnTo>
                <a:lnTo>
                  <a:pt x="267472" y="624491"/>
                </a:lnTo>
                <a:lnTo>
                  <a:pt x="313944" y="627888"/>
                </a:lnTo>
                <a:lnTo>
                  <a:pt x="359728" y="624491"/>
                </a:lnTo>
                <a:lnTo>
                  <a:pt x="403629" y="614624"/>
                </a:lnTo>
                <a:lnTo>
                  <a:pt x="445127" y="598765"/>
                </a:lnTo>
                <a:lnTo>
                  <a:pt x="483697" y="577397"/>
                </a:lnTo>
                <a:lnTo>
                  <a:pt x="518819" y="551000"/>
                </a:lnTo>
                <a:lnTo>
                  <a:pt x="549970" y="520056"/>
                </a:lnTo>
                <a:lnTo>
                  <a:pt x="576628" y="485044"/>
                </a:lnTo>
                <a:lnTo>
                  <a:pt x="598271" y="446446"/>
                </a:lnTo>
                <a:lnTo>
                  <a:pt x="609420" y="417576"/>
                </a:lnTo>
                <a:lnTo>
                  <a:pt x="121920" y="417576"/>
                </a:lnTo>
                <a:lnTo>
                  <a:pt x="115824" y="411480"/>
                </a:lnTo>
                <a:lnTo>
                  <a:pt x="115824" y="216408"/>
                </a:lnTo>
                <a:lnTo>
                  <a:pt x="121920" y="210312"/>
                </a:lnTo>
                <a:lnTo>
                  <a:pt x="609420" y="210312"/>
                </a:lnTo>
                <a:lnTo>
                  <a:pt x="598271" y="181441"/>
                </a:lnTo>
                <a:lnTo>
                  <a:pt x="576628" y="142843"/>
                </a:lnTo>
                <a:lnTo>
                  <a:pt x="549970" y="107831"/>
                </a:lnTo>
                <a:lnTo>
                  <a:pt x="518819" y="76887"/>
                </a:lnTo>
                <a:lnTo>
                  <a:pt x="483697" y="50490"/>
                </a:lnTo>
                <a:lnTo>
                  <a:pt x="445127" y="29122"/>
                </a:lnTo>
                <a:lnTo>
                  <a:pt x="403629" y="13263"/>
                </a:lnTo>
                <a:lnTo>
                  <a:pt x="359728" y="3396"/>
                </a:lnTo>
                <a:lnTo>
                  <a:pt x="313944" y="0"/>
                </a:lnTo>
                <a:close/>
              </a:path>
              <a:path w="628015" h="628014">
                <a:moveTo>
                  <a:pt x="609420" y="210312"/>
                </a:moveTo>
                <a:lnTo>
                  <a:pt x="451103" y="210312"/>
                </a:lnTo>
                <a:lnTo>
                  <a:pt x="457200" y="216408"/>
                </a:lnTo>
                <a:lnTo>
                  <a:pt x="457200" y="262128"/>
                </a:lnTo>
                <a:lnTo>
                  <a:pt x="502920" y="262128"/>
                </a:lnTo>
                <a:lnTo>
                  <a:pt x="509015" y="268224"/>
                </a:lnTo>
                <a:lnTo>
                  <a:pt x="509015" y="359664"/>
                </a:lnTo>
                <a:lnTo>
                  <a:pt x="502920" y="365760"/>
                </a:lnTo>
                <a:lnTo>
                  <a:pt x="457200" y="365760"/>
                </a:lnTo>
                <a:lnTo>
                  <a:pt x="457200" y="411480"/>
                </a:lnTo>
                <a:lnTo>
                  <a:pt x="451103" y="417576"/>
                </a:lnTo>
                <a:lnTo>
                  <a:pt x="609420" y="417576"/>
                </a:lnTo>
                <a:lnTo>
                  <a:pt x="614376" y="404742"/>
                </a:lnTo>
                <a:lnTo>
                  <a:pt x="624423" y="360415"/>
                </a:lnTo>
                <a:lnTo>
                  <a:pt x="627887" y="313944"/>
                </a:lnTo>
                <a:lnTo>
                  <a:pt x="624423" y="267472"/>
                </a:lnTo>
                <a:lnTo>
                  <a:pt x="614376" y="223145"/>
                </a:lnTo>
                <a:lnTo>
                  <a:pt x="609420" y="210312"/>
                </a:lnTo>
                <a:close/>
              </a:path>
              <a:path w="628015" h="628014">
                <a:moveTo>
                  <a:pt x="429768" y="234696"/>
                </a:moveTo>
                <a:lnTo>
                  <a:pt x="143255" y="234696"/>
                </a:lnTo>
                <a:lnTo>
                  <a:pt x="143255" y="393192"/>
                </a:lnTo>
                <a:lnTo>
                  <a:pt x="429768" y="393192"/>
                </a:lnTo>
                <a:lnTo>
                  <a:pt x="429768" y="365760"/>
                </a:lnTo>
                <a:lnTo>
                  <a:pt x="344424" y="365760"/>
                </a:lnTo>
                <a:lnTo>
                  <a:pt x="338327" y="359664"/>
                </a:lnTo>
                <a:lnTo>
                  <a:pt x="338327" y="326136"/>
                </a:lnTo>
                <a:lnTo>
                  <a:pt x="173735" y="326136"/>
                </a:lnTo>
                <a:lnTo>
                  <a:pt x="167639" y="323088"/>
                </a:lnTo>
                <a:lnTo>
                  <a:pt x="167639" y="307848"/>
                </a:lnTo>
                <a:lnTo>
                  <a:pt x="173735" y="301752"/>
                </a:lnTo>
                <a:lnTo>
                  <a:pt x="338327" y="301752"/>
                </a:lnTo>
                <a:lnTo>
                  <a:pt x="338327" y="268224"/>
                </a:lnTo>
                <a:lnTo>
                  <a:pt x="344424" y="262128"/>
                </a:lnTo>
                <a:lnTo>
                  <a:pt x="429768" y="262128"/>
                </a:lnTo>
                <a:lnTo>
                  <a:pt x="429768" y="234696"/>
                </a:lnTo>
                <a:close/>
              </a:path>
              <a:path w="628015" h="628014">
                <a:moveTo>
                  <a:pt x="429768" y="262128"/>
                </a:moveTo>
                <a:lnTo>
                  <a:pt x="359663" y="262128"/>
                </a:lnTo>
                <a:lnTo>
                  <a:pt x="365759" y="268224"/>
                </a:lnTo>
                <a:lnTo>
                  <a:pt x="365759" y="301752"/>
                </a:lnTo>
                <a:lnTo>
                  <a:pt x="399287" y="301752"/>
                </a:lnTo>
                <a:lnTo>
                  <a:pt x="402335" y="307848"/>
                </a:lnTo>
                <a:lnTo>
                  <a:pt x="402335" y="323088"/>
                </a:lnTo>
                <a:lnTo>
                  <a:pt x="399287" y="326136"/>
                </a:lnTo>
                <a:lnTo>
                  <a:pt x="365759" y="326136"/>
                </a:lnTo>
                <a:lnTo>
                  <a:pt x="365759" y="359664"/>
                </a:lnTo>
                <a:lnTo>
                  <a:pt x="359663" y="365760"/>
                </a:lnTo>
                <a:lnTo>
                  <a:pt x="429768" y="365760"/>
                </a:lnTo>
                <a:lnTo>
                  <a:pt x="429768" y="262128"/>
                </a:lnTo>
                <a:close/>
              </a:path>
              <a:path w="628015" h="628014">
                <a:moveTo>
                  <a:pt x="481583" y="286512"/>
                </a:moveTo>
                <a:lnTo>
                  <a:pt x="457200" y="286512"/>
                </a:lnTo>
                <a:lnTo>
                  <a:pt x="457200" y="341376"/>
                </a:lnTo>
                <a:lnTo>
                  <a:pt x="481583" y="341376"/>
                </a:lnTo>
                <a:lnTo>
                  <a:pt x="481583" y="286512"/>
                </a:lnTo>
                <a:close/>
              </a:path>
              <a:path w="628015" h="628014">
                <a:moveTo>
                  <a:pt x="304800" y="301752"/>
                </a:moveTo>
                <a:lnTo>
                  <a:pt x="268224" y="301752"/>
                </a:lnTo>
                <a:lnTo>
                  <a:pt x="274320" y="307848"/>
                </a:lnTo>
                <a:lnTo>
                  <a:pt x="274320" y="323088"/>
                </a:lnTo>
                <a:lnTo>
                  <a:pt x="268224" y="326136"/>
                </a:lnTo>
                <a:lnTo>
                  <a:pt x="304800" y="326136"/>
                </a:lnTo>
                <a:lnTo>
                  <a:pt x="298703" y="323088"/>
                </a:lnTo>
                <a:lnTo>
                  <a:pt x="298703" y="307848"/>
                </a:lnTo>
                <a:lnTo>
                  <a:pt x="304800" y="301752"/>
                </a:lnTo>
                <a:close/>
              </a:path>
            </a:pathLst>
          </a:custGeom>
          <a:solidFill>
            <a:srgbClr val="2291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568700" y="5355335"/>
            <a:ext cx="1054100" cy="5899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2550">
              <a:lnSpc>
                <a:spcPct val="100000"/>
              </a:lnSpc>
              <a:spcBef>
                <a:spcPts val="125"/>
              </a:spcBef>
            </a:pPr>
            <a:r>
              <a:rPr sz="1200" b="1" spc="5">
                <a:solidFill>
                  <a:srgbClr val="3A3B3D"/>
                </a:solidFill>
                <a:latin typeface="Calibri"/>
                <a:cs typeface="Calibri"/>
              </a:rPr>
              <a:t>5.</a:t>
            </a:r>
            <a:r>
              <a:rPr sz="1200" b="1" spc="-15">
                <a:solidFill>
                  <a:srgbClr val="3A3B3D"/>
                </a:solidFill>
                <a:latin typeface="Calibri"/>
                <a:cs typeface="Calibri"/>
              </a:rPr>
              <a:t> </a:t>
            </a: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航材股</a:t>
            </a:r>
            <a:r>
              <a:rPr sz="1200" b="1" spc="20">
                <a:solidFill>
                  <a:srgbClr val="3A3B3D"/>
                </a:solidFill>
                <a:latin typeface="Microsoft JhengHei"/>
                <a:cs typeface="Microsoft JhengHei"/>
              </a:rPr>
              <a:t>份</a:t>
            </a:r>
            <a:endParaRPr sz="12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200" spc="-10">
                <a:solidFill>
                  <a:srgbClr val="3A3B3D"/>
                </a:solidFill>
                <a:latin typeface="Calibri"/>
                <a:cs typeface="Calibri"/>
              </a:rPr>
              <a:t>(</a:t>
            </a:r>
            <a:r>
              <a:rPr sz="1200" spc="10">
                <a:solidFill>
                  <a:srgbClr val="3A3B3D"/>
                </a:solidFill>
                <a:latin typeface="Calibri"/>
                <a:cs typeface="Calibri"/>
              </a:rPr>
              <a:t>71</a:t>
            </a:r>
            <a:r>
              <a:rPr sz="1200" spc="20">
                <a:latin typeface="华文细黑"/>
                <a:cs typeface="华文细黑"/>
              </a:rPr>
              <a:t>亿元人民币</a:t>
            </a: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50"/>
              </a:spcBef>
            </a:pPr>
            <a:r>
              <a:rPr sz="1200" spc="20">
                <a:solidFill>
                  <a:srgbClr val="7E7E7E"/>
                </a:solidFill>
                <a:latin typeface="华文细黑"/>
                <a:cs typeface="华文细黑"/>
              </a:rPr>
              <a:t>科创板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78100" y="1990343"/>
            <a:ext cx="1133475" cy="5873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07645">
              <a:lnSpc>
                <a:spcPct val="100000"/>
              </a:lnSpc>
              <a:spcBef>
                <a:spcPts val="125"/>
              </a:spcBef>
            </a:pPr>
            <a:r>
              <a:rPr sz="1200" b="1" spc="5">
                <a:solidFill>
                  <a:srgbClr val="3A3B3D"/>
                </a:solidFill>
                <a:latin typeface="Calibri"/>
                <a:cs typeface="Calibri"/>
              </a:rPr>
              <a:t>1.</a:t>
            </a:r>
            <a:r>
              <a:rPr sz="1200" b="1" spc="-15">
                <a:solidFill>
                  <a:srgbClr val="3A3B3D"/>
                </a:solidFill>
                <a:latin typeface="Calibri"/>
                <a:cs typeface="Calibri"/>
              </a:rPr>
              <a:t> </a:t>
            </a: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华虹公司</a:t>
            </a:r>
            <a:endParaRPr sz="12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(212</a:t>
            </a:r>
            <a:r>
              <a:rPr sz="1200" spc="20">
                <a:latin typeface="华文细黑"/>
                <a:cs typeface="华文细黑"/>
              </a:rPr>
              <a:t>亿元人民币</a:t>
            </a: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200" spc="20">
                <a:solidFill>
                  <a:srgbClr val="7E7E7E"/>
                </a:solidFill>
                <a:latin typeface="华文细黑"/>
                <a:cs typeface="华文细黑"/>
              </a:rPr>
              <a:t>科创板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794247" y="3962908"/>
            <a:ext cx="905510" cy="908685"/>
          </a:xfrm>
          <a:custGeom>
            <a:rect l="l" t="t" r="r" b="b"/>
            <a:pathLst>
              <a:path w="905509" h="908685">
                <a:moveTo>
                  <a:pt x="451103" y="0"/>
                </a:moveTo>
                <a:lnTo>
                  <a:pt x="404849" y="2320"/>
                </a:lnTo>
                <a:lnTo>
                  <a:pt x="359961" y="9138"/>
                </a:lnTo>
                <a:lnTo>
                  <a:pt x="316663" y="20232"/>
                </a:lnTo>
                <a:lnTo>
                  <a:pt x="275177" y="35385"/>
                </a:lnTo>
                <a:lnTo>
                  <a:pt x="235727" y="54378"/>
                </a:lnTo>
                <a:lnTo>
                  <a:pt x="198536" y="76991"/>
                </a:lnTo>
                <a:lnTo>
                  <a:pt x="163828" y="103007"/>
                </a:lnTo>
                <a:lnTo>
                  <a:pt x="131825" y="132207"/>
                </a:lnTo>
                <a:lnTo>
                  <a:pt x="102752" y="164370"/>
                </a:lnTo>
                <a:lnTo>
                  <a:pt x="76831" y="199280"/>
                </a:lnTo>
                <a:lnTo>
                  <a:pt x="54285" y="236717"/>
                </a:lnTo>
                <a:lnTo>
                  <a:pt x="35337" y="276463"/>
                </a:lnTo>
                <a:lnTo>
                  <a:pt x="20212" y="318297"/>
                </a:lnTo>
                <a:lnTo>
                  <a:pt x="9132" y="362003"/>
                </a:lnTo>
                <a:lnTo>
                  <a:pt x="2320" y="407361"/>
                </a:lnTo>
                <a:lnTo>
                  <a:pt x="0" y="454151"/>
                </a:lnTo>
                <a:lnTo>
                  <a:pt x="2637" y="503482"/>
                </a:lnTo>
                <a:lnTo>
                  <a:pt x="10367" y="551312"/>
                </a:lnTo>
                <a:lnTo>
                  <a:pt x="22920" y="597359"/>
                </a:lnTo>
                <a:lnTo>
                  <a:pt x="40025" y="641341"/>
                </a:lnTo>
                <a:lnTo>
                  <a:pt x="61411" y="682977"/>
                </a:lnTo>
                <a:lnTo>
                  <a:pt x="86807" y="721985"/>
                </a:lnTo>
                <a:lnTo>
                  <a:pt x="115941" y="758084"/>
                </a:lnTo>
                <a:lnTo>
                  <a:pt x="148543" y="790990"/>
                </a:lnTo>
                <a:lnTo>
                  <a:pt x="184343" y="820424"/>
                </a:lnTo>
                <a:lnTo>
                  <a:pt x="223068" y="846102"/>
                </a:lnTo>
                <a:lnTo>
                  <a:pt x="264448" y="867743"/>
                </a:lnTo>
                <a:lnTo>
                  <a:pt x="308213" y="885066"/>
                </a:lnTo>
                <a:lnTo>
                  <a:pt x="354091" y="897788"/>
                </a:lnTo>
                <a:lnTo>
                  <a:pt x="401812" y="905628"/>
                </a:lnTo>
                <a:lnTo>
                  <a:pt x="451103" y="908303"/>
                </a:lnTo>
                <a:lnTo>
                  <a:pt x="497894" y="905949"/>
                </a:lnTo>
                <a:lnTo>
                  <a:pt x="543252" y="899040"/>
                </a:lnTo>
                <a:lnTo>
                  <a:pt x="586958" y="887810"/>
                </a:lnTo>
                <a:lnTo>
                  <a:pt x="628792" y="872489"/>
                </a:lnTo>
                <a:lnTo>
                  <a:pt x="668538" y="853312"/>
                </a:lnTo>
                <a:lnTo>
                  <a:pt x="705975" y="830508"/>
                </a:lnTo>
                <a:lnTo>
                  <a:pt x="740885" y="804311"/>
                </a:lnTo>
                <a:lnTo>
                  <a:pt x="773048" y="774953"/>
                </a:lnTo>
                <a:lnTo>
                  <a:pt x="802248" y="742667"/>
                </a:lnTo>
                <a:lnTo>
                  <a:pt x="828264" y="707683"/>
                </a:lnTo>
                <a:lnTo>
                  <a:pt x="835957" y="694943"/>
                </a:lnTo>
                <a:lnTo>
                  <a:pt x="350519" y="694943"/>
                </a:lnTo>
                <a:lnTo>
                  <a:pt x="329564" y="693134"/>
                </a:lnTo>
                <a:lnTo>
                  <a:pt x="288798" y="676941"/>
                </a:lnTo>
                <a:lnTo>
                  <a:pt x="247269" y="624649"/>
                </a:lnTo>
                <a:lnTo>
                  <a:pt x="239268" y="582167"/>
                </a:lnTo>
                <a:lnTo>
                  <a:pt x="247269" y="539686"/>
                </a:lnTo>
                <a:lnTo>
                  <a:pt x="271272" y="502919"/>
                </a:lnTo>
                <a:lnTo>
                  <a:pt x="524255" y="246887"/>
                </a:lnTo>
                <a:lnTo>
                  <a:pt x="512063" y="234695"/>
                </a:lnTo>
                <a:lnTo>
                  <a:pt x="506920" y="228695"/>
                </a:lnTo>
                <a:lnTo>
                  <a:pt x="505205" y="220979"/>
                </a:lnTo>
                <a:lnTo>
                  <a:pt x="506920" y="213264"/>
                </a:lnTo>
                <a:lnTo>
                  <a:pt x="512063" y="207263"/>
                </a:lnTo>
                <a:lnTo>
                  <a:pt x="519350" y="203835"/>
                </a:lnTo>
                <a:lnTo>
                  <a:pt x="526922" y="202691"/>
                </a:lnTo>
                <a:lnTo>
                  <a:pt x="830324" y="202691"/>
                </a:lnTo>
                <a:lnTo>
                  <a:pt x="828264" y="199280"/>
                </a:lnTo>
                <a:lnTo>
                  <a:pt x="802248" y="164370"/>
                </a:lnTo>
                <a:lnTo>
                  <a:pt x="773048" y="132207"/>
                </a:lnTo>
                <a:lnTo>
                  <a:pt x="740885" y="103007"/>
                </a:lnTo>
                <a:lnTo>
                  <a:pt x="705975" y="76991"/>
                </a:lnTo>
                <a:lnTo>
                  <a:pt x="668538" y="54378"/>
                </a:lnTo>
                <a:lnTo>
                  <a:pt x="628792" y="35385"/>
                </a:lnTo>
                <a:lnTo>
                  <a:pt x="586958" y="20232"/>
                </a:lnTo>
                <a:lnTo>
                  <a:pt x="543252" y="9138"/>
                </a:lnTo>
                <a:lnTo>
                  <a:pt x="497894" y="2320"/>
                </a:lnTo>
                <a:lnTo>
                  <a:pt x="451103" y="0"/>
                </a:lnTo>
                <a:close/>
              </a:path>
              <a:path w="905509" h="908685">
                <a:moveTo>
                  <a:pt x="685800" y="408431"/>
                </a:moveTo>
                <a:lnTo>
                  <a:pt x="432815" y="661415"/>
                </a:lnTo>
                <a:lnTo>
                  <a:pt x="395096" y="687323"/>
                </a:lnTo>
                <a:lnTo>
                  <a:pt x="350519" y="694943"/>
                </a:lnTo>
                <a:lnTo>
                  <a:pt x="835957" y="694943"/>
                </a:lnTo>
                <a:lnTo>
                  <a:pt x="869870" y="630554"/>
                </a:lnTo>
                <a:lnTo>
                  <a:pt x="885023" y="588874"/>
                </a:lnTo>
                <a:lnTo>
                  <a:pt x="896117" y="545425"/>
                </a:lnTo>
                <a:lnTo>
                  <a:pt x="902935" y="500440"/>
                </a:lnTo>
                <a:lnTo>
                  <a:pt x="905255" y="454151"/>
                </a:lnTo>
                <a:lnTo>
                  <a:pt x="903895" y="426719"/>
                </a:lnTo>
                <a:lnTo>
                  <a:pt x="704088" y="426719"/>
                </a:lnTo>
                <a:lnTo>
                  <a:pt x="697991" y="423671"/>
                </a:lnTo>
                <a:lnTo>
                  <a:pt x="685800" y="408431"/>
                </a:lnTo>
                <a:close/>
              </a:path>
              <a:path w="905509" h="908685">
                <a:moveTo>
                  <a:pt x="588263" y="454151"/>
                </a:moveTo>
                <a:lnTo>
                  <a:pt x="371855" y="454151"/>
                </a:lnTo>
                <a:lnTo>
                  <a:pt x="298703" y="527303"/>
                </a:lnTo>
                <a:lnTo>
                  <a:pt x="281559" y="552973"/>
                </a:lnTo>
                <a:lnTo>
                  <a:pt x="275844" y="581787"/>
                </a:lnTo>
                <a:lnTo>
                  <a:pt x="281559" y="610028"/>
                </a:lnTo>
                <a:lnTo>
                  <a:pt x="298703" y="633983"/>
                </a:lnTo>
                <a:lnTo>
                  <a:pt x="323945" y="651128"/>
                </a:lnTo>
                <a:lnTo>
                  <a:pt x="352044" y="656843"/>
                </a:lnTo>
                <a:lnTo>
                  <a:pt x="380142" y="651128"/>
                </a:lnTo>
                <a:lnTo>
                  <a:pt x="405384" y="633983"/>
                </a:lnTo>
                <a:lnTo>
                  <a:pt x="588263" y="454151"/>
                </a:lnTo>
                <a:close/>
              </a:path>
              <a:path w="905509" h="908685">
                <a:moveTo>
                  <a:pt x="830324" y="202691"/>
                </a:moveTo>
                <a:lnTo>
                  <a:pt x="526922" y="202691"/>
                </a:lnTo>
                <a:lnTo>
                  <a:pt x="533923" y="203835"/>
                </a:lnTo>
                <a:lnTo>
                  <a:pt x="539496" y="207263"/>
                </a:lnTo>
                <a:lnTo>
                  <a:pt x="697991" y="368807"/>
                </a:lnTo>
                <a:lnTo>
                  <a:pt x="725424" y="396239"/>
                </a:lnTo>
                <a:lnTo>
                  <a:pt x="728852" y="401812"/>
                </a:lnTo>
                <a:lnTo>
                  <a:pt x="729996" y="408813"/>
                </a:lnTo>
                <a:lnTo>
                  <a:pt x="728852" y="416385"/>
                </a:lnTo>
                <a:lnTo>
                  <a:pt x="725424" y="423671"/>
                </a:lnTo>
                <a:lnTo>
                  <a:pt x="722376" y="426719"/>
                </a:lnTo>
                <a:lnTo>
                  <a:pt x="903895" y="426719"/>
                </a:lnTo>
                <a:lnTo>
                  <a:pt x="896117" y="362003"/>
                </a:lnTo>
                <a:lnTo>
                  <a:pt x="885023" y="318297"/>
                </a:lnTo>
                <a:lnTo>
                  <a:pt x="869870" y="276463"/>
                </a:lnTo>
                <a:lnTo>
                  <a:pt x="850877" y="236717"/>
                </a:lnTo>
                <a:lnTo>
                  <a:pt x="830324" y="202691"/>
                </a:lnTo>
                <a:close/>
              </a:path>
              <a:path w="905509" h="908685">
                <a:moveTo>
                  <a:pt x="551688" y="274319"/>
                </a:moveTo>
                <a:lnTo>
                  <a:pt x="411479" y="414527"/>
                </a:lnTo>
                <a:lnTo>
                  <a:pt x="624839" y="414527"/>
                </a:lnTo>
                <a:lnTo>
                  <a:pt x="661415" y="380999"/>
                </a:lnTo>
                <a:lnTo>
                  <a:pt x="551688" y="274319"/>
                </a:lnTo>
                <a:close/>
              </a:path>
            </a:pathLst>
          </a:custGeom>
          <a:solidFill>
            <a:srgbClr val="0096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510276" y="5065776"/>
            <a:ext cx="1133475" cy="5899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524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A3B3D"/>
                </a:solidFill>
                <a:latin typeface="Calibri"/>
                <a:cs typeface="Calibri"/>
              </a:rPr>
              <a:t>3.</a:t>
            </a: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联影医</a:t>
            </a:r>
            <a:r>
              <a:rPr sz="1200" b="1" spc="20">
                <a:solidFill>
                  <a:srgbClr val="3A3B3D"/>
                </a:solidFill>
                <a:latin typeface="Microsoft JhengHei"/>
                <a:cs typeface="Microsoft JhengHei"/>
              </a:rPr>
              <a:t>疗</a:t>
            </a:r>
            <a:endParaRPr sz="12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(110</a:t>
            </a:r>
            <a:r>
              <a:rPr sz="1200" spc="20">
                <a:latin typeface="华文细黑"/>
                <a:cs typeface="华文细黑"/>
              </a:rPr>
              <a:t>亿元人民币</a:t>
            </a: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16510" algn="ctr">
              <a:lnSpc>
                <a:spcPct val="100000"/>
              </a:lnSpc>
              <a:spcBef>
                <a:spcPts val="50"/>
              </a:spcBef>
            </a:pPr>
            <a:r>
              <a:rPr sz="1200" spc="20">
                <a:solidFill>
                  <a:srgbClr val="7E7E7E"/>
                </a:solidFill>
                <a:latin typeface="华文细黑"/>
                <a:cs typeface="华文细黑"/>
              </a:rPr>
              <a:t>科创板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82696" y="3064510"/>
            <a:ext cx="1018540" cy="1017269"/>
          </a:xfrm>
          <a:custGeom>
            <a:rect l="l" t="t" r="r" b="b"/>
            <a:pathLst>
              <a:path w="1018539" h="1017269">
                <a:moveTo>
                  <a:pt x="509015" y="0"/>
                </a:moveTo>
                <a:lnTo>
                  <a:pt x="460104" y="2540"/>
                </a:lnTo>
                <a:lnTo>
                  <a:pt x="412485" y="8890"/>
                </a:lnTo>
                <a:lnTo>
                  <a:pt x="366372" y="20320"/>
                </a:lnTo>
                <a:lnTo>
                  <a:pt x="321984" y="35560"/>
                </a:lnTo>
                <a:lnTo>
                  <a:pt x="279535" y="54610"/>
                </a:lnTo>
                <a:lnTo>
                  <a:pt x="239241" y="77470"/>
                </a:lnTo>
                <a:lnTo>
                  <a:pt x="201318" y="104140"/>
                </a:lnTo>
                <a:lnTo>
                  <a:pt x="165982" y="133350"/>
                </a:lnTo>
                <a:lnTo>
                  <a:pt x="133449" y="166370"/>
                </a:lnTo>
                <a:lnTo>
                  <a:pt x="103935" y="200660"/>
                </a:lnTo>
                <a:lnTo>
                  <a:pt x="77656" y="238760"/>
                </a:lnTo>
                <a:lnTo>
                  <a:pt x="54827" y="279400"/>
                </a:lnTo>
                <a:lnTo>
                  <a:pt x="35665" y="321310"/>
                </a:lnTo>
                <a:lnTo>
                  <a:pt x="20385" y="365760"/>
                </a:lnTo>
                <a:lnTo>
                  <a:pt x="9204" y="412750"/>
                </a:lnTo>
                <a:lnTo>
                  <a:pt x="2337" y="459740"/>
                </a:lnTo>
                <a:lnTo>
                  <a:pt x="0" y="509270"/>
                </a:lnTo>
                <a:lnTo>
                  <a:pt x="2337" y="557530"/>
                </a:lnTo>
                <a:lnTo>
                  <a:pt x="9204" y="605790"/>
                </a:lnTo>
                <a:lnTo>
                  <a:pt x="20385" y="651510"/>
                </a:lnTo>
                <a:lnTo>
                  <a:pt x="35665" y="695960"/>
                </a:lnTo>
                <a:lnTo>
                  <a:pt x="54827" y="737870"/>
                </a:lnTo>
                <a:lnTo>
                  <a:pt x="77656" y="778510"/>
                </a:lnTo>
                <a:lnTo>
                  <a:pt x="103935" y="816610"/>
                </a:lnTo>
                <a:lnTo>
                  <a:pt x="133449" y="852170"/>
                </a:lnTo>
                <a:lnTo>
                  <a:pt x="165982" y="883920"/>
                </a:lnTo>
                <a:lnTo>
                  <a:pt x="201318" y="914400"/>
                </a:lnTo>
                <a:lnTo>
                  <a:pt x="239241" y="939800"/>
                </a:lnTo>
                <a:lnTo>
                  <a:pt x="279535" y="962660"/>
                </a:lnTo>
                <a:lnTo>
                  <a:pt x="321984" y="981710"/>
                </a:lnTo>
                <a:lnTo>
                  <a:pt x="366372" y="996950"/>
                </a:lnTo>
                <a:lnTo>
                  <a:pt x="412485" y="1008380"/>
                </a:lnTo>
                <a:lnTo>
                  <a:pt x="460104" y="1016000"/>
                </a:lnTo>
                <a:lnTo>
                  <a:pt x="509015" y="1017270"/>
                </a:lnTo>
                <a:lnTo>
                  <a:pt x="557927" y="1016000"/>
                </a:lnTo>
                <a:lnTo>
                  <a:pt x="605546" y="1008380"/>
                </a:lnTo>
                <a:lnTo>
                  <a:pt x="651659" y="996950"/>
                </a:lnTo>
                <a:lnTo>
                  <a:pt x="696047" y="981710"/>
                </a:lnTo>
                <a:lnTo>
                  <a:pt x="738496" y="962660"/>
                </a:lnTo>
                <a:lnTo>
                  <a:pt x="778790" y="939800"/>
                </a:lnTo>
                <a:lnTo>
                  <a:pt x="816713" y="914400"/>
                </a:lnTo>
                <a:lnTo>
                  <a:pt x="852049" y="883920"/>
                </a:lnTo>
                <a:lnTo>
                  <a:pt x="884582" y="852170"/>
                </a:lnTo>
                <a:lnTo>
                  <a:pt x="906718" y="825500"/>
                </a:lnTo>
                <a:lnTo>
                  <a:pt x="423671" y="825500"/>
                </a:lnTo>
                <a:lnTo>
                  <a:pt x="415194" y="824230"/>
                </a:lnTo>
                <a:lnTo>
                  <a:pt x="408431" y="819150"/>
                </a:lnTo>
                <a:lnTo>
                  <a:pt x="403955" y="812800"/>
                </a:lnTo>
                <a:lnTo>
                  <a:pt x="402336" y="805180"/>
                </a:lnTo>
                <a:lnTo>
                  <a:pt x="402336" y="740410"/>
                </a:lnTo>
                <a:lnTo>
                  <a:pt x="295655" y="740410"/>
                </a:lnTo>
                <a:lnTo>
                  <a:pt x="287178" y="739140"/>
                </a:lnTo>
                <a:lnTo>
                  <a:pt x="280415" y="734060"/>
                </a:lnTo>
                <a:lnTo>
                  <a:pt x="275939" y="727710"/>
                </a:lnTo>
                <a:lnTo>
                  <a:pt x="274319" y="718820"/>
                </a:lnTo>
                <a:lnTo>
                  <a:pt x="274319" y="615950"/>
                </a:lnTo>
                <a:lnTo>
                  <a:pt x="210312" y="615950"/>
                </a:lnTo>
                <a:lnTo>
                  <a:pt x="202310" y="613410"/>
                </a:lnTo>
                <a:lnTo>
                  <a:pt x="196595" y="608330"/>
                </a:lnTo>
                <a:lnTo>
                  <a:pt x="193166" y="601980"/>
                </a:lnTo>
                <a:lnTo>
                  <a:pt x="192024" y="594360"/>
                </a:lnTo>
                <a:lnTo>
                  <a:pt x="193167" y="585470"/>
                </a:lnTo>
                <a:lnTo>
                  <a:pt x="196596" y="579120"/>
                </a:lnTo>
                <a:lnTo>
                  <a:pt x="202311" y="574040"/>
                </a:lnTo>
                <a:lnTo>
                  <a:pt x="210312" y="572770"/>
                </a:lnTo>
                <a:lnTo>
                  <a:pt x="274319" y="572770"/>
                </a:lnTo>
                <a:lnTo>
                  <a:pt x="274319" y="530860"/>
                </a:lnTo>
                <a:lnTo>
                  <a:pt x="210312" y="530860"/>
                </a:lnTo>
                <a:lnTo>
                  <a:pt x="202310" y="528320"/>
                </a:lnTo>
                <a:lnTo>
                  <a:pt x="196595" y="524510"/>
                </a:lnTo>
                <a:lnTo>
                  <a:pt x="193166" y="516890"/>
                </a:lnTo>
                <a:lnTo>
                  <a:pt x="192024" y="509270"/>
                </a:lnTo>
                <a:lnTo>
                  <a:pt x="193167" y="500380"/>
                </a:lnTo>
                <a:lnTo>
                  <a:pt x="196596" y="494030"/>
                </a:lnTo>
                <a:lnTo>
                  <a:pt x="202311" y="488950"/>
                </a:lnTo>
                <a:lnTo>
                  <a:pt x="210312" y="487680"/>
                </a:lnTo>
                <a:lnTo>
                  <a:pt x="274319" y="487680"/>
                </a:lnTo>
                <a:lnTo>
                  <a:pt x="274319" y="444500"/>
                </a:lnTo>
                <a:lnTo>
                  <a:pt x="210312" y="444500"/>
                </a:lnTo>
                <a:lnTo>
                  <a:pt x="202310" y="443230"/>
                </a:lnTo>
                <a:lnTo>
                  <a:pt x="196595" y="438150"/>
                </a:lnTo>
                <a:lnTo>
                  <a:pt x="193166" y="431800"/>
                </a:lnTo>
                <a:lnTo>
                  <a:pt x="192024" y="424180"/>
                </a:lnTo>
                <a:lnTo>
                  <a:pt x="193167" y="415290"/>
                </a:lnTo>
                <a:lnTo>
                  <a:pt x="196596" y="408940"/>
                </a:lnTo>
                <a:lnTo>
                  <a:pt x="202311" y="403860"/>
                </a:lnTo>
                <a:lnTo>
                  <a:pt x="210312" y="402590"/>
                </a:lnTo>
                <a:lnTo>
                  <a:pt x="274319" y="402590"/>
                </a:lnTo>
                <a:lnTo>
                  <a:pt x="274319" y="295910"/>
                </a:lnTo>
                <a:lnTo>
                  <a:pt x="275939" y="287020"/>
                </a:lnTo>
                <a:lnTo>
                  <a:pt x="280415" y="280670"/>
                </a:lnTo>
                <a:lnTo>
                  <a:pt x="287178" y="275590"/>
                </a:lnTo>
                <a:lnTo>
                  <a:pt x="295655" y="274320"/>
                </a:lnTo>
                <a:lnTo>
                  <a:pt x="402336" y="274320"/>
                </a:lnTo>
                <a:lnTo>
                  <a:pt x="402336" y="210820"/>
                </a:lnTo>
                <a:lnTo>
                  <a:pt x="403955" y="201930"/>
                </a:lnTo>
                <a:lnTo>
                  <a:pt x="408432" y="196850"/>
                </a:lnTo>
                <a:lnTo>
                  <a:pt x="415194" y="193040"/>
                </a:lnTo>
                <a:lnTo>
                  <a:pt x="423671" y="191770"/>
                </a:lnTo>
                <a:lnTo>
                  <a:pt x="906444" y="191770"/>
                </a:lnTo>
                <a:lnTo>
                  <a:pt x="884582" y="166370"/>
                </a:lnTo>
                <a:lnTo>
                  <a:pt x="852049" y="133350"/>
                </a:lnTo>
                <a:lnTo>
                  <a:pt x="816713" y="104140"/>
                </a:lnTo>
                <a:lnTo>
                  <a:pt x="778790" y="77470"/>
                </a:lnTo>
                <a:lnTo>
                  <a:pt x="738496" y="54610"/>
                </a:lnTo>
                <a:lnTo>
                  <a:pt x="696047" y="35560"/>
                </a:lnTo>
                <a:lnTo>
                  <a:pt x="651659" y="20320"/>
                </a:lnTo>
                <a:lnTo>
                  <a:pt x="605546" y="8890"/>
                </a:lnTo>
                <a:lnTo>
                  <a:pt x="557927" y="2540"/>
                </a:lnTo>
                <a:lnTo>
                  <a:pt x="509015" y="0"/>
                </a:lnTo>
                <a:close/>
              </a:path>
              <a:path w="1018539" h="1017269">
                <a:moveTo>
                  <a:pt x="487679" y="740410"/>
                </a:moveTo>
                <a:lnTo>
                  <a:pt x="445007" y="740410"/>
                </a:lnTo>
                <a:lnTo>
                  <a:pt x="445007" y="805180"/>
                </a:lnTo>
                <a:lnTo>
                  <a:pt x="443388" y="812800"/>
                </a:lnTo>
                <a:lnTo>
                  <a:pt x="438912" y="820420"/>
                </a:lnTo>
                <a:lnTo>
                  <a:pt x="432149" y="824230"/>
                </a:lnTo>
                <a:lnTo>
                  <a:pt x="423671" y="825500"/>
                </a:lnTo>
                <a:lnTo>
                  <a:pt x="509015" y="825500"/>
                </a:lnTo>
                <a:lnTo>
                  <a:pt x="500538" y="824230"/>
                </a:lnTo>
                <a:lnTo>
                  <a:pt x="493775" y="819150"/>
                </a:lnTo>
                <a:lnTo>
                  <a:pt x="489299" y="812800"/>
                </a:lnTo>
                <a:lnTo>
                  <a:pt x="487679" y="805180"/>
                </a:lnTo>
                <a:lnTo>
                  <a:pt x="487679" y="740410"/>
                </a:lnTo>
                <a:close/>
              </a:path>
              <a:path w="1018539" h="1017269">
                <a:moveTo>
                  <a:pt x="573024" y="740410"/>
                </a:moveTo>
                <a:lnTo>
                  <a:pt x="530351" y="740410"/>
                </a:lnTo>
                <a:lnTo>
                  <a:pt x="530351" y="805180"/>
                </a:lnTo>
                <a:lnTo>
                  <a:pt x="528732" y="812800"/>
                </a:lnTo>
                <a:lnTo>
                  <a:pt x="524256" y="820420"/>
                </a:lnTo>
                <a:lnTo>
                  <a:pt x="517493" y="824230"/>
                </a:lnTo>
                <a:lnTo>
                  <a:pt x="509015" y="825500"/>
                </a:lnTo>
                <a:lnTo>
                  <a:pt x="591312" y="825500"/>
                </a:lnTo>
                <a:lnTo>
                  <a:pt x="584596" y="824230"/>
                </a:lnTo>
                <a:lnTo>
                  <a:pt x="578738" y="819150"/>
                </a:lnTo>
                <a:lnTo>
                  <a:pt x="574595" y="812800"/>
                </a:lnTo>
                <a:lnTo>
                  <a:pt x="573024" y="805180"/>
                </a:lnTo>
                <a:lnTo>
                  <a:pt x="573024" y="740410"/>
                </a:lnTo>
                <a:close/>
              </a:path>
              <a:path w="1018539" h="1017269">
                <a:moveTo>
                  <a:pt x="906444" y="191770"/>
                </a:moveTo>
                <a:lnTo>
                  <a:pt x="591312" y="191770"/>
                </a:lnTo>
                <a:lnTo>
                  <a:pt x="600265" y="193040"/>
                </a:lnTo>
                <a:lnTo>
                  <a:pt x="608075" y="196850"/>
                </a:lnTo>
                <a:lnTo>
                  <a:pt x="613600" y="201930"/>
                </a:lnTo>
                <a:lnTo>
                  <a:pt x="615695" y="210820"/>
                </a:lnTo>
                <a:lnTo>
                  <a:pt x="615695" y="274320"/>
                </a:lnTo>
                <a:lnTo>
                  <a:pt x="719327" y="274320"/>
                </a:lnTo>
                <a:lnTo>
                  <a:pt x="727805" y="275590"/>
                </a:lnTo>
                <a:lnTo>
                  <a:pt x="734567" y="280670"/>
                </a:lnTo>
                <a:lnTo>
                  <a:pt x="739044" y="287020"/>
                </a:lnTo>
                <a:lnTo>
                  <a:pt x="740663" y="295910"/>
                </a:lnTo>
                <a:lnTo>
                  <a:pt x="740663" y="402590"/>
                </a:lnTo>
                <a:lnTo>
                  <a:pt x="804671" y="402590"/>
                </a:lnTo>
                <a:lnTo>
                  <a:pt x="813149" y="403860"/>
                </a:lnTo>
                <a:lnTo>
                  <a:pt x="819911" y="407670"/>
                </a:lnTo>
                <a:lnTo>
                  <a:pt x="824388" y="415290"/>
                </a:lnTo>
                <a:lnTo>
                  <a:pt x="826007" y="424180"/>
                </a:lnTo>
                <a:lnTo>
                  <a:pt x="824388" y="431800"/>
                </a:lnTo>
                <a:lnTo>
                  <a:pt x="819912" y="439420"/>
                </a:lnTo>
                <a:lnTo>
                  <a:pt x="813149" y="443230"/>
                </a:lnTo>
                <a:lnTo>
                  <a:pt x="804671" y="444500"/>
                </a:lnTo>
                <a:lnTo>
                  <a:pt x="740663" y="444500"/>
                </a:lnTo>
                <a:lnTo>
                  <a:pt x="740663" y="487680"/>
                </a:lnTo>
                <a:lnTo>
                  <a:pt x="804671" y="487680"/>
                </a:lnTo>
                <a:lnTo>
                  <a:pt x="813149" y="488950"/>
                </a:lnTo>
                <a:lnTo>
                  <a:pt x="819911" y="494030"/>
                </a:lnTo>
                <a:lnTo>
                  <a:pt x="824388" y="500380"/>
                </a:lnTo>
                <a:lnTo>
                  <a:pt x="826007" y="509270"/>
                </a:lnTo>
                <a:lnTo>
                  <a:pt x="824388" y="516890"/>
                </a:lnTo>
                <a:lnTo>
                  <a:pt x="819912" y="524510"/>
                </a:lnTo>
                <a:lnTo>
                  <a:pt x="813149" y="528320"/>
                </a:lnTo>
                <a:lnTo>
                  <a:pt x="804671" y="530860"/>
                </a:lnTo>
                <a:lnTo>
                  <a:pt x="740663" y="530860"/>
                </a:lnTo>
                <a:lnTo>
                  <a:pt x="740663" y="572770"/>
                </a:lnTo>
                <a:lnTo>
                  <a:pt x="804671" y="572770"/>
                </a:lnTo>
                <a:lnTo>
                  <a:pt x="813149" y="574040"/>
                </a:lnTo>
                <a:lnTo>
                  <a:pt x="819911" y="579120"/>
                </a:lnTo>
                <a:lnTo>
                  <a:pt x="824388" y="585470"/>
                </a:lnTo>
                <a:lnTo>
                  <a:pt x="826007" y="594360"/>
                </a:lnTo>
                <a:lnTo>
                  <a:pt x="824388" y="601980"/>
                </a:lnTo>
                <a:lnTo>
                  <a:pt x="819912" y="608330"/>
                </a:lnTo>
                <a:lnTo>
                  <a:pt x="813149" y="613410"/>
                </a:lnTo>
                <a:lnTo>
                  <a:pt x="804671" y="615950"/>
                </a:lnTo>
                <a:lnTo>
                  <a:pt x="740663" y="615950"/>
                </a:lnTo>
                <a:lnTo>
                  <a:pt x="740663" y="718820"/>
                </a:lnTo>
                <a:lnTo>
                  <a:pt x="739044" y="727710"/>
                </a:lnTo>
                <a:lnTo>
                  <a:pt x="734568" y="734060"/>
                </a:lnTo>
                <a:lnTo>
                  <a:pt x="727805" y="739140"/>
                </a:lnTo>
                <a:lnTo>
                  <a:pt x="719327" y="740410"/>
                </a:lnTo>
                <a:lnTo>
                  <a:pt x="615695" y="740410"/>
                </a:lnTo>
                <a:lnTo>
                  <a:pt x="615695" y="805180"/>
                </a:lnTo>
                <a:lnTo>
                  <a:pt x="613600" y="812800"/>
                </a:lnTo>
                <a:lnTo>
                  <a:pt x="608076" y="820420"/>
                </a:lnTo>
                <a:lnTo>
                  <a:pt x="600265" y="824230"/>
                </a:lnTo>
                <a:lnTo>
                  <a:pt x="591312" y="825500"/>
                </a:lnTo>
                <a:lnTo>
                  <a:pt x="906718" y="825500"/>
                </a:lnTo>
                <a:lnTo>
                  <a:pt x="940375" y="778510"/>
                </a:lnTo>
                <a:lnTo>
                  <a:pt x="963204" y="737870"/>
                </a:lnTo>
                <a:lnTo>
                  <a:pt x="982366" y="695960"/>
                </a:lnTo>
                <a:lnTo>
                  <a:pt x="997646" y="651510"/>
                </a:lnTo>
                <a:lnTo>
                  <a:pt x="1008827" y="605790"/>
                </a:lnTo>
                <a:lnTo>
                  <a:pt x="1015694" y="557530"/>
                </a:lnTo>
                <a:lnTo>
                  <a:pt x="1018031" y="509270"/>
                </a:lnTo>
                <a:lnTo>
                  <a:pt x="1015694" y="459740"/>
                </a:lnTo>
                <a:lnTo>
                  <a:pt x="1008827" y="412750"/>
                </a:lnTo>
                <a:lnTo>
                  <a:pt x="997646" y="365760"/>
                </a:lnTo>
                <a:lnTo>
                  <a:pt x="982366" y="321310"/>
                </a:lnTo>
                <a:lnTo>
                  <a:pt x="963204" y="279400"/>
                </a:lnTo>
                <a:lnTo>
                  <a:pt x="940375" y="238760"/>
                </a:lnTo>
                <a:lnTo>
                  <a:pt x="914096" y="200660"/>
                </a:lnTo>
                <a:lnTo>
                  <a:pt x="906444" y="191770"/>
                </a:lnTo>
                <a:close/>
              </a:path>
              <a:path w="1018539" h="1017269">
                <a:moveTo>
                  <a:pt x="701039" y="320040"/>
                </a:moveTo>
                <a:lnTo>
                  <a:pt x="320039" y="320040"/>
                </a:lnTo>
                <a:lnTo>
                  <a:pt x="320039" y="701040"/>
                </a:lnTo>
                <a:lnTo>
                  <a:pt x="701039" y="701040"/>
                </a:lnTo>
                <a:lnTo>
                  <a:pt x="701039" y="636270"/>
                </a:lnTo>
                <a:lnTo>
                  <a:pt x="402336" y="636270"/>
                </a:lnTo>
                <a:lnTo>
                  <a:pt x="393858" y="635000"/>
                </a:lnTo>
                <a:lnTo>
                  <a:pt x="387096" y="631190"/>
                </a:lnTo>
                <a:lnTo>
                  <a:pt x="382619" y="623570"/>
                </a:lnTo>
                <a:lnTo>
                  <a:pt x="381000" y="615950"/>
                </a:lnTo>
                <a:lnTo>
                  <a:pt x="381000" y="402590"/>
                </a:lnTo>
                <a:lnTo>
                  <a:pt x="382619" y="393700"/>
                </a:lnTo>
                <a:lnTo>
                  <a:pt x="387095" y="387350"/>
                </a:lnTo>
                <a:lnTo>
                  <a:pt x="393858" y="382270"/>
                </a:lnTo>
                <a:lnTo>
                  <a:pt x="402336" y="381000"/>
                </a:lnTo>
                <a:lnTo>
                  <a:pt x="701039" y="381000"/>
                </a:lnTo>
                <a:lnTo>
                  <a:pt x="701039" y="320040"/>
                </a:lnTo>
                <a:close/>
              </a:path>
              <a:path w="1018539" h="1017269">
                <a:moveTo>
                  <a:pt x="701039" y="381000"/>
                </a:moveTo>
                <a:lnTo>
                  <a:pt x="615695" y="381000"/>
                </a:lnTo>
                <a:lnTo>
                  <a:pt x="624173" y="382270"/>
                </a:lnTo>
                <a:lnTo>
                  <a:pt x="630935" y="387350"/>
                </a:lnTo>
                <a:lnTo>
                  <a:pt x="635412" y="393700"/>
                </a:lnTo>
                <a:lnTo>
                  <a:pt x="637031" y="402590"/>
                </a:lnTo>
                <a:lnTo>
                  <a:pt x="637031" y="615950"/>
                </a:lnTo>
                <a:lnTo>
                  <a:pt x="635412" y="623570"/>
                </a:lnTo>
                <a:lnTo>
                  <a:pt x="630936" y="631190"/>
                </a:lnTo>
                <a:lnTo>
                  <a:pt x="624173" y="635000"/>
                </a:lnTo>
                <a:lnTo>
                  <a:pt x="615695" y="636270"/>
                </a:lnTo>
                <a:lnTo>
                  <a:pt x="701039" y="636270"/>
                </a:lnTo>
                <a:lnTo>
                  <a:pt x="701039" y="381000"/>
                </a:lnTo>
                <a:close/>
              </a:path>
              <a:path w="1018539" h="1017269">
                <a:moveTo>
                  <a:pt x="591312" y="424180"/>
                </a:moveTo>
                <a:lnTo>
                  <a:pt x="423671" y="424180"/>
                </a:lnTo>
                <a:lnTo>
                  <a:pt x="423671" y="594360"/>
                </a:lnTo>
                <a:lnTo>
                  <a:pt x="591312" y="594360"/>
                </a:lnTo>
                <a:lnTo>
                  <a:pt x="591312" y="424180"/>
                </a:lnTo>
                <a:close/>
              </a:path>
              <a:path w="1018539" h="1017269">
                <a:moveTo>
                  <a:pt x="509015" y="191770"/>
                </a:moveTo>
                <a:lnTo>
                  <a:pt x="423671" y="191770"/>
                </a:lnTo>
                <a:lnTo>
                  <a:pt x="432149" y="193040"/>
                </a:lnTo>
                <a:lnTo>
                  <a:pt x="438911" y="196850"/>
                </a:lnTo>
                <a:lnTo>
                  <a:pt x="443388" y="201930"/>
                </a:lnTo>
                <a:lnTo>
                  <a:pt x="445007" y="210820"/>
                </a:lnTo>
                <a:lnTo>
                  <a:pt x="445007" y="274320"/>
                </a:lnTo>
                <a:lnTo>
                  <a:pt x="487679" y="274320"/>
                </a:lnTo>
                <a:lnTo>
                  <a:pt x="487679" y="210820"/>
                </a:lnTo>
                <a:lnTo>
                  <a:pt x="489299" y="201930"/>
                </a:lnTo>
                <a:lnTo>
                  <a:pt x="493775" y="196850"/>
                </a:lnTo>
                <a:lnTo>
                  <a:pt x="500538" y="193040"/>
                </a:lnTo>
                <a:lnTo>
                  <a:pt x="509015" y="191770"/>
                </a:lnTo>
                <a:close/>
              </a:path>
              <a:path w="1018539" h="1017269">
                <a:moveTo>
                  <a:pt x="591312" y="191770"/>
                </a:moveTo>
                <a:lnTo>
                  <a:pt x="509015" y="191770"/>
                </a:lnTo>
                <a:lnTo>
                  <a:pt x="517493" y="193040"/>
                </a:lnTo>
                <a:lnTo>
                  <a:pt x="524255" y="196850"/>
                </a:lnTo>
                <a:lnTo>
                  <a:pt x="528732" y="201930"/>
                </a:lnTo>
                <a:lnTo>
                  <a:pt x="530351" y="210820"/>
                </a:lnTo>
                <a:lnTo>
                  <a:pt x="530351" y="274320"/>
                </a:lnTo>
                <a:lnTo>
                  <a:pt x="573024" y="274320"/>
                </a:lnTo>
                <a:lnTo>
                  <a:pt x="573024" y="210820"/>
                </a:lnTo>
                <a:lnTo>
                  <a:pt x="574595" y="201930"/>
                </a:lnTo>
                <a:lnTo>
                  <a:pt x="578738" y="196850"/>
                </a:lnTo>
                <a:lnTo>
                  <a:pt x="584596" y="193040"/>
                </a:lnTo>
                <a:lnTo>
                  <a:pt x="591312" y="19177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788155" y="2487167"/>
            <a:ext cx="1163955" cy="5873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A3B3D"/>
                </a:solidFill>
                <a:latin typeface="Calibri"/>
                <a:cs typeface="Calibri"/>
              </a:rPr>
              <a:t>2.</a:t>
            </a: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中芯集</a:t>
            </a:r>
            <a:r>
              <a:rPr sz="1200" b="1" spc="235">
                <a:solidFill>
                  <a:srgbClr val="3A3B3D"/>
                </a:solidFill>
                <a:latin typeface="Microsoft JhengHei"/>
                <a:cs typeface="Microsoft JhengHei"/>
              </a:rPr>
              <a:t>成</a:t>
            </a:r>
            <a:r>
              <a:rPr sz="1200" b="1" spc="10">
                <a:solidFill>
                  <a:srgbClr val="3A3B3D"/>
                </a:solidFill>
                <a:latin typeface="Calibri"/>
                <a:cs typeface="Calibri"/>
              </a:rPr>
              <a:t>–</a:t>
            </a:r>
            <a:r>
              <a:rPr sz="1200" b="1" spc="-10">
                <a:solidFill>
                  <a:srgbClr val="3A3B3D"/>
                </a:solidFill>
                <a:latin typeface="Calibri"/>
                <a:cs typeface="Calibri"/>
              </a:rPr>
              <a:t> </a:t>
            </a:r>
            <a:r>
              <a:rPr sz="1200" b="1" spc="15">
                <a:solidFill>
                  <a:srgbClr val="3A3B3D"/>
                </a:solidFill>
                <a:latin typeface="Calibri"/>
                <a:cs typeface="Calibri"/>
              </a:rPr>
              <a:t>U</a:t>
            </a:r>
            <a:endParaRPr sz="1200">
              <a:latin typeface="Calibri"/>
              <a:cs typeface="Calibri"/>
            </a:endParaRPr>
          </a:p>
          <a:p>
            <a:pPr marL="43180">
              <a:lnSpc>
                <a:spcPct val="100000"/>
              </a:lnSpc>
              <a:spcBef>
                <a:spcPts val="45"/>
              </a:spcBef>
            </a:pP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(111</a:t>
            </a:r>
            <a:r>
              <a:rPr sz="1200" spc="20">
                <a:latin typeface="华文细黑"/>
                <a:cs typeface="华文细黑"/>
              </a:rPr>
              <a:t>亿元人民币</a:t>
            </a: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363220">
              <a:lnSpc>
                <a:spcPct val="100000"/>
              </a:lnSpc>
              <a:spcBef>
                <a:spcPts val="25"/>
              </a:spcBef>
            </a:pPr>
            <a:r>
              <a:rPr sz="1200" spc="20">
                <a:solidFill>
                  <a:srgbClr val="3A3B3D"/>
                </a:solidFill>
                <a:latin typeface="华文细黑"/>
                <a:cs typeface="华文细黑"/>
              </a:rPr>
              <a:t>科创</a:t>
            </a:r>
            <a:r>
              <a:rPr sz="1200" spc="20">
                <a:solidFill>
                  <a:srgbClr val="7E7E7E"/>
                </a:solidFill>
                <a:latin typeface="华文细黑"/>
                <a:cs typeface="华文细黑"/>
              </a:rPr>
              <a:t>板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91312" y="3286252"/>
            <a:ext cx="862965" cy="862965"/>
          </a:xfrm>
          <a:custGeom>
            <a:rect l="l" t="t" r="r" b="b"/>
            <a:pathLst>
              <a:path w="862965" h="862964">
                <a:moveTo>
                  <a:pt x="429768" y="0"/>
                </a:moveTo>
                <a:lnTo>
                  <a:pt x="382872" y="2517"/>
                </a:lnTo>
                <a:lnTo>
                  <a:pt x="337455" y="9901"/>
                </a:lnTo>
                <a:lnTo>
                  <a:pt x="293778" y="21896"/>
                </a:lnTo>
                <a:lnTo>
                  <a:pt x="252100" y="38248"/>
                </a:lnTo>
                <a:lnTo>
                  <a:pt x="212682" y="58702"/>
                </a:lnTo>
                <a:lnTo>
                  <a:pt x="175784" y="83003"/>
                </a:lnTo>
                <a:lnTo>
                  <a:pt x="141665" y="110896"/>
                </a:lnTo>
                <a:lnTo>
                  <a:pt x="110586" y="142128"/>
                </a:lnTo>
                <a:lnTo>
                  <a:pt x="82808" y="176442"/>
                </a:lnTo>
                <a:lnTo>
                  <a:pt x="58589" y="213585"/>
                </a:lnTo>
                <a:lnTo>
                  <a:pt x="38190" y="253302"/>
                </a:lnTo>
                <a:lnTo>
                  <a:pt x="21872" y="295339"/>
                </a:lnTo>
                <a:lnTo>
                  <a:pt x="9894" y="339439"/>
                </a:lnTo>
                <a:lnTo>
                  <a:pt x="2516" y="385350"/>
                </a:lnTo>
                <a:lnTo>
                  <a:pt x="0" y="432815"/>
                </a:lnTo>
                <a:lnTo>
                  <a:pt x="2516" y="479180"/>
                </a:lnTo>
                <a:lnTo>
                  <a:pt x="9894" y="524212"/>
                </a:lnTo>
                <a:lnTo>
                  <a:pt x="21872" y="567635"/>
                </a:lnTo>
                <a:lnTo>
                  <a:pt x="38190" y="609171"/>
                </a:lnTo>
                <a:lnTo>
                  <a:pt x="58589" y="648546"/>
                </a:lnTo>
                <a:lnTo>
                  <a:pt x="82808" y="685483"/>
                </a:lnTo>
                <a:lnTo>
                  <a:pt x="110586" y="719704"/>
                </a:lnTo>
                <a:lnTo>
                  <a:pt x="141665" y="750935"/>
                </a:lnTo>
                <a:lnTo>
                  <a:pt x="175784" y="778898"/>
                </a:lnTo>
                <a:lnTo>
                  <a:pt x="212682" y="803317"/>
                </a:lnTo>
                <a:lnTo>
                  <a:pt x="252100" y="823916"/>
                </a:lnTo>
                <a:lnTo>
                  <a:pt x="293778" y="840418"/>
                </a:lnTo>
                <a:lnTo>
                  <a:pt x="337455" y="852548"/>
                </a:lnTo>
                <a:lnTo>
                  <a:pt x="382872" y="860029"/>
                </a:lnTo>
                <a:lnTo>
                  <a:pt x="429768" y="862584"/>
                </a:lnTo>
                <a:lnTo>
                  <a:pt x="476702" y="860029"/>
                </a:lnTo>
                <a:lnTo>
                  <a:pt x="522228" y="852548"/>
                </a:lnTo>
                <a:lnTo>
                  <a:pt x="566074" y="840418"/>
                </a:lnTo>
                <a:lnTo>
                  <a:pt x="607969" y="823916"/>
                </a:lnTo>
                <a:lnTo>
                  <a:pt x="647643" y="803317"/>
                </a:lnTo>
                <a:lnTo>
                  <a:pt x="684824" y="778898"/>
                </a:lnTo>
                <a:lnTo>
                  <a:pt x="719242" y="750935"/>
                </a:lnTo>
                <a:lnTo>
                  <a:pt x="750625" y="719704"/>
                </a:lnTo>
                <a:lnTo>
                  <a:pt x="765939" y="701039"/>
                </a:lnTo>
                <a:lnTo>
                  <a:pt x="359663" y="701039"/>
                </a:lnTo>
                <a:lnTo>
                  <a:pt x="351663" y="699468"/>
                </a:lnTo>
                <a:lnTo>
                  <a:pt x="345947" y="695325"/>
                </a:lnTo>
                <a:lnTo>
                  <a:pt x="342519" y="689467"/>
                </a:lnTo>
                <a:lnTo>
                  <a:pt x="341375" y="682751"/>
                </a:lnTo>
                <a:lnTo>
                  <a:pt x="341375" y="627888"/>
                </a:lnTo>
                <a:lnTo>
                  <a:pt x="249935" y="627888"/>
                </a:lnTo>
                <a:lnTo>
                  <a:pt x="243220" y="626316"/>
                </a:lnTo>
                <a:lnTo>
                  <a:pt x="237362" y="622173"/>
                </a:lnTo>
                <a:lnTo>
                  <a:pt x="233219" y="616315"/>
                </a:lnTo>
                <a:lnTo>
                  <a:pt x="231647" y="609600"/>
                </a:lnTo>
                <a:lnTo>
                  <a:pt x="231647" y="521208"/>
                </a:lnTo>
                <a:lnTo>
                  <a:pt x="179831" y="521208"/>
                </a:lnTo>
                <a:lnTo>
                  <a:pt x="171830" y="519636"/>
                </a:lnTo>
                <a:lnTo>
                  <a:pt x="166115" y="515493"/>
                </a:lnTo>
                <a:lnTo>
                  <a:pt x="162686" y="509635"/>
                </a:lnTo>
                <a:lnTo>
                  <a:pt x="161544" y="502920"/>
                </a:lnTo>
                <a:lnTo>
                  <a:pt x="162686" y="494919"/>
                </a:lnTo>
                <a:lnTo>
                  <a:pt x="166115" y="489204"/>
                </a:lnTo>
                <a:lnTo>
                  <a:pt x="171830" y="485775"/>
                </a:lnTo>
                <a:lnTo>
                  <a:pt x="179831" y="484632"/>
                </a:lnTo>
                <a:lnTo>
                  <a:pt x="231647" y="484632"/>
                </a:lnTo>
                <a:lnTo>
                  <a:pt x="231647" y="448056"/>
                </a:lnTo>
                <a:lnTo>
                  <a:pt x="167639" y="448056"/>
                </a:lnTo>
                <a:lnTo>
                  <a:pt x="161544" y="441960"/>
                </a:lnTo>
                <a:lnTo>
                  <a:pt x="161544" y="432815"/>
                </a:lnTo>
                <a:lnTo>
                  <a:pt x="162686" y="424338"/>
                </a:lnTo>
                <a:lnTo>
                  <a:pt x="166115" y="417576"/>
                </a:lnTo>
                <a:lnTo>
                  <a:pt x="171830" y="413099"/>
                </a:lnTo>
                <a:lnTo>
                  <a:pt x="179831" y="411480"/>
                </a:lnTo>
                <a:lnTo>
                  <a:pt x="231647" y="411480"/>
                </a:lnTo>
                <a:lnTo>
                  <a:pt x="231647" y="377951"/>
                </a:lnTo>
                <a:lnTo>
                  <a:pt x="179831" y="377951"/>
                </a:lnTo>
                <a:lnTo>
                  <a:pt x="171830" y="376380"/>
                </a:lnTo>
                <a:lnTo>
                  <a:pt x="166115" y="372237"/>
                </a:lnTo>
                <a:lnTo>
                  <a:pt x="162686" y="366379"/>
                </a:lnTo>
                <a:lnTo>
                  <a:pt x="161544" y="359663"/>
                </a:lnTo>
                <a:lnTo>
                  <a:pt x="162686" y="351663"/>
                </a:lnTo>
                <a:lnTo>
                  <a:pt x="166115" y="345948"/>
                </a:lnTo>
                <a:lnTo>
                  <a:pt x="171830" y="342519"/>
                </a:lnTo>
                <a:lnTo>
                  <a:pt x="179831" y="341375"/>
                </a:lnTo>
                <a:lnTo>
                  <a:pt x="231647" y="341375"/>
                </a:lnTo>
                <a:lnTo>
                  <a:pt x="231647" y="249936"/>
                </a:lnTo>
                <a:lnTo>
                  <a:pt x="233219" y="243220"/>
                </a:lnTo>
                <a:lnTo>
                  <a:pt x="237362" y="237363"/>
                </a:lnTo>
                <a:lnTo>
                  <a:pt x="243220" y="233219"/>
                </a:lnTo>
                <a:lnTo>
                  <a:pt x="249935" y="231648"/>
                </a:lnTo>
                <a:lnTo>
                  <a:pt x="341375" y="231648"/>
                </a:lnTo>
                <a:lnTo>
                  <a:pt x="341375" y="179832"/>
                </a:lnTo>
                <a:lnTo>
                  <a:pt x="342518" y="171831"/>
                </a:lnTo>
                <a:lnTo>
                  <a:pt x="345947" y="166116"/>
                </a:lnTo>
                <a:lnTo>
                  <a:pt x="351662" y="162687"/>
                </a:lnTo>
                <a:lnTo>
                  <a:pt x="359663" y="161544"/>
                </a:lnTo>
                <a:lnTo>
                  <a:pt x="766512" y="161544"/>
                </a:lnTo>
                <a:lnTo>
                  <a:pt x="750625" y="142128"/>
                </a:lnTo>
                <a:lnTo>
                  <a:pt x="719242" y="110896"/>
                </a:lnTo>
                <a:lnTo>
                  <a:pt x="684824" y="83003"/>
                </a:lnTo>
                <a:lnTo>
                  <a:pt x="647643" y="58702"/>
                </a:lnTo>
                <a:lnTo>
                  <a:pt x="607969" y="38248"/>
                </a:lnTo>
                <a:lnTo>
                  <a:pt x="566074" y="21896"/>
                </a:lnTo>
                <a:lnTo>
                  <a:pt x="522228" y="9901"/>
                </a:lnTo>
                <a:lnTo>
                  <a:pt x="476702" y="2517"/>
                </a:lnTo>
                <a:lnTo>
                  <a:pt x="429768" y="0"/>
                </a:lnTo>
                <a:close/>
              </a:path>
              <a:path w="862965" h="862964">
                <a:moveTo>
                  <a:pt x="411479" y="627888"/>
                </a:moveTo>
                <a:lnTo>
                  <a:pt x="377951" y="627888"/>
                </a:lnTo>
                <a:lnTo>
                  <a:pt x="377951" y="682751"/>
                </a:lnTo>
                <a:lnTo>
                  <a:pt x="376380" y="689467"/>
                </a:lnTo>
                <a:lnTo>
                  <a:pt x="372236" y="695325"/>
                </a:lnTo>
                <a:lnTo>
                  <a:pt x="366379" y="699468"/>
                </a:lnTo>
                <a:lnTo>
                  <a:pt x="359663" y="701039"/>
                </a:lnTo>
                <a:lnTo>
                  <a:pt x="429768" y="701039"/>
                </a:lnTo>
                <a:lnTo>
                  <a:pt x="423052" y="699468"/>
                </a:lnTo>
                <a:lnTo>
                  <a:pt x="417194" y="695325"/>
                </a:lnTo>
                <a:lnTo>
                  <a:pt x="413051" y="689467"/>
                </a:lnTo>
                <a:lnTo>
                  <a:pt x="411479" y="682751"/>
                </a:lnTo>
                <a:lnTo>
                  <a:pt x="411479" y="627888"/>
                </a:lnTo>
                <a:close/>
              </a:path>
              <a:path w="862965" h="862964">
                <a:moveTo>
                  <a:pt x="484631" y="627888"/>
                </a:moveTo>
                <a:lnTo>
                  <a:pt x="448056" y="627888"/>
                </a:lnTo>
                <a:lnTo>
                  <a:pt x="448056" y="682751"/>
                </a:lnTo>
                <a:lnTo>
                  <a:pt x="446913" y="689467"/>
                </a:lnTo>
                <a:lnTo>
                  <a:pt x="443484" y="695325"/>
                </a:lnTo>
                <a:lnTo>
                  <a:pt x="437769" y="699468"/>
                </a:lnTo>
                <a:lnTo>
                  <a:pt x="429768" y="701039"/>
                </a:lnTo>
                <a:lnTo>
                  <a:pt x="502919" y="701039"/>
                </a:lnTo>
                <a:lnTo>
                  <a:pt x="494919" y="699468"/>
                </a:lnTo>
                <a:lnTo>
                  <a:pt x="489203" y="695325"/>
                </a:lnTo>
                <a:lnTo>
                  <a:pt x="485775" y="689467"/>
                </a:lnTo>
                <a:lnTo>
                  <a:pt x="484631" y="682751"/>
                </a:lnTo>
                <a:lnTo>
                  <a:pt x="484631" y="627888"/>
                </a:lnTo>
                <a:close/>
              </a:path>
              <a:path w="862965" h="862964">
                <a:moveTo>
                  <a:pt x="766512" y="161544"/>
                </a:moveTo>
                <a:lnTo>
                  <a:pt x="502919" y="161544"/>
                </a:lnTo>
                <a:lnTo>
                  <a:pt x="509635" y="162687"/>
                </a:lnTo>
                <a:lnTo>
                  <a:pt x="515492" y="166116"/>
                </a:lnTo>
                <a:lnTo>
                  <a:pt x="519636" y="171831"/>
                </a:lnTo>
                <a:lnTo>
                  <a:pt x="521207" y="179832"/>
                </a:lnTo>
                <a:lnTo>
                  <a:pt x="521207" y="231648"/>
                </a:lnTo>
                <a:lnTo>
                  <a:pt x="609600" y="231648"/>
                </a:lnTo>
                <a:lnTo>
                  <a:pt x="616315" y="233219"/>
                </a:lnTo>
                <a:lnTo>
                  <a:pt x="622173" y="237363"/>
                </a:lnTo>
                <a:lnTo>
                  <a:pt x="626316" y="243220"/>
                </a:lnTo>
                <a:lnTo>
                  <a:pt x="627888" y="249936"/>
                </a:lnTo>
                <a:lnTo>
                  <a:pt x="627888" y="341375"/>
                </a:lnTo>
                <a:lnTo>
                  <a:pt x="682751" y="341375"/>
                </a:lnTo>
                <a:lnTo>
                  <a:pt x="689467" y="342519"/>
                </a:lnTo>
                <a:lnTo>
                  <a:pt x="695325" y="345948"/>
                </a:lnTo>
                <a:lnTo>
                  <a:pt x="699468" y="351663"/>
                </a:lnTo>
                <a:lnTo>
                  <a:pt x="701040" y="359663"/>
                </a:lnTo>
                <a:lnTo>
                  <a:pt x="699468" y="366379"/>
                </a:lnTo>
                <a:lnTo>
                  <a:pt x="695325" y="372237"/>
                </a:lnTo>
                <a:lnTo>
                  <a:pt x="689467" y="376380"/>
                </a:lnTo>
                <a:lnTo>
                  <a:pt x="682751" y="377951"/>
                </a:lnTo>
                <a:lnTo>
                  <a:pt x="627888" y="377951"/>
                </a:lnTo>
                <a:lnTo>
                  <a:pt x="627888" y="411480"/>
                </a:lnTo>
                <a:lnTo>
                  <a:pt x="682751" y="411480"/>
                </a:lnTo>
                <a:lnTo>
                  <a:pt x="689467" y="413099"/>
                </a:lnTo>
                <a:lnTo>
                  <a:pt x="695325" y="417576"/>
                </a:lnTo>
                <a:lnTo>
                  <a:pt x="699468" y="424338"/>
                </a:lnTo>
                <a:lnTo>
                  <a:pt x="701040" y="432815"/>
                </a:lnTo>
                <a:lnTo>
                  <a:pt x="701040" y="441960"/>
                </a:lnTo>
                <a:lnTo>
                  <a:pt x="691896" y="448056"/>
                </a:lnTo>
                <a:lnTo>
                  <a:pt x="627888" y="448056"/>
                </a:lnTo>
                <a:lnTo>
                  <a:pt x="627888" y="484632"/>
                </a:lnTo>
                <a:lnTo>
                  <a:pt x="682751" y="484632"/>
                </a:lnTo>
                <a:lnTo>
                  <a:pt x="689467" y="485775"/>
                </a:lnTo>
                <a:lnTo>
                  <a:pt x="695325" y="489204"/>
                </a:lnTo>
                <a:lnTo>
                  <a:pt x="699468" y="494919"/>
                </a:lnTo>
                <a:lnTo>
                  <a:pt x="701040" y="502920"/>
                </a:lnTo>
                <a:lnTo>
                  <a:pt x="699468" y="509635"/>
                </a:lnTo>
                <a:lnTo>
                  <a:pt x="695324" y="515493"/>
                </a:lnTo>
                <a:lnTo>
                  <a:pt x="689467" y="519636"/>
                </a:lnTo>
                <a:lnTo>
                  <a:pt x="682751" y="521208"/>
                </a:lnTo>
                <a:lnTo>
                  <a:pt x="627888" y="521208"/>
                </a:lnTo>
                <a:lnTo>
                  <a:pt x="627888" y="609600"/>
                </a:lnTo>
                <a:lnTo>
                  <a:pt x="626316" y="616315"/>
                </a:lnTo>
                <a:lnTo>
                  <a:pt x="622172" y="622173"/>
                </a:lnTo>
                <a:lnTo>
                  <a:pt x="616315" y="626316"/>
                </a:lnTo>
                <a:lnTo>
                  <a:pt x="609600" y="627888"/>
                </a:lnTo>
                <a:lnTo>
                  <a:pt x="521207" y="627888"/>
                </a:lnTo>
                <a:lnTo>
                  <a:pt x="521207" y="682751"/>
                </a:lnTo>
                <a:lnTo>
                  <a:pt x="519636" y="689467"/>
                </a:lnTo>
                <a:lnTo>
                  <a:pt x="515492" y="695325"/>
                </a:lnTo>
                <a:lnTo>
                  <a:pt x="509635" y="699468"/>
                </a:lnTo>
                <a:lnTo>
                  <a:pt x="502919" y="701039"/>
                </a:lnTo>
                <a:lnTo>
                  <a:pt x="765939" y="701039"/>
                </a:lnTo>
                <a:lnTo>
                  <a:pt x="803204" y="648546"/>
                </a:lnTo>
                <a:lnTo>
                  <a:pt x="823858" y="609171"/>
                </a:lnTo>
                <a:lnTo>
                  <a:pt x="840394" y="567635"/>
                </a:lnTo>
                <a:lnTo>
                  <a:pt x="852541" y="524212"/>
                </a:lnTo>
                <a:lnTo>
                  <a:pt x="860028" y="479180"/>
                </a:lnTo>
                <a:lnTo>
                  <a:pt x="862584" y="432815"/>
                </a:lnTo>
                <a:lnTo>
                  <a:pt x="860028" y="385350"/>
                </a:lnTo>
                <a:lnTo>
                  <a:pt x="852541" y="339439"/>
                </a:lnTo>
                <a:lnTo>
                  <a:pt x="840394" y="295339"/>
                </a:lnTo>
                <a:lnTo>
                  <a:pt x="823858" y="253302"/>
                </a:lnTo>
                <a:lnTo>
                  <a:pt x="803204" y="213585"/>
                </a:lnTo>
                <a:lnTo>
                  <a:pt x="778703" y="176442"/>
                </a:lnTo>
                <a:lnTo>
                  <a:pt x="766512" y="161544"/>
                </a:lnTo>
                <a:close/>
              </a:path>
              <a:path w="862965" h="862964">
                <a:moveTo>
                  <a:pt x="591312" y="271272"/>
                </a:moveTo>
                <a:lnTo>
                  <a:pt x="268224" y="271272"/>
                </a:lnTo>
                <a:lnTo>
                  <a:pt x="268224" y="594360"/>
                </a:lnTo>
                <a:lnTo>
                  <a:pt x="591312" y="594360"/>
                </a:lnTo>
                <a:lnTo>
                  <a:pt x="591312" y="539496"/>
                </a:lnTo>
                <a:lnTo>
                  <a:pt x="341375" y="539496"/>
                </a:lnTo>
                <a:lnTo>
                  <a:pt x="333375" y="537924"/>
                </a:lnTo>
                <a:lnTo>
                  <a:pt x="327659" y="533781"/>
                </a:lnTo>
                <a:lnTo>
                  <a:pt x="324231" y="527923"/>
                </a:lnTo>
                <a:lnTo>
                  <a:pt x="323088" y="521208"/>
                </a:lnTo>
                <a:lnTo>
                  <a:pt x="323088" y="341375"/>
                </a:lnTo>
                <a:lnTo>
                  <a:pt x="324230" y="333375"/>
                </a:lnTo>
                <a:lnTo>
                  <a:pt x="327659" y="327660"/>
                </a:lnTo>
                <a:lnTo>
                  <a:pt x="333374" y="324231"/>
                </a:lnTo>
                <a:lnTo>
                  <a:pt x="341375" y="323088"/>
                </a:lnTo>
                <a:lnTo>
                  <a:pt x="591312" y="323088"/>
                </a:lnTo>
                <a:lnTo>
                  <a:pt x="591312" y="271272"/>
                </a:lnTo>
                <a:close/>
              </a:path>
              <a:path w="862965" h="862964">
                <a:moveTo>
                  <a:pt x="591312" y="323088"/>
                </a:moveTo>
                <a:lnTo>
                  <a:pt x="521207" y="323088"/>
                </a:lnTo>
                <a:lnTo>
                  <a:pt x="527923" y="324231"/>
                </a:lnTo>
                <a:lnTo>
                  <a:pt x="533781" y="327660"/>
                </a:lnTo>
                <a:lnTo>
                  <a:pt x="537924" y="333375"/>
                </a:lnTo>
                <a:lnTo>
                  <a:pt x="539496" y="341375"/>
                </a:lnTo>
                <a:lnTo>
                  <a:pt x="539496" y="521208"/>
                </a:lnTo>
                <a:lnTo>
                  <a:pt x="537924" y="527923"/>
                </a:lnTo>
                <a:lnTo>
                  <a:pt x="533780" y="533781"/>
                </a:lnTo>
                <a:lnTo>
                  <a:pt x="527923" y="537924"/>
                </a:lnTo>
                <a:lnTo>
                  <a:pt x="521207" y="539496"/>
                </a:lnTo>
                <a:lnTo>
                  <a:pt x="591312" y="539496"/>
                </a:lnTo>
                <a:lnTo>
                  <a:pt x="591312" y="323088"/>
                </a:lnTo>
                <a:close/>
              </a:path>
              <a:path w="862965" h="862964">
                <a:moveTo>
                  <a:pt x="502919" y="359663"/>
                </a:moveTo>
                <a:lnTo>
                  <a:pt x="359663" y="359663"/>
                </a:lnTo>
                <a:lnTo>
                  <a:pt x="359663" y="502920"/>
                </a:lnTo>
                <a:lnTo>
                  <a:pt x="502919" y="502920"/>
                </a:lnTo>
                <a:lnTo>
                  <a:pt x="502919" y="359663"/>
                </a:lnTo>
                <a:close/>
              </a:path>
              <a:path w="862965" h="862964">
                <a:moveTo>
                  <a:pt x="429768" y="161544"/>
                </a:moveTo>
                <a:lnTo>
                  <a:pt x="359663" y="161544"/>
                </a:lnTo>
                <a:lnTo>
                  <a:pt x="366379" y="162687"/>
                </a:lnTo>
                <a:lnTo>
                  <a:pt x="372236" y="166116"/>
                </a:lnTo>
                <a:lnTo>
                  <a:pt x="376380" y="171831"/>
                </a:lnTo>
                <a:lnTo>
                  <a:pt x="377951" y="179832"/>
                </a:lnTo>
                <a:lnTo>
                  <a:pt x="377951" y="231648"/>
                </a:lnTo>
                <a:lnTo>
                  <a:pt x="411479" y="231648"/>
                </a:lnTo>
                <a:lnTo>
                  <a:pt x="411479" y="179832"/>
                </a:lnTo>
                <a:lnTo>
                  <a:pt x="413051" y="171831"/>
                </a:lnTo>
                <a:lnTo>
                  <a:pt x="417194" y="166116"/>
                </a:lnTo>
                <a:lnTo>
                  <a:pt x="423052" y="162687"/>
                </a:lnTo>
                <a:lnTo>
                  <a:pt x="429768" y="161544"/>
                </a:lnTo>
                <a:close/>
              </a:path>
              <a:path w="862965" h="862964">
                <a:moveTo>
                  <a:pt x="502919" y="161544"/>
                </a:moveTo>
                <a:lnTo>
                  <a:pt x="429768" y="161544"/>
                </a:lnTo>
                <a:lnTo>
                  <a:pt x="437769" y="162687"/>
                </a:lnTo>
                <a:lnTo>
                  <a:pt x="443484" y="166116"/>
                </a:lnTo>
                <a:lnTo>
                  <a:pt x="446913" y="171831"/>
                </a:lnTo>
                <a:lnTo>
                  <a:pt x="448056" y="179832"/>
                </a:lnTo>
                <a:lnTo>
                  <a:pt x="448056" y="231648"/>
                </a:lnTo>
                <a:lnTo>
                  <a:pt x="484631" y="231648"/>
                </a:lnTo>
                <a:lnTo>
                  <a:pt x="484631" y="179832"/>
                </a:lnTo>
                <a:lnTo>
                  <a:pt x="485774" y="171831"/>
                </a:lnTo>
                <a:lnTo>
                  <a:pt x="489203" y="166116"/>
                </a:lnTo>
                <a:lnTo>
                  <a:pt x="494918" y="162687"/>
                </a:lnTo>
                <a:lnTo>
                  <a:pt x="502919" y="161544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03708" y="4553711"/>
            <a:ext cx="1133475" cy="5899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A3B3D"/>
                </a:solidFill>
                <a:latin typeface="Calibri"/>
                <a:cs typeface="Calibri"/>
              </a:rPr>
              <a:t>3.</a:t>
            </a: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晶合集成</a:t>
            </a:r>
            <a:endParaRPr sz="12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(100</a:t>
            </a:r>
            <a:r>
              <a:rPr sz="1200" spc="20">
                <a:latin typeface="华文细黑"/>
                <a:cs typeface="华文细黑"/>
              </a:rPr>
              <a:t>亿元人民币</a:t>
            </a: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1200" spc="20">
                <a:solidFill>
                  <a:srgbClr val="7E7E7E"/>
                </a:solidFill>
                <a:latin typeface="华文细黑"/>
                <a:cs typeface="华文细黑"/>
              </a:rPr>
              <a:t>科创板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093976" y="4112259"/>
            <a:ext cx="741045" cy="710565"/>
          </a:xfrm>
          <a:custGeom>
            <a:rect l="l" t="t" r="r" b="b"/>
            <a:pathLst>
              <a:path w="741044" h="710564">
                <a:moveTo>
                  <a:pt x="368807" y="0"/>
                </a:moveTo>
                <a:lnTo>
                  <a:pt x="318651" y="3233"/>
                </a:lnTo>
                <a:lnTo>
                  <a:pt x="270580" y="12657"/>
                </a:lnTo>
                <a:lnTo>
                  <a:pt x="225028" y="27860"/>
                </a:lnTo>
                <a:lnTo>
                  <a:pt x="182428" y="48429"/>
                </a:lnTo>
                <a:lnTo>
                  <a:pt x="143215" y="73951"/>
                </a:lnTo>
                <a:lnTo>
                  <a:pt x="107823" y="104012"/>
                </a:lnTo>
                <a:lnTo>
                  <a:pt x="76685" y="138202"/>
                </a:lnTo>
                <a:lnTo>
                  <a:pt x="50235" y="176106"/>
                </a:lnTo>
                <a:lnTo>
                  <a:pt x="28908" y="217312"/>
                </a:lnTo>
                <a:lnTo>
                  <a:pt x="13137" y="261408"/>
                </a:lnTo>
                <a:lnTo>
                  <a:pt x="3356" y="307980"/>
                </a:lnTo>
                <a:lnTo>
                  <a:pt x="0" y="356615"/>
                </a:lnTo>
                <a:lnTo>
                  <a:pt x="3356" y="404551"/>
                </a:lnTo>
                <a:lnTo>
                  <a:pt x="13137" y="450539"/>
                </a:lnTo>
                <a:lnTo>
                  <a:pt x="28908" y="494156"/>
                </a:lnTo>
                <a:lnTo>
                  <a:pt x="50235" y="534980"/>
                </a:lnTo>
                <a:lnTo>
                  <a:pt x="76685" y="572586"/>
                </a:lnTo>
                <a:lnTo>
                  <a:pt x="107822" y="606551"/>
                </a:lnTo>
                <a:lnTo>
                  <a:pt x="143215" y="636453"/>
                </a:lnTo>
                <a:lnTo>
                  <a:pt x="182428" y="661867"/>
                </a:lnTo>
                <a:lnTo>
                  <a:pt x="225028" y="682370"/>
                </a:lnTo>
                <a:lnTo>
                  <a:pt x="270580" y="697540"/>
                </a:lnTo>
                <a:lnTo>
                  <a:pt x="318651" y="706952"/>
                </a:lnTo>
                <a:lnTo>
                  <a:pt x="368807" y="710183"/>
                </a:lnTo>
                <a:lnTo>
                  <a:pt x="419024" y="706952"/>
                </a:lnTo>
                <a:lnTo>
                  <a:pt x="467261" y="697540"/>
                </a:lnTo>
                <a:lnTo>
                  <a:pt x="513064" y="682370"/>
                </a:lnTo>
                <a:lnTo>
                  <a:pt x="555977" y="661867"/>
                </a:lnTo>
                <a:lnTo>
                  <a:pt x="595547" y="636453"/>
                </a:lnTo>
                <a:lnTo>
                  <a:pt x="631316" y="606551"/>
                </a:lnTo>
                <a:lnTo>
                  <a:pt x="656770" y="579119"/>
                </a:lnTo>
                <a:lnTo>
                  <a:pt x="207263" y="579119"/>
                </a:lnTo>
                <a:lnTo>
                  <a:pt x="201168" y="569976"/>
                </a:lnTo>
                <a:lnTo>
                  <a:pt x="201168" y="137160"/>
                </a:lnTo>
                <a:lnTo>
                  <a:pt x="207263" y="134112"/>
                </a:lnTo>
                <a:lnTo>
                  <a:pt x="659061" y="134112"/>
                </a:lnTo>
                <a:lnTo>
                  <a:pt x="631316" y="104012"/>
                </a:lnTo>
                <a:lnTo>
                  <a:pt x="595547" y="73951"/>
                </a:lnTo>
                <a:lnTo>
                  <a:pt x="555977" y="48429"/>
                </a:lnTo>
                <a:lnTo>
                  <a:pt x="513064" y="27860"/>
                </a:lnTo>
                <a:lnTo>
                  <a:pt x="467261" y="12657"/>
                </a:lnTo>
                <a:lnTo>
                  <a:pt x="419024" y="3233"/>
                </a:lnTo>
                <a:lnTo>
                  <a:pt x="368807" y="0"/>
                </a:lnTo>
                <a:close/>
              </a:path>
              <a:path w="741044" h="710564">
                <a:moveTo>
                  <a:pt x="696397" y="188975"/>
                </a:moveTo>
                <a:lnTo>
                  <a:pt x="524256" y="188975"/>
                </a:lnTo>
                <a:lnTo>
                  <a:pt x="533400" y="192024"/>
                </a:lnTo>
                <a:lnTo>
                  <a:pt x="536448" y="198119"/>
                </a:lnTo>
                <a:lnTo>
                  <a:pt x="576072" y="274319"/>
                </a:lnTo>
                <a:lnTo>
                  <a:pt x="582168" y="280415"/>
                </a:lnTo>
                <a:lnTo>
                  <a:pt x="585216" y="286512"/>
                </a:lnTo>
                <a:lnTo>
                  <a:pt x="585216" y="295656"/>
                </a:lnTo>
                <a:lnTo>
                  <a:pt x="584120" y="304180"/>
                </a:lnTo>
                <a:lnTo>
                  <a:pt x="581025" y="311276"/>
                </a:lnTo>
                <a:lnTo>
                  <a:pt x="576214" y="316658"/>
                </a:lnTo>
                <a:lnTo>
                  <a:pt x="569976" y="320039"/>
                </a:lnTo>
                <a:lnTo>
                  <a:pt x="578786" y="337232"/>
                </a:lnTo>
                <a:lnTo>
                  <a:pt x="587882" y="363854"/>
                </a:lnTo>
                <a:lnTo>
                  <a:pt x="591835" y="396763"/>
                </a:lnTo>
                <a:lnTo>
                  <a:pt x="585216" y="432815"/>
                </a:lnTo>
                <a:lnTo>
                  <a:pt x="569833" y="458533"/>
                </a:lnTo>
                <a:lnTo>
                  <a:pt x="546735" y="480821"/>
                </a:lnTo>
                <a:lnTo>
                  <a:pt x="516207" y="499681"/>
                </a:lnTo>
                <a:lnTo>
                  <a:pt x="478536" y="515112"/>
                </a:lnTo>
                <a:lnTo>
                  <a:pt x="478536" y="569976"/>
                </a:lnTo>
                <a:lnTo>
                  <a:pt x="472440" y="579119"/>
                </a:lnTo>
                <a:lnTo>
                  <a:pt x="656770" y="579119"/>
                </a:lnTo>
                <a:lnTo>
                  <a:pt x="689638" y="534980"/>
                </a:lnTo>
                <a:lnTo>
                  <a:pt x="711279" y="494156"/>
                </a:lnTo>
                <a:lnTo>
                  <a:pt x="727300" y="450539"/>
                </a:lnTo>
                <a:lnTo>
                  <a:pt x="737247" y="404551"/>
                </a:lnTo>
                <a:lnTo>
                  <a:pt x="740663" y="356615"/>
                </a:lnTo>
                <a:lnTo>
                  <a:pt x="737247" y="307980"/>
                </a:lnTo>
                <a:lnTo>
                  <a:pt x="727300" y="261408"/>
                </a:lnTo>
                <a:lnTo>
                  <a:pt x="711279" y="217312"/>
                </a:lnTo>
                <a:lnTo>
                  <a:pt x="696397" y="188975"/>
                </a:lnTo>
                <a:close/>
              </a:path>
              <a:path w="741044" h="710564">
                <a:moveTo>
                  <a:pt x="448056" y="161543"/>
                </a:moveTo>
                <a:lnTo>
                  <a:pt x="231648" y="161543"/>
                </a:lnTo>
                <a:lnTo>
                  <a:pt x="231648" y="548639"/>
                </a:lnTo>
                <a:lnTo>
                  <a:pt x="448056" y="548639"/>
                </a:lnTo>
                <a:lnTo>
                  <a:pt x="448056" y="295656"/>
                </a:lnTo>
                <a:lnTo>
                  <a:pt x="268224" y="295656"/>
                </a:lnTo>
                <a:lnTo>
                  <a:pt x="262128" y="289559"/>
                </a:lnTo>
                <a:lnTo>
                  <a:pt x="262128" y="198119"/>
                </a:lnTo>
                <a:lnTo>
                  <a:pt x="268224" y="192024"/>
                </a:lnTo>
                <a:lnTo>
                  <a:pt x="448056" y="192024"/>
                </a:lnTo>
                <a:lnTo>
                  <a:pt x="448056" y="161543"/>
                </a:lnTo>
                <a:close/>
              </a:path>
              <a:path w="741044" h="710564">
                <a:moveTo>
                  <a:pt x="659061" y="134112"/>
                </a:moveTo>
                <a:lnTo>
                  <a:pt x="472440" y="134112"/>
                </a:lnTo>
                <a:lnTo>
                  <a:pt x="478536" y="137160"/>
                </a:lnTo>
                <a:lnTo>
                  <a:pt x="478536" y="484631"/>
                </a:lnTo>
                <a:lnTo>
                  <a:pt x="528066" y="458723"/>
                </a:lnTo>
                <a:lnTo>
                  <a:pt x="554736" y="423671"/>
                </a:lnTo>
                <a:lnTo>
                  <a:pt x="560546" y="391382"/>
                </a:lnTo>
                <a:lnTo>
                  <a:pt x="555498" y="361950"/>
                </a:lnTo>
                <a:lnTo>
                  <a:pt x="547020" y="340518"/>
                </a:lnTo>
                <a:lnTo>
                  <a:pt x="542544" y="332231"/>
                </a:lnTo>
                <a:lnTo>
                  <a:pt x="530351" y="310895"/>
                </a:lnTo>
                <a:lnTo>
                  <a:pt x="527304" y="310895"/>
                </a:lnTo>
                <a:lnTo>
                  <a:pt x="527304" y="307847"/>
                </a:lnTo>
                <a:lnTo>
                  <a:pt x="524256" y="304800"/>
                </a:lnTo>
                <a:lnTo>
                  <a:pt x="524256" y="295656"/>
                </a:lnTo>
                <a:lnTo>
                  <a:pt x="525351" y="287131"/>
                </a:lnTo>
                <a:lnTo>
                  <a:pt x="528447" y="280034"/>
                </a:lnTo>
                <a:lnTo>
                  <a:pt x="533257" y="274653"/>
                </a:lnTo>
                <a:lnTo>
                  <a:pt x="539496" y="271271"/>
                </a:lnTo>
                <a:lnTo>
                  <a:pt x="509016" y="213359"/>
                </a:lnTo>
                <a:lnTo>
                  <a:pt x="507873" y="207025"/>
                </a:lnTo>
                <a:lnTo>
                  <a:pt x="509016" y="201548"/>
                </a:lnTo>
                <a:lnTo>
                  <a:pt x="512445" y="196643"/>
                </a:lnTo>
                <a:lnTo>
                  <a:pt x="518160" y="192024"/>
                </a:lnTo>
                <a:lnTo>
                  <a:pt x="524256" y="188975"/>
                </a:lnTo>
                <a:lnTo>
                  <a:pt x="696397" y="188975"/>
                </a:lnTo>
                <a:lnTo>
                  <a:pt x="689638" y="176106"/>
                </a:lnTo>
                <a:lnTo>
                  <a:pt x="662832" y="138202"/>
                </a:lnTo>
                <a:lnTo>
                  <a:pt x="659061" y="134112"/>
                </a:lnTo>
                <a:close/>
              </a:path>
              <a:path w="741044" h="710564">
                <a:moveTo>
                  <a:pt x="448056" y="192024"/>
                </a:moveTo>
                <a:lnTo>
                  <a:pt x="408431" y="192024"/>
                </a:lnTo>
                <a:lnTo>
                  <a:pt x="417575" y="198119"/>
                </a:lnTo>
                <a:lnTo>
                  <a:pt x="417575" y="289559"/>
                </a:lnTo>
                <a:lnTo>
                  <a:pt x="408431" y="295656"/>
                </a:lnTo>
                <a:lnTo>
                  <a:pt x="448056" y="295656"/>
                </a:lnTo>
                <a:lnTo>
                  <a:pt x="448056" y="192024"/>
                </a:lnTo>
                <a:close/>
              </a:path>
              <a:path w="741044" h="710564">
                <a:moveTo>
                  <a:pt x="384048" y="222503"/>
                </a:moveTo>
                <a:lnTo>
                  <a:pt x="292607" y="222503"/>
                </a:lnTo>
                <a:lnTo>
                  <a:pt x="292607" y="265175"/>
                </a:lnTo>
                <a:lnTo>
                  <a:pt x="384048" y="265175"/>
                </a:lnTo>
                <a:lnTo>
                  <a:pt x="384048" y="222503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788667" y="4968240"/>
            <a:ext cx="1054100" cy="5899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524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A3B3D"/>
                </a:solidFill>
                <a:latin typeface="Calibri"/>
                <a:cs typeface="Calibri"/>
              </a:rPr>
              <a:t>4.</a:t>
            </a:r>
            <a:r>
              <a:rPr sz="1200" b="1" spc="40">
                <a:solidFill>
                  <a:srgbClr val="3A3B3D"/>
                </a:solidFill>
                <a:latin typeface="Microsoft JhengHei"/>
                <a:cs typeface="Microsoft JhengHei"/>
              </a:rPr>
              <a:t>陕西能源</a:t>
            </a:r>
            <a:endParaRPr sz="1200">
              <a:latin typeface="Microsoft JhengHei"/>
              <a:cs typeface="Microsoft JhengHei"/>
            </a:endParaRPr>
          </a:p>
          <a:p>
            <a:pPr marR="5080" algn="r">
              <a:lnSpc>
                <a:spcPct val="100000"/>
              </a:lnSpc>
              <a:spcBef>
                <a:spcPts val="45"/>
              </a:spcBef>
            </a:pPr>
            <a:r>
              <a:rPr sz="1200" spc="-10">
                <a:solidFill>
                  <a:srgbClr val="3A3B3D"/>
                </a:solidFill>
                <a:latin typeface="Calibri"/>
                <a:cs typeface="Calibri"/>
              </a:rPr>
              <a:t>(</a:t>
            </a:r>
            <a:r>
              <a:rPr sz="1200" spc="10">
                <a:solidFill>
                  <a:srgbClr val="3A3B3D"/>
                </a:solidFill>
                <a:latin typeface="Calibri"/>
                <a:cs typeface="Calibri"/>
              </a:rPr>
              <a:t>72</a:t>
            </a:r>
            <a:r>
              <a:rPr sz="1200" spc="20">
                <a:latin typeface="华文细黑"/>
                <a:cs typeface="华文细黑"/>
              </a:rPr>
              <a:t>亿元人民币</a:t>
            </a:r>
            <a:r>
              <a:rPr sz="1200" spc="5">
                <a:solidFill>
                  <a:srgbClr val="3A3B3D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R="33655" algn="r">
              <a:lnSpc>
                <a:spcPct val="100000"/>
              </a:lnSpc>
              <a:spcBef>
                <a:spcPts val="50"/>
              </a:spcBef>
            </a:pPr>
            <a:r>
              <a:rPr sz="1200" spc="20">
                <a:solidFill>
                  <a:srgbClr val="7E7E7E"/>
                </a:solidFill>
                <a:latin typeface="华文细黑"/>
                <a:cs typeface="华文细黑"/>
              </a:rPr>
              <a:t>深交所主板</a:t>
            </a:r>
            <a:endParaRPr sz="1200">
              <a:latin typeface="华文细黑"/>
              <a:cs typeface="华文细黑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541776" y="4538979"/>
            <a:ext cx="692150" cy="695325"/>
          </a:xfrm>
          <a:custGeom>
            <a:rect l="l" t="t" r="r" b="b"/>
            <a:pathLst>
              <a:path w="692150" h="695325">
                <a:moveTo>
                  <a:pt x="347472" y="0"/>
                </a:moveTo>
                <a:lnTo>
                  <a:pt x="300296" y="3169"/>
                </a:lnTo>
                <a:lnTo>
                  <a:pt x="255058" y="12403"/>
                </a:lnTo>
                <a:lnTo>
                  <a:pt x="212169" y="27289"/>
                </a:lnTo>
                <a:lnTo>
                  <a:pt x="172042" y="47413"/>
                </a:lnTo>
                <a:lnTo>
                  <a:pt x="135090" y="72363"/>
                </a:lnTo>
                <a:lnTo>
                  <a:pt x="101726" y="101727"/>
                </a:lnTo>
                <a:lnTo>
                  <a:pt x="72363" y="135090"/>
                </a:lnTo>
                <a:lnTo>
                  <a:pt x="47413" y="172042"/>
                </a:lnTo>
                <a:lnTo>
                  <a:pt x="27289" y="212169"/>
                </a:lnTo>
                <a:lnTo>
                  <a:pt x="12403" y="255058"/>
                </a:lnTo>
                <a:lnTo>
                  <a:pt x="3169" y="300296"/>
                </a:lnTo>
                <a:lnTo>
                  <a:pt x="0" y="347472"/>
                </a:lnTo>
                <a:lnTo>
                  <a:pt x="3169" y="394647"/>
                </a:lnTo>
                <a:lnTo>
                  <a:pt x="12403" y="439885"/>
                </a:lnTo>
                <a:lnTo>
                  <a:pt x="27289" y="482774"/>
                </a:lnTo>
                <a:lnTo>
                  <a:pt x="47413" y="522901"/>
                </a:lnTo>
                <a:lnTo>
                  <a:pt x="72363" y="559853"/>
                </a:lnTo>
                <a:lnTo>
                  <a:pt x="101726" y="593217"/>
                </a:lnTo>
                <a:lnTo>
                  <a:pt x="135090" y="622580"/>
                </a:lnTo>
                <a:lnTo>
                  <a:pt x="172042" y="647530"/>
                </a:lnTo>
                <a:lnTo>
                  <a:pt x="212169" y="667654"/>
                </a:lnTo>
                <a:lnTo>
                  <a:pt x="255058" y="682540"/>
                </a:lnTo>
                <a:lnTo>
                  <a:pt x="300296" y="691774"/>
                </a:lnTo>
                <a:lnTo>
                  <a:pt x="347472" y="694944"/>
                </a:lnTo>
                <a:lnTo>
                  <a:pt x="393946" y="691774"/>
                </a:lnTo>
                <a:lnTo>
                  <a:pt x="438601" y="682540"/>
                </a:lnTo>
                <a:lnTo>
                  <a:pt x="481012" y="667654"/>
                </a:lnTo>
                <a:lnTo>
                  <a:pt x="520756" y="647530"/>
                </a:lnTo>
                <a:lnTo>
                  <a:pt x="557410" y="622580"/>
                </a:lnTo>
                <a:lnTo>
                  <a:pt x="590550" y="593217"/>
                </a:lnTo>
                <a:lnTo>
                  <a:pt x="616228" y="563880"/>
                </a:lnTo>
                <a:lnTo>
                  <a:pt x="347472" y="563880"/>
                </a:lnTo>
                <a:lnTo>
                  <a:pt x="304514" y="559974"/>
                </a:lnTo>
                <a:lnTo>
                  <a:pt x="266700" y="548640"/>
                </a:lnTo>
                <a:lnTo>
                  <a:pt x="204215" y="505968"/>
                </a:lnTo>
                <a:lnTo>
                  <a:pt x="177974" y="472678"/>
                </a:lnTo>
                <a:lnTo>
                  <a:pt x="158863" y="433911"/>
                </a:lnTo>
                <a:lnTo>
                  <a:pt x="147208" y="392382"/>
                </a:lnTo>
                <a:lnTo>
                  <a:pt x="143256" y="350520"/>
                </a:lnTo>
                <a:lnTo>
                  <a:pt x="143256" y="335280"/>
                </a:lnTo>
                <a:lnTo>
                  <a:pt x="307848" y="335280"/>
                </a:lnTo>
                <a:lnTo>
                  <a:pt x="307848" y="332232"/>
                </a:lnTo>
                <a:lnTo>
                  <a:pt x="310896" y="323088"/>
                </a:lnTo>
                <a:lnTo>
                  <a:pt x="316991" y="316992"/>
                </a:lnTo>
                <a:lnTo>
                  <a:pt x="344424" y="292608"/>
                </a:lnTo>
                <a:lnTo>
                  <a:pt x="262127" y="262128"/>
                </a:lnTo>
                <a:lnTo>
                  <a:pt x="259079" y="262128"/>
                </a:lnTo>
                <a:lnTo>
                  <a:pt x="259079" y="259080"/>
                </a:lnTo>
                <a:lnTo>
                  <a:pt x="201168" y="201168"/>
                </a:lnTo>
                <a:lnTo>
                  <a:pt x="201168" y="188976"/>
                </a:lnTo>
                <a:lnTo>
                  <a:pt x="292608" y="97536"/>
                </a:lnTo>
                <a:lnTo>
                  <a:pt x="585819" y="97536"/>
                </a:lnTo>
                <a:lnTo>
                  <a:pt x="557410" y="72363"/>
                </a:lnTo>
                <a:lnTo>
                  <a:pt x="520756" y="47413"/>
                </a:lnTo>
                <a:lnTo>
                  <a:pt x="481012" y="27289"/>
                </a:lnTo>
                <a:lnTo>
                  <a:pt x="438601" y="12403"/>
                </a:lnTo>
                <a:lnTo>
                  <a:pt x="393946" y="3169"/>
                </a:lnTo>
                <a:lnTo>
                  <a:pt x="347472" y="0"/>
                </a:lnTo>
                <a:close/>
              </a:path>
              <a:path w="692150" h="695325">
                <a:moveTo>
                  <a:pt x="307848" y="335280"/>
                </a:moveTo>
                <a:lnTo>
                  <a:pt x="158496" y="335280"/>
                </a:lnTo>
                <a:lnTo>
                  <a:pt x="170687" y="341376"/>
                </a:lnTo>
                <a:lnTo>
                  <a:pt x="170687" y="350520"/>
                </a:lnTo>
                <a:lnTo>
                  <a:pt x="185547" y="421005"/>
                </a:lnTo>
                <a:lnTo>
                  <a:pt x="225551" y="484632"/>
                </a:lnTo>
                <a:lnTo>
                  <a:pt x="279653" y="523113"/>
                </a:lnTo>
                <a:lnTo>
                  <a:pt x="347472" y="536448"/>
                </a:lnTo>
                <a:lnTo>
                  <a:pt x="356615" y="536448"/>
                </a:lnTo>
                <a:lnTo>
                  <a:pt x="362712" y="542544"/>
                </a:lnTo>
                <a:lnTo>
                  <a:pt x="362712" y="557784"/>
                </a:lnTo>
                <a:lnTo>
                  <a:pt x="356615" y="563880"/>
                </a:lnTo>
                <a:lnTo>
                  <a:pt x="616228" y="563880"/>
                </a:lnTo>
                <a:lnTo>
                  <a:pt x="619752" y="559853"/>
                </a:lnTo>
                <a:lnTo>
                  <a:pt x="644595" y="522901"/>
                </a:lnTo>
                <a:lnTo>
                  <a:pt x="657631" y="496824"/>
                </a:lnTo>
                <a:lnTo>
                  <a:pt x="493775" y="496824"/>
                </a:lnTo>
                <a:lnTo>
                  <a:pt x="475488" y="478536"/>
                </a:lnTo>
                <a:lnTo>
                  <a:pt x="344424" y="478536"/>
                </a:lnTo>
                <a:lnTo>
                  <a:pt x="321706" y="476297"/>
                </a:lnTo>
                <a:lnTo>
                  <a:pt x="279701" y="459247"/>
                </a:lnTo>
                <a:lnTo>
                  <a:pt x="247888" y="427005"/>
                </a:lnTo>
                <a:lnTo>
                  <a:pt x="230838" y="384143"/>
                </a:lnTo>
                <a:lnTo>
                  <a:pt x="228600" y="362712"/>
                </a:lnTo>
                <a:lnTo>
                  <a:pt x="228600" y="350520"/>
                </a:lnTo>
                <a:lnTo>
                  <a:pt x="309372" y="350520"/>
                </a:lnTo>
                <a:lnTo>
                  <a:pt x="307848" y="347472"/>
                </a:lnTo>
                <a:lnTo>
                  <a:pt x="307848" y="335280"/>
                </a:lnTo>
                <a:close/>
              </a:path>
              <a:path w="692150" h="695325">
                <a:moveTo>
                  <a:pt x="662202" y="207264"/>
                </a:moveTo>
                <a:lnTo>
                  <a:pt x="439293" y="207264"/>
                </a:lnTo>
                <a:lnTo>
                  <a:pt x="450199" y="209550"/>
                </a:lnTo>
                <a:lnTo>
                  <a:pt x="460248" y="216408"/>
                </a:lnTo>
                <a:lnTo>
                  <a:pt x="478536" y="237744"/>
                </a:lnTo>
                <a:lnTo>
                  <a:pt x="484632" y="240792"/>
                </a:lnTo>
                <a:lnTo>
                  <a:pt x="487679" y="249936"/>
                </a:lnTo>
                <a:lnTo>
                  <a:pt x="487679" y="265176"/>
                </a:lnTo>
                <a:lnTo>
                  <a:pt x="484632" y="271272"/>
                </a:lnTo>
                <a:lnTo>
                  <a:pt x="454151" y="301752"/>
                </a:lnTo>
                <a:lnTo>
                  <a:pt x="533400" y="332232"/>
                </a:lnTo>
                <a:lnTo>
                  <a:pt x="536448" y="335280"/>
                </a:lnTo>
                <a:lnTo>
                  <a:pt x="539496" y="335280"/>
                </a:lnTo>
                <a:lnTo>
                  <a:pt x="591312" y="390144"/>
                </a:lnTo>
                <a:lnTo>
                  <a:pt x="597408" y="396240"/>
                </a:lnTo>
                <a:lnTo>
                  <a:pt x="597408" y="402336"/>
                </a:lnTo>
                <a:lnTo>
                  <a:pt x="594360" y="408432"/>
                </a:lnTo>
                <a:lnTo>
                  <a:pt x="591312" y="411480"/>
                </a:lnTo>
                <a:lnTo>
                  <a:pt x="512063" y="493776"/>
                </a:lnTo>
                <a:lnTo>
                  <a:pt x="509015" y="496824"/>
                </a:lnTo>
                <a:lnTo>
                  <a:pt x="657631" y="496824"/>
                </a:lnTo>
                <a:lnTo>
                  <a:pt x="664654" y="482774"/>
                </a:lnTo>
                <a:lnTo>
                  <a:pt x="679506" y="439885"/>
                </a:lnTo>
                <a:lnTo>
                  <a:pt x="688728" y="394647"/>
                </a:lnTo>
                <a:lnTo>
                  <a:pt x="691896" y="347472"/>
                </a:lnTo>
                <a:lnTo>
                  <a:pt x="688728" y="300296"/>
                </a:lnTo>
                <a:lnTo>
                  <a:pt x="679506" y="255058"/>
                </a:lnTo>
                <a:lnTo>
                  <a:pt x="664654" y="212169"/>
                </a:lnTo>
                <a:lnTo>
                  <a:pt x="662202" y="207264"/>
                </a:lnTo>
                <a:close/>
              </a:path>
              <a:path w="692150" h="695325">
                <a:moveTo>
                  <a:pt x="309372" y="350520"/>
                </a:moveTo>
                <a:lnTo>
                  <a:pt x="243839" y="350520"/>
                </a:lnTo>
                <a:lnTo>
                  <a:pt x="256032" y="356616"/>
                </a:lnTo>
                <a:lnTo>
                  <a:pt x="256032" y="362712"/>
                </a:lnTo>
                <a:lnTo>
                  <a:pt x="271462" y="410718"/>
                </a:lnTo>
                <a:lnTo>
                  <a:pt x="311657" y="441579"/>
                </a:lnTo>
                <a:lnTo>
                  <a:pt x="344424" y="448056"/>
                </a:lnTo>
                <a:lnTo>
                  <a:pt x="347472" y="448056"/>
                </a:lnTo>
                <a:lnTo>
                  <a:pt x="359663" y="457200"/>
                </a:lnTo>
                <a:lnTo>
                  <a:pt x="359663" y="472440"/>
                </a:lnTo>
                <a:lnTo>
                  <a:pt x="350520" y="478536"/>
                </a:lnTo>
                <a:lnTo>
                  <a:pt x="475488" y="478536"/>
                </a:lnTo>
                <a:lnTo>
                  <a:pt x="435863" y="438912"/>
                </a:lnTo>
                <a:lnTo>
                  <a:pt x="435863" y="435864"/>
                </a:lnTo>
                <a:lnTo>
                  <a:pt x="432815" y="435864"/>
                </a:lnTo>
                <a:lnTo>
                  <a:pt x="432815" y="432816"/>
                </a:lnTo>
                <a:lnTo>
                  <a:pt x="416989" y="387096"/>
                </a:lnTo>
                <a:lnTo>
                  <a:pt x="344424" y="387096"/>
                </a:lnTo>
                <a:lnTo>
                  <a:pt x="310896" y="353568"/>
                </a:lnTo>
                <a:lnTo>
                  <a:pt x="309372" y="350520"/>
                </a:lnTo>
                <a:close/>
              </a:path>
              <a:path w="692150" h="695325">
                <a:moveTo>
                  <a:pt x="432815" y="326136"/>
                </a:moveTo>
                <a:lnTo>
                  <a:pt x="426720" y="332232"/>
                </a:lnTo>
                <a:lnTo>
                  <a:pt x="460248" y="420624"/>
                </a:lnTo>
                <a:lnTo>
                  <a:pt x="499872" y="460248"/>
                </a:lnTo>
                <a:lnTo>
                  <a:pt x="560832" y="399288"/>
                </a:lnTo>
                <a:lnTo>
                  <a:pt x="521208" y="359664"/>
                </a:lnTo>
                <a:lnTo>
                  <a:pt x="432815" y="326136"/>
                </a:lnTo>
                <a:close/>
              </a:path>
              <a:path w="692150" h="695325">
                <a:moveTo>
                  <a:pt x="405384" y="353568"/>
                </a:moveTo>
                <a:lnTo>
                  <a:pt x="371856" y="387096"/>
                </a:lnTo>
                <a:lnTo>
                  <a:pt x="416989" y="387096"/>
                </a:lnTo>
                <a:lnTo>
                  <a:pt x="405384" y="353568"/>
                </a:lnTo>
                <a:close/>
              </a:path>
              <a:path w="692150" h="695325">
                <a:moveTo>
                  <a:pt x="438912" y="237744"/>
                </a:moveTo>
                <a:lnTo>
                  <a:pt x="338327" y="338328"/>
                </a:lnTo>
                <a:lnTo>
                  <a:pt x="359663" y="359664"/>
                </a:lnTo>
                <a:lnTo>
                  <a:pt x="460248" y="256032"/>
                </a:lnTo>
                <a:lnTo>
                  <a:pt x="438912" y="237744"/>
                </a:lnTo>
                <a:close/>
              </a:path>
              <a:path w="692150" h="695325">
                <a:moveTo>
                  <a:pt x="295656" y="134112"/>
                </a:moveTo>
                <a:lnTo>
                  <a:pt x="234696" y="195072"/>
                </a:lnTo>
                <a:lnTo>
                  <a:pt x="277368" y="237744"/>
                </a:lnTo>
                <a:lnTo>
                  <a:pt x="365760" y="271272"/>
                </a:lnTo>
                <a:lnTo>
                  <a:pt x="371856" y="265176"/>
                </a:lnTo>
                <a:lnTo>
                  <a:pt x="338327" y="176784"/>
                </a:lnTo>
                <a:lnTo>
                  <a:pt x="295656" y="134112"/>
                </a:lnTo>
                <a:close/>
              </a:path>
              <a:path w="692150" h="695325">
                <a:moveTo>
                  <a:pt x="585819" y="97536"/>
                </a:moveTo>
                <a:lnTo>
                  <a:pt x="301751" y="97536"/>
                </a:lnTo>
                <a:lnTo>
                  <a:pt x="307848" y="103632"/>
                </a:lnTo>
                <a:lnTo>
                  <a:pt x="359663" y="158496"/>
                </a:lnTo>
                <a:lnTo>
                  <a:pt x="362712" y="158496"/>
                </a:lnTo>
                <a:lnTo>
                  <a:pt x="362712" y="161544"/>
                </a:lnTo>
                <a:lnTo>
                  <a:pt x="393191" y="240792"/>
                </a:lnTo>
                <a:lnTo>
                  <a:pt x="420624" y="216408"/>
                </a:lnTo>
                <a:lnTo>
                  <a:pt x="428958" y="209550"/>
                </a:lnTo>
                <a:lnTo>
                  <a:pt x="439293" y="207264"/>
                </a:lnTo>
                <a:lnTo>
                  <a:pt x="662202" y="207264"/>
                </a:lnTo>
                <a:lnTo>
                  <a:pt x="644595" y="172042"/>
                </a:lnTo>
                <a:lnTo>
                  <a:pt x="619752" y="135090"/>
                </a:lnTo>
                <a:lnTo>
                  <a:pt x="590550" y="101727"/>
                </a:lnTo>
                <a:lnTo>
                  <a:pt x="585819" y="97536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685544" y="2384551"/>
            <a:ext cx="1231900" cy="1236980"/>
          </a:xfrm>
          <a:custGeom>
            <a:rect l="l" t="t" r="r" b="b"/>
            <a:pathLst>
              <a:path w="1231900" h="1236979">
                <a:moveTo>
                  <a:pt x="615695" y="0"/>
                </a:moveTo>
                <a:lnTo>
                  <a:pt x="567406" y="2540"/>
                </a:lnTo>
                <a:lnTo>
                  <a:pt x="520163" y="7620"/>
                </a:lnTo>
                <a:lnTo>
                  <a:pt x="474101" y="16510"/>
                </a:lnTo>
                <a:lnTo>
                  <a:pt x="429354" y="27940"/>
                </a:lnTo>
                <a:lnTo>
                  <a:pt x="386057" y="44450"/>
                </a:lnTo>
                <a:lnTo>
                  <a:pt x="344344" y="62230"/>
                </a:lnTo>
                <a:lnTo>
                  <a:pt x="304348" y="83820"/>
                </a:lnTo>
                <a:lnTo>
                  <a:pt x="266205" y="107950"/>
                </a:lnTo>
                <a:lnTo>
                  <a:pt x="230048" y="134620"/>
                </a:lnTo>
                <a:lnTo>
                  <a:pt x="196012" y="165100"/>
                </a:lnTo>
                <a:lnTo>
                  <a:pt x="164231" y="196850"/>
                </a:lnTo>
                <a:lnTo>
                  <a:pt x="134840" y="231140"/>
                </a:lnTo>
                <a:lnTo>
                  <a:pt x="107973" y="266700"/>
                </a:lnTo>
                <a:lnTo>
                  <a:pt x="83763" y="304800"/>
                </a:lnTo>
                <a:lnTo>
                  <a:pt x="62346" y="345440"/>
                </a:lnTo>
                <a:lnTo>
                  <a:pt x="43855" y="387350"/>
                </a:lnTo>
                <a:lnTo>
                  <a:pt x="28425" y="430530"/>
                </a:lnTo>
                <a:lnTo>
                  <a:pt x="16190" y="476250"/>
                </a:lnTo>
                <a:lnTo>
                  <a:pt x="7285" y="521970"/>
                </a:lnTo>
                <a:lnTo>
                  <a:pt x="1843" y="570230"/>
                </a:lnTo>
                <a:lnTo>
                  <a:pt x="0" y="618490"/>
                </a:lnTo>
                <a:lnTo>
                  <a:pt x="1843" y="666750"/>
                </a:lnTo>
                <a:lnTo>
                  <a:pt x="7285" y="715010"/>
                </a:lnTo>
                <a:lnTo>
                  <a:pt x="16190" y="760730"/>
                </a:lnTo>
                <a:lnTo>
                  <a:pt x="28425" y="805180"/>
                </a:lnTo>
                <a:lnTo>
                  <a:pt x="43855" y="848360"/>
                </a:lnTo>
                <a:lnTo>
                  <a:pt x="62346" y="890270"/>
                </a:lnTo>
                <a:lnTo>
                  <a:pt x="83763" y="930910"/>
                </a:lnTo>
                <a:lnTo>
                  <a:pt x="107973" y="969010"/>
                </a:lnTo>
                <a:lnTo>
                  <a:pt x="134840" y="1005840"/>
                </a:lnTo>
                <a:lnTo>
                  <a:pt x="164231" y="1040130"/>
                </a:lnTo>
                <a:lnTo>
                  <a:pt x="196012" y="1071880"/>
                </a:lnTo>
                <a:lnTo>
                  <a:pt x="230048" y="1101090"/>
                </a:lnTo>
                <a:lnTo>
                  <a:pt x="266205" y="1129030"/>
                </a:lnTo>
                <a:lnTo>
                  <a:pt x="304348" y="1153160"/>
                </a:lnTo>
                <a:lnTo>
                  <a:pt x="344344" y="1174750"/>
                </a:lnTo>
                <a:lnTo>
                  <a:pt x="386057" y="1193800"/>
                </a:lnTo>
                <a:lnTo>
                  <a:pt x="429354" y="1209040"/>
                </a:lnTo>
                <a:lnTo>
                  <a:pt x="474101" y="1221740"/>
                </a:lnTo>
                <a:lnTo>
                  <a:pt x="520163" y="1230630"/>
                </a:lnTo>
                <a:lnTo>
                  <a:pt x="567406" y="1235710"/>
                </a:lnTo>
                <a:lnTo>
                  <a:pt x="615695" y="1236980"/>
                </a:lnTo>
                <a:lnTo>
                  <a:pt x="663590" y="1235710"/>
                </a:lnTo>
                <a:lnTo>
                  <a:pt x="710515" y="1230630"/>
                </a:lnTo>
                <a:lnTo>
                  <a:pt x="756330" y="1221740"/>
                </a:lnTo>
                <a:lnTo>
                  <a:pt x="800895" y="1209040"/>
                </a:lnTo>
                <a:lnTo>
                  <a:pt x="844070" y="1193800"/>
                </a:lnTo>
                <a:lnTo>
                  <a:pt x="885715" y="1174750"/>
                </a:lnTo>
                <a:lnTo>
                  <a:pt x="925688" y="1153160"/>
                </a:lnTo>
                <a:lnTo>
                  <a:pt x="963851" y="1129030"/>
                </a:lnTo>
                <a:lnTo>
                  <a:pt x="1000063" y="1101090"/>
                </a:lnTo>
                <a:lnTo>
                  <a:pt x="1034184" y="1071880"/>
                </a:lnTo>
                <a:lnTo>
                  <a:pt x="1066073" y="1040130"/>
                </a:lnTo>
                <a:lnTo>
                  <a:pt x="1095591" y="1005840"/>
                </a:lnTo>
                <a:lnTo>
                  <a:pt x="1122597" y="969010"/>
                </a:lnTo>
                <a:lnTo>
                  <a:pt x="1132338" y="953770"/>
                </a:lnTo>
                <a:lnTo>
                  <a:pt x="307848" y="953770"/>
                </a:lnTo>
                <a:lnTo>
                  <a:pt x="297132" y="952500"/>
                </a:lnTo>
                <a:lnTo>
                  <a:pt x="288417" y="946150"/>
                </a:lnTo>
                <a:lnTo>
                  <a:pt x="282559" y="938530"/>
                </a:lnTo>
                <a:lnTo>
                  <a:pt x="280416" y="929640"/>
                </a:lnTo>
                <a:lnTo>
                  <a:pt x="280416" y="825500"/>
                </a:lnTo>
                <a:lnTo>
                  <a:pt x="282559" y="815340"/>
                </a:lnTo>
                <a:lnTo>
                  <a:pt x="288417" y="806450"/>
                </a:lnTo>
                <a:lnTo>
                  <a:pt x="297132" y="801370"/>
                </a:lnTo>
                <a:lnTo>
                  <a:pt x="307848" y="798830"/>
                </a:lnTo>
                <a:lnTo>
                  <a:pt x="332231" y="798830"/>
                </a:lnTo>
                <a:lnTo>
                  <a:pt x="332231" y="439420"/>
                </a:lnTo>
                <a:lnTo>
                  <a:pt x="307848" y="439420"/>
                </a:lnTo>
                <a:lnTo>
                  <a:pt x="297132" y="436880"/>
                </a:lnTo>
                <a:lnTo>
                  <a:pt x="288417" y="430530"/>
                </a:lnTo>
                <a:lnTo>
                  <a:pt x="282559" y="422910"/>
                </a:lnTo>
                <a:lnTo>
                  <a:pt x="280416" y="411480"/>
                </a:lnTo>
                <a:lnTo>
                  <a:pt x="280416" y="311150"/>
                </a:lnTo>
                <a:lnTo>
                  <a:pt x="282559" y="299720"/>
                </a:lnTo>
                <a:lnTo>
                  <a:pt x="288417" y="292100"/>
                </a:lnTo>
                <a:lnTo>
                  <a:pt x="297132" y="285750"/>
                </a:lnTo>
                <a:lnTo>
                  <a:pt x="307848" y="283210"/>
                </a:lnTo>
                <a:lnTo>
                  <a:pt x="1133150" y="283210"/>
                </a:lnTo>
                <a:lnTo>
                  <a:pt x="1122597" y="266700"/>
                </a:lnTo>
                <a:lnTo>
                  <a:pt x="1095591" y="231140"/>
                </a:lnTo>
                <a:lnTo>
                  <a:pt x="1066073" y="196850"/>
                </a:lnTo>
                <a:lnTo>
                  <a:pt x="1034184" y="165100"/>
                </a:lnTo>
                <a:lnTo>
                  <a:pt x="1000063" y="134620"/>
                </a:lnTo>
                <a:lnTo>
                  <a:pt x="963851" y="107950"/>
                </a:lnTo>
                <a:lnTo>
                  <a:pt x="925688" y="83820"/>
                </a:lnTo>
                <a:lnTo>
                  <a:pt x="885715" y="62230"/>
                </a:lnTo>
                <a:lnTo>
                  <a:pt x="844070" y="44450"/>
                </a:lnTo>
                <a:lnTo>
                  <a:pt x="800895" y="27940"/>
                </a:lnTo>
                <a:lnTo>
                  <a:pt x="756330" y="16510"/>
                </a:lnTo>
                <a:lnTo>
                  <a:pt x="710515" y="7620"/>
                </a:lnTo>
                <a:lnTo>
                  <a:pt x="663590" y="2540"/>
                </a:lnTo>
                <a:lnTo>
                  <a:pt x="615695" y="0"/>
                </a:lnTo>
                <a:close/>
              </a:path>
              <a:path w="1231900" h="1236979">
                <a:moveTo>
                  <a:pt x="792480" y="901700"/>
                </a:moveTo>
                <a:lnTo>
                  <a:pt x="435863" y="901700"/>
                </a:lnTo>
                <a:lnTo>
                  <a:pt x="435863" y="929640"/>
                </a:lnTo>
                <a:lnTo>
                  <a:pt x="433720" y="938530"/>
                </a:lnTo>
                <a:lnTo>
                  <a:pt x="427863" y="946150"/>
                </a:lnTo>
                <a:lnTo>
                  <a:pt x="419147" y="952500"/>
                </a:lnTo>
                <a:lnTo>
                  <a:pt x="408431" y="953770"/>
                </a:lnTo>
                <a:lnTo>
                  <a:pt x="819912" y="953770"/>
                </a:lnTo>
                <a:lnTo>
                  <a:pt x="809196" y="952500"/>
                </a:lnTo>
                <a:lnTo>
                  <a:pt x="800481" y="946150"/>
                </a:lnTo>
                <a:lnTo>
                  <a:pt x="794623" y="938530"/>
                </a:lnTo>
                <a:lnTo>
                  <a:pt x="792480" y="929640"/>
                </a:lnTo>
                <a:lnTo>
                  <a:pt x="792480" y="901700"/>
                </a:lnTo>
                <a:close/>
              </a:path>
              <a:path w="1231900" h="1236979">
                <a:moveTo>
                  <a:pt x="1133150" y="283210"/>
                </a:moveTo>
                <a:lnTo>
                  <a:pt x="923544" y="283210"/>
                </a:lnTo>
                <a:lnTo>
                  <a:pt x="933783" y="285750"/>
                </a:lnTo>
                <a:lnTo>
                  <a:pt x="941451" y="292100"/>
                </a:lnTo>
                <a:lnTo>
                  <a:pt x="946261" y="299720"/>
                </a:lnTo>
                <a:lnTo>
                  <a:pt x="947928" y="311150"/>
                </a:lnTo>
                <a:lnTo>
                  <a:pt x="947928" y="411480"/>
                </a:lnTo>
                <a:lnTo>
                  <a:pt x="946261" y="422910"/>
                </a:lnTo>
                <a:lnTo>
                  <a:pt x="941451" y="430530"/>
                </a:lnTo>
                <a:lnTo>
                  <a:pt x="933783" y="436880"/>
                </a:lnTo>
                <a:lnTo>
                  <a:pt x="923544" y="439420"/>
                </a:lnTo>
                <a:lnTo>
                  <a:pt x="896112" y="439420"/>
                </a:lnTo>
                <a:lnTo>
                  <a:pt x="896112" y="798830"/>
                </a:lnTo>
                <a:lnTo>
                  <a:pt x="923544" y="798830"/>
                </a:lnTo>
                <a:lnTo>
                  <a:pt x="933783" y="801370"/>
                </a:lnTo>
                <a:lnTo>
                  <a:pt x="941451" y="806450"/>
                </a:lnTo>
                <a:lnTo>
                  <a:pt x="946261" y="815340"/>
                </a:lnTo>
                <a:lnTo>
                  <a:pt x="947928" y="825500"/>
                </a:lnTo>
                <a:lnTo>
                  <a:pt x="947928" y="929640"/>
                </a:lnTo>
                <a:lnTo>
                  <a:pt x="946261" y="938530"/>
                </a:lnTo>
                <a:lnTo>
                  <a:pt x="941451" y="946150"/>
                </a:lnTo>
                <a:lnTo>
                  <a:pt x="933783" y="952500"/>
                </a:lnTo>
                <a:lnTo>
                  <a:pt x="923544" y="953770"/>
                </a:lnTo>
                <a:lnTo>
                  <a:pt x="1132338" y="953770"/>
                </a:lnTo>
                <a:lnTo>
                  <a:pt x="1168512" y="890270"/>
                </a:lnTo>
                <a:lnTo>
                  <a:pt x="1187141" y="848360"/>
                </a:lnTo>
                <a:lnTo>
                  <a:pt x="1202697" y="805180"/>
                </a:lnTo>
                <a:lnTo>
                  <a:pt x="1215041" y="760730"/>
                </a:lnTo>
                <a:lnTo>
                  <a:pt x="1224031" y="715010"/>
                </a:lnTo>
                <a:lnTo>
                  <a:pt x="1229528" y="666750"/>
                </a:lnTo>
                <a:lnTo>
                  <a:pt x="1231392" y="618490"/>
                </a:lnTo>
                <a:lnTo>
                  <a:pt x="1229528" y="570230"/>
                </a:lnTo>
                <a:lnTo>
                  <a:pt x="1224031" y="521970"/>
                </a:lnTo>
                <a:lnTo>
                  <a:pt x="1215041" y="476250"/>
                </a:lnTo>
                <a:lnTo>
                  <a:pt x="1202697" y="430530"/>
                </a:lnTo>
                <a:lnTo>
                  <a:pt x="1187141" y="387350"/>
                </a:lnTo>
                <a:lnTo>
                  <a:pt x="1168512" y="345440"/>
                </a:lnTo>
                <a:lnTo>
                  <a:pt x="1146951" y="304800"/>
                </a:lnTo>
                <a:lnTo>
                  <a:pt x="1133150" y="283210"/>
                </a:lnTo>
                <a:close/>
              </a:path>
              <a:path w="1231900" h="1236979">
                <a:moveTo>
                  <a:pt x="384048" y="850900"/>
                </a:moveTo>
                <a:lnTo>
                  <a:pt x="332231" y="850900"/>
                </a:lnTo>
                <a:lnTo>
                  <a:pt x="332231" y="901700"/>
                </a:lnTo>
                <a:lnTo>
                  <a:pt x="384048" y="901700"/>
                </a:lnTo>
                <a:lnTo>
                  <a:pt x="384048" y="850900"/>
                </a:lnTo>
                <a:close/>
              </a:path>
              <a:path w="1231900" h="1236979">
                <a:moveTo>
                  <a:pt x="896112" y="850900"/>
                </a:moveTo>
                <a:lnTo>
                  <a:pt x="847344" y="850900"/>
                </a:lnTo>
                <a:lnTo>
                  <a:pt x="847344" y="901700"/>
                </a:lnTo>
                <a:lnTo>
                  <a:pt x="896112" y="901700"/>
                </a:lnTo>
                <a:lnTo>
                  <a:pt x="896112" y="850900"/>
                </a:lnTo>
                <a:close/>
              </a:path>
              <a:path w="1231900" h="1236979">
                <a:moveTo>
                  <a:pt x="819912" y="798830"/>
                </a:moveTo>
                <a:lnTo>
                  <a:pt x="408431" y="798830"/>
                </a:lnTo>
                <a:lnTo>
                  <a:pt x="419147" y="801370"/>
                </a:lnTo>
                <a:lnTo>
                  <a:pt x="427863" y="806450"/>
                </a:lnTo>
                <a:lnTo>
                  <a:pt x="433720" y="815340"/>
                </a:lnTo>
                <a:lnTo>
                  <a:pt x="435863" y="825500"/>
                </a:lnTo>
                <a:lnTo>
                  <a:pt x="435863" y="850900"/>
                </a:lnTo>
                <a:lnTo>
                  <a:pt x="792480" y="850900"/>
                </a:lnTo>
                <a:lnTo>
                  <a:pt x="792480" y="825500"/>
                </a:lnTo>
                <a:lnTo>
                  <a:pt x="794623" y="815340"/>
                </a:lnTo>
                <a:lnTo>
                  <a:pt x="800481" y="806450"/>
                </a:lnTo>
                <a:lnTo>
                  <a:pt x="809196" y="801370"/>
                </a:lnTo>
                <a:lnTo>
                  <a:pt x="819912" y="798830"/>
                </a:lnTo>
                <a:close/>
              </a:path>
              <a:path w="1231900" h="1236979">
                <a:moveTo>
                  <a:pt x="847344" y="439420"/>
                </a:moveTo>
                <a:lnTo>
                  <a:pt x="384048" y="439420"/>
                </a:lnTo>
                <a:lnTo>
                  <a:pt x="384048" y="798830"/>
                </a:lnTo>
                <a:lnTo>
                  <a:pt x="847344" y="798830"/>
                </a:lnTo>
                <a:lnTo>
                  <a:pt x="847344" y="774700"/>
                </a:lnTo>
                <a:lnTo>
                  <a:pt x="563880" y="774700"/>
                </a:lnTo>
                <a:lnTo>
                  <a:pt x="553640" y="772160"/>
                </a:lnTo>
                <a:lnTo>
                  <a:pt x="545972" y="765810"/>
                </a:lnTo>
                <a:lnTo>
                  <a:pt x="541162" y="758190"/>
                </a:lnTo>
                <a:lnTo>
                  <a:pt x="539495" y="746760"/>
                </a:lnTo>
                <a:lnTo>
                  <a:pt x="539495" y="670560"/>
                </a:lnTo>
                <a:lnTo>
                  <a:pt x="484631" y="670560"/>
                </a:lnTo>
                <a:lnTo>
                  <a:pt x="475678" y="668020"/>
                </a:lnTo>
                <a:lnTo>
                  <a:pt x="467868" y="662940"/>
                </a:lnTo>
                <a:lnTo>
                  <a:pt x="462343" y="654050"/>
                </a:lnTo>
                <a:lnTo>
                  <a:pt x="460248" y="642620"/>
                </a:lnTo>
                <a:lnTo>
                  <a:pt x="460248" y="487680"/>
                </a:lnTo>
                <a:lnTo>
                  <a:pt x="462343" y="478790"/>
                </a:lnTo>
                <a:lnTo>
                  <a:pt x="467867" y="471170"/>
                </a:lnTo>
                <a:lnTo>
                  <a:pt x="475678" y="466090"/>
                </a:lnTo>
                <a:lnTo>
                  <a:pt x="484631" y="463550"/>
                </a:lnTo>
                <a:lnTo>
                  <a:pt x="847344" y="463550"/>
                </a:lnTo>
                <a:lnTo>
                  <a:pt x="847344" y="439420"/>
                </a:lnTo>
                <a:close/>
              </a:path>
              <a:path w="1231900" h="1236979">
                <a:moveTo>
                  <a:pt x="847344" y="463550"/>
                </a:moveTo>
                <a:lnTo>
                  <a:pt x="640080" y="463550"/>
                </a:lnTo>
                <a:lnTo>
                  <a:pt x="650795" y="466090"/>
                </a:lnTo>
                <a:lnTo>
                  <a:pt x="659511" y="471170"/>
                </a:lnTo>
                <a:lnTo>
                  <a:pt x="665368" y="478790"/>
                </a:lnTo>
                <a:lnTo>
                  <a:pt x="667512" y="487680"/>
                </a:lnTo>
                <a:lnTo>
                  <a:pt x="667512" y="542290"/>
                </a:lnTo>
                <a:lnTo>
                  <a:pt x="743712" y="542290"/>
                </a:lnTo>
                <a:lnTo>
                  <a:pt x="754427" y="544830"/>
                </a:lnTo>
                <a:lnTo>
                  <a:pt x="763143" y="548640"/>
                </a:lnTo>
                <a:lnTo>
                  <a:pt x="769000" y="556260"/>
                </a:lnTo>
                <a:lnTo>
                  <a:pt x="771144" y="566420"/>
                </a:lnTo>
                <a:lnTo>
                  <a:pt x="771144" y="746760"/>
                </a:lnTo>
                <a:lnTo>
                  <a:pt x="769000" y="758190"/>
                </a:lnTo>
                <a:lnTo>
                  <a:pt x="763143" y="765810"/>
                </a:lnTo>
                <a:lnTo>
                  <a:pt x="754427" y="772160"/>
                </a:lnTo>
                <a:lnTo>
                  <a:pt x="743712" y="774700"/>
                </a:lnTo>
                <a:lnTo>
                  <a:pt x="847344" y="774700"/>
                </a:lnTo>
                <a:lnTo>
                  <a:pt x="847344" y="463550"/>
                </a:lnTo>
                <a:close/>
              </a:path>
              <a:path w="1231900" h="1236979">
                <a:moveTo>
                  <a:pt x="716280" y="591820"/>
                </a:moveTo>
                <a:lnTo>
                  <a:pt x="667512" y="591820"/>
                </a:lnTo>
                <a:lnTo>
                  <a:pt x="667512" y="642620"/>
                </a:lnTo>
                <a:lnTo>
                  <a:pt x="665368" y="654050"/>
                </a:lnTo>
                <a:lnTo>
                  <a:pt x="659511" y="662940"/>
                </a:lnTo>
                <a:lnTo>
                  <a:pt x="650795" y="668020"/>
                </a:lnTo>
                <a:lnTo>
                  <a:pt x="640080" y="670560"/>
                </a:lnTo>
                <a:lnTo>
                  <a:pt x="588263" y="670560"/>
                </a:lnTo>
                <a:lnTo>
                  <a:pt x="588263" y="718820"/>
                </a:lnTo>
                <a:lnTo>
                  <a:pt x="716280" y="718820"/>
                </a:lnTo>
                <a:lnTo>
                  <a:pt x="716280" y="591820"/>
                </a:lnTo>
                <a:close/>
              </a:path>
              <a:path w="1231900" h="1236979">
                <a:moveTo>
                  <a:pt x="615695" y="515620"/>
                </a:moveTo>
                <a:lnTo>
                  <a:pt x="512063" y="515620"/>
                </a:lnTo>
                <a:lnTo>
                  <a:pt x="512063" y="618490"/>
                </a:lnTo>
                <a:lnTo>
                  <a:pt x="615695" y="618490"/>
                </a:lnTo>
                <a:lnTo>
                  <a:pt x="615695" y="515620"/>
                </a:lnTo>
                <a:close/>
              </a:path>
              <a:path w="1231900" h="1236979">
                <a:moveTo>
                  <a:pt x="792480" y="387350"/>
                </a:moveTo>
                <a:lnTo>
                  <a:pt x="435863" y="387350"/>
                </a:lnTo>
                <a:lnTo>
                  <a:pt x="435863" y="411480"/>
                </a:lnTo>
                <a:lnTo>
                  <a:pt x="433720" y="422910"/>
                </a:lnTo>
                <a:lnTo>
                  <a:pt x="427863" y="430530"/>
                </a:lnTo>
                <a:lnTo>
                  <a:pt x="419147" y="436880"/>
                </a:lnTo>
                <a:lnTo>
                  <a:pt x="408431" y="439420"/>
                </a:lnTo>
                <a:lnTo>
                  <a:pt x="819912" y="439420"/>
                </a:lnTo>
                <a:lnTo>
                  <a:pt x="809196" y="436880"/>
                </a:lnTo>
                <a:lnTo>
                  <a:pt x="800481" y="430530"/>
                </a:lnTo>
                <a:lnTo>
                  <a:pt x="794623" y="422910"/>
                </a:lnTo>
                <a:lnTo>
                  <a:pt x="792480" y="411480"/>
                </a:lnTo>
                <a:lnTo>
                  <a:pt x="792480" y="387350"/>
                </a:lnTo>
                <a:close/>
              </a:path>
              <a:path w="1231900" h="1236979">
                <a:moveTo>
                  <a:pt x="384048" y="335280"/>
                </a:moveTo>
                <a:lnTo>
                  <a:pt x="332231" y="335280"/>
                </a:lnTo>
                <a:lnTo>
                  <a:pt x="332231" y="387350"/>
                </a:lnTo>
                <a:lnTo>
                  <a:pt x="384048" y="387350"/>
                </a:lnTo>
                <a:lnTo>
                  <a:pt x="384048" y="335280"/>
                </a:lnTo>
                <a:close/>
              </a:path>
              <a:path w="1231900" h="1236979">
                <a:moveTo>
                  <a:pt x="896112" y="335280"/>
                </a:moveTo>
                <a:lnTo>
                  <a:pt x="847344" y="335280"/>
                </a:lnTo>
                <a:lnTo>
                  <a:pt x="847344" y="387350"/>
                </a:lnTo>
                <a:lnTo>
                  <a:pt x="896112" y="387350"/>
                </a:lnTo>
                <a:lnTo>
                  <a:pt x="896112" y="335280"/>
                </a:lnTo>
                <a:close/>
              </a:path>
              <a:path w="1231900" h="1236979">
                <a:moveTo>
                  <a:pt x="819912" y="283210"/>
                </a:moveTo>
                <a:lnTo>
                  <a:pt x="408431" y="283210"/>
                </a:lnTo>
                <a:lnTo>
                  <a:pt x="419147" y="285750"/>
                </a:lnTo>
                <a:lnTo>
                  <a:pt x="427863" y="292100"/>
                </a:lnTo>
                <a:lnTo>
                  <a:pt x="433720" y="299720"/>
                </a:lnTo>
                <a:lnTo>
                  <a:pt x="435863" y="311150"/>
                </a:lnTo>
                <a:lnTo>
                  <a:pt x="435863" y="335280"/>
                </a:lnTo>
                <a:lnTo>
                  <a:pt x="792480" y="335280"/>
                </a:lnTo>
                <a:lnTo>
                  <a:pt x="792480" y="311150"/>
                </a:lnTo>
                <a:lnTo>
                  <a:pt x="794623" y="299720"/>
                </a:lnTo>
                <a:lnTo>
                  <a:pt x="800481" y="292100"/>
                </a:lnTo>
                <a:lnTo>
                  <a:pt x="809196" y="285750"/>
                </a:lnTo>
                <a:lnTo>
                  <a:pt x="819912" y="283210"/>
                </a:lnTo>
                <a:close/>
              </a:path>
            </a:pathLst>
          </a:custGeom>
          <a:solidFill>
            <a:srgbClr val="638D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7068" y="6255745"/>
            <a:ext cx="7749540" cy="32258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资料来源：中国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证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监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会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上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深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、北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德</a:t>
            </a:r>
            <a:r>
              <a:rPr sz="850" spc="10">
                <a:latin typeface="华文细黑"/>
                <a:cs typeface="华文细黑"/>
              </a:rPr>
              <a:t>勤</a:t>
            </a:r>
            <a:r>
              <a:rPr sz="850" spc="35">
                <a:latin typeface="华文细黑"/>
                <a:cs typeface="华文细黑"/>
              </a:rPr>
              <a:t>估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与</a:t>
            </a:r>
            <a:r>
              <a:rPr sz="850" spc="10">
                <a:latin typeface="华文细黑"/>
                <a:cs typeface="华文细黑"/>
              </a:rPr>
              <a:t>分</a:t>
            </a:r>
            <a:r>
              <a:rPr sz="850" spc="35">
                <a:latin typeface="华文细黑"/>
                <a:cs typeface="华文细黑"/>
              </a:rPr>
              <a:t>析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数</a:t>
            </a:r>
            <a:r>
              <a:rPr sz="850" spc="10">
                <a:latin typeface="华文细黑"/>
                <a:cs typeface="华文细黑"/>
              </a:rPr>
              <a:t>据</a:t>
            </a:r>
            <a:r>
              <a:rPr sz="850" spc="35">
                <a:latin typeface="华文细黑"/>
                <a:cs typeface="华文细黑"/>
              </a:rPr>
              <a:t>截</a:t>
            </a:r>
            <a:r>
              <a:rPr sz="850" spc="10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29</a:t>
            </a:r>
            <a:r>
              <a:rPr sz="850" spc="35">
                <a:latin typeface="华文细黑"/>
                <a:cs typeface="华文细黑"/>
              </a:rPr>
              <a:t>日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德</a:t>
            </a:r>
            <a:r>
              <a:rPr sz="850" spc="10">
                <a:latin typeface="华文细黑"/>
                <a:cs typeface="华文细黑"/>
              </a:rPr>
              <a:t>勤</a:t>
            </a:r>
            <a:r>
              <a:rPr sz="850" spc="35">
                <a:latin typeface="华文细黑"/>
                <a:cs typeface="华文细黑"/>
              </a:rPr>
              <a:t>预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11</a:t>
            </a:r>
            <a:r>
              <a:rPr sz="850" spc="35">
                <a:latin typeface="华文细黑"/>
                <a:cs typeface="华文细黑"/>
              </a:rPr>
              <a:t>日</a:t>
            </a:r>
            <a:r>
              <a:rPr sz="850" spc="10">
                <a:latin typeface="华文细黑"/>
                <a:cs typeface="华文细黑"/>
              </a:rPr>
              <a:t>至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29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之</a:t>
            </a:r>
            <a:r>
              <a:rPr sz="850" spc="10">
                <a:latin typeface="华文细黑"/>
                <a:cs typeface="华文细黑"/>
              </a:rPr>
              <a:t>间</a:t>
            </a:r>
            <a:r>
              <a:rPr sz="850" spc="35">
                <a:latin typeface="华文细黑"/>
                <a:cs typeface="华文细黑"/>
              </a:rPr>
              <a:t>有</a:t>
            </a:r>
            <a:r>
              <a:rPr sz="850" spc="10">
                <a:latin typeface="Calibri"/>
                <a:cs typeface="Calibri"/>
              </a:rPr>
              <a:t>13</a:t>
            </a:r>
            <a:r>
              <a:rPr sz="850" spc="35">
                <a:latin typeface="华文细黑"/>
                <a:cs typeface="华文细黑"/>
              </a:rPr>
              <a:t>只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股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市。</a:t>
            </a:r>
            <a:endParaRPr sz="850">
              <a:latin typeface="华文细黑"/>
              <a:cs typeface="华文细黑"/>
            </a:endParaRPr>
          </a:p>
          <a:p>
            <a:pPr marL="21590">
              <a:lnSpc>
                <a:spcPct val="100000"/>
              </a:lnSpc>
              <a:spcBef>
                <a:spcPts val="305"/>
              </a:spcBef>
            </a:pPr>
            <a:r>
              <a:rPr sz="700" spc="-5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 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123931" y="6438557"/>
            <a:ext cx="167640" cy="13335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0"/>
              </a:spcBef>
            </a:pPr>
            <a:r>
              <a:rPr sz="700" spc="-5">
                <a:latin typeface="Calibri"/>
                <a:cs typeface="Calibri"/>
              </a:rPr>
              <a:t>26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6187440" y="2246883"/>
            <a:ext cx="4112260" cy="1237615"/>
          </a:xfrm>
          <a:custGeom>
            <a:rect l="l" t="t" r="r" b="b"/>
            <a:pathLst>
              <a:path w="4112259" h="1237614">
                <a:moveTo>
                  <a:pt x="15239" y="1219200"/>
                </a:moveTo>
                <a:lnTo>
                  <a:pt x="9144" y="1219200"/>
                </a:lnTo>
                <a:lnTo>
                  <a:pt x="9144" y="1237488"/>
                </a:lnTo>
                <a:lnTo>
                  <a:pt x="15239" y="1237488"/>
                </a:lnTo>
                <a:lnTo>
                  <a:pt x="15239" y="1219200"/>
                </a:lnTo>
                <a:close/>
              </a:path>
              <a:path w="4112259" h="1237614">
                <a:moveTo>
                  <a:pt x="18287" y="1176527"/>
                </a:moveTo>
                <a:lnTo>
                  <a:pt x="0" y="1176527"/>
                </a:lnTo>
                <a:lnTo>
                  <a:pt x="0" y="1228343"/>
                </a:lnTo>
                <a:lnTo>
                  <a:pt x="9144" y="1228343"/>
                </a:lnTo>
                <a:lnTo>
                  <a:pt x="9144" y="1219200"/>
                </a:lnTo>
                <a:lnTo>
                  <a:pt x="18287" y="1219200"/>
                </a:lnTo>
                <a:lnTo>
                  <a:pt x="18287" y="1176527"/>
                </a:lnTo>
                <a:close/>
              </a:path>
              <a:path w="4112259" h="1237614">
                <a:moveTo>
                  <a:pt x="18287" y="1219200"/>
                </a:moveTo>
                <a:lnTo>
                  <a:pt x="15239" y="1219200"/>
                </a:lnTo>
                <a:lnTo>
                  <a:pt x="15239" y="1228343"/>
                </a:lnTo>
                <a:lnTo>
                  <a:pt x="18287" y="1228343"/>
                </a:lnTo>
                <a:lnTo>
                  <a:pt x="18287" y="1219200"/>
                </a:lnTo>
                <a:close/>
              </a:path>
              <a:path w="4112259" h="1237614">
                <a:moveTo>
                  <a:pt x="18287" y="1112519"/>
                </a:moveTo>
                <a:lnTo>
                  <a:pt x="0" y="1112519"/>
                </a:lnTo>
                <a:lnTo>
                  <a:pt x="0" y="1161288"/>
                </a:lnTo>
                <a:lnTo>
                  <a:pt x="18287" y="1161288"/>
                </a:lnTo>
                <a:lnTo>
                  <a:pt x="18287" y="1112519"/>
                </a:lnTo>
                <a:close/>
              </a:path>
              <a:path w="4112259" h="1237614">
                <a:moveTo>
                  <a:pt x="18287" y="1045463"/>
                </a:moveTo>
                <a:lnTo>
                  <a:pt x="0" y="1045463"/>
                </a:lnTo>
                <a:lnTo>
                  <a:pt x="0" y="1094231"/>
                </a:lnTo>
                <a:lnTo>
                  <a:pt x="18287" y="1094231"/>
                </a:lnTo>
                <a:lnTo>
                  <a:pt x="18287" y="1045463"/>
                </a:lnTo>
                <a:close/>
              </a:path>
              <a:path w="4112259" h="1237614">
                <a:moveTo>
                  <a:pt x="18287" y="978407"/>
                </a:moveTo>
                <a:lnTo>
                  <a:pt x="0" y="978407"/>
                </a:lnTo>
                <a:lnTo>
                  <a:pt x="0" y="1027176"/>
                </a:lnTo>
                <a:lnTo>
                  <a:pt x="18287" y="1027176"/>
                </a:lnTo>
                <a:lnTo>
                  <a:pt x="18287" y="978407"/>
                </a:lnTo>
                <a:close/>
              </a:path>
              <a:path w="4112259" h="1237614">
                <a:moveTo>
                  <a:pt x="18287" y="911351"/>
                </a:moveTo>
                <a:lnTo>
                  <a:pt x="0" y="911351"/>
                </a:lnTo>
                <a:lnTo>
                  <a:pt x="0" y="960119"/>
                </a:lnTo>
                <a:lnTo>
                  <a:pt x="18287" y="960119"/>
                </a:lnTo>
                <a:lnTo>
                  <a:pt x="18287" y="911351"/>
                </a:lnTo>
                <a:close/>
              </a:path>
              <a:path w="4112259" h="1237614">
                <a:moveTo>
                  <a:pt x="18287" y="844295"/>
                </a:moveTo>
                <a:lnTo>
                  <a:pt x="0" y="844295"/>
                </a:lnTo>
                <a:lnTo>
                  <a:pt x="0" y="893063"/>
                </a:lnTo>
                <a:lnTo>
                  <a:pt x="18287" y="893063"/>
                </a:lnTo>
                <a:lnTo>
                  <a:pt x="18287" y="844295"/>
                </a:lnTo>
                <a:close/>
              </a:path>
              <a:path w="4112259" h="1237614">
                <a:moveTo>
                  <a:pt x="18287" y="777239"/>
                </a:moveTo>
                <a:lnTo>
                  <a:pt x="0" y="777239"/>
                </a:lnTo>
                <a:lnTo>
                  <a:pt x="0" y="826007"/>
                </a:lnTo>
                <a:lnTo>
                  <a:pt x="18287" y="826007"/>
                </a:lnTo>
                <a:lnTo>
                  <a:pt x="18287" y="777239"/>
                </a:lnTo>
                <a:close/>
              </a:path>
              <a:path w="4112259" h="1237614">
                <a:moveTo>
                  <a:pt x="18287" y="710183"/>
                </a:moveTo>
                <a:lnTo>
                  <a:pt x="0" y="710183"/>
                </a:lnTo>
                <a:lnTo>
                  <a:pt x="0" y="758951"/>
                </a:lnTo>
                <a:lnTo>
                  <a:pt x="18287" y="758951"/>
                </a:lnTo>
                <a:lnTo>
                  <a:pt x="18287" y="710183"/>
                </a:lnTo>
                <a:close/>
              </a:path>
              <a:path w="4112259" h="1237614">
                <a:moveTo>
                  <a:pt x="18287" y="643127"/>
                </a:moveTo>
                <a:lnTo>
                  <a:pt x="0" y="643127"/>
                </a:lnTo>
                <a:lnTo>
                  <a:pt x="0" y="691895"/>
                </a:lnTo>
                <a:lnTo>
                  <a:pt x="18287" y="691895"/>
                </a:lnTo>
                <a:lnTo>
                  <a:pt x="18287" y="643127"/>
                </a:lnTo>
                <a:close/>
              </a:path>
              <a:path w="4112259" h="1237614">
                <a:moveTo>
                  <a:pt x="18287" y="576071"/>
                </a:moveTo>
                <a:lnTo>
                  <a:pt x="0" y="576071"/>
                </a:lnTo>
                <a:lnTo>
                  <a:pt x="0" y="627888"/>
                </a:lnTo>
                <a:lnTo>
                  <a:pt x="18287" y="627888"/>
                </a:lnTo>
                <a:lnTo>
                  <a:pt x="18287" y="576071"/>
                </a:lnTo>
                <a:close/>
              </a:path>
              <a:path w="4112259" h="1237614">
                <a:moveTo>
                  <a:pt x="18287" y="509015"/>
                </a:moveTo>
                <a:lnTo>
                  <a:pt x="0" y="509015"/>
                </a:lnTo>
                <a:lnTo>
                  <a:pt x="0" y="560831"/>
                </a:lnTo>
                <a:lnTo>
                  <a:pt x="18287" y="560831"/>
                </a:lnTo>
                <a:lnTo>
                  <a:pt x="18287" y="509015"/>
                </a:lnTo>
                <a:close/>
              </a:path>
              <a:path w="4112259" h="1237614">
                <a:moveTo>
                  <a:pt x="18287" y="441960"/>
                </a:moveTo>
                <a:lnTo>
                  <a:pt x="0" y="441960"/>
                </a:lnTo>
                <a:lnTo>
                  <a:pt x="0" y="493775"/>
                </a:lnTo>
                <a:lnTo>
                  <a:pt x="18287" y="493775"/>
                </a:lnTo>
                <a:lnTo>
                  <a:pt x="18287" y="441960"/>
                </a:lnTo>
                <a:close/>
              </a:path>
              <a:path w="4112259" h="1237614">
                <a:moveTo>
                  <a:pt x="18287" y="374903"/>
                </a:moveTo>
                <a:lnTo>
                  <a:pt x="0" y="374903"/>
                </a:lnTo>
                <a:lnTo>
                  <a:pt x="0" y="426719"/>
                </a:lnTo>
                <a:lnTo>
                  <a:pt x="18287" y="426719"/>
                </a:lnTo>
                <a:lnTo>
                  <a:pt x="18287" y="374903"/>
                </a:lnTo>
                <a:close/>
              </a:path>
              <a:path w="4112259" h="1237614">
                <a:moveTo>
                  <a:pt x="18287" y="307848"/>
                </a:moveTo>
                <a:lnTo>
                  <a:pt x="0" y="307848"/>
                </a:lnTo>
                <a:lnTo>
                  <a:pt x="0" y="359663"/>
                </a:lnTo>
                <a:lnTo>
                  <a:pt x="18287" y="359663"/>
                </a:lnTo>
                <a:lnTo>
                  <a:pt x="18287" y="307848"/>
                </a:lnTo>
                <a:close/>
              </a:path>
              <a:path w="4112259" h="1237614">
                <a:moveTo>
                  <a:pt x="18287" y="240791"/>
                </a:moveTo>
                <a:lnTo>
                  <a:pt x="0" y="240791"/>
                </a:lnTo>
                <a:lnTo>
                  <a:pt x="0" y="292607"/>
                </a:lnTo>
                <a:lnTo>
                  <a:pt x="18287" y="292607"/>
                </a:lnTo>
                <a:lnTo>
                  <a:pt x="18287" y="240791"/>
                </a:lnTo>
                <a:close/>
              </a:path>
              <a:path w="4112259" h="1237614">
                <a:moveTo>
                  <a:pt x="18287" y="176783"/>
                </a:moveTo>
                <a:lnTo>
                  <a:pt x="0" y="176783"/>
                </a:lnTo>
                <a:lnTo>
                  <a:pt x="0" y="225551"/>
                </a:lnTo>
                <a:lnTo>
                  <a:pt x="18287" y="225551"/>
                </a:lnTo>
                <a:lnTo>
                  <a:pt x="18287" y="176783"/>
                </a:lnTo>
                <a:close/>
              </a:path>
              <a:path w="4112259" h="1237614">
                <a:moveTo>
                  <a:pt x="18287" y="109727"/>
                </a:moveTo>
                <a:lnTo>
                  <a:pt x="0" y="109727"/>
                </a:lnTo>
                <a:lnTo>
                  <a:pt x="0" y="158495"/>
                </a:lnTo>
                <a:lnTo>
                  <a:pt x="18287" y="158495"/>
                </a:lnTo>
                <a:lnTo>
                  <a:pt x="18287" y="109727"/>
                </a:lnTo>
                <a:close/>
              </a:path>
              <a:path w="4112259" h="1237614">
                <a:moveTo>
                  <a:pt x="18287" y="42671"/>
                </a:moveTo>
                <a:lnTo>
                  <a:pt x="0" y="42671"/>
                </a:lnTo>
                <a:lnTo>
                  <a:pt x="0" y="91439"/>
                </a:lnTo>
                <a:lnTo>
                  <a:pt x="18287" y="91439"/>
                </a:lnTo>
                <a:lnTo>
                  <a:pt x="18287" y="42671"/>
                </a:lnTo>
                <a:close/>
              </a:path>
              <a:path w="4112259" h="1237614">
                <a:moveTo>
                  <a:pt x="42672" y="0"/>
                </a:moveTo>
                <a:lnTo>
                  <a:pt x="0" y="0"/>
                </a:lnTo>
                <a:lnTo>
                  <a:pt x="0" y="24383"/>
                </a:lnTo>
                <a:lnTo>
                  <a:pt x="18287" y="24383"/>
                </a:lnTo>
                <a:lnTo>
                  <a:pt x="18287" y="15239"/>
                </a:lnTo>
                <a:lnTo>
                  <a:pt x="9144" y="15239"/>
                </a:lnTo>
                <a:lnTo>
                  <a:pt x="18287" y="6095"/>
                </a:lnTo>
                <a:lnTo>
                  <a:pt x="42672" y="6095"/>
                </a:lnTo>
                <a:lnTo>
                  <a:pt x="42672" y="0"/>
                </a:lnTo>
                <a:close/>
              </a:path>
              <a:path w="4112259" h="1237614">
                <a:moveTo>
                  <a:pt x="18287" y="6095"/>
                </a:moveTo>
                <a:lnTo>
                  <a:pt x="9144" y="15239"/>
                </a:lnTo>
                <a:lnTo>
                  <a:pt x="18287" y="15239"/>
                </a:lnTo>
                <a:lnTo>
                  <a:pt x="18287" y="6095"/>
                </a:lnTo>
                <a:close/>
              </a:path>
              <a:path w="4112259" h="1237614">
                <a:moveTo>
                  <a:pt x="42672" y="6095"/>
                </a:moveTo>
                <a:lnTo>
                  <a:pt x="18287" y="6095"/>
                </a:lnTo>
                <a:lnTo>
                  <a:pt x="18287" y="15239"/>
                </a:lnTo>
                <a:lnTo>
                  <a:pt x="42672" y="15239"/>
                </a:lnTo>
                <a:lnTo>
                  <a:pt x="42672" y="6095"/>
                </a:lnTo>
                <a:close/>
              </a:path>
              <a:path w="4112259" h="1237614">
                <a:moveTo>
                  <a:pt x="109727" y="0"/>
                </a:moveTo>
                <a:lnTo>
                  <a:pt x="57912" y="0"/>
                </a:lnTo>
                <a:lnTo>
                  <a:pt x="57912" y="15239"/>
                </a:lnTo>
                <a:lnTo>
                  <a:pt x="109727" y="15239"/>
                </a:lnTo>
                <a:lnTo>
                  <a:pt x="109727" y="0"/>
                </a:lnTo>
                <a:close/>
              </a:path>
              <a:path w="4112259" h="1237614">
                <a:moveTo>
                  <a:pt x="176784" y="0"/>
                </a:moveTo>
                <a:lnTo>
                  <a:pt x="124968" y="0"/>
                </a:lnTo>
                <a:lnTo>
                  <a:pt x="124968" y="15239"/>
                </a:lnTo>
                <a:lnTo>
                  <a:pt x="176784" y="15239"/>
                </a:lnTo>
                <a:lnTo>
                  <a:pt x="176784" y="0"/>
                </a:lnTo>
                <a:close/>
              </a:path>
              <a:path w="4112259" h="1237614">
                <a:moveTo>
                  <a:pt x="240792" y="0"/>
                </a:moveTo>
                <a:lnTo>
                  <a:pt x="192024" y="0"/>
                </a:lnTo>
                <a:lnTo>
                  <a:pt x="192024" y="15239"/>
                </a:lnTo>
                <a:lnTo>
                  <a:pt x="240792" y="15239"/>
                </a:lnTo>
                <a:lnTo>
                  <a:pt x="240792" y="0"/>
                </a:lnTo>
                <a:close/>
              </a:path>
              <a:path w="4112259" h="1237614">
                <a:moveTo>
                  <a:pt x="307848" y="0"/>
                </a:moveTo>
                <a:lnTo>
                  <a:pt x="259080" y="0"/>
                </a:lnTo>
                <a:lnTo>
                  <a:pt x="259080" y="15239"/>
                </a:lnTo>
                <a:lnTo>
                  <a:pt x="307848" y="15239"/>
                </a:lnTo>
                <a:lnTo>
                  <a:pt x="307848" y="0"/>
                </a:lnTo>
                <a:close/>
              </a:path>
              <a:path w="4112259" h="1237614">
                <a:moveTo>
                  <a:pt x="374904" y="0"/>
                </a:moveTo>
                <a:lnTo>
                  <a:pt x="326136" y="0"/>
                </a:lnTo>
                <a:lnTo>
                  <a:pt x="326136" y="15239"/>
                </a:lnTo>
                <a:lnTo>
                  <a:pt x="374904" y="15239"/>
                </a:lnTo>
                <a:lnTo>
                  <a:pt x="374904" y="0"/>
                </a:lnTo>
                <a:close/>
              </a:path>
              <a:path w="4112259" h="1237614">
                <a:moveTo>
                  <a:pt x="441960" y="0"/>
                </a:moveTo>
                <a:lnTo>
                  <a:pt x="393191" y="0"/>
                </a:lnTo>
                <a:lnTo>
                  <a:pt x="393191" y="15239"/>
                </a:lnTo>
                <a:lnTo>
                  <a:pt x="441960" y="15239"/>
                </a:lnTo>
                <a:lnTo>
                  <a:pt x="441960" y="0"/>
                </a:lnTo>
                <a:close/>
              </a:path>
              <a:path w="4112259" h="1237614">
                <a:moveTo>
                  <a:pt x="509015" y="0"/>
                </a:moveTo>
                <a:lnTo>
                  <a:pt x="460248" y="0"/>
                </a:lnTo>
                <a:lnTo>
                  <a:pt x="460248" y="15239"/>
                </a:lnTo>
                <a:lnTo>
                  <a:pt x="509015" y="15239"/>
                </a:lnTo>
                <a:lnTo>
                  <a:pt x="509015" y="0"/>
                </a:lnTo>
                <a:close/>
              </a:path>
              <a:path w="4112259" h="1237614">
                <a:moveTo>
                  <a:pt x="576071" y="0"/>
                </a:moveTo>
                <a:lnTo>
                  <a:pt x="527304" y="0"/>
                </a:lnTo>
                <a:lnTo>
                  <a:pt x="527304" y="15239"/>
                </a:lnTo>
                <a:lnTo>
                  <a:pt x="576071" y="15239"/>
                </a:lnTo>
                <a:lnTo>
                  <a:pt x="576071" y="0"/>
                </a:lnTo>
                <a:close/>
              </a:path>
              <a:path w="4112259" h="1237614">
                <a:moveTo>
                  <a:pt x="643128" y="0"/>
                </a:moveTo>
                <a:lnTo>
                  <a:pt x="594360" y="0"/>
                </a:lnTo>
                <a:lnTo>
                  <a:pt x="594360" y="15239"/>
                </a:lnTo>
                <a:lnTo>
                  <a:pt x="643128" y="15239"/>
                </a:lnTo>
                <a:lnTo>
                  <a:pt x="643128" y="0"/>
                </a:lnTo>
                <a:close/>
              </a:path>
              <a:path w="4112259" h="1237614">
                <a:moveTo>
                  <a:pt x="710184" y="0"/>
                </a:moveTo>
                <a:lnTo>
                  <a:pt x="658367" y="0"/>
                </a:lnTo>
                <a:lnTo>
                  <a:pt x="658367" y="15239"/>
                </a:lnTo>
                <a:lnTo>
                  <a:pt x="710184" y="15239"/>
                </a:lnTo>
                <a:lnTo>
                  <a:pt x="710184" y="0"/>
                </a:lnTo>
                <a:close/>
              </a:path>
              <a:path w="4112259" h="1237614">
                <a:moveTo>
                  <a:pt x="777239" y="0"/>
                </a:moveTo>
                <a:lnTo>
                  <a:pt x="725424" y="0"/>
                </a:lnTo>
                <a:lnTo>
                  <a:pt x="725424" y="15239"/>
                </a:lnTo>
                <a:lnTo>
                  <a:pt x="777239" y="15239"/>
                </a:lnTo>
                <a:lnTo>
                  <a:pt x="777239" y="0"/>
                </a:lnTo>
                <a:close/>
              </a:path>
              <a:path w="4112259" h="1237614">
                <a:moveTo>
                  <a:pt x="844295" y="0"/>
                </a:moveTo>
                <a:lnTo>
                  <a:pt x="792480" y="0"/>
                </a:lnTo>
                <a:lnTo>
                  <a:pt x="792480" y="15239"/>
                </a:lnTo>
                <a:lnTo>
                  <a:pt x="844295" y="15239"/>
                </a:lnTo>
                <a:lnTo>
                  <a:pt x="844295" y="0"/>
                </a:lnTo>
                <a:close/>
              </a:path>
              <a:path w="4112259" h="1237614">
                <a:moveTo>
                  <a:pt x="911352" y="0"/>
                </a:moveTo>
                <a:lnTo>
                  <a:pt x="859536" y="0"/>
                </a:lnTo>
                <a:lnTo>
                  <a:pt x="859536" y="15239"/>
                </a:lnTo>
                <a:lnTo>
                  <a:pt x="911352" y="15239"/>
                </a:lnTo>
                <a:lnTo>
                  <a:pt x="911352" y="0"/>
                </a:lnTo>
                <a:close/>
              </a:path>
              <a:path w="4112259" h="1237614">
                <a:moveTo>
                  <a:pt x="978408" y="0"/>
                </a:moveTo>
                <a:lnTo>
                  <a:pt x="926591" y="0"/>
                </a:lnTo>
                <a:lnTo>
                  <a:pt x="926591" y="15239"/>
                </a:lnTo>
                <a:lnTo>
                  <a:pt x="978408" y="15239"/>
                </a:lnTo>
                <a:lnTo>
                  <a:pt x="978408" y="0"/>
                </a:lnTo>
                <a:close/>
              </a:path>
              <a:path w="4112259" h="1237614">
                <a:moveTo>
                  <a:pt x="1045463" y="0"/>
                </a:moveTo>
                <a:lnTo>
                  <a:pt x="993648" y="0"/>
                </a:lnTo>
                <a:lnTo>
                  <a:pt x="993648" y="15239"/>
                </a:lnTo>
                <a:lnTo>
                  <a:pt x="1045463" y="15239"/>
                </a:lnTo>
                <a:lnTo>
                  <a:pt x="1045463" y="0"/>
                </a:lnTo>
                <a:close/>
              </a:path>
              <a:path w="4112259" h="1237614">
                <a:moveTo>
                  <a:pt x="1109471" y="0"/>
                </a:moveTo>
                <a:lnTo>
                  <a:pt x="1060704" y="0"/>
                </a:lnTo>
                <a:lnTo>
                  <a:pt x="1060704" y="15239"/>
                </a:lnTo>
                <a:lnTo>
                  <a:pt x="1109471" y="15239"/>
                </a:lnTo>
                <a:lnTo>
                  <a:pt x="1109471" y="0"/>
                </a:lnTo>
                <a:close/>
              </a:path>
              <a:path w="4112259" h="1237614">
                <a:moveTo>
                  <a:pt x="1176528" y="0"/>
                </a:moveTo>
                <a:lnTo>
                  <a:pt x="1127760" y="0"/>
                </a:lnTo>
                <a:lnTo>
                  <a:pt x="1127760" y="15239"/>
                </a:lnTo>
                <a:lnTo>
                  <a:pt x="1176528" y="15239"/>
                </a:lnTo>
                <a:lnTo>
                  <a:pt x="1176528" y="0"/>
                </a:lnTo>
                <a:close/>
              </a:path>
              <a:path w="4112259" h="1237614">
                <a:moveTo>
                  <a:pt x="1243584" y="0"/>
                </a:moveTo>
                <a:lnTo>
                  <a:pt x="1194815" y="0"/>
                </a:lnTo>
                <a:lnTo>
                  <a:pt x="1194815" y="15239"/>
                </a:lnTo>
                <a:lnTo>
                  <a:pt x="1243584" y="15239"/>
                </a:lnTo>
                <a:lnTo>
                  <a:pt x="1243584" y="0"/>
                </a:lnTo>
                <a:close/>
              </a:path>
              <a:path w="4112259" h="1237614">
                <a:moveTo>
                  <a:pt x="1310639" y="0"/>
                </a:moveTo>
                <a:lnTo>
                  <a:pt x="1261871" y="0"/>
                </a:lnTo>
                <a:lnTo>
                  <a:pt x="1261871" y="15239"/>
                </a:lnTo>
                <a:lnTo>
                  <a:pt x="1310639" y="15239"/>
                </a:lnTo>
                <a:lnTo>
                  <a:pt x="1310639" y="0"/>
                </a:lnTo>
                <a:close/>
              </a:path>
              <a:path w="4112259" h="1237614">
                <a:moveTo>
                  <a:pt x="1377695" y="0"/>
                </a:moveTo>
                <a:lnTo>
                  <a:pt x="1328928" y="0"/>
                </a:lnTo>
                <a:lnTo>
                  <a:pt x="1328928" y="15239"/>
                </a:lnTo>
                <a:lnTo>
                  <a:pt x="1377695" y="15239"/>
                </a:lnTo>
                <a:lnTo>
                  <a:pt x="1377695" y="0"/>
                </a:lnTo>
                <a:close/>
              </a:path>
              <a:path w="4112259" h="1237614">
                <a:moveTo>
                  <a:pt x="1444752" y="0"/>
                </a:moveTo>
                <a:lnTo>
                  <a:pt x="1395984" y="0"/>
                </a:lnTo>
                <a:lnTo>
                  <a:pt x="1395984" y="15239"/>
                </a:lnTo>
                <a:lnTo>
                  <a:pt x="1444752" y="15239"/>
                </a:lnTo>
                <a:lnTo>
                  <a:pt x="1444752" y="0"/>
                </a:lnTo>
                <a:close/>
              </a:path>
              <a:path w="4112259" h="1237614">
                <a:moveTo>
                  <a:pt x="1511808" y="0"/>
                </a:moveTo>
                <a:lnTo>
                  <a:pt x="1463039" y="0"/>
                </a:lnTo>
                <a:lnTo>
                  <a:pt x="1463039" y="15239"/>
                </a:lnTo>
                <a:lnTo>
                  <a:pt x="1511808" y="15239"/>
                </a:lnTo>
                <a:lnTo>
                  <a:pt x="1511808" y="0"/>
                </a:lnTo>
                <a:close/>
              </a:path>
              <a:path w="4112259" h="1237614">
                <a:moveTo>
                  <a:pt x="1578864" y="0"/>
                </a:moveTo>
                <a:lnTo>
                  <a:pt x="1527048" y="0"/>
                </a:lnTo>
                <a:lnTo>
                  <a:pt x="1527048" y="15239"/>
                </a:lnTo>
                <a:lnTo>
                  <a:pt x="1578864" y="15239"/>
                </a:lnTo>
                <a:lnTo>
                  <a:pt x="1578864" y="0"/>
                </a:lnTo>
                <a:close/>
              </a:path>
              <a:path w="4112259" h="1237614">
                <a:moveTo>
                  <a:pt x="1645919" y="0"/>
                </a:moveTo>
                <a:lnTo>
                  <a:pt x="1594104" y="0"/>
                </a:lnTo>
                <a:lnTo>
                  <a:pt x="1594104" y="15239"/>
                </a:lnTo>
                <a:lnTo>
                  <a:pt x="1645919" y="15239"/>
                </a:lnTo>
                <a:lnTo>
                  <a:pt x="1645919" y="0"/>
                </a:lnTo>
                <a:close/>
              </a:path>
              <a:path w="4112259" h="1237614">
                <a:moveTo>
                  <a:pt x="1712976" y="0"/>
                </a:moveTo>
                <a:lnTo>
                  <a:pt x="1661160" y="0"/>
                </a:lnTo>
                <a:lnTo>
                  <a:pt x="1661160" y="15239"/>
                </a:lnTo>
                <a:lnTo>
                  <a:pt x="1712976" y="15239"/>
                </a:lnTo>
                <a:lnTo>
                  <a:pt x="1712976" y="0"/>
                </a:lnTo>
                <a:close/>
              </a:path>
              <a:path w="4112259" h="1237614">
                <a:moveTo>
                  <a:pt x="1780032" y="0"/>
                </a:moveTo>
                <a:lnTo>
                  <a:pt x="1728215" y="0"/>
                </a:lnTo>
                <a:lnTo>
                  <a:pt x="1728215" y="15239"/>
                </a:lnTo>
                <a:lnTo>
                  <a:pt x="1780032" y="15239"/>
                </a:lnTo>
                <a:lnTo>
                  <a:pt x="1780032" y="0"/>
                </a:lnTo>
                <a:close/>
              </a:path>
              <a:path w="4112259" h="1237614">
                <a:moveTo>
                  <a:pt x="1847088" y="0"/>
                </a:moveTo>
                <a:lnTo>
                  <a:pt x="1795271" y="0"/>
                </a:lnTo>
                <a:lnTo>
                  <a:pt x="1795271" y="15239"/>
                </a:lnTo>
                <a:lnTo>
                  <a:pt x="1847088" y="15239"/>
                </a:lnTo>
                <a:lnTo>
                  <a:pt x="1847088" y="0"/>
                </a:lnTo>
                <a:close/>
              </a:path>
              <a:path w="4112259" h="1237614">
                <a:moveTo>
                  <a:pt x="1914143" y="0"/>
                </a:moveTo>
                <a:lnTo>
                  <a:pt x="1862328" y="0"/>
                </a:lnTo>
                <a:lnTo>
                  <a:pt x="1862328" y="15239"/>
                </a:lnTo>
                <a:lnTo>
                  <a:pt x="1914143" y="15239"/>
                </a:lnTo>
                <a:lnTo>
                  <a:pt x="1914143" y="0"/>
                </a:lnTo>
                <a:close/>
              </a:path>
              <a:path w="4112259" h="1237614">
                <a:moveTo>
                  <a:pt x="1978152" y="0"/>
                </a:moveTo>
                <a:lnTo>
                  <a:pt x="1929384" y="0"/>
                </a:lnTo>
                <a:lnTo>
                  <a:pt x="1929384" y="15239"/>
                </a:lnTo>
                <a:lnTo>
                  <a:pt x="1978152" y="15239"/>
                </a:lnTo>
                <a:lnTo>
                  <a:pt x="1978152" y="0"/>
                </a:lnTo>
                <a:close/>
              </a:path>
              <a:path w="4112259" h="1237614">
                <a:moveTo>
                  <a:pt x="2045208" y="0"/>
                </a:moveTo>
                <a:lnTo>
                  <a:pt x="1996439" y="0"/>
                </a:lnTo>
                <a:lnTo>
                  <a:pt x="1996439" y="15239"/>
                </a:lnTo>
                <a:lnTo>
                  <a:pt x="2045208" y="15239"/>
                </a:lnTo>
                <a:lnTo>
                  <a:pt x="2045208" y="0"/>
                </a:lnTo>
                <a:close/>
              </a:path>
              <a:path w="4112259" h="1237614">
                <a:moveTo>
                  <a:pt x="2112264" y="0"/>
                </a:moveTo>
                <a:lnTo>
                  <a:pt x="2063495" y="0"/>
                </a:lnTo>
                <a:lnTo>
                  <a:pt x="2063495" y="15239"/>
                </a:lnTo>
                <a:lnTo>
                  <a:pt x="2112264" y="15239"/>
                </a:lnTo>
                <a:lnTo>
                  <a:pt x="2112264" y="0"/>
                </a:lnTo>
                <a:close/>
              </a:path>
              <a:path w="4112259" h="1237614">
                <a:moveTo>
                  <a:pt x="2179319" y="0"/>
                </a:moveTo>
                <a:lnTo>
                  <a:pt x="2130552" y="0"/>
                </a:lnTo>
                <a:lnTo>
                  <a:pt x="2130552" y="15239"/>
                </a:lnTo>
                <a:lnTo>
                  <a:pt x="2179319" y="15239"/>
                </a:lnTo>
                <a:lnTo>
                  <a:pt x="2179319" y="0"/>
                </a:lnTo>
                <a:close/>
              </a:path>
              <a:path w="4112259" h="1237614">
                <a:moveTo>
                  <a:pt x="2246376" y="0"/>
                </a:moveTo>
                <a:lnTo>
                  <a:pt x="2197608" y="0"/>
                </a:lnTo>
                <a:lnTo>
                  <a:pt x="2197608" y="15239"/>
                </a:lnTo>
                <a:lnTo>
                  <a:pt x="2246376" y="15239"/>
                </a:lnTo>
                <a:lnTo>
                  <a:pt x="2246376" y="0"/>
                </a:lnTo>
                <a:close/>
              </a:path>
              <a:path w="4112259" h="1237614">
                <a:moveTo>
                  <a:pt x="2313432" y="0"/>
                </a:moveTo>
                <a:lnTo>
                  <a:pt x="2264664" y="0"/>
                </a:lnTo>
                <a:lnTo>
                  <a:pt x="2264664" y="15239"/>
                </a:lnTo>
                <a:lnTo>
                  <a:pt x="2313432" y="15239"/>
                </a:lnTo>
                <a:lnTo>
                  <a:pt x="2313432" y="0"/>
                </a:lnTo>
                <a:close/>
              </a:path>
              <a:path w="4112259" h="1237614">
                <a:moveTo>
                  <a:pt x="2380488" y="0"/>
                </a:moveTo>
                <a:lnTo>
                  <a:pt x="2331719" y="0"/>
                </a:lnTo>
                <a:lnTo>
                  <a:pt x="2331719" y="15239"/>
                </a:lnTo>
                <a:lnTo>
                  <a:pt x="2380488" y="15239"/>
                </a:lnTo>
                <a:lnTo>
                  <a:pt x="2380488" y="0"/>
                </a:lnTo>
                <a:close/>
              </a:path>
              <a:path w="4112259" h="1237614">
                <a:moveTo>
                  <a:pt x="2447543" y="0"/>
                </a:moveTo>
                <a:lnTo>
                  <a:pt x="2395728" y="0"/>
                </a:lnTo>
                <a:lnTo>
                  <a:pt x="2395728" y="15239"/>
                </a:lnTo>
                <a:lnTo>
                  <a:pt x="2447543" y="15239"/>
                </a:lnTo>
                <a:lnTo>
                  <a:pt x="2447543" y="0"/>
                </a:lnTo>
                <a:close/>
              </a:path>
              <a:path w="4112259" h="1237614">
                <a:moveTo>
                  <a:pt x="2514600" y="0"/>
                </a:moveTo>
                <a:lnTo>
                  <a:pt x="2462784" y="0"/>
                </a:lnTo>
                <a:lnTo>
                  <a:pt x="2462784" y="15239"/>
                </a:lnTo>
                <a:lnTo>
                  <a:pt x="2514600" y="15239"/>
                </a:lnTo>
                <a:lnTo>
                  <a:pt x="2514600" y="0"/>
                </a:lnTo>
                <a:close/>
              </a:path>
              <a:path w="4112259" h="1237614">
                <a:moveTo>
                  <a:pt x="2581656" y="0"/>
                </a:moveTo>
                <a:lnTo>
                  <a:pt x="2529840" y="0"/>
                </a:lnTo>
                <a:lnTo>
                  <a:pt x="2529840" y="15239"/>
                </a:lnTo>
                <a:lnTo>
                  <a:pt x="2581656" y="15239"/>
                </a:lnTo>
                <a:lnTo>
                  <a:pt x="2581656" y="0"/>
                </a:lnTo>
                <a:close/>
              </a:path>
              <a:path w="4112259" h="1237614">
                <a:moveTo>
                  <a:pt x="2648712" y="0"/>
                </a:moveTo>
                <a:lnTo>
                  <a:pt x="2596895" y="0"/>
                </a:lnTo>
                <a:lnTo>
                  <a:pt x="2596895" y="15239"/>
                </a:lnTo>
                <a:lnTo>
                  <a:pt x="2648712" y="15239"/>
                </a:lnTo>
                <a:lnTo>
                  <a:pt x="2648712" y="0"/>
                </a:lnTo>
                <a:close/>
              </a:path>
              <a:path w="4112259" h="1237614">
                <a:moveTo>
                  <a:pt x="2715767" y="0"/>
                </a:moveTo>
                <a:lnTo>
                  <a:pt x="2663952" y="0"/>
                </a:lnTo>
                <a:lnTo>
                  <a:pt x="2663952" y="15239"/>
                </a:lnTo>
                <a:lnTo>
                  <a:pt x="2715767" y="15239"/>
                </a:lnTo>
                <a:lnTo>
                  <a:pt x="2715767" y="0"/>
                </a:lnTo>
                <a:close/>
              </a:path>
              <a:path w="4112259" h="1237614">
                <a:moveTo>
                  <a:pt x="2782824" y="0"/>
                </a:moveTo>
                <a:lnTo>
                  <a:pt x="2731008" y="0"/>
                </a:lnTo>
                <a:lnTo>
                  <a:pt x="2731008" y="15239"/>
                </a:lnTo>
                <a:lnTo>
                  <a:pt x="2782824" y="15239"/>
                </a:lnTo>
                <a:lnTo>
                  <a:pt x="2782824" y="0"/>
                </a:lnTo>
                <a:close/>
              </a:path>
              <a:path w="4112259" h="1237614">
                <a:moveTo>
                  <a:pt x="2846832" y="0"/>
                </a:moveTo>
                <a:lnTo>
                  <a:pt x="2798064" y="0"/>
                </a:lnTo>
                <a:lnTo>
                  <a:pt x="2798064" y="15239"/>
                </a:lnTo>
                <a:lnTo>
                  <a:pt x="2846832" y="15239"/>
                </a:lnTo>
                <a:lnTo>
                  <a:pt x="2846832" y="0"/>
                </a:lnTo>
                <a:close/>
              </a:path>
              <a:path w="4112259" h="1237614">
                <a:moveTo>
                  <a:pt x="2913888" y="0"/>
                </a:moveTo>
                <a:lnTo>
                  <a:pt x="2865119" y="0"/>
                </a:lnTo>
                <a:lnTo>
                  <a:pt x="2865119" y="15239"/>
                </a:lnTo>
                <a:lnTo>
                  <a:pt x="2913888" y="15239"/>
                </a:lnTo>
                <a:lnTo>
                  <a:pt x="2913888" y="0"/>
                </a:lnTo>
                <a:close/>
              </a:path>
              <a:path w="4112259" h="1237614">
                <a:moveTo>
                  <a:pt x="2980943" y="0"/>
                </a:moveTo>
                <a:lnTo>
                  <a:pt x="2932176" y="0"/>
                </a:lnTo>
                <a:lnTo>
                  <a:pt x="2932176" y="15239"/>
                </a:lnTo>
                <a:lnTo>
                  <a:pt x="2980943" y="15239"/>
                </a:lnTo>
                <a:lnTo>
                  <a:pt x="2980943" y="0"/>
                </a:lnTo>
                <a:close/>
              </a:path>
              <a:path w="4112259" h="1237614">
                <a:moveTo>
                  <a:pt x="3048000" y="0"/>
                </a:moveTo>
                <a:lnTo>
                  <a:pt x="2999232" y="0"/>
                </a:lnTo>
                <a:lnTo>
                  <a:pt x="2999232" y="15239"/>
                </a:lnTo>
                <a:lnTo>
                  <a:pt x="3048000" y="15239"/>
                </a:lnTo>
                <a:lnTo>
                  <a:pt x="3048000" y="0"/>
                </a:lnTo>
                <a:close/>
              </a:path>
              <a:path w="4112259" h="1237614">
                <a:moveTo>
                  <a:pt x="3115056" y="0"/>
                </a:moveTo>
                <a:lnTo>
                  <a:pt x="3066288" y="0"/>
                </a:lnTo>
                <a:lnTo>
                  <a:pt x="3066288" y="15239"/>
                </a:lnTo>
                <a:lnTo>
                  <a:pt x="3115056" y="15239"/>
                </a:lnTo>
                <a:lnTo>
                  <a:pt x="3115056" y="0"/>
                </a:lnTo>
                <a:close/>
              </a:path>
              <a:path w="4112259" h="1237614">
                <a:moveTo>
                  <a:pt x="3182112" y="0"/>
                </a:moveTo>
                <a:lnTo>
                  <a:pt x="3133343" y="0"/>
                </a:lnTo>
                <a:lnTo>
                  <a:pt x="3133343" y="15239"/>
                </a:lnTo>
                <a:lnTo>
                  <a:pt x="3182112" y="15239"/>
                </a:lnTo>
                <a:lnTo>
                  <a:pt x="3182112" y="0"/>
                </a:lnTo>
                <a:close/>
              </a:path>
              <a:path w="4112259" h="1237614">
                <a:moveTo>
                  <a:pt x="3249167" y="0"/>
                </a:moveTo>
                <a:lnTo>
                  <a:pt x="3200400" y="0"/>
                </a:lnTo>
                <a:lnTo>
                  <a:pt x="3200400" y="15239"/>
                </a:lnTo>
                <a:lnTo>
                  <a:pt x="3249167" y="15239"/>
                </a:lnTo>
                <a:lnTo>
                  <a:pt x="3249167" y="0"/>
                </a:lnTo>
                <a:close/>
              </a:path>
              <a:path w="4112259" h="1237614">
                <a:moveTo>
                  <a:pt x="3316224" y="0"/>
                </a:moveTo>
                <a:lnTo>
                  <a:pt x="3267456" y="0"/>
                </a:lnTo>
                <a:lnTo>
                  <a:pt x="3267456" y="15239"/>
                </a:lnTo>
                <a:lnTo>
                  <a:pt x="3316224" y="15239"/>
                </a:lnTo>
                <a:lnTo>
                  <a:pt x="3316224" y="0"/>
                </a:lnTo>
                <a:close/>
              </a:path>
              <a:path w="4112259" h="1237614">
                <a:moveTo>
                  <a:pt x="3383280" y="0"/>
                </a:moveTo>
                <a:lnTo>
                  <a:pt x="3331464" y="0"/>
                </a:lnTo>
                <a:lnTo>
                  <a:pt x="3331464" y="15239"/>
                </a:lnTo>
                <a:lnTo>
                  <a:pt x="3383280" y="15239"/>
                </a:lnTo>
                <a:lnTo>
                  <a:pt x="3383280" y="0"/>
                </a:lnTo>
                <a:close/>
              </a:path>
              <a:path w="4112259" h="1237614">
                <a:moveTo>
                  <a:pt x="3450336" y="0"/>
                </a:moveTo>
                <a:lnTo>
                  <a:pt x="3398519" y="0"/>
                </a:lnTo>
                <a:lnTo>
                  <a:pt x="3398519" y="15239"/>
                </a:lnTo>
                <a:lnTo>
                  <a:pt x="3450336" y="15239"/>
                </a:lnTo>
                <a:lnTo>
                  <a:pt x="3450336" y="0"/>
                </a:lnTo>
                <a:close/>
              </a:path>
              <a:path w="4112259" h="1237614">
                <a:moveTo>
                  <a:pt x="3517391" y="0"/>
                </a:moveTo>
                <a:lnTo>
                  <a:pt x="3465576" y="0"/>
                </a:lnTo>
                <a:lnTo>
                  <a:pt x="3465576" y="15239"/>
                </a:lnTo>
                <a:lnTo>
                  <a:pt x="3517391" y="15239"/>
                </a:lnTo>
                <a:lnTo>
                  <a:pt x="3517391" y="0"/>
                </a:lnTo>
                <a:close/>
              </a:path>
              <a:path w="4112259" h="1237614">
                <a:moveTo>
                  <a:pt x="3584448" y="0"/>
                </a:moveTo>
                <a:lnTo>
                  <a:pt x="3532632" y="0"/>
                </a:lnTo>
                <a:lnTo>
                  <a:pt x="3532632" y="15239"/>
                </a:lnTo>
                <a:lnTo>
                  <a:pt x="3584448" y="15239"/>
                </a:lnTo>
                <a:lnTo>
                  <a:pt x="3584448" y="0"/>
                </a:lnTo>
                <a:close/>
              </a:path>
              <a:path w="4112259" h="1237614">
                <a:moveTo>
                  <a:pt x="3651504" y="0"/>
                </a:moveTo>
                <a:lnTo>
                  <a:pt x="3599688" y="0"/>
                </a:lnTo>
                <a:lnTo>
                  <a:pt x="3599688" y="15239"/>
                </a:lnTo>
                <a:lnTo>
                  <a:pt x="3651504" y="15239"/>
                </a:lnTo>
                <a:lnTo>
                  <a:pt x="3651504" y="0"/>
                </a:lnTo>
                <a:close/>
              </a:path>
              <a:path w="4112259" h="1237614">
                <a:moveTo>
                  <a:pt x="3715512" y="0"/>
                </a:moveTo>
                <a:lnTo>
                  <a:pt x="3666743" y="0"/>
                </a:lnTo>
                <a:lnTo>
                  <a:pt x="3666743" y="15239"/>
                </a:lnTo>
                <a:lnTo>
                  <a:pt x="3715512" y="15239"/>
                </a:lnTo>
                <a:lnTo>
                  <a:pt x="3715512" y="0"/>
                </a:lnTo>
                <a:close/>
              </a:path>
              <a:path w="4112259" h="1237614">
                <a:moveTo>
                  <a:pt x="3782567" y="0"/>
                </a:moveTo>
                <a:lnTo>
                  <a:pt x="3733800" y="0"/>
                </a:lnTo>
                <a:lnTo>
                  <a:pt x="3733800" y="15239"/>
                </a:lnTo>
                <a:lnTo>
                  <a:pt x="3782567" y="15239"/>
                </a:lnTo>
                <a:lnTo>
                  <a:pt x="3782567" y="0"/>
                </a:lnTo>
                <a:close/>
              </a:path>
              <a:path w="4112259" h="1237614">
                <a:moveTo>
                  <a:pt x="3849624" y="0"/>
                </a:moveTo>
                <a:lnTo>
                  <a:pt x="3800856" y="0"/>
                </a:lnTo>
                <a:lnTo>
                  <a:pt x="3800856" y="15239"/>
                </a:lnTo>
                <a:lnTo>
                  <a:pt x="3849624" y="15239"/>
                </a:lnTo>
                <a:lnTo>
                  <a:pt x="3849624" y="0"/>
                </a:lnTo>
                <a:close/>
              </a:path>
              <a:path w="4112259" h="1237614">
                <a:moveTo>
                  <a:pt x="3916680" y="0"/>
                </a:moveTo>
                <a:lnTo>
                  <a:pt x="3867912" y="0"/>
                </a:lnTo>
                <a:lnTo>
                  <a:pt x="3867912" y="15239"/>
                </a:lnTo>
                <a:lnTo>
                  <a:pt x="3916680" y="15239"/>
                </a:lnTo>
                <a:lnTo>
                  <a:pt x="3916680" y="0"/>
                </a:lnTo>
                <a:close/>
              </a:path>
              <a:path w="4112259" h="1237614">
                <a:moveTo>
                  <a:pt x="3983736" y="0"/>
                </a:moveTo>
                <a:lnTo>
                  <a:pt x="3934967" y="0"/>
                </a:lnTo>
                <a:lnTo>
                  <a:pt x="3934967" y="15239"/>
                </a:lnTo>
                <a:lnTo>
                  <a:pt x="3983736" y="15239"/>
                </a:lnTo>
                <a:lnTo>
                  <a:pt x="3983736" y="0"/>
                </a:lnTo>
                <a:close/>
              </a:path>
              <a:path w="4112259" h="1237614">
                <a:moveTo>
                  <a:pt x="4050791" y="0"/>
                </a:moveTo>
                <a:lnTo>
                  <a:pt x="4002024" y="0"/>
                </a:lnTo>
                <a:lnTo>
                  <a:pt x="4002024" y="15239"/>
                </a:lnTo>
                <a:lnTo>
                  <a:pt x="4050791" y="15239"/>
                </a:lnTo>
                <a:lnTo>
                  <a:pt x="4050791" y="0"/>
                </a:lnTo>
                <a:close/>
              </a:path>
              <a:path w="4112259" h="1237614">
                <a:moveTo>
                  <a:pt x="4096512" y="6095"/>
                </a:moveTo>
                <a:lnTo>
                  <a:pt x="4096512" y="21336"/>
                </a:lnTo>
                <a:lnTo>
                  <a:pt x="4111752" y="21336"/>
                </a:lnTo>
                <a:lnTo>
                  <a:pt x="4111752" y="15239"/>
                </a:lnTo>
                <a:lnTo>
                  <a:pt x="4105656" y="15239"/>
                </a:lnTo>
                <a:lnTo>
                  <a:pt x="4096512" y="6095"/>
                </a:lnTo>
                <a:close/>
              </a:path>
              <a:path w="4112259" h="1237614">
                <a:moveTo>
                  <a:pt x="4111752" y="0"/>
                </a:moveTo>
                <a:lnTo>
                  <a:pt x="4069080" y="0"/>
                </a:lnTo>
                <a:lnTo>
                  <a:pt x="4069080" y="15239"/>
                </a:lnTo>
                <a:lnTo>
                  <a:pt x="4096512" y="15239"/>
                </a:lnTo>
                <a:lnTo>
                  <a:pt x="4096512" y="6095"/>
                </a:lnTo>
                <a:lnTo>
                  <a:pt x="4111752" y="6095"/>
                </a:lnTo>
                <a:lnTo>
                  <a:pt x="4111752" y="0"/>
                </a:lnTo>
                <a:close/>
              </a:path>
              <a:path w="4112259" h="1237614">
                <a:moveTo>
                  <a:pt x="4111752" y="6095"/>
                </a:moveTo>
                <a:lnTo>
                  <a:pt x="4096512" y="6095"/>
                </a:lnTo>
                <a:lnTo>
                  <a:pt x="4105656" y="15239"/>
                </a:lnTo>
                <a:lnTo>
                  <a:pt x="4111752" y="15239"/>
                </a:lnTo>
                <a:lnTo>
                  <a:pt x="4111752" y="6095"/>
                </a:lnTo>
                <a:close/>
              </a:path>
              <a:path w="4112259" h="1237614">
                <a:moveTo>
                  <a:pt x="4111752" y="36575"/>
                </a:moveTo>
                <a:lnTo>
                  <a:pt x="4096512" y="36575"/>
                </a:lnTo>
                <a:lnTo>
                  <a:pt x="4096512" y="88391"/>
                </a:lnTo>
                <a:lnTo>
                  <a:pt x="4111752" y="88391"/>
                </a:lnTo>
                <a:lnTo>
                  <a:pt x="4111752" y="36575"/>
                </a:lnTo>
                <a:close/>
              </a:path>
              <a:path w="4112259" h="1237614">
                <a:moveTo>
                  <a:pt x="4111752" y="103631"/>
                </a:moveTo>
                <a:lnTo>
                  <a:pt x="4096512" y="103631"/>
                </a:lnTo>
                <a:lnTo>
                  <a:pt x="4096512" y="155448"/>
                </a:lnTo>
                <a:lnTo>
                  <a:pt x="4111752" y="155448"/>
                </a:lnTo>
                <a:lnTo>
                  <a:pt x="4111752" y="103631"/>
                </a:lnTo>
                <a:close/>
              </a:path>
              <a:path w="4112259" h="1237614">
                <a:moveTo>
                  <a:pt x="4111752" y="170687"/>
                </a:moveTo>
                <a:lnTo>
                  <a:pt x="4096512" y="170687"/>
                </a:lnTo>
                <a:lnTo>
                  <a:pt x="4096512" y="222503"/>
                </a:lnTo>
                <a:lnTo>
                  <a:pt x="4111752" y="222503"/>
                </a:lnTo>
                <a:lnTo>
                  <a:pt x="4111752" y="170687"/>
                </a:lnTo>
                <a:close/>
              </a:path>
              <a:path w="4112259" h="1237614">
                <a:moveTo>
                  <a:pt x="4111752" y="237743"/>
                </a:moveTo>
                <a:lnTo>
                  <a:pt x="4096512" y="237743"/>
                </a:lnTo>
                <a:lnTo>
                  <a:pt x="4096512" y="289560"/>
                </a:lnTo>
                <a:lnTo>
                  <a:pt x="4111752" y="289560"/>
                </a:lnTo>
                <a:lnTo>
                  <a:pt x="4111752" y="237743"/>
                </a:lnTo>
                <a:close/>
              </a:path>
              <a:path w="4112259" h="1237614">
                <a:moveTo>
                  <a:pt x="4111752" y="304800"/>
                </a:moveTo>
                <a:lnTo>
                  <a:pt x="4096512" y="304800"/>
                </a:lnTo>
                <a:lnTo>
                  <a:pt x="4096512" y="356615"/>
                </a:lnTo>
                <a:lnTo>
                  <a:pt x="4111752" y="356615"/>
                </a:lnTo>
                <a:lnTo>
                  <a:pt x="4111752" y="304800"/>
                </a:lnTo>
                <a:close/>
              </a:path>
              <a:path w="4112259" h="1237614">
                <a:moveTo>
                  <a:pt x="4111752" y="371855"/>
                </a:moveTo>
                <a:lnTo>
                  <a:pt x="4096512" y="371855"/>
                </a:lnTo>
                <a:lnTo>
                  <a:pt x="4096512" y="420624"/>
                </a:lnTo>
                <a:lnTo>
                  <a:pt x="4111752" y="420624"/>
                </a:lnTo>
                <a:lnTo>
                  <a:pt x="4111752" y="371855"/>
                </a:lnTo>
                <a:close/>
              </a:path>
              <a:path w="4112259" h="1237614">
                <a:moveTo>
                  <a:pt x="4111752" y="438912"/>
                </a:moveTo>
                <a:lnTo>
                  <a:pt x="4096512" y="438912"/>
                </a:lnTo>
                <a:lnTo>
                  <a:pt x="4096512" y="487679"/>
                </a:lnTo>
                <a:lnTo>
                  <a:pt x="4111752" y="487679"/>
                </a:lnTo>
                <a:lnTo>
                  <a:pt x="4111752" y="438912"/>
                </a:lnTo>
                <a:close/>
              </a:path>
              <a:path w="4112259" h="1237614">
                <a:moveTo>
                  <a:pt x="4111752" y="505967"/>
                </a:moveTo>
                <a:lnTo>
                  <a:pt x="4096512" y="505967"/>
                </a:lnTo>
                <a:lnTo>
                  <a:pt x="4096512" y="554736"/>
                </a:lnTo>
                <a:lnTo>
                  <a:pt x="4111752" y="554736"/>
                </a:lnTo>
                <a:lnTo>
                  <a:pt x="4111752" y="505967"/>
                </a:lnTo>
                <a:close/>
              </a:path>
              <a:path w="4112259" h="1237614">
                <a:moveTo>
                  <a:pt x="4111752" y="573024"/>
                </a:moveTo>
                <a:lnTo>
                  <a:pt x="4096512" y="573024"/>
                </a:lnTo>
                <a:lnTo>
                  <a:pt x="4096512" y="621791"/>
                </a:lnTo>
                <a:lnTo>
                  <a:pt x="4111752" y="621791"/>
                </a:lnTo>
                <a:lnTo>
                  <a:pt x="4111752" y="573024"/>
                </a:lnTo>
                <a:close/>
              </a:path>
              <a:path w="4112259" h="1237614">
                <a:moveTo>
                  <a:pt x="4111752" y="640079"/>
                </a:moveTo>
                <a:lnTo>
                  <a:pt x="4096512" y="640079"/>
                </a:lnTo>
                <a:lnTo>
                  <a:pt x="4096512" y="688848"/>
                </a:lnTo>
                <a:lnTo>
                  <a:pt x="4111752" y="688848"/>
                </a:lnTo>
                <a:lnTo>
                  <a:pt x="4111752" y="640079"/>
                </a:lnTo>
                <a:close/>
              </a:path>
              <a:path w="4112259" h="1237614">
                <a:moveTo>
                  <a:pt x="4111752" y="707136"/>
                </a:moveTo>
                <a:lnTo>
                  <a:pt x="4096512" y="707136"/>
                </a:lnTo>
                <a:lnTo>
                  <a:pt x="4096512" y="755903"/>
                </a:lnTo>
                <a:lnTo>
                  <a:pt x="4111752" y="755903"/>
                </a:lnTo>
                <a:lnTo>
                  <a:pt x="4111752" y="707136"/>
                </a:lnTo>
                <a:close/>
              </a:path>
              <a:path w="4112259" h="1237614">
                <a:moveTo>
                  <a:pt x="4111752" y="774191"/>
                </a:moveTo>
                <a:lnTo>
                  <a:pt x="4096512" y="774191"/>
                </a:lnTo>
                <a:lnTo>
                  <a:pt x="4096512" y="822960"/>
                </a:lnTo>
                <a:lnTo>
                  <a:pt x="4111752" y="822960"/>
                </a:lnTo>
                <a:lnTo>
                  <a:pt x="4111752" y="774191"/>
                </a:lnTo>
                <a:close/>
              </a:path>
              <a:path w="4112259" h="1237614">
                <a:moveTo>
                  <a:pt x="4111752" y="841248"/>
                </a:moveTo>
                <a:lnTo>
                  <a:pt x="4096512" y="841248"/>
                </a:lnTo>
                <a:lnTo>
                  <a:pt x="4096512" y="890015"/>
                </a:lnTo>
                <a:lnTo>
                  <a:pt x="4111752" y="890015"/>
                </a:lnTo>
                <a:lnTo>
                  <a:pt x="4111752" y="841248"/>
                </a:lnTo>
                <a:close/>
              </a:path>
              <a:path w="4112259" h="1237614">
                <a:moveTo>
                  <a:pt x="4111752" y="905255"/>
                </a:moveTo>
                <a:lnTo>
                  <a:pt x="4096512" y="905255"/>
                </a:lnTo>
                <a:lnTo>
                  <a:pt x="4096512" y="957071"/>
                </a:lnTo>
                <a:lnTo>
                  <a:pt x="4111752" y="957071"/>
                </a:lnTo>
                <a:lnTo>
                  <a:pt x="4111752" y="905255"/>
                </a:lnTo>
                <a:close/>
              </a:path>
              <a:path w="4112259" h="1237614">
                <a:moveTo>
                  <a:pt x="4111752" y="972312"/>
                </a:moveTo>
                <a:lnTo>
                  <a:pt x="4096512" y="972312"/>
                </a:lnTo>
                <a:lnTo>
                  <a:pt x="4096512" y="1024127"/>
                </a:lnTo>
                <a:lnTo>
                  <a:pt x="4111752" y="1024127"/>
                </a:lnTo>
                <a:lnTo>
                  <a:pt x="4111752" y="972312"/>
                </a:lnTo>
                <a:close/>
              </a:path>
              <a:path w="4112259" h="1237614">
                <a:moveTo>
                  <a:pt x="4111752" y="1039367"/>
                </a:moveTo>
                <a:lnTo>
                  <a:pt x="4096512" y="1039367"/>
                </a:lnTo>
                <a:lnTo>
                  <a:pt x="4096512" y="1091183"/>
                </a:lnTo>
                <a:lnTo>
                  <a:pt x="4111752" y="1091183"/>
                </a:lnTo>
                <a:lnTo>
                  <a:pt x="4111752" y="1039367"/>
                </a:lnTo>
                <a:close/>
              </a:path>
              <a:path w="4112259" h="1237614">
                <a:moveTo>
                  <a:pt x="4111752" y="1106424"/>
                </a:moveTo>
                <a:lnTo>
                  <a:pt x="4096512" y="1106424"/>
                </a:lnTo>
                <a:lnTo>
                  <a:pt x="4096512" y="1158239"/>
                </a:lnTo>
                <a:lnTo>
                  <a:pt x="4111752" y="1158239"/>
                </a:lnTo>
                <a:lnTo>
                  <a:pt x="4111752" y="1106424"/>
                </a:lnTo>
                <a:close/>
              </a:path>
              <a:path w="4112259" h="1237614">
                <a:moveTo>
                  <a:pt x="4111752" y="1173479"/>
                </a:moveTo>
                <a:lnTo>
                  <a:pt x="4096512" y="1173479"/>
                </a:lnTo>
                <a:lnTo>
                  <a:pt x="4096512" y="1225295"/>
                </a:lnTo>
                <a:lnTo>
                  <a:pt x="4111752" y="1225295"/>
                </a:lnTo>
                <a:lnTo>
                  <a:pt x="4111752" y="1173479"/>
                </a:lnTo>
                <a:close/>
              </a:path>
              <a:path w="4112259" h="1237614">
                <a:moveTo>
                  <a:pt x="4090416" y="1219200"/>
                </a:moveTo>
                <a:lnTo>
                  <a:pt x="4041648" y="1219200"/>
                </a:lnTo>
                <a:lnTo>
                  <a:pt x="4041648" y="1237488"/>
                </a:lnTo>
                <a:lnTo>
                  <a:pt x="4090416" y="1237488"/>
                </a:lnTo>
                <a:lnTo>
                  <a:pt x="4090416" y="1219200"/>
                </a:lnTo>
                <a:close/>
              </a:path>
              <a:path w="4112259" h="1237614">
                <a:moveTo>
                  <a:pt x="4023360" y="1219200"/>
                </a:moveTo>
                <a:lnTo>
                  <a:pt x="3974591" y="1219200"/>
                </a:lnTo>
                <a:lnTo>
                  <a:pt x="3974591" y="1237488"/>
                </a:lnTo>
                <a:lnTo>
                  <a:pt x="4023360" y="1237488"/>
                </a:lnTo>
                <a:lnTo>
                  <a:pt x="4023360" y="1219200"/>
                </a:lnTo>
                <a:close/>
              </a:path>
              <a:path w="4112259" h="1237614">
                <a:moveTo>
                  <a:pt x="3959352" y="1219200"/>
                </a:moveTo>
                <a:lnTo>
                  <a:pt x="3907536" y="1219200"/>
                </a:lnTo>
                <a:lnTo>
                  <a:pt x="3907536" y="1237488"/>
                </a:lnTo>
                <a:lnTo>
                  <a:pt x="3959352" y="1237488"/>
                </a:lnTo>
                <a:lnTo>
                  <a:pt x="3959352" y="1219200"/>
                </a:lnTo>
                <a:close/>
              </a:path>
              <a:path w="4112259" h="1237614">
                <a:moveTo>
                  <a:pt x="3892295" y="1219200"/>
                </a:moveTo>
                <a:lnTo>
                  <a:pt x="3840480" y="1219200"/>
                </a:lnTo>
                <a:lnTo>
                  <a:pt x="3840480" y="1237488"/>
                </a:lnTo>
                <a:lnTo>
                  <a:pt x="3892295" y="1237488"/>
                </a:lnTo>
                <a:lnTo>
                  <a:pt x="3892295" y="1219200"/>
                </a:lnTo>
                <a:close/>
              </a:path>
              <a:path w="4112259" h="1237614">
                <a:moveTo>
                  <a:pt x="3825240" y="1219200"/>
                </a:moveTo>
                <a:lnTo>
                  <a:pt x="3773424" y="1219200"/>
                </a:lnTo>
                <a:lnTo>
                  <a:pt x="3773424" y="1237488"/>
                </a:lnTo>
                <a:lnTo>
                  <a:pt x="3825240" y="1237488"/>
                </a:lnTo>
                <a:lnTo>
                  <a:pt x="3825240" y="1219200"/>
                </a:lnTo>
                <a:close/>
              </a:path>
              <a:path w="4112259" h="1237614">
                <a:moveTo>
                  <a:pt x="3758184" y="1219200"/>
                </a:moveTo>
                <a:lnTo>
                  <a:pt x="3706367" y="1219200"/>
                </a:lnTo>
                <a:lnTo>
                  <a:pt x="3706367" y="1237488"/>
                </a:lnTo>
                <a:lnTo>
                  <a:pt x="3758184" y="1237488"/>
                </a:lnTo>
                <a:lnTo>
                  <a:pt x="3758184" y="1219200"/>
                </a:lnTo>
                <a:close/>
              </a:path>
              <a:path w="4112259" h="1237614">
                <a:moveTo>
                  <a:pt x="3691128" y="1219200"/>
                </a:moveTo>
                <a:lnTo>
                  <a:pt x="3639312" y="1219200"/>
                </a:lnTo>
                <a:lnTo>
                  <a:pt x="3639312" y="1237488"/>
                </a:lnTo>
                <a:lnTo>
                  <a:pt x="3691128" y="1237488"/>
                </a:lnTo>
                <a:lnTo>
                  <a:pt x="3691128" y="1219200"/>
                </a:lnTo>
                <a:close/>
              </a:path>
              <a:path w="4112259" h="1237614">
                <a:moveTo>
                  <a:pt x="3624071" y="1219200"/>
                </a:moveTo>
                <a:lnTo>
                  <a:pt x="3572256" y="1219200"/>
                </a:lnTo>
                <a:lnTo>
                  <a:pt x="3572256" y="1237488"/>
                </a:lnTo>
                <a:lnTo>
                  <a:pt x="3624071" y="1237488"/>
                </a:lnTo>
                <a:lnTo>
                  <a:pt x="3624071" y="1219200"/>
                </a:lnTo>
                <a:close/>
              </a:path>
              <a:path w="4112259" h="1237614">
                <a:moveTo>
                  <a:pt x="3557016" y="1219200"/>
                </a:moveTo>
                <a:lnTo>
                  <a:pt x="3508248" y="1219200"/>
                </a:lnTo>
                <a:lnTo>
                  <a:pt x="3508248" y="1237488"/>
                </a:lnTo>
                <a:lnTo>
                  <a:pt x="3557016" y="1237488"/>
                </a:lnTo>
                <a:lnTo>
                  <a:pt x="3557016" y="1219200"/>
                </a:lnTo>
                <a:close/>
              </a:path>
              <a:path w="4112259" h="1237614">
                <a:moveTo>
                  <a:pt x="3489960" y="1219200"/>
                </a:moveTo>
                <a:lnTo>
                  <a:pt x="3441191" y="1219200"/>
                </a:lnTo>
                <a:lnTo>
                  <a:pt x="3441191" y="1237488"/>
                </a:lnTo>
                <a:lnTo>
                  <a:pt x="3489960" y="1237488"/>
                </a:lnTo>
                <a:lnTo>
                  <a:pt x="3489960" y="1219200"/>
                </a:lnTo>
                <a:close/>
              </a:path>
              <a:path w="4112259" h="1237614">
                <a:moveTo>
                  <a:pt x="3422904" y="1219200"/>
                </a:moveTo>
                <a:lnTo>
                  <a:pt x="3374136" y="1219200"/>
                </a:lnTo>
                <a:lnTo>
                  <a:pt x="3374136" y="1237488"/>
                </a:lnTo>
                <a:lnTo>
                  <a:pt x="3422904" y="1237488"/>
                </a:lnTo>
                <a:lnTo>
                  <a:pt x="3422904" y="1219200"/>
                </a:lnTo>
                <a:close/>
              </a:path>
              <a:path w="4112259" h="1237614">
                <a:moveTo>
                  <a:pt x="3355848" y="1219200"/>
                </a:moveTo>
                <a:lnTo>
                  <a:pt x="3307080" y="1219200"/>
                </a:lnTo>
                <a:lnTo>
                  <a:pt x="3307080" y="1237488"/>
                </a:lnTo>
                <a:lnTo>
                  <a:pt x="3355848" y="1237488"/>
                </a:lnTo>
                <a:lnTo>
                  <a:pt x="3355848" y="1219200"/>
                </a:lnTo>
                <a:close/>
              </a:path>
              <a:path w="4112259" h="1237614">
                <a:moveTo>
                  <a:pt x="3288791" y="1219200"/>
                </a:moveTo>
                <a:lnTo>
                  <a:pt x="3240024" y="1219200"/>
                </a:lnTo>
                <a:lnTo>
                  <a:pt x="3240024" y="1237488"/>
                </a:lnTo>
                <a:lnTo>
                  <a:pt x="3288791" y="1237488"/>
                </a:lnTo>
                <a:lnTo>
                  <a:pt x="3288791" y="1219200"/>
                </a:lnTo>
                <a:close/>
              </a:path>
              <a:path w="4112259" h="1237614">
                <a:moveTo>
                  <a:pt x="3221736" y="1219200"/>
                </a:moveTo>
                <a:lnTo>
                  <a:pt x="3172967" y="1219200"/>
                </a:lnTo>
                <a:lnTo>
                  <a:pt x="3172967" y="1237488"/>
                </a:lnTo>
                <a:lnTo>
                  <a:pt x="3221736" y="1237488"/>
                </a:lnTo>
                <a:lnTo>
                  <a:pt x="3221736" y="1219200"/>
                </a:lnTo>
                <a:close/>
              </a:path>
              <a:path w="4112259" h="1237614">
                <a:moveTo>
                  <a:pt x="3154680" y="1219200"/>
                </a:moveTo>
                <a:lnTo>
                  <a:pt x="3105912" y="1219200"/>
                </a:lnTo>
                <a:lnTo>
                  <a:pt x="3105912" y="1237488"/>
                </a:lnTo>
                <a:lnTo>
                  <a:pt x="3154680" y="1237488"/>
                </a:lnTo>
                <a:lnTo>
                  <a:pt x="3154680" y="1219200"/>
                </a:lnTo>
                <a:close/>
              </a:path>
              <a:path w="4112259" h="1237614">
                <a:moveTo>
                  <a:pt x="3090671" y="1219200"/>
                </a:moveTo>
                <a:lnTo>
                  <a:pt x="3038856" y="1219200"/>
                </a:lnTo>
                <a:lnTo>
                  <a:pt x="3038856" y="1237488"/>
                </a:lnTo>
                <a:lnTo>
                  <a:pt x="3090671" y="1237488"/>
                </a:lnTo>
                <a:lnTo>
                  <a:pt x="3090671" y="1219200"/>
                </a:lnTo>
                <a:close/>
              </a:path>
              <a:path w="4112259" h="1237614">
                <a:moveTo>
                  <a:pt x="3023616" y="1219200"/>
                </a:moveTo>
                <a:lnTo>
                  <a:pt x="2971800" y="1219200"/>
                </a:lnTo>
                <a:lnTo>
                  <a:pt x="2971800" y="1237488"/>
                </a:lnTo>
                <a:lnTo>
                  <a:pt x="3023616" y="1237488"/>
                </a:lnTo>
                <a:lnTo>
                  <a:pt x="3023616" y="1219200"/>
                </a:lnTo>
                <a:close/>
              </a:path>
              <a:path w="4112259" h="1237614">
                <a:moveTo>
                  <a:pt x="2956560" y="1219200"/>
                </a:moveTo>
                <a:lnTo>
                  <a:pt x="2904743" y="1219200"/>
                </a:lnTo>
                <a:lnTo>
                  <a:pt x="2904743" y="1237488"/>
                </a:lnTo>
                <a:lnTo>
                  <a:pt x="2956560" y="1237488"/>
                </a:lnTo>
                <a:lnTo>
                  <a:pt x="2956560" y="1219200"/>
                </a:lnTo>
                <a:close/>
              </a:path>
              <a:path w="4112259" h="1237614">
                <a:moveTo>
                  <a:pt x="2889504" y="1219200"/>
                </a:moveTo>
                <a:lnTo>
                  <a:pt x="2837688" y="1219200"/>
                </a:lnTo>
                <a:lnTo>
                  <a:pt x="2837688" y="1237488"/>
                </a:lnTo>
                <a:lnTo>
                  <a:pt x="2889504" y="1237488"/>
                </a:lnTo>
                <a:lnTo>
                  <a:pt x="2889504" y="1219200"/>
                </a:lnTo>
                <a:close/>
              </a:path>
              <a:path w="4112259" h="1237614">
                <a:moveTo>
                  <a:pt x="2822448" y="1219200"/>
                </a:moveTo>
                <a:lnTo>
                  <a:pt x="2770632" y="1219200"/>
                </a:lnTo>
                <a:lnTo>
                  <a:pt x="2770632" y="1237488"/>
                </a:lnTo>
                <a:lnTo>
                  <a:pt x="2822448" y="1237488"/>
                </a:lnTo>
                <a:lnTo>
                  <a:pt x="2822448" y="1219200"/>
                </a:lnTo>
                <a:close/>
              </a:path>
              <a:path w="4112259" h="1237614">
                <a:moveTo>
                  <a:pt x="2755391" y="1219200"/>
                </a:moveTo>
                <a:lnTo>
                  <a:pt x="2703576" y="1219200"/>
                </a:lnTo>
                <a:lnTo>
                  <a:pt x="2703576" y="1237488"/>
                </a:lnTo>
                <a:lnTo>
                  <a:pt x="2755391" y="1237488"/>
                </a:lnTo>
                <a:lnTo>
                  <a:pt x="2755391" y="1219200"/>
                </a:lnTo>
                <a:close/>
              </a:path>
              <a:path w="4112259" h="1237614">
                <a:moveTo>
                  <a:pt x="2688336" y="1219200"/>
                </a:moveTo>
                <a:lnTo>
                  <a:pt x="2639567" y="1219200"/>
                </a:lnTo>
                <a:lnTo>
                  <a:pt x="2639567" y="1237488"/>
                </a:lnTo>
                <a:lnTo>
                  <a:pt x="2688336" y="1237488"/>
                </a:lnTo>
                <a:lnTo>
                  <a:pt x="2688336" y="1219200"/>
                </a:lnTo>
                <a:close/>
              </a:path>
              <a:path w="4112259" h="1237614">
                <a:moveTo>
                  <a:pt x="2621280" y="1219200"/>
                </a:moveTo>
                <a:lnTo>
                  <a:pt x="2572512" y="1219200"/>
                </a:lnTo>
                <a:lnTo>
                  <a:pt x="2572512" y="1237488"/>
                </a:lnTo>
                <a:lnTo>
                  <a:pt x="2621280" y="1237488"/>
                </a:lnTo>
                <a:lnTo>
                  <a:pt x="2621280" y="1219200"/>
                </a:lnTo>
                <a:close/>
              </a:path>
              <a:path w="4112259" h="1237614">
                <a:moveTo>
                  <a:pt x="2554224" y="1219200"/>
                </a:moveTo>
                <a:lnTo>
                  <a:pt x="2505456" y="1219200"/>
                </a:lnTo>
                <a:lnTo>
                  <a:pt x="2505456" y="1237488"/>
                </a:lnTo>
                <a:lnTo>
                  <a:pt x="2554224" y="1237488"/>
                </a:lnTo>
                <a:lnTo>
                  <a:pt x="2554224" y="1219200"/>
                </a:lnTo>
                <a:close/>
              </a:path>
              <a:path w="4112259" h="1237614">
                <a:moveTo>
                  <a:pt x="2487167" y="1219200"/>
                </a:moveTo>
                <a:lnTo>
                  <a:pt x="2438400" y="1219200"/>
                </a:lnTo>
                <a:lnTo>
                  <a:pt x="2438400" y="1237488"/>
                </a:lnTo>
                <a:lnTo>
                  <a:pt x="2487167" y="1237488"/>
                </a:lnTo>
                <a:lnTo>
                  <a:pt x="2487167" y="1219200"/>
                </a:lnTo>
                <a:close/>
              </a:path>
              <a:path w="4112259" h="1237614">
                <a:moveTo>
                  <a:pt x="2420112" y="1219200"/>
                </a:moveTo>
                <a:lnTo>
                  <a:pt x="2371343" y="1219200"/>
                </a:lnTo>
                <a:lnTo>
                  <a:pt x="2371343" y="1237488"/>
                </a:lnTo>
                <a:lnTo>
                  <a:pt x="2420112" y="1237488"/>
                </a:lnTo>
                <a:lnTo>
                  <a:pt x="2420112" y="1219200"/>
                </a:lnTo>
                <a:close/>
              </a:path>
              <a:path w="4112259" h="1237614">
                <a:moveTo>
                  <a:pt x="2353056" y="1219200"/>
                </a:moveTo>
                <a:lnTo>
                  <a:pt x="2304288" y="1219200"/>
                </a:lnTo>
                <a:lnTo>
                  <a:pt x="2304288" y="1237488"/>
                </a:lnTo>
                <a:lnTo>
                  <a:pt x="2353056" y="1237488"/>
                </a:lnTo>
                <a:lnTo>
                  <a:pt x="2353056" y="1219200"/>
                </a:lnTo>
                <a:close/>
              </a:path>
              <a:path w="4112259" h="1237614">
                <a:moveTo>
                  <a:pt x="2286000" y="1219200"/>
                </a:moveTo>
                <a:lnTo>
                  <a:pt x="2237232" y="1219200"/>
                </a:lnTo>
                <a:lnTo>
                  <a:pt x="2237232" y="1237488"/>
                </a:lnTo>
                <a:lnTo>
                  <a:pt x="2286000" y="1237488"/>
                </a:lnTo>
                <a:lnTo>
                  <a:pt x="2286000" y="1219200"/>
                </a:lnTo>
                <a:close/>
              </a:path>
              <a:path w="4112259" h="1237614">
                <a:moveTo>
                  <a:pt x="2221991" y="1219200"/>
                </a:moveTo>
                <a:lnTo>
                  <a:pt x="2170176" y="1219200"/>
                </a:lnTo>
                <a:lnTo>
                  <a:pt x="2170176" y="1237488"/>
                </a:lnTo>
                <a:lnTo>
                  <a:pt x="2221991" y="1237488"/>
                </a:lnTo>
                <a:lnTo>
                  <a:pt x="2221991" y="1219200"/>
                </a:lnTo>
                <a:close/>
              </a:path>
              <a:path w="4112259" h="1237614">
                <a:moveTo>
                  <a:pt x="2154936" y="1219200"/>
                </a:moveTo>
                <a:lnTo>
                  <a:pt x="2103119" y="1219200"/>
                </a:lnTo>
                <a:lnTo>
                  <a:pt x="2103119" y="1237488"/>
                </a:lnTo>
                <a:lnTo>
                  <a:pt x="2154936" y="1237488"/>
                </a:lnTo>
                <a:lnTo>
                  <a:pt x="2154936" y="1219200"/>
                </a:lnTo>
                <a:close/>
              </a:path>
              <a:path w="4112259" h="1237614">
                <a:moveTo>
                  <a:pt x="2087880" y="1219200"/>
                </a:moveTo>
                <a:lnTo>
                  <a:pt x="2036064" y="1219200"/>
                </a:lnTo>
                <a:lnTo>
                  <a:pt x="2036064" y="1237488"/>
                </a:lnTo>
                <a:lnTo>
                  <a:pt x="2087880" y="1237488"/>
                </a:lnTo>
                <a:lnTo>
                  <a:pt x="2087880" y="1219200"/>
                </a:lnTo>
                <a:close/>
              </a:path>
              <a:path w="4112259" h="1237614">
                <a:moveTo>
                  <a:pt x="2020824" y="1219200"/>
                </a:moveTo>
                <a:lnTo>
                  <a:pt x="1969008" y="1219200"/>
                </a:lnTo>
                <a:lnTo>
                  <a:pt x="1969008" y="1237488"/>
                </a:lnTo>
                <a:lnTo>
                  <a:pt x="2020824" y="1237488"/>
                </a:lnTo>
                <a:lnTo>
                  <a:pt x="2020824" y="1219200"/>
                </a:lnTo>
                <a:close/>
              </a:path>
              <a:path w="4112259" h="1237614">
                <a:moveTo>
                  <a:pt x="1953767" y="1219200"/>
                </a:moveTo>
                <a:lnTo>
                  <a:pt x="1901952" y="1219200"/>
                </a:lnTo>
                <a:lnTo>
                  <a:pt x="1901952" y="1237488"/>
                </a:lnTo>
                <a:lnTo>
                  <a:pt x="1953767" y="1237488"/>
                </a:lnTo>
                <a:lnTo>
                  <a:pt x="1953767" y="1219200"/>
                </a:lnTo>
                <a:close/>
              </a:path>
              <a:path w="4112259" h="1237614">
                <a:moveTo>
                  <a:pt x="1886712" y="1219200"/>
                </a:moveTo>
                <a:lnTo>
                  <a:pt x="1834895" y="1219200"/>
                </a:lnTo>
                <a:lnTo>
                  <a:pt x="1834895" y="1237488"/>
                </a:lnTo>
                <a:lnTo>
                  <a:pt x="1886712" y="1237488"/>
                </a:lnTo>
                <a:lnTo>
                  <a:pt x="1886712" y="1219200"/>
                </a:lnTo>
                <a:close/>
              </a:path>
              <a:path w="4112259" h="1237614">
                <a:moveTo>
                  <a:pt x="1819656" y="1219200"/>
                </a:moveTo>
                <a:lnTo>
                  <a:pt x="1770888" y="1219200"/>
                </a:lnTo>
                <a:lnTo>
                  <a:pt x="1770888" y="1237488"/>
                </a:lnTo>
                <a:lnTo>
                  <a:pt x="1819656" y="1237488"/>
                </a:lnTo>
                <a:lnTo>
                  <a:pt x="1819656" y="1219200"/>
                </a:lnTo>
                <a:close/>
              </a:path>
              <a:path w="4112259" h="1237614">
                <a:moveTo>
                  <a:pt x="1752600" y="1219200"/>
                </a:moveTo>
                <a:lnTo>
                  <a:pt x="1703832" y="1219200"/>
                </a:lnTo>
                <a:lnTo>
                  <a:pt x="1703832" y="1237488"/>
                </a:lnTo>
                <a:lnTo>
                  <a:pt x="1752600" y="1237488"/>
                </a:lnTo>
                <a:lnTo>
                  <a:pt x="1752600" y="1219200"/>
                </a:lnTo>
                <a:close/>
              </a:path>
              <a:path w="4112259" h="1237614">
                <a:moveTo>
                  <a:pt x="1685543" y="1219200"/>
                </a:moveTo>
                <a:lnTo>
                  <a:pt x="1636776" y="1219200"/>
                </a:lnTo>
                <a:lnTo>
                  <a:pt x="1636776" y="1237488"/>
                </a:lnTo>
                <a:lnTo>
                  <a:pt x="1685543" y="1237488"/>
                </a:lnTo>
                <a:lnTo>
                  <a:pt x="1685543" y="1219200"/>
                </a:lnTo>
                <a:close/>
              </a:path>
              <a:path w="4112259" h="1237614">
                <a:moveTo>
                  <a:pt x="1618488" y="1219200"/>
                </a:moveTo>
                <a:lnTo>
                  <a:pt x="1569719" y="1219200"/>
                </a:lnTo>
                <a:lnTo>
                  <a:pt x="1569719" y="1237488"/>
                </a:lnTo>
                <a:lnTo>
                  <a:pt x="1618488" y="1237488"/>
                </a:lnTo>
                <a:lnTo>
                  <a:pt x="1618488" y="1219200"/>
                </a:lnTo>
                <a:close/>
              </a:path>
              <a:path w="4112259" h="1237614">
                <a:moveTo>
                  <a:pt x="1551432" y="1219200"/>
                </a:moveTo>
                <a:lnTo>
                  <a:pt x="1502664" y="1219200"/>
                </a:lnTo>
                <a:lnTo>
                  <a:pt x="1502664" y="1237488"/>
                </a:lnTo>
                <a:lnTo>
                  <a:pt x="1551432" y="1237488"/>
                </a:lnTo>
                <a:lnTo>
                  <a:pt x="1551432" y="1219200"/>
                </a:lnTo>
                <a:close/>
              </a:path>
              <a:path w="4112259" h="1237614">
                <a:moveTo>
                  <a:pt x="1484376" y="1219200"/>
                </a:moveTo>
                <a:lnTo>
                  <a:pt x="1435608" y="1219200"/>
                </a:lnTo>
                <a:lnTo>
                  <a:pt x="1435608" y="1237488"/>
                </a:lnTo>
                <a:lnTo>
                  <a:pt x="1484376" y="1237488"/>
                </a:lnTo>
                <a:lnTo>
                  <a:pt x="1484376" y="1219200"/>
                </a:lnTo>
                <a:close/>
              </a:path>
              <a:path w="4112259" h="1237614">
                <a:moveTo>
                  <a:pt x="1417319" y="1219200"/>
                </a:moveTo>
                <a:lnTo>
                  <a:pt x="1368552" y="1219200"/>
                </a:lnTo>
                <a:lnTo>
                  <a:pt x="1368552" y="1237488"/>
                </a:lnTo>
                <a:lnTo>
                  <a:pt x="1417319" y="1237488"/>
                </a:lnTo>
                <a:lnTo>
                  <a:pt x="1417319" y="1219200"/>
                </a:lnTo>
                <a:close/>
              </a:path>
              <a:path w="4112259" h="1237614">
                <a:moveTo>
                  <a:pt x="1353312" y="1219200"/>
                </a:moveTo>
                <a:lnTo>
                  <a:pt x="1301495" y="1219200"/>
                </a:lnTo>
                <a:lnTo>
                  <a:pt x="1301495" y="1237488"/>
                </a:lnTo>
                <a:lnTo>
                  <a:pt x="1353312" y="1237488"/>
                </a:lnTo>
                <a:lnTo>
                  <a:pt x="1353312" y="1219200"/>
                </a:lnTo>
                <a:close/>
              </a:path>
              <a:path w="4112259" h="1237614">
                <a:moveTo>
                  <a:pt x="1286256" y="1219200"/>
                </a:moveTo>
                <a:lnTo>
                  <a:pt x="1234439" y="1219200"/>
                </a:lnTo>
                <a:lnTo>
                  <a:pt x="1234439" y="1237488"/>
                </a:lnTo>
                <a:lnTo>
                  <a:pt x="1286256" y="1237488"/>
                </a:lnTo>
                <a:lnTo>
                  <a:pt x="1286256" y="1219200"/>
                </a:lnTo>
                <a:close/>
              </a:path>
              <a:path w="4112259" h="1237614">
                <a:moveTo>
                  <a:pt x="1219200" y="1219200"/>
                </a:moveTo>
                <a:lnTo>
                  <a:pt x="1167384" y="1219200"/>
                </a:lnTo>
                <a:lnTo>
                  <a:pt x="1167384" y="1237488"/>
                </a:lnTo>
                <a:lnTo>
                  <a:pt x="1219200" y="1237488"/>
                </a:lnTo>
                <a:lnTo>
                  <a:pt x="1219200" y="1219200"/>
                </a:lnTo>
                <a:close/>
              </a:path>
              <a:path w="4112259" h="1237614">
                <a:moveTo>
                  <a:pt x="1152143" y="1219200"/>
                </a:moveTo>
                <a:lnTo>
                  <a:pt x="1100328" y="1219200"/>
                </a:lnTo>
                <a:lnTo>
                  <a:pt x="1100328" y="1237488"/>
                </a:lnTo>
                <a:lnTo>
                  <a:pt x="1152143" y="1237488"/>
                </a:lnTo>
                <a:lnTo>
                  <a:pt x="1152143" y="1219200"/>
                </a:lnTo>
                <a:close/>
              </a:path>
              <a:path w="4112259" h="1237614">
                <a:moveTo>
                  <a:pt x="1085088" y="1219200"/>
                </a:moveTo>
                <a:lnTo>
                  <a:pt x="1033271" y="1219200"/>
                </a:lnTo>
                <a:lnTo>
                  <a:pt x="1033271" y="1237488"/>
                </a:lnTo>
                <a:lnTo>
                  <a:pt x="1085088" y="1237488"/>
                </a:lnTo>
                <a:lnTo>
                  <a:pt x="1085088" y="1219200"/>
                </a:lnTo>
                <a:close/>
              </a:path>
              <a:path w="4112259" h="1237614">
                <a:moveTo>
                  <a:pt x="1018032" y="1219200"/>
                </a:moveTo>
                <a:lnTo>
                  <a:pt x="966215" y="1219200"/>
                </a:lnTo>
                <a:lnTo>
                  <a:pt x="966215" y="1237488"/>
                </a:lnTo>
                <a:lnTo>
                  <a:pt x="1018032" y="1237488"/>
                </a:lnTo>
                <a:lnTo>
                  <a:pt x="1018032" y="1219200"/>
                </a:lnTo>
                <a:close/>
              </a:path>
              <a:path w="4112259" h="1237614">
                <a:moveTo>
                  <a:pt x="950976" y="1219200"/>
                </a:moveTo>
                <a:lnTo>
                  <a:pt x="902208" y="1219200"/>
                </a:lnTo>
                <a:lnTo>
                  <a:pt x="902208" y="1237488"/>
                </a:lnTo>
                <a:lnTo>
                  <a:pt x="950976" y="1237488"/>
                </a:lnTo>
                <a:lnTo>
                  <a:pt x="950976" y="1219200"/>
                </a:lnTo>
                <a:close/>
              </a:path>
              <a:path w="4112259" h="1237614">
                <a:moveTo>
                  <a:pt x="883919" y="1219200"/>
                </a:moveTo>
                <a:lnTo>
                  <a:pt x="835152" y="1219200"/>
                </a:lnTo>
                <a:lnTo>
                  <a:pt x="835152" y="1237488"/>
                </a:lnTo>
                <a:lnTo>
                  <a:pt x="883919" y="1237488"/>
                </a:lnTo>
                <a:lnTo>
                  <a:pt x="883919" y="1219200"/>
                </a:lnTo>
                <a:close/>
              </a:path>
              <a:path w="4112259" h="1237614">
                <a:moveTo>
                  <a:pt x="816863" y="1219200"/>
                </a:moveTo>
                <a:lnTo>
                  <a:pt x="768095" y="1219200"/>
                </a:lnTo>
                <a:lnTo>
                  <a:pt x="768095" y="1237488"/>
                </a:lnTo>
                <a:lnTo>
                  <a:pt x="816863" y="1237488"/>
                </a:lnTo>
                <a:lnTo>
                  <a:pt x="816863" y="1219200"/>
                </a:lnTo>
                <a:close/>
              </a:path>
              <a:path w="4112259" h="1237614">
                <a:moveTo>
                  <a:pt x="749808" y="1219200"/>
                </a:moveTo>
                <a:lnTo>
                  <a:pt x="701039" y="1219200"/>
                </a:lnTo>
                <a:lnTo>
                  <a:pt x="701039" y="1237488"/>
                </a:lnTo>
                <a:lnTo>
                  <a:pt x="749808" y="1237488"/>
                </a:lnTo>
                <a:lnTo>
                  <a:pt x="749808" y="1219200"/>
                </a:lnTo>
                <a:close/>
              </a:path>
              <a:path w="4112259" h="1237614">
                <a:moveTo>
                  <a:pt x="682752" y="1219200"/>
                </a:moveTo>
                <a:lnTo>
                  <a:pt x="633984" y="1219200"/>
                </a:lnTo>
                <a:lnTo>
                  <a:pt x="633984" y="1237488"/>
                </a:lnTo>
                <a:lnTo>
                  <a:pt x="682752" y="1237488"/>
                </a:lnTo>
                <a:lnTo>
                  <a:pt x="682752" y="1219200"/>
                </a:lnTo>
                <a:close/>
              </a:path>
              <a:path w="4112259" h="1237614">
                <a:moveTo>
                  <a:pt x="615695" y="1219200"/>
                </a:moveTo>
                <a:lnTo>
                  <a:pt x="566928" y="1219200"/>
                </a:lnTo>
                <a:lnTo>
                  <a:pt x="566928" y="1237488"/>
                </a:lnTo>
                <a:lnTo>
                  <a:pt x="615695" y="1237488"/>
                </a:lnTo>
                <a:lnTo>
                  <a:pt x="615695" y="1219200"/>
                </a:lnTo>
                <a:close/>
              </a:path>
              <a:path w="4112259" h="1237614">
                <a:moveTo>
                  <a:pt x="548639" y="1219200"/>
                </a:moveTo>
                <a:lnTo>
                  <a:pt x="499871" y="1219200"/>
                </a:lnTo>
                <a:lnTo>
                  <a:pt x="499871" y="1237488"/>
                </a:lnTo>
                <a:lnTo>
                  <a:pt x="548639" y="1237488"/>
                </a:lnTo>
                <a:lnTo>
                  <a:pt x="548639" y="1219200"/>
                </a:lnTo>
                <a:close/>
              </a:path>
              <a:path w="4112259" h="1237614">
                <a:moveTo>
                  <a:pt x="484632" y="1219200"/>
                </a:moveTo>
                <a:lnTo>
                  <a:pt x="432815" y="1219200"/>
                </a:lnTo>
                <a:lnTo>
                  <a:pt x="432815" y="1237488"/>
                </a:lnTo>
                <a:lnTo>
                  <a:pt x="484632" y="1237488"/>
                </a:lnTo>
                <a:lnTo>
                  <a:pt x="484632" y="1219200"/>
                </a:lnTo>
                <a:close/>
              </a:path>
              <a:path w="4112259" h="1237614">
                <a:moveTo>
                  <a:pt x="417576" y="1219200"/>
                </a:moveTo>
                <a:lnTo>
                  <a:pt x="365760" y="1219200"/>
                </a:lnTo>
                <a:lnTo>
                  <a:pt x="365760" y="1237488"/>
                </a:lnTo>
                <a:lnTo>
                  <a:pt x="417576" y="1237488"/>
                </a:lnTo>
                <a:lnTo>
                  <a:pt x="417576" y="1219200"/>
                </a:lnTo>
                <a:close/>
              </a:path>
              <a:path w="4112259" h="1237614">
                <a:moveTo>
                  <a:pt x="350519" y="1219200"/>
                </a:moveTo>
                <a:lnTo>
                  <a:pt x="298704" y="1219200"/>
                </a:lnTo>
                <a:lnTo>
                  <a:pt x="298704" y="1237488"/>
                </a:lnTo>
                <a:lnTo>
                  <a:pt x="350519" y="1237488"/>
                </a:lnTo>
                <a:lnTo>
                  <a:pt x="350519" y="1219200"/>
                </a:lnTo>
                <a:close/>
              </a:path>
              <a:path w="4112259" h="1237614">
                <a:moveTo>
                  <a:pt x="283463" y="1219200"/>
                </a:moveTo>
                <a:lnTo>
                  <a:pt x="231648" y="1219200"/>
                </a:lnTo>
                <a:lnTo>
                  <a:pt x="231648" y="1237488"/>
                </a:lnTo>
                <a:lnTo>
                  <a:pt x="283463" y="1237488"/>
                </a:lnTo>
                <a:lnTo>
                  <a:pt x="283463" y="1219200"/>
                </a:lnTo>
                <a:close/>
              </a:path>
              <a:path w="4112259" h="1237614">
                <a:moveTo>
                  <a:pt x="216408" y="1219200"/>
                </a:moveTo>
                <a:lnTo>
                  <a:pt x="164592" y="1219200"/>
                </a:lnTo>
                <a:lnTo>
                  <a:pt x="164592" y="1237488"/>
                </a:lnTo>
                <a:lnTo>
                  <a:pt x="216408" y="1237488"/>
                </a:lnTo>
                <a:lnTo>
                  <a:pt x="216408" y="1219200"/>
                </a:lnTo>
                <a:close/>
              </a:path>
              <a:path w="4112259" h="1237614">
                <a:moveTo>
                  <a:pt x="149351" y="1219200"/>
                </a:moveTo>
                <a:lnTo>
                  <a:pt x="97536" y="1219200"/>
                </a:lnTo>
                <a:lnTo>
                  <a:pt x="97536" y="1237488"/>
                </a:lnTo>
                <a:lnTo>
                  <a:pt x="149351" y="1237488"/>
                </a:lnTo>
                <a:lnTo>
                  <a:pt x="149351" y="1219200"/>
                </a:lnTo>
                <a:close/>
              </a:path>
              <a:path w="4112259" h="1237614">
                <a:moveTo>
                  <a:pt x="82296" y="1219200"/>
                </a:moveTo>
                <a:lnTo>
                  <a:pt x="33527" y="1219200"/>
                </a:lnTo>
                <a:lnTo>
                  <a:pt x="33527" y="1237488"/>
                </a:lnTo>
                <a:lnTo>
                  <a:pt x="82296" y="1237488"/>
                </a:lnTo>
                <a:lnTo>
                  <a:pt x="82296" y="1219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9495" y="2079244"/>
            <a:ext cx="3221990" cy="1411605"/>
          </a:xfrm>
          <a:custGeom>
            <a:rect l="l" t="t" r="r" b="b"/>
            <a:pathLst>
              <a:path w="3221990" h="1411604">
                <a:moveTo>
                  <a:pt x="15240" y="1395983"/>
                </a:moveTo>
                <a:lnTo>
                  <a:pt x="9144" y="1395983"/>
                </a:lnTo>
                <a:lnTo>
                  <a:pt x="9144" y="1411223"/>
                </a:lnTo>
                <a:lnTo>
                  <a:pt x="48768" y="1411223"/>
                </a:lnTo>
                <a:lnTo>
                  <a:pt x="48768" y="1402079"/>
                </a:lnTo>
                <a:lnTo>
                  <a:pt x="15240" y="1402079"/>
                </a:lnTo>
                <a:lnTo>
                  <a:pt x="15240" y="1395983"/>
                </a:lnTo>
                <a:close/>
              </a:path>
              <a:path w="3221990" h="1411604">
                <a:moveTo>
                  <a:pt x="15240" y="1353311"/>
                </a:moveTo>
                <a:lnTo>
                  <a:pt x="0" y="1353311"/>
                </a:lnTo>
                <a:lnTo>
                  <a:pt x="0" y="1402079"/>
                </a:lnTo>
                <a:lnTo>
                  <a:pt x="9144" y="1402079"/>
                </a:lnTo>
                <a:lnTo>
                  <a:pt x="9144" y="1395983"/>
                </a:lnTo>
                <a:lnTo>
                  <a:pt x="15240" y="1395983"/>
                </a:lnTo>
                <a:lnTo>
                  <a:pt x="15240" y="1353311"/>
                </a:lnTo>
                <a:close/>
              </a:path>
              <a:path w="3221990" h="1411604">
                <a:moveTo>
                  <a:pt x="48768" y="1395983"/>
                </a:moveTo>
                <a:lnTo>
                  <a:pt x="15240" y="1395983"/>
                </a:lnTo>
                <a:lnTo>
                  <a:pt x="15240" y="1402079"/>
                </a:lnTo>
                <a:lnTo>
                  <a:pt x="48768" y="1402079"/>
                </a:lnTo>
                <a:lnTo>
                  <a:pt x="48768" y="1395983"/>
                </a:lnTo>
                <a:close/>
              </a:path>
              <a:path w="3221990" h="1411604">
                <a:moveTo>
                  <a:pt x="15240" y="1286255"/>
                </a:moveTo>
                <a:lnTo>
                  <a:pt x="0" y="1286255"/>
                </a:lnTo>
                <a:lnTo>
                  <a:pt x="0" y="1335023"/>
                </a:lnTo>
                <a:lnTo>
                  <a:pt x="15240" y="1335023"/>
                </a:lnTo>
                <a:lnTo>
                  <a:pt x="15240" y="1286255"/>
                </a:lnTo>
                <a:close/>
              </a:path>
              <a:path w="3221990" h="1411604">
                <a:moveTo>
                  <a:pt x="15240" y="1219200"/>
                </a:moveTo>
                <a:lnTo>
                  <a:pt x="0" y="1219200"/>
                </a:lnTo>
                <a:lnTo>
                  <a:pt x="0" y="1267967"/>
                </a:lnTo>
                <a:lnTo>
                  <a:pt x="15240" y="1267967"/>
                </a:lnTo>
                <a:lnTo>
                  <a:pt x="15240" y="1219200"/>
                </a:lnTo>
                <a:close/>
              </a:path>
              <a:path w="3221990" h="1411604">
                <a:moveTo>
                  <a:pt x="15240" y="1152143"/>
                </a:moveTo>
                <a:lnTo>
                  <a:pt x="0" y="1152143"/>
                </a:lnTo>
                <a:lnTo>
                  <a:pt x="0" y="1203959"/>
                </a:lnTo>
                <a:lnTo>
                  <a:pt x="15240" y="1203959"/>
                </a:lnTo>
                <a:lnTo>
                  <a:pt x="15240" y="1152143"/>
                </a:lnTo>
                <a:close/>
              </a:path>
              <a:path w="3221990" h="1411604">
                <a:moveTo>
                  <a:pt x="15240" y="1085088"/>
                </a:moveTo>
                <a:lnTo>
                  <a:pt x="0" y="1085088"/>
                </a:lnTo>
                <a:lnTo>
                  <a:pt x="0" y="1136903"/>
                </a:lnTo>
                <a:lnTo>
                  <a:pt x="15240" y="1136903"/>
                </a:lnTo>
                <a:lnTo>
                  <a:pt x="15240" y="1085088"/>
                </a:lnTo>
                <a:close/>
              </a:path>
              <a:path w="3221990" h="1411604">
                <a:moveTo>
                  <a:pt x="15240" y="1018031"/>
                </a:moveTo>
                <a:lnTo>
                  <a:pt x="0" y="1018031"/>
                </a:lnTo>
                <a:lnTo>
                  <a:pt x="0" y="1069847"/>
                </a:lnTo>
                <a:lnTo>
                  <a:pt x="15240" y="1069847"/>
                </a:lnTo>
                <a:lnTo>
                  <a:pt x="15240" y="1018031"/>
                </a:lnTo>
                <a:close/>
              </a:path>
              <a:path w="3221990" h="1411604">
                <a:moveTo>
                  <a:pt x="15240" y="950976"/>
                </a:moveTo>
                <a:lnTo>
                  <a:pt x="0" y="950976"/>
                </a:lnTo>
                <a:lnTo>
                  <a:pt x="0" y="1002791"/>
                </a:lnTo>
                <a:lnTo>
                  <a:pt x="15240" y="1002791"/>
                </a:lnTo>
                <a:lnTo>
                  <a:pt x="15240" y="950976"/>
                </a:lnTo>
                <a:close/>
              </a:path>
              <a:path w="3221990" h="1411604">
                <a:moveTo>
                  <a:pt x="15240" y="883919"/>
                </a:moveTo>
                <a:lnTo>
                  <a:pt x="0" y="883919"/>
                </a:lnTo>
                <a:lnTo>
                  <a:pt x="0" y="935735"/>
                </a:lnTo>
                <a:lnTo>
                  <a:pt x="15240" y="935735"/>
                </a:lnTo>
                <a:lnTo>
                  <a:pt x="15240" y="883919"/>
                </a:lnTo>
                <a:close/>
              </a:path>
              <a:path w="3221990" h="1411604">
                <a:moveTo>
                  <a:pt x="15240" y="816863"/>
                </a:moveTo>
                <a:lnTo>
                  <a:pt x="0" y="816863"/>
                </a:lnTo>
                <a:lnTo>
                  <a:pt x="0" y="868679"/>
                </a:lnTo>
                <a:lnTo>
                  <a:pt x="15240" y="868679"/>
                </a:lnTo>
                <a:lnTo>
                  <a:pt x="15240" y="816863"/>
                </a:lnTo>
                <a:close/>
              </a:path>
              <a:path w="3221990" h="1411604">
                <a:moveTo>
                  <a:pt x="15240" y="752855"/>
                </a:moveTo>
                <a:lnTo>
                  <a:pt x="0" y="752855"/>
                </a:lnTo>
                <a:lnTo>
                  <a:pt x="0" y="801623"/>
                </a:lnTo>
                <a:lnTo>
                  <a:pt x="15240" y="801623"/>
                </a:lnTo>
                <a:lnTo>
                  <a:pt x="15240" y="752855"/>
                </a:lnTo>
                <a:close/>
              </a:path>
              <a:path w="3221990" h="1411604">
                <a:moveTo>
                  <a:pt x="15240" y="685800"/>
                </a:moveTo>
                <a:lnTo>
                  <a:pt x="0" y="685800"/>
                </a:lnTo>
                <a:lnTo>
                  <a:pt x="0" y="734567"/>
                </a:lnTo>
                <a:lnTo>
                  <a:pt x="15240" y="734567"/>
                </a:lnTo>
                <a:lnTo>
                  <a:pt x="15240" y="685800"/>
                </a:lnTo>
                <a:close/>
              </a:path>
              <a:path w="3221990" h="1411604">
                <a:moveTo>
                  <a:pt x="15240" y="618743"/>
                </a:moveTo>
                <a:lnTo>
                  <a:pt x="0" y="618743"/>
                </a:lnTo>
                <a:lnTo>
                  <a:pt x="0" y="667511"/>
                </a:lnTo>
                <a:lnTo>
                  <a:pt x="15240" y="667511"/>
                </a:lnTo>
                <a:lnTo>
                  <a:pt x="15240" y="618743"/>
                </a:lnTo>
                <a:close/>
              </a:path>
              <a:path w="3221990" h="1411604">
                <a:moveTo>
                  <a:pt x="15240" y="551688"/>
                </a:moveTo>
                <a:lnTo>
                  <a:pt x="0" y="551688"/>
                </a:lnTo>
                <a:lnTo>
                  <a:pt x="0" y="600455"/>
                </a:lnTo>
                <a:lnTo>
                  <a:pt x="15240" y="600455"/>
                </a:lnTo>
                <a:lnTo>
                  <a:pt x="15240" y="551688"/>
                </a:lnTo>
                <a:close/>
              </a:path>
              <a:path w="3221990" h="1411604">
                <a:moveTo>
                  <a:pt x="15240" y="484631"/>
                </a:moveTo>
                <a:lnTo>
                  <a:pt x="0" y="484631"/>
                </a:lnTo>
                <a:lnTo>
                  <a:pt x="0" y="533400"/>
                </a:lnTo>
                <a:lnTo>
                  <a:pt x="15240" y="533400"/>
                </a:lnTo>
                <a:lnTo>
                  <a:pt x="15240" y="484631"/>
                </a:lnTo>
                <a:close/>
              </a:path>
              <a:path w="3221990" h="1411604">
                <a:moveTo>
                  <a:pt x="15240" y="417575"/>
                </a:moveTo>
                <a:lnTo>
                  <a:pt x="0" y="417575"/>
                </a:lnTo>
                <a:lnTo>
                  <a:pt x="0" y="466343"/>
                </a:lnTo>
                <a:lnTo>
                  <a:pt x="15240" y="466343"/>
                </a:lnTo>
                <a:lnTo>
                  <a:pt x="15240" y="417575"/>
                </a:lnTo>
                <a:close/>
              </a:path>
              <a:path w="3221990" h="1411604">
                <a:moveTo>
                  <a:pt x="15240" y="350519"/>
                </a:moveTo>
                <a:lnTo>
                  <a:pt x="0" y="350519"/>
                </a:lnTo>
                <a:lnTo>
                  <a:pt x="0" y="399288"/>
                </a:lnTo>
                <a:lnTo>
                  <a:pt x="15240" y="399288"/>
                </a:lnTo>
                <a:lnTo>
                  <a:pt x="15240" y="350519"/>
                </a:lnTo>
                <a:close/>
              </a:path>
              <a:path w="3221990" h="1411604">
                <a:moveTo>
                  <a:pt x="15240" y="283463"/>
                </a:moveTo>
                <a:lnTo>
                  <a:pt x="0" y="283463"/>
                </a:lnTo>
                <a:lnTo>
                  <a:pt x="0" y="335279"/>
                </a:lnTo>
                <a:lnTo>
                  <a:pt x="15240" y="335279"/>
                </a:lnTo>
                <a:lnTo>
                  <a:pt x="15240" y="283463"/>
                </a:lnTo>
                <a:close/>
              </a:path>
              <a:path w="3221990" h="1411604">
                <a:moveTo>
                  <a:pt x="15240" y="216407"/>
                </a:moveTo>
                <a:lnTo>
                  <a:pt x="0" y="216407"/>
                </a:lnTo>
                <a:lnTo>
                  <a:pt x="0" y="268223"/>
                </a:lnTo>
                <a:lnTo>
                  <a:pt x="15240" y="268223"/>
                </a:lnTo>
                <a:lnTo>
                  <a:pt x="15240" y="216407"/>
                </a:lnTo>
                <a:close/>
              </a:path>
              <a:path w="3221990" h="1411604">
                <a:moveTo>
                  <a:pt x="15240" y="149351"/>
                </a:moveTo>
                <a:lnTo>
                  <a:pt x="0" y="149351"/>
                </a:lnTo>
                <a:lnTo>
                  <a:pt x="0" y="201167"/>
                </a:lnTo>
                <a:lnTo>
                  <a:pt x="15240" y="201167"/>
                </a:lnTo>
                <a:lnTo>
                  <a:pt x="15240" y="149351"/>
                </a:lnTo>
                <a:close/>
              </a:path>
              <a:path w="3221990" h="1411604">
                <a:moveTo>
                  <a:pt x="15240" y="82295"/>
                </a:moveTo>
                <a:lnTo>
                  <a:pt x="0" y="82295"/>
                </a:lnTo>
                <a:lnTo>
                  <a:pt x="0" y="134111"/>
                </a:lnTo>
                <a:lnTo>
                  <a:pt x="15240" y="134111"/>
                </a:lnTo>
                <a:lnTo>
                  <a:pt x="15240" y="82295"/>
                </a:lnTo>
                <a:close/>
              </a:path>
              <a:path w="3221990" h="1411604">
                <a:moveTo>
                  <a:pt x="15240" y="15239"/>
                </a:moveTo>
                <a:lnTo>
                  <a:pt x="0" y="15239"/>
                </a:lnTo>
                <a:lnTo>
                  <a:pt x="0" y="67055"/>
                </a:lnTo>
                <a:lnTo>
                  <a:pt x="15240" y="67055"/>
                </a:lnTo>
                <a:lnTo>
                  <a:pt x="15240" y="15239"/>
                </a:lnTo>
                <a:close/>
              </a:path>
              <a:path w="3221990" h="1411604">
                <a:moveTo>
                  <a:pt x="67056" y="0"/>
                </a:moveTo>
                <a:lnTo>
                  <a:pt x="18288" y="0"/>
                </a:lnTo>
                <a:lnTo>
                  <a:pt x="18288" y="18287"/>
                </a:lnTo>
                <a:lnTo>
                  <a:pt x="67056" y="18287"/>
                </a:lnTo>
                <a:lnTo>
                  <a:pt x="67056" y="0"/>
                </a:lnTo>
                <a:close/>
              </a:path>
              <a:path w="3221990" h="1411604">
                <a:moveTo>
                  <a:pt x="134112" y="0"/>
                </a:moveTo>
                <a:lnTo>
                  <a:pt x="85344" y="0"/>
                </a:lnTo>
                <a:lnTo>
                  <a:pt x="85344" y="18287"/>
                </a:lnTo>
                <a:lnTo>
                  <a:pt x="134112" y="18287"/>
                </a:lnTo>
                <a:lnTo>
                  <a:pt x="134112" y="0"/>
                </a:lnTo>
                <a:close/>
              </a:path>
              <a:path w="3221990" h="1411604">
                <a:moveTo>
                  <a:pt x="201168" y="0"/>
                </a:moveTo>
                <a:lnTo>
                  <a:pt x="152400" y="0"/>
                </a:lnTo>
                <a:lnTo>
                  <a:pt x="152400" y="18287"/>
                </a:lnTo>
                <a:lnTo>
                  <a:pt x="201168" y="18287"/>
                </a:lnTo>
                <a:lnTo>
                  <a:pt x="201168" y="0"/>
                </a:lnTo>
                <a:close/>
              </a:path>
              <a:path w="3221990" h="1411604">
                <a:moveTo>
                  <a:pt x="268224" y="0"/>
                </a:moveTo>
                <a:lnTo>
                  <a:pt x="219456" y="0"/>
                </a:lnTo>
                <a:lnTo>
                  <a:pt x="219456" y="18287"/>
                </a:lnTo>
                <a:lnTo>
                  <a:pt x="268224" y="18287"/>
                </a:lnTo>
                <a:lnTo>
                  <a:pt x="268224" y="0"/>
                </a:lnTo>
                <a:close/>
              </a:path>
              <a:path w="3221990" h="1411604">
                <a:moveTo>
                  <a:pt x="335280" y="0"/>
                </a:moveTo>
                <a:lnTo>
                  <a:pt x="283464" y="0"/>
                </a:lnTo>
                <a:lnTo>
                  <a:pt x="283464" y="18287"/>
                </a:lnTo>
                <a:lnTo>
                  <a:pt x="335280" y="18287"/>
                </a:lnTo>
                <a:lnTo>
                  <a:pt x="335280" y="0"/>
                </a:lnTo>
                <a:close/>
              </a:path>
              <a:path w="3221990" h="1411604">
                <a:moveTo>
                  <a:pt x="402336" y="0"/>
                </a:moveTo>
                <a:lnTo>
                  <a:pt x="350520" y="0"/>
                </a:lnTo>
                <a:lnTo>
                  <a:pt x="350520" y="18287"/>
                </a:lnTo>
                <a:lnTo>
                  <a:pt x="402336" y="18287"/>
                </a:lnTo>
                <a:lnTo>
                  <a:pt x="402336" y="0"/>
                </a:lnTo>
                <a:close/>
              </a:path>
              <a:path w="3221990" h="1411604">
                <a:moveTo>
                  <a:pt x="469392" y="0"/>
                </a:moveTo>
                <a:lnTo>
                  <a:pt x="417576" y="0"/>
                </a:lnTo>
                <a:lnTo>
                  <a:pt x="417576" y="18287"/>
                </a:lnTo>
                <a:lnTo>
                  <a:pt x="469392" y="18287"/>
                </a:lnTo>
                <a:lnTo>
                  <a:pt x="469392" y="0"/>
                </a:lnTo>
                <a:close/>
              </a:path>
              <a:path w="3221990" h="1411604">
                <a:moveTo>
                  <a:pt x="536448" y="0"/>
                </a:moveTo>
                <a:lnTo>
                  <a:pt x="484632" y="0"/>
                </a:lnTo>
                <a:lnTo>
                  <a:pt x="484632" y="18287"/>
                </a:lnTo>
                <a:lnTo>
                  <a:pt x="536448" y="18287"/>
                </a:lnTo>
                <a:lnTo>
                  <a:pt x="536448" y="0"/>
                </a:lnTo>
                <a:close/>
              </a:path>
              <a:path w="3221990" h="1411604">
                <a:moveTo>
                  <a:pt x="603504" y="0"/>
                </a:moveTo>
                <a:lnTo>
                  <a:pt x="551688" y="0"/>
                </a:lnTo>
                <a:lnTo>
                  <a:pt x="551688" y="18287"/>
                </a:lnTo>
                <a:lnTo>
                  <a:pt x="603504" y="18287"/>
                </a:lnTo>
                <a:lnTo>
                  <a:pt x="603504" y="0"/>
                </a:lnTo>
                <a:close/>
              </a:path>
              <a:path w="3221990" h="1411604">
                <a:moveTo>
                  <a:pt x="670560" y="0"/>
                </a:moveTo>
                <a:lnTo>
                  <a:pt x="618744" y="0"/>
                </a:lnTo>
                <a:lnTo>
                  <a:pt x="618744" y="18287"/>
                </a:lnTo>
                <a:lnTo>
                  <a:pt x="670560" y="18287"/>
                </a:lnTo>
                <a:lnTo>
                  <a:pt x="670560" y="0"/>
                </a:lnTo>
                <a:close/>
              </a:path>
              <a:path w="3221990" h="1411604">
                <a:moveTo>
                  <a:pt x="734568" y="0"/>
                </a:moveTo>
                <a:lnTo>
                  <a:pt x="685800" y="0"/>
                </a:lnTo>
                <a:lnTo>
                  <a:pt x="685800" y="18287"/>
                </a:lnTo>
                <a:lnTo>
                  <a:pt x="734568" y="18287"/>
                </a:lnTo>
                <a:lnTo>
                  <a:pt x="734568" y="0"/>
                </a:lnTo>
                <a:close/>
              </a:path>
              <a:path w="3221990" h="1411604">
                <a:moveTo>
                  <a:pt x="801624" y="0"/>
                </a:moveTo>
                <a:lnTo>
                  <a:pt x="752856" y="0"/>
                </a:lnTo>
                <a:lnTo>
                  <a:pt x="752856" y="18287"/>
                </a:lnTo>
                <a:lnTo>
                  <a:pt x="801624" y="18287"/>
                </a:lnTo>
                <a:lnTo>
                  <a:pt x="801624" y="0"/>
                </a:lnTo>
                <a:close/>
              </a:path>
              <a:path w="3221990" h="1411604">
                <a:moveTo>
                  <a:pt x="868680" y="0"/>
                </a:moveTo>
                <a:lnTo>
                  <a:pt x="819912" y="0"/>
                </a:lnTo>
                <a:lnTo>
                  <a:pt x="819912" y="18287"/>
                </a:lnTo>
                <a:lnTo>
                  <a:pt x="868680" y="18287"/>
                </a:lnTo>
                <a:lnTo>
                  <a:pt x="868680" y="0"/>
                </a:lnTo>
                <a:close/>
              </a:path>
              <a:path w="3221990" h="1411604">
                <a:moveTo>
                  <a:pt x="935736" y="0"/>
                </a:moveTo>
                <a:lnTo>
                  <a:pt x="886968" y="0"/>
                </a:lnTo>
                <a:lnTo>
                  <a:pt x="886968" y="18287"/>
                </a:lnTo>
                <a:lnTo>
                  <a:pt x="935736" y="18287"/>
                </a:lnTo>
                <a:lnTo>
                  <a:pt x="935736" y="0"/>
                </a:lnTo>
                <a:close/>
              </a:path>
              <a:path w="3221990" h="1411604">
                <a:moveTo>
                  <a:pt x="1002792" y="0"/>
                </a:moveTo>
                <a:lnTo>
                  <a:pt x="954024" y="0"/>
                </a:lnTo>
                <a:lnTo>
                  <a:pt x="954024" y="18287"/>
                </a:lnTo>
                <a:lnTo>
                  <a:pt x="1002792" y="18287"/>
                </a:lnTo>
                <a:lnTo>
                  <a:pt x="1002792" y="0"/>
                </a:lnTo>
                <a:close/>
              </a:path>
              <a:path w="3221990" h="1411604">
                <a:moveTo>
                  <a:pt x="1069848" y="0"/>
                </a:moveTo>
                <a:lnTo>
                  <a:pt x="1021080" y="0"/>
                </a:lnTo>
                <a:lnTo>
                  <a:pt x="1021080" y="18287"/>
                </a:lnTo>
                <a:lnTo>
                  <a:pt x="1069848" y="18287"/>
                </a:lnTo>
                <a:lnTo>
                  <a:pt x="1069848" y="0"/>
                </a:lnTo>
                <a:close/>
              </a:path>
              <a:path w="3221990" h="1411604">
                <a:moveTo>
                  <a:pt x="1136904" y="0"/>
                </a:moveTo>
                <a:lnTo>
                  <a:pt x="1088136" y="0"/>
                </a:lnTo>
                <a:lnTo>
                  <a:pt x="1088136" y="18287"/>
                </a:lnTo>
                <a:lnTo>
                  <a:pt x="1136904" y="18287"/>
                </a:lnTo>
                <a:lnTo>
                  <a:pt x="1136904" y="0"/>
                </a:lnTo>
                <a:close/>
              </a:path>
              <a:path w="3221990" h="1411604">
                <a:moveTo>
                  <a:pt x="1203960" y="0"/>
                </a:moveTo>
                <a:lnTo>
                  <a:pt x="1152144" y="0"/>
                </a:lnTo>
                <a:lnTo>
                  <a:pt x="1152144" y="18287"/>
                </a:lnTo>
                <a:lnTo>
                  <a:pt x="1203960" y="18287"/>
                </a:lnTo>
                <a:lnTo>
                  <a:pt x="1203960" y="0"/>
                </a:lnTo>
                <a:close/>
              </a:path>
              <a:path w="3221990" h="1411604">
                <a:moveTo>
                  <a:pt x="1271016" y="0"/>
                </a:moveTo>
                <a:lnTo>
                  <a:pt x="1219200" y="0"/>
                </a:lnTo>
                <a:lnTo>
                  <a:pt x="1219200" y="18287"/>
                </a:lnTo>
                <a:lnTo>
                  <a:pt x="1271016" y="18287"/>
                </a:lnTo>
                <a:lnTo>
                  <a:pt x="1271016" y="0"/>
                </a:lnTo>
                <a:close/>
              </a:path>
              <a:path w="3221990" h="1411604">
                <a:moveTo>
                  <a:pt x="1338072" y="0"/>
                </a:moveTo>
                <a:lnTo>
                  <a:pt x="1286256" y="0"/>
                </a:lnTo>
                <a:lnTo>
                  <a:pt x="1286256" y="18287"/>
                </a:lnTo>
                <a:lnTo>
                  <a:pt x="1338072" y="18287"/>
                </a:lnTo>
                <a:lnTo>
                  <a:pt x="1338072" y="0"/>
                </a:lnTo>
                <a:close/>
              </a:path>
              <a:path w="3221990" h="1411604">
                <a:moveTo>
                  <a:pt x="1405128" y="0"/>
                </a:moveTo>
                <a:lnTo>
                  <a:pt x="1353312" y="0"/>
                </a:lnTo>
                <a:lnTo>
                  <a:pt x="1353312" y="18287"/>
                </a:lnTo>
                <a:lnTo>
                  <a:pt x="1405128" y="18287"/>
                </a:lnTo>
                <a:lnTo>
                  <a:pt x="1405128" y="0"/>
                </a:lnTo>
                <a:close/>
              </a:path>
              <a:path w="3221990" h="1411604">
                <a:moveTo>
                  <a:pt x="1472184" y="0"/>
                </a:moveTo>
                <a:lnTo>
                  <a:pt x="1420368" y="0"/>
                </a:lnTo>
                <a:lnTo>
                  <a:pt x="1420368" y="18287"/>
                </a:lnTo>
                <a:lnTo>
                  <a:pt x="1472184" y="18287"/>
                </a:lnTo>
                <a:lnTo>
                  <a:pt x="1472184" y="0"/>
                </a:lnTo>
                <a:close/>
              </a:path>
              <a:path w="3221990" h="1411604">
                <a:moveTo>
                  <a:pt x="1539240" y="0"/>
                </a:moveTo>
                <a:lnTo>
                  <a:pt x="1487424" y="0"/>
                </a:lnTo>
                <a:lnTo>
                  <a:pt x="1487424" y="18287"/>
                </a:lnTo>
                <a:lnTo>
                  <a:pt x="1539240" y="18287"/>
                </a:lnTo>
                <a:lnTo>
                  <a:pt x="1539240" y="0"/>
                </a:lnTo>
                <a:close/>
              </a:path>
              <a:path w="3221990" h="1411604">
                <a:moveTo>
                  <a:pt x="1603248" y="0"/>
                </a:moveTo>
                <a:lnTo>
                  <a:pt x="1554480" y="0"/>
                </a:lnTo>
                <a:lnTo>
                  <a:pt x="1554480" y="18287"/>
                </a:lnTo>
                <a:lnTo>
                  <a:pt x="1603248" y="18287"/>
                </a:lnTo>
                <a:lnTo>
                  <a:pt x="1603248" y="0"/>
                </a:lnTo>
                <a:close/>
              </a:path>
              <a:path w="3221990" h="1411604">
                <a:moveTo>
                  <a:pt x="1670304" y="0"/>
                </a:moveTo>
                <a:lnTo>
                  <a:pt x="1621536" y="0"/>
                </a:lnTo>
                <a:lnTo>
                  <a:pt x="1621536" y="18287"/>
                </a:lnTo>
                <a:lnTo>
                  <a:pt x="1670304" y="18287"/>
                </a:lnTo>
                <a:lnTo>
                  <a:pt x="1670304" y="0"/>
                </a:lnTo>
                <a:close/>
              </a:path>
              <a:path w="3221990" h="1411604">
                <a:moveTo>
                  <a:pt x="1737360" y="0"/>
                </a:moveTo>
                <a:lnTo>
                  <a:pt x="1688592" y="0"/>
                </a:lnTo>
                <a:lnTo>
                  <a:pt x="1688592" y="18287"/>
                </a:lnTo>
                <a:lnTo>
                  <a:pt x="1737360" y="18287"/>
                </a:lnTo>
                <a:lnTo>
                  <a:pt x="1737360" y="0"/>
                </a:lnTo>
                <a:close/>
              </a:path>
              <a:path w="3221990" h="1411604">
                <a:moveTo>
                  <a:pt x="1804416" y="0"/>
                </a:moveTo>
                <a:lnTo>
                  <a:pt x="1755648" y="0"/>
                </a:lnTo>
                <a:lnTo>
                  <a:pt x="1755648" y="18287"/>
                </a:lnTo>
                <a:lnTo>
                  <a:pt x="1804416" y="18287"/>
                </a:lnTo>
                <a:lnTo>
                  <a:pt x="1804416" y="0"/>
                </a:lnTo>
                <a:close/>
              </a:path>
              <a:path w="3221990" h="1411604">
                <a:moveTo>
                  <a:pt x="1871472" y="0"/>
                </a:moveTo>
                <a:lnTo>
                  <a:pt x="1822704" y="0"/>
                </a:lnTo>
                <a:lnTo>
                  <a:pt x="1822704" y="18287"/>
                </a:lnTo>
                <a:lnTo>
                  <a:pt x="1871472" y="18287"/>
                </a:lnTo>
                <a:lnTo>
                  <a:pt x="1871472" y="0"/>
                </a:lnTo>
                <a:close/>
              </a:path>
              <a:path w="3221990" h="1411604">
                <a:moveTo>
                  <a:pt x="1938528" y="0"/>
                </a:moveTo>
                <a:lnTo>
                  <a:pt x="1889760" y="0"/>
                </a:lnTo>
                <a:lnTo>
                  <a:pt x="1889760" y="18287"/>
                </a:lnTo>
                <a:lnTo>
                  <a:pt x="1938528" y="18287"/>
                </a:lnTo>
                <a:lnTo>
                  <a:pt x="1938528" y="0"/>
                </a:lnTo>
                <a:close/>
              </a:path>
              <a:path w="3221990" h="1411604">
                <a:moveTo>
                  <a:pt x="2005584" y="0"/>
                </a:moveTo>
                <a:lnTo>
                  <a:pt x="1956816" y="0"/>
                </a:lnTo>
                <a:lnTo>
                  <a:pt x="1956816" y="18287"/>
                </a:lnTo>
                <a:lnTo>
                  <a:pt x="2005584" y="18287"/>
                </a:lnTo>
                <a:lnTo>
                  <a:pt x="2005584" y="0"/>
                </a:lnTo>
                <a:close/>
              </a:path>
              <a:path w="3221990" h="1411604">
                <a:moveTo>
                  <a:pt x="2072640" y="0"/>
                </a:moveTo>
                <a:lnTo>
                  <a:pt x="2020824" y="0"/>
                </a:lnTo>
                <a:lnTo>
                  <a:pt x="2020824" y="18287"/>
                </a:lnTo>
                <a:lnTo>
                  <a:pt x="2072640" y="18287"/>
                </a:lnTo>
                <a:lnTo>
                  <a:pt x="2072640" y="0"/>
                </a:lnTo>
                <a:close/>
              </a:path>
              <a:path w="3221990" h="1411604">
                <a:moveTo>
                  <a:pt x="2139696" y="0"/>
                </a:moveTo>
                <a:lnTo>
                  <a:pt x="2087880" y="0"/>
                </a:lnTo>
                <a:lnTo>
                  <a:pt x="2087880" y="18287"/>
                </a:lnTo>
                <a:lnTo>
                  <a:pt x="2139696" y="18287"/>
                </a:lnTo>
                <a:lnTo>
                  <a:pt x="2139696" y="0"/>
                </a:lnTo>
                <a:close/>
              </a:path>
              <a:path w="3221990" h="1411604">
                <a:moveTo>
                  <a:pt x="2206752" y="0"/>
                </a:moveTo>
                <a:lnTo>
                  <a:pt x="2154936" y="0"/>
                </a:lnTo>
                <a:lnTo>
                  <a:pt x="2154936" y="18287"/>
                </a:lnTo>
                <a:lnTo>
                  <a:pt x="2206752" y="18287"/>
                </a:lnTo>
                <a:lnTo>
                  <a:pt x="2206752" y="0"/>
                </a:lnTo>
                <a:close/>
              </a:path>
              <a:path w="3221990" h="1411604">
                <a:moveTo>
                  <a:pt x="2273808" y="0"/>
                </a:moveTo>
                <a:lnTo>
                  <a:pt x="2221992" y="0"/>
                </a:lnTo>
                <a:lnTo>
                  <a:pt x="2221992" y="18287"/>
                </a:lnTo>
                <a:lnTo>
                  <a:pt x="2273808" y="18287"/>
                </a:lnTo>
                <a:lnTo>
                  <a:pt x="2273808" y="0"/>
                </a:lnTo>
                <a:close/>
              </a:path>
              <a:path w="3221990" h="1411604">
                <a:moveTo>
                  <a:pt x="2340864" y="0"/>
                </a:moveTo>
                <a:lnTo>
                  <a:pt x="2289048" y="0"/>
                </a:lnTo>
                <a:lnTo>
                  <a:pt x="2289048" y="18287"/>
                </a:lnTo>
                <a:lnTo>
                  <a:pt x="2340864" y="18287"/>
                </a:lnTo>
                <a:lnTo>
                  <a:pt x="2340864" y="0"/>
                </a:lnTo>
                <a:close/>
              </a:path>
              <a:path w="3221990" h="1411604">
                <a:moveTo>
                  <a:pt x="2407920" y="0"/>
                </a:moveTo>
                <a:lnTo>
                  <a:pt x="2356104" y="0"/>
                </a:lnTo>
                <a:lnTo>
                  <a:pt x="2356104" y="18287"/>
                </a:lnTo>
                <a:lnTo>
                  <a:pt x="2407920" y="18287"/>
                </a:lnTo>
                <a:lnTo>
                  <a:pt x="2407920" y="0"/>
                </a:lnTo>
                <a:close/>
              </a:path>
              <a:path w="3221990" h="1411604">
                <a:moveTo>
                  <a:pt x="2471928" y="0"/>
                </a:moveTo>
                <a:lnTo>
                  <a:pt x="2423160" y="0"/>
                </a:lnTo>
                <a:lnTo>
                  <a:pt x="2423160" y="18287"/>
                </a:lnTo>
                <a:lnTo>
                  <a:pt x="2471928" y="18287"/>
                </a:lnTo>
                <a:lnTo>
                  <a:pt x="2471928" y="0"/>
                </a:lnTo>
                <a:close/>
              </a:path>
              <a:path w="3221990" h="1411604">
                <a:moveTo>
                  <a:pt x="2538984" y="0"/>
                </a:moveTo>
                <a:lnTo>
                  <a:pt x="2490216" y="0"/>
                </a:lnTo>
                <a:lnTo>
                  <a:pt x="2490216" y="18287"/>
                </a:lnTo>
                <a:lnTo>
                  <a:pt x="2538984" y="18287"/>
                </a:lnTo>
                <a:lnTo>
                  <a:pt x="2538984" y="0"/>
                </a:lnTo>
                <a:close/>
              </a:path>
              <a:path w="3221990" h="1411604">
                <a:moveTo>
                  <a:pt x="2606040" y="0"/>
                </a:moveTo>
                <a:lnTo>
                  <a:pt x="2557272" y="0"/>
                </a:lnTo>
                <a:lnTo>
                  <a:pt x="2557272" y="18287"/>
                </a:lnTo>
                <a:lnTo>
                  <a:pt x="2606040" y="18287"/>
                </a:lnTo>
                <a:lnTo>
                  <a:pt x="2606040" y="0"/>
                </a:lnTo>
                <a:close/>
              </a:path>
              <a:path w="3221990" h="1411604">
                <a:moveTo>
                  <a:pt x="2673096" y="0"/>
                </a:moveTo>
                <a:lnTo>
                  <a:pt x="2624328" y="0"/>
                </a:lnTo>
                <a:lnTo>
                  <a:pt x="2624328" y="18287"/>
                </a:lnTo>
                <a:lnTo>
                  <a:pt x="2673096" y="18287"/>
                </a:lnTo>
                <a:lnTo>
                  <a:pt x="2673096" y="0"/>
                </a:lnTo>
                <a:close/>
              </a:path>
              <a:path w="3221990" h="1411604">
                <a:moveTo>
                  <a:pt x="2740152" y="0"/>
                </a:moveTo>
                <a:lnTo>
                  <a:pt x="2691384" y="0"/>
                </a:lnTo>
                <a:lnTo>
                  <a:pt x="2691384" y="18287"/>
                </a:lnTo>
                <a:lnTo>
                  <a:pt x="2740152" y="18287"/>
                </a:lnTo>
                <a:lnTo>
                  <a:pt x="2740152" y="0"/>
                </a:lnTo>
                <a:close/>
              </a:path>
              <a:path w="3221990" h="1411604">
                <a:moveTo>
                  <a:pt x="2807208" y="0"/>
                </a:moveTo>
                <a:lnTo>
                  <a:pt x="2758440" y="0"/>
                </a:lnTo>
                <a:lnTo>
                  <a:pt x="2758440" y="18287"/>
                </a:lnTo>
                <a:lnTo>
                  <a:pt x="2807208" y="18287"/>
                </a:lnTo>
                <a:lnTo>
                  <a:pt x="2807208" y="0"/>
                </a:lnTo>
                <a:close/>
              </a:path>
              <a:path w="3221990" h="1411604">
                <a:moveTo>
                  <a:pt x="2874264" y="0"/>
                </a:moveTo>
                <a:lnTo>
                  <a:pt x="2825496" y="0"/>
                </a:lnTo>
                <a:lnTo>
                  <a:pt x="2825496" y="18287"/>
                </a:lnTo>
                <a:lnTo>
                  <a:pt x="2874264" y="18287"/>
                </a:lnTo>
                <a:lnTo>
                  <a:pt x="2874264" y="0"/>
                </a:lnTo>
                <a:close/>
              </a:path>
              <a:path w="3221990" h="1411604">
                <a:moveTo>
                  <a:pt x="2941320" y="0"/>
                </a:moveTo>
                <a:lnTo>
                  <a:pt x="2889504" y="0"/>
                </a:lnTo>
                <a:lnTo>
                  <a:pt x="2889504" y="18287"/>
                </a:lnTo>
                <a:lnTo>
                  <a:pt x="2941320" y="18287"/>
                </a:lnTo>
                <a:lnTo>
                  <a:pt x="2941320" y="0"/>
                </a:lnTo>
                <a:close/>
              </a:path>
              <a:path w="3221990" h="1411604">
                <a:moveTo>
                  <a:pt x="3008376" y="0"/>
                </a:moveTo>
                <a:lnTo>
                  <a:pt x="2956560" y="0"/>
                </a:lnTo>
                <a:lnTo>
                  <a:pt x="2956560" y="18287"/>
                </a:lnTo>
                <a:lnTo>
                  <a:pt x="3008376" y="18287"/>
                </a:lnTo>
                <a:lnTo>
                  <a:pt x="3008376" y="0"/>
                </a:lnTo>
                <a:close/>
              </a:path>
              <a:path w="3221990" h="1411604">
                <a:moveTo>
                  <a:pt x="3075432" y="0"/>
                </a:moveTo>
                <a:lnTo>
                  <a:pt x="3023616" y="0"/>
                </a:lnTo>
                <a:lnTo>
                  <a:pt x="3023616" y="18287"/>
                </a:lnTo>
                <a:lnTo>
                  <a:pt x="3075432" y="18287"/>
                </a:lnTo>
                <a:lnTo>
                  <a:pt x="3075432" y="0"/>
                </a:lnTo>
                <a:close/>
              </a:path>
              <a:path w="3221990" h="1411604">
                <a:moveTo>
                  <a:pt x="3142488" y="0"/>
                </a:moveTo>
                <a:lnTo>
                  <a:pt x="3090672" y="0"/>
                </a:lnTo>
                <a:lnTo>
                  <a:pt x="3090672" y="18287"/>
                </a:lnTo>
                <a:lnTo>
                  <a:pt x="3142488" y="18287"/>
                </a:lnTo>
                <a:lnTo>
                  <a:pt x="3142488" y="0"/>
                </a:lnTo>
                <a:close/>
              </a:path>
              <a:path w="3221990" h="1411604">
                <a:moveTo>
                  <a:pt x="3209544" y="0"/>
                </a:moveTo>
                <a:lnTo>
                  <a:pt x="3157728" y="0"/>
                </a:lnTo>
                <a:lnTo>
                  <a:pt x="3157728" y="18287"/>
                </a:lnTo>
                <a:lnTo>
                  <a:pt x="3209544" y="18287"/>
                </a:lnTo>
                <a:lnTo>
                  <a:pt x="3209544" y="0"/>
                </a:lnTo>
                <a:close/>
              </a:path>
              <a:path w="3221990" h="1411604">
                <a:moveTo>
                  <a:pt x="3221736" y="21335"/>
                </a:moveTo>
                <a:lnTo>
                  <a:pt x="3203448" y="21335"/>
                </a:lnTo>
                <a:lnTo>
                  <a:pt x="3203448" y="73151"/>
                </a:lnTo>
                <a:lnTo>
                  <a:pt x="3221736" y="73151"/>
                </a:lnTo>
                <a:lnTo>
                  <a:pt x="3221736" y="21335"/>
                </a:lnTo>
                <a:close/>
              </a:path>
              <a:path w="3221990" h="1411604">
                <a:moveTo>
                  <a:pt x="3221736" y="88391"/>
                </a:moveTo>
                <a:lnTo>
                  <a:pt x="3203448" y="88391"/>
                </a:lnTo>
                <a:lnTo>
                  <a:pt x="3203448" y="137159"/>
                </a:lnTo>
                <a:lnTo>
                  <a:pt x="3221736" y="137159"/>
                </a:lnTo>
                <a:lnTo>
                  <a:pt x="3221736" y="88391"/>
                </a:lnTo>
                <a:close/>
              </a:path>
              <a:path w="3221990" h="1411604">
                <a:moveTo>
                  <a:pt x="3221736" y="155447"/>
                </a:moveTo>
                <a:lnTo>
                  <a:pt x="3203448" y="155447"/>
                </a:lnTo>
                <a:lnTo>
                  <a:pt x="3203448" y="204215"/>
                </a:lnTo>
                <a:lnTo>
                  <a:pt x="3221736" y="204215"/>
                </a:lnTo>
                <a:lnTo>
                  <a:pt x="3221736" y="155447"/>
                </a:lnTo>
                <a:close/>
              </a:path>
              <a:path w="3221990" h="1411604">
                <a:moveTo>
                  <a:pt x="3221736" y="222503"/>
                </a:moveTo>
                <a:lnTo>
                  <a:pt x="3203448" y="222503"/>
                </a:lnTo>
                <a:lnTo>
                  <a:pt x="3203448" y="271271"/>
                </a:lnTo>
                <a:lnTo>
                  <a:pt x="3221736" y="271271"/>
                </a:lnTo>
                <a:lnTo>
                  <a:pt x="3221736" y="222503"/>
                </a:lnTo>
                <a:close/>
              </a:path>
              <a:path w="3221990" h="1411604">
                <a:moveTo>
                  <a:pt x="3221736" y="289559"/>
                </a:moveTo>
                <a:lnTo>
                  <a:pt x="3203448" y="289559"/>
                </a:lnTo>
                <a:lnTo>
                  <a:pt x="3203448" y="338327"/>
                </a:lnTo>
                <a:lnTo>
                  <a:pt x="3221736" y="338327"/>
                </a:lnTo>
                <a:lnTo>
                  <a:pt x="3221736" y="289559"/>
                </a:lnTo>
                <a:close/>
              </a:path>
              <a:path w="3221990" h="1411604">
                <a:moveTo>
                  <a:pt x="3221736" y="356615"/>
                </a:moveTo>
                <a:lnTo>
                  <a:pt x="3203448" y="356615"/>
                </a:lnTo>
                <a:lnTo>
                  <a:pt x="3203448" y="405383"/>
                </a:lnTo>
                <a:lnTo>
                  <a:pt x="3221736" y="405383"/>
                </a:lnTo>
                <a:lnTo>
                  <a:pt x="3221736" y="356615"/>
                </a:lnTo>
                <a:close/>
              </a:path>
              <a:path w="3221990" h="1411604">
                <a:moveTo>
                  <a:pt x="3221736" y="423671"/>
                </a:moveTo>
                <a:lnTo>
                  <a:pt x="3203448" y="423671"/>
                </a:lnTo>
                <a:lnTo>
                  <a:pt x="3203448" y="472439"/>
                </a:lnTo>
                <a:lnTo>
                  <a:pt x="3221736" y="472439"/>
                </a:lnTo>
                <a:lnTo>
                  <a:pt x="3221736" y="423671"/>
                </a:lnTo>
                <a:close/>
              </a:path>
              <a:path w="3221990" h="1411604">
                <a:moveTo>
                  <a:pt x="3221736" y="490727"/>
                </a:moveTo>
                <a:lnTo>
                  <a:pt x="3203448" y="490727"/>
                </a:lnTo>
                <a:lnTo>
                  <a:pt x="3203448" y="539495"/>
                </a:lnTo>
                <a:lnTo>
                  <a:pt x="3221736" y="539495"/>
                </a:lnTo>
                <a:lnTo>
                  <a:pt x="3221736" y="490727"/>
                </a:lnTo>
                <a:close/>
              </a:path>
              <a:path w="3221990" h="1411604">
                <a:moveTo>
                  <a:pt x="3221736" y="554735"/>
                </a:moveTo>
                <a:lnTo>
                  <a:pt x="3203448" y="554735"/>
                </a:lnTo>
                <a:lnTo>
                  <a:pt x="3203448" y="606551"/>
                </a:lnTo>
                <a:lnTo>
                  <a:pt x="3221736" y="606551"/>
                </a:lnTo>
                <a:lnTo>
                  <a:pt x="3221736" y="554735"/>
                </a:lnTo>
                <a:close/>
              </a:path>
              <a:path w="3221990" h="1411604">
                <a:moveTo>
                  <a:pt x="3221736" y="621791"/>
                </a:moveTo>
                <a:lnTo>
                  <a:pt x="3203448" y="621791"/>
                </a:lnTo>
                <a:lnTo>
                  <a:pt x="3203448" y="673607"/>
                </a:lnTo>
                <a:lnTo>
                  <a:pt x="3221736" y="673607"/>
                </a:lnTo>
                <a:lnTo>
                  <a:pt x="3221736" y="621791"/>
                </a:lnTo>
                <a:close/>
              </a:path>
              <a:path w="3221990" h="1411604">
                <a:moveTo>
                  <a:pt x="3221736" y="688847"/>
                </a:moveTo>
                <a:lnTo>
                  <a:pt x="3203448" y="688847"/>
                </a:lnTo>
                <a:lnTo>
                  <a:pt x="3203448" y="740663"/>
                </a:lnTo>
                <a:lnTo>
                  <a:pt x="3221736" y="740663"/>
                </a:lnTo>
                <a:lnTo>
                  <a:pt x="3221736" y="688847"/>
                </a:lnTo>
                <a:close/>
              </a:path>
              <a:path w="3221990" h="1411604">
                <a:moveTo>
                  <a:pt x="3221736" y="755903"/>
                </a:moveTo>
                <a:lnTo>
                  <a:pt x="3203448" y="755903"/>
                </a:lnTo>
                <a:lnTo>
                  <a:pt x="3203448" y="807719"/>
                </a:lnTo>
                <a:lnTo>
                  <a:pt x="3221736" y="807719"/>
                </a:lnTo>
                <a:lnTo>
                  <a:pt x="3221736" y="755903"/>
                </a:lnTo>
                <a:close/>
              </a:path>
              <a:path w="3221990" h="1411604">
                <a:moveTo>
                  <a:pt x="3221736" y="822959"/>
                </a:moveTo>
                <a:lnTo>
                  <a:pt x="3203448" y="822959"/>
                </a:lnTo>
                <a:lnTo>
                  <a:pt x="3203448" y="874776"/>
                </a:lnTo>
                <a:lnTo>
                  <a:pt x="3221736" y="874776"/>
                </a:lnTo>
                <a:lnTo>
                  <a:pt x="3221736" y="822959"/>
                </a:lnTo>
                <a:close/>
              </a:path>
              <a:path w="3221990" h="1411604">
                <a:moveTo>
                  <a:pt x="3221736" y="890015"/>
                </a:moveTo>
                <a:lnTo>
                  <a:pt x="3203448" y="890015"/>
                </a:lnTo>
                <a:lnTo>
                  <a:pt x="3203448" y="941831"/>
                </a:lnTo>
                <a:lnTo>
                  <a:pt x="3221736" y="941831"/>
                </a:lnTo>
                <a:lnTo>
                  <a:pt x="3221736" y="890015"/>
                </a:lnTo>
                <a:close/>
              </a:path>
              <a:path w="3221990" h="1411604">
                <a:moveTo>
                  <a:pt x="3221736" y="957071"/>
                </a:moveTo>
                <a:lnTo>
                  <a:pt x="3203448" y="957071"/>
                </a:lnTo>
                <a:lnTo>
                  <a:pt x="3203448" y="1005839"/>
                </a:lnTo>
                <a:lnTo>
                  <a:pt x="3221736" y="1005839"/>
                </a:lnTo>
                <a:lnTo>
                  <a:pt x="3221736" y="957071"/>
                </a:lnTo>
                <a:close/>
              </a:path>
              <a:path w="3221990" h="1411604">
                <a:moveTo>
                  <a:pt x="3221736" y="1024127"/>
                </a:moveTo>
                <a:lnTo>
                  <a:pt x="3203448" y="1024127"/>
                </a:lnTo>
                <a:lnTo>
                  <a:pt x="3203448" y="1072895"/>
                </a:lnTo>
                <a:lnTo>
                  <a:pt x="3221736" y="1072895"/>
                </a:lnTo>
                <a:lnTo>
                  <a:pt x="3221736" y="1024127"/>
                </a:lnTo>
                <a:close/>
              </a:path>
              <a:path w="3221990" h="1411604">
                <a:moveTo>
                  <a:pt x="3221736" y="1091183"/>
                </a:moveTo>
                <a:lnTo>
                  <a:pt x="3203448" y="1091183"/>
                </a:lnTo>
                <a:lnTo>
                  <a:pt x="3203448" y="1139952"/>
                </a:lnTo>
                <a:lnTo>
                  <a:pt x="3221736" y="1139952"/>
                </a:lnTo>
                <a:lnTo>
                  <a:pt x="3221736" y="1091183"/>
                </a:lnTo>
                <a:close/>
              </a:path>
              <a:path w="3221990" h="1411604">
                <a:moveTo>
                  <a:pt x="3221736" y="1158239"/>
                </a:moveTo>
                <a:lnTo>
                  <a:pt x="3203448" y="1158239"/>
                </a:lnTo>
                <a:lnTo>
                  <a:pt x="3203448" y="1207007"/>
                </a:lnTo>
                <a:lnTo>
                  <a:pt x="3221736" y="1207007"/>
                </a:lnTo>
                <a:lnTo>
                  <a:pt x="3221736" y="1158239"/>
                </a:lnTo>
                <a:close/>
              </a:path>
              <a:path w="3221990" h="1411604">
                <a:moveTo>
                  <a:pt x="3221736" y="1225295"/>
                </a:moveTo>
                <a:lnTo>
                  <a:pt x="3203448" y="1225295"/>
                </a:lnTo>
                <a:lnTo>
                  <a:pt x="3203448" y="1274064"/>
                </a:lnTo>
                <a:lnTo>
                  <a:pt x="3221736" y="1274064"/>
                </a:lnTo>
                <a:lnTo>
                  <a:pt x="3221736" y="1225295"/>
                </a:lnTo>
                <a:close/>
              </a:path>
              <a:path w="3221990" h="1411604">
                <a:moveTo>
                  <a:pt x="3221736" y="1292352"/>
                </a:moveTo>
                <a:lnTo>
                  <a:pt x="3203448" y="1292352"/>
                </a:lnTo>
                <a:lnTo>
                  <a:pt x="3203448" y="1341119"/>
                </a:lnTo>
                <a:lnTo>
                  <a:pt x="3221736" y="1341119"/>
                </a:lnTo>
                <a:lnTo>
                  <a:pt x="3221736" y="1292352"/>
                </a:lnTo>
                <a:close/>
              </a:path>
              <a:path w="3221990" h="1411604">
                <a:moveTo>
                  <a:pt x="3221736" y="1395983"/>
                </a:moveTo>
                <a:lnTo>
                  <a:pt x="3212592" y="1395983"/>
                </a:lnTo>
                <a:lnTo>
                  <a:pt x="3206496" y="1400048"/>
                </a:lnTo>
                <a:lnTo>
                  <a:pt x="3206496" y="1411223"/>
                </a:lnTo>
                <a:lnTo>
                  <a:pt x="3221736" y="1411223"/>
                </a:lnTo>
                <a:lnTo>
                  <a:pt x="3221736" y="1395983"/>
                </a:lnTo>
                <a:close/>
              </a:path>
              <a:path w="3221990" h="1411604">
                <a:moveTo>
                  <a:pt x="3221736" y="1359407"/>
                </a:moveTo>
                <a:lnTo>
                  <a:pt x="3203448" y="1359407"/>
                </a:lnTo>
                <a:lnTo>
                  <a:pt x="3203448" y="1402079"/>
                </a:lnTo>
                <a:lnTo>
                  <a:pt x="3206496" y="1400048"/>
                </a:lnTo>
                <a:lnTo>
                  <a:pt x="3206496" y="1395983"/>
                </a:lnTo>
                <a:lnTo>
                  <a:pt x="3221736" y="1395983"/>
                </a:lnTo>
                <a:lnTo>
                  <a:pt x="3221736" y="1359407"/>
                </a:lnTo>
                <a:close/>
              </a:path>
              <a:path w="3221990" h="1411604">
                <a:moveTo>
                  <a:pt x="3212592" y="1395983"/>
                </a:moveTo>
                <a:lnTo>
                  <a:pt x="3206496" y="1395983"/>
                </a:lnTo>
                <a:lnTo>
                  <a:pt x="3206496" y="1400048"/>
                </a:lnTo>
                <a:lnTo>
                  <a:pt x="3212592" y="1395983"/>
                </a:lnTo>
                <a:close/>
              </a:path>
              <a:path w="3221990" h="1411604">
                <a:moveTo>
                  <a:pt x="3191256" y="1395983"/>
                </a:moveTo>
                <a:lnTo>
                  <a:pt x="3139440" y="1395983"/>
                </a:lnTo>
                <a:lnTo>
                  <a:pt x="3139440" y="1411223"/>
                </a:lnTo>
                <a:lnTo>
                  <a:pt x="3191256" y="1411223"/>
                </a:lnTo>
                <a:lnTo>
                  <a:pt x="3191256" y="1395983"/>
                </a:lnTo>
                <a:close/>
              </a:path>
              <a:path w="3221990" h="1411604">
                <a:moveTo>
                  <a:pt x="3124200" y="1395983"/>
                </a:moveTo>
                <a:lnTo>
                  <a:pt x="3072384" y="1395983"/>
                </a:lnTo>
                <a:lnTo>
                  <a:pt x="3072384" y="1411223"/>
                </a:lnTo>
                <a:lnTo>
                  <a:pt x="3124200" y="1411223"/>
                </a:lnTo>
                <a:lnTo>
                  <a:pt x="3124200" y="1395983"/>
                </a:lnTo>
                <a:close/>
              </a:path>
              <a:path w="3221990" h="1411604">
                <a:moveTo>
                  <a:pt x="3057144" y="1395983"/>
                </a:moveTo>
                <a:lnTo>
                  <a:pt x="3008376" y="1395983"/>
                </a:lnTo>
                <a:lnTo>
                  <a:pt x="3008376" y="1411223"/>
                </a:lnTo>
                <a:lnTo>
                  <a:pt x="3057144" y="1411223"/>
                </a:lnTo>
                <a:lnTo>
                  <a:pt x="3057144" y="1395983"/>
                </a:lnTo>
                <a:close/>
              </a:path>
              <a:path w="3221990" h="1411604">
                <a:moveTo>
                  <a:pt x="2990088" y="1395983"/>
                </a:moveTo>
                <a:lnTo>
                  <a:pt x="2941320" y="1395983"/>
                </a:lnTo>
                <a:lnTo>
                  <a:pt x="2941320" y="1411223"/>
                </a:lnTo>
                <a:lnTo>
                  <a:pt x="2990088" y="1411223"/>
                </a:lnTo>
                <a:lnTo>
                  <a:pt x="2990088" y="1395983"/>
                </a:lnTo>
                <a:close/>
              </a:path>
              <a:path w="3221990" h="1411604">
                <a:moveTo>
                  <a:pt x="2923032" y="1395983"/>
                </a:moveTo>
                <a:lnTo>
                  <a:pt x="2874264" y="1395983"/>
                </a:lnTo>
                <a:lnTo>
                  <a:pt x="2874264" y="1411223"/>
                </a:lnTo>
                <a:lnTo>
                  <a:pt x="2923032" y="1411223"/>
                </a:lnTo>
                <a:lnTo>
                  <a:pt x="2923032" y="1395983"/>
                </a:lnTo>
                <a:close/>
              </a:path>
              <a:path w="3221990" h="1411604">
                <a:moveTo>
                  <a:pt x="2855976" y="1395983"/>
                </a:moveTo>
                <a:lnTo>
                  <a:pt x="2807208" y="1395983"/>
                </a:lnTo>
                <a:lnTo>
                  <a:pt x="2807208" y="1411223"/>
                </a:lnTo>
                <a:lnTo>
                  <a:pt x="2855976" y="1411223"/>
                </a:lnTo>
                <a:lnTo>
                  <a:pt x="2855976" y="1395983"/>
                </a:lnTo>
                <a:close/>
              </a:path>
              <a:path w="3221990" h="1411604">
                <a:moveTo>
                  <a:pt x="2788920" y="1395983"/>
                </a:moveTo>
                <a:lnTo>
                  <a:pt x="2740152" y="1395983"/>
                </a:lnTo>
                <a:lnTo>
                  <a:pt x="2740152" y="1411223"/>
                </a:lnTo>
                <a:lnTo>
                  <a:pt x="2788920" y="1411223"/>
                </a:lnTo>
                <a:lnTo>
                  <a:pt x="2788920" y="1395983"/>
                </a:lnTo>
                <a:close/>
              </a:path>
              <a:path w="3221990" h="1411604">
                <a:moveTo>
                  <a:pt x="2721864" y="1395983"/>
                </a:moveTo>
                <a:lnTo>
                  <a:pt x="2673096" y="1395983"/>
                </a:lnTo>
                <a:lnTo>
                  <a:pt x="2673096" y="1411223"/>
                </a:lnTo>
                <a:lnTo>
                  <a:pt x="2721864" y="1411223"/>
                </a:lnTo>
                <a:lnTo>
                  <a:pt x="2721864" y="1395983"/>
                </a:lnTo>
                <a:close/>
              </a:path>
              <a:path w="3221990" h="1411604">
                <a:moveTo>
                  <a:pt x="2654808" y="1395983"/>
                </a:moveTo>
                <a:lnTo>
                  <a:pt x="2606040" y="1395983"/>
                </a:lnTo>
                <a:lnTo>
                  <a:pt x="2606040" y="1411223"/>
                </a:lnTo>
                <a:lnTo>
                  <a:pt x="2654808" y="1411223"/>
                </a:lnTo>
                <a:lnTo>
                  <a:pt x="2654808" y="1395983"/>
                </a:lnTo>
                <a:close/>
              </a:path>
              <a:path w="3221990" h="1411604">
                <a:moveTo>
                  <a:pt x="2590800" y="1395983"/>
                </a:moveTo>
                <a:lnTo>
                  <a:pt x="2538984" y="1395983"/>
                </a:lnTo>
                <a:lnTo>
                  <a:pt x="2538984" y="1411223"/>
                </a:lnTo>
                <a:lnTo>
                  <a:pt x="2590800" y="1411223"/>
                </a:lnTo>
                <a:lnTo>
                  <a:pt x="2590800" y="1395983"/>
                </a:lnTo>
                <a:close/>
              </a:path>
              <a:path w="3221990" h="1411604">
                <a:moveTo>
                  <a:pt x="2523744" y="1395983"/>
                </a:moveTo>
                <a:lnTo>
                  <a:pt x="2471928" y="1395983"/>
                </a:lnTo>
                <a:lnTo>
                  <a:pt x="2471928" y="1411223"/>
                </a:lnTo>
                <a:lnTo>
                  <a:pt x="2523744" y="1411223"/>
                </a:lnTo>
                <a:lnTo>
                  <a:pt x="2523744" y="1395983"/>
                </a:lnTo>
                <a:close/>
              </a:path>
              <a:path w="3221990" h="1411604">
                <a:moveTo>
                  <a:pt x="2456688" y="1395983"/>
                </a:moveTo>
                <a:lnTo>
                  <a:pt x="2404872" y="1395983"/>
                </a:lnTo>
                <a:lnTo>
                  <a:pt x="2404872" y="1411223"/>
                </a:lnTo>
                <a:lnTo>
                  <a:pt x="2456688" y="1411223"/>
                </a:lnTo>
                <a:lnTo>
                  <a:pt x="2456688" y="1395983"/>
                </a:lnTo>
                <a:close/>
              </a:path>
              <a:path w="3221990" h="1411604">
                <a:moveTo>
                  <a:pt x="2389632" y="1395983"/>
                </a:moveTo>
                <a:lnTo>
                  <a:pt x="2337816" y="1395983"/>
                </a:lnTo>
                <a:lnTo>
                  <a:pt x="2337816" y="1411223"/>
                </a:lnTo>
                <a:lnTo>
                  <a:pt x="2389632" y="1411223"/>
                </a:lnTo>
                <a:lnTo>
                  <a:pt x="2389632" y="1395983"/>
                </a:lnTo>
                <a:close/>
              </a:path>
              <a:path w="3221990" h="1411604">
                <a:moveTo>
                  <a:pt x="2322576" y="1395983"/>
                </a:moveTo>
                <a:lnTo>
                  <a:pt x="2270760" y="1395983"/>
                </a:lnTo>
                <a:lnTo>
                  <a:pt x="2270760" y="1411223"/>
                </a:lnTo>
                <a:lnTo>
                  <a:pt x="2322576" y="1411223"/>
                </a:lnTo>
                <a:lnTo>
                  <a:pt x="2322576" y="1395983"/>
                </a:lnTo>
                <a:close/>
              </a:path>
              <a:path w="3221990" h="1411604">
                <a:moveTo>
                  <a:pt x="2255520" y="1395983"/>
                </a:moveTo>
                <a:lnTo>
                  <a:pt x="2203704" y="1395983"/>
                </a:lnTo>
                <a:lnTo>
                  <a:pt x="2203704" y="1411223"/>
                </a:lnTo>
                <a:lnTo>
                  <a:pt x="2255520" y="1411223"/>
                </a:lnTo>
                <a:lnTo>
                  <a:pt x="2255520" y="1395983"/>
                </a:lnTo>
                <a:close/>
              </a:path>
              <a:path w="3221990" h="1411604">
                <a:moveTo>
                  <a:pt x="2188464" y="1395983"/>
                </a:moveTo>
                <a:lnTo>
                  <a:pt x="2139696" y="1395983"/>
                </a:lnTo>
                <a:lnTo>
                  <a:pt x="2139696" y="1411223"/>
                </a:lnTo>
                <a:lnTo>
                  <a:pt x="2188464" y="1411223"/>
                </a:lnTo>
                <a:lnTo>
                  <a:pt x="2188464" y="1395983"/>
                </a:lnTo>
                <a:close/>
              </a:path>
              <a:path w="3221990" h="1411604">
                <a:moveTo>
                  <a:pt x="2121408" y="1395983"/>
                </a:moveTo>
                <a:lnTo>
                  <a:pt x="2072640" y="1395983"/>
                </a:lnTo>
                <a:lnTo>
                  <a:pt x="2072640" y="1411223"/>
                </a:lnTo>
                <a:lnTo>
                  <a:pt x="2121408" y="1411223"/>
                </a:lnTo>
                <a:lnTo>
                  <a:pt x="2121408" y="1395983"/>
                </a:lnTo>
                <a:close/>
              </a:path>
              <a:path w="3221990" h="1411604">
                <a:moveTo>
                  <a:pt x="2054352" y="1395983"/>
                </a:moveTo>
                <a:lnTo>
                  <a:pt x="2005584" y="1395983"/>
                </a:lnTo>
                <a:lnTo>
                  <a:pt x="2005584" y="1411223"/>
                </a:lnTo>
                <a:lnTo>
                  <a:pt x="2054352" y="1411223"/>
                </a:lnTo>
                <a:lnTo>
                  <a:pt x="2054352" y="1395983"/>
                </a:lnTo>
                <a:close/>
              </a:path>
              <a:path w="3221990" h="1411604">
                <a:moveTo>
                  <a:pt x="1987296" y="1395983"/>
                </a:moveTo>
                <a:lnTo>
                  <a:pt x="1938528" y="1395983"/>
                </a:lnTo>
                <a:lnTo>
                  <a:pt x="1938528" y="1411223"/>
                </a:lnTo>
                <a:lnTo>
                  <a:pt x="1987296" y="1411223"/>
                </a:lnTo>
                <a:lnTo>
                  <a:pt x="1987296" y="1395983"/>
                </a:lnTo>
                <a:close/>
              </a:path>
              <a:path w="3221990" h="1411604">
                <a:moveTo>
                  <a:pt x="1920240" y="1395983"/>
                </a:moveTo>
                <a:lnTo>
                  <a:pt x="1871472" y="1395983"/>
                </a:lnTo>
                <a:lnTo>
                  <a:pt x="1871472" y="1411223"/>
                </a:lnTo>
                <a:lnTo>
                  <a:pt x="1920240" y="1411223"/>
                </a:lnTo>
                <a:lnTo>
                  <a:pt x="1920240" y="1395983"/>
                </a:lnTo>
                <a:close/>
              </a:path>
              <a:path w="3221990" h="1411604">
                <a:moveTo>
                  <a:pt x="1853184" y="1395983"/>
                </a:moveTo>
                <a:lnTo>
                  <a:pt x="1804416" y="1395983"/>
                </a:lnTo>
                <a:lnTo>
                  <a:pt x="1804416" y="1411223"/>
                </a:lnTo>
                <a:lnTo>
                  <a:pt x="1853184" y="1411223"/>
                </a:lnTo>
                <a:lnTo>
                  <a:pt x="1853184" y="1395983"/>
                </a:lnTo>
                <a:close/>
              </a:path>
              <a:path w="3221990" h="1411604">
                <a:moveTo>
                  <a:pt x="1786128" y="1395983"/>
                </a:moveTo>
                <a:lnTo>
                  <a:pt x="1737360" y="1395983"/>
                </a:lnTo>
                <a:lnTo>
                  <a:pt x="1737360" y="1411223"/>
                </a:lnTo>
                <a:lnTo>
                  <a:pt x="1786128" y="1411223"/>
                </a:lnTo>
                <a:lnTo>
                  <a:pt x="1786128" y="1395983"/>
                </a:lnTo>
                <a:close/>
              </a:path>
              <a:path w="3221990" h="1411604">
                <a:moveTo>
                  <a:pt x="1722120" y="1395983"/>
                </a:moveTo>
                <a:lnTo>
                  <a:pt x="1670304" y="1395983"/>
                </a:lnTo>
                <a:lnTo>
                  <a:pt x="1670304" y="1411223"/>
                </a:lnTo>
                <a:lnTo>
                  <a:pt x="1722120" y="1411223"/>
                </a:lnTo>
                <a:lnTo>
                  <a:pt x="1722120" y="1395983"/>
                </a:lnTo>
                <a:close/>
              </a:path>
              <a:path w="3221990" h="1411604">
                <a:moveTo>
                  <a:pt x="1655064" y="1395983"/>
                </a:moveTo>
                <a:lnTo>
                  <a:pt x="1603248" y="1395983"/>
                </a:lnTo>
                <a:lnTo>
                  <a:pt x="1603248" y="1411223"/>
                </a:lnTo>
                <a:lnTo>
                  <a:pt x="1655064" y="1411223"/>
                </a:lnTo>
                <a:lnTo>
                  <a:pt x="1655064" y="1395983"/>
                </a:lnTo>
                <a:close/>
              </a:path>
              <a:path w="3221990" h="1411604">
                <a:moveTo>
                  <a:pt x="1588008" y="1395983"/>
                </a:moveTo>
                <a:lnTo>
                  <a:pt x="1536192" y="1395983"/>
                </a:lnTo>
                <a:lnTo>
                  <a:pt x="1536192" y="1411223"/>
                </a:lnTo>
                <a:lnTo>
                  <a:pt x="1588008" y="1411223"/>
                </a:lnTo>
                <a:lnTo>
                  <a:pt x="1588008" y="1395983"/>
                </a:lnTo>
                <a:close/>
              </a:path>
              <a:path w="3221990" h="1411604">
                <a:moveTo>
                  <a:pt x="1520952" y="1395983"/>
                </a:moveTo>
                <a:lnTo>
                  <a:pt x="1469136" y="1395983"/>
                </a:lnTo>
                <a:lnTo>
                  <a:pt x="1469136" y="1411223"/>
                </a:lnTo>
                <a:lnTo>
                  <a:pt x="1520952" y="1411223"/>
                </a:lnTo>
                <a:lnTo>
                  <a:pt x="1520952" y="1395983"/>
                </a:lnTo>
                <a:close/>
              </a:path>
              <a:path w="3221990" h="1411604">
                <a:moveTo>
                  <a:pt x="1453896" y="1395983"/>
                </a:moveTo>
                <a:lnTo>
                  <a:pt x="1402080" y="1395983"/>
                </a:lnTo>
                <a:lnTo>
                  <a:pt x="1402080" y="1411223"/>
                </a:lnTo>
                <a:lnTo>
                  <a:pt x="1453896" y="1411223"/>
                </a:lnTo>
                <a:lnTo>
                  <a:pt x="1453896" y="1395983"/>
                </a:lnTo>
                <a:close/>
              </a:path>
              <a:path w="3221990" h="1411604">
                <a:moveTo>
                  <a:pt x="1386840" y="1395983"/>
                </a:moveTo>
                <a:lnTo>
                  <a:pt x="1335024" y="1395983"/>
                </a:lnTo>
                <a:lnTo>
                  <a:pt x="1335024" y="1411223"/>
                </a:lnTo>
                <a:lnTo>
                  <a:pt x="1386840" y="1411223"/>
                </a:lnTo>
                <a:lnTo>
                  <a:pt x="1386840" y="1395983"/>
                </a:lnTo>
                <a:close/>
              </a:path>
              <a:path w="3221990" h="1411604">
                <a:moveTo>
                  <a:pt x="1319784" y="1395983"/>
                </a:moveTo>
                <a:lnTo>
                  <a:pt x="1271016" y="1395983"/>
                </a:lnTo>
                <a:lnTo>
                  <a:pt x="1271016" y="1411223"/>
                </a:lnTo>
                <a:lnTo>
                  <a:pt x="1319784" y="1411223"/>
                </a:lnTo>
                <a:lnTo>
                  <a:pt x="1319784" y="1395983"/>
                </a:lnTo>
                <a:close/>
              </a:path>
              <a:path w="3221990" h="1411604">
                <a:moveTo>
                  <a:pt x="1252728" y="1395983"/>
                </a:moveTo>
                <a:lnTo>
                  <a:pt x="1203960" y="1395983"/>
                </a:lnTo>
                <a:lnTo>
                  <a:pt x="1203960" y="1411223"/>
                </a:lnTo>
                <a:lnTo>
                  <a:pt x="1252728" y="1411223"/>
                </a:lnTo>
                <a:lnTo>
                  <a:pt x="1252728" y="1395983"/>
                </a:lnTo>
                <a:close/>
              </a:path>
              <a:path w="3221990" h="1411604">
                <a:moveTo>
                  <a:pt x="1185672" y="1395983"/>
                </a:moveTo>
                <a:lnTo>
                  <a:pt x="1136904" y="1395983"/>
                </a:lnTo>
                <a:lnTo>
                  <a:pt x="1136904" y="1411223"/>
                </a:lnTo>
                <a:lnTo>
                  <a:pt x="1185672" y="1411223"/>
                </a:lnTo>
                <a:lnTo>
                  <a:pt x="1185672" y="1395983"/>
                </a:lnTo>
                <a:close/>
              </a:path>
              <a:path w="3221990" h="1411604">
                <a:moveTo>
                  <a:pt x="1118616" y="1395983"/>
                </a:moveTo>
                <a:lnTo>
                  <a:pt x="1069848" y="1395983"/>
                </a:lnTo>
                <a:lnTo>
                  <a:pt x="1069848" y="1411223"/>
                </a:lnTo>
                <a:lnTo>
                  <a:pt x="1118616" y="1411223"/>
                </a:lnTo>
                <a:lnTo>
                  <a:pt x="1118616" y="1395983"/>
                </a:lnTo>
                <a:close/>
              </a:path>
              <a:path w="3221990" h="1411604">
                <a:moveTo>
                  <a:pt x="1051560" y="1395983"/>
                </a:moveTo>
                <a:lnTo>
                  <a:pt x="1002792" y="1395983"/>
                </a:lnTo>
                <a:lnTo>
                  <a:pt x="1002792" y="1411223"/>
                </a:lnTo>
                <a:lnTo>
                  <a:pt x="1051560" y="1411223"/>
                </a:lnTo>
                <a:lnTo>
                  <a:pt x="1051560" y="1395983"/>
                </a:lnTo>
                <a:close/>
              </a:path>
              <a:path w="3221990" h="1411604">
                <a:moveTo>
                  <a:pt x="984504" y="1395983"/>
                </a:moveTo>
                <a:lnTo>
                  <a:pt x="935736" y="1395983"/>
                </a:lnTo>
                <a:lnTo>
                  <a:pt x="935736" y="1411223"/>
                </a:lnTo>
                <a:lnTo>
                  <a:pt x="984504" y="1411223"/>
                </a:lnTo>
                <a:lnTo>
                  <a:pt x="984504" y="1395983"/>
                </a:lnTo>
                <a:close/>
              </a:path>
              <a:path w="3221990" h="1411604">
                <a:moveTo>
                  <a:pt x="917448" y="1395983"/>
                </a:moveTo>
                <a:lnTo>
                  <a:pt x="868680" y="1395983"/>
                </a:lnTo>
                <a:lnTo>
                  <a:pt x="868680" y="1411223"/>
                </a:lnTo>
                <a:lnTo>
                  <a:pt x="917448" y="1411223"/>
                </a:lnTo>
                <a:lnTo>
                  <a:pt x="917448" y="1395983"/>
                </a:lnTo>
                <a:close/>
              </a:path>
              <a:path w="3221990" h="1411604">
                <a:moveTo>
                  <a:pt x="850392" y="1395983"/>
                </a:moveTo>
                <a:lnTo>
                  <a:pt x="801624" y="1395983"/>
                </a:lnTo>
                <a:lnTo>
                  <a:pt x="801624" y="1411223"/>
                </a:lnTo>
                <a:lnTo>
                  <a:pt x="850392" y="1411223"/>
                </a:lnTo>
                <a:lnTo>
                  <a:pt x="850392" y="1395983"/>
                </a:lnTo>
                <a:close/>
              </a:path>
              <a:path w="3221990" h="1411604">
                <a:moveTo>
                  <a:pt x="786384" y="1395983"/>
                </a:moveTo>
                <a:lnTo>
                  <a:pt x="734568" y="1395983"/>
                </a:lnTo>
                <a:lnTo>
                  <a:pt x="734568" y="1411223"/>
                </a:lnTo>
                <a:lnTo>
                  <a:pt x="786384" y="1411223"/>
                </a:lnTo>
                <a:lnTo>
                  <a:pt x="786384" y="1395983"/>
                </a:lnTo>
                <a:close/>
              </a:path>
              <a:path w="3221990" h="1411604">
                <a:moveTo>
                  <a:pt x="719328" y="1395983"/>
                </a:moveTo>
                <a:lnTo>
                  <a:pt x="667512" y="1395983"/>
                </a:lnTo>
                <a:lnTo>
                  <a:pt x="667512" y="1411223"/>
                </a:lnTo>
                <a:lnTo>
                  <a:pt x="719328" y="1411223"/>
                </a:lnTo>
                <a:lnTo>
                  <a:pt x="719328" y="1395983"/>
                </a:lnTo>
                <a:close/>
              </a:path>
              <a:path w="3221990" h="1411604">
                <a:moveTo>
                  <a:pt x="652272" y="1395983"/>
                </a:moveTo>
                <a:lnTo>
                  <a:pt x="600456" y="1395983"/>
                </a:lnTo>
                <a:lnTo>
                  <a:pt x="600456" y="1411223"/>
                </a:lnTo>
                <a:lnTo>
                  <a:pt x="652272" y="1411223"/>
                </a:lnTo>
                <a:lnTo>
                  <a:pt x="652272" y="1395983"/>
                </a:lnTo>
                <a:close/>
              </a:path>
              <a:path w="3221990" h="1411604">
                <a:moveTo>
                  <a:pt x="585216" y="1395983"/>
                </a:moveTo>
                <a:lnTo>
                  <a:pt x="533400" y="1395983"/>
                </a:lnTo>
                <a:lnTo>
                  <a:pt x="533400" y="1411223"/>
                </a:lnTo>
                <a:lnTo>
                  <a:pt x="585216" y="1411223"/>
                </a:lnTo>
                <a:lnTo>
                  <a:pt x="585216" y="1395983"/>
                </a:lnTo>
                <a:close/>
              </a:path>
              <a:path w="3221990" h="1411604">
                <a:moveTo>
                  <a:pt x="518160" y="1395983"/>
                </a:moveTo>
                <a:lnTo>
                  <a:pt x="466344" y="1395983"/>
                </a:lnTo>
                <a:lnTo>
                  <a:pt x="466344" y="1411223"/>
                </a:lnTo>
                <a:lnTo>
                  <a:pt x="518160" y="1411223"/>
                </a:lnTo>
                <a:lnTo>
                  <a:pt x="518160" y="1395983"/>
                </a:lnTo>
                <a:close/>
              </a:path>
              <a:path w="3221990" h="1411604">
                <a:moveTo>
                  <a:pt x="451104" y="1395983"/>
                </a:moveTo>
                <a:lnTo>
                  <a:pt x="402336" y="1395983"/>
                </a:lnTo>
                <a:lnTo>
                  <a:pt x="402336" y="1411223"/>
                </a:lnTo>
                <a:lnTo>
                  <a:pt x="451104" y="1411223"/>
                </a:lnTo>
                <a:lnTo>
                  <a:pt x="451104" y="1395983"/>
                </a:lnTo>
                <a:close/>
              </a:path>
              <a:path w="3221990" h="1411604">
                <a:moveTo>
                  <a:pt x="384048" y="1395983"/>
                </a:moveTo>
                <a:lnTo>
                  <a:pt x="335280" y="1395983"/>
                </a:lnTo>
                <a:lnTo>
                  <a:pt x="335280" y="1411223"/>
                </a:lnTo>
                <a:lnTo>
                  <a:pt x="384048" y="1411223"/>
                </a:lnTo>
                <a:lnTo>
                  <a:pt x="384048" y="1395983"/>
                </a:lnTo>
                <a:close/>
              </a:path>
              <a:path w="3221990" h="1411604">
                <a:moveTo>
                  <a:pt x="316992" y="1395983"/>
                </a:moveTo>
                <a:lnTo>
                  <a:pt x="268224" y="1395983"/>
                </a:lnTo>
                <a:lnTo>
                  <a:pt x="268224" y="1411223"/>
                </a:lnTo>
                <a:lnTo>
                  <a:pt x="316992" y="1411223"/>
                </a:lnTo>
                <a:lnTo>
                  <a:pt x="316992" y="1395983"/>
                </a:lnTo>
                <a:close/>
              </a:path>
              <a:path w="3221990" h="1411604">
                <a:moveTo>
                  <a:pt x="249936" y="1395983"/>
                </a:moveTo>
                <a:lnTo>
                  <a:pt x="201168" y="1395983"/>
                </a:lnTo>
                <a:lnTo>
                  <a:pt x="201168" y="1411223"/>
                </a:lnTo>
                <a:lnTo>
                  <a:pt x="249936" y="1411223"/>
                </a:lnTo>
                <a:lnTo>
                  <a:pt x="249936" y="1395983"/>
                </a:lnTo>
                <a:close/>
              </a:path>
              <a:path w="3221990" h="1411604">
                <a:moveTo>
                  <a:pt x="182880" y="1395983"/>
                </a:moveTo>
                <a:lnTo>
                  <a:pt x="134112" y="1395983"/>
                </a:lnTo>
                <a:lnTo>
                  <a:pt x="134112" y="1411223"/>
                </a:lnTo>
                <a:lnTo>
                  <a:pt x="182880" y="1411223"/>
                </a:lnTo>
                <a:lnTo>
                  <a:pt x="182880" y="1395983"/>
                </a:lnTo>
                <a:close/>
              </a:path>
              <a:path w="3221990" h="1411604">
                <a:moveTo>
                  <a:pt x="115824" y="1395983"/>
                </a:moveTo>
                <a:lnTo>
                  <a:pt x="67056" y="1395983"/>
                </a:lnTo>
                <a:lnTo>
                  <a:pt x="67056" y="1411223"/>
                </a:lnTo>
                <a:lnTo>
                  <a:pt x="115824" y="1411223"/>
                </a:lnTo>
                <a:lnTo>
                  <a:pt x="115824" y="13959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8055" y="3386835"/>
            <a:ext cx="9885045" cy="551815"/>
          </a:xfrm>
          <a:custGeom>
            <a:rect l="l" t="t" r="r" b="b"/>
            <a:pathLst>
              <a:path w="9885045" h="551814">
                <a:moveTo>
                  <a:pt x="15239" y="140208"/>
                </a:moveTo>
                <a:lnTo>
                  <a:pt x="0" y="140208"/>
                </a:lnTo>
                <a:lnTo>
                  <a:pt x="0" y="414527"/>
                </a:lnTo>
                <a:lnTo>
                  <a:pt x="15239" y="414527"/>
                </a:lnTo>
                <a:lnTo>
                  <a:pt x="15239" y="140208"/>
                </a:lnTo>
                <a:close/>
              </a:path>
              <a:path w="9885045" h="551814">
                <a:moveTo>
                  <a:pt x="67056" y="140208"/>
                </a:moveTo>
                <a:lnTo>
                  <a:pt x="33528" y="140208"/>
                </a:lnTo>
                <a:lnTo>
                  <a:pt x="33528" y="414527"/>
                </a:lnTo>
                <a:lnTo>
                  <a:pt x="67056" y="414527"/>
                </a:lnTo>
                <a:lnTo>
                  <a:pt x="67056" y="140208"/>
                </a:lnTo>
                <a:close/>
              </a:path>
              <a:path w="9885045" h="551814">
                <a:moveTo>
                  <a:pt x="9607296" y="0"/>
                </a:moveTo>
                <a:lnTo>
                  <a:pt x="9607296" y="140208"/>
                </a:lnTo>
                <a:lnTo>
                  <a:pt x="85343" y="140208"/>
                </a:lnTo>
                <a:lnTo>
                  <a:pt x="85343" y="414527"/>
                </a:lnTo>
                <a:lnTo>
                  <a:pt x="9607296" y="414527"/>
                </a:lnTo>
                <a:lnTo>
                  <a:pt x="9607296" y="551688"/>
                </a:lnTo>
                <a:lnTo>
                  <a:pt x="9884664" y="277367"/>
                </a:lnTo>
                <a:lnTo>
                  <a:pt x="9607296" y="0"/>
                </a:lnTo>
                <a:close/>
              </a:path>
            </a:pathLst>
          </a:custGeom>
          <a:solidFill>
            <a:srgbClr val="0235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7172" y="966216"/>
            <a:ext cx="4972685" cy="6584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485"/>
              </a:lnSpc>
              <a:spcBef>
                <a:spcPts val="110"/>
              </a:spcBef>
            </a:pPr>
            <a:r>
              <a:rPr spc="10">
                <a:latin typeface="Calibri"/>
                <a:cs typeface="Calibri"/>
              </a:rPr>
              <a:t>2023</a:t>
            </a:r>
            <a:r>
              <a:rPr spc="10"/>
              <a:t>年</a:t>
            </a:r>
            <a:r>
              <a:rPr spc="-15"/>
              <a:t>中</a:t>
            </a:r>
            <a:r>
              <a:rPr spc="10"/>
              <a:t>国内</a:t>
            </a:r>
            <a:r>
              <a:rPr spc="-15"/>
              <a:t>地</a:t>
            </a:r>
            <a:r>
              <a:rPr spc="10"/>
              <a:t>新股</a:t>
            </a:r>
            <a:r>
              <a:rPr spc="-15"/>
              <a:t>市</a:t>
            </a:r>
            <a:r>
              <a:rPr spc="10"/>
              <a:t>场概览</a:t>
            </a:r>
          </a:p>
          <a:p>
            <a:pPr marL="12700">
              <a:lnSpc>
                <a:spcPts val="2485"/>
              </a:lnSpc>
            </a:pPr>
            <a:r>
              <a:rPr spc="30">
                <a:solidFill>
                  <a:srgbClr val="565656"/>
                </a:solidFill>
              </a:rPr>
              <a:t>新股</a:t>
            </a:r>
            <a:r>
              <a:rPr spc="10">
                <a:solidFill>
                  <a:srgbClr val="565656"/>
                </a:solidFill>
              </a:rPr>
              <a:t>上会</a:t>
            </a:r>
            <a:r>
              <a:rPr spc="-15">
                <a:solidFill>
                  <a:srgbClr val="565656"/>
                </a:solidFill>
              </a:rPr>
              <a:t>数</a:t>
            </a:r>
            <a:r>
              <a:rPr spc="10">
                <a:solidFill>
                  <a:srgbClr val="565656"/>
                </a:solidFill>
              </a:rPr>
              <a:t>量和</a:t>
            </a:r>
            <a:r>
              <a:rPr spc="-5">
                <a:solidFill>
                  <a:srgbClr val="565656"/>
                </a:solidFill>
                <a:latin typeface="Calibri"/>
                <a:cs typeface="Calibri"/>
              </a:rPr>
              <a:t>IPO</a:t>
            </a:r>
            <a:r>
              <a:rPr spc="10">
                <a:solidFill>
                  <a:srgbClr val="565656"/>
                </a:solidFill>
              </a:rPr>
              <a:t>申</a:t>
            </a:r>
            <a:r>
              <a:rPr spc="-15">
                <a:solidFill>
                  <a:srgbClr val="565656"/>
                </a:solidFill>
              </a:rPr>
              <a:t>请</a:t>
            </a:r>
            <a:r>
              <a:rPr spc="10">
                <a:solidFill>
                  <a:srgbClr val="565656"/>
                </a:solidFill>
              </a:rPr>
              <a:t>数量</a:t>
            </a:r>
            <a:r>
              <a:rPr spc="-15">
                <a:solidFill>
                  <a:srgbClr val="565656"/>
                </a:solidFill>
              </a:rPr>
              <a:t>较</a:t>
            </a:r>
            <a:r>
              <a:rPr spc="10">
                <a:solidFill>
                  <a:srgbClr val="565656"/>
                </a:solidFill>
              </a:rPr>
              <a:t>上年</a:t>
            </a:r>
            <a:r>
              <a:rPr spc="-15">
                <a:solidFill>
                  <a:srgbClr val="565656"/>
                </a:solidFill>
              </a:rPr>
              <a:t>均</a:t>
            </a:r>
            <a:r>
              <a:rPr spc="10">
                <a:solidFill>
                  <a:srgbClr val="565656"/>
                </a:solidFill>
              </a:rPr>
              <a:t>下降</a:t>
            </a:r>
          </a:p>
        </p:txBody>
      </p:sp>
      <p:sp>
        <p:nvSpPr>
          <p:cNvPr id="6" name="object 6"/>
          <p:cNvSpPr/>
          <p:nvPr/>
        </p:nvSpPr>
        <p:spPr>
          <a:xfrm>
            <a:off x="1042416" y="5624067"/>
            <a:ext cx="8604885" cy="0"/>
          </a:xfrm>
          <a:custGeom>
            <a:rect l="l" t="t" r="r" b="b"/>
            <a:pathLst>
              <a:path w="8604885">
                <a:moveTo>
                  <a:pt x="0" y="0"/>
                </a:moveTo>
                <a:lnTo>
                  <a:pt x="860450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576816" y="5307076"/>
            <a:ext cx="70485" cy="0"/>
          </a:xfrm>
          <a:custGeom>
            <a:rect l="l" t="t" r="r" b="b"/>
            <a:pathLst>
              <a:path w="70484">
                <a:moveTo>
                  <a:pt x="0" y="0"/>
                </a:moveTo>
                <a:lnTo>
                  <a:pt x="7010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339071" y="5307076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098280" y="5307076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860535" y="5307076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619743" y="5307076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382000" y="5307076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141207" y="5307076"/>
            <a:ext cx="146685" cy="0"/>
          </a:xfrm>
          <a:custGeom>
            <a:rect l="l" t="t" r="r" b="b"/>
            <a:pathLst>
              <a:path w="146684">
                <a:moveTo>
                  <a:pt x="0" y="0"/>
                </a:moveTo>
                <a:lnTo>
                  <a:pt x="14630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903464" y="5307076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665719" y="5307076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424928" y="5307076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187183" y="5307076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946392" y="5307076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708647" y="5307076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470903" y="5307076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230111" y="5307076"/>
            <a:ext cx="143510" cy="0"/>
          </a:xfrm>
          <a:custGeom>
            <a:rect l="l" t="t" r="r" b="b"/>
            <a:pathLst>
              <a:path w="143510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751576" y="5307076"/>
            <a:ext cx="384175" cy="0"/>
          </a:xfrm>
          <a:custGeom>
            <a:rect l="l" t="t" r="r" b="b"/>
            <a:pathLst>
              <a:path w="384175">
                <a:moveTo>
                  <a:pt x="0" y="0"/>
                </a:moveTo>
                <a:lnTo>
                  <a:pt x="3840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513832" y="5307076"/>
            <a:ext cx="143510" cy="0"/>
          </a:xfrm>
          <a:custGeom>
            <a:rect l="l" t="t" r="r" b="b"/>
            <a:pathLst>
              <a:path w="143510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840479" y="5307076"/>
            <a:ext cx="1576070" cy="0"/>
          </a:xfrm>
          <a:custGeom>
            <a:rect l="l" t="t" r="r" b="b"/>
            <a:pathLst>
              <a:path w="1576070">
                <a:moveTo>
                  <a:pt x="0" y="0"/>
                </a:moveTo>
                <a:lnTo>
                  <a:pt x="157581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599688" y="5307076"/>
            <a:ext cx="146685" cy="0"/>
          </a:xfrm>
          <a:custGeom>
            <a:rect l="l" t="t" r="r" b="b"/>
            <a:pathLst>
              <a:path w="146685">
                <a:moveTo>
                  <a:pt x="0" y="0"/>
                </a:moveTo>
                <a:lnTo>
                  <a:pt x="14630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361944" y="5307076"/>
            <a:ext cx="143510" cy="0"/>
          </a:xfrm>
          <a:custGeom>
            <a:rect l="l" t="t" r="r" b="b"/>
            <a:pathLst>
              <a:path w="143510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124200" y="5307076"/>
            <a:ext cx="143510" cy="0"/>
          </a:xfrm>
          <a:custGeom>
            <a:rect l="l" t="t" r="r" b="b"/>
            <a:pathLst>
              <a:path w="143510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883407" y="5307076"/>
            <a:ext cx="143510" cy="0"/>
          </a:xfrm>
          <a:custGeom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645664" y="5307076"/>
            <a:ext cx="143510" cy="0"/>
          </a:xfrm>
          <a:custGeom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450847" y="5307076"/>
            <a:ext cx="1097280" cy="0"/>
          </a:xfrm>
          <a:custGeom>
            <a:rect l="l" t="t" r="r" b="b"/>
            <a:pathLst>
              <a:path w="1097280">
                <a:moveTo>
                  <a:pt x="0" y="0"/>
                </a:moveTo>
                <a:lnTo>
                  <a:pt x="109728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210055" y="5307076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042416" y="5307076"/>
            <a:ext cx="73660" cy="0"/>
          </a:xfrm>
          <a:custGeom>
            <a:rect l="l" t="t" r="r" b="b"/>
            <a:pathLst>
              <a:path w="73659">
                <a:moveTo>
                  <a:pt x="0" y="0"/>
                </a:moveTo>
                <a:lnTo>
                  <a:pt x="7315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9339071" y="4987035"/>
            <a:ext cx="307975" cy="0"/>
          </a:xfrm>
          <a:custGeom>
            <a:rect l="l" t="t" r="r" b="b"/>
            <a:pathLst>
              <a:path w="307975">
                <a:moveTo>
                  <a:pt x="0" y="0"/>
                </a:moveTo>
                <a:lnTo>
                  <a:pt x="3078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9098280" y="4987035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619743" y="4987035"/>
            <a:ext cx="384175" cy="0"/>
          </a:xfrm>
          <a:custGeom>
            <a:rect l="l" t="t" r="r" b="b"/>
            <a:pathLst>
              <a:path w="384175">
                <a:moveTo>
                  <a:pt x="0" y="0"/>
                </a:moveTo>
                <a:lnTo>
                  <a:pt x="3840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382000" y="4987035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8141207" y="4987035"/>
            <a:ext cx="146685" cy="0"/>
          </a:xfrm>
          <a:custGeom>
            <a:rect l="l" t="t" r="r" b="b"/>
            <a:pathLst>
              <a:path w="146684">
                <a:moveTo>
                  <a:pt x="0" y="0"/>
                </a:moveTo>
                <a:lnTo>
                  <a:pt x="14630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903464" y="4987035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665719" y="4987035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7424928" y="4987035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187183" y="4987035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946392" y="4987035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708647" y="4987035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470903" y="4987035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840479" y="4987035"/>
            <a:ext cx="2533015" cy="0"/>
          </a:xfrm>
          <a:custGeom>
            <a:rect l="l" t="t" r="r" b="b"/>
            <a:pathLst>
              <a:path w="2533015">
                <a:moveTo>
                  <a:pt x="0" y="0"/>
                </a:moveTo>
                <a:lnTo>
                  <a:pt x="253288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599688" y="4987035"/>
            <a:ext cx="146685" cy="0"/>
          </a:xfrm>
          <a:custGeom>
            <a:rect l="l" t="t" r="r" b="b"/>
            <a:pathLst>
              <a:path w="146685">
                <a:moveTo>
                  <a:pt x="0" y="0"/>
                </a:moveTo>
                <a:lnTo>
                  <a:pt x="14630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361944" y="4987035"/>
            <a:ext cx="143510" cy="0"/>
          </a:xfrm>
          <a:custGeom>
            <a:rect l="l" t="t" r="r" b="b"/>
            <a:pathLst>
              <a:path w="143510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124200" y="4987035"/>
            <a:ext cx="143510" cy="0"/>
          </a:xfrm>
          <a:custGeom>
            <a:rect l="l" t="t" r="r" b="b"/>
            <a:pathLst>
              <a:path w="143510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883407" y="4987035"/>
            <a:ext cx="143510" cy="0"/>
          </a:xfrm>
          <a:custGeom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450847" y="4987035"/>
            <a:ext cx="1338580" cy="0"/>
          </a:xfrm>
          <a:custGeom>
            <a:rect l="l" t="t" r="r" b="b"/>
            <a:pathLst>
              <a:path w="1338580">
                <a:moveTo>
                  <a:pt x="0" y="0"/>
                </a:moveTo>
                <a:lnTo>
                  <a:pt x="133807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042416" y="4987035"/>
            <a:ext cx="311150" cy="0"/>
          </a:xfrm>
          <a:custGeom>
            <a:rect l="l" t="t" r="r" b="b"/>
            <a:pathLst>
              <a:path w="311150">
                <a:moveTo>
                  <a:pt x="0" y="0"/>
                </a:moveTo>
                <a:lnTo>
                  <a:pt x="31089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8619743" y="4666996"/>
            <a:ext cx="1027430" cy="0"/>
          </a:xfrm>
          <a:custGeom>
            <a:rect l="l" t="t" r="r" b="b"/>
            <a:pathLst>
              <a:path w="1027428">
                <a:moveTo>
                  <a:pt x="0" y="0"/>
                </a:moveTo>
                <a:lnTo>
                  <a:pt x="102717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8382000" y="4666996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424928" y="4666996"/>
            <a:ext cx="862965" cy="0"/>
          </a:xfrm>
          <a:custGeom>
            <a:rect l="l" t="t" r="r" b="b"/>
            <a:pathLst>
              <a:path w="862965">
                <a:moveTo>
                  <a:pt x="0" y="0"/>
                </a:moveTo>
                <a:lnTo>
                  <a:pt x="86258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187183" y="4666996"/>
            <a:ext cx="143510" cy="0"/>
          </a:xfrm>
          <a:custGeom>
            <a:rect l="l" t="t" r="r" b="b"/>
            <a:pathLst>
              <a:path w="143509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470903" y="4666996"/>
            <a:ext cx="619125" cy="0"/>
          </a:xfrm>
          <a:custGeom>
            <a:rect l="l" t="t" r="r" b="b"/>
            <a:pathLst>
              <a:path w="619125">
                <a:moveTo>
                  <a:pt x="0" y="0"/>
                </a:moveTo>
                <a:lnTo>
                  <a:pt x="61874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124200" y="4666996"/>
            <a:ext cx="3249295" cy="0"/>
          </a:xfrm>
          <a:custGeom>
            <a:rect l="l" t="t" r="r" b="b"/>
            <a:pathLst>
              <a:path w="3249295">
                <a:moveTo>
                  <a:pt x="0" y="0"/>
                </a:moveTo>
                <a:lnTo>
                  <a:pt x="3249167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042416" y="4666996"/>
            <a:ext cx="1984375" cy="0"/>
          </a:xfrm>
          <a:custGeom>
            <a:rect l="l" t="t" r="r" b="b"/>
            <a:pathLst>
              <a:path w="1984375">
                <a:moveTo>
                  <a:pt x="0" y="0"/>
                </a:moveTo>
                <a:lnTo>
                  <a:pt x="19842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470903" y="4350003"/>
            <a:ext cx="3176270" cy="0"/>
          </a:xfrm>
          <a:custGeom>
            <a:rect l="l" t="t" r="r" b="b"/>
            <a:pathLst>
              <a:path w="3176270">
                <a:moveTo>
                  <a:pt x="0" y="0"/>
                </a:moveTo>
                <a:lnTo>
                  <a:pt x="317601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042416" y="4350003"/>
            <a:ext cx="5331460" cy="0"/>
          </a:xfrm>
          <a:custGeom>
            <a:rect l="l" t="t" r="r" b="b"/>
            <a:pathLst>
              <a:path w="5331460">
                <a:moveTo>
                  <a:pt x="0" y="0"/>
                </a:moveTo>
                <a:lnTo>
                  <a:pt x="533095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042416" y="4029964"/>
            <a:ext cx="8604885" cy="0"/>
          </a:xfrm>
          <a:custGeom>
            <a:rect l="l" t="t" r="r" b="b"/>
            <a:pathLst>
              <a:path w="8604885">
                <a:moveTo>
                  <a:pt x="0" y="0"/>
                </a:moveTo>
                <a:lnTo>
                  <a:pt x="860450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042416" y="4029964"/>
            <a:ext cx="8604885" cy="1594485"/>
          </a:xfrm>
          <a:custGeom>
            <a:rect l="l" t="t" r="r" b="b"/>
            <a:pathLst>
              <a:path w="8604885" h="1594485">
                <a:moveTo>
                  <a:pt x="0" y="1594104"/>
                </a:moveTo>
                <a:lnTo>
                  <a:pt x="8604504" y="1594104"/>
                </a:lnTo>
                <a:lnTo>
                  <a:pt x="8604504" y="0"/>
                </a:lnTo>
                <a:lnTo>
                  <a:pt x="0" y="0"/>
                </a:lnTo>
                <a:lnTo>
                  <a:pt x="0" y="1594104"/>
                </a:lnTo>
                <a:close/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115567" y="5346700"/>
            <a:ext cx="94615" cy="277495"/>
          </a:xfrm>
          <a:custGeom>
            <a:rect l="l" t="t" r="r" b="b"/>
            <a:pathLst>
              <a:path w="94615" h="277495">
                <a:moveTo>
                  <a:pt x="94487" y="0"/>
                </a:moveTo>
                <a:lnTo>
                  <a:pt x="0" y="0"/>
                </a:lnTo>
                <a:lnTo>
                  <a:pt x="0" y="277368"/>
                </a:lnTo>
                <a:lnTo>
                  <a:pt x="94487" y="277368"/>
                </a:lnTo>
                <a:lnTo>
                  <a:pt x="94487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353311" y="5282691"/>
            <a:ext cx="97790" cy="341630"/>
          </a:xfrm>
          <a:custGeom>
            <a:rect l="l" t="t" r="r" b="b"/>
            <a:pathLst>
              <a:path w="97790" h="341629">
                <a:moveTo>
                  <a:pt x="97535" y="0"/>
                </a:moveTo>
                <a:lnTo>
                  <a:pt x="0" y="0"/>
                </a:lnTo>
                <a:lnTo>
                  <a:pt x="0" y="341375"/>
                </a:lnTo>
                <a:lnTo>
                  <a:pt x="97535" y="341375"/>
                </a:lnTo>
                <a:lnTo>
                  <a:pt x="97535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594103" y="5619496"/>
            <a:ext cx="94615" cy="0"/>
          </a:xfrm>
          <a:custGeom>
            <a:rect l="l" t="t" r="r" b="b"/>
            <a:pathLst>
              <a:path w="94614">
                <a:moveTo>
                  <a:pt x="0" y="0"/>
                </a:moveTo>
                <a:lnTo>
                  <a:pt x="94488" y="0"/>
                </a:lnTo>
              </a:path>
            </a:pathLst>
          </a:custGeom>
          <a:ln w="9143">
            <a:solidFill>
              <a:srgbClr val="A0D2E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831848" y="5544820"/>
            <a:ext cx="97790" cy="79375"/>
          </a:xfrm>
          <a:custGeom>
            <a:rect l="l" t="t" r="r" b="b"/>
            <a:pathLst>
              <a:path w="97789" h="79375">
                <a:moveTo>
                  <a:pt x="0" y="79247"/>
                </a:moveTo>
                <a:lnTo>
                  <a:pt x="97535" y="79247"/>
                </a:lnTo>
                <a:lnTo>
                  <a:pt x="97535" y="0"/>
                </a:lnTo>
                <a:lnTo>
                  <a:pt x="0" y="0"/>
                </a:lnTo>
                <a:lnTo>
                  <a:pt x="0" y="79247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072639" y="5553964"/>
            <a:ext cx="94615" cy="70485"/>
          </a:xfrm>
          <a:custGeom>
            <a:rect l="l" t="t" r="r" b="b"/>
            <a:pathLst>
              <a:path w="94614" h="70485">
                <a:moveTo>
                  <a:pt x="0" y="70103"/>
                </a:moveTo>
                <a:lnTo>
                  <a:pt x="94487" y="70103"/>
                </a:lnTo>
                <a:lnTo>
                  <a:pt x="94487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310383" y="5489955"/>
            <a:ext cx="94615" cy="134620"/>
          </a:xfrm>
          <a:custGeom>
            <a:rect l="l" t="t" r="r" b="b"/>
            <a:pathLst>
              <a:path w="94614" h="134620">
                <a:moveTo>
                  <a:pt x="94488" y="0"/>
                </a:moveTo>
                <a:lnTo>
                  <a:pt x="0" y="0"/>
                </a:lnTo>
                <a:lnTo>
                  <a:pt x="0" y="134112"/>
                </a:lnTo>
                <a:lnTo>
                  <a:pt x="94488" y="134112"/>
                </a:lnTo>
                <a:lnTo>
                  <a:pt x="94488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548127" y="5401564"/>
            <a:ext cx="97790" cy="222885"/>
          </a:xfrm>
          <a:custGeom>
            <a:rect l="l" t="t" r="r" b="b"/>
            <a:pathLst>
              <a:path w="97789" h="222885">
                <a:moveTo>
                  <a:pt x="97536" y="0"/>
                </a:moveTo>
                <a:lnTo>
                  <a:pt x="0" y="0"/>
                </a:lnTo>
                <a:lnTo>
                  <a:pt x="0" y="222504"/>
                </a:lnTo>
                <a:lnTo>
                  <a:pt x="97536" y="222504"/>
                </a:lnTo>
                <a:lnTo>
                  <a:pt x="97536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788920" y="5233923"/>
            <a:ext cx="94615" cy="390525"/>
          </a:xfrm>
          <a:custGeom>
            <a:rect l="l" t="t" r="r" b="b"/>
            <a:pathLst>
              <a:path w="94614" h="390525">
                <a:moveTo>
                  <a:pt x="94487" y="0"/>
                </a:moveTo>
                <a:lnTo>
                  <a:pt x="0" y="0"/>
                </a:lnTo>
                <a:lnTo>
                  <a:pt x="0" y="390144"/>
                </a:lnTo>
                <a:lnTo>
                  <a:pt x="94487" y="390144"/>
                </a:lnTo>
                <a:lnTo>
                  <a:pt x="94487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3026664" y="5105908"/>
            <a:ext cx="97790" cy="518159"/>
          </a:xfrm>
          <a:custGeom>
            <a:rect l="l" t="t" r="r" b="b"/>
            <a:pathLst>
              <a:path w="97789" h="518159">
                <a:moveTo>
                  <a:pt x="97536" y="0"/>
                </a:moveTo>
                <a:lnTo>
                  <a:pt x="0" y="0"/>
                </a:lnTo>
                <a:lnTo>
                  <a:pt x="0" y="518160"/>
                </a:lnTo>
                <a:lnTo>
                  <a:pt x="97536" y="518160"/>
                </a:lnTo>
                <a:lnTo>
                  <a:pt x="97536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267455" y="5185155"/>
            <a:ext cx="94615" cy="439420"/>
          </a:xfrm>
          <a:custGeom>
            <a:rect l="l" t="t" r="r" b="b"/>
            <a:pathLst>
              <a:path w="94614" h="439420">
                <a:moveTo>
                  <a:pt x="94488" y="0"/>
                </a:moveTo>
                <a:lnTo>
                  <a:pt x="0" y="0"/>
                </a:lnTo>
                <a:lnTo>
                  <a:pt x="0" y="438912"/>
                </a:lnTo>
                <a:lnTo>
                  <a:pt x="94488" y="438912"/>
                </a:lnTo>
                <a:lnTo>
                  <a:pt x="94488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505200" y="5203444"/>
            <a:ext cx="94615" cy="421005"/>
          </a:xfrm>
          <a:custGeom>
            <a:rect l="l" t="t" r="r" b="b"/>
            <a:pathLst>
              <a:path w="94614" h="421004">
                <a:moveTo>
                  <a:pt x="94487" y="0"/>
                </a:moveTo>
                <a:lnTo>
                  <a:pt x="0" y="0"/>
                </a:lnTo>
                <a:lnTo>
                  <a:pt x="0" y="420623"/>
                </a:lnTo>
                <a:lnTo>
                  <a:pt x="94487" y="420623"/>
                </a:lnTo>
                <a:lnTo>
                  <a:pt x="94487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3745991" y="5297932"/>
            <a:ext cx="94615" cy="326390"/>
          </a:xfrm>
          <a:custGeom>
            <a:rect l="l" t="t" r="r" b="b"/>
            <a:pathLst>
              <a:path w="94614" h="326389">
                <a:moveTo>
                  <a:pt x="94487" y="0"/>
                </a:moveTo>
                <a:lnTo>
                  <a:pt x="0" y="0"/>
                </a:lnTo>
                <a:lnTo>
                  <a:pt x="0" y="326136"/>
                </a:lnTo>
                <a:lnTo>
                  <a:pt x="94487" y="326136"/>
                </a:lnTo>
                <a:lnTo>
                  <a:pt x="94487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3983735" y="5480811"/>
            <a:ext cx="94615" cy="143510"/>
          </a:xfrm>
          <a:custGeom>
            <a:rect l="l" t="t" r="r" b="b"/>
            <a:pathLst>
              <a:path w="94614" h="143510">
                <a:moveTo>
                  <a:pt x="94487" y="0"/>
                </a:moveTo>
                <a:lnTo>
                  <a:pt x="0" y="0"/>
                </a:lnTo>
                <a:lnTo>
                  <a:pt x="0" y="143256"/>
                </a:lnTo>
                <a:lnTo>
                  <a:pt x="94487" y="143256"/>
                </a:lnTo>
                <a:lnTo>
                  <a:pt x="94487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221479" y="5480811"/>
            <a:ext cx="97790" cy="143510"/>
          </a:xfrm>
          <a:custGeom>
            <a:rect l="l" t="t" r="r" b="b"/>
            <a:pathLst>
              <a:path w="97789" h="143510">
                <a:moveTo>
                  <a:pt x="97536" y="0"/>
                </a:moveTo>
                <a:lnTo>
                  <a:pt x="0" y="0"/>
                </a:lnTo>
                <a:lnTo>
                  <a:pt x="0" y="143256"/>
                </a:lnTo>
                <a:lnTo>
                  <a:pt x="97536" y="143256"/>
                </a:lnTo>
                <a:lnTo>
                  <a:pt x="97536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462271" y="5505196"/>
            <a:ext cx="94615" cy="119380"/>
          </a:xfrm>
          <a:custGeom>
            <a:rect l="l" t="t" r="r" b="b"/>
            <a:pathLst>
              <a:path w="94614" h="119379">
                <a:moveTo>
                  <a:pt x="94487" y="0"/>
                </a:moveTo>
                <a:lnTo>
                  <a:pt x="0" y="0"/>
                </a:lnTo>
                <a:lnTo>
                  <a:pt x="0" y="118871"/>
                </a:lnTo>
                <a:lnTo>
                  <a:pt x="94487" y="118871"/>
                </a:lnTo>
                <a:lnTo>
                  <a:pt x="94487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700015" y="5575300"/>
            <a:ext cx="97790" cy="48895"/>
          </a:xfrm>
          <a:custGeom>
            <a:rect l="l" t="t" r="r" b="b"/>
            <a:pathLst>
              <a:path w="97789" h="48895">
                <a:moveTo>
                  <a:pt x="0" y="48768"/>
                </a:moveTo>
                <a:lnTo>
                  <a:pt x="97536" y="48768"/>
                </a:lnTo>
                <a:lnTo>
                  <a:pt x="97536" y="0"/>
                </a:lnTo>
                <a:lnTo>
                  <a:pt x="0" y="0"/>
                </a:lnTo>
                <a:lnTo>
                  <a:pt x="0" y="48768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940808" y="5529579"/>
            <a:ext cx="94615" cy="94615"/>
          </a:xfrm>
          <a:custGeom>
            <a:rect l="l" t="t" r="r" b="b"/>
            <a:pathLst>
              <a:path w="94614" h="94614">
                <a:moveTo>
                  <a:pt x="94487" y="0"/>
                </a:moveTo>
                <a:lnTo>
                  <a:pt x="0" y="0"/>
                </a:lnTo>
                <a:lnTo>
                  <a:pt x="0" y="94488"/>
                </a:lnTo>
                <a:lnTo>
                  <a:pt x="94487" y="94488"/>
                </a:lnTo>
                <a:lnTo>
                  <a:pt x="94487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178552" y="5505196"/>
            <a:ext cx="94615" cy="119380"/>
          </a:xfrm>
          <a:custGeom>
            <a:rect l="l" t="t" r="r" b="b"/>
            <a:pathLst>
              <a:path w="94614" h="119379">
                <a:moveTo>
                  <a:pt x="94487" y="0"/>
                </a:moveTo>
                <a:lnTo>
                  <a:pt x="0" y="0"/>
                </a:lnTo>
                <a:lnTo>
                  <a:pt x="0" y="118871"/>
                </a:lnTo>
                <a:lnTo>
                  <a:pt x="94487" y="118871"/>
                </a:lnTo>
                <a:lnTo>
                  <a:pt x="94487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5416296" y="5514340"/>
            <a:ext cx="97790" cy="109855"/>
          </a:xfrm>
          <a:custGeom>
            <a:rect l="l" t="t" r="r" b="b"/>
            <a:pathLst>
              <a:path w="97789" h="109854">
                <a:moveTo>
                  <a:pt x="97536" y="0"/>
                </a:moveTo>
                <a:lnTo>
                  <a:pt x="0" y="0"/>
                </a:lnTo>
                <a:lnTo>
                  <a:pt x="0" y="109728"/>
                </a:lnTo>
                <a:lnTo>
                  <a:pt x="97536" y="109728"/>
                </a:lnTo>
                <a:lnTo>
                  <a:pt x="97536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5657088" y="5529579"/>
            <a:ext cx="94615" cy="94615"/>
          </a:xfrm>
          <a:custGeom>
            <a:rect l="l" t="t" r="r" b="b"/>
            <a:pathLst>
              <a:path w="94614" h="94614">
                <a:moveTo>
                  <a:pt x="94487" y="0"/>
                </a:moveTo>
                <a:lnTo>
                  <a:pt x="0" y="0"/>
                </a:lnTo>
                <a:lnTo>
                  <a:pt x="0" y="94488"/>
                </a:lnTo>
                <a:lnTo>
                  <a:pt x="94487" y="94488"/>
                </a:lnTo>
                <a:lnTo>
                  <a:pt x="94487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5894832" y="5544820"/>
            <a:ext cx="97790" cy="79375"/>
          </a:xfrm>
          <a:custGeom>
            <a:rect l="l" t="t" r="r" b="b"/>
            <a:pathLst>
              <a:path w="97789" h="79375">
                <a:moveTo>
                  <a:pt x="0" y="79247"/>
                </a:moveTo>
                <a:lnTo>
                  <a:pt x="97535" y="79247"/>
                </a:lnTo>
                <a:lnTo>
                  <a:pt x="97535" y="0"/>
                </a:lnTo>
                <a:lnTo>
                  <a:pt x="0" y="0"/>
                </a:lnTo>
                <a:lnTo>
                  <a:pt x="0" y="79247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6135623" y="5489955"/>
            <a:ext cx="94615" cy="134620"/>
          </a:xfrm>
          <a:custGeom>
            <a:rect l="l" t="t" r="r" b="b"/>
            <a:pathLst>
              <a:path w="94614" h="134620">
                <a:moveTo>
                  <a:pt x="94487" y="0"/>
                </a:moveTo>
                <a:lnTo>
                  <a:pt x="0" y="0"/>
                </a:lnTo>
                <a:lnTo>
                  <a:pt x="0" y="134112"/>
                </a:lnTo>
                <a:lnTo>
                  <a:pt x="94487" y="134112"/>
                </a:lnTo>
                <a:lnTo>
                  <a:pt x="94487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373367" y="5313171"/>
            <a:ext cx="97790" cy="311150"/>
          </a:xfrm>
          <a:custGeom>
            <a:rect l="l" t="t" r="r" b="b"/>
            <a:pathLst>
              <a:path w="97789" h="311150">
                <a:moveTo>
                  <a:pt x="97536" y="0"/>
                </a:moveTo>
                <a:lnTo>
                  <a:pt x="0" y="0"/>
                </a:lnTo>
                <a:lnTo>
                  <a:pt x="0" y="310895"/>
                </a:lnTo>
                <a:lnTo>
                  <a:pt x="97536" y="310895"/>
                </a:lnTo>
                <a:lnTo>
                  <a:pt x="97536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6614159" y="5456428"/>
            <a:ext cx="94615" cy="167640"/>
          </a:xfrm>
          <a:custGeom>
            <a:rect l="l" t="t" r="r" b="b"/>
            <a:pathLst>
              <a:path w="94615" h="167639">
                <a:moveTo>
                  <a:pt x="94488" y="0"/>
                </a:moveTo>
                <a:lnTo>
                  <a:pt x="0" y="0"/>
                </a:lnTo>
                <a:lnTo>
                  <a:pt x="0" y="167640"/>
                </a:lnTo>
                <a:lnTo>
                  <a:pt x="94488" y="167640"/>
                </a:lnTo>
                <a:lnTo>
                  <a:pt x="94488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6851904" y="5456428"/>
            <a:ext cx="94615" cy="167640"/>
          </a:xfrm>
          <a:custGeom>
            <a:rect l="l" t="t" r="r" b="b"/>
            <a:pathLst>
              <a:path w="94615" h="167639">
                <a:moveTo>
                  <a:pt x="94488" y="0"/>
                </a:moveTo>
                <a:lnTo>
                  <a:pt x="0" y="0"/>
                </a:lnTo>
                <a:lnTo>
                  <a:pt x="0" y="167640"/>
                </a:lnTo>
                <a:lnTo>
                  <a:pt x="94488" y="167640"/>
                </a:lnTo>
                <a:lnTo>
                  <a:pt x="94488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7089647" y="5361940"/>
            <a:ext cx="97790" cy="262255"/>
          </a:xfrm>
          <a:custGeom>
            <a:rect l="l" t="t" r="r" b="b"/>
            <a:pathLst>
              <a:path w="97790" h="262254">
                <a:moveTo>
                  <a:pt x="97535" y="0"/>
                </a:moveTo>
                <a:lnTo>
                  <a:pt x="0" y="0"/>
                </a:lnTo>
                <a:lnTo>
                  <a:pt x="0" y="262128"/>
                </a:lnTo>
                <a:lnTo>
                  <a:pt x="97535" y="262128"/>
                </a:lnTo>
                <a:lnTo>
                  <a:pt x="97535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7330440" y="5465571"/>
            <a:ext cx="94615" cy="158750"/>
          </a:xfrm>
          <a:custGeom>
            <a:rect l="l" t="t" r="r" b="b"/>
            <a:pathLst>
              <a:path w="94615" h="158750">
                <a:moveTo>
                  <a:pt x="94487" y="0"/>
                </a:moveTo>
                <a:lnTo>
                  <a:pt x="0" y="0"/>
                </a:lnTo>
                <a:lnTo>
                  <a:pt x="0" y="158495"/>
                </a:lnTo>
                <a:lnTo>
                  <a:pt x="94487" y="158495"/>
                </a:lnTo>
                <a:lnTo>
                  <a:pt x="94487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7568183" y="5520435"/>
            <a:ext cx="97790" cy="104139"/>
          </a:xfrm>
          <a:custGeom>
            <a:rect l="l" t="t" r="r" b="b"/>
            <a:pathLst>
              <a:path w="97790" h="104138">
                <a:moveTo>
                  <a:pt x="97536" y="0"/>
                </a:moveTo>
                <a:lnTo>
                  <a:pt x="0" y="0"/>
                </a:lnTo>
                <a:lnTo>
                  <a:pt x="0" y="103631"/>
                </a:lnTo>
                <a:lnTo>
                  <a:pt x="97536" y="103631"/>
                </a:lnTo>
                <a:lnTo>
                  <a:pt x="97536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7808976" y="5544820"/>
            <a:ext cx="94615" cy="79375"/>
          </a:xfrm>
          <a:custGeom>
            <a:rect l="l" t="t" r="r" b="b"/>
            <a:pathLst>
              <a:path w="94615" h="79375">
                <a:moveTo>
                  <a:pt x="0" y="79247"/>
                </a:moveTo>
                <a:lnTo>
                  <a:pt x="94488" y="79247"/>
                </a:lnTo>
                <a:lnTo>
                  <a:pt x="94488" y="0"/>
                </a:lnTo>
                <a:lnTo>
                  <a:pt x="0" y="0"/>
                </a:lnTo>
                <a:lnTo>
                  <a:pt x="0" y="79247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046719" y="5575300"/>
            <a:ext cx="94615" cy="48895"/>
          </a:xfrm>
          <a:custGeom>
            <a:rect l="l" t="t" r="r" b="b"/>
            <a:pathLst>
              <a:path w="94615" h="48895">
                <a:moveTo>
                  <a:pt x="0" y="48768"/>
                </a:moveTo>
                <a:lnTo>
                  <a:pt x="94487" y="48768"/>
                </a:lnTo>
                <a:lnTo>
                  <a:pt x="94487" y="0"/>
                </a:lnTo>
                <a:lnTo>
                  <a:pt x="0" y="0"/>
                </a:lnTo>
                <a:lnTo>
                  <a:pt x="0" y="48768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8287511" y="5560059"/>
            <a:ext cx="94615" cy="64135"/>
          </a:xfrm>
          <a:custGeom>
            <a:rect l="l" t="t" r="r" b="b"/>
            <a:pathLst>
              <a:path w="94615" h="64135">
                <a:moveTo>
                  <a:pt x="0" y="64007"/>
                </a:moveTo>
                <a:lnTo>
                  <a:pt x="94488" y="64007"/>
                </a:lnTo>
                <a:lnTo>
                  <a:pt x="94488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8525256" y="5569203"/>
            <a:ext cx="94615" cy="55244"/>
          </a:xfrm>
          <a:custGeom>
            <a:rect l="l" t="t" r="r" b="b"/>
            <a:pathLst>
              <a:path w="94615" h="55244">
                <a:moveTo>
                  <a:pt x="0" y="54864"/>
                </a:moveTo>
                <a:lnTo>
                  <a:pt x="94488" y="54864"/>
                </a:lnTo>
                <a:lnTo>
                  <a:pt x="94488" y="0"/>
                </a:lnTo>
                <a:lnTo>
                  <a:pt x="0" y="0"/>
                </a:lnTo>
                <a:lnTo>
                  <a:pt x="0" y="54864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8763000" y="5514340"/>
            <a:ext cx="97790" cy="109855"/>
          </a:xfrm>
          <a:custGeom>
            <a:rect l="l" t="t" r="r" b="b"/>
            <a:pathLst>
              <a:path w="97790" h="109854">
                <a:moveTo>
                  <a:pt x="97535" y="0"/>
                </a:moveTo>
                <a:lnTo>
                  <a:pt x="0" y="0"/>
                </a:lnTo>
                <a:lnTo>
                  <a:pt x="0" y="109728"/>
                </a:lnTo>
                <a:lnTo>
                  <a:pt x="97535" y="109728"/>
                </a:lnTo>
                <a:lnTo>
                  <a:pt x="97535" y="0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9003792" y="5569203"/>
            <a:ext cx="94615" cy="55244"/>
          </a:xfrm>
          <a:custGeom>
            <a:rect l="l" t="t" r="r" b="b"/>
            <a:pathLst>
              <a:path w="94615" h="55244">
                <a:moveTo>
                  <a:pt x="0" y="54864"/>
                </a:moveTo>
                <a:lnTo>
                  <a:pt x="94487" y="54864"/>
                </a:lnTo>
                <a:lnTo>
                  <a:pt x="94487" y="0"/>
                </a:lnTo>
                <a:lnTo>
                  <a:pt x="0" y="0"/>
                </a:lnTo>
                <a:lnTo>
                  <a:pt x="0" y="54864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9241535" y="5575300"/>
            <a:ext cx="97790" cy="48895"/>
          </a:xfrm>
          <a:custGeom>
            <a:rect l="l" t="t" r="r" b="b"/>
            <a:pathLst>
              <a:path w="97790" h="48895">
                <a:moveTo>
                  <a:pt x="0" y="48768"/>
                </a:moveTo>
                <a:lnTo>
                  <a:pt x="97536" y="48768"/>
                </a:lnTo>
                <a:lnTo>
                  <a:pt x="97536" y="0"/>
                </a:lnTo>
                <a:lnTo>
                  <a:pt x="0" y="0"/>
                </a:lnTo>
                <a:lnTo>
                  <a:pt x="0" y="48768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9482328" y="5553964"/>
            <a:ext cx="94615" cy="70485"/>
          </a:xfrm>
          <a:custGeom>
            <a:rect l="l" t="t" r="r" b="b"/>
            <a:pathLst>
              <a:path w="94615" h="70485">
                <a:moveTo>
                  <a:pt x="0" y="70103"/>
                </a:moveTo>
                <a:lnTo>
                  <a:pt x="94488" y="70103"/>
                </a:lnTo>
                <a:lnTo>
                  <a:pt x="94488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A0D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1115567" y="5249164"/>
            <a:ext cx="94615" cy="97790"/>
          </a:xfrm>
          <a:custGeom>
            <a:rect l="l" t="t" r="r" b="b"/>
            <a:pathLst>
              <a:path w="94615" h="97789">
                <a:moveTo>
                  <a:pt x="94487" y="0"/>
                </a:moveTo>
                <a:lnTo>
                  <a:pt x="0" y="0"/>
                </a:lnTo>
                <a:lnTo>
                  <a:pt x="0" y="97536"/>
                </a:lnTo>
                <a:lnTo>
                  <a:pt x="94487" y="97536"/>
                </a:lnTo>
                <a:lnTo>
                  <a:pt x="94487" y="0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353311" y="5099811"/>
            <a:ext cx="97790" cy="182880"/>
          </a:xfrm>
          <a:custGeom>
            <a:rect l="l" t="t" r="r" b="b"/>
            <a:pathLst>
              <a:path w="97790" h="182879">
                <a:moveTo>
                  <a:pt x="97535" y="0"/>
                </a:moveTo>
                <a:lnTo>
                  <a:pt x="0" y="0"/>
                </a:lnTo>
                <a:lnTo>
                  <a:pt x="0" y="182880"/>
                </a:lnTo>
                <a:lnTo>
                  <a:pt x="97535" y="182880"/>
                </a:lnTo>
                <a:lnTo>
                  <a:pt x="97535" y="0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831848" y="5471667"/>
            <a:ext cx="97790" cy="73660"/>
          </a:xfrm>
          <a:custGeom>
            <a:rect l="l" t="t" r="r" b="b"/>
            <a:pathLst>
              <a:path w="97789" h="73660">
                <a:moveTo>
                  <a:pt x="0" y="73151"/>
                </a:moveTo>
                <a:lnTo>
                  <a:pt x="97535" y="73151"/>
                </a:lnTo>
                <a:lnTo>
                  <a:pt x="97535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2072639" y="5505196"/>
            <a:ext cx="94615" cy="48895"/>
          </a:xfrm>
          <a:custGeom>
            <a:rect l="l" t="t" r="r" b="b"/>
            <a:pathLst>
              <a:path w="94614" h="48895">
                <a:moveTo>
                  <a:pt x="0" y="48768"/>
                </a:moveTo>
                <a:lnTo>
                  <a:pt x="94487" y="48768"/>
                </a:lnTo>
                <a:lnTo>
                  <a:pt x="94487" y="0"/>
                </a:lnTo>
                <a:lnTo>
                  <a:pt x="0" y="0"/>
                </a:lnTo>
                <a:lnTo>
                  <a:pt x="0" y="48768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2310383" y="5416803"/>
            <a:ext cx="94615" cy="73660"/>
          </a:xfrm>
          <a:custGeom>
            <a:rect l="l" t="t" r="r" b="b"/>
            <a:pathLst>
              <a:path w="94614" h="73660">
                <a:moveTo>
                  <a:pt x="0" y="73152"/>
                </a:moveTo>
                <a:lnTo>
                  <a:pt x="94488" y="73152"/>
                </a:lnTo>
                <a:lnTo>
                  <a:pt x="94488" y="0"/>
                </a:lnTo>
                <a:lnTo>
                  <a:pt x="0" y="0"/>
                </a:lnTo>
                <a:lnTo>
                  <a:pt x="0" y="73152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548127" y="5328411"/>
            <a:ext cx="97790" cy="73660"/>
          </a:xfrm>
          <a:custGeom>
            <a:rect l="l" t="t" r="r" b="b"/>
            <a:pathLst>
              <a:path w="97789" h="73660">
                <a:moveTo>
                  <a:pt x="0" y="73151"/>
                </a:moveTo>
                <a:lnTo>
                  <a:pt x="97536" y="73151"/>
                </a:lnTo>
                <a:lnTo>
                  <a:pt x="97536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2788920" y="5057140"/>
            <a:ext cx="94615" cy="177165"/>
          </a:xfrm>
          <a:custGeom>
            <a:rect l="l" t="t" r="r" b="b"/>
            <a:pathLst>
              <a:path w="94614" h="177164">
                <a:moveTo>
                  <a:pt x="94487" y="0"/>
                </a:moveTo>
                <a:lnTo>
                  <a:pt x="0" y="0"/>
                </a:lnTo>
                <a:lnTo>
                  <a:pt x="0" y="176784"/>
                </a:lnTo>
                <a:lnTo>
                  <a:pt x="94487" y="176784"/>
                </a:lnTo>
                <a:lnTo>
                  <a:pt x="94487" y="0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3026664" y="4938267"/>
            <a:ext cx="97790" cy="167640"/>
          </a:xfrm>
          <a:custGeom>
            <a:rect l="l" t="t" r="r" b="b"/>
            <a:pathLst>
              <a:path w="97789" h="167639">
                <a:moveTo>
                  <a:pt x="97536" y="0"/>
                </a:moveTo>
                <a:lnTo>
                  <a:pt x="0" y="0"/>
                </a:lnTo>
                <a:lnTo>
                  <a:pt x="0" y="167639"/>
                </a:lnTo>
                <a:lnTo>
                  <a:pt x="97536" y="167639"/>
                </a:lnTo>
                <a:lnTo>
                  <a:pt x="97536" y="0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267455" y="5002276"/>
            <a:ext cx="94615" cy="182880"/>
          </a:xfrm>
          <a:custGeom>
            <a:rect l="l" t="t" r="r" b="b"/>
            <a:pathLst>
              <a:path w="94614" h="182879">
                <a:moveTo>
                  <a:pt x="94488" y="0"/>
                </a:moveTo>
                <a:lnTo>
                  <a:pt x="0" y="0"/>
                </a:lnTo>
                <a:lnTo>
                  <a:pt x="0" y="182880"/>
                </a:lnTo>
                <a:lnTo>
                  <a:pt x="94488" y="182880"/>
                </a:lnTo>
                <a:lnTo>
                  <a:pt x="94488" y="0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3505200" y="5057140"/>
            <a:ext cx="94615" cy="146685"/>
          </a:xfrm>
          <a:custGeom>
            <a:rect l="l" t="t" r="r" b="b"/>
            <a:pathLst>
              <a:path w="94614" h="146685">
                <a:moveTo>
                  <a:pt x="94487" y="0"/>
                </a:moveTo>
                <a:lnTo>
                  <a:pt x="0" y="0"/>
                </a:lnTo>
                <a:lnTo>
                  <a:pt x="0" y="146304"/>
                </a:lnTo>
                <a:lnTo>
                  <a:pt x="94487" y="146304"/>
                </a:lnTo>
                <a:lnTo>
                  <a:pt x="94487" y="0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3745991" y="5145532"/>
            <a:ext cx="94615" cy="152400"/>
          </a:xfrm>
          <a:custGeom>
            <a:rect l="l" t="t" r="r" b="b"/>
            <a:pathLst>
              <a:path w="94614" h="152400">
                <a:moveTo>
                  <a:pt x="94487" y="0"/>
                </a:moveTo>
                <a:lnTo>
                  <a:pt x="0" y="0"/>
                </a:lnTo>
                <a:lnTo>
                  <a:pt x="0" y="152400"/>
                </a:lnTo>
                <a:lnTo>
                  <a:pt x="94487" y="152400"/>
                </a:lnTo>
                <a:lnTo>
                  <a:pt x="94487" y="0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3983735" y="5425947"/>
            <a:ext cx="94615" cy="55244"/>
          </a:xfrm>
          <a:custGeom>
            <a:rect l="l" t="t" r="r" b="b"/>
            <a:pathLst>
              <a:path w="94614" h="55244">
                <a:moveTo>
                  <a:pt x="0" y="54863"/>
                </a:moveTo>
                <a:lnTo>
                  <a:pt x="94487" y="54863"/>
                </a:lnTo>
                <a:lnTo>
                  <a:pt x="94487" y="0"/>
                </a:lnTo>
                <a:lnTo>
                  <a:pt x="0" y="0"/>
                </a:lnTo>
                <a:lnTo>
                  <a:pt x="0" y="54863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221479" y="5476240"/>
            <a:ext cx="97790" cy="0"/>
          </a:xfrm>
          <a:custGeom>
            <a:rect l="l" t="t" r="r" b="b"/>
            <a:pathLst>
              <a:path w="97789">
                <a:moveTo>
                  <a:pt x="0" y="0"/>
                </a:moveTo>
                <a:lnTo>
                  <a:pt x="97536" y="0"/>
                </a:lnTo>
              </a:path>
            </a:pathLst>
          </a:custGeom>
          <a:ln w="9143">
            <a:solidFill>
              <a:srgbClr val="61B5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462271" y="5456428"/>
            <a:ext cx="94615" cy="48895"/>
          </a:xfrm>
          <a:custGeom>
            <a:rect l="l" t="t" r="r" b="b"/>
            <a:pathLst>
              <a:path w="94614" h="48895">
                <a:moveTo>
                  <a:pt x="0" y="48768"/>
                </a:moveTo>
                <a:lnTo>
                  <a:pt x="94487" y="48768"/>
                </a:lnTo>
                <a:lnTo>
                  <a:pt x="94487" y="0"/>
                </a:lnTo>
                <a:lnTo>
                  <a:pt x="0" y="0"/>
                </a:lnTo>
                <a:lnTo>
                  <a:pt x="0" y="48768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700015" y="5535676"/>
            <a:ext cx="97790" cy="40005"/>
          </a:xfrm>
          <a:custGeom>
            <a:rect l="l" t="t" r="r" b="b"/>
            <a:pathLst>
              <a:path w="97789" h="40004">
                <a:moveTo>
                  <a:pt x="0" y="39624"/>
                </a:moveTo>
                <a:lnTo>
                  <a:pt x="97536" y="39624"/>
                </a:lnTo>
                <a:lnTo>
                  <a:pt x="97536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940808" y="5456428"/>
            <a:ext cx="94615" cy="73660"/>
          </a:xfrm>
          <a:custGeom>
            <a:rect l="l" t="t" r="r" b="b"/>
            <a:pathLst>
              <a:path w="94614" h="73660">
                <a:moveTo>
                  <a:pt x="0" y="73151"/>
                </a:moveTo>
                <a:lnTo>
                  <a:pt x="94487" y="73151"/>
                </a:lnTo>
                <a:lnTo>
                  <a:pt x="94487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178552" y="5361940"/>
            <a:ext cx="94615" cy="143510"/>
          </a:xfrm>
          <a:custGeom>
            <a:rect l="l" t="t" r="r" b="b"/>
            <a:pathLst>
              <a:path w="94614" h="143510">
                <a:moveTo>
                  <a:pt x="94487" y="0"/>
                </a:moveTo>
                <a:lnTo>
                  <a:pt x="0" y="0"/>
                </a:lnTo>
                <a:lnTo>
                  <a:pt x="0" y="143256"/>
                </a:lnTo>
                <a:lnTo>
                  <a:pt x="94487" y="143256"/>
                </a:lnTo>
                <a:lnTo>
                  <a:pt x="94487" y="0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416296" y="5456428"/>
            <a:ext cx="97790" cy="58419"/>
          </a:xfrm>
          <a:custGeom>
            <a:rect l="l" t="t" r="r" b="b"/>
            <a:pathLst>
              <a:path w="97789" h="58419">
                <a:moveTo>
                  <a:pt x="0" y="57912"/>
                </a:moveTo>
                <a:lnTo>
                  <a:pt x="97536" y="57912"/>
                </a:lnTo>
                <a:lnTo>
                  <a:pt x="97536" y="0"/>
                </a:lnTo>
                <a:lnTo>
                  <a:pt x="0" y="0"/>
                </a:lnTo>
                <a:lnTo>
                  <a:pt x="0" y="57912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5657088" y="5471667"/>
            <a:ext cx="94615" cy="58419"/>
          </a:xfrm>
          <a:custGeom>
            <a:rect l="l" t="t" r="r" b="b"/>
            <a:pathLst>
              <a:path w="94614" h="58419">
                <a:moveTo>
                  <a:pt x="0" y="57911"/>
                </a:moveTo>
                <a:lnTo>
                  <a:pt x="94487" y="57911"/>
                </a:lnTo>
                <a:lnTo>
                  <a:pt x="94487" y="0"/>
                </a:lnTo>
                <a:lnTo>
                  <a:pt x="0" y="0"/>
                </a:lnTo>
                <a:lnTo>
                  <a:pt x="0" y="57911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5894832" y="5505196"/>
            <a:ext cx="97790" cy="40005"/>
          </a:xfrm>
          <a:custGeom>
            <a:rect l="l" t="t" r="r" b="b"/>
            <a:pathLst>
              <a:path w="97789" h="40004">
                <a:moveTo>
                  <a:pt x="0" y="39623"/>
                </a:moveTo>
                <a:lnTo>
                  <a:pt x="97535" y="39623"/>
                </a:lnTo>
                <a:lnTo>
                  <a:pt x="97535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6135623" y="5392420"/>
            <a:ext cx="94615" cy="97790"/>
          </a:xfrm>
          <a:custGeom>
            <a:rect l="l" t="t" r="r" b="b"/>
            <a:pathLst>
              <a:path w="94614" h="97789">
                <a:moveTo>
                  <a:pt x="94487" y="0"/>
                </a:moveTo>
                <a:lnTo>
                  <a:pt x="0" y="0"/>
                </a:lnTo>
                <a:lnTo>
                  <a:pt x="0" y="97535"/>
                </a:lnTo>
                <a:lnTo>
                  <a:pt x="94487" y="97535"/>
                </a:lnTo>
                <a:lnTo>
                  <a:pt x="94487" y="0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6373367" y="5160771"/>
            <a:ext cx="97790" cy="152400"/>
          </a:xfrm>
          <a:custGeom>
            <a:rect l="l" t="t" r="r" b="b"/>
            <a:pathLst>
              <a:path w="97789" h="152400">
                <a:moveTo>
                  <a:pt x="97536" y="0"/>
                </a:moveTo>
                <a:lnTo>
                  <a:pt x="0" y="0"/>
                </a:lnTo>
                <a:lnTo>
                  <a:pt x="0" y="152400"/>
                </a:lnTo>
                <a:lnTo>
                  <a:pt x="97536" y="152400"/>
                </a:lnTo>
                <a:lnTo>
                  <a:pt x="97536" y="0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6614159" y="5313171"/>
            <a:ext cx="94615" cy="143510"/>
          </a:xfrm>
          <a:custGeom>
            <a:rect l="l" t="t" r="r" b="b"/>
            <a:pathLst>
              <a:path w="94615" h="143510">
                <a:moveTo>
                  <a:pt x="94488" y="0"/>
                </a:moveTo>
                <a:lnTo>
                  <a:pt x="0" y="0"/>
                </a:lnTo>
                <a:lnTo>
                  <a:pt x="0" y="143255"/>
                </a:lnTo>
                <a:lnTo>
                  <a:pt x="94488" y="143255"/>
                </a:lnTo>
                <a:lnTo>
                  <a:pt x="94488" y="0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6851904" y="5377179"/>
            <a:ext cx="94615" cy="79375"/>
          </a:xfrm>
          <a:custGeom>
            <a:rect l="l" t="t" r="r" b="b"/>
            <a:pathLst>
              <a:path w="94615" h="79375">
                <a:moveTo>
                  <a:pt x="0" y="79248"/>
                </a:moveTo>
                <a:lnTo>
                  <a:pt x="94488" y="79248"/>
                </a:lnTo>
                <a:lnTo>
                  <a:pt x="94488" y="0"/>
                </a:lnTo>
                <a:lnTo>
                  <a:pt x="0" y="0"/>
                </a:lnTo>
                <a:lnTo>
                  <a:pt x="0" y="79248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7089647" y="5282691"/>
            <a:ext cx="97790" cy="79375"/>
          </a:xfrm>
          <a:custGeom>
            <a:rect l="l" t="t" r="r" b="b"/>
            <a:pathLst>
              <a:path w="97790" h="79375">
                <a:moveTo>
                  <a:pt x="0" y="79248"/>
                </a:moveTo>
                <a:lnTo>
                  <a:pt x="97535" y="79248"/>
                </a:lnTo>
                <a:lnTo>
                  <a:pt x="97535" y="0"/>
                </a:lnTo>
                <a:lnTo>
                  <a:pt x="0" y="0"/>
                </a:lnTo>
                <a:lnTo>
                  <a:pt x="0" y="79248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7330440" y="5410708"/>
            <a:ext cx="94615" cy="55244"/>
          </a:xfrm>
          <a:custGeom>
            <a:rect l="l" t="t" r="r" b="b"/>
            <a:pathLst>
              <a:path w="94615" h="55244">
                <a:moveTo>
                  <a:pt x="0" y="54864"/>
                </a:moveTo>
                <a:lnTo>
                  <a:pt x="94487" y="54864"/>
                </a:lnTo>
                <a:lnTo>
                  <a:pt x="94487" y="0"/>
                </a:lnTo>
                <a:lnTo>
                  <a:pt x="0" y="0"/>
                </a:lnTo>
                <a:lnTo>
                  <a:pt x="0" y="54864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7568183" y="5471667"/>
            <a:ext cx="97790" cy="48895"/>
          </a:xfrm>
          <a:custGeom>
            <a:rect l="l" t="t" r="r" b="b"/>
            <a:pathLst>
              <a:path w="97790" h="48895">
                <a:moveTo>
                  <a:pt x="0" y="48768"/>
                </a:moveTo>
                <a:lnTo>
                  <a:pt x="97536" y="48768"/>
                </a:lnTo>
                <a:lnTo>
                  <a:pt x="97536" y="0"/>
                </a:lnTo>
                <a:lnTo>
                  <a:pt x="0" y="0"/>
                </a:lnTo>
                <a:lnTo>
                  <a:pt x="0" y="48768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7808976" y="5505196"/>
            <a:ext cx="94615" cy="40005"/>
          </a:xfrm>
          <a:custGeom>
            <a:rect l="l" t="t" r="r" b="b"/>
            <a:pathLst>
              <a:path w="94615" h="40004">
                <a:moveTo>
                  <a:pt x="0" y="39623"/>
                </a:moveTo>
                <a:lnTo>
                  <a:pt x="94488" y="39623"/>
                </a:lnTo>
                <a:lnTo>
                  <a:pt x="94488" y="0"/>
                </a:lnTo>
                <a:lnTo>
                  <a:pt x="0" y="0"/>
                </a:lnTo>
                <a:lnTo>
                  <a:pt x="0" y="39623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8046719" y="5514340"/>
            <a:ext cx="94615" cy="60960"/>
          </a:xfrm>
          <a:custGeom>
            <a:rect l="l" t="t" r="r" b="b"/>
            <a:pathLst>
              <a:path w="94615" h="60960">
                <a:moveTo>
                  <a:pt x="0" y="60960"/>
                </a:moveTo>
                <a:lnTo>
                  <a:pt x="94487" y="60960"/>
                </a:lnTo>
                <a:lnTo>
                  <a:pt x="94487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8287511" y="5425947"/>
            <a:ext cx="94615" cy="134620"/>
          </a:xfrm>
          <a:custGeom>
            <a:rect l="l" t="t" r="r" b="b"/>
            <a:pathLst>
              <a:path w="94615" h="134620">
                <a:moveTo>
                  <a:pt x="94488" y="0"/>
                </a:moveTo>
                <a:lnTo>
                  <a:pt x="0" y="0"/>
                </a:lnTo>
                <a:lnTo>
                  <a:pt x="0" y="134112"/>
                </a:lnTo>
                <a:lnTo>
                  <a:pt x="94488" y="134112"/>
                </a:lnTo>
                <a:lnTo>
                  <a:pt x="94488" y="0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8525256" y="5496052"/>
            <a:ext cx="94615" cy="73660"/>
          </a:xfrm>
          <a:custGeom>
            <a:rect l="l" t="t" r="r" b="b"/>
            <a:pathLst>
              <a:path w="94615" h="73660">
                <a:moveTo>
                  <a:pt x="0" y="73151"/>
                </a:moveTo>
                <a:lnTo>
                  <a:pt x="94488" y="73151"/>
                </a:lnTo>
                <a:lnTo>
                  <a:pt x="94488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8763000" y="5450332"/>
            <a:ext cx="97790" cy="64135"/>
          </a:xfrm>
          <a:custGeom>
            <a:rect l="l" t="t" r="r" b="b"/>
            <a:pathLst>
              <a:path w="97790" h="64135">
                <a:moveTo>
                  <a:pt x="0" y="64007"/>
                </a:moveTo>
                <a:lnTo>
                  <a:pt x="97535" y="64007"/>
                </a:lnTo>
                <a:lnTo>
                  <a:pt x="97535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9003792" y="5496052"/>
            <a:ext cx="94615" cy="73660"/>
          </a:xfrm>
          <a:custGeom>
            <a:rect l="l" t="t" r="r" b="b"/>
            <a:pathLst>
              <a:path w="94615" h="73660">
                <a:moveTo>
                  <a:pt x="0" y="73151"/>
                </a:moveTo>
                <a:lnTo>
                  <a:pt x="94487" y="73151"/>
                </a:lnTo>
                <a:lnTo>
                  <a:pt x="94487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9482328" y="5496052"/>
            <a:ext cx="94615" cy="58419"/>
          </a:xfrm>
          <a:custGeom>
            <a:rect l="l" t="t" r="r" b="b"/>
            <a:pathLst>
              <a:path w="94615" h="58419">
                <a:moveTo>
                  <a:pt x="0" y="57912"/>
                </a:moveTo>
                <a:lnTo>
                  <a:pt x="94488" y="57912"/>
                </a:lnTo>
                <a:lnTo>
                  <a:pt x="94488" y="0"/>
                </a:lnTo>
                <a:lnTo>
                  <a:pt x="0" y="0"/>
                </a:lnTo>
                <a:lnTo>
                  <a:pt x="0" y="57912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115567" y="5066284"/>
            <a:ext cx="94615" cy="182880"/>
          </a:xfrm>
          <a:custGeom>
            <a:rect l="l" t="t" r="r" b="b"/>
            <a:pathLst>
              <a:path w="94615" h="182879">
                <a:moveTo>
                  <a:pt x="94487" y="0"/>
                </a:moveTo>
                <a:lnTo>
                  <a:pt x="0" y="0"/>
                </a:lnTo>
                <a:lnTo>
                  <a:pt x="0" y="182880"/>
                </a:lnTo>
                <a:lnTo>
                  <a:pt x="94487" y="182880"/>
                </a:lnTo>
                <a:lnTo>
                  <a:pt x="94487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353311" y="4691379"/>
            <a:ext cx="97790" cy="408940"/>
          </a:xfrm>
          <a:custGeom>
            <a:rect l="l" t="t" r="r" b="b"/>
            <a:pathLst>
              <a:path w="97790" h="408939">
                <a:moveTo>
                  <a:pt x="97535" y="0"/>
                </a:moveTo>
                <a:lnTo>
                  <a:pt x="0" y="0"/>
                </a:lnTo>
                <a:lnTo>
                  <a:pt x="0" y="408432"/>
                </a:lnTo>
                <a:lnTo>
                  <a:pt x="97535" y="408432"/>
                </a:lnTo>
                <a:lnTo>
                  <a:pt x="97535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594103" y="5599684"/>
            <a:ext cx="94615" cy="0"/>
          </a:xfrm>
          <a:custGeom>
            <a:rect l="l" t="t" r="r" b="b"/>
            <a:pathLst>
              <a:path w="94614">
                <a:moveTo>
                  <a:pt x="0" y="0"/>
                </a:moveTo>
                <a:lnTo>
                  <a:pt x="94488" y="0"/>
                </a:lnTo>
              </a:path>
            </a:pathLst>
          </a:custGeom>
          <a:ln w="30480">
            <a:solidFill>
              <a:srgbClr val="B9E26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831848" y="5410708"/>
            <a:ext cx="97790" cy="60960"/>
          </a:xfrm>
          <a:custGeom>
            <a:rect l="l" t="t" r="r" b="b"/>
            <a:pathLst>
              <a:path w="97789" h="60960">
                <a:moveTo>
                  <a:pt x="0" y="60960"/>
                </a:moveTo>
                <a:lnTo>
                  <a:pt x="97535" y="60960"/>
                </a:lnTo>
                <a:lnTo>
                  <a:pt x="97535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2072639" y="5432044"/>
            <a:ext cx="94615" cy="73660"/>
          </a:xfrm>
          <a:custGeom>
            <a:rect l="l" t="t" r="r" b="b"/>
            <a:pathLst>
              <a:path w="94614" h="73660">
                <a:moveTo>
                  <a:pt x="0" y="73151"/>
                </a:moveTo>
                <a:lnTo>
                  <a:pt x="94487" y="73151"/>
                </a:lnTo>
                <a:lnTo>
                  <a:pt x="94487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2310383" y="5328411"/>
            <a:ext cx="94615" cy="88900"/>
          </a:xfrm>
          <a:custGeom>
            <a:rect l="l" t="t" r="r" b="b"/>
            <a:pathLst>
              <a:path w="94614" h="88900">
                <a:moveTo>
                  <a:pt x="94488" y="0"/>
                </a:moveTo>
                <a:lnTo>
                  <a:pt x="0" y="0"/>
                </a:lnTo>
                <a:lnTo>
                  <a:pt x="0" y="88392"/>
                </a:lnTo>
                <a:lnTo>
                  <a:pt x="94488" y="88392"/>
                </a:lnTo>
                <a:lnTo>
                  <a:pt x="94488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2548127" y="5105908"/>
            <a:ext cx="97790" cy="222885"/>
          </a:xfrm>
          <a:custGeom>
            <a:rect l="l" t="t" r="r" b="b"/>
            <a:pathLst>
              <a:path w="97789" h="222885">
                <a:moveTo>
                  <a:pt x="97536" y="0"/>
                </a:moveTo>
                <a:lnTo>
                  <a:pt x="0" y="0"/>
                </a:lnTo>
                <a:lnTo>
                  <a:pt x="0" y="222504"/>
                </a:lnTo>
                <a:lnTo>
                  <a:pt x="97536" y="222504"/>
                </a:lnTo>
                <a:lnTo>
                  <a:pt x="97536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2788920" y="4819396"/>
            <a:ext cx="94615" cy="238125"/>
          </a:xfrm>
          <a:custGeom>
            <a:rect l="l" t="t" r="r" b="b"/>
            <a:pathLst>
              <a:path w="94614" h="238125">
                <a:moveTo>
                  <a:pt x="94487" y="0"/>
                </a:moveTo>
                <a:lnTo>
                  <a:pt x="0" y="0"/>
                </a:lnTo>
                <a:lnTo>
                  <a:pt x="0" y="237743"/>
                </a:lnTo>
                <a:lnTo>
                  <a:pt x="94487" y="237743"/>
                </a:lnTo>
                <a:lnTo>
                  <a:pt x="94487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3026664" y="4557267"/>
            <a:ext cx="97790" cy="381000"/>
          </a:xfrm>
          <a:custGeom>
            <a:rect l="l" t="t" r="r" b="b"/>
            <a:pathLst>
              <a:path w="97789" h="381000">
                <a:moveTo>
                  <a:pt x="97536" y="0"/>
                </a:moveTo>
                <a:lnTo>
                  <a:pt x="0" y="0"/>
                </a:lnTo>
                <a:lnTo>
                  <a:pt x="0" y="380999"/>
                </a:lnTo>
                <a:lnTo>
                  <a:pt x="97536" y="380999"/>
                </a:lnTo>
                <a:lnTo>
                  <a:pt x="97536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3267455" y="4731003"/>
            <a:ext cx="94615" cy="271780"/>
          </a:xfrm>
          <a:custGeom>
            <a:rect l="l" t="t" r="r" b="b"/>
            <a:pathLst>
              <a:path w="94614" h="271779">
                <a:moveTo>
                  <a:pt x="94488" y="0"/>
                </a:moveTo>
                <a:lnTo>
                  <a:pt x="0" y="0"/>
                </a:lnTo>
                <a:lnTo>
                  <a:pt x="0" y="271272"/>
                </a:lnTo>
                <a:lnTo>
                  <a:pt x="94488" y="271272"/>
                </a:lnTo>
                <a:lnTo>
                  <a:pt x="94488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3505200" y="4795011"/>
            <a:ext cx="94615" cy="262255"/>
          </a:xfrm>
          <a:custGeom>
            <a:rect l="l" t="t" r="r" b="b"/>
            <a:pathLst>
              <a:path w="94614" h="262254">
                <a:moveTo>
                  <a:pt x="94487" y="0"/>
                </a:moveTo>
                <a:lnTo>
                  <a:pt x="0" y="0"/>
                </a:lnTo>
                <a:lnTo>
                  <a:pt x="0" y="262127"/>
                </a:lnTo>
                <a:lnTo>
                  <a:pt x="94487" y="262127"/>
                </a:lnTo>
                <a:lnTo>
                  <a:pt x="94487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3745991" y="4938267"/>
            <a:ext cx="94615" cy="207645"/>
          </a:xfrm>
          <a:custGeom>
            <a:rect l="l" t="t" r="r" b="b"/>
            <a:pathLst>
              <a:path w="94614" h="207645">
                <a:moveTo>
                  <a:pt x="94487" y="0"/>
                </a:moveTo>
                <a:lnTo>
                  <a:pt x="0" y="0"/>
                </a:lnTo>
                <a:lnTo>
                  <a:pt x="0" y="207263"/>
                </a:lnTo>
                <a:lnTo>
                  <a:pt x="94487" y="207263"/>
                </a:lnTo>
                <a:lnTo>
                  <a:pt x="94487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3983735" y="5328411"/>
            <a:ext cx="94615" cy="97790"/>
          </a:xfrm>
          <a:custGeom>
            <a:rect l="l" t="t" r="r" b="b"/>
            <a:pathLst>
              <a:path w="94614" h="97789">
                <a:moveTo>
                  <a:pt x="94487" y="0"/>
                </a:moveTo>
                <a:lnTo>
                  <a:pt x="0" y="0"/>
                </a:lnTo>
                <a:lnTo>
                  <a:pt x="0" y="97536"/>
                </a:lnTo>
                <a:lnTo>
                  <a:pt x="94487" y="97536"/>
                </a:lnTo>
                <a:lnTo>
                  <a:pt x="94487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4221479" y="5444235"/>
            <a:ext cx="97790" cy="0"/>
          </a:xfrm>
          <a:custGeom>
            <a:rect l="l" t="t" r="r" b="b"/>
            <a:pathLst>
              <a:path w="97789">
                <a:moveTo>
                  <a:pt x="0" y="0"/>
                </a:moveTo>
                <a:lnTo>
                  <a:pt x="97536" y="0"/>
                </a:lnTo>
              </a:path>
            </a:pathLst>
          </a:custGeom>
          <a:ln w="54863">
            <a:solidFill>
              <a:srgbClr val="B9E26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4462271" y="5432044"/>
            <a:ext cx="94615" cy="24765"/>
          </a:xfrm>
          <a:custGeom>
            <a:rect l="l" t="t" r="r" b="b"/>
            <a:pathLst>
              <a:path w="94614" h="24764">
                <a:moveTo>
                  <a:pt x="0" y="24383"/>
                </a:moveTo>
                <a:lnTo>
                  <a:pt x="94487" y="24383"/>
                </a:lnTo>
                <a:lnTo>
                  <a:pt x="94487" y="0"/>
                </a:lnTo>
                <a:lnTo>
                  <a:pt x="0" y="0"/>
                </a:lnTo>
                <a:lnTo>
                  <a:pt x="0" y="24383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4700015" y="5480811"/>
            <a:ext cx="97790" cy="55244"/>
          </a:xfrm>
          <a:custGeom>
            <a:rect l="l" t="t" r="r" b="b"/>
            <a:pathLst>
              <a:path w="97789" h="55244">
                <a:moveTo>
                  <a:pt x="0" y="54863"/>
                </a:moveTo>
                <a:lnTo>
                  <a:pt x="97536" y="54863"/>
                </a:lnTo>
                <a:lnTo>
                  <a:pt x="97536" y="0"/>
                </a:lnTo>
                <a:lnTo>
                  <a:pt x="0" y="0"/>
                </a:lnTo>
                <a:lnTo>
                  <a:pt x="0" y="54863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4940808" y="5377179"/>
            <a:ext cx="94615" cy="79375"/>
          </a:xfrm>
          <a:custGeom>
            <a:rect l="l" t="t" r="r" b="b"/>
            <a:pathLst>
              <a:path w="94614" h="79375">
                <a:moveTo>
                  <a:pt x="0" y="79248"/>
                </a:moveTo>
                <a:lnTo>
                  <a:pt x="94487" y="79248"/>
                </a:lnTo>
                <a:lnTo>
                  <a:pt x="94487" y="0"/>
                </a:lnTo>
                <a:lnTo>
                  <a:pt x="0" y="0"/>
                </a:lnTo>
                <a:lnTo>
                  <a:pt x="0" y="79248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5416296" y="5386323"/>
            <a:ext cx="97790" cy="70485"/>
          </a:xfrm>
          <a:custGeom>
            <a:rect l="l" t="t" r="r" b="b"/>
            <a:pathLst>
              <a:path w="97789" h="70485">
                <a:moveTo>
                  <a:pt x="0" y="70103"/>
                </a:moveTo>
                <a:lnTo>
                  <a:pt x="97536" y="70103"/>
                </a:lnTo>
                <a:lnTo>
                  <a:pt x="97536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5657088" y="5328411"/>
            <a:ext cx="94615" cy="143510"/>
          </a:xfrm>
          <a:custGeom>
            <a:rect l="l" t="t" r="r" b="b"/>
            <a:pathLst>
              <a:path w="94614" h="143510">
                <a:moveTo>
                  <a:pt x="94487" y="0"/>
                </a:moveTo>
                <a:lnTo>
                  <a:pt x="0" y="0"/>
                </a:lnTo>
                <a:lnTo>
                  <a:pt x="0" y="143256"/>
                </a:lnTo>
                <a:lnTo>
                  <a:pt x="94487" y="143256"/>
                </a:lnTo>
                <a:lnTo>
                  <a:pt x="94487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6135623" y="5264403"/>
            <a:ext cx="94615" cy="128270"/>
          </a:xfrm>
          <a:custGeom>
            <a:rect l="l" t="t" r="r" b="b"/>
            <a:pathLst>
              <a:path w="94614" h="128270">
                <a:moveTo>
                  <a:pt x="94487" y="0"/>
                </a:moveTo>
                <a:lnTo>
                  <a:pt x="0" y="0"/>
                </a:lnTo>
                <a:lnTo>
                  <a:pt x="0" y="128016"/>
                </a:lnTo>
                <a:lnTo>
                  <a:pt x="94487" y="128016"/>
                </a:lnTo>
                <a:lnTo>
                  <a:pt x="94487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6373367" y="4755388"/>
            <a:ext cx="97790" cy="405765"/>
          </a:xfrm>
          <a:custGeom>
            <a:rect l="l" t="t" r="r" b="b"/>
            <a:pathLst>
              <a:path w="97789" h="405764">
                <a:moveTo>
                  <a:pt x="97536" y="0"/>
                </a:moveTo>
                <a:lnTo>
                  <a:pt x="0" y="0"/>
                </a:lnTo>
                <a:lnTo>
                  <a:pt x="0" y="405384"/>
                </a:lnTo>
                <a:lnTo>
                  <a:pt x="97536" y="405384"/>
                </a:lnTo>
                <a:lnTo>
                  <a:pt x="97536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6614159" y="5099811"/>
            <a:ext cx="94615" cy="213360"/>
          </a:xfrm>
          <a:custGeom>
            <a:rect l="l" t="t" r="r" b="b"/>
            <a:pathLst>
              <a:path w="94615" h="213360">
                <a:moveTo>
                  <a:pt x="94488" y="0"/>
                </a:moveTo>
                <a:lnTo>
                  <a:pt x="0" y="0"/>
                </a:lnTo>
                <a:lnTo>
                  <a:pt x="0" y="213360"/>
                </a:lnTo>
                <a:lnTo>
                  <a:pt x="94488" y="213360"/>
                </a:lnTo>
                <a:lnTo>
                  <a:pt x="94488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6851904" y="5115052"/>
            <a:ext cx="94615" cy="262255"/>
          </a:xfrm>
          <a:custGeom>
            <a:rect l="l" t="t" r="r" b="b"/>
            <a:pathLst>
              <a:path w="94615" h="262254">
                <a:moveTo>
                  <a:pt x="94488" y="0"/>
                </a:moveTo>
                <a:lnTo>
                  <a:pt x="0" y="0"/>
                </a:lnTo>
                <a:lnTo>
                  <a:pt x="0" y="262128"/>
                </a:lnTo>
                <a:lnTo>
                  <a:pt x="94488" y="262128"/>
                </a:lnTo>
                <a:lnTo>
                  <a:pt x="94488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7089647" y="4868164"/>
            <a:ext cx="97790" cy="414655"/>
          </a:xfrm>
          <a:custGeom>
            <a:rect l="l" t="t" r="r" b="b"/>
            <a:pathLst>
              <a:path w="97790" h="414654">
                <a:moveTo>
                  <a:pt x="97535" y="0"/>
                </a:moveTo>
                <a:lnTo>
                  <a:pt x="0" y="0"/>
                </a:lnTo>
                <a:lnTo>
                  <a:pt x="0" y="414528"/>
                </a:lnTo>
                <a:lnTo>
                  <a:pt x="97535" y="414528"/>
                </a:lnTo>
                <a:lnTo>
                  <a:pt x="97535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7330440" y="4932171"/>
            <a:ext cx="94615" cy="478790"/>
          </a:xfrm>
          <a:custGeom>
            <a:rect l="l" t="t" r="r" b="b"/>
            <a:pathLst>
              <a:path w="94615" h="478789">
                <a:moveTo>
                  <a:pt x="94487" y="0"/>
                </a:moveTo>
                <a:lnTo>
                  <a:pt x="0" y="0"/>
                </a:lnTo>
                <a:lnTo>
                  <a:pt x="0" y="478535"/>
                </a:lnTo>
                <a:lnTo>
                  <a:pt x="94487" y="478535"/>
                </a:lnTo>
                <a:lnTo>
                  <a:pt x="94487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7568183" y="5041900"/>
            <a:ext cx="97790" cy="429895"/>
          </a:xfrm>
          <a:custGeom>
            <a:rect l="l" t="t" r="r" b="b"/>
            <a:pathLst>
              <a:path w="97790" h="429895">
                <a:moveTo>
                  <a:pt x="97536" y="0"/>
                </a:moveTo>
                <a:lnTo>
                  <a:pt x="0" y="0"/>
                </a:lnTo>
                <a:lnTo>
                  <a:pt x="0" y="429768"/>
                </a:lnTo>
                <a:lnTo>
                  <a:pt x="97536" y="429768"/>
                </a:lnTo>
                <a:lnTo>
                  <a:pt x="97536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7808976" y="5218684"/>
            <a:ext cx="94615" cy="287020"/>
          </a:xfrm>
          <a:custGeom>
            <a:rect l="l" t="t" r="r" b="b"/>
            <a:pathLst>
              <a:path w="94615" h="287020">
                <a:moveTo>
                  <a:pt x="94488" y="0"/>
                </a:moveTo>
                <a:lnTo>
                  <a:pt x="0" y="0"/>
                </a:lnTo>
                <a:lnTo>
                  <a:pt x="0" y="286512"/>
                </a:lnTo>
                <a:lnTo>
                  <a:pt x="94488" y="286512"/>
                </a:lnTo>
                <a:lnTo>
                  <a:pt x="94488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8046719" y="5258308"/>
            <a:ext cx="94615" cy="256540"/>
          </a:xfrm>
          <a:custGeom>
            <a:rect l="l" t="t" r="r" b="b"/>
            <a:pathLst>
              <a:path w="94615" h="256539">
                <a:moveTo>
                  <a:pt x="94487" y="0"/>
                </a:moveTo>
                <a:lnTo>
                  <a:pt x="0" y="0"/>
                </a:lnTo>
                <a:lnTo>
                  <a:pt x="0" y="256032"/>
                </a:lnTo>
                <a:lnTo>
                  <a:pt x="94487" y="256032"/>
                </a:lnTo>
                <a:lnTo>
                  <a:pt x="94487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8287511" y="5041900"/>
            <a:ext cx="94615" cy="384175"/>
          </a:xfrm>
          <a:custGeom>
            <a:rect l="l" t="t" r="r" b="b"/>
            <a:pathLst>
              <a:path w="94615" h="384175">
                <a:moveTo>
                  <a:pt x="94488" y="0"/>
                </a:moveTo>
                <a:lnTo>
                  <a:pt x="0" y="0"/>
                </a:lnTo>
                <a:lnTo>
                  <a:pt x="0" y="384048"/>
                </a:lnTo>
                <a:lnTo>
                  <a:pt x="94488" y="384048"/>
                </a:lnTo>
                <a:lnTo>
                  <a:pt x="94488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8525256" y="5243067"/>
            <a:ext cx="94615" cy="253365"/>
          </a:xfrm>
          <a:custGeom>
            <a:rect l="l" t="t" r="r" b="b"/>
            <a:pathLst>
              <a:path w="94615" h="253364">
                <a:moveTo>
                  <a:pt x="94488" y="0"/>
                </a:moveTo>
                <a:lnTo>
                  <a:pt x="0" y="0"/>
                </a:lnTo>
                <a:lnTo>
                  <a:pt x="0" y="252983"/>
                </a:lnTo>
                <a:lnTo>
                  <a:pt x="94488" y="252983"/>
                </a:lnTo>
                <a:lnTo>
                  <a:pt x="94488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8763000" y="5328411"/>
            <a:ext cx="97790" cy="121920"/>
          </a:xfrm>
          <a:custGeom>
            <a:rect l="l" t="t" r="r" b="b"/>
            <a:pathLst>
              <a:path w="97790" h="121920">
                <a:moveTo>
                  <a:pt x="97535" y="0"/>
                </a:moveTo>
                <a:lnTo>
                  <a:pt x="0" y="0"/>
                </a:lnTo>
                <a:lnTo>
                  <a:pt x="0" y="121919"/>
                </a:lnTo>
                <a:lnTo>
                  <a:pt x="97535" y="121919"/>
                </a:lnTo>
                <a:lnTo>
                  <a:pt x="97535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9003792" y="5203444"/>
            <a:ext cx="94615" cy="292735"/>
          </a:xfrm>
          <a:custGeom>
            <a:rect l="l" t="t" r="r" b="b"/>
            <a:pathLst>
              <a:path w="94615" h="292735">
                <a:moveTo>
                  <a:pt x="94487" y="0"/>
                </a:moveTo>
                <a:lnTo>
                  <a:pt x="0" y="0"/>
                </a:lnTo>
                <a:lnTo>
                  <a:pt x="0" y="292607"/>
                </a:lnTo>
                <a:lnTo>
                  <a:pt x="94487" y="292607"/>
                </a:lnTo>
                <a:lnTo>
                  <a:pt x="94487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9241535" y="5209540"/>
            <a:ext cx="97790" cy="365760"/>
          </a:xfrm>
          <a:custGeom>
            <a:rect l="l" t="t" r="r" b="b"/>
            <a:pathLst>
              <a:path w="97790" h="365760">
                <a:moveTo>
                  <a:pt x="97536" y="0"/>
                </a:moveTo>
                <a:lnTo>
                  <a:pt x="0" y="0"/>
                </a:lnTo>
                <a:lnTo>
                  <a:pt x="0" y="365760"/>
                </a:lnTo>
                <a:lnTo>
                  <a:pt x="97536" y="365760"/>
                </a:lnTo>
                <a:lnTo>
                  <a:pt x="97536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9482328" y="5416803"/>
            <a:ext cx="94615" cy="79375"/>
          </a:xfrm>
          <a:custGeom>
            <a:rect l="l" t="t" r="r" b="b"/>
            <a:pathLst>
              <a:path w="94615" h="79375">
                <a:moveTo>
                  <a:pt x="0" y="79248"/>
                </a:moveTo>
                <a:lnTo>
                  <a:pt x="94488" y="79248"/>
                </a:lnTo>
                <a:lnTo>
                  <a:pt x="94488" y="0"/>
                </a:lnTo>
                <a:lnTo>
                  <a:pt x="0" y="0"/>
                </a:lnTo>
                <a:lnTo>
                  <a:pt x="0" y="79248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5416296" y="5121147"/>
            <a:ext cx="97790" cy="265430"/>
          </a:xfrm>
          <a:custGeom>
            <a:rect l="l" t="t" r="r" b="b"/>
            <a:pathLst>
              <a:path w="97789" h="265429">
                <a:moveTo>
                  <a:pt x="97536" y="0"/>
                </a:moveTo>
                <a:lnTo>
                  <a:pt x="0" y="0"/>
                </a:lnTo>
                <a:lnTo>
                  <a:pt x="0" y="265175"/>
                </a:lnTo>
                <a:lnTo>
                  <a:pt x="97536" y="265175"/>
                </a:lnTo>
                <a:lnTo>
                  <a:pt x="97536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5657088" y="5035803"/>
            <a:ext cx="94615" cy="292735"/>
          </a:xfrm>
          <a:custGeom>
            <a:rect l="l" t="t" r="r" b="b"/>
            <a:pathLst>
              <a:path w="94614" h="292735">
                <a:moveTo>
                  <a:pt x="94487" y="0"/>
                </a:moveTo>
                <a:lnTo>
                  <a:pt x="0" y="0"/>
                </a:lnTo>
                <a:lnTo>
                  <a:pt x="0" y="292608"/>
                </a:lnTo>
                <a:lnTo>
                  <a:pt x="94487" y="292608"/>
                </a:lnTo>
                <a:lnTo>
                  <a:pt x="94487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5894832" y="5313171"/>
            <a:ext cx="97790" cy="192405"/>
          </a:xfrm>
          <a:custGeom>
            <a:rect l="l" t="t" r="r" b="b"/>
            <a:pathLst>
              <a:path w="97789" h="192404">
                <a:moveTo>
                  <a:pt x="97535" y="0"/>
                </a:moveTo>
                <a:lnTo>
                  <a:pt x="0" y="0"/>
                </a:lnTo>
                <a:lnTo>
                  <a:pt x="0" y="192023"/>
                </a:lnTo>
                <a:lnTo>
                  <a:pt x="97535" y="192023"/>
                </a:lnTo>
                <a:lnTo>
                  <a:pt x="97535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6135623" y="5090667"/>
            <a:ext cx="94615" cy="173990"/>
          </a:xfrm>
          <a:custGeom>
            <a:rect l="l" t="t" r="r" b="b"/>
            <a:pathLst>
              <a:path w="94614" h="173989">
                <a:moveTo>
                  <a:pt x="94487" y="0"/>
                </a:moveTo>
                <a:lnTo>
                  <a:pt x="0" y="0"/>
                </a:lnTo>
                <a:lnTo>
                  <a:pt x="0" y="173735"/>
                </a:lnTo>
                <a:lnTo>
                  <a:pt x="94487" y="173735"/>
                </a:lnTo>
                <a:lnTo>
                  <a:pt x="94487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6373367" y="4221988"/>
            <a:ext cx="97790" cy="533400"/>
          </a:xfrm>
          <a:custGeom>
            <a:rect l="l" t="t" r="r" b="b"/>
            <a:pathLst>
              <a:path w="97789" h="533400">
                <a:moveTo>
                  <a:pt x="97536" y="0"/>
                </a:moveTo>
                <a:lnTo>
                  <a:pt x="0" y="0"/>
                </a:lnTo>
                <a:lnTo>
                  <a:pt x="0" y="533400"/>
                </a:lnTo>
                <a:lnTo>
                  <a:pt x="97536" y="533400"/>
                </a:lnTo>
                <a:lnTo>
                  <a:pt x="97536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6614159" y="4874259"/>
            <a:ext cx="94615" cy="226060"/>
          </a:xfrm>
          <a:custGeom>
            <a:rect l="l" t="t" r="r" b="b"/>
            <a:pathLst>
              <a:path w="94615" h="226060">
                <a:moveTo>
                  <a:pt x="94488" y="0"/>
                </a:moveTo>
                <a:lnTo>
                  <a:pt x="0" y="0"/>
                </a:lnTo>
                <a:lnTo>
                  <a:pt x="0" y="225551"/>
                </a:lnTo>
                <a:lnTo>
                  <a:pt x="94488" y="225551"/>
                </a:lnTo>
                <a:lnTo>
                  <a:pt x="94488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6851904" y="4828540"/>
            <a:ext cx="94615" cy="287020"/>
          </a:xfrm>
          <a:custGeom>
            <a:rect l="l" t="t" r="r" b="b"/>
            <a:pathLst>
              <a:path w="94615" h="287020">
                <a:moveTo>
                  <a:pt x="94488" y="0"/>
                </a:moveTo>
                <a:lnTo>
                  <a:pt x="0" y="0"/>
                </a:lnTo>
                <a:lnTo>
                  <a:pt x="0" y="286512"/>
                </a:lnTo>
                <a:lnTo>
                  <a:pt x="94488" y="286512"/>
                </a:lnTo>
                <a:lnTo>
                  <a:pt x="94488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7089647" y="4468876"/>
            <a:ext cx="97790" cy="399415"/>
          </a:xfrm>
          <a:custGeom>
            <a:rect l="l" t="t" r="r" b="b"/>
            <a:pathLst>
              <a:path w="97790" h="399414">
                <a:moveTo>
                  <a:pt x="97535" y="0"/>
                </a:moveTo>
                <a:lnTo>
                  <a:pt x="0" y="0"/>
                </a:lnTo>
                <a:lnTo>
                  <a:pt x="0" y="399288"/>
                </a:lnTo>
                <a:lnTo>
                  <a:pt x="97535" y="399288"/>
                </a:lnTo>
                <a:lnTo>
                  <a:pt x="97535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7330440" y="4612132"/>
            <a:ext cx="94615" cy="320040"/>
          </a:xfrm>
          <a:custGeom>
            <a:rect l="l" t="t" r="r" b="b"/>
            <a:pathLst>
              <a:path w="94615" h="320039">
                <a:moveTo>
                  <a:pt x="94487" y="0"/>
                </a:moveTo>
                <a:lnTo>
                  <a:pt x="0" y="0"/>
                </a:lnTo>
                <a:lnTo>
                  <a:pt x="0" y="320040"/>
                </a:lnTo>
                <a:lnTo>
                  <a:pt x="94487" y="320040"/>
                </a:lnTo>
                <a:lnTo>
                  <a:pt x="94487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7568183" y="4755388"/>
            <a:ext cx="97790" cy="287020"/>
          </a:xfrm>
          <a:custGeom>
            <a:rect l="l" t="t" r="r" b="b"/>
            <a:pathLst>
              <a:path w="97790" h="287020">
                <a:moveTo>
                  <a:pt x="97536" y="0"/>
                </a:moveTo>
                <a:lnTo>
                  <a:pt x="0" y="0"/>
                </a:lnTo>
                <a:lnTo>
                  <a:pt x="0" y="286512"/>
                </a:lnTo>
                <a:lnTo>
                  <a:pt x="97536" y="286512"/>
                </a:lnTo>
                <a:lnTo>
                  <a:pt x="97536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7808976" y="5002276"/>
            <a:ext cx="94615" cy="216535"/>
          </a:xfrm>
          <a:custGeom>
            <a:rect l="l" t="t" r="r" b="b"/>
            <a:pathLst>
              <a:path w="94615" h="216535">
                <a:moveTo>
                  <a:pt x="94488" y="0"/>
                </a:moveTo>
                <a:lnTo>
                  <a:pt x="0" y="0"/>
                </a:lnTo>
                <a:lnTo>
                  <a:pt x="0" y="216407"/>
                </a:lnTo>
                <a:lnTo>
                  <a:pt x="94488" y="216407"/>
                </a:lnTo>
                <a:lnTo>
                  <a:pt x="94488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8046719" y="5051044"/>
            <a:ext cx="94615" cy="207645"/>
          </a:xfrm>
          <a:custGeom>
            <a:rect l="l" t="t" r="r" b="b"/>
            <a:pathLst>
              <a:path w="94615" h="207645">
                <a:moveTo>
                  <a:pt x="94487" y="0"/>
                </a:moveTo>
                <a:lnTo>
                  <a:pt x="0" y="0"/>
                </a:lnTo>
                <a:lnTo>
                  <a:pt x="0" y="207263"/>
                </a:lnTo>
                <a:lnTo>
                  <a:pt x="94487" y="207263"/>
                </a:lnTo>
                <a:lnTo>
                  <a:pt x="94487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8287511" y="4706620"/>
            <a:ext cx="94615" cy="335280"/>
          </a:xfrm>
          <a:custGeom>
            <a:rect l="l" t="t" r="r" b="b"/>
            <a:pathLst>
              <a:path w="94615" h="335279">
                <a:moveTo>
                  <a:pt x="94488" y="0"/>
                </a:moveTo>
                <a:lnTo>
                  <a:pt x="0" y="0"/>
                </a:lnTo>
                <a:lnTo>
                  <a:pt x="0" y="335279"/>
                </a:lnTo>
                <a:lnTo>
                  <a:pt x="94488" y="335279"/>
                </a:lnTo>
                <a:lnTo>
                  <a:pt x="94488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8525256" y="5017515"/>
            <a:ext cx="94615" cy="226060"/>
          </a:xfrm>
          <a:custGeom>
            <a:rect l="l" t="t" r="r" b="b"/>
            <a:pathLst>
              <a:path w="94615" h="226060">
                <a:moveTo>
                  <a:pt x="94488" y="0"/>
                </a:moveTo>
                <a:lnTo>
                  <a:pt x="0" y="0"/>
                </a:lnTo>
                <a:lnTo>
                  <a:pt x="0" y="225551"/>
                </a:lnTo>
                <a:lnTo>
                  <a:pt x="94488" y="225551"/>
                </a:lnTo>
                <a:lnTo>
                  <a:pt x="94488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8763000" y="5258308"/>
            <a:ext cx="97790" cy="70485"/>
          </a:xfrm>
          <a:custGeom>
            <a:rect l="l" t="t" r="r" b="b"/>
            <a:pathLst>
              <a:path w="97790" h="70485">
                <a:moveTo>
                  <a:pt x="0" y="70103"/>
                </a:moveTo>
                <a:lnTo>
                  <a:pt x="97535" y="70103"/>
                </a:lnTo>
                <a:lnTo>
                  <a:pt x="97535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9003792" y="4947411"/>
            <a:ext cx="94615" cy="256540"/>
          </a:xfrm>
          <a:custGeom>
            <a:rect l="l" t="t" r="r" b="b"/>
            <a:pathLst>
              <a:path w="94615" h="256539">
                <a:moveTo>
                  <a:pt x="94487" y="0"/>
                </a:moveTo>
                <a:lnTo>
                  <a:pt x="0" y="0"/>
                </a:lnTo>
                <a:lnTo>
                  <a:pt x="0" y="256031"/>
                </a:lnTo>
                <a:lnTo>
                  <a:pt x="94487" y="256031"/>
                </a:lnTo>
                <a:lnTo>
                  <a:pt x="94487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9241535" y="5041900"/>
            <a:ext cx="97790" cy="167640"/>
          </a:xfrm>
          <a:custGeom>
            <a:rect l="l" t="t" r="r" b="b"/>
            <a:pathLst>
              <a:path w="97790" h="167639">
                <a:moveTo>
                  <a:pt x="97536" y="0"/>
                </a:moveTo>
                <a:lnTo>
                  <a:pt x="0" y="0"/>
                </a:lnTo>
                <a:lnTo>
                  <a:pt x="0" y="167639"/>
                </a:lnTo>
                <a:lnTo>
                  <a:pt x="97536" y="167639"/>
                </a:lnTo>
                <a:lnTo>
                  <a:pt x="97536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9482328" y="5377179"/>
            <a:ext cx="94615" cy="40005"/>
          </a:xfrm>
          <a:custGeom>
            <a:rect l="l" t="t" r="r" b="b"/>
            <a:pathLst>
              <a:path w="94615" h="40004">
                <a:moveTo>
                  <a:pt x="0" y="39624"/>
                </a:moveTo>
                <a:lnTo>
                  <a:pt x="94488" y="39624"/>
                </a:lnTo>
                <a:lnTo>
                  <a:pt x="94488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7568183" y="4666996"/>
            <a:ext cx="97790" cy="88900"/>
          </a:xfrm>
          <a:custGeom>
            <a:rect l="l" t="t" r="r" b="b"/>
            <a:pathLst>
              <a:path w="97790" h="88900">
                <a:moveTo>
                  <a:pt x="97536" y="0"/>
                </a:moveTo>
                <a:lnTo>
                  <a:pt x="0" y="0"/>
                </a:lnTo>
                <a:lnTo>
                  <a:pt x="0" y="88391"/>
                </a:lnTo>
                <a:lnTo>
                  <a:pt x="97536" y="88391"/>
                </a:lnTo>
                <a:lnTo>
                  <a:pt x="97536" y="0"/>
                </a:lnTo>
                <a:close/>
              </a:path>
            </a:pathLst>
          </a:custGeom>
          <a:solidFill>
            <a:srgbClr val="1C75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7808976" y="4947411"/>
            <a:ext cx="94615" cy="55244"/>
          </a:xfrm>
          <a:custGeom>
            <a:rect l="l" t="t" r="r" b="b"/>
            <a:pathLst>
              <a:path w="94615" h="55244">
                <a:moveTo>
                  <a:pt x="0" y="54863"/>
                </a:moveTo>
                <a:lnTo>
                  <a:pt x="94488" y="54863"/>
                </a:lnTo>
                <a:lnTo>
                  <a:pt x="94488" y="0"/>
                </a:lnTo>
                <a:lnTo>
                  <a:pt x="0" y="0"/>
                </a:lnTo>
                <a:lnTo>
                  <a:pt x="0" y="54863"/>
                </a:lnTo>
                <a:close/>
              </a:path>
            </a:pathLst>
          </a:custGeom>
          <a:solidFill>
            <a:srgbClr val="1C75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8046719" y="4956555"/>
            <a:ext cx="94615" cy="94615"/>
          </a:xfrm>
          <a:custGeom>
            <a:rect l="l" t="t" r="r" b="b"/>
            <a:pathLst>
              <a:path w="94615" h="94614">
                <a:moveTo>
                  <a:pt x="94487" y="0"/>
                </a:moveTo>
                <a:lnTo>
                  <a:pt x="0" y="0"/>
                </a:lnTo>
                <a:lnTo>
                  <a:pt x="0" y="94488"/>
                </a:lnTo>
                <a:lnTo>
                  <a:pt x="94487" y="94488"/>
                </a:lnTo>
                <a:lnTo>
                  <a:pt x="94487" y="0"/>
                </a:lnTo>
                <a:close/>
              </a:path>
            </a:pathLst>
          </a:custGeom>
          <a:solidFill>
            <a:srgbClr val="1C75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8287511" y="4581652"/>
            <a:ext cx="94615" cy="125095"/>
          </a:xfrm>
          <a:custGeom>
            <a:rect l="l" t="t" r="r" b="b"/>
            <a:pathLst>
              <a:path w="94615" h="125095">
                <a:moveTo>
                  <a:pt x="94488" y="0"/>
                </a:moveTo>
                <a:lnTo>
                  <a:pt x="0" y="0"/>
                </a:lnTo>
                <a:lnTo>
                  <a:pt x="0" y="124968"/>
                </a:lnTo>
                <a:lnTo>
                  <a:pt x="94488" y="124968"/>
                </a:lnTo>
                <a:lnTo>
                  <a:pt x="94488" y="0"/>
                </a:lnTo>
                <a:close/>
              </a:path>
            </a:pathLst>
          </a:custGeom>
          <a:solidFill>
            <a:srgbClr val="1C75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8525256" y="4636515"/>
            <a:ext cx="94615" cy="381000"/>
          </a:xfrm>
          <a:custGeom>
            <a:rect l="l" t="t" r="r" b="b"/>
            <a:pathLst>
              <a:path w="94615" h="381000">
                <a:moveTo>
                  <a:pt x="94488" y="0"/>
                </a:moveTo>
                <a:lnTo>
                  <a:pt x="0" y="0"/>
                </a:lnTo>
                <a:lnTo>
                  <a:pt x="0" y="380999"/>
                </a:lnTo>
                <a:lnTo>
                  <a:pt x="94488" y="380999"/>
                </a:lnTo>
                <a:lnTo>
                  <a:pt x="94488" y="0"/>
                </a:lnTo>
                <a:close/>
              </a:path>
            </a:pathLst>
          </a:custGeom>
          <a:solidFill>
            <a:srgbClr val="1C75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8763000" y="5081523"/>
            <a:ext cx="97790" cy="177165"/>
          </a:xfrm>
          <a:custGeom>
            <a:rect l="l" t="t" r="r" b="b"/>
            <a:pathLst>
              <a:path w="97790" h="177164">
                <a:moveTo>
                  <a:pt x="97535" y="0"/>
                </a:moveTo>
                <a:lnTo>
                  <a:pt x="0" y="0"/>
                </a:lnTo>
                <a:lnTo>
                  <a:pt x="0" y="176783"/>
                </a:lnTo>
                <a:lnTo>
                  <a:pt x="97535" y="176783"/>
                </a:lnTo>
                <a:lnTo>
                  <a:pt x="97535" y="0"/>
                </a:lnTo>
                <a:close/>
              </a:path>
            </a:pathLst>
          </a:custGeom>
          <a:solidFill>
            <a:srgbClr val="1C75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9003792" y="4788915"/>
            <a:ext cx="94615" cy="158750"/>
          </a:xfrm>
          <a:custGeom>
            <a:rect l="l" t="t" r="r" b="b"/>
            <a:pathLst>
              <a:path w="94615" h="158750">
                <a:moveTo>
                  <a:pt x="94487" y="0"/>
                </a:moveTo>
                <a:lnTo>
                  <a:pt x="0" y="0"/>
                </a:lnTo>
                <a:lnTo>
                  <a:pt x="0" y="158495"/>
                </a:lnTo>
                <a:lnTo>
                  <a:pt x="94487" y="158495"/>
                </a:lnTo>
                <a:lnTo>
                  <a:pt x="94487" y="0"/>
                </a:lnTo>
                <a:close/>
              </a:path>
            </a:pathLst>
          </a:custGeom>
          <a:solidFill>
            <a:srgbClr val="1C75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9241535" y="4898644"/>
            <a:ext cx="97790" cy="143510"/>
          </a:xfrm>
          <a:custGeom>
            <a:rect l="l" t="t" r="r" b="b"/>
            <a:pathLst>
              <a:path w="97790" h="143510">
                <a:moveTo>
                  <a:pt x="97536" y="0"/>
                </a:moveTo>
                <a:lnTo>
                  <a:pt x="0" y="0"/>
                </a:lnTo>
                <a:lnTo>
                  <a:pt x="0" y="143255"/>
                </a:lnTo>
                <a:lnTo>
                  <a:pt x="97536" y="143255"/>
                </a:lnTo>
                <a:lnTo>
                  <a:pt x="97536" y="0"/>
                </a:lnTo>
                <a:close/>
              </a:path>
            </a:pathLst>
          </a:custGeom>
          <a:solidFill>
            <a:srgbClr val="1C75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9482328" y="5258308"/>
            <a:ext cx="94615" cy="119380"/>
          </a:xfrm>
          <a:custGeom>
            <a:rect l="l" t="t" r="r" b="b"/>
            <a:pathLst>
              <a:path w="94615" h="119379">
                <a:moveTo>
                  <a:pt x="94488" y="0"/>
                </a:moveTo>
                <a:lnTo>
                  <a:pt x="0" y="0"/>
                </a:lnTo>
                <a:lnTo>
                  <a:pt x="0" y="118872"/>
                </a:lnTo>
                <a:lnTo>
                  <a:pt x="94488" y="118872"/>
                </a:lnTo>
                <a:lnTo>
                  <a:pt x="94488" y="0"/>
                </a:lnTo>
                <a:close/>
              </a:path>
            </a:pathLst>
          </a:custGeom>
          <a:solidFill>
            <a:srgbClr val="1C75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 flipH="1">
            <a:off x="9646919" y="4029964"/>
            <a:ext cx="0" cy="1594485"/>
          </a:xfrm>
          <a:custGeom>
            <a:rect l="l" t="t" r="r" b="b"/>
            <a:pathLst>
              <a:path h="1594485">
                <a:moveTo>
                  <a:pt x="0" y="1594104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9646919" y="5624067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9646919" y="5307076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9646919" y="4987035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9646919" y="4666996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9646919" y="4350003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9646919" y="4029964"/>
            <a:ext cx="40005" cy="0"/>
          </a:xfrm>
          <a:custGeom>
            <a:rect l="l" t="t" r="r" b="b"/>
            <a:pathLst>
              <a:path w="40004">
                <a:moveTo>
                  <a:pt x="0" y="0"/>
                </a:moveTo>
                <a:lnTo>
                  <a:pt x="3962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042416" y="5624067"/>
            <a:ext cx="8604885" cy="0"/>
          </a:xfrm>
          <a:custGeom>
            <a:rect l="l" t="t" r="r" b="b"/>
            <a:pathLst>
              <a:path w="8604885">
                <a:moveTo>
                  <a:pt x="0" y="0"/>
                </a:moveTo>
                <a:lnTo>
                  <a:pt x="860450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841247" y="3987291"/>
            <a:ext cx="8814816" cy="206654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 txBox="1"/>
          <p:nvPr/>
        </p:nvSpPr>
        <p:spPr>
          <a:xfrm>
            <a:off x="1316227" y="5349239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43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2511044" y="5410200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28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2754883" y="5263895"/>
            <a:ext cx="4095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5">
                <a:latin typeface="Calibri"/>
                <a:cs typeface="Calibri"/>
              </a:rPr>
              <a:t>49</a:t>
            </a:r>
            <a:r>
              <a:rPr sz="1050" spc="120">
                <a:latin typeface="Calibri"/>
                <a:cs typeface="Calibri"/>
              </a:rPr>
              <a:t> </a:t>
            </a:r>
            <a:r>
              <a:rPr sz="1050" spc="-10">
                <a:latin typeface="Calibri"/>
                <a:cs typeface="Calibri"/>
              </a:rPr>
              <a:t>65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3217164" y="5309615"/>
            <a:ext cx="43624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575" spc="-7" baseline="-7936">
                <a:latin typeface="Calibri"/>
                <a:cs typeface="Calibri"/>
              </a:rPr>
              <a:t>55</a:t>
            </a:r>
            <a:r>
              <a:rPr sz="1575" spc="270" baseline="-7936">
                <a:latin typeface="Calibri"/>
                <a:cs typeface="Calibri"/>
              </a:rPr>
              <a:t> </a:t>
            </a:r>
            <a:r>
              <a:rPr sz="1050" spc="-10">
                <a:latin typeface="Calibri"/>
                <a:cs typeface="Calibri"/>
              </a:rPr>
              <a:t>53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3708908" y="5358383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41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3946652" y="5449823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4184396" y="5462015"/>
            <a:ext cx="40068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5">
                <a:latin typeface="Calibri"/>
                <a:cs typeface="Calibri"/>
              </a:rPr>
              <a:t>18</a:t>
            </a:r>
            <a:r>
              <a:rPr sz="1050" spc="50">
                <a:latin typeface="Calibri"/>
                <a:cs typeface="Calibri"/>
              </a:rPr>
              <a:t> </a:t>
            </a:r>
            <a:r>
              <a:rPr sz="1050" spc="-10">
                <a:latin typeface="Calibri"/>
                <a:cs typeface="Calibri"/>
              </a:rPr>
              <a:t>15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4696459" y="5498591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4903723" y="5474208"/>
            <a:ext cx="3975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5">
                <a:latin typeface="Calibri"/>
                <a:cs typeface="Calibri"/>
              </a:rPr>
              <a:t>12</a:t>
            </a:r>
            <a:r>
              <a:rPr sz="1050" spc="25">
                <a:latin typeface="Calibri"/>
                <a:cs typeface="Calibri"/>
              </a:rPr>
              <a:t> </a:t>
            </a:r>
            <a:r>
              <a:rPr sz="1575" spc="-15" baseline="5291">
                <a:latin typeface="Calibri"/>
                <a:cs typeface="Calibri"/>
              </a:rPr>
              <a:t>15</a:t>
            </a:r>
            <a:endParaRPr sz="1575" baseline="5291">
              <a:latin typeface="Calibri"/>
              <a:cs typeface="Calibri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5382259" y="5465064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14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5857747" y="5480303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6336284" y="5367527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39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7055611" y="5388864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33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7293356" y="5440679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20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7531100" y="5471159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8043164" y="5498591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8283956" y="5489447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8521700" y="5492495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8728964" y="5465064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14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9478771" y="5486400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1078483" y="5294376"/>
            <a:ext cx="160020" cy="317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145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12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ts val="1145"/>
              </a:lnSpc>
            </a:pPr>
            <a:r>
              <a:rPr sz="1050" spc="-10">
                <a:latin typeface="Calibri"/>
                <a:cs typeface="Calibri"/>
              </a:rPr>
              <a:t>35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1331467" y="4992623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23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5" name="object 225"/>
          <p:cNvSpPr txBox="1"/>
          <p:nvPr/>
        </p:nvSpPr>
        <p:spPr>
          <a:xfrm>
            <a:off x="1794764" y="5263895"/>
            <a:ext cx="160020" cy="339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5720">
              <a:lnSpc>
                <a:spcPts val="123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4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ts val="1230"/>
              </a:lnSpc>
            </a:pPr>
            <a:r>
              <a:rPr sz="1050" spc="-10">
                <a:latin typeface="Calibri"/>
                <a:cs typeface="Calibri"/>
              </a:rPr>
              <a:t>10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6" name="object 226"/>
          <p:cNvSpPr txBox="1"/>
          <p:nvPr/>
        </p:nvSpPr>
        <p:spPr>
          <a:xfrm>
            <a:off x="2069083" y="5370576"/>
            <a:ext cx="93980" cy="3022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085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6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ts val="1085"/>
              </a:lnSpc>
            </a:pPr>
            <a:r>
              <a:rPr sz="1050">
                <a:latin typeface="Calibri"/>
                <a:cs typeface="Calibri"/>
              </a:rPr>
              <a:t>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2273300" y="5315711"/>
            <a:ext cx="160020" cy="3359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5720">
              <a:lnSpc>
                <a:spcPts val="122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9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ts val="1220"/>
              </a:lnSpc>
            </a:pPr>
            <a:r>
              <a:rPr sz="1050" spc="-10">
                <a:latin typeface="Calibri"/>
                <a:cs typeface="Calibri"/>
              </a:rPr>
              <a:t>17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2544572" y="5297423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2751835" y="5044439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FFFFFF"/>
                </a:solidFill>
                <a:latin typeface="Calibri"/>
                <a:cs typeface="Calibri"/>
              </a:rPr>
              <a:t>22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3230372" y="4992623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23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3468115" y="5026152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3708908" y="5117591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3980179" y="5349239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4217923" y="5376671"/>
            <a:ext cx="33464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53365"/>
              </a:tabLst>
            </a:pPr>
            <a:r>
              <a:rPr sz="1050">
                <a:latin typeface="Calibri"/>
                <a:cs typeface="Calibri"/>
              </a:rPr>
              <a:t>1	</a:t>
            </a:r>
            <a:r>
              <a:rPr sz="105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4684267" y="5388864"/>
            <a:ext cx="3467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5430"/>
              </a:tabLst>
            </a:pPr>
            <a:r>
              <a:rPr sz="1050">
                <a:solidFill>
                  <a:srgbClr val="FFFFFF"/>
                </a:solidFill>
                <a:latin typeface="Calibri"/>
                <a:cs typeface="Calibri"/>
              </a:rPr>
              <a:t>5	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5415788" y="5382767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5594603" y="5474208"/>
            <a:ext cx="2108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050" spc="-185">
                <a:latin typeface="Calibri"/>
                <a:cs typeface="Calibri"/>
              </a:rPr>
              <a:t>1</a:t>
            </a:r>
            <a:r>
              <a:rPr sz="1575" spc="-277" baseline="31746">
                <a:latin typeface="Calibri"/>
                <a:cs typeface="Calibri"/>
              </a:rPr>
              <a:t>7</a:t>
            </a:r>
            <a:r>
              <a:rPr sz="1050" spc="-185">
                <a:latin typeface="Calibri"/>
                <a:cs typeface="Calibri"/>
              </a:rPr>
              <a:t>2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5891276" y="5388864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6098540" y="5337047"/>
            <a:ext cx="160020" cy="3022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085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12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ts val="1085"/>
              </a:lnSpc>
            </a:pPr>
            <a:r>
              <a:rPr sz="1050" spc="-10">
                <a:latin typeface="Calibri"/>
                <a:cs typeface="Calibri"/>
              </a:rPr>
              <a:t>17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6577076" y="5315711"/>
            <a:ext cx="397510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ts val="111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10</a:t>
            </a:r>
            <a:endParaRPr sz="1050">
              <a:latin typeface="Calibri"/>
              <a:cs typeface="Calibri"/>
            </a:endParaRPr>
          </a:p>
          <a:p>
            <a:pPr marR="5080" algn="r">
              <a:lnSpc>
                <a:spcPts val="1110"/>
              </a:lnSpc>
            </a:pPr>
            <a:r>
              <a:rPr sz="1050" spc="-5">
                <a:latin typeface="Calibri"/>
                <a:cs typeface="Calibri"/>
              </a:rPr>
              <a:t>21  </a:t>
            </a:r>
            <a:r>
              <a:rPr sz="1050" spc="15">
                <a:latin typeface="Calibri"/>
                <a:cs typeface="Calibri"/>
              </a:rPr>
              <a:t> </a:t>
            </a:r>
            <a:r>
              <a:rPr sz="1050" spc="-10">
                <a:latin typeface="Calibri"/>
                <a:cs typeface="Calibri"/>
              </a:rPr>
              <a:t>21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7055611" y="5218176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7326883" y="5334000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7576819" y="5361432"/>
            <a:ext cx="354965" cy="305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37465" algn="r">
              <a:lnSpc>
                <a:spcPts val="1100"/>
              </a:lnSpc>
              <a:spcBef>
                <a:spcPts val="105"/>
              </a:spcBef>
              <a:tabLst>
                <a:tab pos="227965"/>
              </a:tabLst>
            </a:pPr>
            <a:r>
              <a:rPr sz="1050">
                <a:latin typeface="Calibri"/>
                <a:cs typeface="Calibri"/>
              </a:rPr>
              <a:t>6	</a:t>
            </a:r>
            <a:r>
              <a:rPr sz="1575" baseline="2645">
                <a:latin typeface="Calibri"/>
                <a:cs typeface="Calibri"/>
              </a:rPr>
              <a:t>5</a:t>
            </a:r>
            <a:endParaRPr sz="1575" baseline="2645">
              <a:latin typeface="Calibri"/>
              <a:cs typeface="Calibri"/>
            </a:endParaRPr>
          </a:p>
          <a:p>
            <a:pPr marR="5080" algn="r">
              <a:lnSpc>
                <a:spcPts val="1100"/>
              </a:lnSpc>
            </a:pPr>
            <a:r>
              <a:rPr sz="1050" spc="-10">
                <a:latin typeface="Calibri"/>
                <a:cs typeface="Calibri"/>
              </a:rPr>
              <a:t>10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8043164" y="5388864"/>
            <a:ext cx="367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9710"/>
              </a:tabLst>
            </a:pPr>
            <a:r>
              <a:rPr sz="1050">
                <a:latin typeface="Calibri"/>
                <a:cs typeface="Calibri"/>
              </a:rPr>
              <a:t>8	</a:t>
            </a:r>
            <a:r>
              <a:rPr sz="1050" spc="-10">
                <a:latin typeface="Calibri"/>
                <a:cs typeface="Calibri"/>
              </a:rPr>
              <a:t>17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8521700" y="5428488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8762492" y="5376671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9000235" y="5428488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9524492" y="5431535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9" name="object 249"/>
          <p:cNvSpPr txBox="1"/>
          <p:nvPr/>
        </p:nvSpPr>
        <p:spPr>
          <a:xfrm>
            <a:off x="1078483" y="5044439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23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50" name="object 250"/>
          <p:cNvSpPr txBox="1"/>
          <p:nvPr/>
        </p:nvSpPr>
        <p:spPr>
          <a:xfrm>
            <a:off x="1316227" y="4791455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51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51" name="object 251"/>
          <p:cNvSpPr txBox="1"/>
          <p:nvPr/>
        </p:nvSpPr>
        <p:spPr>
          <a:xfrm>
            <a:off x="1590547" y="5364479"/>
            <a:ext cx="93980" cy="339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3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4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ts val="1230"/>
              </a:lnSpc>
            </a:pPr>
            <a:r>
              <a:rPr sz="1050">
                <a:latin typeface="Calibri"/>
                <a:cs typeface="Calibri"/>
              </a:rPr>
              <a:t>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2069083" y="5257800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2273300" y="5215127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54" name="object 254"/>
          <p:cNvSpPr txBox="1"/>
          <p:nvPr/>
        </p:nvSpPr>
        <p:spPr>
          <a:xfrm>
            <a:off x="2523235" y="5087111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28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55" name="object 255"/>
          <p:cNvSpPr txBox="1"/>
          <p:nvPr/>
        </p:nvSpPr>
        <p:spPr>
          <a:xfrm>
            <a:off x="2751835" y="4837176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30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56" name="object 256"/>
          <p:cNvSpPr txBox="1"/>
          <p:nvPr/>
        </p:nvSpPr>
        <p:spPr>
          <a:xfrm>
            <a:off x="2989579" y="4645152"/>
            <a:ext cx="160020" cy="4610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48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050" spc="-10">
                <a:latin typeface="Calibri"/>
                <a:cs typeface="Calibri"/>
              </a:rPr>
              <a:t>21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57" name="object 257"/>
          <p:cNvSpPr txBox="1"/>
          <p:nvPr/>
        </p:nvSpPr>
        <p:spPr>
          <a:xfrm>
            <a:off x="3230372" y="4764023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34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58" name="object 258"/>
          <p:cNvSpPr txBox="1"/>
          <p:nvPr/>
        </p:nvSpPr>
        <p:spPr>
          <a:xfrm>
            <a:off x="3468115" y="4824983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33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59" name="object 259"/>
          <p:cNvSpPr txBox="1"/>
          <p:nvPr/>
        </p:nvSpPr>
        <p:spPr>
          <a:xfrm>
            <a:off x="3708908" y="4818888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26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0" name="object 260"/>
          <p:cNvSpPr txBox="1"/>
          <p:nvPr/>
        </p:nvSpPr>
        <p:spPr>
          <a:xfrm>
            <a:off x="3946652" y="5151120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12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1" name="object 261"/>
          <p:cNvSpPr txBox="1"/>
          <p:nvPr/>
        </p:nvSpPr>
        <p:spPr>
          <a:xfrm>
            <a:off x="4217923" y="5263895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2" name="object 262"/>
          <p:cNvSpPr txBox="1"/>
          <p:nvPr/>
        </p:nvSpPr>
        <p:spPr>
          <a:xfrm>
            <a:off x="4458715" y="5279135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3" name="object 263"/>
          <p:cNvSpPr txBox="1"/>
          <p:nvPr/>
        </p:nvSpPr>
        <p:spPr>
          <a:xfrm>
            <a:off x="4672076" y="5269991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4" name="object 264"/>
          <p:cNvSpPr txBox="1"/>
          <p:nvPr/>
        </p:nvSpPr>
        <p:spPr>
          <a:xfrm>
            <a:off x="4887467" y="5209032"/>
            <a:ext cx="4298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575" spc="-7" baseline="-15873">
                <a:latin typeface="Calibri"/>
                <a:cs typeface="Calibri"/>
              </a:rPr>
              <a:t>10</a:t>
            </a:r>
            <a:r>
              <a:rPr sz="1575" spc="195" baseline="-15873">
                <a:latin typeface="Calibri"/>
                <a:cs typeface="Calibri"/>
              </a:rPr>
              <a:t> </a:t>
            </a:r>
            <a:r>
              <a:rPr sz="1050" spc="-10">
                <a:latin typeface="Calibri"/>
                <a:cs typeface="Calibri"/>
              </a:rPr>
              <a:t>18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5" name="object 265"/>
          <p:cNvSpPr txBox="1"/>
          <p:nvPr/>
        </p:nvSpPr>
        <p:spPr>
          <a:xfrm>
            <a:off x="5415788" y="5263895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6" name="object 266"/>
          <p:cNvSpPr txBox="1"/>
          <p:nvPr/>
        </p:nvSpPr>
        <p:spPr>
          <a:xfrm>
            <a:off x="5620003" y="5297423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7" name="object 267"/>
          <p:cNvSpPr txBox="1"/>
          <p:nvPr/>
        </p:nvSpPr>
        <p:spPr>
          <a:xfrm>
            <a:off x="6098540" y="5227320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8" name="object 268"/>
          <p:cNvSpPr txBox="1"/>
          <p:nvPr/>
        </p:nvSpPr>
        <p:spPr>
          <a:xfrm>
            <a:off x="6336284" y="4855464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51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9" name="object 269"/>
          <p:cNvSpPr txBox="1"/>
          <p:nvPr/>
        </p:nvSpPr>
        <p:spPr>
          <a:xfrm>
            <a:off x="6577076" y="5083454"/>
            <a:ext cx="160020" cy="3854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050" spc="-10">
                <a:latin typeface="Calibri"/>
                <a:cs typeface="Calibri"/>
              </a:rPr>
              <a:t>27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050" spc="-10">
                <a:latin typeface="Calibri"/>
                <a:cs typeface="Calibri"/>
              </a:rPr>
              <a:t>18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0" name="object 270"/>
          <p:cNvSpPr txBox="1"/>
          <p:nvPr/>
        </p:nvSpPr>
        <p:spPr>
          <a:xfrm>
            <a:off x="6814819" y="5141976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33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1" name="object 271"/>
          <p:cNvSpPr txBox="1"/>
          <p:nvPr/>
        </p:nvSpPr>
        <p:spPr>
          <a:xfrm>
            <a:off x="7293356" y="5065776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60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2" name="object 272"/>
          <p:cNvSpPr txBox="1"/>
          <p:nvPr/>
        </p:nvSpPr>
        <p:spPr>
          <a:xfrm>
            <a:off x="7531100" y="5154167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54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3" name="object 273"/>
          <p:cNvSpPr txBox="1"/>
          <p:nvPr/>
        </p:nvSpPr>
        <p:spPr>
          <a:xfrm>
            <a:off x="8250428" y="5129783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48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4" name="object 274"/>
          <p:cNvSpPr txBox="1"/>
          <p:nvPr/>
        </p:nvSpPr>
        <p:spPr>
          <a:xfrm>
            <a:off x="8488171" y="5266944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32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5" name="object 275"/>
          <p:cNvSpPr txBox="1"/>
          <p:nvPr/>
        </p:nvSpPr>
        <p:spPr>
          <a:xfrm>
            <a:off x="8728964" y="5285232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6" name="object 276"/>
          <p:cNvSpPr txBox="1"/>
          <p:nvPr/>
        </p:nvSpPr>
        <p:spPr>
          <a:xfrm>
            <a:off x="8966707" y="5245608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37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7" name="object 277"/>
          <p:cNvSpPr txBox="1"/>
          <p:nvPr/>
        </p:nvSpPr>
        <p:spPr>
          <a:xfrm>
            <a:off x="9000235" y="5244998"/>
            <a:ext cx="363855" cy="44005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470"/>
              </a:spcBef>
            </a:pPr>
            <a:r>
              <a:rPr sz="1050" spc="-10">
                <a:latin typeface="Calibri"/>
                <a:cs typeface="Calibri"/>
              </a:rPr>
              <a:t>46</a:t>
            </a:r>
            <a:endParaRPr sz="1050">
              <a:latin typeface="Calibri"/>
              <a:cs typeface="Calibri"/>
            </a:endParaRPr>
          </a:p>
          <a:p>
            <a:pPr marR="37465" algn="r">
              <a:lnSpc>
                <a:spcPct val="100000"/>
              </a:lnSpc>
              <a:spcBef>
                <a:spcPts val="370"/>
              </a:spcBef>
              <a:tabLst>
                <a:tab pos="237490"/>
              </a:tabLst>
            </a:pPr>
            <a:r>
              <a:rPr sz="1575" baseline="2645">
                <a:latin typeface="Calibri"/>
                <a:cs typeface="Calibri"/>
              </a:rPr>
              <a:t>7	</a:t>
            </a:r>
            <a:r>
              <a:rPr sz="1050">
                <a:latin typeface="Calibri"/>
                <a:cs typeface="Calibri"/>
              </a:rPr>
              <a:t>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8" name="object 278"/>
          <p:cNvSpPr txBox="1"/>
          <p:nvPr/>
        </p:nvSpPr>
        <p:spPr>
          <a:xfrm>
            <a:off x="9457435" y="5321808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9" name="object 279"/>
          <p:cNvSpPr txBox="1"/>
          <p:nvPr/>
        </p:nvSpPr>
        <p:spPr>
          <a:xfrm>
            <a:off x="5382259" y="5151120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33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80" name="object 280"/>
          <p:cNvSpPr txBox="1"/>
          <p:nvPr/>
        </p:nvSpPr>
        <p:spPr>
          <a:xfrm>
            <a:off x="5620003" y="5096255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37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81" name="object 281"/>
          <p:cNvSpPr txBox="1"/>
          <p:nvPr/>
        </p:nvSpPr>
        <p:spPr>
          <a:xfrm>
            <a:off x="5857747" y="5269991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24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82" name="object 282"/>
          <p:cNvSpPr txBox="1"/>
          <p:nvPr/>
        </p:nvSpPr>
        <p:spPr>
          <a:xfrm>
            <a:off x="6088379" y="5032247"/>
            <a:ext cx="43307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050" spc="-5">
                <a:latin typeface="Calibri"/>
                <a:cs typeface="Calibri"/>
              </a:rPr>
              <a:t>22</a:t>
            </a:r>
            <a:r>
              <a:rPr sz="1050" spc="155">
                <a:latin typeface="Calibri"/>
                <a:cs typeface="Calibri"/>
              </a:rPr>
              <a:t> </a:t>
            </a:r>
            <a:r>
              <a:rPr sz="1575" spc="-15" baseline="-42328">
                <a:latin typeface="Calibri"/>
                <a:cs typeface="Calibri"/>
              </a:rPr>
              <a:t>19</a:t>
            </a:r>
            <a:endParaRPr sz="1575" baseline="-42328">
              <a:latin typeface="Calibri"/>
              <a:cs typeface="Calibri"/>
            </a:endParaRPr>
          </a:p>
        </p:txBody>
      </p:sp>
      <p:sp>
        <p:nvSpPr>
          <p:cNvPr id="283" name="object 283"/>
          <p:cNvSpPr txBox="1"/>
          <p:nvPr/>
        </p:nvSpPr>
        <p:spPr>
          <a:xfrm>
            <a:off x="6351523" y="4520183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67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84" name="object 284"/>
          <p:cNvSpPr txBox="1"/>
          <p:nvPr/>
        </p:nvSpPr>
        <p:spPr>
          <a:xfrm>
            <a:off x="6592316" y="4864608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28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85" name="object 285"/>
          <p:cNvSpPr txBox="1"/>
          <p:nvPr/>
        </p:nvSpPr>
        <p:spPr>
          <a:xfrm>
            <a:off x="6804659" y="4547006"/>
            <a:ext cx="451484" cy="51943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278765">
              <a:lnSpc>
                <a:spcPct val="100000"/>
              </a:lnSpc>
              <a:spcBef>
                <a:spcPts val="780"/>
              </a:spcBef>
            </a:pPr>
            <a:r>
              <a:rPr sz="1050" spc="-10">
                <a:latin typeface="Calibri"/>
                <a:cs typeface="Calibri"/>
              </a:rPr>
              <a:t>50</a:t>
            </a:r>
            <a:endParaRPr sz="105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685"/>
              </a:spcBef>
            </a:pPr>
            <a:r>
              <a:rPr sz="1050" spc="-5">
                <a:latin typeface="Calibri"/>
                <a:cs typeface="Calibri"/>
              </a:rPr>
              <a:t>36 </a:t>
            </a:r>
            <a:r>
              <a:rPr sz="1050" spc="150">
                <a:latin typeface="Calibri"/>
                <a:cs typeface="Calibri"/>
              </a:rPr>
              <a:t> </a:t>
            </a:r>
            <a:r>
              <a:rPr sz="1575" spc="-15" baseline="-37037">
                <a:latin typeface="Calibri"/>
                <a:cs typeface="Calibri"/>
              </a:rPr>
              <a:t>52</a:t>
            </a:r>
            <a:endParaRPr sz="1575" baseline="-37037">
              <a:latin typeface="Calibri"/>
              <a:cs typeface="Calibri"/>
            </a:endParaRPr>
          </a:p>
        </p:txBody>
      </p:sp>
      <p:sp>
        <p:nvSpPr>
          <p:cNvPr id="286" name="object 286"/>
          <p:cNvSpPr txBox="1"/>
          <p:nvPr/>
        </p:nvSpPr>
        <p:spPr>
          <a:xfrm>
            <a:off x="7308595" y="4696967"/>
            <a:ext cx="382270" cy="296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06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40</a:t>
            </a:r>
            <a:endParaRPr sz="1050">
              <a:latin typeface="Calibri"/>
              <a:cs typeface="Calibri"/>
            </a:endParaRPr>
          </a:p>
          <a:p>
            <a:pPr marL="234950">
              <a:lnSpc>
                <a:spcPts val="1060"/>
              </a:lnSpc>
            </a:pPr>
            <a:r>
              <a:rPr sz="1050" spc="-10">
                <a:latin typeface="Calibri"/>
                <a:cs typeface="Calibri"/>
              </a:rPr>
              <a:t>36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87" name="object 287"/>
          <p:cNvSpPr txBox="1"/>
          <p:nvPr/>
        </p:nvSpPr>
        <p:spPr>
          <a:xfrm>
            <a:off x="7771892" y="4903622"/>
            <a:ext cx="160020" cy="50736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050" spc="-10">
                <a:latin typeface="Calibri"/>
                <a:cs typeface="Calibri"/>
              </a:rPr>
              <a:t>27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1050" spc="-10">
                <a:latin typeface="Calibri"/>
                <a:cs typeface="Calibri"/>
              </a:rPr>
              <a:t>36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88" name="object 288"/>
          <p:cNvSpPr txBox="1"/>
          <p:nvPr/>
        </p:nvSpPr>
        <p:spPr>
          <a:xfrm>
            <a:off x="8009635" y="4958486"/>
            <a:ext cx="172085" cy="476884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050" spc="-10">
                <a:latin typeface="Calibri"/>
                <a:cs typeface="Calibri"/>
              </a:rPr>
              <a:t>26</a:t>
            </a:r>
            <a:endParaRPr sz="105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  <a:spcBef>
                <a:spcPts val="515"/>
              </a:spcBef>
            </a:pPr>
            <a:r>
              <a:rPr sz="1050" spc="-10">
                <a:latin typeface="Calibri"/>
                <a:cs typeface="Calibri"/>
              </a:rPr>
              <a:t>32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89" name="object 289"/>
          <p:cNvSpPr txBox="1"/>
          <p:nvPr/>
        </p:nvSpPr>
        <p:spPr>
          <a:xfrm>
            <a:off x="8250428" y="4806695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42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0" name="object 290"/>
          <p:cNvSpPr txBox="1"/>
          <p:nvPr/>
        </p:nvSpPr>
        <p:spPr>
          <a:xfrm>
            <a:off x="8488171" y="5007864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28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1" name="object 291"/>
          <p:cNvSpPr txBox="1"/>
          <p:nvPr/>
        </p:nvSpPr>
        <p:spPr>
          <a:xfrm>
            <a:off x="8966707" y="4968239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32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2" name="object 292"/>
          <p:cNvSpPr txBox="1"/>
          <p:nvPr/>
        </p:nvSpPr>
        <p:spPr>
          <a:xfrm>
            <a:off x="9204452" y="4974335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21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3" name="object 293"/>
          <p:cNvSpPr txBox="1"/>
          <p:nvPr/>
        </p:nvSpPr>
        <p:spPr>
          <a:xfrm>
            <a:off x="9524492" y="5205983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4" name="object 294"/>
          <p:cNvSpPr txBox="1"/>
          <p:nvPr/>
        </p:nvSpPr>
        <p:spPr>
          <a:xfrm>
            <a:off x="7531100" y="4309871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5" name="object 295"/>
          <p:cNvSpPr txBox="1"/>
          <p:nvPr/>
        </p:nvSpPr>
        <p:spPr>
          <a:xfrm>
            <a:off x="7784083" y="4760976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6" name="object 296"/>
          <p:cNvSpPr txBox="1"/>
          <p:nvPr/>
        </p:nvSpPr>
        <p:spPr>
          <a:xfrm>
            <a:off x="8000492" y="4834127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12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7" name="object 297"/>
          <p:cNvSpPr txBox="1"/>
          <p:nvPr/>
        </p:nvSpPr>
        <p:spPr>
          <a:xfrm>
            <a:off x="8250428" y="4541520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FFFFFF"/>
                </a:solidFill>
                <a:latin typeface="Calibri"/>
                <a:cs typeface="Calibri"/>
              </a:rPr>
              <a:t>16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8" name="object 298"/>
          <p:cNvSpPr txBox="1"/>
          <p:nvPr/>
        </p:nvSpPr>
        <p:spPr>
          <a:xfrm>
            <a:off x="8488171" y="4724400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FFFFFF"/>
                </a:solidFill>
                <a:latin typeface="Calibri"/>
                <a:cs typeface="Calibri"/>
              </a:rPr>
              <a:t>48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9" name="object 299"/>
          <p:cNvSpPr txBox="1"/>
          <p:nvPr/>
        </p:nvSpPr>
        <p:spPr>
          <a:xfrm>
            <a:off x="8703564" y="5065776"/>
            <a:ext cx="2108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050" spc="-185">
                <a:latin typeface="Calibri"/>
                <a:cs typeface="Calibri"/>
              </a:rPr>
              <a:t>2</a:t>
            </a:r>
            <a:r>
              <a:rPr sz="1575" spc="-277" baseline="-13227">
                <a:latin typeface="Calibri"/>
                <a:cs typeface="Calibri"/>
              </a:rPr>
              <a:t>9</a:t>
            </a:r>
            <a:r>
              <a:rPr sz="1050" spc="-185">
                <a:latin typeface="Calibri"/>
                <a:cs typeface="Calibri"/>
              </a:rPr>
              <a:t>2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00" name="object 300"/>
          <p:cNvSpPr txBox="1"/>
          <p:nvPr/>
        </p:nvSpPr>
        <p:spPr>
          <a:xfrm>
            <a:off x="8966707" y="4764023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FFFFFF"/>
                </a:solidFill>
                <a:latin typeface="Calibri"/>
                <a:cs typeface="Calibri"/>
              </a:rPr>
              <a:t>20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01" name="object 301"/>
          <p:cNvSpPr txBox="1"/>
          <p:nvPr/>
        </p:nvSpPr>
        <p:spPr>
          <a:xfrm>
            <a:off x="9204452" y="4867655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solidFill>
                  <a:srgbClr val="FFFFFF"/>
                </a:solidFill>
                <a:latin typeface="Calibri"/>
                <a:cs typeface="Calibri"/>
              </a:rPr>
              <a:t>18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02" name="object 302"/>
          <p:cNvSpPr txBox="1"/>
          <p:nvPr/>
        </p:nvSpPr>
        <p:spPr>
          <a:xfrm>
            <a:off x="9457435" y="5114544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03" name="object 303"/>
          <p:cNvSpPr txBox="1"/>
          <p:nvPr/>
        </p:nvSpPr>
        <p:spPr>
          <a:xfrm>
            <a:off x="9746995" y="5522976"/>
            <a:ext cx="8763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5">
                <a:latin typeface="Calibri"/>
                <a:cs typeface="Calibri"/>
              </a:rPr>
              <a:t>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04" name="object 304"/>
          <p:cNvSpPr txBox="1"/>
          <p:nvPr/>
        </p:nvSpPr>
        <p:spPr>
          <a:xfrm>
            <a:off x="9746995" y="5202935"/>
            <a:ext cx="214629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5</a:t>
            </a:r>
            <a:r>
              <a:rPr sz="950" spc="20">
                <a:latin typeface="Calibri"/>
                <a:cs typeface="Calibri"/>
              </a:rPr>
              <a:t>00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05" name="object 305"/>
          <p:cNvSpPr txBox="1"/>
          <p:nvPr/>
        </p:nvSpPr>
        <p:spPr>
          <a:xfrm>
            <a:off x="9746995" y="4882896"/>
            <a:ext cx="30289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1</a:t>
            </a:r>
            <a:r>
              <a:rPr sz="950">
                <a:latin typeface="Calibri"/>
                <a:cs typeface="Calibri"/>
              </a:rPr>
              <a:t>,</a:t>
            </a:r>
            <a:r>
              <a:rPr sz="950" spc="20">
                <a:latin typeface="Calibri"/>
                <a:cs typeface="Calibri"/>
              </a:rPr>
              <a:t>0</a:t>
            </a:r>
            <a:r>
              <a:rPr sz="950" spc="-5">
                <a:latin typeface="Calibri"/>
                <a:cs typeface="Calibri"/>
              </a:rPr>
              <a:t>00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06" name="object 306"/>
          <p:cNvSpPr txBox="1"/>
          <p:nvPr/>
        </p:nvSpPr>
        <p:spPr>
          <a:xfrm>
            <a:off x="9746995" y="4565903"/>
            <a:ext cx="30289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1</a:t>
            </a:r>
            <a:r>
              <a:rPr sz="950">
                <a:latin typeface="Calibri"/>
                <a:cs typeface="Calibri"/>
              </a:rPr>
              <a:t>,</a:t>
            </a:r>
            <a:r>
              <a:rPr sz="950" spc="20">
                <a:latin typeface="Calibri"/>
                <a:cs typeface="Calibri"/>
              </a:rPr>
              <a:t>5</a:t>
            </a:r>
            <a:r>
              <a:rPr sz="950" spc="-5">
                <a:latin typeface="Calibri"/>
                <a:cs typeface="Calibri"/>
              </a:rPr>
              <a:t>00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07" name="object 307"/>
          <p:cNvSpPr txBox="1"/>
          <p:nvPr/>
        </p:nvSpPr>
        <p:spPr>
          <a:xfrm>
            <a:off x="9746995" y="4245864"/>
            <a:ext cx="30289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2</a:t>
            </a:r>
            <a:r>
              <a:rPr sz="950">
                <a:latin typeface="Calibri"/>
                <a:cs typeface="Calibri"/>
              </a:rPr>
              <a:t>,</a:t>
            </a:r>
            <a:r>
              <a:rPr sz="950" spc="20">
                <a:latin typeface="Calibri"/>
                <a:cs typeface="Calibri"/>
              </a:rPr>
              <a:t>0</a:t>
            </a:r>
            <a:r>
              <a:rPr sz="950" spc="-5">
                <a:latin typeface="Calibri"/>
                <a:cs typeface="Calibri"/>
              </a:rPr>
              <a:t>00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08" name="object 308"/>
          <p:cNvSpPr txBox="1"/>
          <p:nvPr/>
        </p:nvSpPr>
        <p:spPr>
          <a:xfrm>
            <a:off x="9746995" y="3928871"/>
            <a:ext cx="30289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2</a:t>
            </a:r>
            <a:r>
              <a:rPr sz="950">
                <a:latin typeface="Calibri"/>
                <a:cs typeface="Calibri"/>
              </a:rPr>
              <a:t>,</a:t>
            </a:r>
            <a:r>
              <a:rPr sz="950" spc="20">
                <a:latin typeface="Calibri"/>
                <a:cs typeface="Calibri"/>
              </a:rPr>
              <a:t>5</a:t>
            </a:r>
            <a:r>
              <a:rPr sz="950" spc="-5">
                <a:latin typeface="Calibri"/>
                <a:cs typeface="Calibri"/>
              </a:rPr>
              <a:t>00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09" name="object 309"/>
          <p:cNvSpPr txBox="1"/>
          <p:nvPr/>
        </p:nvSpPr>
        <p:spPr>
          <a:xfrm>
            <a:off x="852932" y="5522976"/>
            <a:ext cx="8763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5">
                <a:latin typeface="Calibri"/>
                <a:cs typeface="Calibri"/>
              </a:rPr>
              <a:t>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10" name="object 310"/>
          <p:cNvSpPr txBox="1"/>
          <p:nvPr/>
        </p:nvSpPr>
        <p:spPr>
          <a:xfrm>
            <a:off x="788923" y="5202935"/>
            <a:ext cx="14732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40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11" name="object 311"/>
          <p:cNvSpPr txBox="1"/>
          <p:nvPr/>
        </p:nvSpPr>
        <p:spPr>
          <a:xfrm>
            <a:off x="788923" y="4882896"/>
            <a:ext cx="147320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80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12" name="object 312"/>
          <p:cNvSpPr txBox="1"/>
          <p:nvPr/>
        </p:nvSpPr>
        <p:spPr>
          <a:xfrm>
            <a:off x="727963" y="4565903"/>
            <a:ext cx="214629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1</a:t>
            </a:r>
            <a:r>
              <a:rPr sz="950" spc="20">
                <a:latin typeface="Calibri"/>
                <a:cs typeface="Calibri"/>
              </a:rPr>
              <a:t>20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13" name="object 313"/>
          <p:cNvSpPr txBox="1"/>
          <p:nvPr/>
        </p:nvSpPr>
        <p:spPr>
          <a:xfrm>
            <a:off x="727963" y="4245864"/>
            <a:ext cx="214629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1</a:t>
            </a:r>
            <a:r>
              <a:rPr sz="950" spc="20">
                <a:latin typeface="Calibri"/>
                <a:cs typeface="Calibri"/>
              </a:rPr>
              <a:t>60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14" name="object 314"/>
          <p:cNvSpPr txBox="1"/>
          <p:nvPr/>
        </p:nvSpPr>
        <p:spPr>
          <a:xfrm>
            <a:off x="727963" y="3928871"/>
            <a:ext cx="214629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2</a:t>
            </a:r>
            <a:r>
              <a:rPr sz="950" spc="20">
                <a:latin typeface="Calibri"/>
                <a:cs typeface="Calibri"/>
              </a:rPr>
              <a:t>00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15" name="object 315"/>
          <p:cNvSpPr/>
          <p:nvPr/>
        </p:nvSpPr>
        <p:spPr>
          <a:xfrm>
            <a:off x="2465832" y="3908044"/>
            <a:ext cx="213360" cy="0"/>
          </a:xfrm>
          <a:custGeom>
            <a:rect l="l" t="t" r="r" b="b"/>
            <a:pathLst>
              <a:path w="213360">
                <a:moveTo>
                  <a:pt x="0" y="0"/>
                </a:moveTo>
                <a:lnTo>
                  <a:pt x="213360" y="0"/>
                </a:lnTo>
              </a:path>
            </a:pathLst>
          </a:custGeom>
          <a:ln w="60960">
            <a:solidFill>
              <a:srgbClr val="A0D2E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3310128" y="3908044"/>
            <a:ext cx="213360" cy="0"/>
          </a:xfrm>
          <a:custGeom>
            <a:rect l="l" t="t" r="r" b="b"/>
            <a:pathLst>
              <a:path w="213360">
                <a:moveTo>
                  <a:pt x="0" y="0"/>
                </a:moveTo>
                <a:lnTo>
                  <a:pt x="213360" y="0"/>
                </a:lnTo>
              </a:path>
            </a:pathLst>
          </a:custGeom>
          <a:ln w="60960">
            <a:solidFill>
              <a:srgbClr val="61B5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4489703" y="3908044"/>
            <a:ext cx="213360" cy="0"/>
          </a:xfrm>
          <a:custGeom>
            <a:rect l="l" t="t" r="r" b="b"/>
            <a:pathLst>
              <a:path w="213360">
                <a:moveTo>
                  <a:pt x="0" y="0"/>
                </a:moveTo>
                <a:lnTo>
                  <a:pt x="213360" y="0"/>
                </a:lnTo>
              </a:path>
            </a:pathLst>
          </a:custGeom>
          <a:ln w="60960">
            <a:solidFill>
              <a:srgbClr val="B9E26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5443728" y="3908044"/>
            <a:ext cx="213360" cy="0"/>
          </a:xfrm>
          <a:custGeom>
            <a:rect l="l" t="t" r="r" b="b"/>
            <a:pathLst>
              <a:path w="213360">
                <a:moveTo>
                  <a:pt x="0" y="0"/>
                </a:moveTo>
                <a:lnTo>
                  <a:pt x="213360" y="0"/>
                </a:lnTo>
              </a:path>
            </a:pathLst>
          </a:custGeom>
          <a:ln w="60960">
            <a:solidFill>
              <a:srgbClr val="D5DC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6400800" y="3908044"/>
            <a:ext cx="213360" cy="0"/>
          </a:xfrm>
          <a:custGeom>
            <a:rect l="l" t="t" r="r" b="b"/>
            <a:pathLst>
              <a:path w="213359">
                <a:moveTo>
                  <a:pt x="0" y="0"/>
                </a:moveTo>
                <a:lnTo>
                  <a:pt x="213359" y="0"/>
                </a:lnTo>
              </a:path>
            </a:pathLst>
          </a:custGeom>
          <a:ln w="60960">
            <a:solidFill>
              <a:srgbClr val="1C75A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7132319" y="3869944"/>
            <a:ext cx="213359" cy="7315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 txBox="1"/>
          <p:nvPr/>
        </p:nvSpPr>
        <p:spPr>
          <a:xfrm>
            <a:off x="7354316" y="3813047"/>
            <a:ext cx="363855" cy="161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35">
                <a:latin typeface="华文细黑"/>
                <a:cs typeface="华文细黑"/>
              </a:rPr>
              <a:t>融资额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322" name="object 322"/>
          <p:cNvSpPr txBox="1"/>
          <p:nvPr/>
        </p:nvSpPr>
        <p:spPr>
          <a:xfrm>
            <a:off x="740155" y="6069382"/>
            <a:ext cx="1701800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spc="-15">
                <a:solidFill>
                  <a:srgbClr val="303030"/>
                </a:solidFill>
                <a:latin typeface="宋体"/>
                <a:cs typeface="宋体"/>
              </a:rPr>
              <a:t>注：深圳主板包</a:t>
            </a:r>
            <a:r>
              <a:rPr sz="900" spc="-40">
                <a:solidFill>
                  <a:srgbClr val="303030"/>
                </a:solidFill>
                <a:latin typeface="宋体"/>
                <a:cs typeface="宋体"/>
              </a:rPr>
              <a:t>含</a:t>
            </a:r>
            <a:r>
              <a:rPr sz="900" spc="-15">
                <a:solidFill>
                  <a:srgbClr val="303030"/>
                </a:solidFill>
                <a:latin typeface="宋体"/>
                <a:cs typeface="宋体"/>
              </a:rPr>
              <a:t>合</a:t>
            </a:r>
            <a:r>
              <a:rPr sz="900" spc="-40">
                <a:solidFill>
                  <a:srgbClr val="303030"/>
                </a:solidFill>
                <a:latin typeface="宋体"/>
                <a:cs typeface="宋体"/>
              </a:rPr>
              <a:t>并</a:t>
            </a:r>
            <a:r>
              <a:rPr sz="900" spc="-15">
                <a:solidFill>
                  <a:srgbClr val="303030"/>
                </a:solidFill>
                <a:latin typeface="宋体"/>
                <a:cs typeface="宋体"/>
              </a:rPr>
              <a:t>前</a:t>
            </a:r>
            <a:r>
              <a:rPr sz="900" spc="-40">
                <a:solidFill>
                  <a:srgbClr val="303030"/>
                </a:solidFill>
                <a:latin typeface="宋体"/>
                <a:cs typeface="宋体"/>
              </a:rPr>
              <a:t>的</a:t>
            </a:r>
            <a:r>
              <a:rPr sz="900" spc="-15">
                <a:solidFill>
                  <a:srgbClr val="303030"/>
                </a:solidFill>
                <a:latin typeface="宋体"/>
                <a:cs typeface="宋体"/>
              </a:rPr>
              <a:t>中</a:t>
            </a:r>
            <a:r>
              <a:rPr sz="900" spc="-40">
                <a:solidFill>
                  <a:srgbClr val="303030"/>
                </a:solidFill>
                <a:latin typeface="宋体"/>
                <a:cs typeface="宋体"/>
              </a:rPr>
              <a:t>小板</a:t>
            </a:r>
            <a:endParaRPr sz="900">
              <a:latin typeface="宋体"/>
              <a:cs typeface="宋体"/>
            </a:endParaRPr>
          </a:p>
        </p:txBody>
      </p:sp>
      <p:sp>
        <p:nvSpPr>
          <p:cNvPr id="323" name="object 323"/>
          <p:cNvSpPr txBox="1"/>
          <p:nvPr/>
        </p:nvSpPr>
        <p:spPr>
          <a:xfrm>
            <a:off x="2687827" y="3412128"/>
            <a:ext cx="4683125" cy="56197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445134">
              <a:lnSpc>
                <a:spcPct val="100000"/>
              </a:lnSpc>
              <a:spcBef>
                <a:spcPts val="935"/>
              </a:spcBef>
            </a:pPr>
            <a:r>
              <a:rPr sz="1550">
                <a:solidFill>
                  <a:srgbClr val="FFFFFF"/>
                </a:solidFill>
                <a:latin typeface="Calibri"/>
                <a:cs typeface="Calibri"/>
              </a:rPr>
              <a:t>2023</a:t>
            </a:r>
            <a:r>
              <a:rPr sz="1550" spc="30">
                <a:solidFill>
                  <a:srgbClr val="FFFFFF"/>
                </a:solidFill>
                <a:latin typeface="华文细黑"/>
                <a:cs typeface="华文细黑"/>
              </a:rPr>
              <a:t>年新股发行数量及融资规模较</a:t>
            </a:r>
            <a:r>
              <a:rPr sz="155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r>
              <a:rPr sz="1550" spc="30">
                <a:solidFill>
                  <a:srgbClr val="FFFFFF"/>
                </a:solidFill>
                <a:latin typeface="华文细黑"/>
                <a:cs typeface="华文细黑"/>
              </a:rPr>
              <a:t>年均下降</a:t>
            </a:r>
            <a:endParaRPr sz="15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  <a:tabLst>
                <a:tab pos="856615"/>
                <a:tab pos="2036445"/>
                <a:tab pos="2990215"/>
                <a:tab pos="3947160"/>
              </a:tabLst>
            </a:pPr>
            <a:r>
              <a:rPr sz="850" spc="35">
                <a:latin typeface="华文细黑"/>
                <a:cs typeface="华文细黑"/>
              </a:rPr>
              <a:t>上海主板	深圳主板（注）	深圳创业板	上海科创板	北交所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324" name="object 324"/>
          <p:cNvSpPr txBox="1"/>
          <p:nvPr/>
        </p:nvSpPr>
        <p:spPr>
          <a:xfrm>
            <a:off x="9268459" y="3797808"/>
            <a:ext cx="815340" cy="161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35">
                <a:latin typeface="华文细黑"/>
                <a:cs typeface="华文细黑"/>
              </a:rPr>
              <a:t>（亿元人民币）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325" name="object 325"/>
          <p:cNvSpPr txBox="1"/>
          <p:nvPr/>
        </p:nvSpPr>
        <p:spPr>
          <a:xfrm>
            <a:off x="10022565" y="4593175"/>
            <a:ext cx="180975" cy="364490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 b="1" spc="70">
                <a:latin typeface="Microsoft JhengHei"/>
                <a:cs typeface="Microsoft JhengHei"/>
              </a:rPr>
              <a:t>融资</a:t>
            </a:r>
            <a:r>
              <a:rPr sz="850" b="1">
                <a:latin typeface="Microsoft JhengHei"/>
                <a:cs typeface="Microsoft JhengHei"/>
              </a:rPr>
              <a:t>额</a:t>
            </a:r>
            <a:endParaRPr sz="850">
              <a:latin typeface="Microsoft JhengHei"/>
              <a:cs typeface="Microsoft JhengHei"/>
            </a:endParaRPr>
          </a:p>
        </p:txBody>
      </p:sp>
      <p:sp>
        <p:nvSpPr>
          <p:cNvPr id="326" name="object 326"/>
          <p:cNvSpPr txBox="1"/>
          <p:nvPr/>
        </p:nvSpPr>
        <p:spPr>
          <a:xfrm>
            <a:off x="473181" y="4553711"/>
            <a:ext cx="180975" cy="424815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 b="1">
                <a:latin typeface="Calibri"/>
                <a:cs typeface="Calibri"/>
              </a:rPr>
              <a:t>I</a:t>
            </a:r>
            <a:r>
              <a:rPr sz="850" b="1" spc="5">
                <a:latin typeface="Calibri"/>
                <a:cs typeface="Calibri"/>
              </a:rPr>
              <a:t>P</a:t>
            </a:r>
            <a:r>
              <a:rPr sz="850" b="1" spc="-5">
                <a:latin typeface="Calibri"/>
                <a:cs typeface="Calibri"/>
              </a:rPr>
              <a:t>O</a:t>
            </a:r>
            <a:r>
              <a:rPr sz="850" b="1" spc="70">
                <a:latin typeface="Microsoft JhengHei"/>
                <a:cs typeface="Microsoft JhengHei"/>
              </a:rPr>
              <a:t>数量</a:t>
            </a:r>
            <a:endParaRPr sz="850">
              <a:latin typeface="Microsoft JhengHei"/>
              <a:cs typeface="Microsoft JhengHei"/>
            </a:endParaRPr>
          </a:p>
        </p:txBody>
      </p:sp>
      <p:sp>
        <p:nvSpPr>
          <p:cNvPr id="327" name="object 327"/>
          <p:cNvSpPr/>
          <p:nvPr/>
        </p:nvSpPr>
        <p:spPr>
          <a:xfrm>
            <a:off x="548640" y="1643379"/>
            <a:ext cx="3203575" cy="426720"/>
          </a:xfrm>
          <a:custGeom>
            <a:rect l="l" t="t" r="r" b="b"/>
            <a:pathLst>
              <a:path w="3203575" h="426719">
                <a:moveTo>
                  <a:pt x="0" y="426720"/>
                </a:moveTo>
                <a:lnTo>
                  <a:pt x="3203448" y="426720"/>
                </a:lnTo>
                <a:lnTo>
                  <a:pt x="3203448" y="0"/>
                </a:lnTo>
                <a:lnTo>
                  <a:pt x="0" y="0"/>
                </a:lnTo>
                <a:lnTo>
                  <a:pt x="0" y="426720"/>
                </a:lnTo>
                <a:close/>
              </a:path>
            </a:pathLst>
          </a:custGeom>
          <a:solidFill>
            <a:srgbClr val="2291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3825240" y="1646427"/>
            <a:ext cx="2298700" cy="445134"/>
          </a:xfrm>
          <a:custGeom>
            <a:rect l="l" t="t" r="r" b="b"/>
            <a:pathLst>
              <a:path w="2298700" h="445134">
                <a:moveTo>
                  <a:pt x="0" y="445008"/>
                </a:moveTo>
                <a:lnTo>
                  <a:pt x="2298191" y="445008"/>
                </a:lnTo>
                <a:lnTo>
                  <a:pt x="2298191" y="0"/>
                </a:lnTo>
                <a:lnTo>
                  <a:pt x="0" y="0"/>
                </a:lnTo>
                <a:lnTo>
                  <a:pt x="0" y="445008"/>
                </a:lnTo>
                <a:close/>
              </a:path>
            </a:pathLst>
          </a:custGeom>
          <a:solidFill>
            <a:srgbClr val="7670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3819144" y="2118867"/>
            <a:ext cx="2295525" cy="1374775"/>
          </a:xfrm>
          <a:custGeom>
            <a:rect l="l" t="t" r="r" b="b"/>
            <a:pathLst>
              <a:path w="2295525" h="1374775">
                <a:moveTo>
                  <a:pt x="0" y="1374648"/>
                </a:moveTo>
                <a:lnTo>
                  <a:pt x="2295144" y="1374648"/>
                </a:lnTo>
                <a:lnTo>
                  <a:pt x="2295144" y="0"/>
                </a:lnTo>
                <a:lnTo>
                  <a:pt x="0" y="0"/>
                </a:lnTo>
                <a:lnTo>
                  <a:pt x="0" y="137464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6196584" y="1643379"/>
            <a:ext cx="4097020" cy="576580"/>
          </a:xfrm>
          <a:custGeom>
            <a:rect l="l" t="t" r="r" b="b"/>
            <a:pathLst>
              <a:path w="4097020" h="576580">
                <a:moveTo>
                  <a:pt x="0" y="576072"/>
                </a:moveTo>
                <a:lnTo>
                  <a:pt x="4096512" y="576072"/>
                </a:lnTo>
                <a:lnTo>
                  <a:pt x="4096512" y="0"/>
                </a:lnTo>
                <a:lnTo>
                  <a:pt x="0" y="0"/>
                </a:lnTo>
                <a:lnTo>
                  <a:pt x="0" y="576072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 txBox="1"/>
          <p:nvPr/>
        </p:nvSpPr>
        <p:spPr>
          <a:xfrm>
            <a:off x="560323" y="2087879"/>
            <a:ext cx="3178175" cy="1311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100"/>
              </a:spcBef>
            </a:pP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从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2023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年初至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12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月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10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日，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296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只新股上会（包括科创板  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34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只、创业板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105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只、北交所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67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只、上海主板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55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只、深 圳主板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35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只），其中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268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只已审核通过（包括科创板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27 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只、创业板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96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只、北交所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61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只、上海主板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52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只、深圳 主板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32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只），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13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只上会未通过（包括创业板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5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只、科创 板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2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只、北交所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4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只、上海主板和深圳主板各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1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只），</a:t>
            </a:r>
            <a:r>
              <a:rPr sz="1050" spc="5">
                <a:solidFill>
                  <a:srgbClr val="006FBF"/>
                </a:solidFill>
                <a:latin typeface="Calibri"/>
                <a:cs typeface="Calibri"/>
              </a:rPr>
              <a:t>7  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只取消审核，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8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只暂缓表决（包括科创板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3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只、创业板</a:t>
            </a:r>
            <a:r>
              <a:rPr sz="1050">
                <a:solidFill>
                  <a:srgbClr val="006FBF"/>
                </a:solidFill>
                <a:latin typeface="Calibri"/>
                <a:cs typeface="Calibri"/>
              </a:rPr>
              <a:t>2 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只、上海主板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1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只、北交所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2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只</a:t>
            </a:r>
            <a:r>
              <a:rPr sz="1050" spc="-10">
                <a:solidFill>
                  <a:srgbClr val="006FBF"/>
                </a:solidFill>
                <a:latin typeface="Calibri"/>
                <a:cs typeface="Calibri"/>
              </a:rPr>
              <a:t>)</a:t>
            </a:r>
            <a:r>
              <a:rPr sz="1050" spc="5">
                <a:solidFill>
                  <a:srgbClr val="006FBF"/>
                </a:solidFill>
                <a:latin typeface="华文细黑"/>
                <a:cs typeface="华文细黑"/>
              </a:rPr>
              <a:t>。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332" name="object 332"/>
          <p:cNvSpPr txBox="1"/>
          <p:nvPr/>
        </p:nvSpPr>
        <p:spPr>
          <a:xfrm>
            <a:off x="1575308" y="1716023"/>
            <a:ext cx="87312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25">
                <a:solidFill>
                  <a:srgbClr val="FFFFFF"/>
                </a:solidFill>
                <a:latin typeface="Calibri Light"/>
                <a:cs typeface="Calibri Light"/>
              </a:rPr>
              <a:t>IPO</a:t>
            </a:r>
            <a:r>
              <a:rPr sz="1200" b="1" spc="40">
                <a:solidFill>
                  <a:srgbClr val="FFFFFF"/>
                </a:solidFill>
                <a:latin typeface="Microsoft JhengHei"/>
                <a:cs typeface="Microsoft JhengHei"/>
              </a:rPr>
              <a:t>审</a:t>
            </a:r>
            <a:r>
              <a:rPr sz="1200" b="1" spc="20">
                <a:solidFill>
                  <a:srgbClr val="FFFFFF"/>
                </a:solidFill>
                <a:latin typeface="Microsoft JhengHei"/>
                <a:cs typeface="Microsoft JhengHei"/>
              </a:rPr>
              <a:t>核情况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333" name="object 333"/>
          <p:cNvSpPr txBox="1"/>
          <p:nvPr/>
        </p:nvSpPr>
        <p:spPr>
          <a:xfrm>
            <a:off x="4489196" y="1755648"/>
            <a:ext cx="97028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40">
                <a:solidFill>
                  <a:srgbClr val="FFFFFF"/>
                </a:solidFill>
                <a:latin typeface="Microsoft JhengHei"/>
                <a:cs typeface="Microsoft JhengHei"/>
              </a:rPr>
              <a:t>上市申请</a:t>
            </a:r>
            <a:r>
              <a:rPr sz="1200" b="1" spc="20">
                <a:solidFill>
                  <a:srgbClr val="FFFFFF"/>
                </a:solidFill>
                <a:latin typeface="Microsoft JhengHei"/>
                <a:cs typeface="Microsoft JhengHei"/>
              </a:rPr>
              <a:t>情况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334" name="object 334"/>
          <p:cNvSpPr txBox="1"/>
          <p:nvPr/>
        </p:nvSpPr>
        <p:spPr>
          <a:xfrm>
            <a:off x="4035044" y="2124455"/>
            <a:ext cx="2037080" cy="1311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100"/>
              </a:spcBef>
            </a:pPr>
            <a:r>
              <a:rPr sz="1050" spc="5">
                <a:latin typeface="华文细黑"/>
                <a:cs typeface="华文细黑"/>
              </a:rPr>
              <a:t>于</a:t>
            </a:r>
            <a:r>
              <a:rPr sz="1050" spc="-10">
                <a:latin typeface="Calibri"/>
                <a:cs typeface="Calibri"/>
              </a:rPr>
              <a:t>2023</a:t>
            </a:r>
            <a:r>
              <a:rPr sz="1050" spc="5">
                <a:latin typeface="华文细黑"/>
                <a:cs typeface="华文细黑"/>
              </a:rPr>
              <a:t>年</a:t>
            </a:r>
            <a:r>
              <a:rPr sz="1050" spc="-10">
                <a:latin typeface="Calibri"/>
                <a:cs typeface="Calibri"/>
              </a:rPr>
              <a:t>12</a:t>
            </a:r>
            <a:r>
              <a:rPr sz="1050" spc="5">
                <a:latin typeface="华文细黑"/>
                <a:cs typeface="华文细黑"/>
              </a:rPr>
              <a:t>月</a:t>
            </a:r>
            <a:r>
              <a:rPr sz="1050" spc="-10">
                <a:latin typeface="Calibri"/>
                <a:cs typeface="Calibri"/>
              </a:rPr>
              <a:t>10</a:t>
            </a:r>
            <a:r>
              <a:rPr sz="1050" spc="5">
                <a:latin typeface="华文细黑"/>
                <a:cs typeface="华文细黑"/>
              </a:rPr>
              <a:t>日，申请上市的 公司共达</a:t>
            </a:r>
            <a:r>
              <a:rPr sz="1050" spc="-10">
                <a:latin typeface="Calibri"/>
                <a:cs typeface="Calibri"/>
              </a:rPr>
              <a:t>711</a:t>
            </a:r>
            <a:r>
              <a:rPr sz="1050" spc="5">
                <a:latin typeface="华文细黑"/>
                <a:cs typeface="华文细黑"/>
              </a:rPr>
              <a:t>家（包括科创板</a:t>
            </a:r>
            <a:r>
              <a:rPr sz="1050" spc="-10">
                <a:latin typeface="Calibri"/>
                <a:cs typeface="Calibri"/>
              </a:rPr>
              <a:t>108  </a:t>
            </a:r>
            <a:r>
              <a:rPr sz="1050" spc="5">
                <a:latin typeface="华文细黑"/>
                <a:cs typeface="华文细黑"/>
              </a:rPr>
              <a:t>只，创业板</a:t>
            </a:r>
            <a:r>
              <a:rPr sz="1050" spc="-10">
                <a:latin typeface="Calibri"/>
                <a:cs typeface="Calibri"/>
              </a:rPr>
              <a:t>259</a:t>
            </a:r>
            <a:r>
              <a:rPr sz="1050" spc="5">
                <a:latin typeface="华文细黑"/>
                <a:cs typeface="华文细黑"/>
              </a:rPr>
              <a:t>只，北交所</a:t>
            </a:r>
            <a:r>
              <a:rPr sz="1050" spc="-10">
                <a:latin typeface="Calibri"/>
                <a:cs typeface="Calibri"/>
              </a:rPr>
              <a:t>108</a:t>
            </a:r>
            <a:r>
              <a:rPr sz="1050">
                <a:latin typeface="华文细黑"/>
                <a:cs typeface="华文细黑"/>
              </a:rPr>
              <a:t>只， </a:t>
            </a:r>
            <a:r>
              <a:rPr sz="1050" spc="5">
                <a:latin typeface="华文细黑"/>
                <a:cs typeface="华文细黑"/>
              </a:rPr>
              <a:t>上海主板</a:t>
            </a:r>
            <a:r>
              <a:rPr sz="1050" spc="-10">
                <a:latin typeface="Calibri"/>
                <a:cs typeface="Calibri"/>
              </a:rPr>
              <a:t>136</a:t>
            </a:r>
            <a:r>
              <a:rPr sz="1050" spc="5">
                <a:latin typeface="华文细黑"/>
                <a:cs typeface="华文细黑"/>
              </a:rPr>
              <a:t>只，深圳主板</a:t>
            </a:r>
            <a:r>
              <a:rPr sz="1050" spc="-10">
                <a:latin typeface="Calibri"/>
                <a:cs typeface="Calibri"/>
              </a:rPr>
              <a:t>100</a:t>
            </a:r>
            <a:endParaRPr sz="1050">
              <a:latin typeface="Calibri"/>
              <a:cs typeface="Calibri"/>
            </a:endParaRPr>
          </a:p>
          <a:p>
            <a:pPr marL="12700" marR="139065">
              <a:lnSpc>
                <a:spcPct val="100299"/>
              </a:lnSpc>
              <a:spcBef>
                <a:spcPts val="10"/>
              </a:spcBef>
            </a:pPr>
            <a:r>
              <a:rPr sz="1050" spc="5">
                <a:latin typeface="华文细黑"/>
                <a:cs typeface="华文细黑"/>
              </a:rPr>
              <a:t>只），其中</a:t>
            </a:r>
            <a:r>
              <a:rPr sz="1050" spc="-10">
                <a:latin typeface="Calibri"/>
                <a:cs typeface="Calibri"/>
              </a:rPr>
              <a:t>330</a:t>
            </a:r>
            <a:r>
              <a:rPr sz="1050" spc="5">
                <a:latin typeface="华文细黑"/>
                <a:cs typeface="华文细黑"/>
              </a:rPr>
              <a:t>宗中止审查（包 括科创板</a:t>
            </a:r>
            <a:r>
              <a:rPr sz="1050" spc="-10">
                <a:latin typeface="Calibri"/>
                <a:cs typeface="Calibri"/>
              </a:rPr>
              <a:t>72</a:t>
            </a:r>
            <a:r>
              <a:rPr sz="1050" spc="5">
                <a:latin typeface="华文细黑"/>
                <a:cs typeface="华文细黑"/>
              </a:rPr>
              <a:t>只，创业板</a:t>
            </a:r>
            <a:r>
              <a:rPr sz="1050" spc="-10">
                <a:latin typeface="Calibri"/>
                <a:cs typeface="Calibri"/>
              </a:rPr>
              <a:t>105</a:t>
            </a:r>
            <a:r>
              <a:rPr sz="1050" spc="5">
                <a:latin typeface="华文细黑"/>
                <a:cs typeface="华文细黑"/>
              </a:rPr>
              <a:t>只，  北交所</a:t>
            </a:r>
            <a:r>
              <a:rPr sz="1050" spc="-10">
                <a:latin typeface="Calibri"/>
                <a:cs typeface="Calibri"/>
              </a:rPr>
              <a:t>17</a:t>
            </a:r>
            <a:r>
              <a:rPr sz="1050" spc="5">
                <a:latin typeface="华文细黑"/>
                <a:cs typeface="华文细黑"/>
              </a:rPr>
              <a:t>只，上海主板</a:t>
            </a:r>
            <a:r>
              <a:rPr sz="1050" spc="-10">
                <a:latin typeface="Calibri"/>
                <a:cs typeface="Calibri"/>
              </a:rPr>
              <a:t>75</a:t>
            </a:r>
            <a:r>
              <a:rPr sz="1050">
                <a:latin typeface="华文细黑"/>
                <a:cs typeface="华文细黑"/>
              </a:rPr>
              <a:t>只，深 </a:t>
            </a:r>
            <a:r>
              <a:rPr sz="1050" spc="5">
                <a:latin typeface="华文细黑"/>
                <a:cs typeface="华文细黑"/>
              </a:rPr>
              <a:t>圳主板</a:t>
            </a:r>
            <a:r>
              <a:rPr sz="1050" spc="-10">
                <a:latin typeface="Calibri"/>
                <a:cs typeface="Calibri"/>
              </a:rPr>
              <a:t>61</a:t>
            </a:r>
            <a:r>
              <a:rPr sz="1050" spc="5">
                <a:latin typeface="华文细黑"/>
                <a:cs typeface="华文细黑"/>
              </a:rPr>
              <a:t>只</a:t>
            </a:r>
            <a:r>
              <a:rPr sz="1050" spc="-10">
                <a:latin typeface="Calibri"/>
                <a:cs typeface="Calibri"/>
              </a:rPr>
              <a:t>)</a:t>
            </a:r>
            <a:r>
              <a:rPr sz="1050" spc="5">
                <a:latin typeface="华文细黑"/>
                <a:cs typeface="华文细黑"/>
              </a:rPr>
              <a:t>。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335" name="object 335"/>
          <p:cNvSpPr txBox="1"/>
          <p:nvPr/>
        </p:nvSpPr>
        <p:spPr>
          <a:xfrm>
            <a:off x="7457947" y="1602638"/>
            <a:ext cx="1503680" cy="60769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050" b="1" spc="25">
                <a:solidFill>
                  <a:srgbClr val="F1F1F1"/>
                </a:solidFill>
                <a:latin typeface="Calibri Light"/>
                <a:cs typeface="Calibri Light"/>
              </a:rPr>
              <a:t>114</a:t>
            </a:r>
            <a:r>
              <a:rPr sz="1050" b="1" spc="5">
                <a:solidFill>
                  <a:srgbClr val="F1F1F1"/>
                </a:solidFill>
                <a:latin typeface="Microsoft JhengHei"/>
                <a:cs typeface="Microsoft JhengHei"/>
              </a:rPr>
              <a:t>宗</a:t>
            </a:r>
            <a:r>
              <a:rPr sz="1050" b="1" spc="-20">
                <a:solidFill>
                  <a:srgbClr val="F1F1F1"/>
                </a:solidFill>
                <a:latin typeface="Microsoft JhengHei"/>
                <a:cs typeface="Microsoft JhengHei"/>
              </a:rPr>
              <a:t>已</a:t>
            </a:r>
            <a:r>
              <a:rPr sz="1050" b="1" spc="5">
                <a:solidFill>
                  <a:srgbClr val="F1F1F1"/>
                </a:solidFill>
                <a:latin typeface="Microsoft JhengHei"/>
                <a:cs typeface="Microsoft JhengHei"/>
              </a:rPr>
              <a:t>过发审会</a:t>
            </a:r>
            <a:endParaRPr sz="105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050" b="1" spc="25">
                <a:solidFill>
                  <a:srgbClr val="F1F1F1"/>
                </a:solidFill>
                <a:latin typeface="Calibri Light"/>
                <a:cs typeface="Calibri Light"/>
              </a:rPr>
              <a:t>46</a:t>
            </a:r>
            <a:r>
              <a:rPr sz="1050" b="1" spc="5">
                <a:solidFill>
                  <a:srgbClr val="F1F1F1"/>
                </a:solidFill>
                <a:latin typeface="Microsoft JhengHei"/>
                <a:cs typeface="Microsoft JhengHei"/>
              </a:rPr>
              <a:t>宗已提交注册</a:t>
            </a:r>
            <a:endParaRPr sz="105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50" b="1" spc="25">
                <a:solidFill>
                  <a:srgbClr val="F1F1F1"/>
                </a:solidFill>
                <a:latin typeface="Calibri Light"/>
                <a:cs typeface="Calibri Light"/>
              </a:rPr>
              <a:t>38</a:t>
            </a:r>
            <a:r>
              <a:rPr sz="1050" b="1" spc="5">
                <a:solidFill>
                  <a:srgbClr val="F1F1F1"/>
                </a:solidFill>
                <a:latin typeface="Microsoft JhengHei"/>
                <a:cs typeface="Microsoft JhengHei"/>
              </a:rPr>
              <a:t>家已注册生效但</a:t>
            </a:r>
            <a:r>
              <a:rPr sz="1050" b="1" spc="-20">
                <a:solidFill>
                  <a:srgbClr val="F1F1F1"/>
                </a:solidFill>
                <a:latin typeface="Microsoft JhengHei"/>
                <a:cs typeface="Microsoft JhengHei"/>
              </a:rPr>
              <a:t>未</a:t>
            </a:r>
            <a:r>
              <a:rPr sz="1050" b="1" spc="5">
                <a:solidFill>
                  <a:srgbClr val="F1F1F1"/>
                </a:solidFill>
                <a:latin typeface="Microsoft JhengHei"/>
                <a:cs typeface="Microsoft JhengHei"/>
              </a:rPr>
              <a:t>发行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336" name="object 336"/>
          <p:cNvSpPr txBox="1"/>
          <p:nvPr/>
        </p:nvSpPr>
        <p:spPr>
          <a:xfrm>
            <a:off x="6302755" y="2289047"/>
            <a:ext cx="3978910" cy="1149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100"/>
              </a:spcBef>
            </a:pP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于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2023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年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12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月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10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日</a:t>
            </a:r>
            <a:r>
              <a:rPr sz="1050" spc="-5">
                <a:solidFill>
                  <a:srgbClr val="001F5F"/>
                </a:solidFill>
                <a:latin typeface="华文细黑"/>
                <a:cs typeface="华文细黑"/>
              </a:rPr>
              <a:t>，</a:t>
            </a:r>
            <a:r>
              <a:rPr sz="1050" spc="-5">
                <a:solidFill>
                  <a:srgbClr val="001F5F"/>
                </a:solidFill>
                <a:latin typeface="Calibri"/>
                <a:cs typeface="Calibri"/>
              </a:rPr>
              <a:t>381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宗活跃申请（包括创业板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154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宗，北交所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91  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宗，科创板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36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宗，上海主板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61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宗，深圳主板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39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宗）正在处理中。</a:t>
            </a:r>
            <a:r>
              <a:rPr sz="1050" spc="-95">
                <a:solidFill>
                  <a:srgbClr val="001F5F"/>
                </a:solidFill>
                <a:latin typeface="华文细黑"/>
                <a:cs typeface="华文细黑"/>
              </a:rPr>
              <a:t> 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其 中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114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宗已通过发审会（包括创业板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91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宗，科创板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sz="1050" spc="-20">
                <a:solidFill>
                  <a:srgbClr val="001F5F"/>
                </a:solidFill>
                <a:latin typeface="华文细黑"/>
                <a:cs typeface="华文细黑"/>
              </a:rPr>
              <a:t>宗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，北交所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4</a:t>
            </a:r>
            <a:r>
              <a:rPr sz="1050">
                <a:solidFill>
                  <a:srgbClr val="001F5F"/>
                </a:solidFill>
                <a:latin typeface="华文细黑"/>
                <a:cs typeface="华文细黑"/>
              </a:rPr>
              <a:t>宗， 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上海主板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9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宗，深圳主板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8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宗），其中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46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家已提交注册（包括创业板 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16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宗，科创板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6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宗，北交所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7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宗，上海主板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11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宗，深圳主板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6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宗）并 轮候上市</a:t>
            </a:r>
            <a:r>
              <a:rPr sz="1050" spc="-5">
                <a:solidFill>
                  <a:srgbClr val="001F5F"/>
                </a:solidFill>
                <a:latin typeface="华文细黑"/>
                <a:cs typeface="华文细黑"/>
              </a:rPr>
              <a:t>，</a:t>
            </a:r>
            <a:r>
              <a:rPr sz="1050" spc="-5">
                <a:solidFill>
                  <a:srgbClr val="001F5F"/>
                </a:solidFill>
                <a:latin typeface="Calibri"/>
                <a:cs typeface="Calibri"/>
              </a:rPr>
              <a:t>38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宗已注册生效但未发行（包括创业板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13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宗，科创板</a:t>
            </a:r>
            <a:r>
              <a:rPr sz="1050">
                <a:solidFill>
                  <a:srgbClr val="001F5F"/>
                </a:solidFill>
                <a:latin typeface="Calibri"/>
                <a:cs typeface="Calibri"/>
              </a:rPr>
              <a:t>6  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宗，北交所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5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宗，上海主板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10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只，深圳主板</a:t>
            </a:r>
            <a:r>
              <a:rPr sz="1050" spc="-10">
                <a:solidFill>
                  <a:srgbClr val="001F5F"/>
                </a:solidFill>
                <a:latin typeface="Calibri"/>
                <a:cs typeface="Calibri"/>
              </a:rPr>
              <a:t>4</a:t>
            </a:r>
            <a:r>
              <a:rPr sz="1050" spc="5">
                <a:solidFill>
                  <a:srgbClr val="001F5F"/>
                </a:solidFill>
                <a:latin typeface="华文细黑"/>
                <a:cs typeface="华文细黑"/>
              </a:rPr>
              <a:t>只）。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337" name="object 337"/>
          <p:cNvSpPr/>
          <p:nvPr/>
        </p:nvSpPr>
        <p:spPr>
          <a:xfrm>
            <a:off x="1109472" y="1692148"/>
            <a:ext cx="317500" cy="317500"/>
          </a:xfrm>
          <a:custGeom>
            <a:rect l="l" t="t" r="r" b="b"/>
            <a:pathLst>
              <a:path w="317500" h="317500">
                <a:moveTo>
                  <a:pt x="158496" y="0"/>
                </a:moveTo>
                <a:lnTo>
                  <a:pt x="108069" y="7997"/>
                </a:lnTo>
                <a:lnTo>
                  <a:pt x="64520" y="30333"/>
                </a:lnTo>
                <a:lnTo>
                  <a:pt x="30333" y="64520"/>
                </a:lnTo>
                <a:lnTo>
                  <a:pt x="7997" y="108069"/>
                </a:lnTo>
                <a:lnTo>
                  <a:pt x="0" y="158496"/>
                </a:lnTo>
                <a:lnTo>
                  <a:pt x="7997" y="208922"/>
                </a:lnTo>
                <a:lnTo>
                  <a:pt x="30333" y="252471"/>
                </a:lnTo>
                <a:lnTo>
                  <a:pt x="64520" y="286658"/>
                </a:lnTo>
                <a:lnTo>
                  <a:pt x="108069" y="308994"/>
                </a:lnTo>
                <a:lnTo>
                  <a:pt x="158496" y="316991"/>
                </a:lnTo>
                <a:lnTo>
                  <a:pt x="208922" y="308994"/>
                </a:lnTo>
                <a:lnTo>
                  <a:pt x="217099" y="304800"/>
                </a:lnTo>
                <a:lnTo>
                  <a:pt x="158496" y="304800"/>
                </a:lnTo>
                <a:lnTo>
                  <a:pt x="111361" y="297192"/>
                </a:lnTo>
                <a:lnTo>
                  <a:pt x="70372" y="276124"/>
                </a:lnTo>
                <a:lnTo>
                  <a:pt x="38014" y="244230"/>
                </a:lnTo>
                <a:lnTo>
                  <a:pt x="16776" y="204142"/>
                </a:lnTo>
                <a:lnTo>
                  <a:pt x="9143" y="158496"/>
                </a:lnTo>
                <a:lnTo>
                  <a:pt x="16776" y="111361"/>
                </a:lnTo>
                <a:lnTo>
                  <a:pt x="38014" y="70372"/>
                </a:lnTo>
                <a:lnTo>
                  <a:pt x="70372" y="38014"/>
                </a:lnTo>
                <a:lnTo>
                  <a:pt x="111361" y="16776"/>
                </a:lnTo>
                <a:lnTo>
                  <a:pt x="158496" y="9143"/>
                </a:lnTo>
                <a:lnTo>
                  <a:pt x="211156" y="9143"/>
                </a:lnTo>
                <a:lnTo>
                  <a:pt x="208922" y="7997"/>
                </a:lnTo>
                <a:lnTo>
                  <a:pt x="158496" y="0"/>
                </a:lnTo>
                <a:close/>
              </a:path>
              <a:path w="317500" h="317500">
                <a:moveTo>
                  <a:pt x="211156" y="9143"/>
                </a:moveTo>
                <a:lnTo>
                  <a:pt x="158496" y="9143"/>
                </a:lnTo>
                <a:lnTo>
                  <a:pt x="204142" y="16776"/>
                </a:lnTo>
                <a:lnTo>
                  <a:pt x="244230" y="38014"/>
                </a:lnTo>
                <a:lnTo>
                  <a:pt x="276124" y="70372"/>
                </a:lnTo>
                <a:lnTo>
                  <a:pt x="297192" y="111361"/>
                </a:lnTo>
                <a:lnTo>
                  <a:pt x="304800" y="158496"/>
                </a:lnTo>
                <a:lnTo>
                  <a:pt x="297484" y="204142"/>
                </a:lnTo>
                <a:lnTo>
                  <a:pt x="277002" y="244230"/>
                </a:lnTo>
                <a:lnTo>
                  <a:pt x="245546" y="276124"/>
                </a:lnTo>
                <a:lnTo>
                  <a:pt x="205313" y="297192"/>
                </a:lnTo>
                <a:lnTo>
                  <a:pt x="158496" y="304800"/>
                </a:lnTo>
                <a:lnTo>
                  <a:pt x="217099" y="304800"/>
                </a:lnTo>
                <a:lnTo>
                  <a:pt x="252471" y="286658"/>
                </a:lnTo>
                <a:lnTo>
                  <a:pt x="286658" y="252471"/>
                </a:lnTo>
                <a:lnTo>
                  <a:pt x="308994" y="208922"/>
                </a:lnTo>
                <a:lnTo>
                  <a:pt x="316991" y="158496"/>
                </a:lnTo>
                <a:lnTo>
                  <a:pt x="308994" y="108069"/>
                </a:lnTo>
                <a:lnTo>
                  <a:pt x="286658" y="64520"/>
                </a:lnTo>
                <a:lnTo>
                  <a:pt x="252471" y="30333"/>
                </a:lnTo>
                <a:lnTo>
                  <a:pt x="211156" y="91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1167383" y="1783588"/>
            <a:ext cx="45720" cy="45720"/>
          </a:xfrm>
          <a:custGeom>
            <a:rect l="l" t="t" r="r" b="b"/>
            <a:pathLst>
              <a:path w="45719" h="45719">
                <a:moveTo>
                  <a:pt x="42671" y="0"/>
                </a:moveTo>
                <a:lnTo>
                  <a:pt x="0" y="0"/>
                </a:lnTo>
                <a:lnTo>
                  <a:pt x="0" y="45720"/>
                </a:lnTo>
                <a:lnTo>
                  <a:pt x="42671" y="45720"/>
                </a:lnTo>
                <a:lnTo>
                  <a:pt x="45719" y="42672"/>
                </a:lnTo>
                <a:lnTo>
                  <a:pt x="45719" y="33527"/>
                </a:lnTo>
                <a:lnTo>
                  <a:pt x="9143" y="33527"/>
                </a:lnTo>
                <a:lnTo>
                  <a:pt x="9143" y="9144"/>
                </a:lnTo>
                <a:lnTo>
                  <a:pt x="45719" y="9144"/>
                </a:lnTo>
                <a:lnTo>
                  <a:pt x="45719" y="3048"/>
                </a:lnTo>
                <a:lnTo>
                  <a:pt x="42671" y="0"/>
                </a:lnTo>
                <a:close/>
              </a:path>
              <a:path w="45719" h="45719">
                <a:moveTo>
                  <a:pt x="45719" y="9144"/>
                </a:moveTo>
                <a:lnTo>
                  <a:pt x="33528" y="9144"/>
                </a:lnTo>
                <a:lnTo>
                  <a:pt x="33528" y="33527"/>
                </a:lnTo>
                <a:lnTo>
                  <a:pt x="45719" y="33527"/>
                </a:lnTo>
                <a:lnTo>
                  <a:pt x="45719" y="91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1240536" y="1788160"/>
            <a:ext cx="128270" cy="0"/>
          </a:xfrm>
          <a:custGeom>
            <a:rect l="l" t="t" r="r" b="b"/>
            <a:pathLst>
              <a:path w="128269">
                <a:moveTo>
                  <a:pt x="0" y="0"/>
                </a:moveTo>
                <a:lnTo>
                  <a:pt x="128015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1240536" y="1823211"/>
            <a:ext cx="128270" cy="0"/>
          </a:xfrm>
          <a:custGeom>
            <a:rect l="l" t="t" r="r" b="b"/>
            <a:pathLst>
              <a:path w="128269">
                <a:moveTo>
                  <a:pt x="0" y="0"/>
                </a:moveTo>
                <a:lnTo>
                  <a:pt x="128015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1167383" y="1871979"/>
            <a:ext cx="45720" cy="45720"/>
          </a:xfrm>
          <a:custGeom>
            <a:rect l="l" t="t" r="r" b="b"/>
            <a:pathLst>
              <a:path w="45719" h="45719">
                <a:moveTo>
                  <a:pt x="42671" y="0"/>
                </a:moveTo>
                <a:lnTo>
                  <a:pt x="0" y="0"/>
                </a:lnTo>
                <a:lnTo>
                  <a:pt x="0" y="45720"/>
                </a:lnTo>
                <a:lnTo>
                  <a:pt x="42671" y="45720"/>
                </a:lnTo>
                <a:lnTo>
                  <a:pt x="45719" y="42672"/>
                </a:lnTo>
                <a:lnTo>
                  <a:pt x="45719" y="33528"/>
                </a:lnTo>
                <a:lnTo>
                  <a:pt x="9143" y="33528"/>
                </a:lnTo>
                <a:lnTo>
                  <a:pt x="9143" y="12192"/>
                </a:lnTo>
                <a:lnTo>
                  <a:pt x="45719" y="12192"/>
                </a:lnTo>
                <a:lnTo>
                  <a:pt x="45719" y="3048"/>
                </a:lnTo>
                <a:lnTo>
                  <a:pt x="42671" y="0"/>
                </a:lnTo>
                <a:close/>
              </a:path>
              <a:path w="45719" h="45719">
                <a:moveTo>
                  <a:pt x="45719" y="12192"/>
                </a:moveTo>
                <a:lnTo>
                  <a:pt x="33528" y="12192"/>
                </a:lnTo>
                <a:lnTo>
                  <a:pt x="33528" y="33528"/>
                </a:lnTo>
                <a:lnTo>
                  <a:pt x="45719" y="33528"/>
                </a:lnTo>
                <a:lnTo>
                  <a:pt x="45719" y="121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1240536" y="1878076"/>
            <a:ext cx="128270" cy="0"/>
          </a:xfrm>
          <a:custGeom>
            <a:rect l="l" t="t" r="r" b="b"/>
            <a:pathLst>
              <a:path w="128269">
                <a:moveTo>
                  <a:pt x="0" y="0"/>
                </a:moveTo>
                <a:lnTo>
                  <a:pt x="128015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1240536" y="1911604"/>
            <a:ext cx="128270" cy="0"/>
          </a:xfrm>
          <a:custGeom>
            <a:rect l="l" t="t" r="r" b="b"/>
            <a:pathLst>
              <a:path w="128269">
                <a:moveTo>
                  <a:pt x="0" y="0"/>
                </a:moveTo>
                <a:lnTo>
                  <a:pt x="128015" y="0"/>
                </a:lnTo>
              </a:path>
            </a:pathLst>
          </a:custGeom>
          <a:ln w="12191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4072128" y="1698244"/>
            <a:ext cx="317500" cy="317500"/>
          </a:xfrm>
          <a:custGeom>
            <a:rect l="l" t="t" r="r" b="b"/>
            <a:pathLst>
              <a:path w="317500" h="317500">
                <a:moveTo>
                  <a:pt x="158496" y="0"/>
                </a:moveTo>
                <a:lnTo>
                  <a:pt x="108069" y="7997"/>
                </a:lnTo>
                <a:lnTo>
                  <a:pt x="64520" y="30333"/>
                </a:lnTo>
                <a:lnTo>
                  <a:pt x="30333" y="64520"/>
                </a:lnTo>
                <a:lnTo>
                  <a:pt x="7997" y="108069"/>
                </a:lnTo>
                <a:lnTo>
                  <a:pt x="0" y="158495"/>
                </a:lnTo>
                <a:lnTo>
                  <a:pt x="7997" y="208922"/>
                </a:lnTo>
                <a:lnTo>
                  <a:pt x="30333" y="252471"/>
                </a:lnTo>
                <a:lnTo>
                  <a:pt x="64520" y="286658"/>
                </a:lnTo>
                <a:lnTo>
                  <a:pt x="108069" y="308994"/>
                </a:lnTo>
                <a:lnTo>
                  <a:pt x="158496" y="316991"/>
                </a:lnTo>
                <a:lnTo>
                  <a:pt x="208922" y="308994"/>
                </a:lnTo>
                <a:lnTo>
                  <a:pt x="217099" y="304800"/>
                </a:lnTo>
                <a:lnTo>
                  <a:pt x="158496" y="304800"/>
                </a:lnTo>
                <a:lnTo>
                  <a:pt x="111678" y="297484"/>
                </a:lnTo>
                <a:lnTo>
                  <a:pt x="71445" y="277002"/>
                </a:lnTo>
                <a:lnTo>
                  <a:pt x="39989" y="245546"/>
                </a:lnTo>
                <a:lnTo>
                  <a:pt x="19507" y="205313"/>
                </a:lnTo>
                <a:lnTo>
                  <a:pt x="12192" y="158495"/>
                </a:lnTo>
                <a:lnTo>
                  <a:pt x="19507" y="111678"/>
                </a:lnTo>
                <a:lnTo>
                  <a:pt x="39989" y="71445"/>
                </a:lnTo>
                <a:lnTo>
                  <a:pt x="71445" y="39989"/>
                </a:lnTo>
                <a:lnTo>
                  <a:pt x="111678" y="19507"/>
                </a:lnTo>
                <a:lnTo>
                  <a:pt x="158496" y="12191"/>
                </a:lnTo>
                <a:lnTo>
                  <a:pt x="217099" y="12191"/>
                </a:lnTo>
                <a:lnTo>
                  <a:pt x="208922" y="7997"/>
                </a:lnTo>
                <a:lnTo>
                  <a:pt x="158496" y="0"/>
                </a:lnTo>
                <a:close/>
              </a:path>
              <a:path w="317500" h="317500">
                <a:moveTo>
                  <a:pt x="217099" y="12191"/>
                </a:moveTo>
                <a:lnTo>
                  <a:pt x="158496" y="12191"/>
                </a:lnTo>
                <a:lnTo>
                  <a:pt x="205313" y="19507"/>
                </a:lnTo>
                <a:lnTo>
                  <a:pt x="245546" y="39989"/>
                </a:lnTo>
                <a:lnTo>
                  <a:pt x="277002" y="71445"/>
                </a:lnTo>
                <a:lnTo>
                  <a:pt x="297484" y="111678"/>
                </a:lnTo>
                <a:lnTo>
                  <a:pt x="304800" y="158495"/>
                </a:lnTo>
                <a:lnTo>
                  <a:pt x="297484" y="205313"/>
                </a:lnTo>
                <a:lnTo>
                  <a:pt x="277002" y="245546"/>
                </a:lnTo>
                <a:lnTo>
                  <a:pt x="245546" y="277002"/>
                </a:lnTo>
                <a:lnTo>
                  <a:pt x="205313" y="297484"/>
                </a:lnTo>
                <a:lnTo>
                  <a:pt x="158496" y="304800"/>
                </a:lnTo>
                <a:lnTo>
                  <a:pt x="217099" y="304800"/>
                </a:lnTo>
                <a:lnTo>
                  <a:pt x="252471" y="286658"/>
                </a:lnTo>
                <a:lnTo>
                  <a:pt x="286658" y="252471"/>
                </a:lnTo>
                <a:lnTo>
                  <a:pt x="308994" y="208922"/>
                </a:lnTo>
                <a:lnTo>
                  <a:pt x="316992" y="158495"/>
                </a:lnTo>
                <a:lnTo>
                  <a:pt x="308994" y="108069"/>
                </a:lnTo>
                <a:lnTo>
                  <a:pt x="286658" y="64520"/>
                </a:lnTo>
                <a:lnTo>
                  <a:pt x="252471" y="30333"/>
                </a:lnTo>
                <a:lnTo>
                  <a:pt x="217099" y="121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4136942" y="1762251"/>
            <a:ext cx="191217" cy="18973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6922007" y="1725676"/>
            <a:ext cx="317500" cy="317500"/>
          </a:xfrm>
          <a:custGeom>
            <a:rect l="l" t="t" r="r" b="b"/>
            <a:pathLst>
              <a:path w="317500" h="317500">
                <a:moveTo>
                  <a:pt x="158496" y="0"/>
                </a:moveTo>
                <a:lnTo>
                  <a:pt x="109240" y="8290"/>
                </a:lnTo>
                <a:lnTo>
                  <a:pt x="65836" y="31211"/>
                </a:lnTo>
                <a:lnTo>
                  <a:pt x="31211" y="65836"/>
                </a:lnTo>
                <a:lnTo>
                  <a:pt x="8290" y="109240"/>
                </a:lnTo>
                <a:lnTo>
                  <a:pt x="0" y="158496"/>
                </a:lnTo>
                <a:lnTo>
                  <a:pt x="8290" y="208922"/>
                </a:lnTo>
                <a:lnTo>
                  <a:pt x="31211" y="252471"/>
                </a:lnTo>
                <a:lnTo>
                  <a:pt x="65836" y="286658"/>
                </a:lnTo>
                <a:lnTo>
                  <a:pt x="109240" y="308994"/>
                </a:lnTo>
                <a:lnTo>
                  <a:pt x="158496" y="316991"/>
                </a:lnTo>
                <a:lnTo>
                  <a:pt x="208922" y="309018"/>
                </a:lnTo>
                <a:lnTo>
                  <a:pt x="211221" y="307848"/>
                </a:lnTo>
                <a:lnTo>
                  <a:pt x="158496" y="307848"/>
                </a:lnTo>
                <a:lnTo>
                  <a:pt x="112849" y="300240"/>
                </a:lnTo>
                <a:lnTo>
                  <a:pt x="72761" y="279172"/>
                </a:lnTo>
                <a:lnTo>
                  <a:pt x="40867" y="247278"/>
                </a:lnTo>
                <a:lnTo>
                  <a:pt x="19799" y="207190"/>
                </a:lnTo>
                <a:lnTo>
                  <a:pt x="12192" y="161544"/>
                </a:lnTo>
                <a:lnTo>
                  <a:pt x="19799" y="114409"/>
                </a:lnTo>
                <a:lnTo>
                  <a:pt x="40867" y="73420"/>
                </a:lnTo>
                <a:lnTo>
                  <a:pt x="72761" y="41062"/>
                </a:lnTo>
                <a:lnTo>
                  <a:pt x="112849" y="19824"/>
                </a:lnTo>
                <a:lnTo>
                  <a:pt x="158496" y="12191"/>
                </a:lnTo>
                <a:lnTo>
                  <a:pt x="216034" y="12191"/>
                </a:lnTo>
                <a:lnTo>
                  <a:pt x="201139" y="5827"/>
                </a:lnTo>
                <a:lnTo>
                  <a:pt x="158496" y="0"/>
                </a:lnTo>
                <a:close/>
              </a:path>
              <a:path w="317500" h="317500">
                <a:moveTo>
                  <a:pt x="216034" y="12191"/>
                </a:moveTo>
                <a:lnTo>
                  <a:pt x="158496" y="12191"/>
                </a:lnTo>
                <a:lnTo>
                  <a:pt x="205630" y="19799"/>
                </a:lnTo>
                <a:lnTo>
                  <a:pt x="246619" y="40867"/>
                </a:lnTo>
                <a:lnTo>
                  <a:pt x="278977" y="72761"/>
                </a:lnTo>
                <a:lnTo>
                  <a:pt x="300215" y="112849"/>
                </a:lnTo>
                <a:lnTo>
                  <a:pt x="307848" y="158496"/>
                </a:lnTo>
                <a:lnTo>
                  <a:pt x="300215" y="205630"/>
                </a:lnTo>
                <a:lnTo>
                  <a:pt x="278977" y="246619"/>
                </a:lnTo>
                <a:lnTo>
                  <a:pt x="246619" y="278977"/>
                </a:lnTo>
                <a:lnTo>
                  <a:pt x="205630" y="300215"/>
                </a:lnTo>
                <a:lnTo>
                  <a:pt x="158496" y="307848"/>
                </a:lnTo>
                <a:lnTo>
                  <a:pt x="211221" y="307848"/>
                </a:lnTo>
                <a:lnTo>
                  <a:pt x="252471" y="286853"/>
                </a:lnTo>
                <a:lnTo>
                  <a:pt x="286658" y="253130"/>
                </a:lnTo>
                <a:lnTo>
                  <a:pt x="308994" y="210482"/>
                </a:lnTo>
                <a:lnTo>
                  <a:pt x="316992" y="161544"/>
                </a:lnTo>
                <a:lnTo>
                  <a:pt x="312448" y="118886"/>
                </a:lnTo>
                <a:lnTo>
                  <a:pt x="296897" y="80376"/>
                </a:lnTo>
                <a:lnTo>
                  <a:pt x="272034" y="47625"/>
                </a:lnTo>
                <a:lnTo>
                  <a:pt x="239550" y="22239"/>
                </a:lnTo>
                <a:lnTo>
                  <a:pt x="216034" y="121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6998207" y="1792732"/>
            <a:ext cx="170688" cy="18592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  <p:sp>
        <p:nvSpPr>
          <p:cNvPr id="349" name="object 349"/>
          <p:cNvSpPr txBox="1"/>
          <p:nvPr/>
        </p:nvSpPr>
        <p:spPr>
          <a:xfrm>
            <a:off x="417068" y="6255745"/>
            <a:ext cx="7749540" cy="32258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资料来源：中国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证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监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会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上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深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、北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德</a:t>
            </a:r>
            <a:r>
              <a:rPr sz="850" spc="10">
                <a:latin typeface="华文细黑"/>
                <a:cs typeface="华文细黑"/>
              </a:rPr>
              <a:t>勤</a:t>
            </a:r>
            <a:r>
              <a:rPr sz="850" spc="35">
                <a:latin typeface="华文细黑"/>
                <a:cs typeface="华文细黑"/>
              </a:rPr>
              <a:t>估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与</a:t>
            </a:r>
            <a:r>
              <a:rPr sz="850" spc="10">
                <a:latin typeface="华文细黑"/>
                <a:cs typeface="华文细黑"/>
              </a:rPr>
              <a:t>分</a:t>
            </a:r>
            <a:r>
              <a:rPr sz="850" spc="35">
                <a:latin typeface="华文细黑"/>
                <a:cs typeface="华文细黑"/>
              </a:rPr>
              <a:t>析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数</a:t>
            </a:r>
            <a:r>
              <a:rPr sz="850" spc="10">
                <a:latin typeface="华文细黑"/>
                <a:cs typeface="华文细黑"/>
              </a:rPr>
              <a:t>据</a:t>
            </a:r>
            <a:r>
              <a:rPr sz="850" spc="35">
                <a:latin typeface="华文细黑"/>
                <a:cs typeface="华文细黑"/>
              </a:rPr>
              <a:t>截</a:t>
            </a:r>
            <a:r>
              <a:rPr sz="850" spc="10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29</a:t>
            </a:r>
            <a:r>
              <a:rPr sz="850" spc="35">
                <a:latin typeface="华文细黑"/>
                <a:cs typeface="华文细黑"/>
              </a:rPr>
              <a:t>日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德</a:t>
            </a:r>
            <a:r>
              <a:rPr sz="850" spc="10">
                <a:latin typeface="华文细黑"/>
                <a:cs typeface="华文细黑"/>
              </a:rPr>
              <a:t>勤</a:t>
            </a:r>
            <a:r>
              <a:rPr sz="850" spc="35">
                <a:latin typeface="华文细黑"/>
                <a:cs typeface="华文细黑"/>
              </a:rPr>
              <a:t>预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11</a:t>
            </a:r>
            <a:r>
              <a:rPr sz="850" spc="35">
                <a:latin typeface="华文细黑"/>
                <a:cs typeface="华文细黑"/>
              </a:rPr>
              <a:t>日</a:t>
            </a:r>
            <a:r>
              <a:rPr sz="850" spc="10">
                <a:latin typeface="华文细黑"/>
                <a:cs typeface="华文细黑"/>
              </a:rPr>
              <a:t>至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29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之</a:t>
            </a:r>
            <a:r>
              <a:rPr sz="850" spc="10">
                <a:latin typeface="华文细黑"/>
                <a:cs typeface="华文细黑"/>
              </a:rPr>
              <a:t>间</a:t>
            </a:r>
            <a:r>
              <a:rPr sz="850" spc="35">
                <a:latin typeface="华文细黑"/>
                <a:cs typeface="华文细黑"/>
              </a:rPr>
              <a:t>有</a:t>
            </a:r>
            <a:r>
              <a:rPr sz="850" spc="10">
                <a:latin typeface="Calibri"/>
                <a:cs typeface="Calibri"/>
              </a:rPr>
              <a:t>13</a:t>
            </a:r>
            <a:r>
              <a:rPr sz="850" spc="35">
                <a:latin typeface="华文细黑"/>
                <a:cs typeface="华文细黑"/>
              </a:rPr>
              <a:t>只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股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市。</a:t>
            </a:r>
            <a:endParaRPr sz="850">
              <a:latin typeface="华文细黑"/>
              <a:cs typeface="华文细黑"/>
            </a:endParaRPr>
          </a:p>
          <a:p>
            <a:pPr marL="21590">
              <a:lnSpc>
                <a:spcPct val="100000"/>
              </a:lnSpc>
              <a:spcBef>
                <a:spcPts val="305"/>
              </a:spcBef>
            </a:pPr>
            <a:r>
              <a:rPr sz="700" spc="-5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 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350" name="object 350"/>
          <p:cNvSpPr txBox="1"/>
          <p:nvPr/>
        </p:nvSpPr>
        <p:spPr>
          <a:xfrm>
            <a:off x="10123931" y="6438557"/>
            <a:ext cx="167640" cy="13335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0"/>
              </a:spcBef>
            </a:pPr>
            <a:r>
              <a:rPr sz="700" spc="-5">
                <a:latin typeface="Calibri"/>
                <a:cs typeface="Calibri"/>
              </a:rPr>
              <a:t>27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515112" y="2588260"/>
            <a:ext cx="2548255" cy="3276600"/>
          </a:xfrm>
          <a:custGeom>
            <a:rect l="l" t="t" r="r" b="b"/>
            <a:pathLst>
              <a:path w="2548255" h="3276600">
                <a:moveTo>
                  <a:pt x="15239" y="3261359"/>
                </a:moveTo>
                <a:lnTo>
                  <a:pt x="6095" y="3261359"/>
                </a:lnTo>
                <a:lnTo>
                  <a:pt x="6095" y="3276600"/>
                </a:lnTo>
                <a:lnTo>
                  <a:pt x="27431" y="3276600"/>
                </a:lnTo>
                <a:lnTo>
                  <a:pt x="27431" y="3267455"/>
                </a:lnTo>
                <a:lnTo>
                  <a:pt x="15239" y="3267455"/>
                </a:lnTo>
                <a:lnTo>
                  <a:pt x="15239" y="3261359"/>
                </a:lnTo>
                <a:close/>
              </a:path>
              <a:path w="2548255" h="3276600">
                <a:moveTo>
                  <a:pt x="15239" y="3218688"/>
                </a:moveTo>
                <a:lnTo>
                  <a:pt x="0" y="3218688"/>
                </a:lnTo>
                <a:lnTo>
                  <a:pt x="0" y="3267455"/>
                </a:lnTo>
                <a:lnTo>
                  <a:pt x="6095" y="3267455"/>
                </a:lnTo>
                <a:lnTo>
                  <a:pt x="6095" y="3261359"/>
                </a:lnTo>
                <a:lnTo>
                  <a:pt x="15239" y="3261359"/>
                </a:lnTo>
                <a:lnTo>
                  <a:pt x="15239" y="3218688"/>
                </a:lnTo>
                <a:close/>
              </a:path>
              <a:path w="2548255" h="3276600">
                <a:moveTo>
                  <a:pt x="27431" y="3261359"/>
                </a:moveTo>
                <a:lnTo>
                  <a:pt x="15239" y="3261359"/>
                </a:lnTo>
                <a:lnTo>
                  <a:pt x="15239" y="3267455"/>
                </a:lnTo>
                <a:lnTo>
                  <a:pt x="27431" y="3267455"/>
                </a:lnTo>
                <a:lnTo>
                  <a:pt x="27431" y="3261359"/>
                </a:lnTo>
                <a:close/>
              </a:path>
              <a:path w="2548255" h="3276600">
                <a:moveTo>
                  <a:pt x="15239" y="3151632"/>
                </a:moveTo>
                <a:lnTo>
                  <a:pt x="0" y="3151632"/>
                </a:lnTo>
                <a:lnTo>
                  <a:pt x="0" y="3203447"/>
                </a:lnTo>
                <a:lnTo>
                  <a:pt x="15239" y="3203447"/>
                </a:lnTo>
                <a:lnTo>
                  <a:pt x="15239" y="3151632"/>
                </a:lnTo>
                <a:close/>
              </a:path>
              <a:path w="2548255" h="3276600">
                <a:moveTo>
                  <a:pt x="15239" y="3084576"/>
                </a:moveTo>
                <a:lnTo>
                  <a:pt x="0" y="3084576"/>
                </a:lnTo>
                <a:lnTo>
                  <a:pt x="0" y="3136391"/>
                </a:lnTo>
                <a:lnTo>
                  <a:pt x="15239" y="3136391"/>
                </a:lnTo>
                <a:lnTo>
                  <a:pt x="15239" y="3084576"/>
                </a:lnTo>
                <a:close/>
              </a:path>
              <a:path w="2548255" h="3276600">
                <a:moveTo>
                  <a:pt x="15239" y="3017520"/>
                </a:moveTo>
                <a:lnTo>
                  <a:pt x="0" y="3017520"/>
                </a:lnTo>
                <a:lnTo>
                  <a:pt x="0" y="3069335"/>
                </a:lnTo>
                <a:lnTo>
                  <a:pt x="15239" y="3069335"/>
                </a:lnTo>
                <a:lnTo>
                  <a:pt x="15239" y="3017520"/>
                </a:lnTo>
                <a:close/>
              </a:path>
              <a:path w="2548255" h="3276600">
                <a:moveTo>
                  <a:pt x="15239" y="2950464"/>
                </a:moveTo>
                <a:lnTo>
                  <a:pt x="0" y="2950464"/>
                </a:lnTo>
                <a:lnTo>
                  <a:pt x="0" y="3002279"/>
                </a:lnTo>
                <a:lnTo>
                  <a:pt x="15239" y="3002279"/>
                </a:lnTo>
                <a:lnTo>
                  <a:pt x="15239" y="2950464"/>
                </a:lnTo>
                <a:close/>
              </a:path>
              <a:path w="2548255" h="3276600">
                <a:moveTo>
                  <a:pt x="15239" y="2883408"/>
                </a:moveTo>
                <a:lnTo>
                  <a:pt x="0" y="2883408"/>
                </a:lnTo>
                <a:lnTo>
                  <a:pt x="0" y="2935223"/>
                </a:lnTo>
                <a:lnTo>
                  <a:pt x="15239" y="2935223"/>
                </a:lnTo>
                <a:lnTo>
                  <a:pt x="15239" y="2883408"/>
                </a:lnTo>
                <a:close/>
              </a:path>
              <a:path w="2548255" h="3276600">
                <a:moveTo>
                  <a:pt x="15239" y="2816352"/>
                </a:moveTo>
                <a:lnTo>
                  <a:pt x="0" y="2816352"/>
                </a:lnTo>
                <a:lnTo>
                  <a:pt x="0" y="2868167"/>
                </a:lnTo>
                <a:lnTo>
                  <a:pt x="15239" y="2868167"/>
                </a:lnTo>
                <a:lnTo>
                  <a:pt x="15239" y="2816352"/>
                </a:lnTo>
                <a:close/>
              </a:path>
              <a:path w="2548255" h="3276600">
                <a:moveTo>
                  <a:pt x="15239" y="2752344"/>
                </a:moveTo>
                <a:lnTo>
                  <a:pt x="0" y="2752344"/>
                </a:lnTo>
                <a:lnTo>
                  <a:pt x="0" y="2801112"/>
                </a:lnTo>
                <a:lnTo>
                  <a:pt x="15239" y="2801112"/>
                </a:lnTo>
                <a:lnTo>
                  <a:pt x="15239" y="2752344"/>
                </a:lnTo>
                <a:close/>
              </a:path>
              <a:path w="2548255" h="3276600">
                <a:moveTo>
                  <a:pt x="15239" y="2685288"/>
                </a:moveTo>
                <a:lnTo>
                  <a:pt x="0" y="2685288"/>
                </a:lnTo>
                <a:lnTo>
                  <a:pt x="0" y="2734056"/>
                </a:lnTo>
                <a:lnTo>
                  <a:pt x="15239" y="2734056"/>
                </a:lnTo>
                <a:lnTo>
                  <a:pt x="15239" y="2685288"/>
                </a:lnTo>
                <a:close/>
              </a:path>
              <a:path w="2548255" h="3276600">
                <a:moveTo>
                  <a:pt x="15239" y="2618232"/>
                </a:moveTo>
                <a:lnTo>
                  <a:pt x="0" y="2618232"/>
                </a:lnTo>
                <a:lnTo>
                  <a:pt x="0" y="2667000"/>
                </a:lnTo>
                <a:lnTo>
                  <a:pt x="15239" y="2667000"/>
                </a:lnTo>
                <a:lnTo>
                  <a:pt x="15239" y="2618232"/>
                </a:lnTo>
                <a:close/>
              </a:path>
              <a:path w="2548255" h="3276600">
                <a:moveTo>
                  <a:pt x="15239" y="2551176"/>
                </a:moveTo>
                <a:lnTo>
                  <a:pt x="0" y="2551176"/>
                </a:lnTo>
                <a:lnTo>
                  <a:pt x="0" y="2599944"/>
                </a:lnTo>
                <a:lnTo>
                  <a:pt x="15239" y="2599944"/>
                </a:lnTo>
                <a:lnTo>
                  <a:pt x="15239" y="2551176"/>
                </a:lnTo>
                <a:close/>
              </a:path>
              <a:path w="2548255" h="3276600">
                <a:moveTo>
                  <a:pt x="15239" y="2484120"/>
                </a:moveTo>
                <a:lnTo>
                  <a:pt x="0" y="2484120"/>
                </a:lnTo>
                <a:lnTo>
                  <a:pt x="0" y="2532888"/>
                </a:lnTo>
                <a:lnTo>
                  <a:pt x="15239" y="2532888"/>
                </a:lnTo>
                <a:lnTo>
                  <a:pt x="15239" y="2484120"/>
                </a:lnTo>
                <a:close/>
              </a:path>
              <a:path w="2548255" h="3276600">
                <a:moveTo>
                  <a:pt x="15239" y="2417064"/>
                </a:moveTo>
                <a:lnTo>
                  <a:pt x="0" y="2417064"/>
                </a:lnTo>
                <a:lnTo>
                  <a:pt x="0" y="2465832"/>
                </a:lnTo>
                <a:lnTo>
                  <a:pt x="15239" y="2465832"/>
                </a:lnTo>
                <a:lnTo>
                  <a:pt x="15239" y="2417064"/>
                </a:lnTo>
                <a:close/>
              </a:path>
              <a:path w="2548255" h="3276600">
                <a:moveTo>
                  <a:pt x="15239" y="2350008"/>
                </a:moveTo>
                <a:lnTo>
                  <a:pt x="0" y="2350008"/>
                </a:lnTo>
                <a:lnTo>
                  <a:pt x="0" y="2398776"/>
                </a:lnTo>
                <a:lnTo>
                  <a:pt x="15239" y="2398776"/>
                </a:lnTo>
                <a:lnTo>
                  <a:pt x="15239" y="2350008"/>
                </a:lnTo>
                <a:close/>
              </a:path>
              <a:path w="2548255" h="3276600">
                <a:moveTo>
                  <a:pt x="15239" y="2282952"/>
                </a:moveTo>
                <a:lnTo>
                  <a:pt x="0" y="2282952"/>
                </a:lnTo>
                <a:lnTo>
                  <a:pt x="0" y="2334767"/>
                </a:lnTo>
                <a:lnTo>
                  <a:pt x="15239" y="2334767"/>
                </a:lnTo>
                <a:lnTo>
                  <a:pt x="15239" y="2282952"/>
                </a:lnTo>
                <a:close/>
              </a:path>
              <a:path w="2548255" h="3276600">
                <a:moveTo>
                  <a:pt x="15239" y="2215896"/>
                </a:moveTo>
                <a:lnTo>
                  <a:pt x="0" y="2215896"/>
                </a:lnTo>
                <a:lnTo>
                  <a:pt x="0" y="2267712"/>
                </a:lnTo>
                <a:lnTo>
                  <a:pt x="15239" y="2267712"/>
                </a:lnTo>
                <a:lnTo>
                  <a:pt x="15239" y="2215896"/>
                </a:lnTo>
                <a:close/>
              </a:path>
              <a:path w="2548255" h="3276600">
                <a:moveTo>
                  <a:pt x="15239" y="2148840"/>
                </a:moveTo>
                <a:lnTo>
                  <a:pt x="0" y="2148840"/>
                </a:lnTo>
                <a:lnTo>
                  <a:pt x="0" y="2200656"/>
                </a:lnTo>
                <a:lnTo>
                  <a:pt x="15239" y="2200656"/>
                </a:lnTo>
                <a:lnTo>
                  <a:pt x="15239" y="2148840"/>
                </a:lnTo>
                <a:close/>
              </a:path>
              <a:path w="2548255" h="3276600">
                <a:moveTo>
                  <a:pt x="15239" y="2081783"/>
                </a:moveTo>
                <a:lnTo>
                  <a:pt x="0" y="2081783"/>
                </a:lnTo>
                <a:lnTo>
                  <a:pt x="0" y="2133600"/>
                </a:lnTo>
                <a:lnTo>
                  <a:pt x="15239" y="2133600"/>
                </a:lnTo>
                <a:lnTo>
                  <a:pt x="15239" y="2081783"/>
                </a:lnTo>
                <a:close/>
              </a:path>
              <a:path w="2548255" h="3276600">
                <a:moveTo>
                  <a:pt x="15239" y="2014727"/>
                </a:moveTo>
                <a:lnTo>
                  <a:pt x="0" y="2014727"/>
                </a:lnTo>
                <a:lnTo>
                  <a:pt x="0" y="2066544"/>
                </a:lnTo>
                <a:lnTo>
                  <a:pt x="15239" y="2066544"/>
                </a:lnTo>
                <a:lnTo>
                  <a:pt x="15239" y="2014727"/>
                </a:lnTo>
                <a:close/>
              </a:path>
              <a:path w="2548255" h="3276600">
                <a:moveTo>
                  <a:pt x="15239" y="1947671"/>
                </a:moveTo>
                <a:lnTo>
                  <a:pt x="0" y="1947671"/>
                </a:lnTo>
                <a:lnTo>
                  <a:pt x="0" y="1999488"/>
                </a:lnTo>
                <a:lnTo>
                  <a:pt x="15239" y="1999488"/>
                </a:lnTo>
                <a:lnTo>
                  <a:pt x="15239" y="1947671"/>
                </a:lnTo>
                <a:close/>
              </a:path>
              <a:path w="2548255" h="3276600">
                <a:moveTo>
                  <a:pt x="15239" y="1883664"/>
                </a:moveTo>
                <a:lnTo>
                  <a:pt x="0" y="1883664"/>
                </a:lnTo>
                <a:lnTo>
                  <a:pt x="0" y="1932432"/>
                </a:lnTo>
                <a:lnTo>
                  <a:pt x="15239" y="1932432"/>
                </a:lnTo>
                <a:lnTo>
                  <a:pt x="15239" y="1883664"/>
                </a:lnTo>
                <a:close/>
              </a:path>
              <a:path w="2548255" h="3276600">
                <a:moveTo>
                  <a:pt x="15239" y="1816608"/>
                </a:moveTo>
                <a:lnTo>
                  <a:pt x="0" y="1816608"/>
                </a:lnTo>
                <a:lnTo>
                  <a:pt x="0" y="1865376"/>
                </a:lnTo>
                <a:lnTo>
                  <a:pt x="15239" y="1865376"/>
                </a:lnTo>
                <a:lnTo>
                  <a:pt x="15239" y="1816608"/>
                </a:lnTo>
                <a:close/>
              </a:path>
              <a:path w="2548255" h="3276600">
                <a:moveTo>
                  <a:pt x="15239" y="1749552"/>
                </a:moveTo>
                <a:lnTo>
                  <a:pt x="0" y="1749552"/>
                </a:lnTo>
                <a:lnTo>
                  <a:pt x="0" y="1798320"/>
                </a:lnTo>
                <a:lnTo>
                  <a:pt x="15239" y="1798320"/>
                </a:lnTo>
                <a:lnTo>
                  <a:pt x="15239" y="1749552"/>
                </a:lnTo>
                <a:close/>
              </a:path>
              <a:path w="2548255" h="3276600">
                <a:moveTo>
                  <a:pt x="15239" y="1682495"/>
                </a:moveTo>
                <a:lnTo>
                  <a:pt x="0" y="1682495"/>
                </a:lnTo>
                <a:lnTo>
                  <a:pt x="0" y="1731264"/>
                </a:lnTo>
                <a:lnTo>
                  <a:pt x="15239" y="1731264"/>
                </a:lnTo>
                <a:lnTo>
                  <a:pt x="15239" y="1682495"/>
                </a:lnTo>
                <a:close/>
              </a:path>
              <a:path w="2548255" h="3276600">
                <a:moveTo>
                  <a:pt x="15239" y="1615439"/>
                </a:moveTo>
                <a:lnTo>
                  <a:pt x="0" y="1615439"/>
                </a:lnTo>
                <a:lnTo>
                  <a:pt x="0" y="1664207"/>
                </a:lnTo>
                <a:lnTo>
                  <a:pt x="15239" y="1664207"/>
                </a:lnTo>
                <a:lnTo>
                  <a:pt x="15239" y="1615439"/>
                </a:lnTo>
                <a:close/>
              </a:path>
              <a:path w="2548255" h="3276600">
                <a:moveTo>
                  <a:pt x="15239" y="1548384"/>
                </a:moveTo>
                <a:lnTo>
                  <a:pt x="0" y="1548384"/>
                </a:lnTo>
                <a:lnTo>
                  <a:pt x="0" y="1597152"/>
                </a:lnTo>
                <a:lnTo>
                  <a:pt x="15239" y="1597152"/>
                </a:lnTo>
                <a:lnTo>
                  <a:pt x="15239" y="1548384"/>
                </a:lnTo>
                <a:close/>
              </a:path>
              <a:path w="2548255" h="3276600">
                <a:moveTo>
                  <a:pt x="15239" y="1481327"/>
                </a:moveTo>
                <a:lnTo>
                  <a:pt x="0" y="1481327"/>
                </a:lnTo>
                <a:lnTo>
                  <a:pt x="0" y="1530095"/>
                </a:lnTo>
                <a:lnTo>
                  <a:pt x="15239" y="1530095"/>
                </a:lnTo>
                <a:lnTo>
                  <a:pt x="15239" y="1481327"/>
                </a:lnTo>
                <a:close/>
              </a:path>
              <a:path w="2548255" h="3276600">
                <a:moveTo>
                  <a:pt x="15239" y="1414272"/>
                </a:moveTo>
                <a:lnTo>
                  <a:pt x="0" y="1414272"/>
                </a:lnTo>
                <a:lnTo>
                  <a:pt x="0" y="1463039"/>
                </a:lnTo>
                <a:lnTo>
                  <a:pt x="15239" y="1463039"/>
                </a:lnTo>
                <a:lnTo>
                  <a:pt x="15239" y="1414272"/>
                </a:lnTo>
                <a:close/>
              </a:path>
              <a:path w="2548255" h="3276600">
                <a:moveTo>
                  <a:pt x="15239" y="1347215"/>
                </a:moveTo>
                <a:lnTo>
                  <a:pt x="0" y="1347215"/>
                </a:lnTo>
                <a:lnTo>
                  <a:pt x="0" y="1399031"/>
                </a:lnTo>
                <a:lnTo>
                  <a:pt x="15239" y="1399031"/>
                </a:lnTo>
                <a:lnTo>
                  <a:pt x="15239" y="1347215"/>
                </a:lnTo>
                <a:close/>
              </a:path>
              <a:path w="2548255" h="3276600">
                <a:moveTo>
                  <a:pt x="15239" y="1280160"/>
                </a:moveTo>
                <a:lnTo>
                  <a:pt x="0" y="1280160"/>
                </a:lnTo>
                <a:lnTo>
                  <a:pt x="0" y="1331976"/>
                </a:lnTo>
                <a:lnTo>
                  <a:pt x="15239" y="1331976"/>
                </a:lnTo>
                <a:lnTo>
                  <a:pt x="15239" y="1280160"/>
                </a:lnTo>
                <a:close/>
              </a:path>
              <a:path w="2548255" h="3276600">
                <a:moveTo>
                  <a:pt x="15239" y="1213103"/>
                </a:moveTo>
                <a:lnTo>
                  <a:pt x="0" y="1213103"/>
                </a:lnTo>
                <a:lnTo>
                  <a:pt x="0" y="1264919"/>
                </a:lnTo>
                <a:lnTo>
                  <a:pt x="15239" y="1264919"/>
                </a:lnTo>
                <a:lnTo>
                  <a:pt x="15239" y="1213103"/>
                </a:lnTo>
                <a:close/>
              </a:path>
              <a:path w="2548255" h="3276600">
                <a:moveTo>
                  <a:pt x="15239" y="1146048"/>
                </a:moveTo>
                <a:lnTo>
                  <a:pt x="0" y="1146048"/>
                </a:lnTo>
                <a:lnTo>
                  <a:pt x="0" y="1197864"/>
                </a:lnTo>
                <a:lnTo>
                  <a:pt x="15239" y="1197864"/>
                </a:lnTo>
                <a:lnTo>
                  <a:pt x="15239" y="1146048"/>
                </a:lnTo>
                <a:close/>
              </a:path>
              <a:path w="2548255" h="3276600">
                <a:moveTo>
                  <a:pt x="15239" y="1078991"/>
                </a:moveTo>
                <a:lnTo>
                  <a:pt x="0" y="1078991"/>
                </a:lnTo>
                <a:lnTo>
                  <a:pt x="0" y="1130807"/>
                </a:lnTo>
                <a:lnTo>
                  <a:pt x="15239" y="1130807"/>
                </a:lnTo>
                <a:lnTo>
                  <a:pt x="15239" y="1078991"/>
                </a:lnTo>
                <a:close/>
              </a:path>
              <a:path w="2548255" h="3276600">
                <a:moveTo>
                  <a:pt x="15239" y="1014984"/>
                </a:moveTo>
                <a:lnTo>
                  <a:pt x="0" y="1014984"/>
                </a:lnTo>
                <a:lnTo>
                  <a:pt x="0" y="1063752"/>
                </a:lnTo>
                <a:lnTo>
                  <a:pt x="15239" y="1063752"/>
                </a:lnTo>
                <a:lnTo>
                  <a:pt x="15239" y="1014984"/>
                </a:lnTo>
                <a:close/>
              </a:path>
              <a:path w="2548255" h="3276600">
                <a:moveTo>
                  <a:pt x="15239" y="947927"/>
                </a:moveTo>
                <a:lnTo>
                  <a:pt x="0" y="947927"/>
                </a:lnTo>
                <a:lnTo>
                  <a:pt x="0" y="996695"/>
                </a:lnTo>
                <a:lnTo>
                  <a:pt x="15239" y="996695"/>
                </a:lnTo>
                <a:lnTo>
                  <a:pt x="15239" y="947927"/>
                </a:lnTo>
                <a:close/>
              </a:path>
              <a:path w="2548255" h="3276600">
                <a:moveTo>
                  <a:pt x="15239" y="880872"/>
                </a:moveTo>
                <a:lnTo>
                  <a:pt x="0" y="880872"/>
                </a:lnTo>
                <a:lnTo>
                  <a:pt x="0" y="929639"/>
                </a:lnTo>
                <a:lnTo>
                  <a:pt x="15239" y="929639"/>
                </a:lnTo>
                <a:lnTo>
                  <a:pt x="15239" y="880872"/>
                </a:lnTo>
                <a:close/>
              </a:path>
              <a:path w="2548255" h="3276600">
                <a:moveTo>
                  <a:pt x="15239" y="813815"/>
                </a:moveTo>
                <a:lnTo>
                  <a:pt x="0" y="813815"/>
                </a:lnTo>
                <a:lnTo>
                  <a:pt x="0" y="862584"/>
                </a:lnTo>
                <a:lnTo>
                  <a:pt x="15239" y="862584"/>
                </a:lnTo>
                <a:lnTo>
                  <a:pt x="15239" y="813815"/>
                </a:lnTo>
                <a:close/>
              </a:path>
              <a:path w="2548255" h="3276600">
                <a:moveTo>
                  <a:pt x="15239" y="746760"/>
                </a:moveTo>
                <a:lnTo>
                  <a:pt x="0" y="746760"/>
                </a:lnTo>
                <a:lnTo>
                  <a:pt x="0" y="795527"/>
                </a:lnTo>
                <a:lnTo>
                  <a:pt x="15239" y="795527"/>
                </a:lnTo>
                <a:lnTo>
                  <a:pt x="15239" y="746760"/>
                </a:lnTo>
                <a:close/>
              </a:path>
              <a:path w="2548255" h="3276600">
                <a:moveTo>
                  <a:pt x="15239" y="679703"/>
                </a:moveTo>
                <a:lnTo>
                  <a:pt x="0" y="679703"/>
                </a:lnTo>
                <a:lnTo>
                  <a:pt x="0" y="728472"/>
                </a:lnTo>
                <a:lnTo>
                  <a:pt x="15239" y="728472"/>
                </a:lnTo>
                <a:lnTo>
                  <a:pt x="15239" y="679703"/>
                </a:lnTo>
                <a:close/>
              </a:path>
              <a:path w="2548255" h="3276600">
                <a:moveTo>
                  <a:pt x="15239" y="612648"/>
                </a:moveTo>
                <a:lnTo>
                  <a:pt x="0" y="612648"/>
                </a:lnTo>
                <a:lnTo>
                  <a:pt x="0" y="661415"/>
                </a:lnTo>
                <a:lnTo>
                  <a:pt x="15239" y="661415"/>
                </a:lnTo>
                <a:lnTo>
                  <a:pt x="15239" y="612648"/>
                </a:lnTo>
                <a:close/>
              </a:path>
              <a:path w="2548255" h="3276600">
                <a:moveTo>
                  <a:pt x="15239" y="545591"/>
                </a:moveTo>
                <a:lnTo>
                  <a:pt x="0" y="545591"/>
                </a:lnTo>
                <a:lnTo>
                  <a:pt x="0" y="594360"/>
                </a:lnTo>
                <a:lnTo>
                  <a:pt x="15239" y="594360"/>
                </a:lnTo>
                <a:lnTo>
                  <a:pt x="15239" y="545591"/>
                </a:lnTo>
                <a:close/>
              </a:path>
              <a:path w="2548255" h="3276600">
                <a:moveTo>
                  <a:pt x="15239" y="478536"/>
                </a:moveTo>
                <a:lnTo>
                  <a:pt x="0" y="478536"/>
                </a:lnTo>
                <a:lnTo>
                  <a:pt x="0" y="530351"/>
                </a:lnTo>
                <a:lnTo>
                  <a:pt x="15239" y="530351"/>
                </a:lnTo>
                <a:lnTo>
                  <a:pt x="15239" y="478536"/>
                </a:lnTo>
                <a:close/>
              </a:path>
              <a:path w="2548255" h="3276600">
                <a:moveTo>
                  <a:pt x="15239" y="411479"/>
                </a:moveTo>
                <a:lnTo>
                  <a:pt x="0" y="411479"/>
                </a:lnTo>
                <a:lnTo>
                  <a:pt x="0" y="463295"/>
                </a:lnTo>
                <a:lnTo>
                  <a:pt x="15239" y="463295"/>
                </a:lnTo>
                <a:lnTo>
                  <a:pt x="15239" y="411479"/>
                </a:lnTo>
                <a:close/>
              </a:path>
              <a:path w="2548255" h="3276600">
                <a:moveTo>
                  <a:pt x="15239" y="344424"/>
                </a:moveTo>
                <a:lnTo>
                  <a:pt x="0" y="344424"/>
                </a:lnTo>
                <a:lnTo>
                  <a:pt x="0" y="396239"/>
                </a:lnTo>
                <a:lnTo>
                  <a:pt x="15239" y="396239"/>
                </a:lnTo>
                <a:lnTo>
                  <a:pt x="15239" y="344424"/>
                </a:lnTo>
                <a:close/>
              </a:path>
              <a:path w="2548255" h="3276600">
                <a:moveTo>
                  <a:pt x="15239" y="277367"/>
                </a:moveTo>
                <a:lnTo>
                  <a:pt x="0" y="277367"/>
                </a:lnTo>
                <a:lnTo>
                  <a:pt x="0" y="329184"/>
                </a:lnTo>
                <a:lnTo>
                  <a:pt x="15239" y="329184"/>
                </a:lnTo>
                <a:lnTo>
                  <a:pt x="15239" y="277367"/>
                </a:lnTo>
                <a:close/>
              </a:path>
              <a:path w="2548255" h="3276600">
                <a:moveTo>
                  <a:pt x="15239" y="210312"/>
                </a:moveTo>
                <a:lnTo>
                  <a:pt x="0" y="210312"/>
                </a:lnTo>
                <a:lnTo>
                  <a:pt x="0" y="262127"/>
                </a:lnTo>
                <a:lnTo>
                  <a:pt x="15239" y="262127"/>
                </a:lnTo>
                <a:lnTo>
                  <a:pt x="15239" y="210312"/>
                </a:lnTo>
                <a:close/>
              </a:path>
              <a:path w="2548255" h="3276600">
                <a:moveTo>
                  <a:pt x="15239" y="146303"/>
                </a:moveTo>
                <a:lnTo>
                  <a:pt x="0" y="146303"/>
                </a:lnTo>
                <a:lnTo>
                  <a:pt x="0" y="195072"/>
                </a:lnTo>
                <a:lnTo>
                  <a:pt x="15239" y="195072"/>
                </a:lnTo>
                <a:lnTo>
                  <a:pt x="15239" y="146303"/>
                </a:lnTo>
                <a:close/>
              </a:path>
              <a:path w="2548255" h="3276600">
                <a:moveTo>
                  <a:pt x="15239" y="79248"/>
                </a:moveTo>
                <a:lnTo>
                  <a:pt x="0" y="79248"/>
                </a:lnTo>
                <a:lnTo>
                  <a:pt x="0" y="128015"/>
                </a:lnTo>
                <a:lnTo>
                  <a:pt x="15239" y="128015"/>
                </a:lnTo>
                <a:lnTo>
                  <a:pt x="15239" y="79248"/>
                </a:lnTo>
                <a:close/>
              </a:path>
              <a:path w="2548255" h="3276600">
                <a:moveTo>
                  <a:pt x="15239" y="12191"/>
                </a:moveTo>
                <a:lnTo>
                  <a:pt x="0" y="12191"/>
                </a:lnTo>
                <a:lnTo>
                  <a:pt x="0" y="60960"/>
                </a:lnTo>
                <a:lnTo>
                  <a:pt x="15239" y="60960"/>
                </a:lnTo>
                <a:lnTo>
                  <a:pt x="15239" y="12191"/>
                </a:lnTo>
                <a:close/>
              </a:path>
              <a:path w="2548255" h="3276600">
                <a:moveTo>
                  <a:pt x="73151" y="0"/>
                </a:moveTo>
                <a:lnTo>
                  <a:pt x="21335" y="0"/>
                </a:lnTo>
                <a:lnTo>
                  <a:pt x="21335" y="18287"/>
                </a:lnTo>
                <a:lnTo>
                  <a:pt x="73151" y="18287"/>
                </a:lnTo>
                <a:lnTo>
                  <a:pt x="73151" y="0"/>
                </a:lnTo>
                <a:close/>
              </a:path>
              <a:path w="2548255" h="3276600">
                <a:moveTo>
                  <a:pt x="140208" y="0"/>
                </a:moveTo>
                <a:lnTo>
                  <a:pt x="88392" y="0"/>
                </a:lnTo>
                <a:lnTo>
                  <a:pt x="88392" y="18287"/>
                </a:lnTo>
                <a:lnTo>
                  <a:pt x="140208" y="18287"/>
                </a:lnTo>
                <a:lnTo>
                  <a:pt x="140208" y="0"/>
                </a:lnTo>
                <a:close/>
              </a:path>
              <a:path w="2548255" h="3276600">
                <a:moveTo>
                  <a:pt x="207264" y="0"/>
                </a:moveTo>
                <a:lnTo>
                  <a:pt x="155447" y="0"/>
                </a:lnTo>
                <a:lnTo>
                  <a:pt x="155447" y="18287"/>
                </a:lnTo>
                <a:lnTo>
                  <a:pt x="207264" y="18287"/>
                </a:lnTo>
                <a:lnTo>
                  <a:pt x="207264" y="0"/>
                </a:lnTo>
                <a:close/>
              </a:path>
              <a:path w="2548255" h="3276600">
                <a:moveTo>
                  <a:pt x="274319" y="0"/>
                </a:moveTo>
                <a:lnTo>
                  <a:pt x="222503" y="0"/>
                </a:lnTo>
                <a:lnTo>
                  <a:pt x="222503" y="18287"/>
                </a:lnTo>
                <a:lnTo>
                  <a:pt x="274319" y="18287"/>
                </a:lnTo>
                <a:lnTo>
                  <a:pt x="274319" y="0"/>
                </a:lnTo>
                <a:close/>
              </a:path>
              <a:path w="2548255" h="3276600">
                <a:moveTo>
                  <a:pt x="341375" y="0"/>
                </a:moveTo>
                <a:lnTo>
                  <a:pt x="289559" y="0"/>
                </a:lnTo>
                <a:lnTo>
                  <a:pt x="289559" y="18287"/>
                </a:lnTo>
                <a:lnTo>
                  <a:pt x="341375" y="18287"/>
                </a:lnTo>
                <a:lnTo>
                  <a:pt x="341375" y="0"/>
                </a:lnTo>
                <a:close/>
              </a:path>
              <a:path w="2548255" h="3276600">
                <a:moveTo>
                  <a:pt x="405384" y="0"/>
                </a:moveTo>
                <a:lnTo>
                  <a:pt x="356616" y="0"/>
                </a:lnTo>
                <a:lnTo>
                  <a:pt x="356616" y="18287"/>
                </a:lnTo>
                <a:lnTo>
                  <a:pt x="405384" y="18287"/>
                </a:lnTo>
                <a:lnTo>
                  <a:pt x="405384" y="0"/>
                </a:lnTo>
                <a:close/>
              </a:path>
              <a:path w="2548255" h="3276600">
                <a:moveTo>
                  <a:pt x="472440" y="0"/>
                </a:moveTo>
                <a:lnTo>
                  <a:pt x="423672" y="0"/>
                </a:lnTo>
                <a:lnTo>
                  <a:pt x="423672" y="18287"/>
                </a:lnTo>
                <a:lnTo>
                  <a:pt x="472440" y="18287"/>
                </a:lnTo>
                <a:lnTo>
                  <a:pt x="472440" y="0"/>
                </a:lnTo>
                <a:close/>
              </a:path>
              <a:path w="2548255" h="3276600">
                <a:moveTo>
                  <a:pt x="539496" y="0"/>
                </a:moveTo>
                <a:lnTo>
                  <a:pt x="490728" y="0"/>
                </a:lnTo>
                <a:lnTo>
                  <a:pt x="490728" y="18287"/>
                </a:lnTo>
                <a:lnTo>
                  <a:pt x="539496" y="18287"/>
                </a:lnTo>
                <a:lnTo>
                  <a:pt x="539496" y="0"/>
                </a:lnTo>
                <a:close/>
              </a:path>
              <a:path w="2548255" h="3276600">
                <a:moveTo>
                  <a:pt x="606551" y="0"/>
                </a:moveTo>
                <a:lnTo>
                  <a:pt x="557784" y="0"/>
                </a:lnTo>
                <a:lnTo>
                  <a:pt x="557784" y="18287"/>
                </a:lnTo>
                <a:lnTo>
                  <a:pt x="606551" y="18287"/>
                </a:lnTo>
                <a:lnTo>
                  <a:pt x="606551" y="0"/>
                </a:lnTo>
                <a:close/>
              </a:path>
              <a:path w="2548255" h="3276600">
                <a:moveTo>
                  <a:pt x="673607" y="0"/>
                </a:moveTo>
                <a:lnTo>
                  <a:pt x="624840" y="0"/>
                </a:lnTo>
                <a:lnTo>
                  <a:pt x="624840" y="18287"/>
                </a:lnTo>
                <a:lnTo>
                  <a:pt x="673607" y="18287"/>
                </a:lnTo>
                <a:lnTo>
                  <a:pt x="673607" y="0"/>
                </a:lnTo>
                <a:close/>
              </a:path>
              <a:path w="2548255" h="3276600">
                <a:moveTo>
                  <a:pt x="740663" y="0"/>
                </a:moveTo>
                <a:lnTo>
                  <a:pt x="691896" y="0"/>
                </a:lnTo>
                <a:lnTo>
                  <a:pt x="691896" y="18287"/>
                </a:lnTo>
                <a:lnTo>
                  <a:pt x="740663" y="18287"/>
                </a:lnTo>
                <a:lnTo>
                  <a:pt x="740663" y="0"/>
                </a:lnTo>
                <a:close/>
              </a:path>
              <a:path w="2548255" h="3276600">
                <a:moveTo>
                  <a:pt x="807719" y="0"/>
                </a:moveTo>
                <a:lnTo>
                  <a:pt x="758951" y="0"/>
                </a:lnTo>
                <a:lnTo>
                  <a:pt x="758951" y="18287"/>
                </a:lnTo>
                <a:lnTo>
                  <a:pt x="807719" y="18287"/>
                </a:lnTo>
                <a:lnTo>
                  <a:pt x="807719" y="0"/>
                </a:lnTo>
                <a:close/>
              </a:path>
              <a:path w="2548255" h="3276600">
                <a:moveTo>
                  <a:pt x="874776" y="0"/>
                </a:moveTo>
                <a:lnTo>
                  <a:pt x="822960" y="0"/>
                </a:lnTo>
                <a:lnTo>
                  <a:pt x="822960" y="18287"/>
                </a:lnTo>
                <a:lnTo>
                  <a:pt x="874776" y="18287"/>
                </a:lnTo>
                <a:lnTo>
                  <a:pt x="874776" y="0"/>
                </a:lnTo>
                <a:close/>
              </a:path>
              <a:path w="2548255" h="3276600">
                <a:moveTo>
                  <a:pt x="941832" y="0"/>
                </a:moveTo>
                <a:lnTo>
                  <a:pt x="890016" y="0"/>
                </a:lnTo>
                <a:lnTo>
                  <a:pt x="890016" y="18287"/>
                </a:lnTo>
                <a:lnTo>
                  <a:pt x="941832" y="18287"/>
                </a:lnTo>
                <a:lnTo>
                  <a:pt x="941832" y="0"/>
                </a:lnTo>
                <a:close/>
              </a:path>
              <a:path w="2548255" h="3276600">
                <a:moveTo>
                  <a:pt x="1008888" y="0"/>
                </a:moveTo>
                <a:lnTo>
                  <a:pt x="957072" y="0"/>
                </a:lnTo>
                <a:lnTo>
                  <a:pt x="957072" y="18287"/>
                </a:lnTo>
                <a:lnTo>
                  <a:pt x="1008888" y="18287"/>
                </a:lnTo>
                <a:lnTo>
                  <a:pt x="1008888" y="0"/>
                </a:lnTo>
                <a:close/>
              </a:path>
              <a:path w="2548255" h="3276600">
                <a:moveTo>
                  <a:pt x="1075944" y="0"/>
                </a:moveTo>
                <a:lnTo>
                  <a:pt x="1024128" y="0"/>
                </a:lnTo>
                <a:lnTo>
                  <a:pt x="1024128" y="18287"/>
                </a:lnTo>
                <a:lnTo>
                  <a:pt x="1075944" y="18287"/>
                </a:lnTo>
                <a:lnTo>
                  <a:pt x="1075944" y="0"/>
                </a:lnTo>
                <a:close/>
              </a:path>
              <a:path w="2548255" h="3276600">
                <a:moveTo>
                  <a:pt x="1143000" y="0"/>
                </a:moveTo>
                <a:lnTo>
                  <a:pt x="1091184" y="0"/>
                </a:lnTo>
                <a:lnTo>
                  <a:pt x="1091184" y="18287"/>
                </a:lnTo>
                <a:lnTo>
                  <a:pt x="1143000" y="18287"/>
                </a:lnTo>
                <a:lnTo>
                  <a:pt x="1143000" y="0"/>
                </a:lnTo>
                <a:close/>
              </a:path>
              <a:path w="2548255" h="3276600">
                <a:moveTo>
                  <a:pt x="1210056" y="0"/>
                </a:moveTo>
                <a:lnTo>
                  <a:pt x="1158239" y="0"/>
                </a:lnTo>
                <a:lnTo>
                  <a:pt x="1158239" y="18287"/>
                </a:lnTo>
                <a:lnTo>
                  <a:pt x="1210056" y="18287"/>
                </a:lnTo>
                <a:lnTo>
                  <a:pt x="1210056" y="0"/>
                </a:lnTo>
                <a:close/>
              </a:path>
              <a:path w="2548255" h="3276600">
                <a:moveTo>
                  <a:pt x="1274064" y="0"/>
                </a:moveTo>
                <a:lnTo>
                  <a:pt x="1225295" y="0"/>
                </a:lnTo>
                <a:lnTo>
                  <a:pt x="1225295" y="18287"/>
                </a:lnTo>
                <a:lnTo>
                  <a:pt x="1274064" y="18287"/>
                </a:lnTo>
                <a:lnTo>
                  <a:pt x="1274064" y="0"/>
                </a:lnTo>
                <a:close/>
              </a:path>
              <a:path w="2548255" h="3276600">
                <a:moveTo>
                  <a:pt x="1341120" y="0"/>
                </a:moveTo>
                <a:lnTo>
                  <a:pt x="1292352" y="0"/>
                </a:lnTo>
                <a:lnTo>
                  <a:pt x="1292352" y="18287"/>
                </a:lnTo>
                <a:lnTo>
                  <a:pt x="1341120" y="18287"/>
                </a:lnTo>
                <a:lnTo>
                  <a:pt x="1341120" y="0"/>
                </a:lnTo>
                <a:close/>
              </a:path>
              <a:path w="2548255" h="3276600">
                <a:moveTo>
                  <a:pt x="1408176" y="0"/>
                </a:moveTo>
                <a:lnTo>
                  <a:pt x="1359408" y="0"/>
                </a:lnTo>
                <a:lnTo>
                  <a:pt x="1359408" y="18287"/>
                </a:lnTo>
                <a:lnTo>
                  <a:pt x="1408176" y="18287"/>
                </a:lnTo>
                <a:lnTo>
                  <a:pt x="1408176" y="0"/>
                </a:lnTo>
                <a:close/>
              </a:path>
              <a:path w="2548255" h="3276600">
                <a:moveTo>
                  <a:pt x="1475232" y="0"/>
                </a:moveTo>
                <a:lnTo>
                  <a:pt x="1426464" y="0"/>
                </a:lnTo>
                <a:lnTo>
                  <a:pt x="1426464" y="18287"/>
                </a:lnTo>
                <a:lnTo>
                  <a:pt x="1475232" y="18287"/>
                </a:lnTo>
                <a:lnTo>
                  <a:pt x="1475232" y="0"/>
                </a:lnTo>
                <a:close/>
              </a:path>
              <a:path w="2548255" h="3276600">
                <a:moveTo>
                  <a:pt x="1542288" y="0"/>
                </a:moveTo>
                <a:lnTo>
                  <a:pt x="1493520" y="0"/>
                </a:lnTo>
                <a:lnTo>
                  <a:pt x="1493520" y="18287"/>
                </a:lnTo>
                <a:lnTo>
                  <a:pt x="1542288" y="18287"/>
                </a:lnTo>
                <a:lnTo>
                  <a:pt x="1542288" y="0"/>
                </a:lnTo>
                <a:close/>
              </a:path>
              <a:path w="2548255" h="3276600">
                <a:moveTo>
                  <a:pt x="1609344" y="0"/>
                </a:moveTo>
                <a:lnTo>
                  <a:pt x="1560576" y="0"/>
                </a:lnTo>
                <a:lnTo>
                  <a:pt x="1560576" y="18287"/>
                </a:lnTo>
                <a:lnTo>
                  <a:pt x="1609344" y="18287"/>
                </a:lnTo>
                <a:lnTo>
                  <a:pt x="1609344" y="0"/>
                </a:lnTo>
                <a:close/>
              </a:path>
              <a:path w="2548255" h="3276600">
                <a:moveTo>
                  <a:pt x="1676400" y="0"/>
                </a:moveTo>
                <a:lnTo>
                  <a:pt x="1627632" y="0"/>
                </a:lnTo>
                <a:lnTo>
                  <a:pt x="1627632" y="18287"/>
                </a:lnTo>
                <a:lnTo>
                  <a:pt x="1676400" y="18287"/>
                </a:lnTo>
                <a:lnTo>
                  <a:pt x="1676400" y="0"/>
                </a:lnTo>
                <a:close/>
              </a:path>
              <a:path w="2548255" h="3276600">
                <a:moveTo>
                  <a:pt x="1743456" y="0"/>
                </a:moveTo>
                <a:lnTo>
                  <a:pt x="1691639" y="0"/>
                </a:lnTo>
                <a:lnTo>
                  <a:pt x="1691639" y="18287"/>
                </a:lnTo>
                <a:lnTo>
                  <a:pt x="1743456" y="18287"/>
                </a:lnTo>
                <a:lnTo>
                  <a:pt x="1743456" y="0"/>
                </a:lnTo>
                <a:close/>
              </a:path>
              <a:path w="2548255" h="3276600">
                <a:moveTo>
                  <a:pt x="1810512" y="0"/>
                </a:moveTo>
                <a:lnTo>
                  <a:pt x="1758695" y="0"/>
                </a:lnTo>
                <a:lnTo>
                  <a:pt x="1758695" y="18287"/>
                </a:lnTo>
                <a:lnTo>
                  <a:pt x="1810512" y="18287"/>
                </a:lnTo>
                <a:lnTo>
                  <a:pt x="1810512" y="0"/>
                </a:lnTo>
                <a:close/>
              </a:path>
              <a:path w="2548255" h="3276600">
                <a:moveTo>
                  <a:pt x="1877568" y="0"/>
                </a:moveTo>
                <a:lnTo>
                  <a:pt x="1825752" y="0"/>
                </a:lnTo>
                <a:lnTo>
                  <a:pt x="1825752" y="18287"/>
                </a:lnTo>
                <a:lnTo>
                  <a:pt x="1877568" y="18287"/>
                </a:lnTo>
                <a:lnTo>
                  <a:pt x="1877568" y="0"/>
                </a:lnTo>
                <a:close/>
              </a:path>
              <a:path w="2548255" h="3276600">
                <a:moveTo>
                  <a:pt x="1944624" y="0"/>
                </a:moveTo>
                <a:lnTo>
                  <a:pt x="1892808" y="0"/>
                </a:lnTo>
                <a:lnTo>
                  <a:pt x="1892808" y="18287"/>
                </a:lnTo>
                <a:lnTo>
                  <a:pt x="1944624" y="18287"/>
                </a:lnTo>
                <a:lnTo>
                  <a:pt x="1944624" y="0"/>
                </a:lnTo>
                <a:close/>
              </a:path>
              <a:path w="2548255" h="3276600">
                <a:moveTo>
                  <a:pt x="2011680" y="0"/>
                </a:moveTo>
                <a:lnTo>
                  <a:pt x="1959864" y="0"/>
                </a:lnTo>
                <a:lnTo>
                  <a:pt x="1959864" y="18287"/>
                </a:lnTo>
                <a:lnTo>
                  <a:pt x="2011680" y="18287"/>
                </a:lnTo>
                <a:lnTo>
                  <a:pt x="2011680" y="0"/>
                </a:lnTo>
                <a:close/>
              </a:path>
              <a:path w="2548255" h="3276600">
                <a:moveTo>
                  <a:pt x="2078736" y="0"/>
                </a:moveTo>
                <a:lnTo>
                  <a:pt x="2026920" y="0"/>
                </a:lnTo>
                <a:lnTo>
                  <a:pt x="2026920" y="18287"/>
                </a:lnTo>
                <a:lnTo>
                  <a:pt x="2078736" y="18287"/>
                </a:lnTo>
                <a:lnTo>
                  <a:pt x="2078736" y="0"/>
                </a:lnTo>
                <a:close/>
              </a:path>
              <a:path w="2548255" h="3276600">
                <a:moveTo>
                  <a:pt x="2142744" y="0"/>
                </a:moveTo>
                <a:lnTo>
                  <a:pt x="2093976" y="0"/>
                </a:lnTo>
                <a:lnTo>
                  <a:pt x="2093976" y="18287"/>
                </a:lnTo>
                <a:lnTo>
                  <a:pt x="2142744" y="18287"/>
                </a:lnTo>
                <a:lnTo>
                  <a:pt x="2142744" y="0"/>
                </a:lnTo>
                <a:close/>
              </a:path>
              <a:path w="2548255" h="3276600">
                <a:moveTo>
                  <a:pt x="2209800" y="0"/>
                </a:moveTo>
                <a:lnTo>
                  <a:pt x="2161032" y="0"/>
                </a:lnTo>
                <a:lnTo>
                  <a:pt x="2161032" y="18287"/>
                </a:lnTo>
                <a:lnTo>
                  <a:pt x="2209800" y="18287"/>
                </a:lnTo>
                <a:lnTo>
                  <a:pt x="2209800" y="0"/>
                </a:lnTo>
                <a:close/>
              </a:path>
              <a:path w="2548255" h="3276600">
                <a:moveTo>
                  <a:pt x="2276856" y="0"/>
                </a:moveTo>
                <a:lnTo>
                  <a:pt x="2228088" y="0"/>
                </a:lnTo>
                <a:lnTo>
                  <a:pt x="2228088" y="18287"/>
                </a:lnTo>
                <a:lnTo>
                  <a:pt x="2276856" y="18287"/>
                </a:lnTo>
                <a:lnTo>
                  <a:pt x="2276856" y="0"/>
                </a:lnTo>
                <a:close/>
              </a:path>
              <a:path w="2548255" h="3276600">
                <a:moveTo>
                  <a:pt x="2343912" y="0"/>
                </a:moveTo>
                <a:lnTo>
                  <a:pt x="2295144" y="0"/>
                </a:lnTo>
                <a:lnTo>
                  <a:pt x="2295144" y="18287"/>
                </a:lnTo>
                <a:lnTo>
                  <a:pt x="2343912" y="18287"/>
                </a:lnTo>
                <a:lnTo>
                  <a:pt x="2343912" y="0"/>
                </a:lnTo>
                <a:close/>
              </a:path>
              <a:path w="2548255" h="3276600">
                <a:moveTo>
                  <a:pt x="2410968" y="0"/>
                </a:moveTo>
                <a:lnTo>
                  <a:pt x="2362200" y="0"/>
                </a:lnTo>
                <a:lnTo>
                  <a:pt x="2362200" y="18287"/>
                </a:lnTo>
                <a:lnTo>
                  <a:pt x="2410968" y="18287"/>
                </a:lnTo>
                <a:lnTo>
                  <a:pt x="2410968" y="0"/>
                </a:lnTo>
                <a:close/>
              </a:path>
              <a:path w="2548255" h="3276600">
                <a:moveTo>
                  <a:pt x="2478024" y="0"/>
                </a:moveTo>
                <a:lnTo>
                  <a:pt x="2429256" y="0"/>
                </a:lnTo>
                <a:lnTo>
                  <a:pt x="2429256" y="18287"/>
                </a:lnTo>
                <a:lnTo>
                  <a:pt x="2478024" y="18287"/>
                </a:lnTo>
                <a:lnTo>
                  <a:pt x="2478024" y="0"/>
                </a:lnTo>
                <a:close/>
              </a:path>
              <a:path w="2548255" h="3276600">
                <a:moveTo>
                  <a:pt x="2548128" y="0"/>
                </a:moveTo>
                <a:lnTo>
                  <a:pt x="2496312" y="0"/>
                </a:lnTo>
                <a:lnTo>
                  <a:pt x="2496312" y="18287"/>
                </a:lnTo>
                <a:lnTo>
                  <a:pt x="2538984" y="18287"/>
                </a:lnTo>
                <a:lnTo>
                  <a:pt x="2535935" y="15239"/>
                </a:lnTo>
                <a:lnTo>
                  <a:pt x="2529840" y="15239"/>
                </a:lnTo>
                <a:lnTo>
                  <a:pt x="2529840" y="9143"/>
                </a:lnTo>
                <a:lnTo>
                  <a:pt x="2548128" y="9143"/>
                </a:lnTo>
                <a:lnTo>
                  <a:pt x="2548128" y="0"/>
                </a:lnTo>
                <a:close/>
              </a:path>
              <a:path w="2548255" h="3276600">
                <a:moveTo>
                  <a:pt x="2529840" y="9143"/>
                </a:moveTo>
                <a:lnTo>
                  <a:pt x="2529840" y="15239"/>
                </a:lnTo>
                <a:lnTo>
                  <a:pt x="2535935" y="15239"/>
                </a:lnTo>
                <a:lnTo>
                  <a:pt x="2529840" y="9143"/>
                </a:lnTo>
                <a:close/>
              </a:path>
              <a:path w="2548255" h="3276600">
                <a:moveTo>
                  <a:pt x="2548128" y="9143"/>
                </a:moveTo>
                <a:lnTo>
                  <a:pt x="2529840" y="9143"/>
                </a:lnTo>
                <a:lnTo>
                  <a:pt x="2535935" y="15239"/>
                </a:lnTo>
                <a:lnTo>
                  <a:pt x="2548128" y="15239"/>
                </a:lnTo>
                <a:lnTo>
                  <a:pt x="2548128" y="9143"/>
                </a:lnTo>
                <a:close/>
              </a:path>
              <a:path w="2548255" h="3276600">
                <a:moveTo>
                  <a:pt x="2548128" y="33527"/>
                </a:moveTo>
                <a:lnTo>
                  <a:pt x="2529840" y="33527"/>
                </a:lnTo>
                <a:lnTo>
                  <a:pt x="2529840" y="82295"/>
                </a:lnTo>
                <a:lnTo>
                  <a:pt x="2548128" y="82295"/>
                </a:lnTo>
                <a:lnTo>
                  <a:pt x="2548128" y="33527"/>
                </a:lnTo>
                <a:close/>
              </a:path>
              <a:path w="2548255" h="3276600">
                <a:moveTo>
                  <a:pt x="2548128" y="100584"/>
                </a:moveTo>
                <a:lnTo>
                  <a:pt x="2529840" y="100584"/>
                </a:lnTo>
                <a:lnTo>
                  <a:pt x="2529840" y="149351"/>
                </a:lnTo>
                <a:lnTo>
                  <a:pt x="2548128" y="149351"/>
                </a:lnTo>
                <a:lnTo>
                  <a:pt x="2548128" y="100584"/>
                </a:lnTo>
                <a:close/>
              </a:path>
              <a:path w="2548255" h="3276600">
                <a:moveTo>
                  <a:pt x="2548128" y="167639"/>
                </a:moveTo>
                <a:lnTo>
                  <a:pt x="2529840" y="167639"/>
                </a:lnTo>
                <a:lnTo>
                  <a:pt x="2529840" y="216407"/>
                </a:lnTo>
                <a:lnTo>
                  <a:pt x="2548128" y="216407"/>
                </a:lnTo>
                <a:lnTo>
                  <a:pt x="2548128" y="167639"/>
                </a:lnTo>
                <a:close/>
              </a:path>
              <a:path w="2548255" h="3276600">
                <a:moveTo>
                  <a:pt x="2548128" y="234695"/>
                </a:moveTo>
                <a:lnTo>
                  <a:pt x="2529840" y="234695"/>
                </a:lnTo>
                <a:lnTo>
                  <a:pt x="2529840" y="283463"/>
                </a:lnTo>
                <a:lnTo>
                  <a:pt x="2548128" y="283463"/>
                </a:lnTo>
                <a:lnTo>
                  <a:pt x="2548128" y="234695"/>
                </a:lnTo>
                <a:close/>
              </a:path>
              <a:path w="2548255" h="3276600">
                <a:moveTo>
                  <a:pt x="2548128" y="301751"/>
                </a:moveTo>
                <a:lnTo>
                  <a:pt x="2529840" y="301751"/>
                </a:lnTo>
                <a:lnTo>
                  <a:pt x="2529840" y="350519"/>
                </a:lnTo>
                <a:lnTo>
                  <a:pt x="2548128" y="350519"/>
                </a:lnTo>
                <a:lnTo>
                  <a:pt x="2548128" y="301751"/>
                </a:lnTo>
                <a:close/>
              </a:path>
              <a:path w="2548255" h="3276600">
                <a:moveTo>
                  <a:pt x="2548128" y="368807"/>
                </a:moveTo>
                <a:lnTo>
                  <a:pt x="2529840" y="368807"/>
                </a:lnTo>
                <a:lnTo>
                  <a:pt x="2529840" y="417575"/>
                </a:lnTo>
                <a:lnTo>
                  <a:pt x="2548128" y="417575"/>
                </a:lnTo>
                <a:lnTo>
                  <a:pt x="2548128" y="368807"/>
                </a:lnTo>
                <a:close/>
              </a:path>
              <a:path w="2548255" h="3276600">
                <a:moveTo>
                  <a:pt x="2548128" y="432815"/>
                </a:moveTo>
                <a:lnTo>
                  <a:pt x="2529840" y="432815"/>
                </a:lnTo>
                <a:lnTo>
                  <a:pt x="2529840" y="484631"/>
                </a:lnTo>
                <a:lnTo>
                  <a:pt x="2548128" y="484631"/>
                </a:lnTo>
                <a:lnTo>
                  <a:pt x="2548128" y="432815"/>
                </a:lnTo>
                <a:close/>
              </a:path>
              <a:path w="2548255" h="3276600">
                <a:moveTo>
                  <a:pt x="2548128" y="499872"/>
                </a:moveTo>
                <a:lnTo>
                  <a:pt x="2529840" y="499872"/>
                </a:lnTo>
                <a:lnTo>
                  <a:pt x="2529840" y="551688"/>
                </a:lnTo>
                <a:lnTo>
                  <a:pt x="2548128" y="551688"/>
                </a:lnTo>
                <a:lnTo>
                  <a:pt x="2548128" y="499872"/>
                </a:lnTo>
                <a:close/>
              </a:path>
              <a:path w="2548255" h="3276600">
                <a:moveTo>
                  <a:pt x="2548128" y="566927"/>
                </a:moveTo>
                <a:lnTo>
                  <a:pt x="2529840" y="566927"/>
                </a:lnTo>
                <a:lnTo>
                  <a:pt x="2529840" y="618743"/>
                </a:lnTo>
                <a:lnTo>
                  <a:pt x="2548128" y="618743"/>
                </a:lnTo>
                <a:lnTo>
                  <a:pt x="2548128" y="566927"/>
                </a:lnTo>
                <a:close/>
              </a:path>
              <a:path w="2548255" h="3276600">
                <a:moveTo>
                  <a:pt x="2548128" y="633984"/>
                </a:moveTo>
                <a:lnTo>
                  <a:pt x="2529840" y="633984"/>
                </a:lnTo>
                <a:lnTo>
                  <a:pt x="2529840" y="685800"/>
                </a:lnTo>
                <a:lnTo>
                  <a:pt x="2548128" y="685800"/>
                </a:lnTo>
                <a:lnTo>
                  <a:pt x="2548128" y="633984"/>
                </a:lnTo>
                <a:close/>
              </a:path>
              <a:path w="2548255" h="3276600">
                <a:moveTo>
                  <a:pt x="2548128" y="701039"/>
                </a:moveTo>
                <a:lnTo>
                  <a:pt x="2529840" y="701039"/>
                </a:lnTo>
                <a:lnTo>
                  <a:pt x="2529840" y="752855"/>
                </a:lnTo>
                <a:lnTo>
                  <a:pt x="2548128" y="752855"/>
                </a:lnTo>
                <a:lnTo>
                  <a:pt x="2548128" y="701039"/>
                </a:lnTo>
                <a:close/>
              </a:path>
              <a:path w="2548255" h="3276600">
                <a:moveTo>
                  <a:pt x="2548128" y="768095"/>
                </a:moveTo>
                <a:lnTo>
                  <a:pt x="2529840" y="768095"/>
                </a:lnTo>
                <a:lnTo>
                  <a:pt x="2529840" y="819912"/>
                </a:lnTo>
                <a:lnTo>
                  <a:pt x="2548128" y="819912"/>
                </a:lnTo>
                <a:lnTo>
                  <a:pt x="2548128" y="768095"/>
                </a:lnTo>
                <a:close/>
              </a:path>
              <a:path w="2548255" h="3276600">
                <a:moveTo>
                  <a:pt x="2548128" y="835151"/>
                </a:moveTo>
                <a:lnTo>
                  <a:pt x="2529840" y="835151"/>
                </a:lnTo>
                <a:lnTo>
                  <a:pt x="2529840" y="883919"/>
                </a:lnTo>
                <a:lnTo>
                  <a:pt x="2548128" y="883919"/>
                </a:lnTo>
                <a:lnTo>
                  <a:pt x="2548128" y="835151"/>
                </a:lnTo>
                <a:close/>
              </a:path>
              <a:path w="2548255" h="3276600">
                <a:moveTo>
                  <a:pt x="2548128" y="902207"/>
                </a:moveTo>
                <a:lnTo>
                  <a:pt x="2529840" y="902207"/>
                </a:lnTo>
                <a:lnTo>
                  <a:pt x="2529840" y="950976"/>
                </a:lnTo>
                <a:lnTo>
                  <a:pt x="2548128" y="950976"/>
                </a:lnTo>
                <a:lnTo>
                  <a:pt x="2548128" y="902207"/>
                </a:lnTo>
                <a:close/>
              </a:path>
              <a:path w="2548255" h="3276600">
                <a:moveTo>
                  <a:pt x="2548128" y="969263"/>
                </a:moveTo>
                <a:lnTo>
                  <a:pt x="2529840" y="969263"/>
                </a:lnTo>
                <a:lnTo>
                  <a:pt x="2529840" y="1018031"/>
                </a:lnTo>
                <a:lnTo>
                  <a:pt x="2548128" y="1018031"/>
                </a:lnTo>
                <a:lnTo>
                  <a:pt x="2548128" y="969263"/>
                </a:lnTo>
                <a:close/>
              </a:path>
              <a:path w="2548255" h="3276600">
                <a:moveTo>
                  <a:pt x="2548128" y="1036319"/>
                </a:moveTo>
                <a:lnTo>
                  <a:pt x="2529840" y="1036319"/>
                </a:lnTo>
                <a:lnTo>
                  <a:pt x="2529840" y="1085088"/>
                </a:lnTo>
                <a:lnTo>
                  <a:pt x="2548128" y="1085088"/>
                </a:lnTo>
                <a:lnTo>
                  <a:pt x="2548128" y="1036319"/>
                </a:lnTo>
                <a:close/>
              </a:path>
              <a:path w="2548255" h="3276600">
                <a:moveTo>
                  <a:pt x="2548128" y="1103376"/>
                </a:moveTo>
                <a:lnTo>
                  <a:pt x="2529840" y="1103376"/>
                </a:lnTo>
                <a:lnTo>
                  <a:pt x="2529840" y="1152143"/>
                </a:lnTo>
                <a:lnTo>
                  <a:pt x="2548128" y="1152143"/>
                </a:lnTo>
                <a:lnTo>
                  <a:pt x="2548128" y="1103376"/>
                </a:lnTo>
                <a:close/>
              </a:path>
              <a:path w="2548255" h="3276600">
                <a:moveTo>
                  <a:pt x="2548128" y="1170431"/>
                </a:moveTo>
                <a:lnTo>
                  <a:pt x="2529840" y="1170431"/>
                </a:lnTo>
                <a:lnTo>
                  <a:pt x="2529840" y="1219200"/>
                </a:lnTo>
                <a:lnTo>
                  <a:pt x="2548128" y="1219200"/>
                </a:lnTo>
                <a:lnTo>
                  <a:pt x="2548128" y="1170431"/>
                </a:lnTo>
                <a:close/>
              </a:path>
              <a:path w="2548255" h="3276600">
                <a:moveTo>
                  <a:pt x="2548128" y="1237488"/>
                </a:moveTo>
                <a:lnTo>
                  <a:pt x="2529840" y="1237488"/>
                </a:lnTo>
                <a:lnTo>
                  <a:pt x="2529840" y="1286255"/>
                </a:lnTo>
                <a:lnTo>
                  <a:pt x="2548128" y="1286255"/>
                </a:lnTo>
                <a:lnTo>
                  <a:pt x="2548128" y="1237488"/>
                </a:lnTo>
                <a:close/>
              </a:path>
              <a:path w="2548255" h="3276600">
                <a:moveTo>
                  <a:pt x="2548128" y="1304543"/>
                </a:moveTo>
                <a:lnTo>
                  <a:pt x="2529840" y="1304543"/>
                </a:lnTo>
                <a:lnTo>
                  <a:pt x="2529840" y="1353312"/>
                </a:lnTo>
                <a:lnTo>
                  <a:pt x="2548128" y="1353312"/>
                </a:lnTo>
                <a:lnTo>
                  <a:pt x="2548128" y="1304543"/>
                </a:lnTo>
                <a:close/>
              </a:path>
              <a:path w="2548255" h="3276600">
                <a:moveTo>
                  <a:pt x="2548128" y="1368552"/>
                </a:moveTo>
                <a:lnTo>
                  <a:pt x="2529840" y="1368552"/>
                </a:lnTo>
                <a:lnTo>
                  <a:pt x="2529840" y="1420367"/>
                </a:lnTo>
                <a:lnTo>
                  <a:pt x="2548128" y="1420367"/>
                </a:lnTo>
                <a:lnTo>
                  <a:pt x="2548128" y="1368552"/>
                </a:lnTo>
                <a:close/>
              </a:path>
              <a:path w="2548255" h="3276600">
                <a:moveTo>
                  <a:pt x="2548128" y="1435607"/>
                </a:moveTo>
                <a:lnTo>
                  <a:pt x="2529840" y="1435607"/>
                </a:lnTo>
                <a:lnTo>
                  <a:pt x="2529840" y="1487424"/>
                </a:lnTo>
                <a:lnTo>
                  <a:pt x="2548128" y="1487424"/>
                </a:lnTo>
                <a:lnTo>
                  <a:pt x="2548128" y="1435607"/>
                </a:lnTo>
                <a:close/>
              </a:path>
              <a:path w="2548255" h="3276600">
                <a:moveTo>
                  <a:pt x="2548128" y="1502664"/>
                </a:moveTo>
                <a:lnTo>
                  <a:pt x="2529840" y="1502664"/>
                </a:lnTo>
                <a:lnTo>
                  <a:pt x="2529840" y="1554479"/>
                </a:lnTo>
                <a:lnTo>
                  <a:pt x="2548128" y="1554479"/>
                </a:lnTo>
                <a:lnTo>
                  <a:pt x="2548128" y="1502664"/>
                </a:lnTo>
                <a:close/>
              </a:path>
              <a:path w="2548255" h="3276600">
                <a:moveTo>
                  <a:pt x="2548128" y="1569719"/>
                </a:moveTo>
                <a:lnTo>
                  <a:pt x="2529840" y="1569719"/>
                </a:lnTo>
                <a:lnTo>
                  <a:pt x="2529840" y="1621536"/>
                </a:lnTo>
                <a:lnTo>
                  <a:pt x="2548128" y="1621536"/>
                </a:lnTo>
                <a:lnTo>
                  <a:pt x="2548128" y="1569719"/>
                </a:lnTo>
                <a:close/>
              </a:path>
              <a:path w="2548255" h="3276600">
                <a:moveTo>
                  <a:pt x="2548128" y="1636776"/>
                </a:moveTo>
                <a:lnTo>
                  <a:pt x="2529840" y="1636776"/>
                </a:lnTo>
                <a:lnTo>
                  <a:pt x="2529840" y="1688591"/>
                </a:lnTo>
                <a:lnTo>
                  <a:pt x="2548128" y="1688591"/>
                </a:lnTo>
                <a:lnTo>
                  <a:pt x="2548128" y="1636776"/>
                </a:lnTo>
                <a:close/>
              </a:path>
              <a:path w="2548255" h="3276600">
                <a:moveTo>
                  <a:pt x="2548128" y="1703831"/>
                </a:moveTo>
                <a:lnTo>
                  <a:pt x="2529840" y="1703831"/>
                </a:lnTo>
                <a:lnTo>
                  <a:pt x="2529840" y="1752600"/>
                </a:lnTo>
                <a:lnTo>
                  <a:pt x="2548128" y="1752600"/>
                </a:lnTo>
                <a:lnTo>
                  <a:pt x="2548128" y="1703831"/>
                </a:lnTo>
                <a:close/>
              </a:path>
              <a:path w="2548255" h="3276600">
                <a:moveTo>
                  <a:pt x="2548128" y="1770888"/>
                </a:moveTo>
                <a:lnTo>
                  <a:pt x="2529840" y="1770888"/>
                </a:lnTo>
                <a:lnTo>
                  <a:pt x="2529840" y="1819656"/>
                </a:lnTo>
                <a:lnTo>
                  <a:pt x="2548128" y="1819656"/>
                </a:lnTo>
                <a:lnTo>
                  <a:pt x="2548128" y="1770888"/>
                </a:lnTo>
                <a:close/>
              </a:path>
              <a:path w="2548255" h="3276600">
                <a:moveTo>
                  <a:pt x="2548128" y="1837944"/>
                </a:moveTo>
                <a:lnTo>
                  <a:pt x="2529840" y="1837944"/>
                </a:lnTo>
                <a:lnTo>
                  <a:pt x="2529840" y="1886712"/>
                </a:lnTo>
                <a:lnTo>
                  <a:pt x="2548128" y="1886712"/>
                </a:lnTo>
                <a:lnTo>
                  <a:pt x="2548128" y="1837944"/>
                </a:lnTo>
                <a:close/>
              </a:path>
              <a:path w="2548255" h="3276600">
                <a:moveTo>
                  <a:pt x="2548128" y="1905000"/>
                </a:moveTo>
                <a:lnTo>
                  <a:pt x="2529840" y="1905000"/>
                </a:lnTo>
                <a:lnTo>
                  <a:pt x="2529840" y="1953767"/>
                </a:lnTo>
                <a:lnTo>
                  <a:pt x="2548128" y="1953767"/>
                </a:lnTo>
                <a:lnTo>
                  <a:pt x="2548128" y="1905000"/>
                </a:lnTo>
                <a:close/>
              </a:path>
              <a:path w="2548255" h="3276600">
                <a:moveTo>
                  <a:pt x="2548128" y="1972056"/>
                </a:moveTo>
                <a:lnTo>
                  <a:pt x="2529840" y="1972056"/>
                </a:lnTo>
                <a:lnTo>
                  <a:pt x="2529840" y="2020823"/>
                </a:lnTo>
                <a:lnTo>
                  <a:pt x="2548128" y="2020823"/>
                </a:lnTo>
                <a:lnTo>
                  <a:pt x="2548128" y="1972056"/>
                </a:lnTo>
                <a:close/>
              </a:path>
              <a:path w="2548255" h="3276600">
                <a:moveTo>
                  <a:pt x="2548128" y="2039112"/>
                </a:moveTo>
                <a:lnTo>
                  <a:pt x="2529840" y="2039112"/>
                </a:lnTo>
                <a:lnTo>
                  <a:pt x="2529840" y="2087879"/>
                </a:lnTo>
                <a:lnTo>
                  <a:pt x="2548128" y="2087879"/>
                </a:lnTo>
                <a:lnTo>
                  <a:pt x="2548128" y="2039112"/>
                </a:lnTo>
                <a:close/>
              </a:path>
              <a:path w="2548255" h="3276600">
                <a:moveTo>
                  <a:pt x="2548128" y="2106167"/>
                </a:moveTo>
                <a:lnTo>
                  <a:pt x="2529840" y="2106167"/>
                </a:lnTo>
                <a:lnTo>
                  <a:pt x="2529840" y="2154935"/>
                </a:lnTo>
                <a:lnTo>
                  <a:pt x="2548128" y="2154935"/>
                </a:lnTo>
                <a:lnTo>
                  <a:pt x="2548128" y="2106167"/>
                </a:lnTo>
                <a:close/>
              </a:path>
              <a:path w="2548255" h="3276600">
                <a:moveTo>
                  <a:pt x="2548128" y="2173223"/>
                </a:moveTo>
                <a:lnTo>
                  <a:pt x="2529840" y="2173223"/>
                </a:lnTo>
                <a:lnTo>
                  <a:pt x="2529840" y="2221991"/>
                </a:lnTo>
                <a:lnTo>
                  <a:pt x="2548128" y="2221991"/>
                </a:lnTo>
                <a:lnTo>
                  <a:pt x="2548128" y="2173223"/>
                </a:lnTo>
                <a:close/>
              </a:path>
              <a:path w="2548255" h="3276600">
                <a:moveTo>
                  <a:pt x="2548128" y="2237232"/>
                </a:moveTo>
                <a:lnTo>
                  <a:pt x="2529840" y="2237232"/>
                </a:lnTo>
                <a:lnTo>
                  <a:pt x="2529840" y="2289047"/>
                </a:lnTo>
                <a:lnTo>
                  <a:pt x="2548128" y="2289047"/>
                </a:lnTo>
                <a:lnTo>
                  <a:pt x="2548128" y="2237232"/>
                </a:lnTo>
                <a:close/>
              </a:path>
              <a:path w="2548255" h="3276600">
                <a:moveTo>
                  <a:pt x="2548128" y="2304288"/>
                </a:moveTo>
                <a:lnTo>
                  <a:pt x="2529840" y="2304288"/>
                </a:lnTo>
                <a:lnTo>
                  <a:pt x="2529840" y="2356104"/>
                </a:lnTo>
                <a:lnTo>
                  <a:pt x="2548128" y="2356104"/>
                </a:lnTo>
                <a:lnTo>
                  <a:pt x="2548128" y="2304288"/>
                </a:lnTo>
                <a:close/>
              </a:path>
              <a:path w="2548255" h="3276600">
                <a:moveTo>
                  <a:pt x="2548128" y="2371344"/>
                </a:moveTo>
                <a:lnTo>
                  <a:pt x="2529840" y="2371344"/>
                </a:lnTo>
                <a:lnTo>
                  <a:pt x="2529840" y="2423160"/>
                </a:lnTo>
                <a:lnTo>
                  <a:pt x="2548128" y="2423160"/>
                </a:lnTo>
                <a:lnTo>
                  <a:pt x="2548128" y="2371344"/>
                </a:lnTo>
                <a:close/>
              </a:path>
              <a:path w="2548255" h="3276600">
                <a:moveTo>
                  <a:pt x="2548128" y="2438400"/>
                </a:moveTo>
                <a:lnTo>
                  <a:pt x="2529840" y="2438400"/>
                </a:lnTo>
                <a:lnTo>
                  <a:pt x="2529840" y="2490216"/>
                </a:lnTo>
                <a:lnTo>
                  <a:pt x="2548128" y="2490216"/>
                </a:lnTo>
                <a:lnTo>
                  <a:pt x="2548128" y="2438400"/>
                </a:lnTo>
                <a:close/>
              </a:path>
              <a:path w="2548255" h="3276600">
                <a:moveTo>
                  <a:pt x="2548128" y="2505456"/>
                </a:moveTo>
                <a:lnTo>
                  <a:pt x="2529840" y="2505456"/>
                </a:lnTo>
                <a:lnTo>
                  <a:pt x="2529840" y="2557272"/>
                </a:lnTo>
                <a:lnTo>
                  <a:pt x="2548128" y="2557272"/>
                </a:lnTo>
                <a:lnTo>
                  <a:pt x="2548128" y="2505456"/>
                </a:lnTo>
                <a:close/>
              </a:path>
              <a:path w="2548255" h="3276600">
                <a:moveTo>
                  <a:pt x="2548128" y="2572512"/>
                </a:moveTo>
                <a:lnTo>
                  <a:pt x="2529840" y="2572512"/>
                </a:lnTo>
                <a:lnTo>
                  <a:pt x="2529840" y="2624328"/>
                </a:lnTo>
                <a:lnTo>
                  <a:pt x="2548128" y="2624328"/>
                </a:lnTo>
                <a:lnTo>
                  <a:pt x="2548128" y="2572512"/>
                </a:lnTo>
                <a:close/>
              </a:path>
              <a:path w="2548255" h="3276600">
                <a:moveTo>
                  <a:pt x="2548128" y="2639567"/>
                </a:moveTo>
                <a:lnTo>
                  <a:pt x="2529840" y="2639567"/>
                </a:lnTo>
                <a:lnTo>
                  <a:pt x="2529840" y="2688335"/>
                </a:lnTo>
                <a:lnTo>
                  <a:pt x="2548128" y="2688335"/>
                </a:lnTo>
                <a:lnTo>
                  <a:pt x="2548128" y="2639567"/>
                </a:lnTo>
                <a:close/>
              </a:path>
              <a:path w="2548255" h="3276600">
                <a:moveTo>
                  <a:pt x="2548128" y="2706623"/>
                </a:moveTo>
                <a:lnTo>
                  <a:pt x="2529840" y="2706623"/>
                </a:lnTo>
                <a:lnTo>
                  <a:pt x="2529840" y="2755391"/>
                </a:lnTo>
                <a:lnTo>
                  <a:pt x="2548128" y="2755391"/>
                </a:lnTo>
                <a:lnTo>
                  <a:pt x="2548128" y="2706623"/>
                </a:lnTo>
                <a:close/>
              </a:path>
              <a:path w="2548255" h="3276600">
                <a:moveTo>
                  <a:pt x="2548128" y="2773679"/>
                </a:moveTo>
                <a:lnTo>
                  <a:pt x="2529840" y="2773679"/>
                </a:lnTo>
                <a:lnTo>
                  <a:pt x="2529840" y="2822447"/>
                </a:lnTo>
                <a:lnTo>
                  <a:pt x="2548128" y="2822447"/>
                </a:lnTo>
                <a:lnTo>
                  <a:pt x="2548128" y="2773679"/>
                </a:lnTo>
                <a:close/>
              </a:path>
              <a:path w="2548255" h="3276600">
                <a:moveTo>
                  <a:pt x="2548128" y="2840735"/>
                </a:moveTo>
                <a:lnTo>
                  <a:pt x="2529840" y="2840735"/>
                </a:lnTo>
                <a:lnTo>
                  <a:pt x="2529840" y="2889504"/>
                </a:lnTo>
                <a:lnTo>
                  <a:pt x="2548128" y="2889504"/>
                </a:lnTo>
                <a:lnTo>
                  <a:pt x="2548128" y="2840735"/>
                </a:lnTo>
                <a:close/>
              </a:path>
              <a:path w="2548255" h="3276600">
                <a:moveTo>
                  <a:pt x="2548128" y="2907791"/>
                </a:moveTo>
                <a:lnTo>
                  <a:pt x="2529840" y="2907791"/>
                </a:lnTo>
                <a:lnTo>
                  <a:pt x="2529840" y="2956560"/>
                </a:lnTo>
                <a:lnTo>
                  <a:pt x="2548128" y="2956560"/>
                </a:lnTo>
                <a:lnTo>
                  <a:pt x="2548128" y="2907791"/>
                </a:lnTo>
                <a:close/>
              </a:path>
              <a:path w="2548255" h="3276600">
                <a:moveTo>
                  <a:pt x="2548128" y="2974847"/>
                </a:moveTo>
                <a:lnTo>
                  <a:pt x="2529840" y="2974847"/>
                </a:lnTo>
                <a:lnTo>
                  <a:pt x="2529840" y="3023616"/>
                </a:lnTo>
                <a:lnTo>
                  <a:pt x="2548128" y="3023616"/>
                </a:lnTo>
                <a:lnTo>
                  <a:pt x="2548128" y="2974847"/>
                </a:lnTo>
                <a:close/>
              </a:path>
              <a:path w="2548255" h="3276600">
                <a:moveTo>
                  <a:pt x="2548128" y="3041904"/>
                </a:moveTo>
                <a:lnTo>
                  <a:pt x="2529840" y="3041904"/>
                </a:lnTo>
                <a:lnTo>
                  <a:pt x="2529840" y="3090672"/>
                </a:lnTo>
                <a:lnTo>
                  <a:pt x="2548128" y="3090672"/>
                </a:lnTo>
                <a:lnTo>
                  <a:pt x="2548128" y="3041904"/>
                </a:lnTo>
                <a:close/>
              </a:path>
              <a:path w="2548255" h="3276600">
                <a:moveTo>
                  <a:pt x="2548128" y="3105912"/>
                </a:moveTo>
                <a:lnTo>
                  <a:pt x="2529840" y="3105912"/>
                </a:lnTo>
                <a:lnTo>
                  <a:pt x="2529840" y="3157728"/>
                </a:lnTo>
                <a:lnTo>
                  <a:pt x="2548128" y="3157728"/>
                </a:lnTo>
                <a:lnTo>
                  <a:pt x="2548128" y="3105912"/>
                </a:lnTo>
                <a:close/>
              </a:path>
              <a:path w="2548255" h="3276600">
                <a:moveTo>
                  <a:pt x="2548128" y="3172967"/>
                </a:moveTo>
                <a:lnTo>
                  <a:pt x="2529840" y="3172967"/>
                </a:lnTo>
                <a:lnTo>
                  <a:pt x="2529840" y="3224784"/>
                </a:lnTo>
                <a:lnTo>
                  <a:pt x="2548128" y="3224784"/>
                </a:lnTo>
                <a:lnTo>
                  <a:pt x="2548128" y="3172967"/>
                </a:lnTo>
                <a:close/>
              </a:path>
              <a:path w="2548255" h="3276600">
                <a:moveTo>
                  <a:pt x="2529840" y="3261359"/>
                </a:moveTo>
                <a:lnTo>
                  <a:pt x="2514600" y="3261359"/>
                </a:lnTo>
                <a:lnTo>
                  <a:pt x="2514600" y="3276600"/>
                </a:lnTo>
                <a:lnTo>
                  <a:pt x="2548128" y="3276600"/>
                </a:lnTo>
                <a:lnTo>
                  <a:pt x="2548128" y="3267455"/>
                </a:lnTo>
                <a:lnTo>
                  <a:pt x="2529840" y="3267455"/>
                </a:lnTo>
                <a:lnTo>
                  <a:pt x="2529840" y="3261359"/>
                </a:lnTo>
                <a:close/>
              </a:path>
              <a:path w="2548255" h="3276600">
                <a:moveTo>
                  <a:pt x="2548128" y="3240023"/>
                </a:moveTo>
                <a:lnTo>
                  <a:pt x="2529840" y="3240023"/>
                </a:lnTo>
                <a:lnTo>
                  <a:pt x="2529840" y="3267455"/>
                </a:lnTo>
                <a:lnTo>
                  <a:pt x="2538984" y="3261359"/>
                </a:lnTo>
                <a:lnTo>
                  <a:pt x="2548128" y="3261359"/>
                </a:lnTo>
                <a:lnTo>
                  <a:pt x="2548128" y="3240023"/>
                </a:lnTo>
                <a:close/>
              </a:path>
              <a:path w="2548255" h="3276600">
                <a:moveTo>
                  <a:pt x="2548128" y="3261359"/>
                </a:moveTo>
                <a:lnTo>
                  <a:pt x="2538984" y="3261359"/>
                </a:lnTo>
                <a:lnTo>
                  <a:pt x="2529840" y="3267455"/>
                </a:lnTo>
                <a:lnTo>
                  <a:pt x="2548128" y="3267455"/>
                </a:lnTo>
                <a:lnTo>
                  <a:pt x="2548128" y="3261359"/>
                </a:lnTo>
                <a:close/>
              </a:path>
              <a:path w="2548255" h="3276600">
                <a:moveTo>
                  <a:pt x="2499360" y="3261359"/>
                </a:moveTo>
                <a:lnTo>
                  <a:pt x="2450592" y="3261359"/>
                </a:lnTo>
                <a:lnTo>
                  <a:pt x="2450592" y="3276600"/>
                </a:lnTo>
                <a:lnTo>
                  <a:pt x="2499360" y="3276600"/>
                </a:lnTo>
                <a:lnTo>
                  <a:pt x="2499360" y="3261359"/>
                </a:lnTo>
                <a:close/>
              </a:path>
              <a:path w="2548255" h="3276600">
                <a:moveTo>
                  <a:pt x="2432304" y="3261359"/>
                </a:moveTo>
                <a:lnTo>
                  <a:pt x="2383536" y="3261359"/>
                </a:lnTo>
                <a:lnTo>
                  <a:pt x="2383536" y="3276600"/>
                </a:lnTo>
                <a:lnTo>
                  <a:pt x="2432304" y="3276600"/>
                </a:lnTo>
                <a:lnTo>
                  <a:pt x="2432304" y="3261359"/>
                </a:lnTo>
                <a:close/>
              </a:path>
              <a:path w="2548255" h="3276600">
                <a:moveTo>
                  <a:pt x="2365248" y="3261359"/>
                </a:moveTo>
                <a:lnTo>
                  <a:pt x="2316480" y="3261359"/>
                </a:lnTo>
                <a:lnTo>
                  <a:pt x="2316480" y="3276600"/>
                </a:lnTo>
                <a:lnTo>
                  <a:pt x="2365248" y="3276600"/>
                </a:lnTo>
                <a:lnTo>
                  <a:pt x="2365248" y="3261359"/>
                </a:lnTo>
                <a:close/>
              </a:path>
              <a:path w="2548255" h="3276600">
                <a:moveTo>
                  <a:pt x="2298192" y="3261359"/>
                </a:moveTo>
                <a:lnTo>
                  <a:pt x="2249424" y="3261359"/>
                </a:lnTo>
                <a:lnTo>
                  <a:pt x="2249424" y="3276600"/>
                </a:lnTo>
                <a:lnTo>
                  <a:pt x="2298192" y="3276600"/>
                </a:lnTo>
                <a:lnTo>
                  <a:pt x="2298192" y="3261359"/>
                </a:lnTo>
                <a:close/>
              </a:path>
              <a:path w="2548255" h="3276600">
                <a:moveTo>
                  <a:pt x="2231136" y="3261359"/>
                </a:moveTo>
                <a:lnTo>
                  <a:pt x="2182368" y="3261359"/>
                </a:lnTo>
                <a:lnTo>
                  <a:pt x="2182368" y="3276600"/>
                </a:lnTo>
                <a:lnTo>
                  <a:pt x="2231136" y="3276600"/>
                </a:lnTo>
                <a:lnTo>
                  <a:pt x="2231136" y="3261359"/>
                </a:lnTo>
                <a:close/>
              </a:path>
              <a:path w="2548255" h="3276600">
                <a:moveTo>
                  <a:pt x="2164080" y="3261359"/>
                </a:moveTo>
                <a:lnTo>
                  <a:pt x="2115312" y="3261359"/>
                </a:lnTo>
                <a:lnTo>
                  <a:pt x="2115312" y="3276600"/>
                </a:lnTo>
                <a:lnTo>
                  <a:pt x="2164080" y="3276600"/>
                </a:lnTo>
                <a:lnTo>
                  <a:pt x="2164080" y="3261359"/>
                </a:lnTo>
                <a:close/>
              </a:path>
              <a:path w="2548255" h="3276600">
                <a:moveTo>
                  <a:pt x="2097024" y="3261359"/>
                </a:moveTo>
                <a:lnTo>
                  <a:pt x="2048256" y="3261359"/>
                </a:lnTo>
                <a:lnTo>
                  <a:pt x="2048256" y="3276600"/>
                </a:lnTo>
                <a:lnTo>
                  <a:pt x="2097024" y="3276600"/>
                </a:lnTo>
                <a:lnTo>
                  <a:pt x="2097024" y="3261359"/>
                </a:lnTo>
                <a:close/>
              </a:path>
              <a:path w="2548255" h="3276600">
                <a:moveTo>
                  <a:pt x="2033015" y="3261359"/>
                </a:moveTo>
                <a:lnTo>
                  <a:pt x="1981200" y="3261359"/>
                </a:lnTo>
                <a:lnTo>
                  <a:pt x="1981200" y="3276600"/>
                </a:lnTo>
                <a:lnTo>
                  <a:pt x="2033015" y="3276600"/>
                </a:lnTo>
                <a:lnTo>
                  <a:pt x="2033015" y="3261359"/>
                </a:lnTo>
                <a:close/>
              </a:path>
              <a:path w="2548255" h="3276600">
                <a:moveTo>
                  <a:pt x="1965960" y="3261359"/>
                </a:moveTo>
                <a:lnTo>
                  <a:pt x="1914144" y="3261359"/>
                </a:lnTo>
                <a:lnTo>
                  <a:pt x="1914144" y="3276600"/>
                </a:lnTo>
                <a:lnTo>
                  <a:pt x="1965960" y="3276600"/>
                </a:lnTo>
                <a:lnTo>
                  <a:pt x="1965960" y="3261359"/>
                </a:lnTo>
                <a:close/>
              </a:path>
              <a:path w="2548255" h="3276600">
                <a:moveTo>
                  <a:pt x="1898904" y="3261359"/>
                </a:moveTo>
                <a:lnTo>
                  <a:pt x="1847088" y="3261359"/>
                </a:lnTo>
                <a:lnTo>
                  <a:pt x="1847088" y="3276600"/>
                </a:lnTo>
                <a:lnTo>
                  <a:pt x="1898904" y="3276600"/>
                </a:lnTo>
                <a:lnTo>
                  <a:pt x="1898904" y="3261359"/>
                </a:lnTo>
                <a:close/>
              </a:path>
              <a:path w="2548255" h="3276600">
                <a:moveTo>
                  <a:pt x="1831848" y="3261359"/>
                </a:moveTo>
                <a:lnTo>
                  <a:pt x="1780032" y="3261359"/>
                </a:lnTo>
                <a:lnTo>
                  <a:pt x="1780032" y="3276600"/>
                </a:lnTo>
                <a:lnTo>
                  <a:pt x="1831848" y="3276600"/>
                </a:lnTo>
                <a:lnTo>
                  <a:pt x="1831848" y="3261359"/>
                </a:lnTo>
                <a:close/>
              </a:path>
              <a:path w="2548255" h="3276600">
                <a:moveTo>
                  <a:pt x="1764792" y="3261359"/>
                </a:moveTo>
                <a:lnTo>
                  <a:pt x="1712976" y="3261359"/>
                </a:lnTo>
                <a:lnTo>
                  <a:pt x="1712976" y="3276600"/>
                </a:lnTo>
                <a:lnTo>
                  <a:pt x="1764792" y="3276600"/>
                </a:lnTo>
                <a:lnTo>
                  <a:pt x="1764792" y="3261359"/>
                </a:lnTo>
                <a:close/>
              </a:path>
              <a:path w="2548255" h="3276600">
                <a:moveTo>
                  <a:pt x="1697736" y="3261359"/>
                </a:moveTo>
                <a:lnTo>
                  <a:pt x="1645920" y="3261359"/>
                </a:lnTo>
                <a:lnTo>
                  <a:pt x="1645920" y="3276600"/>
                </a:lnTo>
                <a:lnTo>
                  <a:pt x="1697736" y="3276600"/>
                </a:lnTo>
                <a:lnTo>
                  <a:pt x="1697736" y="3261359"/>
                </a:lnTo>
                <a:close/>
              </a:path>
              <a:path w="2548255" h="3276600">
                <a:moveTo>
                  <a:pt x="1630680" y="3261359"/>
                </a:moveTo>
                <a:lnTo>
                  <a:pt x="1581912" y="3261359"/>
                </a:lnTo>
                <a:lnTo>
                  <a:pt x="1581912" y="3276600"/>
                </a:lnTo>
                <a:lnTo>
                  <a:pt x="1630680" y="3276600"/>
                </a:lnTo>
                <a:lnTo>
                  <a:pt x="1630680" y="3261359"/>
                </a:lnTo>
                <a:close/>
              </a:path>
              <a:path w="2548255" h="3276600">
                <a:moveTo>
                  <a:pt x="1563624" y="3261359"/>
                </a:moveTo>
                <a:lnTo>
                  <a:pt x="1514856" y="3261359"/>
                </a:lnTo>
                <a:lnTo>
                  <a:pt x="1514856" y="3276600"/>
                </a:lnTo>
                <a:lnTo>
                  <a:pt x="1563624" y="3276600"/>
                </a:lnTo>
                <a:lnTo>
                  <a:pt x="1563624" y="3261359"/>
                </a:lnTo>
                <a:close/>
              </a:path>
              <a:path w="2548255" h="3276600">
                <a:moveTo>
                  <a:pt x="1496568" y="3261359"/>
                </a:moveTo>
                <a:lnTo>
                  <a:pt x="1447800" y="3261359"/>
                </a:lnTo>
                <a:lnTo>
                  <a:pt x="1447800" y="3276600"/>
                </a:lnTo>
                <a:lnTo>
                  <a:pt x="1496568" y="3276600"/>
                </a:lnTo>
                <a:lnTo>
                  <a:pt x="1496568" y="3261359"/>
                </a:lnTo>
                <a:close/>
              </a:path>
              <a:path w="2548255" h="3276600">
                <a:moveTo>
                  <a:pt x="1429512" y="3261359"/>
                </a:moveTo>
                <a:lnTo>
                  <a:pt x="1380744" y="3261359"/>
                </a:lnTo>
                <a:lnTo>
                  <a:pt x="1380744" y="3276600"/>
                </a:lnTo>
                <a:lnTo>
                  <a:pt x="1429512" y="3276600"/>
                </a:lnTo>
                <a:lnTo>
                  <a:pt x="1429512" y="3261359"/>
                </a:lnTo>
                <a:close/>
              </a:path>
              <a:path w="2548255" h="3276600">
                <a:moveTo>
                  <a:pt x="1362456" y="3261359"/>
                </a:moveTo>
                <a:lnTo>
                  <a:pt x="1313688" y="3261359"/>
                </a:lnTo>
                <a:lnTo>
                  <a:pt x="1313688" y="3276600"/>
                </a:lnTo>
                <a:lnTo>
                  <a:pt x="1362456" y="3276600"/>
                </a:lnTo>
                <a:lnTo>
                  <a:pt x="1362456" y="3261359"/>
                </a:lnTo>
                <a:close/>
              </a:path>
              <a:path w="2548255" h="3276600">
                <a:moveTo>
                  <a:pt x="1295400" y="3261359"/>
                </a:moveTo>
                <a:lnTo>
                  <a:pt x="1246632" y="3261359"/>
                </a:lnTo>
                <a:lnTo>
                  <a:pt x="1246632" y="3276600"/>
                </a:lnTo>
                <a:lnTo>
                  <a:pt x="1295400" y="3276600"/>
                </a:lnTo>
                <a:lnTo>
                  <a:pt x="1295400" y="3261359"/>
                </a:lnTo>
                <a:close/>
              </a:path>
              <a:path w="2548255" h="3276600">
                <a:moveTo>
                  <a:pt x="1228344" y="3261359"/>
                </a:moveTo>
                <a:lnTo>
                  <a:pt x="1179576" y="3261359"/>
                </a:lnTo>
                <a:lnTo>
                  <a:pt x="1179576" y="3276600"/>
                </a:lnTo>
                <a:lnTo>
                  <a:pt x="1228344" y="3276600"/>
                </a:lnTo>
                <a:lnTo>
                  <a:pt x="1228344" y="3261359"/>
                </a:lnTo>
                <a:close/>
              </a:path>
              <a:path w="2548255" h="3276600">
                <a:moveTo>
                  <a:pt x="1164336" y="3261359"/>
                </a:moveTo>
                <a:lnTo>
                  <a:pt x="1112520" y="3261359"/>
                </a:lnTo>
                <a:lnTo>
                  <a:pt x="1112520" y="3276600"/>
                </a:lnTo>
                <a:lnTo>
                  <a:pt x="1164336" y="3276600"/>
                </a:lnTo>
                <a:lnTo>
                  <a:pt x="1164336" y="3261359"/>
                </a:lnTo>
                <a:close/>
              </a:path>
              <a:path w="2548255" h="3276600">
                <a:moveTo>
                  <a:pt x="1097280" y="3261359"/>
                </a:moveTo>
                <a:lnTo>
                  <a:pt x="1045463" y="3261359"/>
                </a:lnTo>
                <a:lnTo>
                  <a:pt x="1045463" y="3276600"/>
                </a:lnTo>
                <a:lnTo>
                  <a:pt x="1097280" y="3276600"/>
                </a:lnTo>
                <a:lnTo>
                  <a:pt x="1097280" y="3261359"/>
                </a:lnTo>
                <a:close/>
              </a:path>
              <a:path w="2548255" h="3276600">
                <a:moveTo>
                  <a:pt x="1030224" y="3261359"/>
                </a:moveTo>
                <a:lnTo>
                  <a:pt x="978407" y="3261359"/>
                </a:lnTo>
                <a:lnTo>
                  <a:pt x="978407" y="3276600"/>
                </a:lnTo>
                <a:lnTo>
                  <a:pt x="1030224" y="3276600"/>
                </a:lnTo>
                <a:lnTo>
                  <a:pt x="1030224" y="3261359"/>
                </a:lnTo>
                <a:close/>
              </a:path>
              <a:path w="2548255" h="3276600">
                <a:moveTo>
                  <a:pt x="963168" y="3261359"/>
                </a:moveTo>
                <a:lnTo>
                  <a:pt x="911351" y="3261359"/>
                </a:lnTo>
                <a:lnTo>
                  <a:pt x="911351" y="3276600"/>
                </a:lnTo>
                <a:lnTo>
                  <a:pt x="963168" y="3276600"/>
                </a:lnTo>
                <a:lnTo>
                  <a:pt x="963168" y="3261359"/>
                </a:lnTo>
                <a:close/>
              </a:path>
              <a:path w="2548255" h="3276600">
                <a:moveTo>
                  <a:pt x="896112" y="3261359"/>
                </a:moveTo>
                <a:lnTo>
                  <a:pt x="844296" y="3261359"/>
                </a:lnTo>
                <a:lnTo>
                  <a:pt x="844296" y="3276600"/>
                </a:lnTo>
                <a:lnTo>
                  <a:pt x="896112" y="3276600"/>
                </a:lnTo>
                <a:lnTo>
                  <a:pt x="896112" y="3261359"/>
                </a:lnTo>
                <a:close/>
              </a:path>
              <a:path w="2548255" h="3276600">
                <a:moveTo>
                  <a:pt x="829056" y="3261359"/>
                </a:moveTo>
                <a:lnTo>
                  <a:pt x="777240" y="3261359"/>
                </a:lnTo>
                <a:lnTo>
                  <a:pt x="777240" y="3276600"/>
                </a:lnTo>
                <a:lnTo>
                  <a:pt x="829056" y="3276600"/>
                </a:lnTo>
                <a:lnTo>
                  <a:pt x="829056" y="3261359"/>
                </a:lnTo>
                <a:close/>
              </a:path>
              <a:path w="2548255" h="3276600">
                <a:moveTo>
                  <a:pt x="762000" y="3261359"/>
                </a:moveTo>
                <a:lnTo>
                  <a:pt x="713232" y="3261359"/>
                </a:lnTo>
                <a:lnTo>
                  <a:pt x="713232" y="3276600"/>
                </a:lnTo>
                <a:lnTo>
                  <a:pt x="762000" y="3276600"/>
                </a:lnTo>
                <a:lnTo>
                  <a:pt x="762000" y="3261359"/>
                </a:lnTo>
                <a:close/>
              </a:path>
              <a:path w="2548255" h="3276600">
                <a:moveTo>
                  <a:pt x="694944" y="3261359"/>
                </a:moveTo>
                <a:lnTo>
                  <a:pt x="646176" y="3261359"/>
                </a:lnTo>
                <a:lnTo>
                  <a:pt x="646176" y="3276600"/>
                </a:lnTo>
                <a:lnTo>
                  <a:pt x="694944" y="3276600"/>
                </a:lnTo>
                <a:lnTo>
                  <a:pt x="694944" y="3261359"/>
                </a:lnTo>
                <a:close/>
              </a:path>
              <a:path w="2548255" h="3276600">
                <a:moveTo>
                  <a:pt x="627888" y="3261359"/>
                </a:moveTo>
                <a:lnTo>
                  <a:pt x="579119" y="3261359"/>
                </a:lnTo>
                <a:lnTo>
                  <a:pt x="579119" y="3276600"/>
                </a:lnTo>
                <a:lnTo>
                  <a:pt x="627888" y="3276600"/>
                </a:lnTo>
                <a:lnTo>
                  <a:pt x="627888" y="3261359"/>
                </a:lnTo>
                <a:close/>
              </a:path>
              <a:path w="2548255" h="3276600">
                <a:moveTo>
                  <a:pt x="560832" y="3261359"/>
                </a:moveTo>
                <a:lnTo>
                  <a:pt x="512063" y="3261359"/>
                </a:lnTo>
                <a:lnTo>
                  <a:pt x="512063" y="3276600"/>
                </a:lnTo>
                <a:lnTo>
                  <a:pt x="560832" y="3276600"/>
                </a:lnTo>
                <a:lnTo>
                  <a:pt x="560832" y="3261359"/>
                </a:lnTo>
                <a:close/>
              </a:path>
              <a:path w="2548255" h="3276600">
                <a:moveTo>
                  <a:pt x="493775" y="3261359"/>
                </a:moveTo>
                <a:lnTo>
                  <a:pt x="445007" y="3261359"/>
                </a:lnTo>
                <a:lnTo>
                  <a:pt x="445007" y="3276600"/>
                </a:lnTo>
                <a:lnTo>
                  <a:pt x="493775" y="3276600"/>
                </a:lnTo>
                <a:lnTo>
                  <a:pt x="493775" y="3261359"/>
                </a:lnTo>
                <a:close/>
              </a:path>
              <a:path w="2548255" h="3276600">
                <a:moveTo>
                  <a:pt x="426719" y="3261359"/>
                </a:moveTo>
                <a:lnTo>
                  <a:pt x="377951" y="3261359"/>
                </a:lnTo>
                <a:lnTo>
                  <a:pt x="377951" y="3276600"/>
                </a:lnTo>
                <a:lnTo>
                  <a:pt x="426719" y="3276600"/>
                </a:lnTo>
                <a:lnTo>
                  <a:pt x="426719" y="3261359"/>
                </a:lnTo>
                <a:close/>
              </a:path>
              <a:path w="2548255" h="3276600">
                <a:moveTo>
                  <a:pt x="359663" y="3261359"/>
                </a:moveTo>
                <a:lnTo>
                  <a:pt x="310896" y="3261359"/>
                </a:lnTo>
                <a:lnTo>
                  <a:pt x="310896" y="3276600"/>
                </a:lnTo>
                <a:lnTo>
                  <a:pt x="359663" y="3276600"/>
                </a:lnTo>
                <a:lnTo>
                  <a:pt x="359663" y="3261359"/>
                </a:lnTo>
                <a:close/>
              </a:path>
              <a:path w="2548255" h="3276600">
                <a:moveTo>
                  <a:pt x="295656" y="3261359"/>
                </a:moveTo>
                <a:lnTo>
                  <a:pt x="243839" y="3261359"/>
                </a:lnTo>
                <a:lnTo>
                  <a:pt x="243839" y="3276600"/>
                </a:lnTo>
                <a:lnTo>
                  <a:pt x="295656" y="3276600"/>
                </a:lnTo>
                <a:lnTo>
                  <a:pt x="295656" y="3261359"/>
                </a:lnTo>
                <a:close/>
              </a:path>
              <a:path w="2548255" h="3276600">
                <a:moveTo>
                  <a:pt x="228600" y="3261359"/>
                </a:moveTo>
                <a:lnTo>
                  <a:pt x="176783" y="3261359"/>
                </a:lnTo>
                <a:lnTo>
                  <a:pt x="176783" y="3276600"/>
                </a:lnTo>
                <a:lnTo>
                  <a:pt x="228600" y="3276600"/>
                </a:lnTo>
                <a:lnTo>
                  <a:pt x="228600" y="3261359"/>
                </a:lnTo>
                <a:close/>
              </a:path>
              <a:path w="2548255" h="3276600">
                <a:moveTo>
                  <a:pt x="161544" y="3261359"/>
                </a:moveTo>
                <a:lnTo>
                  <a:pt x="109728" y="3261359"/>
                </a:lnTo>
                <a:lnTo>
                  <a:pt x="109728" y="3276600"/>
                </a:lnTo>
                <a:lnTo>
                  <a:pt x="161544" y="3276600"/>
                </a:lnTo>
                <a:lnTo>
                  <a:pt x="161544" y="3261359"/>
                </a:lnTo>
                <a:close/>
              </a:path>
              <a:path w="2548255" h="3276600">
                <a:moveTo>
                  <a:pt x="94487" y="3261359"/>
                </a:moveTo>
                <a:lnTo>
                  <a:pt x="42671" y="3261359"/>
                </a:lnTo>
                <a:lnTo>
                  <a:pt x="42671" y="3276600"/>
                </a:lnTo>
                <a:lnTo>
                  <a:pt x="94487" y="3276600"/>
                </a:lnTo>
                <a:lnTo>
                  <a:pt x="94487" y="32613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54736" y="2070100"/>
            <a:ext cx="2066925" cy="332740"/>
          </a:xfrm>
          <a:custGeom>
            <a:rect l="l" t="t" r="r" b="b"/>
            <a:pathLst>
              <a:path w="2066925" h="332739">
                <a:moveTo>
                  <a:pt x="1938527" y="0"/>
                </a:moveTo>
                <a:lnTo>
                  <a:pt x="0" y="0"/>
                </a:lnTo>
                <a:lnTo>
                  <a:pt x="0" y="213360"/>
                </a:lnTo>
                <a:lnTo>
                  <a:pt x="10191" y="260222"/>
                </a:lnTo>
                <a:lnTo>
                  <a:pt x="38100" y="297941"/>
                </a:lnTo>
                <a:lnTo>
                  <a:pt x="79724" y="323088"/>
                </a:lnTo>
                <a:lnTo>
                  <a:pt x="131064" y="332232"/>
                </a:lnTo>
                <a:lnTo>
                  <a:pt x="2066544" y="332232"/>
                </a:lnTo>
                <a:lnTo>
                  <a:pt x="2066544" y="115824"/>
                </a:lnTo>
                <a:lnTo>
                  <a:pt x="2056399" y="70723"/>
                </a:lnTo>
                <a:lnTo>
                  <a:pt x="2028825" y="33909"/>
                </a:lnTo>
                <a:lnTo>
                  <a:pt x="1988105" y="9096"/>
                </a:lnTo>
                <a:lnTo>
                  <a:pt x="1938527" y="0"/>
                </a:lnTo>
                <a:close/>
              </a:path>
            </a:pathLst>
          </a:custGeom>
          <a:solidFill>
            <a:srgbClr val="046A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873752" y="4182364"/>
            <a:ext cx="2029968" cy="202996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818206" y="4254812"/>
            <a:ext cx="90267" cy="9284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818206" y="4467938"/>
            <a:ext cx="90267" cy="9026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18206" y="4685284"/>
            <a:ext cx="90267" cy="8940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18206" y="4894986"/>
            <a:ext cx="90267" cy="8961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818206" y="5108018"/>
            <a:ext cx="90267" cy="9026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18206" y="5321378"/>
            <a:ext cx="90267" cy="9026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818206" y="5531924"/>
            <a:ext cx="90267" cy="92846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18206" y="5749035"/>
            <a:ext cx="90267" cy="89407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656579" y="3883152"/>
            <a:ext cx="50101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40">
                <a:solidFill>
                  <a:srgbClr val="303030"/>
                </a:solidFill>
                <a:latin typeface="Microsoft JhengHei"/>
                <a:cs typeface="Microsoft JhengHei"/>
              </a:rPr>
              <a:t>科创板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95731" y="1011935"/>
            <a:ext cx="4579620" cy="649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5720">
              <a:lnSpc>
                <a:spcPts val="2450"/>
              </a:lnSpc>
              <a:spcBef>
                <a:spcPts val="110"/>
              </a:spcBef>
            </a:pPr>
            <a:r>
              <a:rPr spc="10">
                <a:latin typeface="Calibri"/>
                <a:cs typeface="Calibri"/>
              </a:rPr>
              <a:t>2023</a:t>
            </a:r>
            <a:r>
              <a:rPr spc="10"/>
              <a:t>年</a:t>
            </a:r>
            <a:r>
              <a:rPr spc="-15"/>
              <a:t>中</a:t>
            </a:r>
            <a:r>
              <a:rPr spc="10"/>
              <a:t>国内</a:t>
            </a:r>
            <a:r>
              <a:rPr spc="-15"/>
              <a:t>地</a:t>
            </a:r>
            <a:r>
              <a:rPr spc="10"/>
              <a:t>新股</a:t>
            </a:r>
            <a:r>
              <a:rPr spc="-15"/>
              <a:t>市</a:t>
            </a:r>
            <a:r>
              <a:rPr spc="10"/>
              <a:t>场概览</a:t>
            </a:r>
          </a:p>
          <a:p>
            <a:pPr marL="12700">
              <a:lnSpc>
                <a:spcPts val="2450"/>
              </a:lnSpc>
            </a:pPr>
            <a:r>
              <a:rPr spc="30">
                <a:solidFill>
                  <a:srgbClr val="565656"/>
                </a:solidFill>
              </a:rPr>
              <a:t>新股</a:t>
            </a:r>
            <a:r>
              <a:rPr spc="10">
                <a:solidFill>
                  <a:srgbClr val="565656"/>
                </a:solidFill>
              </a:rPr>
              <a:t>发行</a:t>
            </a:r>
            <a:r>
              <a:rPr spc="-15">
                <a:solidFill>
                  <a:srgbClr val="565656"/>
                </a:solidFill>
              </a:rPr>
              <a:t>市</a:t>
            </a:r>
            <a:r>
              <a:rPr spc="10">
                <a:solidFill>
                  <a:srgbClr val="565656"/>
                </a:solidFill>
              </a:rPr>
              <a:t>盈率</a:t>
            </a:r>
            <a:r>
              <a:rPr spc="-15">
                <a:solidFill>
                  <a:srgbClr val="565656"/>
                </a:solidFill>
              </a:rPr>
              <a:t>及</a:t>
            </a:r>
            <a:r>
              <a:rPr spc="10">
                <a:solidFill>
                  <a:srgbClr val="565656"/>
                </a:solidFill>
              </a:rPr>
              <a:t>上市</a:t>
            </a:r>
            <a:r>
              <a:rPr spc="-15">
                <a:solidFill>
                  <a:srgbClr val="565656"/>
                </a:solidFill>
              </a:rPr>
              <a:t>首</a:t>
            </a:r>
            <a:r>
              <a:rPr spc="10">
                <a:solidFill>
                  <a:srgbClr val="565656"/>
                </a:solidFill>
              </a:rPr>
              <a:t>日平</a:t>
            </a:r>
            <a:r>
              <a:rPr spc="-15">
                <a:solidFill>
                  <a:srgbClr val="565656"/>
                </a:solidFill>
              </a:rPr>
              <a:t>均</a:t>
            </a:r>
            <a:r>
              <a:rPr spc="10">
                <a:solidFill>
                  <a:srgbClr val="565656"/>
                </a:solidFill>
              </a:rPr>
              <a:t>回报率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35940" y="2642616"/>
            <a:ext cx="2430780" cy="3145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67640" marR="129539" indent="-155575" algn="just">
              <a:lnSpc>
                <a:spcPct val="100000"/>
              </a:lnSpc>
              <a:spcBef>
                <a:spcPts val="90"/>
              </a:spcBef>
              <a:buChar char="•"/>
              <a:tabLst>
                <a:tab pos="168275"/>
              </a:tabLst>
            </a:pPr>
            <a:r>
              <a:rPr sz="1400" spc="-20">
                <a:solidFill>
                  <a:srgbClr val="303030"/>
                </a:solidFill>
                <a:latin typeface="Calibri"/>
                <a:cs typeface="Calibri"/>
              </a:rPr>
              <a:t>36%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的</a:t>
            </a:r>
            <a:r>
              <a:rPr sz="1400" spc="-10">
                <a:solidFill>
                  <a:srgbClr val="303030"/>
                </a:solidFill>
                <a:latin typeface="Calibri"/>
                <a:cs typeface="Calibri"/>
              </a:rPr>
              <a:t>IPO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项目</a:t>
            </a:r>
            <a:r>
              <a:rPr sz="1400" spc="-5">
                <a:solidFill>
                  <a:srgbClr val="303030"/>
                </a:solidFill>
                <a:latin typeface="Calibri"/>
                <a:cs typeface="Calibri"/>
              </a:rPr>
              <a:t>(21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宗</a:t>
            </a:r>
            <a:r>
              <a:rPr sz="1400" spc="5">
                <a:solidFill>
                  <a:srgbClr val="303030"/>
                </a:solidFill>
                <a:latin typeface="Calibri"/>
                <a:cs typeface="Calibri"/>
              </a:rPr>
              <a:t>)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市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盈率 超过</a:t>
            </a:r>
            <a:r>
              <a:rPr sz="1400" spc="-15">
                <a:solidFill>
                  <a:srgbClr val="303030"/>
                </a:solidFill>
                <a:latin typeface="Calibri"/>
                <a:cs typeface="Calibri"/>
              </a:rPr>
              <a:t>30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倍，上年度尚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未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实行 注册制，因此未有。</a:t>
            </a:r>
            <a:endParaRPr sz="1400">
              <a:latin typeface="华文细黑"/>
              <a:cs typeface="华文细黑"/>
            </a:endParaRPr>
          </a:p>
          <a:p>
            <a:pPr marL="167640" marR="127635" indent="-155575" algn="just">
              <a:lnSpc>
                <a:spcPct val="100000"/>
              </a:lnSpc>
              <a:spcBef>
                <a:spcPts val="25"/>
              </a:spcBef>
              <a:buChar char="•"/>
              <a:tabLst>
                <a:tab pos="168275"/>
              </a:tabLst>
            </a:pPr>
            <a:r>
              <a:rPr sz="1400" spc="-20">
                <a:solidFill>
                  <a:srgbClr val="303030"/>
                </a:solidFill>
                <a:latin typeface="Calibri"/>
                <a:cs typeface="Calibri"/>
              </a:rPr>
              <a:t>52%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的</a:t>
            </a:r>
            <a:r>
              <a:rPr sz="1400" spc="-10">
                <a:solidFill>
                  <a:srgbClr val="303030"/>
                </a:solidFill>
                <a:latin typeface="Calibri"/>
                <a:cs typeface="Calibri"/>
              </a:rPr>
              <a:t>IPO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项目</a:t>
            </a:r>
            <a:r>
              <a:rPr sz="1400" spc="-5">
                <a:solidFill>
                  <a:srgbClr val="303030"/>
                </a:solidFill>
                <a:latin typeface="Calibri"/>
                <a:cs typeface="Calibri"/>
              </a:rPr>
              <a:t>(31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宗</a:t>
            </a:r>
            <a:r>
              <a:rPr sz="1400" spc="5">
                <a:solidFill>
                  <a:srgbClr val="303030"/>
                </a:solidFill>
                <a:latin typeface="Calibri"/>
                <a:cs typeface="Calibri"/>
              </a:rPr>
              <a:t>)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市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盈率 在</a:t>
            </a:r>
            <a:r>
              <a:rPr sz="1400" spc="-15">
                <a:solidFill>
                  <a:srgbClr val="303030"/>
                </a:solidFill>
                <a:latin typeface="Calibri"/>
                <a:cs typeface="Calibri"/>
              </a:rPr>
              <a:t>20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1400" spc="-15">
                <a:solidFill>
                  <a:srgbClr val="303030"/>
                </a:solidFill>
                <a:latin typeface="Calibri"/>
                <a:cs typeface="Calibri"/>
              </a:rPr>
              <a:t>30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倍之间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1400" spc="-10">
                <a:latin typeface="华文细黑"/>
                <a:cs typeface="华文细黑"/>
              </a:rPr>
              <a:t>较</a:t>
            </a:r>
            <a:r>
              <a:rPr sz="1400" spc="10">
                <a:latin typeface="华文细黑"/>
                <a:cs typeface="华文细黑"/>
              </a:rPr>
              <a:t>上</a:t>
            </a:r>
            <a:r>
              <a:rPr sz="1400" spc="-5">
                <a:latin typeface="华文细黑"/>
                <a:cs typeface="华文细黑"/>
              </a:rPr>
              <a:t>年度  </a:t>
            </a:r>
            <a:r>
              <a:rPr sz="1400" spc="-10">
                <a:latin typeface="Calibri"/>
                <a:cs typeface="Calibri"/>
              </a:rPr>
              <a:t>(84%)</a:t>
            </a:r>
            <a:r>
              <a:rPr sz="1400" spc="-10">
                <a:latin typeface="华文细黑"/>
                <a:cs typeface="华文细黑"/>
              </a:rPr>
              <a:t>减少</a:t>
            </a:r>
            <a:r>
              <a:rPr sz="1400" spc="-15">
                <a:latin typeface="Calibri"/>
                <a:cs typeface="Calibri"/>
              </a:rPr>
              <a:t>32</a:t>
            </a:r>
            <a:r>
              <a:rPr sz="1400" spc="-10">
                <a:latin typeface="华文细黑"/>
                <a:cs typeface="华文细黑"/>
              </a:rPr>
              <a:t>个</a:t>
            </a:r>
            <a:r>
              <a:rPr sz="1400" spc="10">
                <a:latin typeface="华文细黑"/>
                <a:cs typeface="华文细黑"/>
              </a:rPr>
              <a:t>百</a:t>
            </a:r>
            <a:r>
              <a:rPr sz="1400" spc="-10">
                <a:latin typeface="华文细黑"/>
                <a:cs typeface="华文细黑"/>
              </a:rPr>
              <a:t>分点。</a:t>
            </a:r>
            <a:endParaRPr sz="1400">
              <a:latin typeface="华文细黑"/>
              <a:cs typeface="华文细黑"/>
            </a:endParaRPr>
          </a:p>
          <a:p>
            <a:pPr marL="167640" marR="81915" indent="-155575">
              <a:lnSpc>
                <a:spcPct val="100000"/>
              </a:lnSpc>
              <a:buChar char="•"/>
              <a:tabLst>
                <a:tab pos="168275"/>
              </a:tabLst>
            </a:pPr>
            <a:r>
              <a:rPr sz="1400" spc="-15">
                <a:solidFill>
                  <a:srgbClr val="303030"/>
                </a:solidFill>
                <a:latin typeface="Calibri"/>
                <a:cs typeface="Calibri"/>
              </a:rPr>
              <a:t>10</a:t>
            </a:r>
            <a:r>
              <a:rPr sz="1400" spc="-25">
                <a:solidFill>
                  <a:srgbClr val="303030"/>
                </a:solidFill>
                <a:latin typeface="Calibri"/>
                <a:cs typeface="Calibri"/>
              </a:rPr>
              <a:t>%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的</a:t>
            </a:r>
            <a:r>
              <a:rPr sz="1400">
                <a:solidFill>
                  <a:srgbClr val="303030"/>
                </a:solidFill>
                <a:latin typeface="Calibri"/>
                <a:cs typeface="Calibri"/>
              </a:rPr>
              <a:t>I</a:t>
            </a:r>
            <a:r>
              <a:rPr sz="1400" spc="-5">
                <a:solidFill>
                  <a:srgbClr val="303030"/>
                </a:solidFill>
                <a:latin typeface="Calibri"/>
                <a:cs typeface="Calibri"/>
              </a:rPr>
              <a:t>P</a:t>
            </a:r>
            <a:r>
              <a:rPr sz="1400" spc="-20">
                <a:solidFill>
                  <a:srgbClr val="303030"/>
                </a:solidFill>
                <a:latin typeface="Calibri"/>
                <a:cs typeface="Calibri"/>
              </a:rPr>
              <a:t>O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项目</a:t>
            </a:r>
            <a:r>
              <a:rPr sz="1400" spc="5">
                <a:solidFill>
                  <a:srgbClr val="303030"/>
                </a:solidFill>
                <a:latin typeface="Calibri"/>
                <a:cs typeface="Calibri"/>
              </a:rPr>
              <a:t>(</a:t>
            </a:r>
            <a:r>
              <a:rPr sz="1400" spc="-15">
                <a:solidFill>
                  <a:srgbClr val="303030"/>
                </a:solidFill>
                <a:latin typeface="Calibri"/>
                <a:cs typeface="Calibri"/>
              </a:rPr>
              <a:t>6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宗</a:t>
            </a:r>
            <a:r>
              <a:rPr sz="1400" spc="5">
                <a:solidFill>
                  <a:srgbClr val="303030"/>
                </a:solidFill>
                <a:latin typeface="Calibri"/>
                <a:cs typeface="Calibri"/>
              </a:rPr>
              <a:t>)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市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盈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率</a:t>
            </a:r>
            <a:r>
              <a:rPr sz="1400" spc="-5">
                <a:solidFill>
                  <a:srgbClr val="303030"/>
                </a:solidFill>
                <a:latin typeface="华文细黑"/>
                <a:cs typeface="华文细黑"/>
              </a:rPr>
              <a:t>在  </a:t>
            </a:r>
            <a:r>
              <a:rPr sz="1400" spc="-15">
                <a:solidFill>
                  <a:srgbClr val="303030"/>
                </a:solidFill>
                <a:latin typeface="Calibri"/>
                <a:cs typeface="Calibri"/>
              </a:rPr>
              <a:t>10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1400" spc="-15">
                <a:solidFill>
                  <a:srgbClr val="303030"/>
                </a:solidFill>
                <a:latin typeface="Calibri"/>
                <a:cs typeface="Calibri"/>
              </a:rPr>
              <a:t>20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倍之间，</a:t>
            </a:r>
            <a:r>
              <a:rPr sz="1400" spc="10">
                <a:latin typeface="华文细黑"/>
                <a:cs typeface="华文细黑"/>
              </a:rPr>
              <a:t>较</a:t>
            </a:r>
            <a:r>
              <a:rPr sz="1400" spc="-10">
                <a:latin typeface="华文细黑"/>
                <a:cs typeface="华文细黑"/>
              </a:rPr>
              <a:t>上</a:t>
            </a:r>
            <a:r>
              <a:rPr sz="1400" spc="10">
                <a:latin typeface="华文细黑"/>
                <a:cs typeface="华文细黑"/>
              </a:rPr>
              <a:t>年度 </a:t>
            </a:r>
            <a:r>
              <a:rPr sz="1400" spc="-10">
                <a:latin typeface="Calibri"/>
                <a:cs typeface="Calibri"/>
              </a:rPr>
              <a:t>(16%)</a:t>
            </a:r>
            <a:r>
              <a:rPr sz="1400" spc="-10">
                <a:latin typeface="华文细黑"/>
                <a:cs typeface="华文细黑"/>
              </a:rPr>
              <a:t>减少</a:t>
            </a:r>
            <a:r>
              <a:rPr sz="1400" spc="-15">
                <a:latin typeface="Calibri"/>
                <a:cs typeface="Calibri"/>
              </a:rPr>
              <a:t>6</a:t>
            </a:r>
            <a:r>
              <a:rPr sz="1400" spc="-10">
                <a:latin typeface="华文细黑"/>
                <a:cs typeface="华文细黑"/>
              </a:rPr>
              <a:t>个百分</a:t>
            </a:r>
            <a:r>
              <a:rPr sz="1400" spc="10">
                <a:latin typeface="华文细黑"/>
                <a:cs typeface="华文细黑"/>
              </a:rPr>
              <a:t>点</a:t>
            </a:r>
            <a:r>
              <a:rPr sz="1400" spc="-10">
                <a:latin typeface="华文细黑"/>
                <a:cs typeface="华文细黑"/>
              </a:rPr>
              <a:t>。</a:t>
            </a:r>
            <a:endParaRPr sz="1400">
              <a:latin typeface="华文细黑"/>
              <a:cs typeface="华文细黑"/>
            </a:endParaRPr>
          </a:p>
          <a:p>
            <a:pPr marL="167640" marR="173355" indent="-155575">
              <a:lnSpc>
                <a:spcPct val="100000"/>
              </a:lnSpc>
              <a:buChar char="•"/>
              <a:tabLst>
                <a:tab pos="168275"/>
              </a:tabLst>
            </a:pPr>
            <a:r>
              <a:rPr sz="1400" spc="-15">
                <a:latin typeface="Calibri"/>
                <a:cs typeface="Calibri"/>
              </a:rPr>
              <a:t>2</a:t>
            </a:r>
            <a:r>
              <a:rPr sz="1400" spc="-25">
                <a:latin typeface="Calibri"/>
                <a:cs typeface="Calibri"/>
              </a:rPr>
              <a:t>%</a:t>
            </a:r>
            <a:r>
              <a:rPr sz="1400" spc="-10">
                <a:latin typeface="华文细黑"/>
                <a:cs typeface="华文细黑"/>
              </a:rPr>
              <a:t>的</a:t>
            </a:r>
            <a:r>
              <a:rPr sz="1400">
                <a:latin typeface="Calibri"/>
                <a:cs typeface="Calibri"/>
              </a:rPr>
              <a:t>I</a:t>
            </a:r>
            <a:r>
              <a:rPr sz="1400" spc="-5">
                <a:latin typeface="Calibri"/>
                <a:cs typeface="Calibri"/>
              </a:rPr>
              <a:t>P</a:t>
            </a:r>
            <a:r>
              <a:rPr sz="1400" spc="-20">
                <a:latin typeface="Calibri"/>
                <a:cs typeface="Calibri"/>
              </a:rPr>
              <a:t>O</a:t>
            </a:r>
            <a:r>
              <a:rPr sz="1400" spc="-10">
                <a:latin typeface="华文细黑"/>
                <a:cs typeface="华文细黑"/>
              </a:rPr>
              <a:t>项目</a:t>
            </a:r>
            <a:r>
              <a:rPr sz="1400" spc="5">
                <a:latin typeface="Calibri"/>
                <a:cs typeface="Calibri"/>
              </a:rPr>
              <a:t>(</a:t>
            </a:r>
            <a:r>
              <a:rPr sz="1400" spc="-15">
                <a:latin typeface="Calibri"/>
                <a:cs typeface="Calibri"/>
              </a:rPr>
              <a:t>1</a:t>
            </a:r>
            <a:r>
              <a:rPr sz="1400" spc="-10">
                <a:latin typeface="华文细黑"/>
                <a:cs typeface="华文细黑"/>
              </a:rPr>
              <a:t>宗</a:t>
            </a:r>
            <a:r>
              <a:rPr sz="1400" spc="5">
                <a:latin typeface="Calibri"/>
                <a:cs typeface="Calibri"/>
              </a:rPr>
              <a:t>)</a:t>
            </a:r>
            <a:r>
              <a:rPr sz="1400" spc="-10">
                <a:latin typeface="华文细黑"/>
                <a:cs typeface="华文细黑"/>
              </a:rPr>
              <a:t>市</a:t>
            </a:r>
            <a:r>
              <a:rPr sz="1400" spc="10">
                <a:latin typeface="华文细黑"/>
                <a:cs typeface="华文细黑"/>
              </a:rPr>
              <a:t>盈</a:t>
            </a:r>
            <a:r>
              <a:rPr sz="1400" spc="-5">
                <a:latin typeface="华文细黑"/>
                <a:cs typeface="华文细黑"/>
              </a:rPr>
              <a:t>率在  </a:t>
            </a:r>
            <a:r>
              <a:rPr sz="1400" spc="-15">
                <a:latin typeface="Calibri"/>
                <a:cs typeface="Calibri"/>
              </a:rPr>
              <a:t>10</a:t>
            </a:r>
            <a:r>
              <a:rPr sz="1400" spc="-10">
                <a:latin typeface="华文细黑"/>
                <a:cs typeface="华文细黑"/>
              </a:rPr>
              <a:t>倍以下，上年度未</a:t>
            </a:r>
            <a:r>
              <a:rPr sz="1400" spc="10">
                <a:latin typeface="华文细黑"/>
                <a:cs typeface="华文细黑"/>
              </a:rPr>
              <a:t>有</a:t>
            </a:r>
            <a:r>
              <a:rPr sz="1400" spc="-10">
                <a:latin typeface="华文细黑"/>
                <a:cs typeface="华文细黑"/>
              </a:rPr>
              <a:t>。</a:t>
            </a:r>
            <a:endParaRPr sz="1400">
              <a:latin typeface="华文细黑"/>
              <a:cs typeface="华文细黑"/>
            </a:endParaRPr>
          </a:p>
          <a:p>
            <a:pPr marL="167640" marR="5080" indent="-155575">
              <a:lnSpc>
                <a:spcPct val="89500"/>
              </a:lnSpc>
              <a:spcBef>
                <a:spcPts val="55"/>
              </a:spcBef>
              <a:buFont typeface="Calibri"/>
              <a:buChar char="•"/>
              <a:tabLst>
                <a:tab pos="168275"/>
              </a:tabLst>
            </a:pPr>
            <a:r>
              <a:rPr sz="1400" spc="-10">
                <a:latin typeface="华文细黑"/>
                <a:cs typeface="华文细黑"/>
              </a:rPr>
              <a:t>新股上市首日平均回报率为 </a:t>
            </a:r>
            <a:r>
              <a:rPr sz="1400" spc="-15">
                <a:latin typeface="Calibri"/>
                <a:cs typeface="Calibri"/>
              </a:rPr>
              <a:t>45%</a:t>
            </a:r>
            <a:r>
              <a:rPr sz="1400" spc="-15">
                <a:latin typeface="华文细黑"/>
                <a:cs typeface="华文细黑"/>
              </a:rPr>
              <a:t>，</a:t>
            </a:r>
            <a:r>
              <a:rPr sz="1400" spc="-10">
                <a:latin typeface="华文细黑"/>
                <a:cs typeface="华文细黑"/>
              </a:rPr>
              <a:t>最高新股首</a:t>
            </a:r>
            <a:r>
              <a:rPr sz="1400" spc="10">
                <a:latin typeface="华文细黑"/>
                <a:cs typeface="华文细黑"/>
              </a:rPr>
              <a:t>日</a:t>
            </a:r>
            <a:r>
              <a:rPr sz="1400" spc="-10">
                <a:latin typeface="华文细黑"/>
                <a:cs typeface="华文细黑"/>
              </a:rPr>
              <a:t>回</a:t>
            </a:r>
            <a:r>
              <a:rPr sz="1400" spc="10">
                <a:latin typeface="华文细黑"/>
                <a:cs typeface="华文细黑"/>
              </a:rPr>
              <a:t>报</a:t>
            </a:r>
            <a:r>
              <a:rPr sz="1400" spc="-10">
                <a:latin typeface="华文细黑"/>
                <a:cs typeface="华文细黑"/>
              </a:rPr>
              <a:t>率 为</a:t>
            </a:r>
            <a:r>
              <a:rPr sz="1400" spc="-15">
                <a:latin typeface="Calibri"/>
                <a:cs typeface="Calibri"/>
              </a:rPr>
              <a:t>753%</a:t>
            </a:r>
            <a:r>
              <a:rPr sz="1400" spc="-15">
                <a:latin typeface="华文细黑"/>
                <a:cs typeface="华文细黑"/>
              </a:rPr>
              <a:t>（</a:t>
            </a:r>
            <a:r>
              <a:rPr sz="1400" spc="-10">
                <a:latin typeface="华文细黑"/>
                <a:cs typeface="华文细黑"/>
              </a:rPr>
              <a:t>百通</a:t>
            </a:r>
            <a:r>
              <a:rPr sz="1400" spc="10">
                <a:latin typeface="华文细黑"/>
                <a:cs typeface="华文细黑"/>
              </a:rPr>
              <a:t>能</a:t>
            </a:r>
            <a:r>
              <a:rPr sz="1400" spc="-10">
                <a:latin typeface="华文细黑"/>
                <a:cs typeface="华文细黑"/>
              </a:rPr>
              <a:t>源）</a:t>
            </a:r>
            <a:r>
              <a:rPr sz="1400" spc="60">
                <a:latin typeface="华文细黑"/>
                <a:cs typeface="华文细黑"/>
              </a:rPr>
              <a:t> </a:t>
            </a:r>
            <a:r>
              <a:rPr sz="1400" spc="-10">
                <a:latin typeface="华文细黑"/>
                <a:cs typeface="华文细黑"/>
              </a:rPr>
              <a:t>，最 低回</a:t>
            </a:r>
            <a:r>
              <a:rPr sz="1400" spc="10">
                <a:latin typeface="华文细黑"/>
                <a:cs typeface="华文细黑"/>
              </a:rPr>
              <a:t>报</a:t>
            </a:r>
            <a:r>
              <a:rPr sz="1400" spc="-10">
                <a:latin typeface="华文细黑"/>
                <a:cs typeface="华文细黑"/>
              </a:rPr>
              <a:t>率为</a:t>
            </a:r>
            <a:r>
              <a:rPr sz="1400" spc="25">
                <a:latin typeface="Calibri"/>
                <a:cs typeface="Calibri"/>
              </a:rPr>
              <a:t>-</a:t>
            </a:r>
            <a:r>
              <a:rPr sz="1400" spc="-15">
                <a:latin typeface="Calibri"/>
                <a:cs typeface="Calibri"/>
              </a:rPr>
              <a:t>1</a:t>
            </a:r>
            <a:r>
              <a:rPr sz="1400" spc="5">
                <a:latin typeface="Calibri"/>
                <a:cs typeface="Calibri"/>
              </a:rPr>
              <a:t>2</a:t>
            </a:r>
            <a:r>
              <a:rPr sz="1400" spc="-25">
                <a:latin typeface="Calibri"/>
                <a:cs typeface="Calibri"/>
              </a:rPr>
              <a:t>%</a:t>
            </a:r>
            <a:r>
              <a:rPr sz="1400" spc="25">
                <a:latin typeface="Calibri"/>
                <a:cs typeface="Calibri"/>
              </a:rPr>
              <a:t>(</a:t>
            </a:r>
            <a:r>
              <a:rPr sz="1400" spc="-10">
                <a:latin typeface="华文细黑"/>
                <a:cs typeface="华文细黑"/>
              </a:rPr>
              <a:t>海</a:t>
            </a:r>
            <a:r>
              <a:rPr sz="1400" spc="10">
                <a:latin typeface="华文细黑"/>
                <a:cs typeface="华文细黑"/>
              </a:rPr>
              <a:t>通</a:t>
            </a:r>
            <a:r>
              <a:rPr sz="1400" spc="-10">
                <a:latin typeface="华文细黑"/>
                <a:cs typeface="华文细黑"/>
              </a:rPr>
              <a:t>发展</a:t>
            </a:r>
            <a:r>
              <a:rPr sz="1400" spc="5">
                <a:latin typeface="Calibri"/>
                <a:cs typeface="Calibri"/>
              </a:rPr>
              <a:t>)</a:t>
            </a:r>
            <a:r>
              <a:rPr sz="1400" spc="-10">
                <a:latin typeface="华文细黑"/>
                <a:cs typeface="华文细黑"/>
              </a:rPr>
              <a:t>。</a:t>
            </a:r>
            <a:endParaRPr sz="1400">
              <a:latin typeface="华文细黑"/>
              <a:cs typeface="华文细黑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211568" y="3557523"/>
            <a:ext cx="2883535" cy="2679700"/>
          </a:xfrm>
          <a:custGeom>
            <a:rect l="l" t="t" r="r" b="b"/>
            <a:pathLst>
              <a:path w="2883534" h="2679700">
                <a:moveTo>
                  <a:pt x="15239" y="2670048"/>
                </a:moveTo>
                <a:lnTo>
                  <a:pt x="9143" y="2670048"/>
                </a:lnTo>
                <a:lnTo>
                  <a:pt x="9143" y="2679191"/>
                </a:lnTo>
                <a:lnTo>
                  <a:pt x="15239" y="2679191"/>
                </a:lnTo>
                <a:lnTo>
                  <a:pt x="15239" y="2670048"/>
                </a:lnTo>
                <a:close/>
              </a:path>
              <a:path w="2883534" h="2679700">
                <a:moveTo>
                  <a:pt x="9143" y="2642616"/>
                </a:moveTo>
                <a:lnTo>
                  <a:pt x="0" y="2642616"/>
                </a:lnTo>
                <a:lnTo>
                  <a:pt x="0" y="2676144"/>
                </a:lnTo>
                <a:lnTo>
                  <a:pt x="9143" y="2676144"/>
                </a:lnTo>
                <a:lnTo>
                  <a:pt x="9143" y="2642616"/>
                </a:lnTo>
                <a:close/>
              </a:path>
              <a:path w="2883534" h="2679700">
                <a:moveTo>
                  <a:pt x="9143" y="2609088"/>
                </a:moveTo>
                <a:lnTo>
                  <a:pt x="0" y="2609088"/>
                </a:lnTo>
                <a:lnTo>
                  <a:pt x="0" y="2615184"/>
                </a:lnTo>
                <a:lnTo>
                  <a:pt x="9143" y="2615184"/>
                </a:lnTo>
                <a:lnTo>
                  <a:pt x="9143" y="2609088"/>
                </a:lnTo>
                <a:close/>
              </a:path>
              <a:path w="2883534" h="2679700">
                <a:moveTo>
                  <a:pt x="9143" y="2548128"/>
                </a:moveTo>
                <a:lnTo>
                  <a:pt x="0" y="2548128"/>
                </a:lnTo>
                <a:lnTo>
                  <a:pt x="0" y="2581656"/>
                </a:lnTo>
                <a:lnTo>
                  <a:pt x="9143" y="2581656"/>
                </a:lnTo>
                <a:lnTo>
                  <a:pt x="9143" y="2548128"/>
                </a:lnTo>
                <a:close/>
              </a:path>
              <a:path w="2883534" h="2679700">
                <a:moveTo>
                  <a:pt x="9143" y="2514600"/>
                </a:moveTo>
                <a:lnTo>
                  <a:pt x="0" y="2514600"/>
                </a:lnTo>
                <a:lnTo>
                  <a:pt x="0" y="2523744"/>
                </a:lnTo>
                <a:lnTo>
                  <a:pt x="9143" y="2523744"/>
                </a:lnTo>
                <a:lnTo>
                  <a:pt x="9143" y="2514600"/>
                </a:lnTo>
                <a:close/>
              </a:path>
              <a:path w="2883534" h="2679700">
                <a:moveTo>
                  <a:pt x="9143" y="2456688"/>
                </a:moveTo>
                <a:lnTo>
                  <a:pt x="0" y="2456688"/>
                </a:lnTo>
                <a:lnTo>
                  <a:pt x="0" y="2490216"/>
                </a:lnTo>
                <a:lnTo>
                  <a:pt x="9143" y="2490216"/>
                </a:lnTo>
                <a:lnTo>
                  <a:pt x="9143" y="2456688"/>
                </a:lnTo>
                <a:close/>
              </a:path>
              <a:path w="2883534" h="2679700">
                <a:moveTo>
                  <a:pt x="9143" y="2423160"/>
                </a:moveTo>
                <a:lnTo>
                  <a:pt x="0" y="2423160"/>
                </a:lnTo>
                <a:lnTo>
                  <a:pt x="0" y="2432304"/>
                </a:lnTo>
                <a:lnTo>
                  <a:pt x="9143" y="2432304"/>
                </a:lnTo>
                <a:lnTo>
                  <a:pt x="9143" y="2423160"/>
                </a:lnTo>
                <a:close/>
              </a:path>
              <a:path w="2883534" h="2679700">
                <a:moveTo>
                  <a:pt x="9143" y="2365248"/>
                </a:moveTo>
                <a:lnTo>
                  <a:pt x="0" y="2365248"/>
                </a:lnTo>
                <a:lnTo>
                  <a:pt x="0" y="2398776"/>
                </a:lnTo>
                <a:lnTo>
                  <a:pt x="9143" y="2398776"/>
                </a:lnTo>
                <a:lnTo>
                  <a:pt x="9143" y="2365248"/>
                </a:lnTo>
                <a:close/>
              </a:path>
              <a:path w="2883534" h="2679700">
                <a:moveTo>
                  <a:pt x="9143" y="2331720"/>
                </a:moveTo>
                <a:lnTo>
                  <a:pt x="0" y="2331720"/>
                </a:lnTo>
                <a:lnTo>
                  <a:pt x="0" y="2340864"/>
                </a:lnTo>
                <a:lnTo>
                  <a:pt x="9143" y="2340864"/>
                </a:lnTo>
                <a:lnTo>
                  <a:pt x="9143" y="2331720"/>
                </a:lnTo>
                <a:close/>
              </a:path>
              <a:path w="2883534" h="2679700">
                <a:moveTo>
                  <a:pt x="9143" y="2273808"/>
                </a:moveTo>
                <a:lnTo>
                  <a:pt x="0" y="2273808"/>
                </a:lnTo>
                <a:lnTo>
                  <a:pt x="0" y="2307336"/>
                </a:lnTo>
                <a:lnTo>
                  <a:pt x="9143" y="2307336"/>
                </a:lnTo>
                <a:lnTo>
                  <a:pt x="9143" y="2273808"/>
                </a:lnTo>
                <a:close/>
              </a:path>
              <a:path w="2883534" h="2679700">
                <a:moveTo>
                  <a:pt x="9143" y="2240280"/>
                </a:moveTo>
                <a:lnTo>
                  <a:pt x="0" y="2240280"/>
                </a:lnTo>
                <a:lnTo>
                  <a:pt x="0" y="2249424"/>
                </a:lnTo>
                <a:lnTo>
                  <a:pt x="9143" y="2249424"/>
                </a:lnTo>
                <a:lnTo>
                  <a:pt x="9143" y="2240280"/>
                </a:lnTo>
                <a:close/>
              </a:path>
              <a:path w="2883534" h="2679700">
                <a:moveTo>
                  <a:pt x="9143" y="2182368"/>
                </a:moveTo>
                <a:lnTo>
                  <a:pt x="0" y="2182368"/>
                </a:lnTo>
                <a:lnTo>
                  <a:pt x="0" y="2215896"/>
                </a:lnTo>
                <a:lnTo>
                  <a:pt x="9143" y="2215896"/>
                </a:lnTo>
                <a:lnTo>
                  <a:pt x="9143" y="2182368"/>
                </a:lnTo>
                <a:close/>
              </a:path>
              <a:path w="2883534" h="2679700">
                <a:moveTo>
                  <a:pt x="9143" y="2148840"/>
                </a:moveTo>
                <a:lnTo>
                  <a:pt x="0" y="2148840"/>
                </a:lnTo>
                <a:lnTo>
                  <a:pt x="0" y="2157984"/>
                </a:lnTo>
                <a:lnTo>
                  <a:pt x="9143" y="2157984"/>
                </a:lnTo>
                <a:lnTo>
                  <a:pt x="9143" y="2148840"/>
                </a:lnTo>
                <a:close/>
              </a:path>
              <a:path w="2883534" h="2679700">
                <a:moveTo>
                  <a:pt x="9143" y="2090927"/>
                </a:moveTo>
                <a:lnTo>
                  <a:pt x="0" y="2090927"/>
                </a:lnTo>
                <a:lnTo>
                  <a:pt x="0" y="2124456"/>
                </a:lnTo>
                <a:lnTo>
                  <a:pt x="9143" y="2124456"/>
                </a:lnTo>
                <a:lnTo>
                  <a:pt x="9143" y="2090927"/>
                </a:lnTo>
                <a:close/>
              </a:path>
              <a:path w="2883534" h="2679700">
                <a:moveTo>
                  <a:pt x="9143" y="2057400"/>
                </a:moveTo>
                <a:lnTo>
                  <a:pt x="0" y="2057400"/>
                </a:lnTo>
                <a:lnTo>
                  <a:pt x="0" y="2066544"/>
                </a:lnTo>
                <a:lnTo>
                  <a:pt x="9143" y="2066544"/>
                </a:lnTo>
                <a:lnTo>
                  <a:pt x="9143" y="2057400"/>
                </a:lnTo>
                <a:close/>
              </a:path>
              <a:path w="2883534" h="2679700">
                <a:moveTo>
                  <a:pt x="9143" y="1999488"/>
                </a:moveTo>
                <a:lnTo>
                  <a:pt x="0" y="1999488"/>
                </a:lnTo>
                <a:lnTo>
                  <a:pt x="0" y="2033015"/>
                </a:lnTo>
                <a:lnTo>
                  <a:pt x="9143" y="2033015"/>
                </a:lnTo>
                <a:lnTo>
                  <a:pt x="9143" y="1999488"/>
                </a:lnTo>
                <a:close/>
              </a:path>
              <a:path w="2883534" h="2679700">
                <a:moveTo>
                  <a:pt x="9143" y="1965959"/>
                </a:moveTo>
                <a:lnTo>
                  <a:pt x="0" y="1965959"/>
                </a:lnTo>
                <a:lnTo>
                  <a:pt x="0" y="1972056"/>
                </a:lnTo>
                <a:lnTo>
                  <a:pt x="9143" y="1972056"/>
                </a:lnTo>
                <a:lnTo>
                  <a:pt x="9143" y="1965959"/>
                </a:lnTo>
                <a:close/>
              </a:path>
              <a:path w="2883534" h="2679700">
                <a:moveTo>
                  <a:pt x="9143" y="1905000"/>
                </a:moveTo>
                <a:lnTo>
                  <a:pt x="0" y="1905000"/>
                </a:lnTo>
                <a:lnTo>
                  <a:pt x="0" y="1938527"/>
                </a:lnTo>
                <a:lnTo>
                  <a:pt x="9143" y="1938527"/>
                </a:lnTo>
                <a:lnTo>
                  <a:pt x="9143" y="1905000"/>
                </a:lnTo>
                <a:close/>
              </a:path>
              <a:path w="2883534" h="2679700">
                <a:moveTo>
                  <a:pt x="9143" y="1871471"/>
                </a:moveTo>
                <a:lnTo>
                  <a:pt x="0" y="1871471"/>
                </a:lnTo>
                <a:lnTo>
                  <a:pt x="0" y="1880615"/>
                </a:lnTo>
                <a:lnTo>
                  <a:pt x="9143" y="1880615"/>
                </a:lnTo>
                <a:lnTo>
                  <a:pt x="9143" y="1871471"/>
                </a:lnTo>
                <a:close/>
              </a:path>
              <a:path w="2883534" h="2679700">
                <a:moveTo>
                  <a:pt x="9143" y="1813559"/>
                </a:moveTo>
                <a:lnTo>
                  <a:pt x="0" y="1813559"/>
                </a:lnTo>
                <a:lnTo>
                  <a:pt x="0" y="1847088"/>
                </a:lnTo>
                <a:lnTo>
                  <a:pt x="9143" y="1847088"/>
                </a:lnTo>
                <a:lnTo>
                  <a:pt x="9143" y="1813559"/>
                </a:lnTo>
                <a:close/>
              </a:path>
              <a:path w="2883534" h="2679700">
                <a:moveTo>
                  <a:pt x="9143" y="1780032"/>
                </a:moveTo>
                <a:lnTo>
                  <a:pt x="0" y="1780032"/>
                </a:lnTo>
                <a:lnTo>
                  <a:pt x="0" y="1789176"/>
                </a:lnTo>
                <a:lnTo>
                  <a:pt x="9143" y="1789176"/>
                </a:lnTo>
                <a:lnTo>
                  <a:pt x="9143" y="1780032"/>
                </a:lnTo>
                <a:close/>
              </a:path>
              <a:path w="2883534" h="2679700">
                <a:moveTo>
                  <a:pt x="9143" y="1722120"/>
                </a:moveTo>
                <a:lnTo>
                  <a:pt x="0" y="1722120"/>
                </a:lnTo>
                <a:lnTo>
                  <a:pt x="0" y="1755648"/>
                </a:lnTo>
                <a:lnTo>
                  <a:pt x="9143" y="1755648"/>
                </a:lnTo>
                <a:lnTo>
                  <a:pt x="9143" y="1722120"/>
                </a:lnTo>
                <a:close/>
              </a:path>
              <a:path w="2883534" h="2679700">
                <a:moveTo>
                  <a:pt x="9143" y="1688592"/>
                </a:moveTo>
                <a:lnTo>
                  <a:pt x="0" y="1688592"/>
                </a:lnTo>
                <a:lnTo>
                  <a:pt x="0" y="1697736"/>
                </a:lnTo>
                <a:lnTo>
                  <a:pt x="9143" y="1697736"/>
                </a:lnTo>
                <a:lnTo>
                  <a:pt x="9143" y="1688592"/>
                </a:lnTo>
                <a:close/>
              </a:path>
              <a:path w="2883534" h="2679700">
                <a:moveTo>
                  <a:pt x="9143" y="1630680"/>
                </a:moveTo>
                <a:lnTo>
                  <a:pt x="0" y="1630680"/>
                </a:lnTo>
                <a:lnTo>
                  <a:pt x="0" y="1664208"/>
                </a:lnTo>
                <a:lnTo>
                  <a:pt x="9143" y="1664208"/>
                </a:lnTo>
                <a:lnTo>
                  <a:pt x="9143" y="1630680"/>
                </a:lnTo>
                <a:close/>
              </a:path>
              <a:path w="2883534" h="2679700">
                <a:moveTo>
                  <a:pt x="9143" y="1597152"/>
                </a:moveTo>
                <a:lnTo>
                  <a:pt x="0" y="1597152"/>
                </a:lnTo>
                <a:lnTo>
                  <a:pt x="0" y="1606295"/>
                </a:lnTo>
                <a:lnTo>
                  <a:pt x="9143" y="1606295"/>
                </a:lnTo>
                <a:lnTo>
                  <a:pt x="9143" y="1597152"/>
                </a:lnTo>
                <a:close/>
              </a:path>
              <a:path w="2883534" h="2679700">
                <a:moveTo>
                  <a:pt x="9143" y="1539239"/>
                </a:moveTo>
                <a:lnTo>
                  <a:pt x="0" y="1539239"/>
                </a:lnTo>
                <a:lnTo>
                  <a:pt x="0" y="1572768"/>
                </a:lnTo>
                <a:lnTo>
                  <a:pt x="9143" y="1572768"/>
                </a:lnTo>
                <a:lnTo>
                  <a:pt x="9143" y="1539239"/>
                </a:lnTo>
                <a:close/>
              </a:path>
              <a:path w="2883534" h="2679700">
                <a:moveTo>
                  <a:pt x="9143" y="1505712"/>
                </a:moveTo>
                <a:lnTo>
                  <a:pt x="0" y="1505712"/>
                </a:lnTo>
                <a:lnTo>
                  <a:pt x="0" y="1514856"/>
                </a:lnTo>
                <a:lnTo>
                  <a:pt x="9143" y="1514856"/>
                </a:lnTo>
                <a:lnTo>
                  <a:pt x="9143" y="1505712"/>
                </a:lnTo>
                <a:close/>
              </a:path>
              <a:path w="2883534" h="2679700">
                <a:moveTo>
                  <a:pt x="9143" y="1447800"/>
                </a:moveTo>
                <a:lnTo>
                  <a:pt x="0" y="1447800"/>
                </a:lnTo>
                <a:lnTo>
                  <a:pt x="0" y="1481327"/>
                </a:lnTo>
                <a:lnTo>
                  <a:pt x="9143" y="1481327"/>
                </a:lnTo>
                <a:lnTo>
                  <a:pt x="9143" y="1447800"/>
                </a:lnTo>
                <a:close/>
              </a:path>
              <a:path w="2883534" h="2679700">
                <a:moveTo>
                  <a:pt x="9143" y="1414271"/>
                </a:moveTo>
                <a:lnTo>
                  <a:pt x="0" y="1414271"/>
                </a:lnTo>
                <a:lnTo>
                  <a:pt x="0" y="1420368"/>
                </a:lnTo>
                <a:lnTo>
                  <a:pt x="9143" y="1420368"/>
                </a:lnTo>
                <a:lnTo>
                  <a:pt x="9143" y="1414271"/>
                </a:lnTo>
                <a:close/>
              </a:path>
              <a:path w="2883534" h="2679700">
                <a:moveTo>
                  <a:pt x="9143" y="1356359"/>
                </a:moveTo>
                <a:lnTo>
                  <a:pt x="0" y="1356359"/>
                </a:lnTo>
                <a:lnTo>
                  <a:pt x="0" y="1389888"/>
                </a:lnTo>
                <a:lnTo>
                  <a:pt x="9143" y="1389888"/>
                </a:lnTo>
                <a:lnTo>
                  <a:pt x="9143" y="1356359"/>
                </a:lnTo>
                <a:close/>
              </a:path>
              <a:path w="2883534" h="2679700">
                <a:moveTo>
                  <a:pt x="9143" y="1322832"/>
                </a:moveTo>
                <a:lnTo>
                  <a:pt x="0" y="1322832"/>
                </a:lnTo>
                <a:lnTo>
                  <a:pt x="0" y="1328927"/>
                </a:lnTo>
                <a:lnTo>
                  <a:pt x="9143" y="1328927"/>
                </a:lnTo>
                <a:lnTo>
                  <a:pt x="9143" y="1322832"/>
                </a:lnTo>
                <a:close/>
              </a:path>
              <a:path w="2883534" h="2679700">
                <a:moveTo>
                  <a:pt x="9143" y="1261871"/>
                </a:moveTo>
                <a:lnTo>
                  <a:pt x="0" y="1261871"/>
                </a:lnTo>
                <a:lnTo>
                  <a:pt x="0" y="1295400"/>
                </a:lnTo>
                <a:lnTo>
                  <a:pt x="9143" y="1295400"/>
                </a:lnTo>
                <a:lnTo>
                  <a:pt x="9143" y="1261871"/>
                </a:lnTo>
                <a:close/>
              </a:path>
              <a:path w="2883534" h="2679700">
                <a:moveTo>
                  <a:pt x="9143" y="1228344"/>
                </a:moveTo>
                <a:lnTo>
                  <a:pt x="0" y="1228344"/>
                </a:lnTo>
                <a:lnTo>
                  <a:pt x="0" y="1237488"/>
                </a:lnTo>
                <a:lnTo>
                  <a:pt x="9143" y="1237488"/>
                </a:lnTo>
                <a:lnTo>
                  <a:pt x="9143" y="1228344"/>
                </a:lnTo>
                <a:close/>
              </a:path>
              <a:path w="2883534" h="2679700">
                <a:moveTo>
                  <a:pt x="9143" y="1170432"/>
                </a:moveTo>
                <a:lnTo>
                  <a:pt x="0" y="1170432"/>
                </a:lnTo>
                <a:lnTo>
                  <a:pt x="0" y="1203959"/>
                </a:lnTo>
                <a:lnTo>
                  <a:pt x="9143" y="1203959"/>
                </a:lnTo>
                <a:lnTo>
                  <a:pt x="9143" y="1170432"/>
                </a:lnTo>
                <a:close/>
              </a:path>
              <a:path w="2883534" h="2679700">
                <a:moveTo>
                  <a:pt x="9143" y="1136903"/>
                </a:moveTo>
                <a:lnTo>
                  <a:pt x="0" y="1136903"/>
                </a:lnTo>
                <a:lnTo>
                  <a:pt x="0" y="1146048"/>
                </a:lnTo>
                <a:lnTo>
                  <a:pt x="9143" y="1146048"/>
                </a:lnTo>
                <a:lnTo>
                  <a:pt x="9143" y="1136903"/>
                </a:lnTo>
                <a:close/>
              </a:path>
              <a:path w="2883534" h="2679700">
                <a:moveTo>
                  <a:pt x="9143" y="1078992"/>
                </a:moveTo>
                <a:lnTo>
                  <a:pt x="0" y="1078992"/>
                </a:lnTo>
                <a:lnTo>
                  <a:pt x="0" y="1112520"/>
                </a:lnTo>
                <a:lnTo>
                  <a:pt x="9143" y="1112520"/>
                </a:lnTo>
                <a:lnTo>
                  <a:pt x="9143" y="1078992"/>
                </a:lnTo>
                <a:close/>
              </a:path>
              <a:path w="2883534" h="2679700">
                <a:moveTo>
                  <a:pt x="9143" y="1045463"/>
                </a:moveTo>
                <a:lnTo>
                  <a:pt x="0" y="1045463"/>
                </a:lnTo>
                <a:lnTo>
                  <a:pt x="0" y="1054608"/>
                </a:lnTo>
                <a:lnTo>
                  <a:pt x="9143" y="1054608"/>
                </a:lnTo>
                <a:lnTo>
                  <a:pt x="9143" y="1045463"/>
                </a:lnTo>
                <a:close/>
              </a:path>
              <a:path w="2883534" h="2679700">
                <a:moveTo>
                  <a:pt x="9143" y="987551"/>
                </a:moveTo>
                <a:lnTo>
                  <a:pt x="0" y="987551"/>
                </a:lnTo>
                <a:lnTo>
                  <a:pt x="0" y="1021080"/>
                </a:lnTo>
                <a:lnTo>
                  <a:pt x="9143" y="1021080"/>
                </a:lnTo>
                <a:lnTo>
                  <a:pt x="9143" y="987551"/>
                </a:lnTo>
                <a:close/>
              </a:path>
              <a:path w="2883534" h="2679700">
                <a:moveTo>
                  <a:pt x="9143" y="954024"/>
                </a:moveTo>
                <a:lnTo>
                  <a:pt x="0" y="954024"/>
                </a:lnTo>
                <a:lnTo>
                  <a:pt x="0" y="963168"/>
                </a:lnTo>
                <a:lnTo>
                  <a:pt x="9143" y="963168"/>
                </a:lnTo>
                <a:lnTo>
                  <a:pt x="9143" y="954024"/>
                </a:lnTo>
                <a:close/>
              </a:path>
              <a:path w="2883534" h="2679700">
                <a:moveTo>
                  <a:pt x="9143" y="896112"/>
                </a:moveTo>
                <a:lnTo>
                  <a:pt x="0" y="896112"/>
                </a:lnTo>
                <a:lnTo>
                  <a:pt x="0" y="929639"/>
                </a:lnTo>
                <a:lnTo>
                  <a:pt x="9143" y="929639"/>
                </a:lnTo>
                <a:lnTo>
                  <a:pt x="9143" y="896112"/>
                </a:lnTo>
                <a:close/>
              </a:path>
              <a:path w="2883534" h="2679700">
                <a:moveTo>
                  <a:pt x="9143" y="862583"/>
                </a:moveTo>
                <a:lnTo>
                  <a:pt x="0" y="862583"/>
                </a:lnTo>
                <a:lnTo>
                  <a:pt x="0" y="871727"/>
                </a:lnTo>
                <a:lnTo>
                  <a:pt x="9143" y="871727"/>
                </a:lnTo>
                <a:lnTo>
                  <a:pt x="9143" y="862583"/>
                </a:lnTo>
                <a:close/>
              </a:path>
              <a:path w="2883534" h="2679700">
                <a:moveTo>
                  <a:pt x="9143" y="804671"/>
                </a:moveTo>
                <a:lnTo>
                  <a:pt x="0" y="804671"/>
                </a:lnTo>
                <a:lnTo>
                  <a:pt x="0" y="838200"/>
                </a:lnTo>
                <a:lnTo>
                  <a:pt x="9143" y="838200"/>
                </a:lnTo>
                <a:lnTo>
                  <a:pt x="9143" y="804671"/>
                </a:lnTo>
                <a:close/>
              </a:path>
              <a:path w="2883534" h="2679700">
                <a:moveTo>
                  <a:pt x="9143" y="771144"/>
                </a:moveTo>
                <a:lnTo>
                  <a:pt x="0" y="771144"/>
                </a:lnTo>
                <a:lnTo>
                  <a:pt x="0" y="777239"/>
                </a:lnTo>
                <a:lnTo>
                  <a:pt x="9143" y="777239"/>
                </a:lnTo>
                <a:lnTo>
                  <a:pt x="9143" y="771144"/>
                </a:lnTo>
                <a:close/>
              </a:path>
              <a:path w="2883534" h="2679700">
                <a:moveTo>
                  <a:pt x="9143" y="713231"/>
                </a:moveTo>
                <a:lnTo>
                  <a:pt x="0" y="713231"/>
                </a:lnTo>
                <a:lnTo>
                  <a:pt x="0" y="746760"/>
                </a:lnTo>
                <a:lnTo>
                  <a:pt x="9143" y="746760"/>
                </a:lnTo>
                <a:lnTo>
                  <a:pt x="9143" y="713231"/>
                </a:lnTo>
                <a:close/>
              </a:path>
              <a:path w="2883534" h="2679700">
                <a:moveTo>
                  <a:pt x="9143" y="679703"/>
                </a:moveTo>
                <a:lnTo>
                  <a:pt x="0" y="679703"/>
                </a:lnTo>
                <a:lnTo>
                  <a:pt x="0" y="685800"/>
                </a:lnTo>
                <a:lnTo>
                  <a:pt x="9143" y="685800"/>
                </a:lnTo>
                <a:lnTo>
                  <a:pt x="9143" y="679703"/>
                </a:lnTo>
                <a:close/>
              </a:path>
              <a:path w="2883534" h="2679700">
                <a:moveTo>
                  <a:pt x="9143" y="618743"/>
                </a:moveTo>
                <a:lnTo>
                  <a:pt x="0" y="618743"/>
                </a:lnTo>
                <a:lnTo>
                  <a:pt x="0" y="652272"/>
                </a:lnTo>
                <a:lnTo>
                  <a:pt x="9143" y="652272"/>
                </a:lnTo>
                <a:lnTo>
                  <a:pt x="9143" y="618743"/>
                </a:lnTo>
                <a:close/>
              </a:path>
              <a:path w="2883534" h="2679700">
                <a:moveTo>
                  <a:pt x="9143" y="585215"/>
                </a:moveTo>
                <a:lnTo>
                  <a:pt x="0" y="585215"/>
                </a:lnTo>
                <a:lnTo>
                  <a:pt x="0" y="594360"/>
                </a:lnTo>
                <a:lnTo>
                  <a:pt x="9143" y="594360"/>
                </a:lnTo>
                <a:lnTo>
                  <a:pt x="9143" y="585215"/>
                </a:lnTo>
                <a:close/>
              </a:path>
              <a:path w="2883534" h="2679700">
                <a:moveTo>
                  <a:pt x="9143" y="527303"/>
                </a:moveTo>
                <a:lnTo>
                  <a:pt x="0" y="527303"/>
                </a:lnTo>
                <a:lnTo>
                  <a:pt x="0" y="560831"/>
                </a:lnTo>
                <a:lnTo>
                  <a:pt x="9143" y="560831"/>
                </a:lnTo>
                <a:lnTo>
                  <a:pt x="9143" y="527303"/>
                </a:lnTo>
                <a:close/>
              </a:path>
              <a:path w="2883534" h="2679700">
                <a:moveTo>
                  <a:pt x="9143" y="493775"/>
                </a:moveTo>
                <a:lnTo>
                  <a:pt x="0" y="493775"/>
                </a:lnTo>
                <a:lnTo>
                  <a:pt x="0" y="502920"/>
                </a:lnTo>
                <a:lnTo>
                  <a:pt x="9143" y="502920"/>
                </a:lnTo>
                <a:lnTo>
                  <a:pt x="9143" y="493775"/>
                </a:lnTo>
                <a:close/>
              </a:path>
              <a:path w="2883534" h="2679700">
                <a:moveTo>
                  <a:pt x="9143" y="435863"/>
                </a:moveTo>
                <a:lnTo>
                  <a:pt x="0" y="435863"/>
                </a:lnTo>
                <a:lnTo>
                  <a:pt x="0" y="469391"/>
                </a:lnTo>
                <a:lnTo>
                  <a:pt x="9143" y="469391"/>
                </a:lnTo>
                <a:lnTo>
                  <a:pt x="9143" y="435863"/>
                </a:lnTo>
                <a:close/>
              </a:path>
              <a:path w="2883534" h="2679700">
                <a:moveTo>
                  <a:pt x="9143" y="402336"/>
                </a:moveTo>
                <a:lnTo>
                  <a:pt x="0" y="402336"/>
                </a:lnTo>
                <a:lnTo>
                  <a:pt x="0" y="411479"/>
                </a:lnTo>
                <a:lnTo>
                  <a:pt x="9143" y="411479"/>
                </a:lnTo>
                <a:lnTo>
                  <a:pt x="9143" y="402336"/>
                </a:lnTo>
                <a:close/>
              </a:path>
              <a:path w="2883534" h="2679700">
                <a:moveTo>
                  <a:pt x="9143" y="344424"/>
                </a:moveTo>
                <a:lnTo>
                  <a:pt x="0" y="344424"/>
                </a:lnTo>
                <a:lnTo>
                  <a:pt x="0" y="377951"/>
                </a:lnTo>
                <a:lnTo>
                  <a:pt x="9143" y="377951"/>
                </a:lnTo>
                <a:lnTo>
                  <a:pt x="9143" y="344424"/>
                </a:lnTo>
                <a:close/>
              </a:path>
              <a:path w="2883534" h="2679700">
                <a:moveTo>
                  <a:pt x="9143" y="310896"/>
                </a:moveTo>
                <a:lnTo>
                  <a:pt x="0" y="310896"/>
                </a:lnTo>
                <a:lnTo>
                  <a:pt x="0" y="320039"/>
                </a:lnTo>
                <a:lnTo>
                  <a:pt x="9143" y="320039"/>
                </a:lnTo>
                <a:lnTo>
                  <a:pt x="9143" y="310896"/>
                </a:lnTo>
                <a:close/>
              </a:path>
              <a:path w="2883534" h="2679700">
                <a:moveTo>
                  <a:pt x="9143" y="252984"/>
                </a:moveTo>
                <a:lnTo>
                  <a:pt x="0" y="252984"/>
                </a:lnTo>
                <a:lnTo>
                  <a:pt x="0" y="286512"/>
                </a:lnTo>
                <a:lnTo>
                  <a:pt x="9143" y="286512"/>
                </a:lnTo>
                <a:lnTo>
                  <a:pt x="9143" y="252984"/>
                </a:lnTo>
                <a:close/>
              </a:path>
              <a:path w="2883534" h="2679700">
                <a:moveTo>
                  <a:pt x="9143" y="219455"/>
                </a:moveTo>
                <a:lnTo>
                  <a:pt x="0" y="219455"/>
                </a:lnTo>
                <a:lnTo>
                  <a:pt x="0" y="228600"/>
                </a:lnTo>
                <a:lnTo>
                  <a:pt x="9143" y="228600"/>
                </a:lnTo>
                <a:lnTo>
                  <a:pt x="9143" y="219455"/>
                </a:lnTo>
                <a:close/>
              </a:path>
              <a:path w="2883534" h="2679700">
                <a:moveTo>
                  <a:pt x="9143" y="161543"/>
                </a:moveTo>
                <a:lnTo>
                  <a:pt x="0" y="161543"/>
                </a:lnTo>
                <a:lnTo>
                  <a:pt x="0" y="195072"/>
                </a:lnTo>
                <a:lnTo>
                  <a:pt x="9143" y="195072"/>
                </a:lnTo>
                <a:lnTo>
                  <a:pt x="9143" y="161543"/>
                </a:lnTo>
                <a:close/>
              </a:path>
              <a:path w="2883534" h="2679700">
                <a:moveTo>
                  <a:pt x="9143" y="128015"/>
                </a:moveTo>
                <a:lnTo>
                  <a:pt x="0" y="128015"/>
                </a:lnTo>
                <a:lnTo>
                  <a:pt x="0" y="134112"/>
                </a:lnTo>
                <a:lnTo>
                  <a:pt x="9143" y="134112"/>
                </a:lnTo>
                <a:lnTo>
                  <a:pt x="9143" y="128015"/>
                </a:lnTo>
                <a:close/>
              </a:path>
              <a:path w="2883534" h="2679700">
                <a:moveTo>
                  <a:pt x="9143" y="70103"/>
                </a:moveTo>
                <a:lnTo>
                  <a:pt x="0" y="70103"/>
                </a:lnTo>
                <a:lnTo>
                  <a:pt x="0" y="100584"/>
                </a:lnTo>
                <a:lnTo>
                  <a:pt x="9143" y="100584"/>
                </a:lnTo>
                <a:lnTo>
                  <a:pt x="9143" y="70103"/>
                </a:lnTo>
                <a:close/>
              </a:path>
              <a:path w="2883534" h="2679700">
                <a:moveTo>
                  <a:pt x="9143" y="36575"/>
                </a:moveTo>
                <a:lnTo>
                  <a:pt x="0" y="36575"/>
                </a:lnTo>
                <a:lnTo>
                  <a:pt x="0" y="42672"/>
                </a:lnTo>
                <a:lnTo>
                  <a:pt x="9143" y="42672"/>
                </a:lnTo>
                <a:lnTo>
                  <a:pt x="9143" y="36575"/>
                </a:lnTo>
                <a:close/>
              </a:path>
              <a:path w="2883534" h="2679700">
                <a:moveTo>
                  <a:pt x="30479" y="0"/>
                </a:moveTo>
                <a:lnTo>
                  <a:pt x="0" y="0"/>
                </a:lnTo>
                <a:lnTo>
                  <a:pt x="0" y="9143"/>
                </a:lnTo>
                <a:lnTo>
                  <a:pt x="9143" y="9143"/>
                </a:lnTo>
                <a:lnTo>
                  <a:pt x="9143" y="6096"/>
                </a:lnTo>
                <a:lnTo>
                  <a:pt x="3048" y="6096"/>
                </a:lnTo>
                <a:lnTo>
                  <a:pt x="9143" y="3048"/>
                </a:lnTo>
                <a:lnTo>
                  <a:pt x="30479" y="3048"/>
                </a:lnTo>
                <a:lnTo>
                  <a:pt x="30479" y="0"/>
                </a:lnTo>
                <a:close/>
              </a:path>
              <a:path w="2883534" h="2679700">
                <a:moveTo>
                  <a:pt x="9143" y="3048"/>
                </a:moveTo>
                <a:lnTo>
                  <a:pt x="3048" y="6096"/>
                </a:lnTo>
                <a:lnTo>
                  <a:pt x="9143" y="6096"/>
                </a:lnTo>
                <a:lnTo>
                  <a:pt x="9143" y="3048"/>
                </a:lnTo>
                <a:close/>
              </a:path>
              <a:path w="2883534" h="2679700">
                <a:moveTo>
                  <a:pt x="30479" y="3048"/>
                </a:moveTo>
                <a:lnTo>
                  <a:pt x="9143" y="3048"/>
                </a:lnTo>
                <a:lnTo>
                  <a:pt x="9143" y="6096"/>
                </a:lnTo>
                <a:lnTo>
                  <a:pt x="30479" y="6096"/>
                </a:lnTo>
                <a:lnTo>
                  <a:pt x="30479" y="3048"/>
                </a:lnTo>
                <a:close/>
              </a:path>
              <a:path w="2883534" h="2679700">
                <a:moveTo>
                  <a:pt x="64007" y="0"/>
                </a:moveTo>
                <a:lnTo>
                  <a:pt x="54863" y="0"/>
                </a:lnTo>
                <a:lnTo>
                  <a:pt x="54863" y="6096"/>
                </a:lnTo>
                <a:lnTo>
                  <a:pt x="64007" y="6096"/>
                </a:lnTo>
                <a:lnTo>
                  <a:pt x="64007" y="0"/>
                </a:lnTo>
                <a:close/>
              </a:path>
              <a:path w="2883534" h="2679700">
                <a:moveTo>
                  <a:pt x="121920" y="0"/>
                </a:moveTo>
                <a:lnTo>
                  <a:pt x="88391" y="0"/>
                </a:lnTo>
                <a:lnTo>
                  <a:pt x="88391" y="6096"/>
                </a:lnTo>
                <a:lnTo>
                  <a:pt x="121920" y="6096"/>
                </a:lnTo>
                <a:lnTo>
                  <a:pt x="121920" y="0"/>
                </a:lnTo>
                <a:close/>
              </a:path>
              <a:path w="2883534" h="2679700">
                <a:moveTo>
                  <a:pt x="155448" y="0"/>
                </a:moveTo>
                <a:lnTo>
                  <a:pt x="146303" y="0"/>
                </a:lnTo>
                <a:lnTo>
                  <a:pt x="146303" y="6096"/>
                </a:lnTo>
                <a:lnTo>
                  <a:pt x="155448" y="6096"/>
                </a:lnTo>
                <a:lnTo>
                  <a:pt x="155448" y="0"/>
                </a:lnTo>
                <a:close/>
              </a:path>
              <a:path w="2883534" h="2679700">
                <a:moveTo>
                  <a:pt x="213359" y="0"/>
                </a:moveTo>
                <a:lnTo>
                  <a:pt x="179831" y="0"/>
                </a:lnTo>
                <a:lnTo>
                  <a:pt x="179831" y="6096"/>
                </a:lnTo>
                <a:lnTo>
                  <a:pt x="213359" y="6096"/>
                </a:lnTo>
                <a:lnTo>
                  <a:pt x="213359" y="0"/>
                </a:lnTo>
                <a:close/>
              </a:path>
              <a:path w="2883534" h="2679700">
                <a:moveTo>
                  <a:pt x="246887" y="0"/>
                </a:moveTo>
                <a:lnTo>
                  <a:pt x="237743" y="0"/>
                </a:lnTo>
                <a:lnTo>
                  <a:pt x="237743" y="6096"/>
                </a:lnTo>
                <a:lnTo>
                  <a:pt x="246887" y="6096"/>
                </a:lnTo>
                <a:lnTo>
                  <a:pt x="246887" y="0"/>
                </a:lnTo>
                <a:close/>
              </a:path>
              <a:path w="2883534" h="2679700">
                <a:moveTo>
                  <a:pt x="304800" y="0"/>
                </a:moveTo>
                <a:lnTo>
                  <a:pt x="271272" y="0"/>
                </a:lnTo>
                <a:lnTo>
                  <a:pt x="271272" y="6096"/>
                </a:lnTo>
                <a:lnTo>
                  <a:pt x="304800" y="6096"/>
                </a:lnTo>
                <a:lnTo>
                  <a:pt x="304800" y="0"/>
                </a:lnTo>
                <a:close/>
              </a:path>
              <a:path w="2883534" h="2679700">
                <a:moveTo>
                  <a:pt x="338327" y="0"/>
                </a:moveTo>
                <a:lnTo>
                  <a:pt x="329183" y="0"/>
                </a:lnTo>
                <a:lnTo>
                  <a:pt x="329183" y="6096"/>
                </a:lnTo>
                <a:lnTo>
                  <a:pt x="338327" y="6096"/>
                </a:lnTo>
                <a:lnTo>
                  <a:pt x="338327" y="0"/>
                </a:lnTo>
                <a:close/>
              </a:path>
              <a:path w="2883534" h="2679700">
                <a:moveTo>
                  <a:pt x="396239" y="0"/>
                </a:moveTo>
                <a:lnTo>
                  <a:pt x="362711" y="0"/>
                </a:lnTo>
                <a:lnTo>
                  <a:pt x="362711" y="6096"/>
                </a:lnTo>
                <a:lnTo>
                  <a:pt x="396239" y="6096"/>
                </a:lnTo>
                <a:lnTo>
                  <a:pt x="396239" y="0"/>
                </a:lnTo>
                <a:close/>
              </a:path>
              <a:path w="2883534" h="2679700">
                <a:moveTo>
                  <a:pt x="429767" y="0"/>
                </a:moveTo>
                <a:lnTo>
                  <a:pt x="423672" y="0"/>
                </a:lnTo>
                <a:lnTo>
                  <a:pt x="423672" y="6096"/>
                </a:lnTo>
                <a:lnTo>
                  <a:pt x="429767" y="6096"/>
                </a:lnTo>
                <a:lnTo>
                  <a:pt x="429767" y="0"/>
                </a:lnTo>
                <a:close/>
              </a:path>
              <a:path w="2883534" h="2679700">
                <a:moveTo>
                  <a:pt x="487679" y="0"/>
                </a:moveTo>
                <a:lnTo>
                  <a:pt x="457200" y="0"/>
                </a:lnTo>
                <a:lnTo>
                  <a:pt x="457200" y="6096"/>
                </a:lnTo>
                <a:lnTo>
                  <a:pt x="487679" y="6096"/>
                </a:lnTo>
                <a:lnTo>
                  <a:pt x="487679" y="0"/>
                </a:lnTo>
                <a:close/>
              </a:path>
              <a:path w="2883534" h="2679700">
                <a:moveTo>
                  <a:pt x="521207" y="0"/>
                </a:moveTo>
                <a:lnTo>
                  <a:pt x="515111" y="0"/>
                </a:lnTo>
                <a:lnTo>
                  <a:pt x="515111" y="6096"/>
                </a:lnTo>
                <a:lnTo>
                  <a:pt x="521207" y="6096"/>
                </a:lnTo>
                <a:lnTo>
                  <a:pt x="521207" y="0"/>
                </a:lnTo>
                <a:close/>
              </a:path>
              <a:path w="2883534" h="2679700">
                <a:moveTo>
                  <a:pt x="582167" y="0"/>
                </a:moveTo>
                <a:lnTo>
                  <a:pt x="548639" y="0"/>
                </a:lnTo>
                <a:lnTo>
                  <a:pt x="548639" y="6096"/>
                </a:lnTo>
                <a:lnTo>
                  <a:pt x="582167" y="6096"/>
                </a:lnTo>
                <a:lnTo>
                  <a:pt x="582167" y="0"/>
                </a:lnTo>
                <a:close/>
              </a:path>
              <a:path w="2883534" h="2679700">
                <a:moveTo>
                  <a:pt x="615696" y="0"/>
                </a:moveTo>
                <a:lnTo>
                  <a:pt x="606551" y="0"/>
                </a:lnTo>
                <a:lnTo>
                  <a:pt x="606551" y="6096"/>
                </a:lnTo>
                <a:lnTo>
                  <a:pt x="615696" y="6096"/>
                </a:lnTo>
                <a:lnTo>
                  <a:pt x="615696" y="0"/>
                </a:lnTo>
                <a:close/>
              </a:path>
              <a:path w="2883534" h="2679700">
                <a:moveTo>
                  <a:pt x="673607" y="0"/>
                </a:moveTo>
                <a:lnTo>
                  <a:pt x="640079" y="0"/>
                </a:lnTo>
                <a:lnTo>
                  <a:pt x="640079" y="6096"/>
                </a:lnTo>
                <a:lnTo>
                  <a:pt x="673607" y="6096"/>
                </a:lnTo>
                <a:lnTo>
                  <a:pt x="673607" y="0"/>
                </a:lnTo>
                <a:close/>
              </a:path>
              <a:path w="2883534" h="2679700">
                <a:moveTo>
                  <a:pt x="707135" y="0"/>
                </a:moveTo>
                <a:lnTo>
                  <a:pt x="697991" y="0"/>
                </a:lnTo>
                <a:lnTo>
                  <a:pt x="697991" y="6096"/>
                </a:lnTo>
                <a:lnTo>
                  <a:pt x="707135" y="6096"/>
                </a:lnTo>
                <a:lnTo>
                  <a:pt x="707135" y="0"/>
                </a:lnTo>
                <a:close/>
              </a:path>
              <a:path w="2883534" h="2679700">
                <a:moveTo>
                  <a:pt x="765048" y="0"/>
                </a:moveTo>
                <a:lnTo>
                  <a:pt x="731520" y="0"/>
                </a:lnTo>
                <a:lnTo>
                  <a:pt x="731520" y="6096"/>
                </a:lnTo>
                <a:lnTo>
                  <a:pt x="765048" y="6096"/>
                </a:lnTo>
                <a:lnTo>
                  <a:pt x="765048" y="0"/>
                </a:lnTo>
                <a:close/>
              </a:path>
              <a:path w="2883534" h="2679700">
                <a:moveTo>
                  <a:pt x="798576" y="0"/>
                </a:moveTo>
                <a:lnTo>
                  <a:pt x="789431" y="0"/>
                </a:lnTo>
                <a:lnTo>
                  <a:pt x="789431" y="6096"/>
                </a:lnTo>
                <a:lnTo>
                  <a:pt x="798576" y="6096"/>
                </a:lnTo>
                <a:lnTo>
                  <a:pt x="798576" y="0"/>
                </a:lnTo>
                <a:close/>
              </a:path>
              <a:path w="2883534" h="2679700">
                <a:moveTo>
                  <a:pt x="856487" y="0"/>
                </a:moveTo>
                <a:lnTo>
                  <a:pt x="822959" y="0"/>
                </a:lnTo>
                <a:lnTo>
                  <a:pt x="822959" y="6096"/>
                </a:lnTo>
                <a:lnTo>
                  <a:pt x="856487" y="6096"/>
                </a:lnTo>
                <a:lnTo>
                  <a:pt x="856487" y="0"/>
                </a:lnTo>
                <a:close/>
              </a:path>
              <a:path w="2883534" h="2679700">
                <a:moveTo>
                  <a:pt x="890015" y="0"/>
                </a:moveTo>
                <a:lnTo>
                  <a:pt x="880872" y="0"/>
                </a:lnTo>
                <a:lnTo>
                  <a:pt x="880872" y="6096"/>
                </a:lnTo>
                <a:lnTo>
                  <a:pt x="890015" y="6096"/>
                </a:lnTo>
                <a:lnTo>
                  <a:pt x="890015" y="0"/>
                </a:lnTo>
                <a:close/>
              </a:path>
              <a:path w="2883534" h="2679700">
                <a:moveTo>
                  <a:pt x="947927" y="0"/>
                </a:moveTo>
                <a:lnTo>
                  <a:pt x="914400" y="0"/>
                </a:lnTo>
                <a:lnTo>
                  <a:pt x="914400" y="6096"/>
                </a:lnTo>
                <a:lnTo>
                  <a:pt x="947927" y="6096"/>
                </a:lnTo>
                <a:lnTo>
                  <a:pt x="947927" y="0"/>
                </a:lnTo>
                <a:close/>
              </a:path>
              <a:path w="2883534" h="2679700">
                <a:moveTo>
                  <a:pt x="981455" y="0"/>
                </a:moveTo>
                <a:lnTo>
                  <a:pt x="972311" y="0"/>
                </a:lnTo>
                <a:lnTo>
                  <a:pt x="972311" y="6096"/>
                </a:lnTo>
                <a:lnTo>
                  <a:pt x="981455" y="6096"/>
                </a:lnTo>
                <a:lnTo>
                  <a:pt x="981455" y="0"/>
                </a:lnTo>
                <a:close/>
              </a:path>
              <a:path w="2883534" h="2679700">
                <a:moveTo>
                  <a:pt x="1039367" y="0"/>
                </a:moveTo>
                <a:lnTo>
                  <a:pt x="1005839" y="0"/>
                </a:lnTo>
                <a:lnTo>
                  <a:pt x="1005839" y="6096"/>
                </a:lnTo>
                <a:lnTo>
                  <a:pt x="1039367" y="6096"/>
                </a:lnTo>
                <a:lnTo>
                  <a:pt x="1039367" y="0"/>
                </a:lnTo>
                <a:close/>
              </a:path>
              <a:path w="2883534" h="2679700">
                <a:moveTo>
                  <a:pt x="1072896" y="0"/>
                </a:moveTo>
                <a:lnTo>
                  <a:pt x="1066800" y="0"/>
                </a:lnTo>
                <a:lnTo>
                  <a:pt x="1066800" y="6096"/>
                </a:lnTo>
                <a:lnTo>
                  <a:pt x="1072896" y="6096"/>
                </a:lnTo>
                <a:lnTo>
                  <a:pt x="1072896" y="0"/>
                </a:lnTo>
                <a:close/>
              </a:path>
              <a:path w="2883534" h="2679700">
                <a:moveTo>
                  <a:pt x="1130807" y="0"/>
                </a:moveTo>
                <a:lnTo>
                  <a:pt x="1100327" y="0"/>
                </a:lnTo>
                <a:lnTo>
                  <a:pt x="1100327" y="6096"/>
                </a:lnTo>
                <a:lnTo>
                  <a:pt x="1130807" y="6096"/>
                </a:lnTo>
                <a:lnTo>
                  <a:pt x="1130807" y="0"/>
                </a:lnTo>
                <a:close/>
              </a:path>
              <a:path w="2883534" h="2679700">
                <a:moveTo>
                  <a:pt x="1164335" y="0"/>
                </a:moveTo>
                <a:lnTo>
                  <a:pt x="1158239" y="0"/>
                </a:lnTo>
                <a:lnTo>
                  <a:pt x="1158239" y="6096"/>
                </a:lnTo>
                <a:lnTo>
                  <a:pt x="1164335" y="6096"/>
                </a:lnTo>
                <a:lnTo>
                  <a:pt x="1164335" y="0"/>
                </a:lnTo>
                <a:close/>
              </a:path>
              <a:path w="2883534" h="2679700">
                <a:moveTo>
                  <a:pt x="1225296" y="0"/>
                </a:moveTo>
                <a:lnTo>
                  <a:pt x="1191767" y="0"/>
                </a:lnTo>
                <a:lnTo>
                  <a:pt x="1191767" y="6096"/>
                </a:lnTo>
                <a:lnTo>
                  <a:pt x="1225296" y="6096"/>
                </a:lnTo>
                <a:lnTo>
                  <a:pt x="1225296" y="0"/>
                </a:lnTo>
                <a:close/>
              </a:path>
              <a:path w="2883534" h="2679700">
                <a:moveTo>
                  <a:pt x="1258824" y="0"/>
                </a:moveTo>
                <a:lnTo>
                  <a:pt x="1249679" y="0"/>
                </a:lnTo>
                <a:lnTo>
                  <a:pt x="1249679" y="6096"/>
                </a:lnTo>
                <a:lnTo>
                  <a:pt x="1258824" y="6096"/>
                </a:lnTo>
                <a:lnTo>
                  <a:pt x="1258824" y="0"/>
                </a:lnTo>
                <a:close/>
              </a:path>
              <a:path w="2883534" h="2679700">
                <a:moveTo>
                  <a:pt x="1316735" y="0"/>
                </a:moveTo>
                <a:lnTo>
                  <a:pt x="1283207" y="0"/>
                </a:lnTo>
                <a:lnTo>
                  <a:pt x="1283207" y="6096"/>
                </a:lnTo>
                <a:lnTo>
                  <a:pt x="1316735" y="6096"/>
                </a:lnTo>
                <a:lnTo>
                  <a:pt x="1316735" y="0"/>
                </a:lnTo>
                <a:close/>
              </a:path>
              <a:path w="2883534" h="2679700">
                <a:moveTo>
                  <a:pt x="1350263" y="0"/>
                </a:moveTo>
                <a:lnTo>
                  <a:pt x="1341120" y="0"/>
                </a:lnTo>
                <a:lnTo>
                  <a:pt x="1341120" y="6096"/>
                </a:lnTo>
                <a:lnTo>
                  <a:pt x="1350263" y="6096"/>
                </a:lnTo>
                <a:lnTo>
                  <a:pt x="1350263" y="0"/>
                </a:lnTo>
                <a:close/>
              </a:path>
              <a:path w="2883534" h="2679700">
                <a:moveTo>
                  <a:pt x="1408176" y="0"/>
                </a:moveTo>
                <a:lnTo>
                  <a:pt x="1374648" y="0"/>
                </a:lnTo>
                <a:lnTo>
                  <a:pt x="1374648" y="6096"/>
                </a:lnTo>
                <a:lnTo>
                  <a:pt x="1408176" y="6096"/>
                </a:lnTo>
                <a:lnTo>
                  <a:pt x="1408176" y="0"/>
                </a:lnTo>
                <a:close/>
              </a:path>
              <a:path w="2883534" h="2679700">
                <a:moveTo>
                  <a:pt x="1441703" y="0"/>
                </a:moveTo>
                <a:lnTo>
                  <a:pt x="1432559" y="0"/>
                </a:lnTo>
                <a:lnTo>
                  <a:pt x="1432559" y="6096"/>
                </a:lnTo>
                <a:lnTo>
                  <a:pt x="1441703" y="6096"/>
                </a:lnTo>
                <a:lnTo>
                  <a:pt x="1441703" y="0"/>
                </a:lnTo>
                <a:close/>
              </a:path>
              <a:path w="2883534" h="2679700">
                <a:moveTo>
                  <a:pt x="1499615" y="0"/>
                </a:moveTo>
                <a:lnTo>
                  <a:pt x="1466087" y="0"/>
                </a:lnTo>
                <a:lnTo>
                  <a:pt x="1466087" y="6096"/>
                </a:lnTo>
                <a:lnTo>
                  <a:pt x="1499615" y="6096"/>
                </a:lnTo>
                <a:lnTo>
                  <a:pt x="1499615" y="0"/>
                </a:lnTo>
                <a:close/>
              </a:path>
              <a:path w="2883534" h="2679700">
                <a:moveTo>
                  <a:pt x="1533143" y="0"/>
                </a:moveTo>
                <a:lnTo>
                  <a:pt x="1524000" y="0"/>
                </a:lnTo>
                <a:lnTo>
                  <a:pt x="1524000" y="6096"/>
                </a:lnTo>
                <a:lnTo>
                  <a:pt x="1533143" y="6096"/>
                </a:lnTo>
                <a:lnTo>
                  <a:pt x="1533143" y="0"/>
                </a:lnTo>
                <a:close/>
              </a:path>
              <a:path w="2883534" h="2679700">
                <a:moveTo>
                  <a:pt x="1591055" y="0"/>
                </a:moveTo>
                <a:lnTo>
                  <a:pt x="1557527" y="0"/>
                </a:lnTo>
                <a:lnTo>
                  <a:pt x="1557527" y="6096"/>
                </a:lnTo>
                <a:lnTo>
                  <a:pt x="1591055" y="6096"/>
                </a:lnTo>
                <a:lnTo>
                  <a:pt x="1591055" y="0"/>
                </a:lnTo>
                <a:close/>
              </a:path>
              <a:path w="2883534" h="2679700">
                <a:moveTo>
                  <a:pt x="1624583" y="0"/>
                </a:moveTo>
                <a:lnTo>
                  <a:pt x="1615439" y="0"/>
                </a:lnTo>
                <a:lnTo>
                  <a:pt x="1615439" y="6096"/>
                </a:lnTo>
                <a:lnTo>
                  <a:pt x="1624583" y="6096"/>
                </a:lnTo>
                <a:lnTo>
                  <a:pt x="1624583" y="0"/>
                </a:lnTo>
                <a:close/>
              </a:path>
              <a:path w="2883534" h="2679700">
                <a:moveTo>
                  <a:pt x="1682496" y="0"/>
                </a:moveTo>
                <a:lnTo>
                  <a:pt x="1648967" y="0"/>
                </a:lnTo>
                <a:lnTo>
                  <a:pt x="1648967" y="6096"/>
                </a:lnTo>
                <a:lnTo>
                  <a:pt x="1682496" y="6096"/>
                </a:lnTo>
                <a:lnTo>
                  <a:pt x="1682496" y="0"/>
                </a:lnTo>
                <a:close/>
              </a:path>
              <a:path w="2883534" h="2679700">
                <a:moveTo>
                  <a:pt x="1716024" y="0"/>
                </a:moveTo>
                <a:lnTo>
                  <a:pt x="1709927" y="0"/>
                </a:lnTo>
                <a:lnTo>
                  <a:pt x="1709927" y="6096"/>
                </a:lnTo>
                <a:lnTo>
                  <a:pt x="1716024" y="6096"/>
                </a:lnTo>
                <a:lnTo>
                  <a:pt x="1716024" y="0"/>
                </a:lnTo>
                <a:close/>
              </a:path>
              <a:path w="2883534" h="2679700">
                <a:moveTo>
                  <a:pt x="1776983" y="0"/>
                </a:moveTo>
                <a:lnTo>
                  <a:pt x="1743455" y="0"/>
                </a:lnTo>
                <a:lnTo>
                  <a:pt x="1743455" y="6096"/>
                </a:lnTo>
                <a:lnTo>
                  <a:pt x="1776983" y="6096"/>
                </a:lnTo>
                <a:lnTo>
                  <a:pt x="1776983" y="0"/>
                </a:lnTo>
                <a:close/>
              </a:path>
              <a:path w="2883534" h="2679700">
                <a:moveTo>
                  <a:pt x="1807463" y="0"/>
                </a:moveTo>
                <a:lnTo>
                  <a:pt x="1801367" y="0"/>
                </a:lnTo>
                <a:lnTo>
                  <a:pt x="1801367" y="6096"/>
                </a:lnTo>
                <a:lnTo>
                  <a:pt x="1807463" y="6096"/>
                </a:lnTo>
                <a:lnTo>
                  <a:pt x="1807463" y="0"/>
                </a:lnTo>
                <a:close/>
              </a:path>
              <a:path w="2883534" h="2679700">
                <a:moveTo>
                  <a:pt x="1868424" y="0"/>
                </a:moveTo>
                <a:lnTo>
                  <a:pt x="1834896" y="0"/>
                </a:lnTo>
                <a:lnTo>
                  <a:pt x="1834896" y="6096"/>
                </a:lnTo>
                <a:lnTo>
                  <a:pt x="1868424" y="6096"/>
                </a:lnTo>
                <a:lnTo>
                  <a:pt x="1868424" y="0"/>
                </a:lnTo>
                <a:close/>
              </a:path>
              <a:path w="2883534" h="2679700">
                <a:moveTo>
                  <a:pt x="1901952" y="0"/>
                </a:moveTo>
                <a:lnTo>
                  <a:pt x="1892807" y="0"/>
                </a:lnTo>
                <a:lnTo>
                  <a:pt x="1892807" y="6096"/>
                </a:lnTo>
                <a:lnTo>
                  <a:pt x="1901952" y="6096"/>
                </a:lnTo>
                <a:lnTo>
                  <a:pt x="1901952" y="0"/>
                </a:lnTo>
                <a:close/>
              </a:path>
              <a:path w="2883534" h="2679700">
                <a:moveTo>
                  <a:pt x="1959863" y="0"/>
                </a:moveTo>
                <a:lnTo>
                  <a:pt x="1926335" y="0"/>
                </a:lnTo>
                <a:lnTo>
                  <a:pt x="1926335" y="6096"/>
                </a:lnTo>
                <a:lnTo>
                  <a:pt x="1959863" y="6096"/>
                </a:lnTo>
                <a:lnTo>
                  <a:pt x="1959863" y="0"/>
                </a:lnTo>
                <a:close/>
              </a:path>
              <a:path w="2883534" h="2679700">
                <a:moveTo>
                  <a:pt x="1993391" y="0"/>
                </a:moveTo>
                <a:lnTo>
                  <a:pt x="1984248" y="0"/>
                </a:lnTo>
                <a:lnTo>
                  <a:pt x="1984248" y="6096"/>
                </a:lnTo>
                <a:lnTo>
                  <a:pt x="1993391" y="6096"/>
                </a:lnTo>
                <a:lnTo>
                  <a:pt x="1993391" y="0"/>
                </a:lnTo>
                <a:close/>
              </a:path>
              <a:path w="2883534" h="2679700">
                <a:moveTo>
                  <a:pt x="2051303" y="0"/>
                </a:moveTo>
                <a:lnTo>
                  <a:pt x="2017776" y="0"/>
                </a:lnTo>
                <a:lnTo>
                  <a:pt x="2017776" y="6096"/>
                </a:lnTo>
                <a:lnTo>
                  <a:pt x="2051303" y="6096"/>
                </a:lnTo>
                <a:lnTo>
                  <a:pt x="2051303" y="0"/>
                </a:lnTo>
                <a:close/>
              </a:path>
              <a:path w="2883534" h="2679700">
                <a:moveTo>
                  <a:pt x="2084831" y="0"/>
                </a:moveTo>
                <a:lnTo>
                  <a:pt x="2075687" y="0"/>
                </a:lnTo>
                <a:lnTo>
                  <a:pt x="2075687" y="6096"/>
                </a:lnTo>
                <a:lnTo>
                  <a:pt x="2084831" y="6096"/>
                </a:lnTo>
                <a:lnTo>
                  <a:pt x="2084831" y="0"/>
                </a:lnTo>
                <a:close/>
              </a:path>
              <a:path w="2883534" h="2679700">
                <a:moveTo>
                  <a:pt x="2142743" y="0"/>
                </a:moveTo>
                <a:lnTo>
                  <a:pt x="2109215" y="0"/>
                </a:lnTo>
                <a:lnTo>
                  <a:pt x="2109215" y="6096"/>
                </a:lnTo>
                <a:lnTo>
                  <a:pt x="2142743" y="6096"/>
                </a:lnTo>
                <a:lnTo>
                  <a:pt x="2142743" y="0"/>
                </a:lnTo>
                <a:close/>
              </a:path>
              <a:path w="2883534" h="2679700">
                <a:moveTo>
                  <a:pt x="2176272" y="0"/>
                </a:moveTo>
                <a:lnTo>
                  <a:pt x="2167128" y="0"/>
                </a:lnTo>
                <a:lnTo>
                  <a:pt x="2167128" y="6096"/>
                </a:lnTo>
                <a:lnTo>
                  <a:pt x="2176272" y="6096"/>
                </a:lnTo>
                <a:lnTo>
                  <a:pt x="2176272" y="0"/>
                </a:lnTo>
                <a:close/>
              </a:path>
              <a:path w="2883534" h="2679700">
                <a:moveTo>
                  <a:pt x="2234183" y="0"/>
                </a:moveTo>
                <a:lnTo>
                  <a:pt x="2200655" y="0"/>
                </a:lnTo>
                <a:lnTo>
                  <a:pt x="2200655" y="6096"/>
                </a:lnTo>
                <a:lnTo>
                  <a:pt x="2234183" y="6096"/>
                </a:lnTo>
                <a:lnTo>
                  <a:pt x="2234183" y="0"/>
                </a:lnTo>
                <a:close/>
              </a:path>
              <a:path w="2883534" h="2679700">
                <a:moveTo>
                  <a:pt x="2267711" y="0"/>
                </a:moveTo>
                <a:lnTo>
                  <a:pt x="2258567" y="0"/>
                </a:lnTo>
                <a:lnTo>
                  <a:pt x="2258567" y="6096"/>
                </a:lnTo>
                <a:lnTo>
                  <a:pt x="2267711" y="6096"/>
                </a:lnTo>
                <a:lnTo>
                  <a:pt x="2267711" y="0"/>
                </a:lnTo>
                <a:close/>
              </a:path>
              <a:path w="2883534" h="2679700">
                <a:moveTo>
                  <a:pt x="2325624" y="0"/>
                </a:moveTo>
                <a:lnTo>
                  <a:pt x="2292096" y="0"/>
                </a:lnTo>
                <a:lnTo>
                  <a:pt x="2292096" y="6096"/>
                </a:lnTo>
                <a:lnTo>
                  <a:pt x="2325624" y="6096"/>
                </a:lnTo>
                <a:lnTo>
                  <a:pt x="2325624" y="0"/>
                </a:lnTo>
                <a:close/>
              </a:path>
              <a:path w="2883534" h="2679700">
                <a:moveTo>
                  <a:pt x="2359152" y="0"/>
                </a:moveTo>
                <a:lnTo>
                  <a:pt x="2353055" y="0"/>
                </a:lnTo>
                <a:lnTo>
                  <a:pt x="2353055" y="6096"/>
                </a:lnTo>
                <a:lnTo>
                  <a:pt x="2359152" y="6096"/>
                </a:lnTo>
                <a:lnTo>
                  <a:pt x="2359152" y="0"/>
                </a:lnTo>
                <a:close/>
              </a:path>
              <a:path w="2883534" h="2679700">
                <a:moveTo>
                  <a:pt x="2420111" y="0"/>
                </a:moveTo>
                <a:lnTo>
                  <a:pt x="2386583" y="0"/>
                </a:lnTo>
                <a:lnTo>
                  <a:pt x="2386583" y="6096"/>
                </a:lnTo>
                <a:lnTo>
                  <a:pt x="2420111" y="6096"/>
                </a:lnTo>
                <a:lnTo>
                  <a:pt x="2420111" y="0"/>
                </a:lnTo>
                <a:close/>
              </a:path>
              <a:path w="2883534" h="2679700">
                <a:moveTo>
                  <a:pt x="2450591" y="0"/>
                </a:moveTo>
                <a:lnTo>
                  <a:pt x="2444496" y="0"/>
                </a:lnTo>
                <a:lnTo>
                  <a:pt x="2444496" y="6096"/>
                </a:lnTo>
                <a:lnTo>
                  <a:pt x="2450591" y="6096"/>
                </a:lnTo>
                <a:lnTo>
                  <a:pt x="2450591" y="0"/>
                </a:lnTo>
                <a:close/>
              </a:path>
              <a:path w="2883534" h="2679700">
                <a:moveTo>
                  <a:pt x="2511552" y="0"/>
                </a:moveTo>
                <a:lnTo>
                  <a:pt x="2478024" y="0"/>
                </a:lnTo>
                <a:lnTo>
                  <a:pt x="2478024" y="6096"/>
                </a:lnTo>
                <a:lnTo>
                  <a:pt x="2511552" y="6096"/>
                </a:lnTo>
                <a:lnTo>
                  <a:pt x="2511552" y="0"/>
                </a:lnTo>
                <a:close/>
              </a:path>
              <a:path w="2883534" h="2679700">
                <a:moveTo>
                  <a:pt x="2545079" y="0"/>
                </a:moveTo>
                <a:lnTo>
                  <a:pt x="2535935" y="0"/>
                </a:lnTo>
                <a:lnTo>
                  <a:pt x="2535935" y="6096"/>
                </a:lnTo>
                <a:lnTo>
                  <a:pt x="2545079" y="6096"/>
                </a:lnTo>
                <a:lnTo>
                  <a:pt x="2545079" y="0"/>
                </a:lnTo>
                <a:close/>
              </a:path>
              <a:path w="2883534" h="2679700">
                <a:moveTo>
                  <a:pt x="2602991" y="0"/>
                </a:moveTo>
                <a:lnTo>
                  <a:pt x="2569463" y="0"/>
                </a:lnTo>
                <a:lnTo>
                  <a:pt x="2569463" y="6096"/>
                </a:lnTo>
                <a:lnTo>
                  <a:pt x="2602991" y="6096"/>
                </a:lnTo>
                <a:lnTo>
                  <a:pt x="2602991" y="0"/>
                </a:lnTo>
                <a:close/>
              </a:path>
              <a:path w="2883534" h="2679700">
                <a:moveTo>
                  <a:pt x="2636520" y="0"/>
                </a:moveTo>
                <a:lnTo>
                  <a:pt x="2627376" y="0"/>
                </a:lnTo>
                <a:lnTo>
                  <a:pt x="2627376" y="6096"/>
                </a:lnTo>
                <a:lnTo>
                  <a:pt x="2636520" y="6096"/>
                </a:lnTo>
                <a:lnTo>
                  <a:pt x="2636520" y="0"/>
                </a:lnTo>
                <a:close/>
              </a:path>
              <a:path w="2883534" h="2679700">
                <a:moveTo>
                  <a:pt x="2694431" y="0"/>
                </a:moveTo>
                <a:lnTo>
                  <a:pt x="2660904" y="0"/>
                </a:lnTo>
                <a:lnTo>
                  <a:pt x="2660904" y="6096"/>
                </a:lnTo>
                <a:lnTo>
                  <a:pt x="2694431" y="6096"/>
                </a:lnTo>
                <a:lnTo>
                  <a:pt x="2694431" y="0"/>
                </a:lnTo>
                <a:close/>
              </a:path>
              <a:path w="2883534" h="2679700">
                <a:moveTo>
                  <a:pt x="2727959" y="0"/>
                </a:moveTo>
                <a:lnTo>
                  <a:pt x="2718815" y="0"/>
                </a:lnTo>
                <a:lnTo>
                  <a:pt x="2718815" y="6096"/>
                </a:lnTo>
                <a:lnTo>
                  <a:pt x="2727959" y="6096"/>
                </a:lnTo>
                <a:lnTo>
                  <a:pt x="2727959" y="0"/>
                </a:lnTo>
                <a:close/>
              </a:path>
              <a:path w="2883534" h="2679700">
                <a:moveTo>
                  <a:pt x="2785872" y="0"/>
                </a:moveTo>
                <a:lnTo>
                  <a:pt x="2752343" y="0"/>
                </a:lnTo>
                <a:lnTo>
                  <a:pt x="2752343" y="6096"/>
                </a:lnTo>
                <a:lnTo>
                  <a:pt x="2785872" y="6096"/>
                </a:lnTo>
                <a:lnTo>
                  <a:pt x="2785872" y="0"/>
                </a:lnTo>
                <a:close/>
              </a:path>
              <a:path w="2883534" h="2679700">
                <a:moveTo>
                  <a:pt x="2819400" y="0"/>
                </a:moveTo>
                <a:lnTo>
                  <a:pt x="2810255" y="0"/>
                </a:lnTo>
                <a:lnTo>
                  <a:pt x="2810255" y="6096"/>
                </a:lnTo>
                <a:lnTo>
                  <a:pt x="2819400" y="6096"/>
                </a:lnTo>
                <a:lnTo>
                  <a:pt x="2819400" y="0"/>
                </a:lnTo>
                <a:close/>
              </a:path>
              <a:path w="2883534" h="2679700">
                <a:moveTo>
                  <a:pt x="2877311" y="0"/>
                </a:moveTo>
                <a:lnTo>
                  <a:pt x="2843783" y="0"/>
                </a:lnTo>
                <a:lnTo>
                  <a:pt x="2843783" y="6096"/>
                </a:lnTo>
                <a:lnTo>
                  <a:pt x="2877311" y="6096"/>
                </a:lnTo>
                <a:lnTo>
                  <a:pt x="2877311" y="0"/>
                </a:lnTo>
                <a:close/>
              </a:path>
              <a:path w="2883534" h="2679700">
                <a:moveTo>
                  <a:pt x="2883407" y="24384"/>
                </a:moveTo>
                <a:lnTo>
                  <a:pt x="2877311" y="24384"/>
                </a:lnTo>
                <a:lnTo>
                  <a:pt x="2877311" y="33527"/>
                </a:lnTo>
                <a:lnTo>
                  <a:pt x="2883407" y="33527"/>
                </a:lnTo>
                <a:lnTo>
                  <a:pt x="2883407" y="24384"/>
                </a:lnTo>
                <a:close/>
              </a:path>
              <a:path w="2883534" h="2679700">
                <a:moveTo>
                  <a:pt x="2883407" y="57912"/>
                </a:moveTo>
                <a:lnTo>
                  <a:pt x="2877311" y="57912"/>
                </a:lnTo>
                <a:lnTo>
                  <a:pt x="2877311" y="91439"/>
                </a:lnTo>
                <a:lnTo>
                  <a:pt x="2883407" y="91439"/>
                </a:lnTo>
                <a:lnTo>
                  <a:pt x="2883407" y="57912"/>
                </a:lnTo>
                <a:close/>
              </a:path>
              <a:path w="2883534" h="2679700">
                <a:moveTo>
                  <a:pt x="2883407" y="118872"/>
                </a:moveTo>
                <a:lnTo>
                  <a:pt x="2877311" y="118872"/>
                </a:lnTo>
                <a:lnTo>
                  <a:pt x="2877311" y="124967"/>
                </a:lnTo>
                <a:lnTo>
                  <a:pt x="2883407" y="124967"/>
                </a:lnTo>
                <a:lnTo>
                  <a:pt x="2883407" y="118872"/>
                </a:lnTo>
                <a:close/>
              </a:path>
              <a:path w="2883534" h="2679700">
                <a:moveTo>
                  <a:pt x="2883407" y="152400"/>
                </a:moveTo>
                <a:lnTo>
                  <a:pt x="2877311" y="152400"/>
                </a:lnTo>
                <a:lnTo>
                  <a:pt x="2877311" y="182879"/>
                </a:lnTo>
                <a:lnTo>
                  <a:pt x="2883407" y="182879"/>
                </a:lnTo>
                <a:lnTo>
                  <a:pt x="2883407" y="152400"/>
                </a:lnTo>
                <a:close/>
              </a:path>
              <a:path w="2883534" h="2679700">
                <a:moveTo>
                  <a:pt x="2883407" y="210312"/>
                </a:moveTo>
                <a:lnTo>
                  <a:pt x="2877311" y="210312"/>
                </a:lnTo>
                <a:lnTo>
                  <a:pt x="2877311" y="216408"/>
                </a:lnTo>
                <a:lnTo>
                  <a:pt x="2883407" y="216408"/>
                </a:lnTo>
                <a:lnTo>
                  <a:pt x="2883407" y="210312"/>
                </a:lnTo>
                <a:close/>
              </a:path>
              <a:path w="2883534" h="2679700">
                <a:moveTo>
                  <a:pt x="2883407" y="243839"/>
                </a:moveTo>
                <a:lnTo>
                  <a:pt x="2877311" y="243839"/>
                </a:lnTo>
                <a:lnTo>
                  <a:pt x="2877311" y="277367"/>
                </a:lnTo>
                <a:lnTo>
                  <a:pt x="2883407" y="277367"/>
                </a:lnTo>
                <a:lnTo>
                  <a:pt x="2883407" y="243839"/>
                </a:lnTo>
                <a:close/>
              </a:path>
              <a:path w="2883534" h="2679700">
                <a:moveTo>
                  <a:pt x="2883407" y="301751"/>
                </a:moveTo>
                <a:lnTo>
                  <a:pt x="2877311" y="301751"/>
                </a:lnTo>
                <a:lnTo>
                  <a:pt x="2877311" y="310896"/>
                </a:lnTo>
                <a:lnTo>
                  <a:pt x="2883407" y="310896"/>
                </a:lnTo>
                <a:lnTo>
                  <a:pt x="2883407" y="301751"/>
                </a:lnTo>
                <a:close/>
              </a:path>
              <a:path w="2883534" h="2679700">
                <a:moveTo>
                  <a:pt x="2883407" y="335279"/>
                </a:moveTo>
                <a:lnTo>
                  <a:pt x="2877311" y="335279"/>
                </a:lnTo>
                <a:lnTo>
                  <a:pt x="2877311" y="368808"/>
                </a:lnTo>
                <a:lnTo>
                  <a:pt x="2883407" y="368808"/>
                </a:lnTo>
                <a:lnTo>
                  <a:pt x="2883407" y="335279"/>
                </a:lnTo>
                <a:close/>
              </a:path>
              <a:path w="2883534" h="2679700">
                <a:moveTo>
                  <a:pt x="2883407" y="393191"/>
                </a:moveTo>
                <a:lnTo>
                  <a:pt x="2877311" y="393191"/>
                </a:lnTo>
                <a:lnTo>
                  <a:pt x="2877311" y="402336"/>
                </a:lnTo>
                <a:lnTo>
                  <a:pt x="2883407" y="402336"/>
                </a:lnTo>
                <a:lnTo>
                  <a:pt x="2883407" y="393191"/>
                </a:lnTo>
                <a:close/>
              </a:path>
              <a:path w="2883534" h="2679700">
                <a:moveTo>
                  <a:pt x="2883407" y="426720"/>
                </a:moveTo>
                <a:lnTo>
                  <a:pt x="2877311" y="426720"/>
                </a:lnTo>
                <a:lnTo>
                  <a:pt x="2877311" y="460248"/>
                </a:lnTo>
                <a:lnTo>
                  <a:pt x="2883407" y="460248"/>
                </a:lnTo>
                <a:lnTo>
                  <a:pt x="2883407" y="426720"/>
                </a:lnTo>
                <a:close/>
              </a:path>
              <a:path w="2883534" h="2679700">
                <a:moveTo>
                  <a:pt x="2883407" y="484631"/>
                </a:moveTo>
                <a:lnTo>
                  <a:pt x="2877311" y="484631"/>
                </a:lnTo>
                <a:lnTo>
                  <a:pt x="2877311" y="493775"/>
                </a:lnTo>
                <a:lnTo>
                  <a:pt x="2883407" y="493775"/>
                </a:lnTo>
                <a:lnTo>
                  <a:pt x="2883407" y="484631"/>
                </a:lnTo>
                <a:close/>
              </a:path>
              <a:path w="2883534" h="2679700">
                <a:moveTo>
                  <a:pt x="2883407" y="518160"/>
                </a:moveTo>
                <a:lnTo>
                  <a:pt x="2877311" y="518160"/>
                </a:lnTo>
                <a:lnTo>
                  <a:pt x="2877311" y="551688"/>
                </a:lnTo>
                <a:lnTo>
                  <a:pt x="2883407" y="551688"/>
                </a:lnTo>
                <a:lnTo>
                  <a:pt x="2883407" y="518160"/>
                </a:lnTo>
                <a:close/>
              </a:path>
              <a:path w="2883534" h="2679700">
                <a:moveTo>
                  <a:pt x="2883407" y="576072"/>
                </a:moveTo>
                <a:lnTo>
                  <a:pt x="2877311" y="576072"/>
                </a:lnTo>
                <a:lnTo>
                  <a:pt x="2877311" y="585215"/>
                </a:lnTo>
                <a:lnTo>
                  <a:pt x="2883407" y="585215"/>
                </a:lnTo>
                <a:lnTo>
                  <a:pt x="2883407" y="576072"/>
                </a:lnTo>
                <a:close/>
              </a:path>
              <a:path w="2883534" h="2679700">
                <a:moveTo>
                  <a:pt x="2883407" y="609600"/>
                </a:moveTo>
                <a:lnTo>
                  <a:pt x="2877311" y="609600"/>
                </a:lnTo>
                <a:lnTo>
                  <a:pt x="2877311" y="643127"/>
                </a:lnTo>
                <a:lnTo>
                  <a:pt x="2883407" y="643127"/>
                </a:lnTo>
                <a:lnTo>
                  <a:pt x="2883407" y="609600"/>
                </a:lnTo>
                <a:close/>
              </a:path>
              <a:path w="2883534" h="2679700">
                <a:moveTo>
                  <a:pt x="2883407" y="667512"/>
                </a:moveTo>
                <a:lnTo>
                  <a:pt x="2877311" y="667512"/>
                </a:lnTo>
                <a:lnTo>
                  <a:pt x="2877311" y="676655"/>
                </a:lnTo>
                <a:lnTo>
                  <a:pt x="2883407" y="676655"/>
                </a:lnTo>
                <a:lnTo>
                  <a:pt x="2883407" y="667512"/>
                </a:lnTo>
                <a:close/>
              </a:path>
              <a:path w="2883534" h="2679700">
                <a:moveTo>
                  <a:pt x="2883407" y="701039"/>
                </a:moveTo>
                <a:lnTo>
                  <a:pt x="2877311" y="701039"/>
                </a:lnTo>
                <a:lnTo>
                  <a:pt x="2877311" y="734567"/>
                </a:lnTo>
                <a:lnTo>
                  <a:pt x="2883407" y="734567"/>
                </a:lnTo>
                <a:lnTo>
                  <a:pt x="2883407" y="701039"/>
                </a:lnTo>
                <a:close/>
              </a:path>
              <a:path w="2883534" h="2679700">
                <a:moveTo>
                  <a:pt x="2883407" y="762000"/>
                </a:moveTo>
                <a:lnTo>
                  <a:pt x="2877311" y="762000"/>
                </a:lnTo>
                <a:lnTo>
                  <a:pt x="2877311" y="768095"/>
                </a:lnTo>
                <a:lnTo>
                  <a:pt x="2883407" y="768095"/>
                </a:lnTo>
                <a:lnTo>
                  <a:pt x="2883407" y="762000"/>
                </a:lnTo>
                <a:close/>
              </a:path>
              <a:path w="2883534" h="2679700">
                <a:moveTo>
                  <a:pt x="2883407" y="795527"/>
                </a:moveTo>
                <a:lnTo>
                  <a:pt x="2877311" y="795527"/>
                </a:lnTo>
                <a:lnTo>
                  <a:pt x="2877311" y="829056"/>
                </a:lnTo>
                <a:lnTo>
                  <a:pt x="2883407" y="829056"/>
                </a:lnTo>
                <a:lnTo>
                  <a:pt x="2883407" y="795527"/>
                </a:lnTo>
                <a:close/>
              </a:path>
              <a:path w="2883534" h="2679700">
                <a:moveTo>
                  <a:pt x="2883407" y="853439"/>
                </a:moveTo>
                <a:lnTo>
                  <a:pt x="2877311" y="853439"/>
                </a:lnTo>
                <a:lnTo>
                  <a:pt x="2877311" y="859536"/>
                </a:lnTo>
                <a:lnTo>
                  <a:pt x="2883407" y="859536"/>
                </a:lnTo>
                <a:lnTo>
                  <a:pt x="2883407" y="853439"/>
                </a:lnTo>
                <a:close/>
              </a:path>
              <a:path w="2883534" h="2679700">
                <a:moveTo>
                  <a:pt x="2883407" y="886968"/>
                </a:moveTo>
                <a:lnTo>
                  <a:pt x="2877311" y="886968"/>
                </a:lnTo>
                <a:lnTo>
                  <a:pt x="2877311" y="920495"/>
                </a:lnTo>
                <a:lnTo>
                  <a:pt x="2883407" y="920495"/>
                </a:lnTo>
                <a:lnTo>
                  <a:pt x="2883407" y="886968"/>
                </a:lnTo>
                <a:close/>
              </a:path>
              <a:path w="2883534" h="2679700">
                <a:moveTo>
                  <a:pt x="2883407" y="944880"/>
                </a:moveTo>
                <a:lnTo>
                  <a:pt x="2877311" y="944880"/>
                </a:lnTo>
                <a:lnTo>
                  <a:pt x="2877311" y="954024"/>
                </a:lnTo>
                <a:lnTo>
                  <a:pt x="2883407" y="954024"/>
                </a:lnTo>
                <a:lnTo>
                  <a:pt x="2883407" y="944880"/>
                </a:lnTo>
                <a:close/>
              </a:path>
              <a:path w="2883534" h="2679700">
                <a:moveTo>
                  <a:pt x="2883407" y="978407"/>
                </a:moveTo>
                <a:lnTo>
                  <a:pt x="2877311" y="978407"/>
                </a:lnTo>
                <a:lnTo>
                  <a:pt x="2877311" y="1011936"/>
                </a:lnTo>
                <a:lnTo>
                  <a:pt x="2883407" y="1011936"/>
                </a:lnTo>
                <a:lnTo>
                  <a:pt x="2883407" y="978407"/>
                </a:lnTo>
                <a:close/>
              </a:path>
              <a:path w="2883534" h="2679700">
                <a:moveTo>
                  <a:pt x="2883407" y="1036319"/>
                </a:moveTo>
                <a:lnTo>
                  <a:pt x="2877311" y="1036319"/>
                </a:lnTo>
                <a:lnTo>
                  <a:pt x="2877311" y="1045463"/>
                </a:lnTo>
                <a:lnTo>
                  <a:pt x="2883407" y="1045463"/>
                </a:lnTo>
                <a:lnTo>
                  <a:pt x="2883407" y="1036319"/>
                </a:lnTo>
                <a:close/>
              </a:path>
              <a:path w="2883534" h="2679700">
                <a:moveTo>
                  <a:pt x="2883407" y="1069848"/>
                </a:moveTo>
                <a:lnTo>
                  <a:pt x="2877311" y="1069848"/>
                </a:lnTo>
                <a:lnTo>
                  <a:pt x="2877311" y="1103376"/>
                </a:lnTo>
                <a:lnTo>
                  <a:pt x="2883407" y="1103376"/>
                </a:lnTo>
                <a:lnTo>
                  <a:pt x="2883407" y="1069848"/>
                </a:lnTo>
                <a:close/>
              </a:path>
              <a:path w="2883534" h="2679700">
                <a:moveTo>
                  <a:pt x="2883407" y="1127759"/>
                </a:moveTo>
                <a:lnTo>
                  <a:pt x="2877311" y="1127759"/>
                </a:lnTo>
                <a:lnTo>
                  <a:pt x="2877311" y="1136903"/>
                </a:lnTo>
                <a:lnTo>
                  <a:pt x="2883407" y="1136903"/>
                </a:lnTo>
                <a:lnTo>
                  <a:pt x="2883407" y="1127759"/>
                </a:lnTo>
                <a:close/>
              </a:path>
              <a:path w="2883534" h="2679700">
                <a:moveTo>
                  <a:pt x="2883407" y="1161288"/>
                </a:moveTo>
                <a:lnTo>
                  <a:pt x="2877311" y="1161288"/>
                </a:lnTo>
                <a:lnTo>
                  <a:pt x="2877311" y="1194815"/>
                </a:lnTo>
                <a:lnTo>
                  <a:pt x="2883407" y="1194815"/>
                </a:lnTo>
                <a:lnTo>
                  <a:pt x="2883407" y="1161288"/>
                </a:lnTo>
                <a:close/>
              </a:path>
              <a:path w="2883534" h="2679700">
                <a:moveTo>
                  <a:pt x="2883407" y="1219200"/>
                </a:moveTo>
                <a:lnTo>
                  <a:pt x="2877311" y="1219200"/>
                </a:lnTo>
                <a:lnTo>
                  <a:pt x="2877311" y="1228344"/>
                </a:lnTo>
                <a:lnTo>
                  <a:pt x="2883407" y="1228344"/>
                </a:lnTo>
                <a:lnTo>
                  <a:pt x="2883407" y="1219200"/>
                </a:lnTo>
                <a:close/>
              </a:path>
              <a:path w="2883534" h="2679700">
                <a:moveTo>
                  <a:pt x="2883407" y="1252727"/>
                </a:moveTo>
                <a:lnTo>
                  <a:pt x="2877311" y="1252727"/>
                </a:lnTo>
                <a:lnTo>
                  <a:pt x="2877311" y="1286256"/>
                </a:lnTo>
                <a:lnTo>
                  <a:pt x="2883407" y="1286256"/>
                </a:lnTo>
                <a:lnTo>
                  <a:pt x="2883407" y="1252727"/>
                </a:lnTo>
                <a:close/>
              </a:path>
              <a:path w="2883534" h="2679700">
                <a:moveTo>
                  <a:pt x="2883407" y="1310639"/>
                </a:moveTo>
                <a:lnTo>
                  <a:pt x="2877311" y="1310639"/>
                </a:lnTo>
                <a:lnTo>
                  <a:pt x="2877311" y="1319783"/>
                </a:lnTo>
                <a:lnTo>
                  <a:pt x="2883407" y="1319783"/>
                </a:lnTo>
                <a:lnTo>
                  <a:pt x="2883407" y="1310639"/>
                </a:lnTo>
                <a:close/>
              </a:path>
              <a:path w="2883534" h="2679700">
                <a:moveTo>
                  <a:pt x="2883407" y="1344168"/>
                </a:moveTo>
                <a:lnTo>
                  <a:pt x="2877311" y="1344168"/>
                </a:lnTo>
                <a:lnTo>
                  <a:pt x="2877311" y="1377695"/>
                </a:lnTo>
                <a:lnTo>
                  <a:pt x="2883407" y="1377695"/>
                </a:lnTo>
                <a:lnTo>
                  <a:pt x="2883407" y="1344168"/>
                </a:lnTo>
                <a:close/>
              </a:path>
              <a:path w="2883534" h="2679700">
                <a:moveTo>
                  <a:pt x="2883407" y="1405127"/>
                </a:moveTo>
                <a:lnTo>
                  <a:pt x="2877311" y="1405127"/>
                </a:lnTo>
                <a:lnTo>
                  <a:pt x="2877311" y="1411224"/>
                </a:lnTo>
                <a:lnTo>
                  <a:pt x="2883407" y="1411224"/>
                </a:lnTo>
                <a:lnTo>
                  <a:pt x="2883407" y="1405127"/>
                </a:lnTo>
                <a:close/>
              </a:path>
              <a:path w="2883534" h="2679700">
                <a:moveTo>
                  <a:pt x="2883407" y="1438656"/>
                </a:moveTo>
                <a:lnTo>
                  <a:pt x="2877311" y="1438656"/>
                </a:lnTo>
                <a:lnTo>
                  <a:pt x="2877311" y="1472183"/>
                </a:lnTo>
                <a:lnTo>
                  <a:pt x="2883407" y="1472183"/>
                </a:lnTo>
                <a:lnTo>
                  <a:pt x="2883407" y="1438656"/>
                </a:lnTo>
                <a:close/>
              </a:path>
              <a:path w="2883534" h="2679700">
                <a:moveTo>
                  <a:pt x="2883407" y="1496568"/>
                </a:moveTo>
                <a:lnTo>
                  <a:pt x="2877311" y="1496568"/>
                </a:lnTo>
                <a:lnTo>
                  <a:pt x="2877311" y="1502664"/>
                </a:lnTo>
                <a:lnTo>
                  <a:pt x="2883407" y="1502664"/>
                </a:lnTo>
                <a:lnTo>
                  <a:pt x="2883407" y="1496568"/>
                </a:lnTo>
                <a:close/>
              </a:path>
              <a:path w="2883534" h="2679700">
                <a:moveTo>
                  <a:pt x="2883407" y="1530095"/>
                </a:moveTo>
                <a:lnTo>
                  <a:pt x="2877311" y="1530095"/>
                </a:lnTo>
                <a:lnTo>
                  <a:pt x="2877311" y="1563624"/>
                </a:lnTo>
                <a:lnTo>
                  <a:pt x="2883407" y="1563624"/>
                </a:lnTo>
                <a:lnTo>
                  <a:pt x="2883407" y="1530095"/>
                </a:lnTo>
                <a:close/>
              </a:path>
              <a:path w="2883534" h="2679700">
                <a:moveTo>
                  <a:pt x="2883407" y="1588008"/>
                </a:moveTo>
                <a:lnTo>
                  <a:pt x="2877311" y="1588008"/>
                </a:lnTo>
                <a:lnTo>
                  <a:pt x="2877311" y="1597152"/>
                </a:lnTo>
                <a:lnTo>
                  <a:pt x="2883407" y="1597152"/>
                </a:lnTo>
                <a:lnTo>
                  <a:pt x="2883407" y="1588008"/>
                </a:lnTo>
                <a:close/>
              </a:path>
              <a:path w="2883534" h="2679700">
                <a:moveTo>
                  <a:pt x="2883407" y="1621536"/>
                </a:moveTo>
                <a:lnTo>
                  <a:pt x="2877311" y="1621536"/>
                </a:lnTo>
                <a:lnTo>
                  <a:pt x="2877311" y="1655064"/>
                </a:lnTo>
                <a:lnTo>
                  <a:pt x="2883407" y="1655064"/>
                </a:lnTo>
                <a:lnTo>
                  <a:pt x="2883407" y="1621536"/>
                </a:lnTo>
                <a:close/>
              </a:path>
              <a:path w="2883534" h="2679700">
                <a:moveTo>
                  <a:pt x="2883407" y="1679448"/>
                </a:moveTo>
                <a:lnTo>
                  <a:pt x="2877311" y="1679448"/>
                </a:lnTo>
                <a:lnTo>
                  <a:pt x="2877311" y="1688592"/>
                </a:lnTo>
                <a:lnTo>
                  <a:pt x="2883407" y="1688592"/>
                </a:lnTo>
                <a:lnTo>
                  <a:pt x="2883407" y="1679448"/>
                </a:lnTo>
                <a:close/>
              </a:path>
              <a:path w="2883534" h="2679700">
                <a:moveTo>
                  <a:pt x="2883407" y="1712976"/>
                </a:moveTo>
                <a:lnTo>
                  <a:pt x="2877311" y="1712976"/>
                </a:lnTo>
                <a:lnTo>
                  <a:pt x="2877311" y="1746503"/>
                </a:lnTo>
                <a:lnTo>
                  <a:pt x="2883407" y="1746503"/>
                </a:lnTo>
                <a:lnTo>
                  <a:pt x="2883407" y="1712976"/>
                </a:lnTo>
                <a:close/>
              </a:path>
              <a:path w="2883534" h="2679700">
                <a:moveTo>
                  <a:pt x="2883407" y="1770888"/>
                </a:moveTo>
                <a:lnTo>
                  <a:pt x="2877311" y="1770888"/>
                </a:lnTo>
                <a:lnTo>
                  <a:pt x="2877311" y="1780032"/>
                </a:lnTo>
                <a:lnTo>
                  <a:pt x="2883407" y="1780032"/>
                </a:lnTo>
                <a:lnTo>
                  <a:pt x="2883407" y="1770888"/>
                </a:lnTo>
                <a:close/>
              </a:path>
              <a:path w="2883534" h="2679700">
                <a:moveTo>
                  <a:pt x="2883407" y="1804415"/>
                </a:moveTo>
                <a:lnTo>
                  <a:pt x="2877311" y="1804415"/>
                </a:lnTo>
                <a:lnTo>
                  <a:pt x="2877311" y="1837944"/>
                </a:lnTo>
                <a:lnTo>
                  <a:pt x="2883407" y="1837944"/>
                </a:lnTo>
                <a:lnTo>
                  <a:pt x="2883407" y="1804415"/>
                </a:lnTo>
                <a:close/>
              </a:path>
              <a:path w="2883534" h="2679700">
                <a:moveTo>
                  <a:pt x="2883407" y="1862327"/>
                </a:moveTo>
                <a:lnTo>
                  <a:pt x="2877311" y="1862327"/>
                </a:lnTo>
                <a:lnTo>
                  <a:pt x="2877311" y="1871471"/>
                </a:lnTo>
                <a:lnTo>
                  <a:pt x="2883407" y="1871471"/>
                </a:lnTo>
                <a:lnTo>
                  <a:pt x="2883407" y="1862327"/>
                </a:lnTo>
                <a:close/>
              </a:path>
              <a:path w="2883534" h="2679700">
                <a:moveTo>
                  <a:pt x="2883407" y="1895856"/>
                </a:moveTo>
                <a:lnTo>
                  <a:pt x="2877311" y="1895856"/>
                </a:lnTo>
                <a:lnTo>
                  <a:pt x="2877311" y="1929383"/>
                </a:lnTo>
                <a:lnTo>
                  <a:pt x="2883407" y="1929383"/>
                </a:lnTo>
                <a:lnTo>
                  <a:pt x="2883407" y="1895856"/>
                </a:lnTo>
                <a:close/>
              </a:path>
              <a:path w="2883534" h="2679700">
                <a:moveTo>
                  <a:pt x="2883407" y="1953768"/>
                </a:moveTo>
                <a:lnTo>
                  <a:pt x="2877311" y="1953768"/>
                </a:lnTo>
                <a:lnTo>
                  <a:pt x="2877311" y="1962912"/>
                </a:lnTo>
                <a:lnTo>
                  <a:pt x="2883407" y="1962912"/>
                </a:lnTo>
                <a:lnTo>
                  <a:pt x="2883407" y="1953768"/>
                </a:lnTo>
                <a:close/>
              </a:path>
              <a:path w="2883534" h="2679700">
                <a:moveTo>
                  <a:pt x="2883407" y="1987295"/>
                </a:moveTo>
                <a:lnTo>
                  <a:pt x="2877311" y="1987295"/>
                </a:lnTo>
                <a:lnTo>
                  <a:pt x="2877311" y="2020824"/>
                </a:lnTo>
                <a:lnTo>
                  <a:pt x="2883407" y="2020824"/>
                </a:lnTo>
                <a:lnTo>
                  <a:pt x="2883407" y="1987295"/>
                </a:lnTo>
                <a:close/>
              </a:path>
              <a:path w="2883534" h="2679700">
                <a:moveTo>
                  <a:pt x="2883407" y="2048256"/>
                </a:moveTo>
                <a:lnTo>
                  <a:pt x="2877311" y="2048256"/>
                </a:lnTo>
                <a:lnTo>
                  <a:pt x="2877311" y="2054352"/>
                </a:lnTo>
                <a:lnTo>
                  <a:pt x="2883407" y="2054352"/>
                </a:lnTo>
                <a:lnTo>
                  <a:pt x="2883407" y="2048256"/>
                </a:lnTo>
                <a:close/>
              </a:path>
              <a:path w="2883534" h="2679700">
                <a:moveTo>
                  <a:pt x="2883407" y="2081783"/>
                </a:moveTo>
                <a:lnTo>
                  <a:pt x="2877311" y="2081783"/>
                </a:lnTo>
                <a:lnTo>
                  <a:pt x="2877311" y="2115312"/>
                </a:lnTo>
                <a:lnTo>
                  <a:pt x="2883407" y="2115312"/>
                </a:lnTo>
                <a:lnTo>
                  <a:pt x="2883407" y="2081783"/>
                </a:lnTo>
                <a:close/>
              </a:path>
              <a:path w="2883534" h="2679700">
                <a:moveTo>
                  <a:pt x="2883407" y="2139696"/>
                </a:moveTo>
                <a:lnTo>
                  <a:pt x="2877311" y="2139696"/>
                </a:lnTo>
                <a:lnTo>
                  <a:pt x="2877311" y="2145792"/>
                </a:lnTo>
                <a:lnTo>
                  <a:pt x="2883407" y="2145792"/>
                </a:lnTo>
                <a:lnTo>
                  <a:pt x="2883407" y="2139696"/>
                </a:lnTo>
                <a:close/>
              </a:path>
              <a:path w="2883534" h="2679700">
                <a:moveTo>
                  <a:pt x="2883407" y="2173224"/>
                </a:moveTo>
                <a:lnTo>
                  <a:pt x="2877311" y="2173224"/>
                </a:lnTo>
                <a:lnTo>
                  <a:pt x="2877311" y="2206752"/>
                </a:lnTo>
                <a:lnTo>
                  <a:pt x="2883407" y="2206752"/>
                </a:lnTo>
                <a:lnTo>
                  <a:pt x="2883407" y="2173224"/>
                </a:lnTo>
                <a:close/>
              </a:path>
              <a:path w="2883534" h="2679700">
                <a:moveTo>
                  <a:pt x="2883407" y="2231136"/>
                </a:moveTo>
                <a:lnTo>
                  <a:pt x="2877311" y="2231136"/>
                </a:lnTo>
                <a:lnTo>
                  <a:pt x="2877311" y="2240280"/>
                </a:lnTo>
                <a:lnTo>
                  <a:pt x="2883407" y="2240280"/>
                </a:lnTo>
                <a:lnTo>
                  <a:pt x="2883407" y="2231136"/>
                </a:lnTo>
                <a:close/>
              </a:path>
              <a:path w="2883534" h="2679700">
                <a:moveTo>
                  <a:pt x="2883407" y="2264664"/>
                </a:moveTo>
                <a:lnTo>
                  <a:pt x="2877311" y="2264664"/>
                </a:lnTo>
                <a:lnTo>
                  <a:pt x="2877311" y="2298192"/>
                </a:lnTo>
                <a:lnTo>
                  <a:pt x="2883407" y="2298192"/>
                </a:lnTo>
                <a:lnTo>
                  <a:pt x="2883407" y="2264664"/>
                </a:lnTo>
                <a:close/>
              </a:path>
              <a:path w="2883534" h="2679700">
                <a:moveTo>
                  <a:pt x="2883407" y="2322576"/>
                </a:moveTo>
                <a:lnTo>
                  <a:pt x="2877311" y="2322576"/>
                </a:lnTo>
                <a:lnTo>
                  <a:pt x="2877311" y="2331720"/>
                </a:lnTo>
                <a:lnTo>
                  <a:pt x="2883407" y="2331720"/>
                </a:lnTo>
                <a:lnTo>
                  <a:pt x="2883407" y="2322576"/>
                </a:lnTo>
                <a:close/>
              </a:path>
              <a:path w="2883534" h="2679700">
                <a:moveTo>
                  <a:pt x="2883407" y="2356104"/>
                </a:moveTo>
                <a:lnTo>
                  <a:pt x="2877311" y="2356104"/>
                </a:lnTo>
                <a:lnTo>
                  <a:pt x="2877311" y="2389632"/>
                </a:lnTo>
                <a:lnTo>
                  <a:pt x="2883407" y="2389632"/>
                </a:lnTo>
                <a:lnTo>
                  <a:pt x="2883407" y="2356104"/>
                </a:lnTo>
                <a:close/>
              </a:path>
              <a:path w="2883534" h="2679700">
                <a:moveTo>
                  <a:pt x="2883407" y="2414016"/>
                </a:moveTo>
                <a:lnTo>
                  <a:pt x="2877311" y="2414016"/>
                </a:lnTo>
                <a:lnTo>
                  <a:pt x="2877311" y="2423160"/>
                </a:lnTo>
                <a:lnTo>
                  <a:pt x="2883407" y="2423160"/>
                </a:lnTo>
                <a:lnTo>
                  <a:pt x="2883407" y="2414016"/>
                </a:lnTo>
                <a:close/>
              </a:path>
              <a:path w="2883534" h="2679700">
                <a:moveTo>
                  <a:pt x="2883407" y="2447544"/>
                </a:moveTo>
                <a:lnTo>
                  <a:pt x="2877311" y="2447544"/>
                </a:lnTo>
                <a:lnTo>
                  <a:pt x="2877311" y="2481072"/>
                </a:lnTo>
                <a:lnTo>
                  <a:pt x="2883407" y="2481072"/>
                </a:lnTo>
                <a:lnTo>
                  <a:pt x="2883407" y="2447544"/>
                </a:lnTo>
                <a:close/>
              </a:path>
              <a:path w="2883534" h="2679700">
                <a:moveTo>
                  <a:pt x="2883407" y="2505456"/>
                </a:moveTo>
                <a:lnTo>
                  <a:pt x="2877311" y="2505456"/>
                </a:lnTo>
                <a:lnTo>
                  <a:pt x="2877311" y="2514600"/>
                </a:lnTo>
                <a:lnTo>
                  <a:pt x="2883407" y="2514600"/>
                </a:lnTo>
                <a:lnTo>
                  <a:pt x="2883407" y="2505456"/>
                </a:lnTo>
                <a:close/>
              </a:path>
              <a:path w="2883534" h="2679700">
                <a:moveTo>
                  <a:pt x="2883407" y="2538984"/>
                </a:moveTo>
                <a:lnTo>
                  <a:pt x="2877311" y="2538984"/>
                </a:lnTo>
                <a:lnTo>
                  <a:pt x="2877311" y="2572512"/>
                </a:lnTo>
                <a:lnTo>
                  <a:pt x="2883407" y="2572512"/>
                </a:lnTo>
                <a:lnTo>
                  <a:pt x="2883407" y="2538984"/>
                </a:lnTo>
                <a:close/>
              </a:path>
              <a:path w="2883534" h="2679700">
                <a:moveTo>
                  <a:pt x="2883407" y="2596896"/>
                </a:moveTo>
                <a:lnTo>
                  <a:pt x="2877311" y="2596896"/>
                </a:lnTo>
                <a:lnTo>
                  <a:pt x="2877311" y="2606040"/>
                </a:lnTo>
                <a:lnTo>
                  <a:pt x="2883407" y="2606040"/>
                </a:lnTo>
                <a:lnTo>
                  <a:pt x="2883407" y="2596896"/>
                </a:lnTo>
                <a:close/>
              </a:path>
              <a:path w="2883534" h="2679700">
                <a:moveTo>
                  <a:pt x="2883407" y="2630424"/>
                </a:moveTo>
                <a:lnTo>
                  <a:pt x="2877311" y="2630424"/>
                </a:lnTo>
                <a:lnTo>
                  <a:pt x="2877311" y="2663952"/>
                </a:lnTo>
                <a:lnTo>
                  <a:pt x="2883407" y="2663952"/>
                </a:lnTo>
                <a:lnTo>
                  <a:pt x="2883407" y="2630424"/>
                </a:lnTo>
                <a:close/>
              </a:path>
              <a:path w="2883534" h="2679700">
                <a:moveTo>
                  <a:pt x="2865120" y="2670048"/>
                </a:moveTo>
                <a:lnTo>
                  <a:pt x="2855976" y="2670048"/>
                </a:lnTo>
                <a:lnTo>
                  <a:pt x="2855976" y="2679191"/>
                </a:lnTo>
                <a:lnTo>
                  <a:pt x="2865120" y="2679191"/>
                </a:lnTo>
                <a:lnTo>
                  <a:pt x="2865120" y="2670048"/>
                </a:lnTo>
                <a:close/>
              </a:path>
              <a:path w="2883534" h="2679700">
                <a:moveTo>
                  <a:pt x="2831591" y="2670048"/>
                </a:moveTo>
                <a:lnTo>
                  <a:pt x="2798063" y="2670048"/>
                </a:lnTo>
                <a:lnTo>
                  <a:pt x="2798063" y="2679191"/>
                </a:lnTo>
                <a:lnTo>
                  <a:pt x="2831591" y="2679191"/>
                </a:lnTo>
                <a:lnTo>
                  <a:pt x="2831591" y="2670048"/>
                </a:lnTo>
                <a:close/>
              </a:path>
              <a:path w="2883534" h="2679700">
                <a:moveTo>
                  <a:pt x="2773679" y="2670048"/>
                </a:moveTo>
                <a:lnTo>
                  <a:pt x="2764535" y="2670048"/>
                </a:lnTo>
                <a:lnTo>
                  <a:pt x="2764535" y="2679191"/>
                </a:lnTo>
                <a:lnTo>
                  <a:pt x="2773679" y="2679191"/>
                </a:lnTo>
                <a:lnTo>
                  <a:pt x="2773679" y="2670048"/>
                </a:lnTo>
                <a:close/>
              </a:path>
              <a:path w="2883534" h="2679700">
                <a:moveTo>
                  <a:pt x="2740152" y="2670048"/>
                </a:moveTo>
                <a:lnTo>
                  <a:pt x="2706624" y="2670048"/>
                </a:lnTo>
                <a:lnTo>
                  <a:pt x="2706624" y="2679191"/>
                </a:lnTo>
                <a:lnTo>
                  <a:pt x="2740152" y="2679191"/>
                </a:lnTo>
                <a:lnTo>
                  <a:pt x="2740152" y="2670048"/>
                </a:lnTo>
                <a:close/>
              </a:path>
              <a:path w="2883534" h="2679700">
                <a:moveTo>
                  <a:pt x="2682239" y="2670048"/>
                </a:moveTo>
                <a:lnTo>
                  <a:pt x="2673096" y="2670048"/>
                </a:lnTo>
                <a:lnTo>
                  <a:pt x="2673096" y="2679191"/>
                </a:lnTo>
                <a:lnTo>
                  <a:pt x="2682239" y="2679191"/>
                </a:lnTo>
                <a:lnTo>
                  <a:pt x="2682239" y="2670048"/>
                </a:lnTo>
                <a:close/>
              </a:path>
              <a:path w="2883534" h="2679700">
                <a:moveTo>
                  <a:pt x="2648711" y="2670048"/>
                </a:moveTo>
                <a:lnTo>
                  <a:pt x="2615183" y="2670048"/>
                </a:lnTo>
                <a:lnTo>
                  <a:pt x="2615183" y="2679191"/>
                </a:lnTo>
                <a:lnTo>
                  <a:pt x="2648711" y="2679191"/>
                </a:lnTo>
                <a:lnTo>
                  <a:pt x="2648711" y="2670048"/>
                </a:lnTo>
                <a:close/>
              </a:path>
              <a:path w="2883534" h="2679700">
                <a:moveTo>
                  <a:pt x="2587752" y="2670048"/>
                </a:moveTo>
                <a:lnTo>
                  <a:pt x="2581655" y="2670048"/>
                </a:lnTo>
                <a:lnTo>
                  <a:pt x="2581655" y="2679191"/>
                </a:lnTo>
                <a:lnTo>
                  <a:pt x="2587752" y="2679191"/>
                </a:lnTo>
                <a:lnTo>
                  <a:pt x="2587752" y="2670048"/>
                </a:lnTo>
                <a:close/>
              </a:path>
              <a:path w="2883534" h="2679700">
                <a:moveTo>
                  <a:pt x="2557272" y="2670048"/>
                </a:moveTo>
                <a:lnTo>
                  <a:pt x="2523743" y="2670048"/>
                </a:lnTo>
                <a:lnTo>
                  <a:pt x="2523743" y="2679191"/>
                </a:lnTo>
                <a:lnTo>
                  <a:pt x="2557272" y="2679191"/>
                </a:lnTo>
                <a:lnTo>
                  <a:pt x="2557272" y="2670048"/>
                </a:lnTo>
                <a:close/>
              </a:path>
              <a:path w="2883534" h="2679700">
                <a:moveTo>
                  <a:pt x="2496311" y="2670048"/>
                </a:moveTo>
                <a:lnTo>
                  <a:pt x="2490215" y="2670048"/>
                </a:lnTo>
                <a:lnTo>
                  <a:pt x="2490215" y="2679191"/>
                </a:lnTo>
                <a:lnTo>
                  <a:pt x="2496311" y="2679191"/>
                </a:lnTo>
                <a:lnTo>
                  <a:pt x="2496311" y="2670048"/>
                </a:lnTo>
                <a:close/>
              </a:path>
              <a:path w="2883534" h="2679700">
                <a:moveTo>
                  <a:pt x="2462783" y="2670048"/>
                </a:moveTo>
                <a:lnTo>
                  <a:pt x="2429255" y="2670048"/>
                </a:lnTo>
                <a:lnTo>
                  <a:pt x="2429255" y="2679191"/>
                </a:lnTo>
                <a:lnTo>
                  <a:pt x="2462783" y="2679191"/>
                </a:lnTo>
                <a:lnTo>
                  <a:pt x="2462783" y="2670048"/>
                </a:lnTo>
                <a:close/>
              </a:path>
              <a:path w="2883534" h="2679700">
                <a:moveTo>
                  <a:pt x="2404872" y="2670048"/>
                </a:moveTo>
                <a:lnTo>
                  <a:pt x="2395728" y="2670048"/>
                </a:lnTo>
                <a:lnTo>
                  <a:pt x="2395728" y="2679191"/>
                </a:lnTo>
                <a:lnTo>
                  <a:pt x="2404872" y="2679191"/>
                </a:lnTo>
                <a:lnTo>
                  <a:pt x="2404872" y="2670048"/>
                </a:lnTo>
                <a:close/>
              </a:path>
              <a:path w="2883534" h="2679700">
                <a:moveTo>
                  <a:pt x="2371343" y="2670048"/>
                </a:moveTo>
                <a:lnTo>
                  <a:pt x="2337815" y="2670048"/>
                </a:lnTo>
                <a:lnTo>
                  <a:pt x="2337815" y="2679191"/>
                </a:lnTo>
                <a:lnTo>
                  <a:pt x="2371343" y="2679191"/>
                </a:lnTo>
                <a:lnTo>
                  <a:pt x="2371343" y="2670048"/>
                </a:lnTo>
                <a:close/>
              </a:path>
              <a:path w="2883534" h="2679700">
                <a:moveTo>
                  <a:pt x="2313431" y="2670048"/>
                </a:moveTo>
                <a:lnTo>
                  <a:pt x="2304287" y="2670048"/>
                </a:lnTo>
                <a:lnTo>
                  <a:pt x="2304287" y="2679191"/>
                </a:lnTo>
                <a:lnTo>
                  <a:pt x="2313431" y="2679191"/>
                </a:lnTo>
                <a:lnTo>
                  <a:pt x="2313431" y="2670048"/>
                </a:lnTo>
                <a:close/>
              </a:path>
              <a:path w="2883534" h="2679700">
                <a:moveTo>
                  <a:pt x="2279904" y="2670048"/>
                </a:moveTo>
                <a:lnTo>
                  <a:pt x="2246376" y="2670048"/>
                </a:lnTo>
                <a:lnTo>
                  <a:pt x="2246376" y="2679191"/>
                </a:lnTo>
                <a:lnTo>
                  <a:pt x="2279904" y="2679191"/>
                </a:lnTo>
                <a:lnTo>
                  <a:pt x="2279904" y="2670048"/>
                </a:lnTo>
                <a:close/>
              </a:path>
              <a:path w="2883534" h="2679700">
                <a:moveTo>
                  <a:pt x="2221991" y="2670048"/>
                </a:moveTo>
                <a:lnTo>
                  <a:pt x="2212848" y="2670048"/>
                </a:lnTo>
                <a:lnTo>
                  <a:pt x="2212848" y="2679191"/>
                </a:lnTo>
                <a:lnTo>
                  <a:pt x="2221991" y="2679191"/>
                </a:lnTo>
                <a:lnTo>
                  <a:pt x="2221991" y="2670048"/>
                </a:lnTo>
                <a:close/>
              </a:path>
              <a:path w="2883534" h="2679700">
                <a:moveTo>
                  <a:pt x="2188463" y="2670048"/>
                </a:moveTo>
                <a:lnTo>
                  <a:pt x="2154935" y="2670048"/>
                </a:lnTo>
                <a:lnTo>
                  <a:pt x="2154935" y="2679191"/>
                </a:lnTo>
                <a:lnTo>
                  <a:pt x="2188463" y="2679191"/>
                </a:lnTo>
                <a:lnTo>
                  <a:pt x="2188463" y="2670048"/>
                </a:lnTo>
                <a:close/>
              </a:path>
              <a:path w="2883534" h="2679700">
                <a:moveTo>
                  <a:pt x="2130552" y="2670048"/>
                </a:moveTo>
                <a:lnTo>
                  <a:pt x="2121407" y="2670048"/>
                </a:lnTo>
                <a:lnTo>
                  <a:pt x="2121407" y="2679191"/>
                </a:lnTo>
                <a:lnTo>
                  <a:pt x="2130552" y="2679191"/>
                </a:lnTo>
                <a:lnTo>
                  <a:pt x="2130552" y="2670048"/>
                </a:lnTo>
                <a:close/>
              </a:path>
              <a:path w="2883534" h="2679700">
                <a:moveTo>
                  <a:pt x="2097024" y="2670048"/>
                </a:moveTo>
                <a:lnTo>
                  <a:pt x="2063496" y="2670048"/>
                </a:lnTo>
                <a:lnTo>
                  <a:pt x="2063496" y="2679191"/>
                </a:lnTo>
                <a:lnTo>
                  <a:pt x="2097024" y="2679191"/>
                </a:lnTo>
                <a:lnTo>
                  <a:pt x="2097024" y="2670048"/>
                </a:lnTo>
                <a:close/>
              </a:path>
              <a:path w="2883534" h="2679700">
                <a:moveTo>
                  <a:pt x="2039111" y="2670048"/>
                </a:moveTo>
                <a:lnTo>
                  <a:pt x="2029967" y="2670048"/>
                </a:lnTo>
                <a:lnTo>
                  <a:pt x="2029967" y="2679191"/>
                </a:lnTo>
                <a:lnTo>
                  <a:pt x="2039111" y="2679191"/>
                </a:lnTo>
                <a:lnTo>
                  <a:pt x="2039111" y="2670048"/>
                </a:lnTo>
                <a:close/>
              </a:path>
              <a:path w="2883534" h="2679700">
                <a:moveTo>
                  <a:pt x="2005583" y="2670048"/>
                </a:moveTo>
                <a:lnTo>
                  <a:pt x="1972055" y="2670048"/>
                </a:lnTo>
                <a:lnTo>
                  <a:pt x="1972055" y="2679191"/>
                </a:lnTo>
                <a:lnTo>
                  <a:pt x="2005583" y="2679191"/>
                </a:lnTo>
                <a:lnTo>
                  <a:pt x="2005583" y="2670048"/>
                </a:lnTo>
                <a:close/>
              </a:path>
              <a:path w="2883534" h="2679700">
                <a:moveTo>
                  <a:pt x="1944624" y="2670048"/>
                </a:moveTo>
                <a:lnTo>
                  <a:pt x="1938527" y="2670048"/>
                </a:lnTo>
                <a:lnTo>
                  <a:pt x="1938527" y="2679191"/>
                </a:lnTo>
                <a:lnTo>
                  <a:pt x="1944624" y="2679191"/>
                </a:lnTo>
                <a:lnTo>
                  <a:pt x="1944624" y="2670048"/>
                </a:lnTo>
                <a:close/>
              </a:path>
              <a:path w="2883534" h="2679700">
                <a:moveTo>
                  <a:pt x="1911096" y="2670048"/>
                </a:moveTo>
                <a:lnTo>
                  <a:pt x="1880615" y="2670048"/>
                </a:lnTo>
                <a:lnTo>
                  <a:pt x="1880615" y="2679191"/>
                </a:lnTo>
                <a:lnTo>
                  <a:pt x="1911096" y="2679191"/>
                </a:lnTo>
                <a:lnTo>
                  <a:pt x="1911096" y="2670048"/>
                </a:lnTo>
                <a:close/>
              </a:path>
              <a:path w="2883534" h="2679700">
                <a:moveTo>
                  <a:pt x="1853183" y="2670048"/>
                </a:moveTo>
                <a:lnTo>
                  <a:pt x="1847087" y="2670048"/>
                </a:lnTo>
                <a:lnTo>
                  <a:pt x="1847087" y="2679191"/>
                </a:lnTo>
                <a:lnTo>
                  <a:pt x="1853183" y="2679191"/>
                </a:lnTo>
                <a:lnTo>
                  <a:pt x="1853183" y="2670048"/>
                </a:lnTo>
                <a:close/>
              </a:path>
              <a:path w="2883534" h="2679700">
                <a:moveTo>
                  <a:pt x="1819655" y="2670048"/>
                </a:moveTo>
                <a:lnTo>
                  <a:pt x="1786127" y="2670048"/>
                </a:lnTo>
                <a:lnTo>
                  <a:pt x="1786127" y="2679191"/>
                </a:lnTo>
                <a:lnTo>
                  <a:pt x="1819655" y="2679191"/>
                </a:lnTo>
                <a:lnTo>
                  <a:pt x="1819655" y="2670048"/>
                </a:lnTo>
                <a:close/>
              </a:path>
              <a:path w="2883534" h="2679700">
                <a:moveTo>
                  <a:pt x="1761743" y="2670048"/>
                </a:moveTo>
                <a:lnTo>
                  <a:pt x="1752600" y="2670048"/>
                </a:lnTo>
                <a:lnTo>
                  <a:pt x="1752600" y="2679191"/>
                </a:lnTo>
                <a:lnTo>
                  <a:pt x="1761743" y="2679191"/>
                </a:lnTo>
                <a:lnTo>
                  <a:pt x="1761743" y="2670048"/>
                </a:lnTo>
                <a:close/>
              </a:path>
              <a:path w="2883534" h="2679700">
                <a:moveTo>
                  <a:pt x="1728215" y="2670048"/>
                </a:moveTo>
                <a:lnTo>
                  <a:pt x="1694687" y="2670048"/>
                </a:lnTo>
                <a:lnTo>
                  <a:pt x="1694687" y="2679191"/>
                </a:lnTo>
                <a:lnTo>
                  <a:pt x="1728215" y="2679191"/>
                </a:lnTo>
                <a:lnTo>
                  <a:pt x="1728215" y="2670048"/>
                </a:lnTo>
                <a:close/>
              </a:path>
              <a:path w="2883534" h="2679700">
                <a:moveTo>
                  <a:pt x="1670303" y="2670048"/>
                </a:moveTo>
                <a:lnTo>
                  <a:pt x="1661159" y="2670048"/>
                </a:lnTo>
                <a:lnTo>
                  <a:pt x="1661159" y="2679191"/>
                </a:lnTo>
                <a:lnTo>
                  <a:pt x="1670303" y="2679191"/>
                </a:lnTo>
                <a:lnTo>
                  <a:pt x="1670303" y="2670048"/>
                </a:lnTo>
                <a:close/>
              </a:path>
              <a:path w="2883534" h="2679700">
                <a:moveTo>
                  <a:pt x="1636776" y="2670048"/>
                </a:moveTo>
                <a:lnTo>
                  <a:pt x="1603248" y="2670048"/>
                </a:lnTo>
                <a:lnTo>
                  <a:pt x="1603248" y="2679191"/>
                </a:lnTo>
                <a:lnTo>
                  <a:pt x="1636776" y="2679191"/>
                </a:lnTo>
                <a:lnTo>
                  <a:pt x="1636776" y="2670048"/>
                </a:lnTo>
                <a:close/>
              </a:path>
              <a:path w="2883534" h="2679700">
                <a:moveTo>
                  <a:pt x="1578863" y="2670048"/>
                </a:moveTo>
                <a:lnTo>
                  <a:pt x="1569720" y="2670048"/>
                </a:lnTo>
                <a:lnTo>
                  <a:pt x="1569720" y="2679191"/>
                </a:lnTo>
                <a:lnTo>
                  <a:pt x="1578863" y="2679191"/>
                </a:lnTo>
                <a:lnTo>
                  <a:pt x="1578863" y="2670048"/>
                </a:lnTo>
                <a:close/>
              </a:path>
              <a:path w="2883534" h="2679700">
                <a:moveTo>
                  <a:pt x="1545335" y="2670048"/>
                </a:moveTo>
                <a:lnTo>
                  <a:pt x="1511807" y="2670048"/>
                </a:lnTo>
                <a:lnTo>
                  <a:pt x="1511807" y="2679191"/>
                </a:lnTo>
                <a:lnTo>
                  <a:pt x="1545335" y="2679191"/>
                </a:lnTo>
                <a:lnTo>
                  <a:pt x="1545335" y="2670048"/>
                </a:lnTo>
                <a:close/>
              </a:path>
              <a:path w="2883534" h="2679700">
                <a:moveTo>
                  <a:pt x="1487424" y="2670048"/>
                </a:moveTo>
                <a:lnTo>
                  <a:pt x="1478279" y="2670048"/>
                </a:lnTo>
                <a:lnTo>
                  <a:pt x="1478279" y="2679191"/>
                </a:lnTo>
                <a:lnTo>
                  <a:pt x="1487424" y="2679191"/>
                </a:lnTo>
                <a:lnTo>
                  <a:pt x="1487424" y="2670048"/>
                </a:lnTo>
                <a:close/>
              </a:path>
              <a:path w="2883534" h="2679700">
                <a:moveTo>
                  <a:pt x="1453896" y="2670048"/>
                </a:moveTo>
                <a:lnTo>
                  <a:pt x="1420367" y="2670048"/>
                </a:lnTo>
                <a:lnTo>
                  <a:pt x="1420367" y="2679191"/>
                </a:lnTo>
                <a:lnTo>
                  <a:pt x="1453896" y="2679191"/>
                </a:lnTo>
                <a:lnTo>
                  <a:pt x="1453896" y="2670048"/>
                </a:lnTo>
                <a:close/>
              </a:path>
              <a:path w="2883534" h="2679700">
                <a:moveTo>
                  <a:pt x="1395983" y="2670048"/>
                </a:moveTo>
                <a:lnTo>
                  <a:pt x="1386839" y="2670048"/>
                </a:lnTo>
                <a:lnTo>
                  <a:pt x="1386839" y="2679191"/>
                </a:lnTo>
                <a:lnTo>
                  <a:pt x="1395983" y="2679191"/>
                </a:lnTo>
                <a:lnTo>
                  <a:pt x="1395983" y="2670048"/>
                </a:lnTo>
                <a:close/>
              </a:path>
              <a:path w="2883534" h="2679700">
                <a:moveTo>
                  <a:pt x="1362455" y="2670048"/>
                </a:moveTo>
                <a:lnTo>
                  <a:pt x="1328927" y="2670048"/>
                </a:lnTo>
                <a:lnTo>
                  <a:pt x="1328927" y="2679191"/>
                </a:lnTo>
                <a:lnTo>
                  <a:pt x="1362455" y="2679191"/>
                </a:lnTo>
                <a:lnTo>
                  <a:pt x="1362455" y="2670048"/>
                </a:lnTo>
                <a:close/>
              </a:path>
              <a:path w="2883534" h="2679700">
                <a:moveTo>
                  <a:pt x="1301496" y="2670048"/>
                </a:moveTo>
                <a:lnTo>
                  <a:pt x="1295400" y="2670048"/>
                </a:lnTo>
                <a:lnTo>
                  <a:pt x="1295400" y="2679191"/>
                </a:lnTo>
                <a:lnTo>
                  <a:pt x="1301496" y="2679191"/>
                </a:lnTo>
                <a:lnTo>
                  <a:pt x="1301496" y="2670048"/>
                </a:lnTo>
                <a:close/>
              </a:path>
              <a:path w="2883534" h="2679700">
                <a:moveTo>
                  <a:pt x="1267967" y="2670048"/>
                </a:moveTo>
                <a:lnTo>
                  <a:pt x="1237487" y="2670048"/>
                </a:lnTo>
                <a:lnTo>
                  <a:pt x="1237487" y="2679191"/>
                </a:lnTo>
                <a:lnTo>
                  <a:pt x="1267967" y="2679191"/>
                </a:lnTo>
                <a:lnTo>
                  <a:pt x="1267967" y="2670048"/>
                </a:lnTo>
                <a:close/>
              </a:path>
              <a:path w="2883534" h="2679700">
                <a:moveTo>
                  <a:pt x="1210055" y="2670048"/>
                </a:moveTo>
                <a:lnTo>
                  <a:pt x="1203959" y="2670048"/>
                </a:lnTo>
                <a:lnTo>
                  <a:pt x="1203959" y="2679191"/>
                </a:lnTo>
                <a:lnTo>
                  <a:pt x="1210055" y="2679191"/>
                </a:lnTo>
                <a:lnTo>
                  <a:pt x="1210055" y="2670048"/>
                </a:lnTo>
                <a:close/>
              </a:path>
              <a:path w="2883534" h="2679700">
                <a:moveTo>
                  <a:pt x="1176527" y="2670048"/>
                </a:moveTo>
                <a:lnTo>
                  <a:pt x="1143000" y="2670048"/>
                </a:lnTo>
                <a:lnTo>
                  <a:pt x="1143000" y="2679191"/>
                </a:lnTo>
                <a:lnTo>
                  <a:pt x="1176527" y="2679191"/>
                </a:lnTo>
                <a:lnTo>
                  <a:pt x="1176527" y="2670048"/>
                </a:lnTo>
                <a:close/>
              </a:path>
              <a:path w="2883534" h="2679700">
                <a:moveTo>
                  <a:pt x="1118615" y="2670048"/>
                </a:moveTo>
                <a:lnTo>
                  <a:pt x="1109472" y="2670048"/>
                </a:lnTo>
                <a:lnTo>
                  <a:pt x="1109472" y="2679191"/>
                </a:lnTo>
                <a:lnTo>
                  <a:pt x="1118615" y="2679191"/>
                </a:lnTo>
                <a:lnTo>
                  <a:pt x="1118615" y="2670048"/>
                </a:lnTo>
                <a:close/>
              </a:path>
              <a:path w="2883534" h="2679700">
                <a:moveTo>
                  <a:pt x="1085087" y="2670048"/>
                </a:moveTo>
                <a:lnTo>
                  <a:pt x="1051559" y="2670048"/>
                </a:lnTo>
                <a:lnTo>
                  <a:pt x="1051559" y="2679191"/>
                </a:lnTo>
                <a:lnTo>
                  <a:pt x="1085087" y="2679191"/>
                </a:lnTo>
                <a:lnTo>
                  <a:pt x="1085087" y="2670048"/>
                </a:lnTo>
                <a:close/>
              </a:path>
              <a:path w="2883534" h="2679700">
                <a:moveTo>
                  <a:pt x="1027176" y="2670048"/>
                </a:moveTo>
                <a:lnTo>
                  <a:pt x="1018031" y="2670048"/>
                </a:lnTo>
                <a:lnTo>
                  <a:pt x="1018031" y="2679191"/>
                </a:lnTo>
                <a:lnTo>
                  <a:pt x="1027176" y="2679191"/>
                </a:lnTo>
                <a:lnTo>
                  <a:pt x="1027176" y="2670048"/>
                </a:lnTo>
                <a:close/>
              </a:path>
              <a:path w="2883534" h="2679700">
                <a:moveTo>
                  <a:pt x="993648" y="2670048"/>
                </a:moveTo>
                <a:lnTo>
                  <a:pt x="960120" y="2670048"/>
                </a:lnTo>
                <a:lnTo>
                  <a:pt x="960120" y="2679191"/>
                </a:lnTo>
                <a:lnTo>
                  <a:pt x="993648" y="2679191"/>
                </a:lnTo>
                <a:lnTo>
                  <a:pt x="993648" y="2670048"/>
                </a:lnTo>
                <a:close/>
              </a:path>
              <a:path w="2883534" h="2679700">
                <a:moveTo>
                  <a:pt x="935735" y="2670048"/>
                </a:moveTo>
                <a:lnTo>
                  <a:pt x="926591" y="2670048"/>
                </a:lnTo>
                <a:lnTo>
                  <a:pt x="926591" y="2679191"/>
                </a:lnTo>
                <a:lnTo>
                  <a:pt x="935735" y="2679191"/>
                </a:lnTo>
                <a:lnTo>
                  <a:pt x="935735" y="2670048"/>
                </a:lnTo>
                <a:close/>
              </a:path>
              <a:path w="2883534" h="2679700">
                <a:moveTo>
                  <a:pt x="902207" y="2670048"/>
                </a:moveTo>
                <a:lnTo>
                  <a:pt x="868679" y="2670048"/>
                </a:lnTo>
                <a:lnTo>
                  <a:pt x="868679" y="2679191"/>
                </a:lnTo>
                <a:lnTo>
                  <a:pt x="902207" y="2679191"/>
                </a:lnTo>
                <a:lnTo>
                  <a:pt x="902207" y="2670048"/>
                </a:lnTo>
                <a:close/>
              </a:path>
              <a:path w="2883534" h="2679700">
                <a:moveTo>
                  <a:pt x="844296" y="2670048"/>
                </a:moveTo>
                <a:lnTo>
                  <a:pt x="835151" y="2670048"/>
                </a:lnTo>
                <a:lnTo>
                  <a:pt x="835151" y="2679191"/>
                </a:lnTo>
                <a:lnTo>
                  <a:pt x="844296" y="2679191"/>
                </a:lnTo>
                <a:lnTo>
                  <a:pt x="844296" y="2670048"/>
                </a:lnTo>
                <a:close/>
              </a:path>
              <a:path w="2883534" h="2679700">
                <a:moveTo>
                  <a:pt x="810767" y="2670048"/>
                </a:moveTo>
                <a:lnTo>
                  <a:pt x="777239" y="2670048"/>
                </a:lnTo>
                <a:lnTo>
                  <a:pt x="777239" y="2679191"/>
                </a:lnTo>
                <a:lnTo>
                  <a:pt x="810767" y="2679191"/>
                </a:lnTo>
                <a:lnTo>
                  <a:pt x="810767" y="2670048"/>
                </a:lnTo>
                <a:close/>
              </a:path>
              <a:path w="2883534" h="2679700">
                <a:moveTo>
                  <a:pt x="752855" y="2670048"/>
                </a:moveTo>
                <a:lnTo>
                  <a:pt x="743711" y="2670048"/>
                </a:lnTo>
                <a:lnTo>
                  <a:pt x="743711" y="2679191"/>
                </a:lnTo>
                <a:lnTo>
                  <a:pt x="752855" y="2679191"/>
                </a:lnTo>
                <a:lnTo>
                  <a:pt x="752855" y="2670048"/>
                </a:lnTo>
                <a:close/>
              </a:path>
              <a:path w="2883534" h="2679700">
                <a:moveTo>
                  <a:pt x="719327" y="2670048"/>
                </a:moveTo>
                <a:lnTo>
                  <a:pt x="685800" y="2670048"/>
                </a:lnTo>
                <a:lnTo>
                  <a:pt x="685800" y="2679191"/>
                </a:lnTo>
                <a:lnTo>
                  <a:pt x="719327" y="2679191"/>
                </a:lnTo>
                <a:lnTo>
                  <a:pt x="719327" y="2670048"/>
                </a:lnTo>
                <a:close/>
              </a:path>
              <a:path w="2883534" h="2679700">
                <a:moveTo>
                  <a:pt x="658367" y="2670048"/>
                </a:moveTo>
                <a:lnTo>
                  <a:pt x="652272" y="2670048"/>
                </a:lnTo>
                <a:lnTo>
                  <a:pt x="652272" y="2679191"/>
                </a:lnTo>
                <a:lnTo>
                  <a:pt x="658367" y="2679191"/>
                </a:lnTo>
                <a:lnTo>
                  <a:pt x="658367" y="2670048"/>
                </a:lnTo>
                <a:close/>
              </a:path>
              <a:path w="2883534" h="2679700">
                <a:moveTo>
                  <a:pt x="624839" y="2670048"/>
                </a:moveTo>
                <a:lnTo>
                  <a:pt x="591311" y="2670048"/>
                </a:lnTo>
                <a:lnTo>
                  <a:pt x="591311" y="2679191"/>
                </a:lnTo>
                <a:lnTo>
                  <a:pt x="624839" y="2679191"/>
                </a:lnTo>
                <a:lnTo>
                  <a:pt x="624839" y="2670048"/>
                </a:lnTo>
                <a:close/>
              </a:path>
              <a:path w="2883534" h="2679700">
                <a:moveTo>
                  <a:pt x="566927" y="2670048"/>
                </a:moveTo>
                <a:lnTo>
                  <a:pt x="560831" y="2670048"/>
                </a:lnTo>
                <a:lnTo>
                  <a:pt x="560831" y="2679191"/>
                </a:lnTo>
                <a:lnTo>
                  <a:pt x="566927" y="2679191"/>
                </a:lnTo>
                <a:lnTo>
                  <a:pt x="566927" y="2670048"/>
                </a:lnTo>
                <a:close/>
              </a:path>
              <a:path w="2883534" h="2679700">
                <a:moveTo>
                  <a:pt x="533400" y="2670048"/>
                </a:moveTo>
                <a:lnTo>
                  <a:pt x="499872" y="2670048"/>
                </a:lnTo>
                <a:lnTo>
                  <a:pt x="499872" y="2679191"/>
                </a:lnTo>
                <a:lnTo>
                  <a:pt x="533400" y="2679191"/>
                </a:lnTo>
                <a:lnTo>
                  <a:pt x="533400" y="2670048"/>
                </a:lnTo>
                <a:close/>
              </a:path>
              <a:path w="2883534" h="2679700">
                <a:moveTo>
                  <a:pt x="475487" y="2670048"/>
                </a:moveTo>
                <a:lnTo>
                  <a:pt x="466343" y="2670048"/>
                </a:lnTo>
                <a:lnTo>
                  <a:pt x="466343" y="2679191"/>
                </a:lnTo>
                <a:lnTo>
                  <a:pt x="475487" y="2679191"/>
                </a:lnTo>
                <a:lnTo>
                  <a:pt x="475487" y="2670048"/>
                </a:lnTo>
                <a:close/>
              </a:path>
              <a:path w="2883534" h="2679700">
                <a:moveTo>
                  <a:pt x="441959" y="2670048"/>
                </a:moveTo>
                <a:lnTo>
                  <a:pt x="408431" y="2670048"/>
                </a:lnTo>
                <a:lnTo>
                  <a:pt x="408431" y="2679191"/>
                </a:lnTo>
                <a:lnTo>
                  <a:pt x="441959" y="2679191"/>
                </a:lnTo>
                <a:lnTo>
                  <a:pt x="441959" y="2670048"/>
                </a:lnTo>
                <a:close/>
              </a:path>
              <a:path w="2883534" h="2679700">
                <a:moveTo>
                  <a:pt x="384048" y="2670048"/>
                </a:moveTo>
                <a:lnTo>
                  <a:pt x="374903" y="2670048"/>
                </a:lnTo>
                <a:lnTo>
                  <a:pt x="374903" y="2679191"/>
                </a:lnTo>
                <a:lnTo>
                  <a:pt x="384048" y="2679191"/>
                </a:lnTo>
                <a:lnTo>
                  <a:pt x="384048" y="2670048"/>
                </a:lnTo>
                <a:close/>
              </a:path>
              <a:path w="2883534" h="2679700">
                <a:moveTo>
                  <a:pt x="350520" y="2670048"/>
                </a:moveTo>
                <a:lnTo>
                  <a:pt x="316991" y="2670048"/>
                </a:lnTo>
                <a:lnTo>
                  <a:pt x="316991" y="2679191"/>
                </a:lnTo>
                <a:lnTo>
                  <a:pt x="350520" y="2679191"/>
                </a:lnTo>
                <a:lnTo>
                  <a:pt x="350520" y="2670048"/>
                </a:lnTo>
                <a:close/>
              </a:path>
              <a:path w="2883534" h="2679700">
                <a:moveTo>
                  <a:pt x="292607" y="2670048"/>
                </a:moveTo>
                <a:lnTo>
                  <a:pt x="283463" y="2670048"/>
                </a:lnTo>
                <a:lnTo>
                  <a:pt x="283463" y="2679191"/>
                </a:lnTo>
                <a:lnTo>
                  <a:pt x="292607" y="2679191"/>
                </a:lnTo>
                <a:lnTo>
                  <a:pt x="292607" y="2670048"/>
                </a:lnTo>
                <a:close/>
              </a:path>
              <a:path w="2883534" h="2679700">
                <a:moveTo>
                  <a:pt x="259079" y="2670048"/>
                </a:moveTo>
                <a:lnTo>
                  <a:pt x="225551" y="2670048"/>
                </a:lnTo>
                <a:lnTo>
                  <a:pt x="225551" y="2679191"/>
                </a:lnTo>
                <a:lnTo>
                  <a:pt x="259079" y="2679191"/>
                </a:lnTo>
                <a:lnTo>
                  <a:pt x="259079" y="2670048"/>
                </a:lnTo>
                <a:close/>
              </a:path>
              <a:path w="2883534" h="2679700">
                <a:moveTo>
                  <a:pt x="201167" y="2670048"/>
                </a:moveTo>
                <a:lnTo>
                  <a:pt x="192024" y="2670048"/>
                </a:lnTo>
                <a:lnTo>
                  <a:pt x="192024" y="2679191"/>
                </a:lnTo>
                <a:lnTo>
                  <a:pt x="201167" y="2679191"/>
                </a:lnTo>
                <a:lnTo>
                  <a:pt x="201167" y="2670048"/>
                </a:lnTo>
                <a:close/>
              </a:path>
              <a:path w="2883534" h="2679700">
                <a:moveTo>
                  <a:pt x="167639" y="2670048"/>
                </a:moveTo>
                <a:lnTo>
                  <a:pt x="134111" y="2670048"/>
                </a:lnTo>
                <a:lnTo>
                  <a:pt x="134111" y="2679191"/>
                </a:lnTo>
                <a:lnTo>
                  <a:pt x="167639" y="2679191"/>
                </a:lnTo>
                <a:lnTo>
                  <a:pt x="167639" y="2670048"/>
                </a:lnTo>
                <a:close/>
              </a:path>
              <a:path w="2883534" h="2679700">
                <a:moveTo>
                  <a:pt x="109727" y="2670048"/>
                </a:moveTo>
                <a:lnTo>
                  <a:pt x="100583" y="2670048"/>
                </a:lnTo>
                <a:lnTo>
                  <a:pt x="100583" y="2679191"/>
                </a:lnTo>
                <a:lnTo>
                  <a:pt x="109727" y="2679191"/>
                </a:lnTo>
                <a:lnTo>
                  <a:pt x="109727" y="2670048"/>
                </a:lnTo>
                <a:close/>
              </a:path>
              <a:path w="2883534" h="2679700">
                <a:moveTo>
                  <a:pt x="76200" y="2670048"/>
                </a:moveTo>
                <a:lnTo>
                  <a:pt x="42672" y="2670048"/>
                </a:lnTo>
                <a:lnTo>
                  <a:pt x="42672" y="2679191"/>
                </a:lnTo>
                <a:lnTo>
                  <a:pt x="76200" y="2679191"/>
                </a:lnTo>
                <a:lnTo>
                  <a:pt x="76200" y="26700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590804" y="2069591"/>
            <a:ext cx="183896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50">
                <a:solidFill>
                  <a:srgbClr val="FFFFFF"/>
                </a:solidFill>
                <a:latin typeface="Microsoft JhengHei"/>
                <a:cs typeface="Microsoft JhengHei"/>
              </a:rPr>
              <a:t>上海</a:t>
            </a:r>
            <a:r>
              <a:rPr sz="1550" b="1" spc="30">
                <a:solidFill>
                  <a:srgbClr val="FFFFFF"/>
                </a:solidFill>
                <a:latin typeface="Microsoft JhengHei"/>
                <a:cs typeface="Microsoft JhengHei"/>
              </a:rPr>
              <a:t>主板、</a:t>
            </a:r>
            <a:r>
              <a:rPr sz="1550" b="1" spc="5">
                <a:solidFill>
                  <a:srgbClr val="FFFFFF"/>
                </a:solidFill>
                <a:latin typeface="Microsoft JhengHei"/>
                <a:cs typeface="Microsoft JhengHei"/>
              </a:rPr>
              <a:t>深</a:t>
            </a:r>
            <a:r>
              <a:rPr sz="1550" b="1" spc="30">
                <a:solidFill>
                  <a:srgbClr val="FFFFFF"/>
                </a:solidFill>
                <a:latin typeface="Microsoft JhengHei"/>
                <a:cs typeface="Microsoft JhengHei"/>
              </a:rPr>
              <a:t>圳主板</a:t>
            </a:r>
            <a:endParaRPr sz="1550">
              <a:latin typeface="Microsoft JhengHei"/>
              <a:cs typeface="Microsoft JhengHe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621279" y="2288794"/>
            <a:ext cx="579120" cy="308610"/>
          </a:xfrm>
          <a:custGeom>
            <a:rect l="l" t="t" r="r" b="b"/>
            <a:pathLst>
              <a:path w="579119" h="308610">
                <a:moveTo>
                  <a:pt x="573024" y="272033"/>
                </a:moveTo>
                <a:lnTo>
                  <a:pt x="554736" y="272033"/>
                </a:lnTo>
                <a:lnTo>
                  <a:pt x="548639" y="281177"/>
                </a:lnTo>
                <a:lnTo>
                  <a:pt x="548639" y="302513"/>
                </a:lnTo>
                <a:lnTo>
                  <a:pt x="554736" y="308609"/>
                </a:lnTo>
                <a:lnTo>
                  <a:pt x="573024" y="308609"/>
                </a:lnTo>
                <a:lnTo>
                  <a:pt x="579119" y="302513"/>
                </a:lnTo>
                <a:lnTo>
                  <a:pt x="579119" y="281177"/>
                </a:lnTo>
                <a:lnTo>
                  <a:pt x="573024" y="272033"/>
                </a:lnTo>
                <a:close/>
              </a:path>
              <a:path w="579119" h="308610">
                <a:moveTo>
                  <a:pt x="560832" y="195833"/>
                </a:moveTo>
                <a:lnTo>
                  <a:pt x="548639" y="195833"/>
                </a:lnTo>
                <a:lnTo>
                  <a:pt x="548639" y="198881"/>
                </a:lnTo>
                <a:lnTo>
                  <a:pt x="542448" y="202215"/>
                </a:lnTo>
                <a:lnTo>
                  <a:pt x="537972" y="207263"/>
                </a:lnTo>
                <a:lnTo>
                  <a:pt x="535781" y="213455"/>
                </a:lnTo>
                <a:lnTo>
                  <a:pt x="536447" y="220217"/>
                </a:lnTo>
                <a:lnTo>
                  <a:pt x="539781" y="225933"/>
                </a:lnTo>
                <a:lnTo>
                  <a:pt x="544829" y="229362"/>
                </a:lnTo>
                <a:lnTo>
                  <a:pt x="551021" y="230504"/>
                </a:lnTo>
                <a:lnTo>
                  <a:pt x="557783" y="229362"/>
                </a:lnTo>
                <a:lnTo>
                  <a:pt x="563880" y="226313"/>
                </a:lnTo>
                <a:lnTo>
                  <a:pt x="569976" y="220217"/>
                </a:lnTo>
                <a:lnTo>
                  <a:pt x="566927" y="211073"/>
                </a:lnTo>
                <a:lnTo>
                  <a:pt x="566927" y="201929"/>
                </a:lnTo>
                <a:lnTo>
                  <a:pt x="560832" y="195833"/>
                </a:lnTo>
                <a:close/>
              </a:path>
              <a:path w="579119" h="308610">
                <a:moveTo>
                  <a:pt x="536431" y="147065"/>
                </a:moveTo>
                <a:lnTo>
                  <a:pt x="518159" y="147065"/>
                </a:lnTo>
                <a:lnTo>
                  <a:pt x="505968" y="153161"/>
                </a:lnTo>
                <a:lnTo>
                  <a:pt x="511063" y="158400"/>
                </a:lnTo>
                <a:lnTo>
                  <a:pt x="517017" y="160781"/>
                </a:lnTo>
                <a:lnTo>
                  <a:pt x="523541" y="160877"/>
                </a:lnTo>
                <a:lnTo>
                  <a:pt x="530351" y="159257"/>
                </a:lnTo>
                <a:lnTo>
                  <a:pt x="534257" y="154162"/>
                </a:lnTo>
                <a:lnTo>
                  <a:pt x="536447" y="148208"/>
                </a:lnTo>
                <a:lnTo>
                  <a:pt x="536431" y="147065"/>
                </a:lnTo>
                <a:close/>
              </a:path>
              <a:path w="579119" h="308610">
                <a:moveTo>
                  <a:pt x="530351" y="128777"/>
                </a:moveTo>
                <a:lnTo>
                  <a:pt x="512063" y="128777"/>
                </a:lnTo>
                <a:lnTo>
                  <a:pt x="506396" y="134302"/>
                </a:lnTo>
                <a:lnTo>
                  <a:pt x="503300" y="140969"/>
                </a:lnTo>
                <a:lnTo>
                  <a:pt x="503062" y="147637"/>
                </a:lnTo>
                <a:lnTo>
                  <a:pt x="505968" y="153161"/>
                </a:lnTo>
                <a:lnTo>
                  <a:pt x="518159" y="147065"/>
                </a:lnTo>
                <a:lnTo>
                  <a:pt x="536431" y="147065"/>
                </a:lnTo>
                <a:lnTo>
                  <a:pt x="536352" y="141684"/>
                </a:lnTo>
                <a:lnTo>
                  <a:pt x="533400" y="134873"/>
                </a:lnTo>
                <a:lnTo>
                  <a:pt x="530351" y="128777"/>
                </a:lnTo>
                <a:close/>
              </a:path>
              <a:path w="579119" h="308610">
                <a:moveTo>
                  <a:pt x="475488" y="67817"/>
                </a:moveTo>
                <a:lnTo>
                  <a:pt x="466344" y="67817"/>
                </a:lnTo>
                <a:lnTo>
                  <a:pt x="454151" y="73913"/>
                </a:lnTo>
                <a:lnTo>
                  <a:pt x="452485" y="80724"/>
                </a:lnTo>
                <a:lnTo>
                  <a:pt x="452246" y="87248"/>
                </a:lnTo>
                <a:lnTo>
                  <a:pt x="453723" y="93202"/>
                </a:lnTo>
                <a:lnTo>
                  <a:pt x="457200" y="98297"/>
                </a:lnTo>
                <a:lnTo>
                  <a:pt x="464010" y="101298"/>
                </a:lnTo>
                <a:lnTo>
                  <a:pt x="470534" y="101726"/>
                </a:lnTo>
                <a:lnTo>
                  <a:pt x="476488" y="100441"/>
                </a:lnTo>
                <a:lnTo>
                  <a:pt x="481583" y="98297"/>
                </a:lnTo>
                <a:lnTo>
                  <a:pt x="484584" y="91439"/>
                </a:lnTo>
                <a:lnTo>
                  <a:pt x="485013" y="84581"/>
                </a:lnTo>
                <a:lnTo>
                  <a:pt x="483727" y="77723"/>
                </a:lnTo>
                <a:lnTo>
                  <a:pt x="481583" y="70865"/>
                </a:lnTo>
                <a:lnTo>
                  <a:pt x="475488" y="67817"/>
                </a:lnTo>
                <a:close/>
              </a:path>
              <a:path w="579119" h="308610">
                <a:moveTo>
                  <a:pt x="408431" y="25145"/>
                </a:moveTo>
                <a:lnTo>
                  <a:pt x="396239" y="25145"/>
                </a:lnTo>
                <a:lnTo>
                  <a:pt x="390144" y="31241"/>
                </a:lnTo>
                <a:lnTo>
                  <a:pt x="390144" y="34289"/>
                </a:lnTo>
                <a:lnTo>
                  <a:pt x="387667" y="41100"/>
                </a:lnTo>
                <a:lnTo>
                  <a:pt x="388619" y="47624"/>
                </a:lnTo>
                <a:lnTo>
                  <a:pt x="391858" y="53578"/>
                </a:lnTo>
                <a:lnTo>
                  <a:pt x="396239" y="58673"/>
                </a:lnTo>
                <a:lnTo>
                  <a:pt x="403050" y="59816"/>
                </a:lnTo>
                <a:lnTo>
                  <a:pt x="409575" y="58673"/>
                </a:lnTo>
                <a:lnTo>
                  <a:pt x="415528" y="55244"/>
                </a:lnTo>
                <a:lnTo>
                  <a:pt x="420624" y="49529"/>
                </a:lnTo>
                <a:lnTo>
                  <a:pt x="420624" y="31241"/>
                </a:lnTo>
                <a:lnTo>
                  <a:pt x="411480" y="28193"/>
                </a:lnTo>
                <a:lnTo>
                  <a:pt x="408431" y="25145"/>
                </a:lnTo>
                <a:close/>
              </a:path>
              <a:path w="579119" h="308610">
                <a:moveTo>
                  <a:pt x="332231" y="3809"/>
                </a:moveTo>
                <a:lnTo>
                  <a:pt x="323088" y="3809"/>
                </a:lnTo>
                <a:lnTo>
                  <a:pt x="313944" y="9905"/>
                </a:lnTo>
                <a:lnTo>
                  <a:pt x="310895" y="19050"/>
                </a:lnTo>
                <a:lnTo>
                  <a:pt x="310895" y="25145"/>
                </a:lnTo>
                <a:lnTo>
                  <a:pt x="316992" y="34289"/>
                </a:lnTo>
                <a:lnTo>
                  <a:pt x="326136" y="34289"/>
                </a:lnTo>
                <a:lnTo>
                  <a:pt x="334137" y="34956"/>
                </a:lnTo>
                <a:lnTo>
                  <a:pt x="339851" y="32765"/>
                </a:lnTo>
                <a:lnTo>
                  <a:pt x="343281" y="28289"/>
                </a:lnTo>
                <a:lnTo>
                  <a:pt x="344424" y="22097"/>
                </a:lnTo>
                <a:lnTo>
                  <a:pt x="345090" y="15382"/>
                </a:lnTo>
                <a:lnTo>
                  <a:pt x="342900" y="9525"/>
                </a:lnTo>
                <a:lnTo>
                  <a:pt x="338423" y="5381"/>
                </a:lnTo>
                <a:lnTo>
                  <a:pt x="332231" y="3809"/>
                </a:lnTo>
                <a:close/>
              </a:path>
              <a:path w="579119" h="308610">
                <a:moveTo>
                  <a:pt x="262127" y="761"/>
                </a:moveTo>
                <a:lnTo>
                  <a:pt x="243839" y="761"/>
                </a:lnTo>
                <a:lnTo>
                  <a:pt x="234695" y="6857"/>
                </a:lnTo>
                <a:lnTo>
                  <a:pt x="234695" y="25145"/>
                </a:lnTo>
                <a:lnTo>
                  <a:pt x="243839" y="34289"/>
                </a:lnTo>
                <a:lnTo>
                  <a:pt x="262127" y="34289"/>
                </a:lnTo>
                <a:lnTo>
                  <a:pt x="268224" y="25145"/>
                </a:lnTo>
                <a:lnTo>
                  <a:pt x="268224" y="6857"/>
                </a:lnTo>
                <a:lnTo>
                  <a:pt x="262127" y="761"/>
                </a:lnTo>
                <a:close/>
              </a:path>
              <a:path w="579119" h="308610">
                <a:moveTo>
                  <a:pt x="182880" y="761"/>
                </a:moveTo>
                <a:lnTo>
                  <a:pt x="164592" y="761"/>
                </a:lnTo>
                <a:lnTo>
                  <a:pt x="155447" y="6857"/>
                </a:lnTo>
                <a:lnTo>
                  <a:pt x="155447" y="16001"/>
                </a:lnTo>
                <a:lnTo>
                  <a:pt x="157019" y="22717"/>
                </a:lnTo>
                <a:lnTo>
                  <a:pt x="161163" y="28575"/>
                </a:lnTo>
                <a:lnTo>
                  <a:pt x="167020" y="32718"/>
                </a:lnTo>
                <a:lnTo>
                  <a:pt x="173736" y="34289"/>
                </a:lnTo>
                <a:lnTo>
                  <a:pt x="180451" y="32718"/>
                </a:lnTo>
                <a:lnTo>
                  <a:pt x="186309" y="28575"/>
                </a:lnTo>
                <a:lnTo>
                  <a:pt x="190452" y="22717"/>
                </a:lnTo>
                <a:lnTo>
                  <a:pt x="192024" y="16001"/>
                </a:lnTo>
                <a:lnTo>
                  <a:pt x="192024" y="6857"/>
                </a:lnTo>
                <a:lnTo>
                  <a:pt x="182880" y="761"/>
                </a:lnTo>
                <a:close/>
              </a:path>
              <a:path w="579119" h="308610">
                <a:moveTo>
                  <a:pt x="103631" y="761"/>
                </a:moveTo>
                <a:lnTo>
                  <a:pt x="88392" y="761"/>
                </a:lnTo>
                <a:lnTo>
                  <a:pt x="79247" y="6857"/>
                </a:lnTo>
                <a:lnTo>
                  <a:pt x="79247" y="25145"/>
                </a:lnTo>
                <a:lnTo>
                  <a:pt x="88392" y="34289"/>
                </a:lnTo>
                <a:lnTo>
                  <a:pt x="103631" y="34289"/>
                </a:lnTo>
                <a:lnTo>
                  <a:pt x="112775" y="25145"/>
                </a:lnTo>
                <a:lnTo>
                  <a:pt x="112775" y="6857"/>
                </a:lnTo>
                <a:lnTo>
                  <a:pt x="103631" y="761"/>
                </a:lnTo>
                <a:close/>
              </a:path>
              <a:path w="579119" h="308610">
                <a:moveTo>
                  <a:pt x="18287" y="0"/>
                </a:moveTo>
                <a:lnTo>
                  <a:pt x="5714" y="4000"/>
                </a:lnTo>
                <a:lnTo>
                  <a:pt x="0" y="16001"/>
                </a:lnTo>
                <a:lnTo>
                  <a:pt x="5714" y="28003"/>
                </a:lnTo>
                <a:lnTo>
                  <a:pt x="18287" y="32003"/>
                </a:lnTo>
                <a:lnTo>
                  <a:pt x="30861" y="28003"/>
                </a:lnTo>
                <a:lnTo>
                  <a:pt x="36575" y="16001"/>
                </a:lnTo>
                <a:lnTo>
                  <a:pt x="30861" y="4000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105911" y="2640076"/>
            <a:ext cx="152400" cy="76200"/>
          </a:xfrm>
          <a:custGeom>
            <a:rect l="l" t="t" r="r" b="b"/>
            <a:pathLst>
              <a:path w="152400" h="76200">
                <a:moveTo>
                  <a:pt x="152400" y="0"/>
                </a:moveTo>
                <a:lnTo>
                  <a:pt x="0" y="0"/>
                </a:lnTo>
                <a:lnTo>
                  <a:pt x="79248" y="76200"/>
                </a:lnTo>
                <a:lnTo>
                  <a:pt x="1524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035807" y="2755900"/>
            <a:ext cx="536575" cy="536575"/>
          </a:xfrm>
          <a:custGeom>
            <a:rect l="l" t="t" r="r" b="b"/>
            <a:pathLst>
              <a:path w="536575" h="536575">
                <a:moveTo>
                  <a:pt x="268224" y="0"/>
                </a:moveTo>
                <a:lnTo>
                  <a:pt x="219690" y="4381"/>
                </a:lnTo>
                <a:lnTo>
                  <a:pt x="174141" y="16991"/>
                </a:lnTo>
                <a:lnTo>
                  <a:pt x="132305" y="37027"/>
                </a:lnTo>
                <a:lnTo>
                  <a:pt x="94910" y="63686"/>
                </a:lnTo>
                <a:lnTo>
                  <a:pt x="62682" y="96164"/>
                </a:lnTo>
                <a:lnTo>
                  <a:pt x="36350" y="133660"/>
                </a:lnTo>
                <a:lnTo>
                  <a:pt x="16640" y="175370"/>
                </a:lnTo>
                <a:lnTo>
                  <a:pt x="4281" y="220492"/>
                </a:lnTo>
                <a:lnTo>
                  <a:pt x="0" y="268224"/>
                </a:lnTo>
                <a:lnTo>
                  <a:pt x="4281" y="316757"/>
                </a:lnTo>
                <a:lnTo>
                  <a:pt x="16640" y="362306"/>
                </a:lnTo>
                <a:lnTo>
                  <a:pt x="36350" y="404142"/>
                </a:lnTo>
                <a:lnTo>
                  <a:pt x="62682" y="441537"/>
                </a:lnTo>
                <a:lnTo>
                  <a:pt x="94910" y="473765"/>
                </a:lnTo>
                <a:lnTo>
                  <a:pt x="132305" y="500097"/>
                </a:lnTo>
                <a:lnTo>
                  <a:pt x="174141" y="519807"/>
                </a:lnTo>
                <a:lnTo>
                  <a:pt x="219690" y="532166"/>
                </a:lnTo>
                <a:lnTo>
                  <a:pt x="268224" y="536448"/>
                </a:lnTo>
                <a:lnTo>
                  <a:pt x="315955" y="532166"/>
                </a:lnTo>
                <a:lnTo>
                  <a:pt x="361077" y="519807"/>
                </a:lnTo>
                <a:lnTo>
                  <a:pt x="402787" y="500097"/>
                </a:lnTo>
                <a:lnTo>
                  <a:pt x="440283" y="473765"/>
                </a:lnTo>
                <a:lnTo>
                  <a:pt x="472761" y="441537"/>
                </a:lnTo>
                <a:lnTo>
                  <a:pt x="499420" y="404142"/>
                </a:lnTo>
                <a:lnTo>
                  <a:pt x="519456" y="362306"/>
                </a:lnTo>
                <a:lnTo>
                  <a:pt x="532066" y="316757"/>
                </a:lnTo>
                <a:lnTo>
                  <a:pt x="536447" y="268224"/>
                </a:lnTo>
                <a:lnTo>
                  <a:pt x="532066" y="220492"/>
                </a:lnTo>
                <a:lnTo>
                  <a:pt x="519456" y="175370"/>
                </a:lnTo>
                <a:lnTo>
                  <a:pt x="499420" y="133660"/>
                </a:lnTo>
                <a:lnTo>
                  <a:pt x="472761" y="96164"/>
                </a:lnTo>
                <a:lnTo>
                  <a:pt x="440283" y="63686"/>
                </a:lnTo>
                <a:lnTo>
                  <a:pt x="402787" y="37027"/>
                </a:lnTo>
                <a:lnTo>
                  <a:pt x="361077" y="16991"/>
                </a:lnTo>
                <a:lnTo>
                  <a:pt x="315955" y="4381"/>
                </a:lnTo>
                <a:lnTo>
                  <a:pt x="2682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005327" y="2789427"/>
            <a:ext cx="485140" cy="485140"/>
          </a:xfrm>
          <a:custGeom>
            <a:rect l="l" t="t" r="r" b="b"/>
            <a:pathLst>
              <a:path w="485139" h="485139">
                <a:moveTo>
                  <a:pt x="240792" y="0"/>
                </a:moveTo>
                <a:lnTo>
                  <a:pt x="191940" y="4851"/>
                </a:lnTo>
                <a:lnTo>
                  <a:pt x="146589" y="18811"/>
                </a:lnTo>
                <a:lnTo>
                  <a:pt x="105667" y="40987"/>
                </a:lnTo>
                <a:lnTo>
                  <a:pt x="70103" y="70485"/>
                </a:lnTo>
                <a:lnTo>
                  <a:pt x="40826" y="106412"/>
                </a:lnTo>
                <a:lnTo>
                  <a:pt x="18764" y="147875"/>
                </a:lnTo>
                <a:lnTo>
                  <a:pt x="4845" y="193982"/>
                </a:lnTo>
                <a:lnTo>
                  <a:pt x="0" y="243839"/>
                </a:lnTo>
                <a:lnTo>
                  <a:pt x="4845" y="291816"/>
                </a:lnTo>
                <a:lnTo>
                  <a:pt x="18764" y="336756"/>
                </a:lnTo>
                <a:lnTo>
                  <a:pt x="40826" y="377624"/>
                </a:lnTo>
                <a:lnTo>
                  <a:pt x="70104" y="413385"/>
                </a:lnTo>
                <a:lnTo>
                  <a:pt x="105667" y="443001"/>
                </a:lnTo>
                <a:lnTo>
                  <a:pt x="146589" y="465439"/>
                </a:lnTo>
                <a:lnTo>
                  <a:pt x="191940" y="479661"/>
                </a:lnTo>
                <a:lnTo>
                  <a:pt x="240792" y="484632"/>
                </a:lnTo>
                <a:lnTo>
                  <a:pt x="289774" y="479661"/>
                </a:lnTo>
                <a:lnTo>
                  <a:pt x="335470" y="465439"/>
                </a:lnTo>
                <a:lnTo>
                  <a:pt x="376880" y="443001"/>
                </a:lnTo>
                <a:lnTo>
                  <a:pt x="413003" y="413385"/>
                </a:lnTo>
                <a:lnTo>
                  <a:pt x="429852" y="393192"/>
                </a:lnTo>
                <a:lnTo>
                  <a:pt x="237744" y="393192"/>
                </a:lnTo>
                <a:lnTo>
                  <a:pt x="91440" y="320039"/>
                </a:lnTo>
                <a:lnTo>
                  <a:pt x="91440" y="164592"/>
                </a:lnTo>
                <a:lnTo>
                  <a:pt x="97536" y="161544"/>
                </a:lnTo>
                <a:lnTo>
                  <a:pt x="237744" y="100584"/>
                </a:lnTo>
                <a:lnTo>
                  <a:pt x="438000" y="100584"/>
                </a:lnTo>
                <a:lnTo>
                  <a:pt x="413004" y="70485"/>
                </a:lnTo>
                <a:lnTo>
                  <a:pt x="376880" y="40987"/>
                </a:lnTo>
                <a:lnTo>
                  <a:pt x="335470" y="18811"/>
                </a:lnTo>
                <a:lnTo>
                  <a:pt x="289774" y="4851"/>
                </a:lnTo>
                <a:lnTo>
                  <a:pt x="240792" y="0"/>
                </a:lnTo>
                <a:close/>
              </a:path>
              <a:path w="485139" h="485139">
                <a:moveTo>
                  <a:pt x="438000" y="100584"/>
                </a:moveTo>
                <a:lnTo>
                  <a:pt x="246887" y="100584"/>
                </a:lnTo>
                <a:lnTo>
                  <a:pt x="387096" y="161544"/>
                </a:lnTo>
                <a:lnTo>
                  <a:pt x="390144" y="161544"/>
                </a:lnTo>
                <a:lnTo>
                  <a:pt x="390144" y="164592"/>
                </a:lnTo>
                <a:lnTo>
                  <a:pt x="393192" y="164592"/>
                </a:lnTo>
                <a:lnTo>
                  <a:pt x="393192" y="326136"/>
                </a:lnTo>
                <a:lnTo>
                  <a:pt x="390144" y="332232"/>
                </a:lnTo>
                <a:lnTo>
                  <a:pt x="387096" y="332232"/>
                </a:lnTo>
                <a:lnTo>
                  <a:pt x="246887" y="393192"/>
                </a:lnTo>
                <a:lnTo>
                  <a:pt x="429852" y="393192"/>
                </a:lnTo>
                <a:lnTo>
                  <a:pt x="442841" y="377624"/>
                </a:lnTo>
                <a:lnTo>
                  <a:pt x="465391" y="336756"/>
                </a:lnTo>
                <a:lnTo>
                  <a:pt x="479655" y="291816"/>
                </a:lnTo>
                <a:lnTo>
                  <a:pt x="484632" y="243839"/>
                </a:lnTo>
                <a:lnTo>
                  <a:pt x="479655" y="193982"/>
                </a:lnTo>
                <a:lnTo>
                  <a:pt x="465391" y="147875"/>
                </a:lnTo>
                <a:lnTo>
                  <a:pt x="442841" y="106412"/>
                </a:lnTo>
                <a:lnTo>
                  <a:pt x="438000" y="100584"/>
                </a:lnTo>
                <a:close/>
              </a:path>
              <a:path w="485139" h="485139">
                <a:moveTo>
                  <a:pt x="109728" y="185927"/>
                </a:moveTo>
                <a:lnTo>
                  <a:pt x="109728" y="307848"/>
                </a:lnTo>
                <a:lnTo>
                  <a:pt x="231648" y="368808"/>
                </a:lnTo>
                <a:lnTo>
                  <a:pt x="231648" y="237744"/>
                </a:lnTo>
                <a:lnTo>
                  <a:pt x="109728" y="185927"/>
                </a:lnTo>
                <a:close/>
              </a:path>
              <a:path w="485139" h="485139">
                <a:moveTo>
                  <a:pt x="371856" y="185927"/>
                </a:moveTo>
                <a:lnTo>
                  <a:pt x="252984" y="237744"/>
                </a:lnTo>
                <a:lnTo>
                  <a:pt x="252984" y="368808"/>
                </a:lnTo>
                <a:lnTo>
                  <a:pt x="371856" y="316992"/>
                </a:lnTo>
                <a:lnTo>
                  <a:pt x="371856" y="185927"/>
                </a:lnTo>
                <a:close/>
              </a:path>
              <a:path w="485139" h="485139">
                <a:moveTo>
                  <a:pt x="240792" y="121920"/>
                </a:moveTo>
                <a:lnTo>
                  <a:pt x="124968" y="170687"/>
                </a:lnTo>
                <a:lnTo>
                  <a:pt x="240792" y="219456"/>
                </a:lnTo>
                <a:lnTo>
                  <a:pt x="356616" y="170687"/>
                </a:lnTo>
                <a:lnTo>
                  <a:pt x="240792" y="121920"/>
                </a:lnTo>
                <a:close/>
              </a:path>
            </a:pathLst>
          </a:custGeom>
          <a:solidFill>
            <a:srgbClr val="046A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751064" y="3136900"/>
            <a:ext cx="1356360" cy="268605"/>
          </a:xfrm>
          <a:custGeom>
            <a:rect l="l" t="t" r="r" b="b"/>
            <a:pathLst>
              <a:path w="1356359" h="268604">
                <a:moveTo>
                  <a:pt x="1271015" y="0"/>
                </a:moveTo>
                <a:lnTo>
                  <a:pt x="0" y="0"/>
                </a:lnTo>
                <a:lnTo>
                  <a:pt x="0" y="173736"/>
                </a:lnTo>
                <a:lnTo>
                  <a:pt x="6905" y="210359"/>
                </a:lnTo>
                <a:lnTo>
                  <a:pt x="25526" y="240411"/>
                </a:lnTo>
                <a:lnTo>
                  <a:pt x="52720" y="260746"/>
                </a:lnTo>
                <a:lnTo>
                  <a:pt x="85343" y="268224"/>
                </a:lnTo>
                <a:lnTo>
                  <a:pt x="1356359" y="268224"/>
                </a:lnTo>
                <a:lnTo>
                  <a:pt x="1356359" y="94487"/>
                </a:lnTo>
                <a:lnTo>
                  <a:pt x="1349882" y="57864"/>
                </a:lnTo>
                <a:lnTo>
                  <a:pt x="1331976" y="27812"/>
                </a:lnTo>
                <a:lnTo>
                  <a:pt x="1304925" y="7477"/>
                </a:lnTo>
                <a:lnTo>
                  <a:pt x="1271015" y="0"/>
                </a:lnTo>
                <a:close/>
              </a:path>
            </a:pathLst>
          </a:custGeom>
          <a:solidFill>
            <a:srgbClr val="43AF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516368" y="2917444"/>
            <a:ext cx="577215" cy="167640"/>
          </a:xfrm>
          <a:custGeom>
            <a:rect l="l" t="t" r="r" b="b"/>
            <a:pathLst>
              <a:path w="577215" h="167639">
                <a:moveTo>
                  <a:pt x="18907" y="132968"/>
                </a:moveTo>
                <a:lnTo>
                  <a:pt x="0" y="155066"/>
                </a:lnTo>
                <a:lnTo>
                  <a:pt x="2190" y="160829"/>
                </a:lnTo>
                <a:lnTo>
                  <a:pt x="6096" y="164591"/>
                </a:lnTo>
                <a:lnTo>
                  <a:pt x="12906" y="167544"/>
                </a:lnTo>
                <a:lnTo>
                  <a:pt x="19430" y="167639"/>
                </a:lnTo>
                <a:lnTo>
                  <a:pt x="25384" y="165449"/>
                </a:lnTo>
                <a:lnTo>
                  <a:pt x="30479" y="161543"/>
                </a:lnTo>
                <a:lnTo>
                  <a:pt x="15239" y="149351"/>
                </a:lnTo>
                <a:lnTo>
                  <a:pt x="33262" y="149351"/>
                </a:lnTo>
                <a:lnTo>
                  <a:pt x="33147" y="145922"/>
                </a:lnTo>
                <a:lnTo>
                  <a:pt x="30051" y="140541"/>
                </a:lnTo>
                <a:lnTo>
                  <a:pt x="24383" y="137159"/>
                </a:lnTo>
                <a:lnTo>
                  <a:pt x="24383" y="134111"/>
                </a:lnTo>
                <a:lnTo>
                  <a:pt x="18907" y="132968"/>
                </a:lnTo>
                <a:close/>
              </a:path>
              <a:path w="577215" h="167639">
                <a:moveTo>
                  <a:pt x="33262" y="149351"/>
                </a:moveTo>
                <a:lnTo>
                  <a:pt x="15239" y="149351"/>
                </a:lnTo>
                <a:lnTo>
                  <a:pt x="30479" y="161543"/>
                </a:lnTo>
                <a:lnTo>
                  <a:pt x="33385" y="153019"/>
                </a:lnTo>
                <a:lnTo>
                  <a:pt x="33262" y="149351"/>
                </a:lnTo>
                <a:close/>
              </a:path>
              <a:path w="577215" h="167639">
                <a:moveTo>
                  <a:pt x="62483" y="73151"/>
                </a:moveTo>
                <a:lnTo>
                  <a:pt x="56864" y="75342"/>
                </a:lnTo>
                <a:lnTo>
                  <a:pt x="51815" y="79247"/>
                </a:lnTo>
                <a:lnTo>
                  <a:pt x="48767" y="85343"/>
                </a:lnTo>
                <a:lnTo>
                  <a:pt x="45720" y="94487"/>
                </a:lnTo>
                <a:lnTo>
                  <a:pt x="51815" y="100583"/>
                </a:lnTo>
                <a:lnTo>
                  <a:pt x="57340" y="105727"/>
                </a:lnTo>
                <a:lnTo>
                  <a:pt x="64007" y="107441"/>
                </a:lnTo>
                <a:lnTo>
                  <a:pt x="70675" y="105727"/>
                </a:lnTo>
                <a:lnTo>
                  <a:pt x="76200" y="100583"/>
                </a:lnTo>
                <a:lnTo>
                  <a:pt x="81343" y="95535"/>
                </a:lnTo>
                <a:lnTo>
                  <a:pt x="83057" y="89915"/>
                </a:lnTo>
                <a:lnTo>
                  <a:pt x="81343" y="84296"/>
                </a:lnTo>
                <a:lnTo>
                  <a:pt x="76200" y="79247"/>
                </a:lnTo>
                <a:lnTo>
                  <a:pt x="76200" y="76200"/>
                </a:lnTo>
                <a:lnTo>
                  <a:pt x="73151" y="76200"/>
                </a:lnTo>
                <a:lnTo>
                  <a:pt x="68103" y="73247"/>
                </a:lnTo>
                <a:lnTo>
                  <a:pt x="62483" y="73151"/>
                </a:lnTo>
                <a:close/>
              </a:path>
              <a:path w="577215" h="167639">
                <a:moveTo>
                  <a:pt x="131063" y="27431"/>
                </a:moveTo>
                <a:lnTo>
                  <a:pt x="128015" y="27431"/>
                </a:lnTo>
                <a:lnTo>
                  <a:pt x="121920" y="30479"/>
                </a:lnTo>
                <a:lnTo>
                  <a:pt x="118872" y="30479"/>
                </a:lnTo>
                <a:lnTo>
                  <a:pt x="112775" y="36575"/>
                </a:lnTo>
                <a:lnTo>
                  <a:pt x="109727" y="45719"/>
                </a:lnTo>
                <a:lnTo>
                  <a:pt x="112775" y="51815"/>
                </a:lnTo>
                <a:lnTo>
                  <a:pt x="116538" y="57959"/>
                </a:lnTo>
                <a:lnTo>
                  <a:pt x="122300" y="62102"/>
                </a:lnTo>
                <a:lnTo>
                  <a:pt x="128635" y="63388"/>
                </a:lnTo>
                <a:lnTo>
                  <a:pt x="134111" y="60959"/>
                </a:lnTo>
                <a:lnTo>
                  <a:pt x="128015" y="45719"/>
                </a:lnTo>
                <a:lnTo>
                  <a:pt x="145909" y="45719"/>
                </a:lnTo>
                <a:lnTo>
                  <a:pt x="146113" y="43386"/>
                </a:lnTo>
                <a:lnTo>
                  <a:pt x="143255" y="36575"/>
                </a:lnTo>
                <a:lnTo>
                  <a:pt x="137159" y="30479"/>
                </a:lnTo>
                <a:lnTo>
                  <a:pt x="131063" y="27431"/>
                </a:lnTo>
                <a:close/>
              </a:path>
              <a:path w="577215" h="167639">
                <a:moveTo>
                  <a:pt x="145909" y="45719"/>
                </a:moveTo>
                <a:lnTo>
                  <a:pt x="128015" y="45719"/>
                </a:lnTo>
                <a:lnTo>
                  <a:pt x="134111" y="60959"/>
                </a:lnTo>
                <a:lnTo>
                  <a:pt x="141541" y="55864"/>
                </a:lnTo>
                <a:lnTo>
                  <a:pt x="145542" y="49910"/>
                </a:lnTo>
                <a:lnTo>
                  <a:pt x="145909" y="45719"/>
                </a:lnTo>
                <a:close/>
              </a:path>
              <a:path w="577215" h="167639">
                <a:moveTo>
                  <a:pt x="213359" y="6095"/>
                </a:moveTo>
                <a:lnTo>
                  <a:pt x="188975" y="6095"/>
                </a:lnTo>
                <a:lnTo>
                  <a:pt x="182879" y="15239"/>
                </a:lnTo>
                <a:lnTo>
                  <a:pt x="185927" y="21335"/>
                </a:lnTo>
                <a:lnTo>
                  <a:pt x="185927" y="33527"/>
                </a:lnTo>
                <a:lnTo>
                  <a:pt x="195072" y="36575"/>
                </a:lnTo>
                <a:lnTo>
                  <a:pt x="213359" y="36575"/>
                </a:lnTo>
                <a:lnTo>
                  <a:pt x="219455" y="24383"/>
                </a:lnTo>
                <a:lnTo>
                  <a:pt x="219455" y="18287"/>
                </a:lnTo>
                <a:lnTo>
                  <a:pt x="213359" y="6095"/>
                </a:lnTo>
                <a:close/>
              </a:path>
              <a:path w="577215" h="167639">
                <a:moveTo>
                  <a:pt x="204215" y="3047"/>
                </a:moveTo>
                <a:lnTo>
                  <a:pt x="198120" y="6095"/>
                </a:lnTo>
                <a:lnTo>
                  <a:pt x="207263" y="6095"/>
                </a:lnTo>
                <a:lnTo>
                  <a:pt x="204215" y="3047"/>
                </a:lnTo>
                <a:close/>
              </a:path>
              <a:path w="577215" h="167639">
                <a:moveTo>
                  <a:pt x="286511" y="0"/>
                </a:moveTo>
                <a:lnTo>
                  <a:pt x="274320" y="0"/>
                </a:lnTo>
                <a:lnTo>
                  <a:pt x="262127" y="6095"/>
                </a:lnTo>
                <a:lnTo>
                  <a:pt x="262127" y="21335"/>
                </a:lnTo>
                <a:lnTo>
                  <a:pt x="268224" y="30479"/>
                </a:lnTo>
                <a:lnTo>
                  <a:pt x="277367" y="33527"/>
                </a:lnTo>
                <a:lnTo>
                  <a:pt x="289559" y="33527"/>
                </a:lnTo>
                <a:lnTo>
                  <a:pt x="295655" y="24383"/>
                </a:lnTo>
                <a:lnTo>
                  <a:pt x="295655" y="9143"/>
                </a:lnTo>
                <a:lnTo>
                  <a:pt x="286511" y="0"/>
                </a:lnTo>
                <a:close/>
              </a:path>
              <a:path w="577215" h="167639">
                <a:moveTo>
                  <a:pt x="354187" y="17144"/>
                </a:moveTo>
                <a:lnTo>
                  <a:pt x="347852" y="18287"/>
                </a:lnTo>
                <a:lnTo>
                  <a:pt x="342090" y="21716"/>
                </a:lnTo>
                <a:lnTo>
                  <a:pt x="338327" y="27431"/>
                </a:lnTo>
                <a:lnTo>
                  <a:pt x="338327" y="45719"/>
                </a:lnTo>
                <a:lnTo>
                  <a:pt x="347472" y="48767"/>
                </a:lnTo>
                <a:lnTo>
                  <a:pt x="350520" y="48767"/>
                </a:lnTo>
                <a:lnTo>
                  <a:pt x="355996" y="49863"/>
                </a:lnTo>
                <a:lnTo>
                  <a:pt x="362330" y="48387"/>
                </a:lnTo>
                <a:lnTo>
                  <a:pt x="368093" y="44053"/>
                </a:lnTo>
                <a:lnTo>
                  <a:pt x="371855" y="36575"/>
                </a:lnTo>
                <a:lnTo>
                  <a:pt x="371855" y="21335"/>
                </a:lnTo>
                <a:lnTo>
                  <a:pt x="365759" y="21335"/>
                </a:lnTo>
                <a:lnTo>
                  <a:pt x="362711" y="18287"/>
                </a:lnTo>
                <a:lnTo>
                  <a:pt x="359663" y="18287"/>
                </a:lnTo>
                <a:lnTo>
                  <a:pt x="354187" y="17144"/>
                </a:lnTo>
                <a:close/>
              </a:path>
              <a:path w="577215" h="167639">
                <a:moveTo>
                  <a:pt x="427291" y="53244"/>
                </a:moveTo>
                <a:lnTo>
                  <a:pt x="419861" y="53339"/>
                </a:lnTo>
                <a:lnTo>
                  <a:pt x="413575" y="55721"/>
                </a:lnTo>
                <a:lnTo>
                  <a:pt x="408431" y="60959"/>
                </a:lnTo>
                <a:lnTo>
                  <a:pt x="407288" y="67770"/>
                </a:lnTo>
                <a:lnTo>
                  <a:pt x="408431" y="74294"/>
                </a:lnTo>
                <a:lnTo>
                  <a:pt x="411860" y="80248"/>
                </a:lnTo>
                <a:lnTo>
                  <a:pt x="417576" y="85344"/>
                </a:lnTo>
                <a:lnTo>
                  <a:pt x="423052" y="86487"/>
                </a:lnTo>
                <a:lnTo>
                  <a:pt x="429386" y="85344"/>
                </a:lnTo>
                <a:lnTo>
                  <a:pt x="435149" y="81915"/>
                </a:lnTo>
                <a:lnTo>
                  <a:pt x="438911" y="76200"/>
                </a:lnTo>
                <a:lnTo>
                  <a:pt x="441864" y="70723"/>
                </a:lnTo>
                <a:lnTo>
                  <a:pt x="441959" y="64388"/>
                </a:lnTo>
                <a:lnTo>
                  <a:pt x="439769" y="58626"/>
                </a:lnTo>
                <a:lnTo>
                  <a:pt x="435863" y="54863"/>
                </a:lnTo>
                <a:lnTo>
                  <a:pt x="427291" y="53244"/>
                </a:lnTo>
                <a:close/>
              </a:path>
              <a:path w="577215" h="167639">
                <a:moveTo>
                  <a:pt x="494395" y="91582"/>
                </a:moveTo>
                <a:lnTo>
                  <a:pt x="475487" y="111251"/>
                </a:lnTo>
                <a:lnTo>
                  <a:pt x="477678" y="116871"/>
                </a:lnTo>
                <a:lnTo>
                  <a:pt x="481583" y="121919"/>
                </a:lnTo>
                <a:lnTo>
                  <a:pt x="490108" y="124825"/>
                </a:lnTo>
                <a:lnTo>
                  <a:pt x="497204" y="124586"/>
                </a:lnTo>
                <a:lnTo>
                  <a:pt x="502586" y="121491"/>
                </a:lnTo>
                <a:lnTo>
                  <a:pt x="505967" y="115823"/>
                </a:lnTo>
                <a:lnTo>
                  <a:pt x="508873" y="110775"/>
                </a:lnTo>
                <a:lnTo>
                  <a:pt x="508634" y="105155"/>
                </a:lnTo>
                <a:lnTo>
                  <a:pt x="505539" y="99536"/>
                </a:lnTo>
                <a:lnTo>
                  <a:pt x="499872" y="94487"/>
                </a:lnTo>
                <a:lnTo>
                  <a:pt x="494395" y="91582"/>
                </a:lnTo>
                <a:close/>
              </a:path>
              <a:path w="577215" h="167639">
                <a:moveTo>
                  <a:pt x="560831" y="128015"/>
                </a:moveTo>
                <a:lnTo>
                  <a:pt x="548639" y="131063"/>
                </a:lnTo>
                <a:lnTo>
                  <a:pt x="545591" y="137159"/>
                </a:lnTo>
                <a:lnTo>
                  <a:pt x="542639" y="143970"/>
                </a:lnTo>
                <a:lnTo>
                  <a:pt x="542543" y="150494"/>
                </a:lnTo>
                <a:lnTo>
                  <a:pt x="544734" y="156448"/>
                </a:lnTo>
                <a:lnTo>
                  <a:pt x="548639" y="161543"/>
                </a:lnTo>
                <a:lnTo>
                  <a:pt x="551687" y="161543"/>
                </a:lnTo>
                <a:lnTo>
                  <a:pt x="558498" y="163163"/>
                </a:lnTo>
                <a:lnTo>
                  <a:pt x="565023" y="163067"/>
                </a:lnTo>
                <a:lnTo>
                  <a:pt x="570976" y="160686"/>
                </a:lnTo>
                <a:lnTo>
                  <a:pt x="576072" y="155447"/>
                </a:lnTo>
                <a:lnTo>
                  <a:pt x="577215" y="149923"/>
                </a:lnTo>
                <a:lnTo>
                  <a:pt x="576072" y="143255"/>
                </a:lnTo>
                <a:lnTo>
                  <a:pt x="572643" y="136588"/>
                </a:lnTo>
                <a:lnTo>
                  <a:pt x="566927" y="131063"/>
                </a:lnTo>
                <a:lnTo>
                  <a:pt x="560831" y="1280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437119" y="3085083"/>
            <a:ext cx="131445" cy="104139"/>
          </a:xfrm>
          <a:custGeom>
            <a:rect l="l" t="t" r="r" b="b"/>
            <a:pathLst>
              <a:path w="131445" h="104138">
                <a:moveTo>
                  <a:pt x="0" y="0"/>
                </a:moveTo>
                <a:lnTo>
                  <a:pt x="30479" y="103631"/>
                </a:lnTo>
                <a:lnTo>
                  <a:pt x="131063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946392" y="3136900"/>
            <a:ext cx="536575" cy="536575"/>
          </a:xfrm>
          <a:custGeom>
            <a:rect l="l" t="t" r="r" b="b"/>
            <a:pathLst>
              <a:path w="536575" h="536575">
                <a:moveTo>
                  <a:pt x="268224" y="0"/>
                </a:moveTo>
                <a:lnTo>
                  <a:pt x="220492" y="4281"/>
                </a:lnTo>
                <a:lnTo>
                  <a:pt x="175370" y="16640"/>
                </a:lnTo>
                <a:lnTo>
                  <a:pt x="133660" y="36350"/>
                </a:lnTo>
                <a:lnTo>
                  <a:pt x="96164" y="62682"/>
                </a:lnTo>
                <a:lnTo>
                  <a:pt x="63686" y="94910"/>
                </a:lnTo>
                <a:lnTo>
                  <a:pt x="37027" y="132305"/>
                </a:lnTo>
                <a:lnTo>
                  <a:pt x="16991" y="174141"/>
                </a:lnTo>
                <a:lnTo>
                  <a:pt x="4381" y="219690"/>
                </a:lnTo>
                <a:lnTo>
                  <a:pt x="0" y="268224"/>
                </a:lnTo>
                <a:lnTo>
                  <a:pt x="4381" y="315955"/>
                </a:lnTo>
                <a:lnTo>
                  <a:pt x="16991" y="361077"/>
                </a:lnTo>
                <a:lnTo>
                  <a:pt x="37027" y="402787"/>
                </a:lnTo>
                <a:lnTo>
                  <a:pt x="63686" y="440283"/>
                </a:lnTo>
                <a:lnTo>
                  <a:pt x="96164" y="472761"/>
                </a:lnTo>
                <a:lnTo>
                  <a:pt x="133660" y="499420"/>
                </a:lnTo>
                <a:lnTo>
                  <a:pt x="175370" y="519456"/>
                </a:lnTo>
                <a:lnTo>
                  <a:pt x="220492" y="532066"/>
                </a:lnTo>
                <a:lnTo>
                  <a:pt x="268224" y="536448"/>
                </a:lnTo>
                <a:lnTo>
                  <a:pt x="316757" y="532066"/>
                </a:lnTo>
                <a:lnTo>
                  <a:pt x="362306" y="519456"/>
                </a:lnTo>
                <a:lnTo>
                  <a:pt x="404142" y="499420"/>
                </a:lnTo>
                <a:lnTo>
                  <a:pt x="441537" y="472761"/>
                </a:lnTo>
                <a:lnTo>
                  <a:pt x="473765" y="440283"/>
                </a:lnTo>
                <a:lnTo>
                  <a:pt x="500097" y="402787"/>
                </a:lnTo>
                <a:lnTo>
                  <a:pt x="519807" y="361077"/>
                </a:lnTo>
                <a:lnTo>
                  <a:pt x="532166" y="315955"/>
                </a:lnTo>
                <a:lnTo>
                  <a:pt x="536448" y="268224"/>
                </a:lnTo>
                <a:lnTo>
                  <a:pt x="532166" y="219690"/>
                </a:lnTo>
                <a:lnTo>
                  <a:pt x="519807" y="174141"/>
                </a:lnTo>
                <a:lnTo>
                  <a:pt x="500097" y="132305"/>
                </a:lnTo>
                <a:lnTo>
                  <a:pt x="473765" y="94910"/>
                </a:lnTo>
                <a:lnTo>
                  <a:pt x="441537" y="62682"/>
                </a:lnTo>
                <a:lnTo>
                  <a:pt x="404142" y="36350"/>
                </a:lnTo>
                <a:lnTo>
                  <a:pt x="362306" y="16640"/>
                </a:lnTo>
                <a:lnTo>
                  <a:pt x="316757" y="4281"/>
                </a:lnTo>
                <a:lnTo>
                  <a:pt x="2682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873240" y="3136900"/>
            <a:ext cx="487680" cy="485140"/>
          </a:xfrm>
          <a:custGeom>
            <a:rect l="l" t="t" r="r" b="b"/>
            <a:pathLst>
              <a:path w="487679" h="485139">
                <a:moveTo>
                  <a:pt x="243839" y="0"/>
                </a:moveTo>
                <a:lnTo>
                  <a:pt x="194857" y="4845"/>
                </a:lnTo>
                <a:lnTo>
                  <a:pt x="149161" y="18764"/>
                </a:lnTo>
                <a:lnTo>
                  <a:pt x="107751" y="40826"/>
                </a:lnTo>
                <a:lnTo>
                  <a:pt x="71627" y="70103"/>
                </a:lnTo>
                <a:lnTo>
                  <a:pt x="41790" y="105667"/>
                </a:lnTo>
                <a:lnTo>
                  <a:pt x="19240" y="146589"/>
                </a:lnTo>
                <a:lnTo>
                  <a:pt x="4976" y="191940"/>
                </a:lnTo>
                <a:lnTo>
                  <a:pt x="0" y="240791"/>
                </a:lnTo>
                <a:lnTo>
                  <a:pt x="4976" y="289774"/>
                </a:lnTo>
                <a:lnTo>
                  <a:pt x="19240" y="335470"/>
                </a:lnTo>
                <a:lnTo>
                  <a:pt x="41790" y="376880"/>
                </a:lnTo>
                <a:lnTo>
                  <a:pt x="71627" y="413003"/>
                </a:lnTo>
                <a:lnTo>
                  <a:pt x="107751" y="442841"/>
                </a:lnTo>
                <a:lnTo>
                  <a:pt x="149161" y="465391"/>
                </a:lnTo>
                <a:lnTo>
                  <a:pt x="194857" y="479655"/>
                </a:lnTo>
                <a:lnTo>
                  <a:pt x="243839" y="484632"/>
                </a:lnTo>
                <a:lnTo>
                  <a:pt x="292822" y="479655"/>
                </a:lnTo>
                <a:lnTo>
                  <a:pt x="338518" y="465391"/>
                </a:lnTo>
                <a:lnTo>
                  <a:pt x="379928" y="442841"/>
                </a:lnTo>
                <a:lnTo>
                  <a:pt x="416051" y="413003"/>
                </a:lnTo>
                <a:lnTo>
                  <a:pt x="439968" y="384048"/>
                </a:lnTo>
                <a:lnTo>
                  <a:pt x="176783" y="384048"/>
                </a:lnTo>
                <a:lnTo>
                  <a:pt x="173735" y="377951"/>
                </a:lnTo>
                <a:lnTo>
                  <a:pt x="173735" y="326136"/>
                </a:lnTo>
                <a:lnTo>
                  <a:pt x="176783" y="323088"/>
                </a:lnTo>
                <a:lnTo>
                  <a:pt x="195071" y="323088"/>
                </a:lnTo>
                <a:lnTo>
                  <a:pt x="206835" y="290750"/>
                </a:lnTo>
                <a:lnTo>
                  <a:pt x="211454" y="258699"/>
                </a:lnTo>
                <a:lnTo>
                  <a:pt x="210931" y="228361"/>
                </a:lnTo>
                <a:lnTo>
                  <a:pt x="207263" y="201167"/>
                </a:lnTo>
                <a:lnTo>
                  <a:pt x="185927" y="201167"/>
                </a:lnTo>
                <a:lnTo>
                  <a:pt x="182879" y="195072"/>
                </a:lnTo>
                <a:lnTo>
                  <a:pt x="182879" y="185927"/>
                </a:lnTo>
                <a:lnTo>
                  <a:pt x="185927" y="179832"/>
                </a:lnTo>
                <a:lnTo>
                  <a:pt x="201167" y="179832"/>
                </a:lnTo>
                <a:lnTo>
                  <a:pt x="198453" y="169592"/>
                </a:lnTo>
                <a:lnTo>
                  <a:pt x="195452" y="161925"/>
                </a:lnTo>
                <a:lnTo>
                  <a:pt x="193024" y="157114"/>
                </a:lnTo>
                <a:lnTo>
                  <a:pt x="192024" y="155448"/>
                </a:lnTo>
                <a:lnTo>
                  <a:pt x="192024" y="146303"/>
                </a:lnTo>
                <a:lnTo>
                  <a:pt x="195071" y="146303"/>
                </a:lnTo>
                <a:lnTo>
                  <a:pt x="195071" y="143255"/>
                </a:lnTo>
                <a:lnTo>
                  <a:pt x="198119" y="140208"/>
                </a:lnTo>
                <a:lnTo>
                  <a:pt x="219455" y="140208"/>
                </a:lnTo>
                <a:lnTo>
                  <a:pt x="213359" y="128015"/>
                </a:lnTo>
                <a:lnTo>
                  <a:pt x="213359" y="118872"/>
                </a:lnTo>
                <a:lnTo>
                  <a:pt x="215550" y="107680"/>
                </a:lnTo>
                <a:lnTo>
                  <a:pt x="221741" y="97916"/>
                </a:lnTo>
                <a:lnTo>
                  <a:pt x="231362" y="91011"/>
                </a:lnTo>
                <a:lnTo>
                  <a:pt x="243839" y="88391"/>
                </a:lnTo>
                <a:lnTo>
                  <a:pt x="431395" y="88391"/>
                </a:lnTo>
                <a:lnTo>
                  <a:pt x="416051" y="70103"/>
                </a:lnTo>
                <a:lnTo>
                  <a:pt x="379928" y="40826"/>
                </a:lnTo>
                <a:lnTo>
                  <a:pt x="338518" y="18764"/>
                </a:lnTo>
                <a:lnTo>
                  <a:pt x="292822" y="4845"/>
                </a:lnTo>
                <a:lnTo>
                  <a:pt x="243839" y="0"/>
                </a:lnTo>
                <a:close/>
              </a:path>
              <a:path w="487679" h="485139">
                <a:moveTo>
                  <a:pt x="431395" y="88391"/>
                </a:moveTo>
                <a:lnTo>
                  <a:pt x="243839" y="88391"/>
                </a:lnTo>
                <a:lnTo>
                  <a:pt x="255031" y="91011"/>
                </a:lnTo>
                <a:lnTo>
                  <a:pt x="264795" y="97916"/>
                </a:lnTo>
                <a:lnTo>
                  <a:pt x="271700" y="107680"/>
                </a:lnTo>
                <a:lnTo>
                  <a:pt x="274319" y="118872"/>
                </a:lnTo>
                <a:lnTo>
                  <a:pt x="274319" y="128015"/>
                </a:lnTo>
                <a:lnTo>
                  <a:pt x="271271" y="134112"/>
                </a:lnTo>
                <a:lnTo>
                  <a:pt x="265175" y="140208"/>
                </a:lnTo>
                <a:lnTo>
                  <a:pt x="286511" y="140208"/>
                </a:lnTo>
                <a:lnTo>
                  <a:pt x="292607" y="146303"/>
                </a:lnTo>
                <a:lnTo>
                  <a:pt x="295655" y="152400"/>
                </a:lnTo>
                <a:lnTo>
                  <a:pt x="292607" y="155448"/>
                </a:lnTo>
                <a:lnTo>
                  <a:pt x="292036" y="157114"/>
                </a:lnTo>
                <a:lnTo>
                  <a:pt x="290322" y="161925"/>
                </a:lnTo>
                <a:lnTo>
                  <a:pt x="287464" y="169592"/>
                </a:lnTo>
                <a:lnTo>
                  <a:pt x="283463" y="179832"/>
                </a:lnTo>
                <a:lnTo>
                  <a:pt x="298703" y="179832"/>
                </a:lnTo>
                <a:lnTo>
                  <a:pt x="304800" y="185927"/>
                </a:lnTo>
                <a:lnTo>
                  <a:pt x="304800" y="195072"/>
                </a:lnTo>
                <a:lnTo>
                  <a:pt x="298703" y="201167"/>
                </a:lnTo>
                <a:lnTo>
                  <a:pt x="280415" y="201167"/>
                </a:lnTo>
                <a:lnTo>
                  <a:pt x="277177" y="226218"/>
                </a:lnTo>
                <a:lnTo>
                  <a:pt x="277367" y="255270"/>
                </a:lnTo>
                <a:lnTo>
                  <a:pt x="282130" y="287750"/>
                </a:lnTo>
                <a:lnTo>
                  <a:pt x="292607" y="323088"/>
                </a:lnTo>
                <a:lnTo>
                  <a:pt x="310895" y="323088"/>
                </a:lnTo>
                <a:lnTo>
                  <a:pt x="313943" y="326136"/>
                </a:lnTo>
                <a:lnTo>
                  <a:pt x="313943" y="377951"/>
                </a:lnTo>
                <a:lnTo>
                  <a:pt x="310895" y="384048"/>
                </a:lnTo>
                <a:lnTo>
                  <a:pt x="439968" y="384048"/>
                </a:lnTo>
                <a:lnTo>
                  <a:pt x="445889" y="376880"/>
                </a:lnTo>
                <a:lnTo>
                  <a:pt x="468439" y="335470"/>
                </a:lnTo>
                <a:lnTo>
                  <a:pt x="482703" y="289774"/>
                </a:lnTo>
                <a:lnTo>
                  <a:pt x="487679" y="240791"/>
                </a:lnTo>
                <a:lnTo>
                  <a:pt x="482703" y="191940"/>
                </a:lnTo>
                <a:lnTo>
                  <a:pt x="468439" y="146589"/>
                </a:lnTo>
                <a:lnTo>
                  <a:pt x="445889" y="105667"/>
                </a:lnTo>
                <a:lnTo>
                  <a:pt x="431395" y="88391"/>
                </a:lnTo>
                <a:close/>
              </a:path>
              <a:path w="487679" h="485139">
                <a:moveTo>
                  <a:pt x="292607" y="341375"/>
                </a:moveTo>
                <a:lnTo>
                  <a:pt x="192024" y="341375"/>
                </a:lnTo>
                <a:lnTo>
                  <a:pt x="192024" y="362712"/>
                </a:lnTo>
                <a:lnTo>
                  <a:pt x="292607" y="362712"/>
                </a:lnTo>
                <a:lnTo>
                  <a:pt x="292607" y="341375"/>
                </a:lnTo>
                <a:close/>
              </a:path>
              <a:path w="487679" h="485139">
                <a:moveTo>
                  <a:pt x="259079" y="201167"/>
                </a:moveTo>
                <a:lnTo>
                  <a:pt x="225551" y="201167"/>
                </a:lnTo>
                <a:lnTo>
                  <a:pt x="230600" y="228361"/>
                </a:lnTo>
                <a:lnTo>
                  <a:pt x="231647" y="258699"/>
                </a:lnTo>
                <a:lnTo>
                  <a:pt x="228123" y="290750"/>
                </a:lnTo>
                <a:lnTo>
                  <a:pt x="219455" y="323088"/>
                </a:lnTo>
                <a:lnTo>
                  <a:pt x="268224" y="323088"/>
                </a:lnTo>
                <a:lnTo>
                  <a:pt x="259508" y="287750"/>
                </a:lnTo>
                <a:lnTo>
                  <a:pt x="255650" y="255270"/>
                </a:lnTo>
                <a:lnTo>
                  <a:pt x="255793" y="226218"/>
                </a:lnTo>
                <a:lnTo>
                  <a:pt x="259079" y="201167"/>
                </a:lnTo>
                <a:close/>
              </a:path>
              <a:path w="487679" h="485139">
                <a:moveTo>
                  <a:pt x="268224" y="161544"/>
                </a:moveTo>
                <a:lnTo>
                  <a:pt x="216407" y="161544"/>
                </a:lnTo>
                <a:lnTo>
                  <a:pt x="219455" y="164591"/>
                </a:lnTo>
                <a:lnTo>
                  <a:pt x="219455" y="173736"/>
                </a:lnTo>
                <a:lnTo>
                  <a:pt x="222503" y="179832"/>
                </a:lnTo>
                <a:lnTo>
                  <a:pt x="262127" y="179832"/>
                </a:lnTo>
                <a:lnTo>
                  <a:pt x="265175" y="173736"/>
                </a:lnTo>
                <a:lnTo>
                  <a:pt x="268224" y="164591"/>
                </a:lnTo>
                <a:lnTo>
                  <a:pt x="268224" y="161544"/>
                </a:lnTo>
                <a:close/>
              </a:path>
              <a:path w="487679" h="485139">
                <a:moveTo>
                  <a:pt x="249935" y="109727"/>
                </a:moveTo>
                <a:lnTo>
                  <a:pt x="237743" y="109727"/>
                </a:lnTo>
                <a:lnTo>
                  <a:pt x="234695" y="115824"/>
                </a:lnTo>
                <a:lnTo>
                  <a:pt x="234695" y="124967"/>
                </a:lnTo>
                <a:lnTo>
                  <a:pt x="237743" y="131063"/>
                </a:lnTo>
                <a:lnTo>
                  <a:pt x="249935" y="131063"/>
                </a:lnTo>
                <a:lnTo>
                  <a:pt x="252983" y="124967"/>
                </a:lnTo>
                <a:lnTo>
                  <a:pt x="252983" y="115824"/>
                </a:lnTo>
                <a:lnTo>
                  <a:pt x="249935" y="109727"/>
                </a:lnTo>
                <a:close/>
              </a:path>
            </a:pathLst>
          </a:custGeom>
          <a:solidFill>
            <a:srgbClr val="43AF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7284211" y="3118103"/>
            <a:ext cx="2802255" cy="30543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87094">
              <a:lnSpc>
                <a:spcPct val="100000"/>
              </a:lnSpc>
              <a:spcBef>
                <a:spcPts val="130"/>
              </a:spcBef>
            </a:pPr>
            <a:r>
              <a:rPr sz="1550" b="1" spc="50">
                <a:solidFill>
                  <a:srgbClr val="012068"/>
                </a:solidFill>
                <a:latin typeface="Microsoft JhengHei"/>
                <a:cs typeface="Microsoft JhengHei"/>
              </a:rPr>
              <a:t>科创板</a:t>
            </a:r>
            <a:endParaRPr sz="1550">
              <a:latin typeface="Microsoft JhengHei"/>
              <a:cs typeface="Microsoft JhengHei"/>
            </a:endParaRPr>
          </a:p>
          <a:p>
            <a:pPr marL="167640" marR="184785" indent="-155575" algn="just">
              <a:lnSpc>
                <a:spcPct val="100000"/>
              </a:lnSpc>
              <a:spcBef>
                <a:spcPts val="1750"/>
              </a:spcBef>
              <a:buChar char="•"/>
              <a:tabLst>
                <a:tab pos="168275"/>
              </a:tabLst>
            </a:pPr>
            <a:r>
              <a:rPr sz="1400" spc="-20">
                <a:latin typeface="Calibri"/>
                <a:cs typeface="Calibri"/>
              </a:rPr>
              <a:t>8%</a:t>
            </a:r>
            <a:r>
              <a:rPr sz="1400" spc="-10">
                <a:latin typeface="华文细黑"/>
                <a:cs typeface="华文细黑"/>
              </a:rPr>
              <a:t>的</a:t>
            </a:r>
            <a:r>
              <a:rPr sz="1400">
                <a:latin typeface="Calibri"/>
                <a:cs typeface="Calibri"/>
              </a:rPr>
              <a:t>I</a:t>
            </a:r>
            <a:r>
              <a:rPr sz="1400" spc="-5">
                <a:latin typeface="Calibri"/>
                <a:cs typeface="Calibri"/>
              </a:rPr>
              <a:t>P</a:t>
            </a:r>
            <a:r>
              <a:rPr sz="1400" spc="-20">
                <a:latin typeface="Calibri"/>
                <a:cs typeface="Calibri"/>
              </a:rPr>
              <a:t>O</a:t>
            </a:r>
            <a:r>
              <a:rPr sz="1400" spc="-10">
                <a:latin typeface="华文细黑"/>
                <a:cs typeface="华文细黑"/>
              </a:rPr>
              <a:t>项目</a:t>
            </a:r>
            <a:r>
              <a:rPr sz="1400" spc="5">
                <a:latin typeface="Calibri"/>
                <a:cs typeface="Calibri"/>
              </a:rPr>
              <a:t>(</a:t>
            </a:r>
            <a:r>
              <a:rPr sz="1400" spc="-15">
                <a:latin typeface="Calibri"/>
                <a:cs typeface="Calibri"/>
              </a:rPr>
              <a:t>5</a:t>
            </a:r>
            <a:r>
              <a:rPr sz="1400" spc="-10">
                <a:latin typeface="华文细黑"/>
                <a:cs typeface="华文细黑"/>
              </a:rPr>
              <a:t>宗</a:t>
            </a:r>
            <a:r>
              <a:rPr sz="1400" spc="5">
                <a:latin typeface="Calibri"/>
                <a:cs typeface="Calibri"/>
              </a:rPr>
              <a:t>)</a:t>
            </a:r>
            <a:r>
              <a:rPr sz="1400" spc="-10">
                <a:latin typeface="华文细黑"/>
                <a:cs typeface="华文细黑"/>
              </a:rPr>
              <a:t>市</a:t>
            </a:r>
            <a:r>
              <a:rPr sz="1400" spc="10">
                <a:latin typeface="华文细黑"/>
                <a:cs typeface="华文细黑"/>
              </a:rPr>
              <a:t>盈</a:t>
            </a:r>
            <a:r>
              <a:rPr sz="1400" spc="-10">
                <a:latin typeface="华文细黑"/>
                <a:cs typeface="华文细黑"/>
              </a:rPr>
              <a:t>率</a:t>
            </a:r>
            <a:r>
              <a:rPr sz="1400" spc="10">
                <a:latin typeface="华文细黑"/>
                <a:cs typeface="华文细黑"/>
              </a:rPr>
              <a:t>在</a:t>
            </a:r>
            <a:r>
              <a:rPr sz="1400" spc="-15">
                <a:latin typeface="Calibri"/>
                <a:cs typeface="Calibri"/>
              </a:rPr>
              <a:t>1</a:t>
            </a:r>
            <a:r>
              <a:rPr sz="1400" spc="5">
                <a:latin typeface="Calibri"/>
                <a:cs typeface="Calibri"/>
              </a:rPr>
              <a:t>0</a:t>
            </a:r>
            <a:r>
              <a:rPr sz="1400" spc="-5">
                <a:latin typeface="华文细黑"/>
                <a:cs typeface="华文细黑"/>
              </a:rPr>
              <a:t>至  </a:t>
            </a:r>
            <a:r>
              <a:rPr sz="1400" spc="-15">
                <a:latin typeface="Calibri"/>
                <a:cs typeface="Calibri"/>
              </a:rPr>
              <a:t>30</a:t>
            </a:r>
            <a:r>
              <a:rPr sz="1400" spc="-10">
                <a:latin typeface="华文细黑"/>
                <a:cs typeface="华文细黑"/>
              </a:rPr>
              <a:t>倍之间，较上年度</a:t>
            </a:r>
            <a:r>
              <a:rPr sz="1400" spc="40">
                <a:latin typeface="华文细黑"/>
                <a:cs typeface="华文细黑"/>
              </a:rPr>
              <a:t> </a:t>
            </a:r>
            <a:r>
              <a:rPr sz="1400" spc="-10">
                <a:latin typeface="Calibri"/>
                <a:cs typeface="Calibri"/>
              </a:rPr>
              <a:t>(5%)</a:t>
            </a:r>
            <a:r>
              <a:rPr sz="1400" spc="-10">
                <a:latin typeface="华文细黑"/>
                <a:cs typeface="华文细黑"/>
              </a:rPr>
              <a:t>增加</a:t>
            </a:r>
            <a:r>
              <a:rPr sz="1400" spc="-5">
                <a:latin typeface="Calibri"/>
                <a:cs typeface="Calibri"/>
              </a:rPr>
              <a:t>3  </a:t>
            </a:r>
            <a:r>
              <a:rPr sz="1400" spc="-10">
                <a:latin typeface="华文细黑"/>
                <a:cs typeface="华文细黑"/>
              </a:rPr>
              <a:t>个百分点。</a:t>
            </a:r>
            <a:endParaRPr sz="1400">
              <a:latin typeface="华文细黑"/>
              <a:cs typeface="华文细黑"/>
            </a:endParaRPr>
          </a:p>
          <a:p>
            <a:pPr marL="167640" marR="86995" indent="-155575">
              <a:lnSpc>
                <a:spcPct val="100000"/>
              </a:lnSpc>
              <a:spcBef>
                <a:spcPts val="25"/>
              </a:spcBef>
              <a:buChar char="•"/>
              <a:tabLst>
                <a:tab pos="168275"/>
              </a:tabLst>
            </a:pPr>
            <a:r>
              <a:rPr sz="1400" spc="-20">
                <a:latin typeface="Calibri"/>
                <a:cs typeface="Calibri"/>
              </a:rPr>
              <a:t>79%</a:t>
            </a:r>
            <a:r>
              <a:rPr sz="1400" spc="-10">
                <a:latin typeface="华文细黑"/>
                <a:cs typeface="华文细黑"/>
              </a:rPr>
              <a:t>的</a:t>
            </a:r>
            <a:r>
              <a:rPr sz="1400" spc="-10">
                <a:latin typeface="Calibri"/>
                <a:cs typeface="Calibri"/>
              </a:rPr>
              <a:t>IPO</a:t>
            </a:r>
            <a:r>
              <a:rPr sz="1400" spc="-10">
                <a:latin typeface="华文细黑"/>
                <a:cs typeface="华文细黑"/>
              </a:rPr>
              <a:t>项目</a:t>
            </a:r>
            <a:r>
              <a:rPr sz="1400" spc="-5">
                <a:latin typeface="Calibri"/>
                <a:cs typeface="Calibri"/>
              </a:rPr>
              <a:t>(53</a:t>
            </a:r>
            <a:r>
              <a:rPr sz="1400" spc="-10">
                <a:latin typeface="华文细黑"/>
                <a:cs typeface="华文细黑"/>
              </a:rPr>
              <a:t>宗</a:t>
            </a:r>
            <a:r>
              <a:rPr sz="1400" spc="5">
                <a:latin typeface="Calibri"/>
                <a:cs typeface="Calibri"/>
              </a:rPr>
              <a:t>)</a:t>
            </a:r>
            <a:r>
              <a:rPr sz="1400" spc="10">
                <a:latin typeface="华文细黑"/>
                <a:cs typeface="华文细黑"/>
              </a:rPr>
              <a:t>市</a:t>
            </a:r>
            <a:r>
              <a:rPr sz="1400" spc="-10">
                <a:latin typeface="华文细黑"/>
                <a:cs typeface="华文细黑"/>
              </a:rPr>
              <a:t>盈率</a:t>
            </a:r>
            <a:r>
              <a:rPr sz="1400" spc="10">
                <a:latin typeface="华文细黑"/>
                <a:cs typeface="华文细黑"/>
              </a:rPr>
              <a:t>超</a:t>
            </a:r>
            <a:r>
              <a:rPr sz="1400" spc="-10">
                <a:latin typeface="华文细黑"/>
                <a:cs typeface="华文细黑"/>
              </a:rPr>
              <a:t>过 </a:t>
            </a:r>
            <a:r>
              <a:rPr sz="1400" spc="-15">
                <a:latin typeface="Calibri"/>
                <a:cs typeface="Calibri"/>
              </a:rPr>
              <a:t>30</a:t>
            </a:r>
            <a:r>
              <a:rPr sz="1400" spc="-10">
                <a:latin typeface="华文细黑"/>
                <a:cs typeface="华文细黑"/>
              </a:rPr>
              <a:t>倍，</a:t>
            </a:r>
            <a:r>
              <a:rPr sz="1400" spc="-20">
                <a:latin typeface="华文细黑"/>
                <a:cs typeface="华文细黑"/>
              </a:rPr>
              <a:t> </a:t>
            </a:r>
            <a:r>
              <a:rPr sz="1400" spc="-10">
                <a:latin typeface="华文细黑"/>
                <a:cs typeface="华文细黑"/>
              </a:rPr>
              <a:t>较上年度</a:t>
            </a:r>
            <a:r>
              <a:rPr sz="1400">
                <a:latin typeface="华文细黑"/>
                <a:cs typeface="华文细黑"/>
              </a:rPr>
              <a:t> </a:t>
            </a:r>
            <a:r>
              <a:rPr sz="1400" spc="-10">
                <a:latin typeface="Calibri"/>
                <a:cs typeface="Calibri"/>
              </a:rPr>
              <a:t>(77%)</a:t>
            </a:r>
            <a:r>
              <a:rPr sz="1400" spc="-10">
                <a:latin typeface="华文细黑"/>
                <a:cs typeface="华文细黑"/>
              </a:rPr>
              <a:t>增加</a:t>
            </a:r>
            <a:r>
              <a:rPr sz="1400" spc="-15">
                <a:latin typeface="Calibri"/>
                <a:cs typeface="Calibri"/>
              </a:rPr>
              <a:t>2</a:t>
            </a:r>
            <a:r>
              <a:rPr sz="1400" spc="-10">
                <a:latin typeface="华文细黑"/>
                <a:cs typeface="华文细黑"/>
              </a:rPr>
              <a:t>个百 分点。</a:t>
            </a:r>
            <a:endParaRPr sz="1400">
              <a:latin typeface="华文细黑"/>
              <a:cs typeface="华文细黑"/>
            </a:endParaRPr>
          </a:p>
          <a:p>
            <a:pPr marL="167640" indent="-155575" algn="just">
              <a:lnSpc>
                <a:spcPct val="100000"/>
              </a:lnSpc>
              <a:buChar char="•"/>
              <a:tabLst>
                <a:tab pos="168275"/>
              </a:tabLst>
            </a:pPr>
            <a:r>
              <a:rPr sz="1400" spc="-20">
                <a:latin typeface="Calibri"/>
                <a:cs typeface="Calibri"/>
              </a:rPr>
              <a:t>13%</a:t>
            </a:r>
            <a:r>
              <a:rPr sz="1400" spc="-10">
                <a:latin typeface="华文细黑"/>
                <a:cs typeface="华文细黑"/>
              </a:rPr>
              <a:t>的</a:t>
            </a:r>
            <a:r>
              <a:rPr sz="1400" spc="-10">
                <a:latin typeface="Calibri"/>
                <a:cs typeface="Calibri"/>
              </a:rPr>
              <a:t>IPO</a:t>
            </a:r>
            <a:r>
              <a:rPr sz="1400" spc="-10">
                <a:latin typeface="华文细黑"/>
                <a:cs typeface="华文细黑"/>
              </a:rPr>
              <a:t>项目</a:t>
            </a:r>
            <a:r>
              <a:rPr sz="1400" spc="-5">
                <a:latin typeface="Calibri"/>
                <a:cs typeface="Calibri"/>
              </a:rPr>
              <a:t>(9</a:t>
            </a:r>
            <a:r>
              <a:rPr sz="1400" spc="-10">
                <a:latin typeface="华文细黑"/>
                <a:cs typeface="华文细黑"/>
              </a:rPr>
              <a:t>宗</a:t>
            </a:r>
            <a:r>
              <a:rPr sz="1400" spc="5">
                <a:latin typeface="Calibri"/>
                <a:cs typeface="Calibri"/>
              </a:rPr>
              <a:t>)</a:t>
            </a:r>
            <a:r>
              <a:rPr sz="1400" spc="10">
                <a:latin typeface="华文细黑"/>
                <a:cs typeface="华文细黑"/>
              </a:rPr>
              <a:t>未</a:t>
            </a:r>
            <a:r>
              <a:rPr sz="1400" spc="-10">
                <a:latin typeface="华文细黑"/>
                <a:cs typeface="华文细黑"/>
              </a:rPr>
              <a:t>有</a:t>
            </a:r>
            <a:r>
              <a:rPr sz="1400" spc="10">
                <a:latin typeface="华文细黑"/>
                <a:cs typeface="华文细黑"/>
              </a:rPr>
              <a:t>盈</a:t>
            </a:r>
            <a:r>
              <a:rPr sz="1400" spc="-10">
                <a:latin typeface="华文细黑"/>
                <a:cs typeface="华文细黑"/>
              </a:rPr>
              <a:t>利</a:t>
            </a:r>
            <a:r>
              <a:rPr sz="1400" spc="10">
                <a:latin typeface="华文细黑"/>
                <a:cs typeface="华文细黑"/>
              </a:rPr>
              <a:t>，</a:t>
            </a:r>
            <a:r>
              <a:rPr sz="1400" spc="-10">
                <a:latin typeface="华文细黑"/>
                <a:cs typeface="华文细黑"/>
              </a:rPr>
              <a:t>较</a:t>
            </a:r>
            <a:endParaRPr sz="1400">
              <a:latin typeface="华文细黑"/>
              <a:cs typeface="华文细黑"/>
            </a:endParaRPr>
          </a:p>
          <a:p>
            <a:pPr marL="167640" algn="just">
              <a:lnSpc>
                <a:spcPct val="100000"/>
              </a:lnSpc>
            </a:pPr>
            <a:r>
              <a:rPr sz="1400" spc="-10">
                <a:latin typeface="华文细黑"/>
                <a:cs typeface="华文细黑"/>
              </a:rPr>
              <a:t>上年度</a:t>
            </a:r>
            <a:r>
              <a:rPr sz="1400">
                <a:latin typeface="华文细黑"/>
                <a:cs typeface="华文细黑"/>
              </a:rPr>
              <a:t> </a:t>
            </a:r>
            <a:r>
              <a:rPr sz="1400" spc="-10">
                <a:latin typeface="Calibri"/>
                <a:cs typeface="Calibri"/>
              </a:rPr>
              <a:t>(18%)</a:t>
            </a:r>
            <a:r>
              <a:rPr sz="1400" spc="-10">
                <a:latin typeface="华文细黑"/>
                <a:cs typeface="华文细黑"/>
              </a:rPr>
              <a:t>减少</a:t>
            </a:r>
            <a:r>
              <a:rPr sz="1400" spc="-15">
                <a:latin typeface="Calibri"/>
                <a:cs typeface="Calibri"/>
              </a:rPr>
              <a:t>5</a:t>
            </a:r>
            <a:r>
              <a:rPr sz="1400" spc="-10">
                <a:latin typeface="华文细黑"/>
                <a:cs typeface="华文细黑"/>
              </a:rPr>
              <a:t>个百分点。</a:t>
            </a:r>
            <a:endParaRPr sz="1400">
              <a:latin typeface="华文细黑"/>
              <a:cs typeface="华文细黑"/>
            </a:endParaRPr>
          </a:p>
          <a:p>
            <a:pPr marL="167640" indent="-155575" algn="just">
              <a:lnSpc>
                <a:spcPct val="100000"/>
              </a:lnSpc>
              <a:buFont typeface="Calibri"/>
              <a:buChar char="•"/>
              <a:tabLst>
                <a:tab pos="168275"/>
              </a:tabLst>
            </a:pP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新股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上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市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首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日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平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均回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报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率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为</a:t>
            </a:r>
            <a:r>
              <a:rPr sz="1400" spc="-5">
                <a:solidFill>
                  <a:srgbClr val="303030"/>
                </a:solidFill>
                <a:latin typeface="Calibri"/>
                <a:cs typeface="Calibri"/>
              </a:rPr>
              <a:t>35%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。</a:t>
            </a:r>
            <a:endParaRPr sz="1400">
              <a:latin typeface="华文细黑"/>
              <a:cs typeface="华文细黑"/>
            </a:endParaRPr>
          </a:p>
          <a:p>
            <a:pPr marL="167640" marR="147955" indent="-155575" algn="just">
              <a:lnSpc>
                <a:spcPct val="99300"/>
              </a:lnSpc>
              <a:spcBef>
                <a:spcPts val="55"/>
              </a:spcBef>
              <a:buFont typeface="Calibri"/>
              <a:buChar char="•"/>
              <a:tabLst>
                <a:tab pos="168275"/>
              </a:tabLst>
            </a:pP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新股回报率之间差异显著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最高 和最低回报率分别为</a:t>
            </a:r>
            <a:r>
              <a:rPr sz="1400" spc="-5">
                <a:solidFill>
                  <a:srgbClr val="303030"/>
                </a:solidFill>
                <a:latin typeface="Calibri"/>
                <a:cs typeface="Calibri"/>
              </a:rPr>
              <a:t>190%</a:t>
            </a:r>
            <a:r>
              <a:rPr sz="1400" spc="6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spc="5">
                <a:solidFill>
                  <a:srgbClr val="303030"/>
                </a:solidFill>
                <a:latin typeface="Calibri"/>
                <a:cs typeface="Calibri"/>
              </a:rPr>
              <a:t>(</a:t>
            </a:r>
            <a:r>
              <a:rPr sz="1400" spc="-10">
                <a:latin typeface="华文细黑"/>
                <a:cs typeface="华文细黑"/>
              </a:rPr>
              <a:t>中科 飞测</a:t>
            </a:r>
            <a:r>
              <a:rPr sz="1400" spc="5">
                <a:latin typeface="Calibri"/>
                <a:cs typeface="Calibri"/>
              </a:rPr>
              <a:t>)</a:t>
            </a:r>
            <a:r>
              <a:rPr sz="1400" spc="-10">
                <a:latin typeface="华文细黑"/>
                <a:cs typeface="华文细黑"/>
              </a:rPr>
              <a:t>和</a:t>
            </a:r>
            <a:r>
              <a:rPr sz="1400" spc="-10">
                <a:latin typeface="Calibri"/>
                <a:cs typeface="Calibri"/>
              </a:rPr>
              <a:t>-19%</a:t>
            </a:r>
            <a:r>
              <a:rPr sz="1400" spc="70">
                <a:latin typeface="Calibri"/>
                <a:cs typeface="Calibri"/>
              </a:rPr>
              <a:t> </a:t>
            </a:r>
            <a:r>
              <a:rPr sz="1400" spc="5">
                <a:latin typeface="Calibri"/>
                <a:cs typeface="Calibri"/>
              </a:rPr>
              <a:t>(</a:t>
            </a:r>
            <a:r>
              <a:rPr sz="1400" spc="-10">
                <a:latin typeface="华文细黑"/>
                <a:cs typeface="华文细黑"/>
              </a:rPr>
              <a:t>航材股份</a:t>
            </a:r>
            <a:r>
              <a:rPr sz="1400" spc="5">
                <a:latin typeface="Calibri"/>
                <a:cs typeface="Calibri"/>
              </a:rPr>
              <a:t>)</a:t>
            </a:r>
            <a:r>
              <a:rPr sz="1400" spc="-10">
                <a:latin typeface="华文细黑"/>
                <a:cs typeface="华文细黑"/>
              </a:rPr>
              <a:t>。</a:t>
            </a:r>
            <a:endParaRPr sz="1400">
              <a:latin typeface="华文细黑"/>
              <a:cs typeface="华文细黑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922520" y="1896364"/>
            <a:ext cx="1975103" cy="1969007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5768340" y="2103119"/>
            <a:ext cx="64897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100" b="1" spc="-15" baseline="23809">
                <a:solidFill>
                  <a:srgbClr val="FFFFFF"/>
                </a:solidFill>
                <a:latin typeface="Calibri"/>
                <a:cs typeface="Calibri"/>
              </a:rPr>
              <a:t>2%</a:t>
            </a:r>
            <a:r>
              <a:rPr sz="2100" b="1" spc="30" baseline="23809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38747" y="3285744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52%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92700" y="2435351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36%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809062" y="2343716"/>
            <a:ext cx="90267" cy="92846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809062" y="2654706"/>
            <a:ext cx="90267" cy="89611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809062" y="2962460"/>
            <a:ext cx="90267" cy="92846"/>
          </a:xfrm>
          <a:prstGeom prst="rect">
            <a:avLst/>
          </a:prstGeom>
          <a:blipFill>
            <a:blip r:embed="rId1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809062" y="3276170"/>
            <a:ext cx="90267" cy="90267"/>
          </a:xfrm>
          <a:prstGeom prst="rect">
            <a:avLst/>
          </a:prstGeom>
          <a:blipFill>
            <a:blip r:embed="rId1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3913123" y="2279903"/>
            <a:ext cx="695960" cy="1116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10</a:t>
            </a:r>
            <a:r>
              <a:rPr sz="1050" spc="5">
                <a:latin typeface="华文细黑"/>
                <a:cs typeface="华文细黑"/>
              </a:rPr>
              <a:t>倍以下</a:t>
            </a:r>
            <a:endParaRPr sz="10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050" spc="-10">
                <a:latin typeface="Calibri"/>
                <a:cs typeface="Calibri"/>
              </a:rPr>
              <a:t>10</a:t>
            </a:r>
            <a:r>
              <a:rPr sz="1050" spc="5">
                <a:latin typeface="华文细黑"/>
                <a:cs typeface="华文细黑"/>
              </a:rPr>
              <a:t>倍至</a:t>
            </a:r>
            <a:r>
              <a:rPr sz="1050" spc="-10">
                <a:latin typeface="Calibri"/>
                <a:cs typeface="Calibri"/>
              </a:rPr>
              <a:t>20</a:t>
            </a:r>
            <a:r>
              <a:rPr sz="1050" spc="5">
                <a:latin typeface="华文细黑"/>
                <a:cs typeface="华文细黑"/>
              </a:rPr>
              <a:t>倍</a:t>
            </a:r>
            <a:endParaRPr sz="10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z="1050" spc="-10">
                <a:latin typeface="Calibri"/>
                <a:cs typeface="Calibri"/>
              </a:rPr>
              <a:t>20</a:t>
            </a:r>
            <a:r>
              <a:rPr sz="1050" spc="5">
                <a:latin typeface="华文细黑"/>
                <a:cs typeface="华文细黑"/>
              </a:rPr>
              <a:t>倍至</a:t>
            </a:r>
            <a:r>
              <a:rPr sz="1050" spc="-10">
                <a:latin typeface="Calibri"/>
                <a:cs typeface="Calibri"/>
              </a:rPr>
              <a:t>30</a:t>
            </a:r>
            <a:r>
              <a:rPr sz="1050" spc="5">
                <a:latin typeface="华文细黑"/>
                <a:cs typeface="华文细黑"/>
              </a:rPr>
              <a:t>倍</a:t>
            </a:r>
            <a:endParaRPr sz="10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1050" spc="-10">
                <a:latin typeface="Calibri"/>
                <a:cs typeface="Calibri"/>
              </a:rPr>
              <a:t>30</a:t>
            </a:r>
            <a:r>
              <a:rPr sz="1050" spc="5">
                <a:latin typeface="华文细黑"/>
                <a:cs typeface="华文细黑"/>
              </a:rPr>
              <a:t>倍以上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29259" y="6274033"/>
            <a:ext cx="3723004" cy="30480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资料来源：上交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深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latin typeface="华文细黑"/>
                <a:cs typeface="华文细黑"/>
              </a:rPr>
              <a:t>，</a:t>
            </a:r>
            <a:r>
              <a:rPr sz="850" spc="10">
                <a:latin typeface="华文细黑"/>
                <a:cs typeface="华文细黑"/>
              </a:rPr>
              <a:t>德</a:t>
            </a:r>
            <a:r>
              <a:rPr sz="850" spc="35">
                <a:latin typeface="华文细黑"/>
                <a:cs typeface="华文细黑"/>
              </a:rPr>
              <a:t>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估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计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与</a:t>
            </a:r>
            <a:r>
              <a:rPr sz="850" spc="35">
                <a:latin typeface="华文细黑"/>
                <a:cs typeface="华文细黑"/>
              </a:rPr>
              <a:t>分析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数</a:t>
            </a:r>
            <a:r>
              <a:rPr sz="850" spc="10">
                <a:latin typeface="华文细黑"/>
                <a:cs typeface="华文细黑"/>
              </a:rPr>
              <a:t>据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截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850" spc="15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850" spc="10">
                <a:solidFill>
                  <a:srgbClr val="303030"/>
                </a:solidFill>
                <a:latin typeface="Calibri"/>
                <a:cs typeface="Calibri"/>
              </a:rPr>
              <a:t>12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10">
                <a:solidFill>
                  <a:srgbClr val="303030"/>
                </a:solidFill>
                <a:latin typeface="Calibri"/>
                <a:cs typeface="Calibri"/>
              </a:rPr>
              <a:t>10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日。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700" spc="-5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 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60"/>
              </a:spcBef>
            </a:pPr>
            <a:r>
              <a:rPr spc="-5"/>
              <a:t>28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5138420" y="1609343"/>
            <a:ext cx="143700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40">
                <a:solidFill>
                  <a:srgbClr val="303030"/>
                </a:solidFill>
                <a:latin typeface="Microsoft JhengHei"/>
                <a:cs typeface="Microsoft JhengHei"/>
              </a:rPr>
              <a:t>上海主板</a:t>
            </a:r>
            <a:r>
              <a:rPr sz="1200" b="1" spc="20">
                <a:solidFill>
                  <a:srgbClr val="303030"/>
                </a:solidFill>
                <a:latin typeface="Microsoft JhengHei"/>
                <a:cs typeface="Microsoft JhengHei"/>
              </a:rPr>
              <a:t>、深圳主板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38" name="object 38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243840" y="4279900"/>
            <a:ext cx="4925695" cy="1844039"/>
          </a:xfrm>
          <a:custGeom>
            <a:rect l="l" t="t" r="r" b="b"/>
            <a:pathLst>
              <a:path w="4925695" h="1844039">
                <a:moveTo>
                  <a:pt x="18288" y="1828800"/>
                </a:moveTo>
                <a:lnTo>
                  <a:pt x="9144" y="1828800"/>
                </a:lnTo>
                <a:lnTo>
                  <a:pt x="9144" y="1844039"/>
                </a:lnTo>
                <a:lnTo>
                  <a:pt x="33528" y="1844039"/>
                </a:lnTo>
                <a:lnTo>
                  <a:pt x="33528" y="1834896"/>
                </a:lnTo>
                <a:lnTo>
                  <a:pt x="18288" y="1834896"/>
                </a:lnTo>
                <a:lnTo>
                  <a:pt x="18288" y="1828800"/>
                </a:lnTo>
                <a:close/>
              </a:path>
              <a:path w="4925695" h="1844039">
                <a:moveTo>
                  <a:pt x="18288" y="1770888"/>
                </a:moveTo>
                <a:lnTo>
                  <a:pt x="0" y="1770888"/>
                </a:lnTo>
                <a:lnTo>
                  <a:pt x="0" y="1834896"/>
                </a:lnTo>
                <a:lnTo>
                  <a:pt x="9144" y="1834896"/>
                </a:lnTo>
                <a:lnTo>
                  <a:pt x="9144" y="1828800"/>
                </a:lnTo>
                <a:lnTo>
                  <a:pt x="18288" y="1828800"/>
                </a:lnTo>
                <a:lnTo>
                  <a:pt x="18288" y="1770888"/>
                </a:lnTo>
                <a:close/>
              </a:path>
              <a:path w="4925695" h="1844039">
                <a:moveTo>
                  <a:pt x="33528" y="1828800"/>
                </a:moveTo>
                <a:lnTo>
                  <a:pt x="18288" y="1828800"/>
                </a:lnTo>
                <a:lnTo>
                  <a:pt x="18288" y="1834896"/>
                </a:lnTo>
                <a:lnTo>
                  <a:pt x="33528" y="1834896"/>
                </a:lnTo>
                <a:lnTo>
                  <a:pt x="33528" y="1828800"/>
                </a:lnTo>
                <a:close/>
              </a:path>
              <a:path w="4925695" h="1844039">
                <a:moveTo>
                  <a:pt x="18288" y="1652015"/>
                </a:moveTo>
                <a:lnTo>
                  <a:pt x="0" y="1652015"/>
                </a:lnTo>
                <a:lnTo>
                  <a:pt x="0" y="1719072"/>
                </a:lnTo>
                <a:lnTo>
                  <a:pt x="18288" y="1719072"/>
                </a:lnTo>
                <a:lnTo>
                  <a:pt x="18288" y="1652015"/>
                </a:lnTo>
                <a:close/>
              </a:path>
              <a:path w="4925695" h="1844039">
                <a:moveTo>
                  <a:pt x="18288" y="1536192"/>
                </a:moveTo>
                <a:lnTo>
                  <a:pt x="0" y="1536192"/>
                </a:lnTo>
                <a:lnTo>
                  <a:pt x="0" y="1603248"/>
                </a:lnTo>
                <a:lnTo>
                  <a:pt x="18288" y="1603248"/>
                </a:lnTo>
                <a:lnTo>
                  <a:pt x="18288" y="1536192"/>
                </a:lnTo>
                <a:close/>
              </a:path>
              <a:path w="4925695" h="1844039">
                <a:moveTo>
                  <a:pt x="18288" y="1417320"/>
                </a:moveTo>
                <a:lnTo>
                  <a:pt x="0" y="1417320"/>
                </a:lnTo>
                <a:lnTo>
                  <a:pt x="0" y="1484376"/>
                </a:lnTo>
                <a:lnTo>
                  <a:pt x="18288" y="1484376"/>
                </a:lnTo>
                <a:lnTo>
                  <a:pt x="18288" y="1417320"/>
                </a:lnTo>
                <a:close/>
              </a:path>
              <a:path w="4925695" h="1844039">
                <a:moveTo>
                  <a:pt x="18288" y="1301495"/>
                </a:moveTo>
                <a:lnTo>
                  <a:pt x="0" y="1301495"/>
                </a:lnTo>
                <a:lnTo>
                  <a:pt x="0" y="1368552"/>
                </a:lnTo>
                <a:lnTo>
                  <a:pt x="18288" y="1368552"/>
                </a:lnTo>
                <a:lnTo>
                  <a:pt x="18288" y="1301495"/>
                </a:lnTo>
                <a:close/>
              </a:path>
              <a:path w="4925695" h="1844039">
                <a:moveTo>
                  <a:pt x="18288" y="1185672"/>
                </a:moveTo>
                <a:lnTo>
                  <a:pt x="0" y="1185672"/>
                </a:lnTo>
                <a:lnTo>
                  <a:pt x="0" y="1252727"/>
                </a:lnTo>
                <a:lnTo>
                  <a:pt x="18288" y="1252727"/>
                </a:lnTo>
                <a:lnTo>
                  <a:pt x="18288" y="1185672"/>
                </a:lnTo>
                <a:close/>
              </a:path>
              <a:path w="4925695" h="1844039">
                <a:moveTo>
                  <a:pt x="18288" y="1066800"/>
                </a:moveTo>
                <a:lnTo>
                  <a:pt x="0" y="1066800"/>
                </a:lnTo>
                <a:lnTo>
                  <a:pt x="0" y="1133856"/>
                </a:lnTo>
                <a:lnTo>
                  <a:pt x="18288" y="1133856"/>
                </a:lnTo>
                <a:lnTo>
                  <a:pt x="18288" y="1066800"/>
                </a:lnTo>
                <a:close/>
              </a:path>
              <a:path w="4925695" h="1844039">
                <a:moveTo>
                  <a:pt x="18288" y="950976"/>
                </a:moveTo>
                <a:lnTo>
                  <a:pt x="0" y="950976"/>
                </a:lnTo>
                <a:lnTo>
                  <a:pt x="0" y="1018032"/>
                </a:lnTo>
                <a:lnTo>
                  <a:pt x="18288" y="1018032"/>
                </a:lnTo>
                <a:lnTo>
                  <a:pt x="18288" y="950976"/>
                </a:lnTo>
                <a:close/>
              </a:path>
              <a:path w="4925695" h="1844039">
                <a:moveTo>
                  <a:pt x="18288" y="835151"/>
                </a:moveTo>
                <a:lnTo>
                  <a:pt x="0" y="835151"/>
                </a:lnTo>
                <a:lnTo>
                  <a:pt x="0" y="902207"/>
                </a:lnTo>
                <a:lnTo>
                  <a:pt x="18288" y="902207"/>
                </a:lnTo>
                <a:lnTo>
                  <a:pt x="18288" y="835151"/>
                </a:lnTo>
                <a:close/>
              </a:path>
              <a:path w="4925695" h="1844039">
                <a:moveTo>
                  <a:pt x="18288" y="716280"/>
                </a:moveTo>
                <a:lnTo>
                  <a:pt x="0" y="716280"/>
                </a:lnTo>
                <a:lnTo>
                  <a:pt x="0" y="783336"/>
                </a:lnTo>
                <a:lnTo>
                  <a:pt x="18288" y="783336"/>
                </a:lnTo>
                <a:lnTo>
                  <a:pt x="18288" y="716280"/>
                </a:lnTo>
                <a:close/>
              </a:path>
              <a:path w="4925695" h="1844039">
                <a:moveTo>
                  <a:pt x="18288" y="600456"/>
                </a:moveTo>
                <a:lnTo>
                  <a:pt x="0" y="600456"/>
                </a:lnTo>
                <a:lnTo>
                  <a:pt x="0" y="667512"/>
                </a:lnTo>
                <a:lnTo>
                  <a:pt x="18288" y="667512"/>
                </a:lnTo>
                <a:lnTo>
                  <a:pt x="18288" y="600456"/>
                </a:lnTo>
                <a:close/>
              </a:path>
              <a:path w="4925695" h="1844039">
                <a:moveTo>
                  <a:pt x="18288" y="484631"/>
                </a:moveTo>
                <a:lnTo>
                  <a:pt x="0" y="484631"/>
                </a:lnTo>
                <a:lnTo>
                  <a:pt x="0" y="548639"/>
                </a:lnTo>
                <a:lnTo>
                  <a:pt x="18288" y="548639"/>
                </a:lnTo>
                <a:lnTo>
                  <a:pt x="18288" y="484631"/>
                </a:lnTo>
                <a:close/>
              </a:path>
              <a:path w="4925695" h="1844039">
                <a:moveTo>
                  <a:pt x="18288" y="365760"/>
                </a:moveTo>
                <a:lnTo>
                  <a:pt x="0" y="365760"/>
                </a:lnTo>
                <a:lnTo>
                  <a:pt x="0" y="432816"/>
                </a:lnTo>
                <a:lnTo>
                  <a:pt x="18288" y="432816"/>
                </a:lnTo>
                <a:lnTo>
                  <a:pt x="18288" y="365760"/>
                </a:lnTo>
                <a:close/>
              </a:path>
              <a:path w="4925695" h="1844039">
                <a:moveTo>
                  <a:pt x="18288" y="249936"/>
                </a:moveTo>
                <a:lnTo>
                  <a:pt x="0" y="249936"/>
                </a:lnTo>
                <a:lnTo>
                  <a:pt x="0" y="316992"/>
                </a:lnTo>
                <a:lnTo>
                  <a:pt x="18288" y="316992"/>
                </a:lnTo>
                <a:lnTo>
                  <a:pt x="18288" y="249936"/>
                </a:lnTo>
                <a:close/>
              </a:path>
              <a:path w="4925695" h="1844039">
                <a:moveTo>
                  <a:pt x="18288" y="131063"/>
                </a:moveTo>
                <a:lnTo>
                  <a:pt x="0" y="131063"/>
                </a:lnTo>
                <a:lnTo>
                  <a:pt x="0" y="198119"/>
                </a:lnTo>
                <a:lnTo>
                  <a:pt x="18288" y="198119"/>
                </a:lnTo>
                <a:lnTo>
                  <a:pt x="18288" y="131063"/>
                </a:lnTo>
                <a:close/>
              </a:path>
              <a:path w="4925695" h="1844039">
                <a:moveTo>
                  <a:pt x="18288" y="15239"/>
                </a:moveTo>
                <a:lnTo>
                  <a:pt x="0" y="15239"/>
                </a:lnTo>
                <a:lnTo>
                  <a:pt x="0" y="82295"/>
                </a:lnTo>
                <a:lnTo>
                  <a:pt x="18288" y="82295"/>
                </a:lnTo>
                <a:lnTo>
                  <a:pt x="18288" y="15239"/>
                </a:lnTo>
                <a:close/>
              </a:path>
              <a:path w="4925695" h="1844039">
                <a:moveTo>
                  <a:pt x="118872" y="0"/>
                </a:moveTo>
                <a:lnTo>
                  <a:pt x="51816" y="0"/>
                </a:lnTo>
                <a:lnTo>
                  <a:pt x="51816" y="15239"/>
                </a:lnTo>
                <a:lnTo>
                  <a:pt x="118872" y="15239"/>
                </a:lnTo>
                <a:lnTo>
                  <a:pt x="118872" y="0"/>
                </a:lnTo>
                <a:close/>
              </a:path>
              <a:path w="4925695" h="1844039">
                <a:moveTo>
                  <a:pt x="234696" y="0"/>
                </a:moveTo>
                <a:lnTo>
                  <a:pt x="167640" y="0"/>
                </a:lnTo>
                <a:lnTo>
                  <a:pt x="167640" y="15239"/>
                </a:lnTo>
                <a:lnTo>
                  <a:pt x="234696" y="15239"/>
                </a:lnTo>
                <a:lnTo>
                  <a:pt x="234696" y="0"/>
                </a:lnTo>
                <a:close/>
              </a:path>
              <a:path w="4925695" h="1844039">
                <a:moveTo>
                  <a:pt x="353568" y="0"/>
                </a:moveTo>
                <a:lnTo>
                  <a:pt x="286512" y="0"/>
                </a:lnTo>
                <a:lnTo>
                  <a:pt x="286512" y="15239"/>
                </a:lnTo>
                <a:lnTo>
                  <a:pt x="353568" y="15239"/>
                </a:lnTo>
                <a:lnTo>
                  <a:pt x="353568" y="0"/>
                </a:lnTo>
                <a:close/>
              </a:path>
              <a:path w="4925695" h="1844039">
                <a:moveTo>
                  <a:pt x="469391" y="0"/>
                </a:moveTo>
                <a:lnTo>
                  <a:pt x="402336" y="0"/>
                </a:lnTo>
                <a:lnTo>
                  <a:pt x="402336" y="15239"/>
                </a:lnTo>
                <a:lnTo>
                  <a:pt x="469391" y="15239"/>
                </a:lnTo>
                <a:lnTo>
                  <a:pt x="469391" y="0"/>
                </a:lnTo>
                <a:close/>
              </a:path>
              <a:path w="4925695" h="1844039">
                <a:moveTo>
                  <a:pt x="585216" y="0"/>
                </a:moveTo>
                <a:lnTo>
                  <a:pt x="518159" y="0"/>
                </a:lnTo>
                <a:lnTo>
                  <a:pt x="518159" y="15239"/>
                </a:lnTo>
                <a:lnTo>
                  <a:pt x="585216" y="15239"/>
                </a:lnTo>
                <a:lnTo>
                  <a:pt x="585216" y="0"/>
                </a:lnTo>
                <a:close/>
              </a:path>
              <a:path w="4925695" h="1844039">
                <a:moveTo>
                  <a:pt x="704088" y="0"/>
                </a:moveTo>
                <a:lnTo>
                  <a:pt x="637032" y="0"/>
                </a:lnTo>
                <a:lnTo>
                  <a:pt x="637032" y="15239"/>
                </a:lnTo>
                <a:lnTo>
                  <a:pt x="704088" y="15239"/>
                </a:lnTo>
                <a:lnTo>
                  <a:pt x="704088" y="0"/>
                </a:lnTo>
                <a:close/>
              </a:path>
              <a:path w="4925695" h="1844039">
                <a:moveTo>
                  <a:pt x="819912" y="0"/>
                </a:moveTo>
                <a:lnTo>
                  <a:pt x="752856" y="0"/>
                </a:lnTo>
                <a:lnTo>
                  <a:pt x="752856" y="15239"/>
                </a:lnTo>
                <a:lnTo>
                  <a:pt x="819912" y="15239"/>
                </a:lnTo>
                <a:lnTo>
                  <a:pt x="819912" y="0"/>
                </a:lnTo>
                <a:close/>
              </a:path>
              <a:path w="4925695" h="1844039">
                <a:moveTo>
                  <a:pt x="935735" y="0"/>
                </a:moveTo>
                <a:lnTo>
                  <a:pt x="871728" y="0"/>
                </a:lnTo>
                <a:lnTo>
                  <a:pt x="871728" y="15239"/>
                </a:lnTo>
                <a:lnTo>
                  <a:pt x="935735" y="15239"/>
                </a:lnTo>
                <a:lnTo>
                  <a:pt x="935735" y="0"/>
                </a:lnTo>
                <a:close/>
              </a:path>
              <a:path w="4925695" h="1844039">
                <a:moveTo>
                  <a:pt x="1054608" y="0"/>
                </a:moveTo>
                <a:lnTo>
                  <a:pt x="987551" y="0"/>
                </a:lnTo>
                <a:lnTo>
                  <a:pt x="987551" y="15239"/>
                </a:lnTo>
                <a:lnTo>
                  <a:pt x="1054608" y="15239"/>
                </a:lnTo>
                <a:lnTo>
                  <a:pt x="1054608" y="0"/>
                </a:lnTo>
                <a:close/>
              </a:path>
              <a:path w="4925695" h="1844039">
                <a:moveTo>
                  <a:pt x="1170432" y="0"/>
                </a:moveTo>
                <a:lnTo>
                  <a:pt x="1103376" y="0"/>
                </a:lnTo>
                <a:lnTo>
                  <a:pt x="1103376" y="15239"/>
                </a:lnTo>
                <a:lnTo>
                  <a:pt x="1170432" y="15239"/>
                </a:lnTo>
                <a:lnTo>
                  <a:pt x="1170432" y="0"/>
                </a:lnTo>
                <a:close/>
              </a:path>
              <a:path w="4925695" h="1844039">
                <a:moveTo>
                  <a:pt x="1289304" y="0"/>
                </a:moveTo>
                <a:lnTo>
                  <a:pt x="1222248" y="0"/>
                </a:lnTo>
                <a:lnTo>
                  <a:pt x="1222248" y="15239"/>
                </a:lnTo>
                <a:lnTo>
                  <a:pt x="1289304" y="15239"/>
                </a:lnTo>
                <a:lnTo>
                  <a:pt x="1289304" y="0"/>
                </a:lnTo>
                <a:close/>
              </a:path>
              <a:path w="4925695" h="1844039">
                <a:moveTo>
                  <a:pt x="1405128" y="0"/>
                </a:moveTo>
                <a:lnTo>
                  <a:pt x="1338072" y="0"/>
                </a:lnTo>
                <a:lnTo>
                  <a:pt x="1338072" y="15239"/>
                </a:lnTo>
                <a:lnTo>
                  <a:pt x="1405128" y="15239"/>
                </a:lnTo>
                <a:lnTo>
                  <a:pt x="1405128" y="0"/>
                </a:lnTo>
                <a:close/>
              </a:path>
              <a:path w="4925695" h="1844039">
                <a:moveTo>
                  <a:pt x="1520952" y="0"/>
                </a:moveTo>
                <a:lnTo>
                  <a:pt x="1453896" y="0"/>
                </a:lnTo>
                <a:lnTo>
                  <a:pt x="1453896" y="15239"/>
                </a:lnTo>
                <a:lnTo>
                  <a:pt x="1520952" y="15239"/>
                </a:lnTo>
                <a:lnTo>
                  <a:pt x="1520952" y="0"/>
                </a:lnTo>
                <a:close/>
              </a:path>
              <a:path w="4925695" h="1844039">
                <a:moveTo>
                  <a:pt x="1639824" y="0"/>
                </a:moveTo>
                <a:lnTo>
                  <a:pt x="1572767" y="0"/>
                </a:lnTo>
                <a:lnTo>
                  <a:pt x="1572767" y="15239"/>
                </a:lnTo>
                <a:lnTo>
                  <a:pt x="1639824" y="15239"/>
                </a:lnTo>
                <a:lnTo>
                  <a:pt x="1639824" y="0"/>
                </a:lnTo>
                <a:close/>
              </a:path>
              <a:path w="4925695" h="1844039">
                <a:moveTo>
                  <a:pt x="1755648" y="0"/>
                </a:moveTo>
                <a:lnTo>
                  <a:pt x="1688592" y="0"/>
                </a:lnTo>
                <a:lnTo>
                  <a:pt x="1688592" y="15239"/>
                </a:lnTo>
                <a:lnTo>
                  <a:pt x="1755648" y="15239"/>
                </a:lnTo>
                <a:lnTo>
                  <a:pt x="1755648" y="0"/>
                </a:lnTo>
                <a:close/>
              </a:path>
              <a:path w="4925695" h="1844039">
                <a:moveTo>
                  <a:pt x="1871472" y="0"/>
                </a:moveTo>
                <a:lnTo>
                  <a:pt x="1807464" y="0"/>
                </a:lnTo>
                <a:lnTo>
                  <a:pt x="1807464" y="15239"/>
                </a:lnTo>
                <a:lnTo>
                  <a:pt x="1871472" y="15239"/>
                </a:lnTo>
                <a:lnTo>
                  <a:pt x="1871472" y="0"/>
                </a:lnTo>
                <a:close/>
              </a:path>
              <a:path w="4925695" h="1844039">
                <a:moveTo>
                  <a:pt x="1990344" y="0"/>
                </a:moveTo>
                <a:lnTo>
                  <a:pt x="1923288" y="0"/>
                </a:lnTo>
                <a:lnTo>
                  <a:pt x="1923288" y="15239"/>
                </a:lnTo>
                <a:lnTo>
                  <a:pt x="1990344" y="15239"/>
                </a:lnTo>
                <a:lnTo>
                  <a:pt x="1990344" y="0"/>
                </a:lnTo>
                <a:close/>
              </a:path>
              <a:path w="4925695" h="1844039">
                <a:moveTo>
                  <a:pt x="2106168" y="0"/>
                </a:moveTo>
                <a:lnTo>
                  <a:pt x="2039112" y="0"/>
                </a:lnTo>
                <a:lnTo>
                  <a:pt x="2039112" y="15239"/>
                </a:lnTo>
                <a:lnTo>
                  <a:pt x="2106168" y="15239"/>
                </a:lnTo>
                <a:lnTo>
                  <a:pt x="2106168" y="0"/>
                </a:lnTo>
                <a:close/>
              </a:path>
              <a:path w="4925695" h="1844039">
                <a:moveTo>
                  <a:pt x="2225040" y="0"/>
                </a:moveTo>
                <a:lnTo>
                  <a:pt x="2157984" y="0"/>
                </a:lnTo>
                <a:lnTo>
                  <a:pt x="2157984" y="15239"/>
                </a:lnTo>
                <a:lnTo>
                  <a:pt x="2225040" y="15239"/>
                </a:lnTo>
                <a:lnTo>
                  <a:pt x="2225040" y="0"/>
                </a:lnTo>
                <a:close/>
              </a:path>
              <a:path w="4925695" h="1844039">
                <a:moveTo>
                  <a:pt x="2340864" y="0"/>
                </a:moveTo>
                <a:lnTo>
                  <a:pt x="2273808" y="0"/>
                </a:lnTo>
                <a:lnTo>
                  <a:pt x="2273808" y="15239"/>
                </a:lnTo>
                <a:lnTo>
                  <a:pt x="2340864" y="15239"/>
                </a:lnTo>
                <a:lnTo>
                  <a:pt x="2340864" y="0"/>
                </a:lnTo>
                <a:close/>
              </a:path>
              <a:path w="4925695" h="1844039">
                <a:moveTo>
                  <a:pt x="2456688" y="0"/>
                </a:moveTo>
                <a:lnTo>
                  <a:pt x="2389632" y="0"/>
                </a:lnTo>
                <a:lnTo>
                  <a:pt x="2389632" y="15239"/>
                </a:lnTo>
                <a:lnTo>
                  <a:pt x="2456688" y="15239"/>
                </a:lnTo>
                <a:lnTo>
                  <a:pt x="2456688" y="0"/>
                </a:lnTo>
                <a:close/>
              </a:path>
              <a:path w="4925695" h="1844039">
                <a:moveTo>
                  <a:pt x="2575560" y="0"/>
                </a:moveTo>
                <a:lnTo>
                  <a:pt x="2508504" y="0"/>
                </a:lnTo>
                <a:lnTo>
                  <a:pt x="2508504" y="15239"/>
                </a:lnTo>
                <a:lnTo>
                  <a:pt x="2575560" y="15239"/>
                </a:lnTo>
                <a:lnTo>
                  <a:pt x="2575560" y="0"/>
                </a:lnTo>
                <a:close/>
              </a:path>
              <a:path w="4925695" h="1844039">
                <a:moveTo>
                  <a:pt x="2691384" y="0"/>
                </a:moveTo>
                <a:lnTo>
                  <a:pt x="2624328" y="0"/>
                </a:lnTo>
                <a:lnTo>
                  <a:pt x="2624328" y="15239"/>
                </a:lnTo>
                <a:lnTo>
                  <a:pt x="2691384" y="15239"/>
                </a:lnTo>
                <a:lnTo>
                  <a:pt x="2691384" y="0"/>
                </a:lnTo>
                <a:close/>
              </a:path>
              <a:path w="4925695" h="1844039">
                <a:moveTo>
                  <a:pt x="2807208" y="0"/>
                </a:moveTo>
                <a:lnTo>
                  <a:pt x="2740152" y="0"/>
                </a:lnTo>
                <a:lnTo>
                  <a:pt x="2740152" y="15239"/>
                </a:lnTo>
                <a:lnTo>
                  <a:pt x="2807208" y="15239"/>
                </a:lnTo>
                <a:lnTo>
                  <a:pt x="2807208" y="0"/>
                </a:lnTo>
                <a:close/>
              </a:path>
              <a:path w="4925695" h="1844039">
                <a:moveTo>
                  <a:pt x="2926080" y="0"/>
                </a:moveTo>
                <a:lnTo>
                  <a:pt x="2859024" y="0"/>
                </a:lnTo>
                <a:lnTo>
                  <a:pt x="2859024" y="15239"/>
                </a:lnTo>
                <a:lnTo>
                  <a:pt x="2926080" y="15239"/>
                </a:lnTo>
                <a:lnTo>
                  <a:pt x="2926080" y="0"/>
                </a:lnTo>
                <a:close/>
              </a:path>
              <a:path w="4925695" h="1844039">
                <a:moveTo>
                  <a:pt x="3041904" y="0"/>
                </a:moveTo>
                <a:lnTo>
                  <a:pt x="2974848" y="0"/>
                </a:lnTo>
                <a:lnTo>
                  <a:pt x="2974848" y="15239"/>
                </a:lnTo>
                <a:lnTo>
                  <a:pt x="3041904" y="15239"/>
                </a:lnTo>
                <a:lnTo>
                  <a:pt x="3041904" y="0"/>
                </a:lnTo>
                <a:close/>
              </a:path>
              <a:path w="4925695" h="1844039">
                <a:moveTo>
                  <a:pt x="3157728" y="0"/>
                </a:moveTo>
                <a:lnTo>
                  <a:pt x="3093720" y="0"/>
                </a:lnTo>
                <a:lnTo>
                  <a:pt x="3093720" y="15239"/>
                </a:lnTo>
                <a:lnTo>
                  <a:pt x="3157728" y="15239"/>
                </a:lnTo>
                <a:lnTo>
                  <a:pt x="3157728" y="0"/>
                </a:lnTo>
                <a:close/>
              </a:path>
              <a:path w="4925695" h="1844039">
                <a:moveTo>
                  <a:pt x="3276600" y="0"/>
                </a:moveTo>
                <a:lnTo>
                  <a:pt x="3209544" y="0"/>
                </a:lnTo>
                <a:lnTo>
                  <a:pt x="3209544" y="15239"/>
                </a:lnTo>
                <a:lnTo>
                  <a:pt x="3276600" y="15239"/>
                </a:lnTo>
                <a:lnTo>
                  <a:pt x="3276600" y="0"/>
                </a:lnTo>
                <a:close/>
              </a:path>
              <a:path w="4925695" h="1844039">
                <a:moveTo>
                  <a:pt x="3392424" y="0"/>
                </a:moveTo>
                <a:lnTo>
                  <a:pt x="3325368" y="0"/>
                </a:lnTo>
                <a:lnTo>
                  <a:pt x="3325368" y="15239"/>
                </a:lnTo>
                <a:lnTo>
                  <a:pt x="3392424" y="15239"/>
                </a:lnTo>
                <a:lnTo>
                  <a:pt x="3392424" y="0"/>
                </a:lnTo>
                <a:close/>
              </a:path>
              <a:path w="4925695" h="1844039">
                <a:moveTo>
                  <a:pt x="3511296" y="0"/>
                </a:moveTo>
                <a:lnTo>
                  <a:pt x="3444240" y="0"/>
                </a:lnTo>
                <a:lnTo>
                  <a:pt x="3444240" y="15239"/>
                </a:lnTo>
                <a:lnTo>
                  <a:pt x="3511296" y="15239"/>
                </a:lnTo>
                <a:lnTo>
                  <a:pt x="3511296" y="0"/>
                </a:lnTo>
                <a:close/>
              </a:path>
              <a:path w="4925695" h="1844039">
                <a:moveTo>
                  <a:pt x="3627120" y="0"/>
                </a:moveTo>
                <a:lnTo>
                  <a:pt x="3560064" y="0"/>
                </a:lnTo>
                <a:lnTo>
                  <a:pt x="3560064" y="15239"/>
                </a:lnTo>
                <a:lnTo>
                  <a:pt x="3627120" y="15239"/>
                </a:lnTo>
                <a:lnTo>
                  <a:pt x="3627120" y="0"/>
                </a:lnTo>
                <a:close/>
              </a:path>
              <a:path w="4925695" h="1844039">
                <a:moveTo>
                  <a:pt x="3742944" y="0"/>
                </a:moveTo>
                <a:lnTo>
                  <a:pt x="3675888" y="0"/>
                </a:lnTo>
                <a:lnTo>
                  <a:pt x="3675888" y="15239"/>
                </a:lnTo>
                <a:lnTo>
                  <a:pt x="3742944" y="15239"/>
                </a:lnTo>
                <a:lnTo>
                  <a:pt x="3742944" y="0"/>
                </a:lnTo>
                <a:close/>
              </a:path>
              <a:path w="4925695" h="1844039">
                <a:moveTo>
                  <a:pt x="3861816" y="0"/>
                </a:moveTo>
                <a:lnTo>
                  <a:pt x="3794760" y="0"/>
                </a:lnTo>
                <a:lnTo>
                  <a:pt x="3794760" y="15239"/>
                </a:lnTo>
                <a:lnTo>
                  <a:pt x="3861816" y="15239"/>
                </a:lnTo>
                <a:lnTo>
                  <a:pt x="3861816" y="0"/>
                </a:lnTo>
                <a:close/>
              </a:path>
              <a:path w="4925695" h="1844039">
                <a:moveTo>
                  <a:pt x="3977640" y="0"/>
                </a:moveTo>
                <a:lnTo>
                  <a:pt x="3910584" y="0"/>
                </a:lnTo>
                <a:lnTo>
                  <a:pt x="3910584" y="15239"/>
                </a:lnTo>
                <a:lnTo>
                  <a:pt x="3977640" y="15239"/>
                </a:lnTo>
                <a:lnTo>
                  <a:pt x="3977640" y="0"/>
                </a:lnTo>
                <a:close/>
              </a:path>
              <a:path w="4925695" h="1844039">
                <a:moveTo>
                  <a:pt x="4093464" y="0"/>
                </a:moveTo>
                <a:lnTo>
                  <a:pt x="4026408" y="0"/>
                </a:lnTo>
                <a:lnTo>
                  <a:pt x="4026408" y="15239"/>
                </a:lnTo>
                <a:lnTo>
                  <a:pt x="4093464" y="15239"/>
                </a:lnTo>
                <a:lnTo>
                  <a:pt x="4093464" y="0"/>
                </a:lnTo>
                <a:close/>
              </a:path>
              <a:path w="4925695" h="1844039">
                <a:moveTo>
                  <a:pt x="4212336" y="0"/>
                </a:moveTo>
                <a:lnTo>
                  <a:pt x="4145280" y="0"/>
                </a:lnTo>
                <a:lnTo>
                  <a:pt x="4145280" y="15239"/>
                </a:lnTo>
                <a:lnTo>
                  <a:pt x="4212336" y="15239"/>
                </a:lnTo>
                <a:lnTo>
                  <a:pt x="4212336" y="0"/>
                </a:lnTo>
                <a:close/>
              </a:path>
              <a:path w="4925695" h="1844039">
                <a:moveTo>
                  <a:pt x="4328160" y="0"/>
                </a:moveTo>
                <a:lnTo>
                  <a:pt x="4261104" y="0"/>
                </a:lnTo>
                <a:lnTo>
                  <a:pt x="4261104" y="15239"/>
                </a:lnTo>
                <a:lnTo>
                  <a:pt x="4328160" y="15239"/>
                </a:lnTo>
                <a:lnTo>
                  <a:pt x="4328160" y="0"/>
                </a:lnTo>
                <a:close/>
              </a:path>
              <a:path w="4925695" h="1844039">
                <a:moveTo>
                  <a:pt x="4443984" y="0"/>
                </a:moveTo>
                <a:lnTo>
                  <a:pt x="4379976" y="0"/>
                </a:lnTo>
                <a:lnTo>
                  <a:pt x="4379976" y="15239"/>
                </a:lnTo>
                <a:lnTo>
                  <a:pt x="4443984" y="15239"/>
                </a:lnTo>
                <a:lnTo>
                  <a:pt x="4443984" y="0"/>
                </a:lnTo>
                <a:close/>
              </a:path>
              <a:path w="4925695" h="1844039">
                <a:moveTo>
                  <a:pt x="4562856" y="0"/>
                </a:moveTo>
                <a:lnTo>
                  <a:pt x="4495800" y="0"/>
                </a:lnTo>
                <a:lnTo>
                  <a:pt x="4495800" y="15239"/>
                </a:lnTo>
                <a:lnTo>
                  <a:pt x="4562856" y="15239"/>
                </a:lnTo>
                <a:lnTo>
                  <a:pt x="4562856" y="0"/>
                </a:lnTo>
                <a:close/>
              </a:path>
              <a:path w="4925695" h="1844039">
                <a:moveTo>
                  <a:pt x="4678680" y="0"/>
                </a:moveTo>
                <a:lnTo>
                  <a:pt x="4611624" y="0"/>
                </a:lnTo>
                <a:lnTo>
                  <a:pt x="4611624" y="15239"/>
                </a:lnTo>
                <a:lnTo>
                  <a:pt x="4678680" y="15239"/>
                </a:lnTo>
                <a:lnTo>
                  <a:pt x="4678680" y="0"/>
                </a:lnTo>
                <a:close/>
              </a:path>
              <a:path w="4925695" h="1844039">
                <a:moveTo>
                  <a:pt x="4797552" y="0"/>
                </a:moveTo>
                <a:lnTo>
                  <a:pt x="4730496" y="0"/>
                </a:lnTo>
                <a:lnTo>
                  <a:pt x="4730496" y="15239"/>
                </a:lnTo>
                <a:lnTo>
                  <a:pt x="4797552" y="15239"/>
                </a:lnTo>
                <a:lnTo>
                  <a:pt x="4797552" y="0"/>
                </a:lnTo>
                <a:close/>
              </a:path>
              <a:path w="4925695" h="1844039">
                <a:moveTo>
                  <a:pt x="4913376" y="0"/>
                </a:moveTo>
                <a:lnTo>
                  <a:pt x="4846320" y="0"/>
                </a:lnTo>
                <a:lnTo>
                  <a:pt x="4846320" y="15239"/>
                </a:lnTo>
                <a:lnTo>
                  <a:pt x="4913376" y="15239"/>
                </a:lnTo>
                <a:lnTo>
                  <a:pt x="4913376" y="0"/>
                </a:lnTo>
                <a:close/>
              </a:path>
              <a:path w="4925695" h="1844039">
                <a:moveTo>
                  <a:pt x="4925568" y="54863"/>
                </a:moveTo>
                <a:lnTo>
                  <a:pt x="4910328" y="54863"/>
                </a:lnTo>
                <a:lnTo>
                  <a:pt x="4910328" y="118872"/>
                </a:lnTo>
                <a:lnTo>
                  <a:pt x="4925568" y="118872"/>
                </a:lnTo>
                <a:lnTo>
                  <a:pt x="4925568" y="54863"/>
                </a:lnTo>
                <a:close/>
              </a:path>
              <a:path w="4925695" h="1844039">
                <a:moveTo>
                  <a:pt x="4925568" y="170687"/>
                </a:moveTo>
                <a:lnTo>
                  <a:pt x="4910328" y="170687"/>
                </a:lnTo>
                <a:lnTo>
                  <a:pt x="4910328" y="237744"/>
                </a:lnTo>
                <a:lnTo>
                  <a:pt x="4925568" y="237744"/>
                </a:lnTo>
                <a:lnTo>
                  <a:pt x="4925568" y="170687"/>
                </a:lnTo>
                <a:close/>
              </a:path>
              <a:path w="4925695" h="1844039">
                <a:moveTo>
                  <a:pt x="4925568" y="286512"/>
                </a:moveTo>
                <a:lnTo>
                  <a:pt x="4910328" y="286512"/>
                </a:lnTo>
                <a:lnTo>
                  <a:pt x="4910328" y="353568"/>
                </a:lnTo>
                <a:lnTo>
                  <a:pt x="4925568" y="353568"/>
                </a:lnTo>
                <a:lnTo>
                  <a:pt x="4925568" y="286512"/>
                </a:lnTo>
                <a:close/>
              </a:path>
              <a:path w="4925695" h="1844039">
                <a:moveTo>
                  <a:pt x="4925568" y="405383"/>
                </a:moveTo>
                <a:lnTo>
                  <a:pt x="4910328" y="405383"/>
                </a:lnTo>
                <a:lnTo>
                  <a:pt x="4910328" y="472439"/>
                </a:lnTo>
                <a:lnTo>
                  <a:pt x="4925568" y="472439"/>
                </a:lnTo>
                <a:lnTo>
                  <a:pt x="4925568" y="405383"/>
                </a:lnTo>
                <a:close/>
              </a:path>
              <a:path w="4925695" h="1844039">
                <a:moveTo>
                  <a:pt x="4925568" y="521207"/>
                </a:moveTo>
                <a:lnTo>
                  <a:pt x="4910328" y="521207"/>
                </a:lnTo>
                <a:lnTo>
                  <a:pt x="4910328" y="588263"/>
                </a:lnTo>
                <a:lnTo>
                  <a:pt x="4925568" y="588263"/>
                </a:lnTo>
                <a:lnTo>
                  <a:pt x="4925568" y="521207"/>
                </a:lnTo>
                <a:close/>
              </a:path>
              <a:path w="4925695" h="1844039">
                <a:moveTo>
                  <a:pt x="4925568" y="637032"/>
                </a:moveTo>
                <a:lnTo>
                  <a:pt x="4910328" y="637032"/>
                </a:lnTo>
                <a:lnTo>
                  <a:pt x="4910328" y="704088"/>
                </a:lnTo>
                <a:lnTo>
                  <a:pt x="4925568" y="704088"/>
                </a:lnTo>
                <a:lnTo>
                  <a:pt x="4925568" y="637032"/>
                </a:lnTo>
                <a:close/>
              </a:path>
              <a:path w="4925695" h="1844039">
                <a:moveTo>
                  <a:pt x="4925568" y="755904"/>
                </a:moveTo>
                <a:lnTo>
                  <a:pt x="4910328" y="755904"/>
                </a:lnTo>
                <a:lnTo>
                  <a:pt x="4910328" y="822960"/>
                </a:lnTo>
                <a:lnTo>
                  <a:pt x="4925568" y="822960"/>
                </a:lnTo>
                <a:lnTo>
                  <a:pt x="4925568" y="755904"/>
                </a:lnTo>
                <a:close/>
              </a:path>
              <a:path w="4925695" h="1844039">
                <a:moveTo>
                  <a:pt x="4925568" y="871727"/>
                </a:moveTo>
                <a:lnTo>
                  <a:pt x="4910328" y="871727"/>
                </a:lnTo>
                <a:lnTo>
                  <a:pt x="4910328" y="938783"/>
                </a:lnTo>
                <a:lnTo>
                  <a:pt x="4925568" y="938783"/>
                </a:lnTo>
                <a:lnTo>
                  <a:pt x="4925568" y="871727"/>
                </a:lnTo>
                <a:close/>
              </a:path>
              <a:path w="4925695" h="1844039">
                <a:moveTo>
                  <a:pt x="4925568" y="987551"/>
                </a:moveTo>
                <a:lnTo>
                  <a:pt x="4910328" y="987551"/>
                </a:lnTo>
                <a:lnTo>
                  <a:pt x="4910328" y="1054608"/>
                </a:lnTo>
                <a:lnTo>
                  <a:pt x="4925568" y="1054608"/>
                </a:lnTo>
                <a:lnTo>
                  <a:pt x="4925568" y="987551"/>
                </a:lnTo>
                <a:close/>
              </a:path>
              <a:path w="4925695" h="1844039">
                <a:moveTo>
                  <a:pt x="4925568" y="1106424"/>
                </a:moveTo>
                <a:lnTo>
                  <a:pt x="4910328" y="1106424"/>
                </a:lnTo>
                <a:lnTo>
                  <a:pt x="4910328" y="1173480"/>
                </a:lnTo>
                <a:lnTo>
                  <a:pt x="4925568" y="1173480"/>
                </a:lnTo>
                <a:lnTo>
                  <a:pt x="4925568" y="1106424"/>
                </a:lnTo>
                <a:close/>
              </a:path>
              <a:path w="4925695" h="1844039">
                <a:moveTo>
                  <a:pt x="4925568" y="1222248"/>
                </a:moveTo>
                <a:lnTo>
                  <a:pt x="4910328" y="1222248"/>
                </a:lnTo>
                <a:lnTo>
                  <a:pt x="4910328" y="1289304"/>
                </a:lnTo>
                <a:lnTo>
                  <a:pt x="4925568" y="1289304"/>
                </a:lnTo>
                <a:lnTo>
                  <a:pt x="4925568" y="1222248"/>
                </a:lnTo>
                <a:close/>
              </a:path>
              <a:path w="4925695" h="1844039">
                <a:moveTo>
                  <a:pt x="4925568" y="1341120"/>
                </a:moveTo>
                <a:lnTo>
                  <a:pt x="4910328" y="1341120"/>
                </a:lnTo>
                <a:lnTo>
                  <a:pt x="4910328" y="1405127"/>
                </a:lnTo>
                <a:lnTo>
                  <a:pt x="4925568" y="1405127"/>
                </a:lnTo>
                <a:lnTo>
                  <a:pt x="4925568" y="1341120"/>
                </a:lnTo>
                <a:close/>
              </a:path>
              <a:path w="4925695" h="1844039">
                <a:moveTo>
                  <a:pt x="4925568" y="1456944"/>
                </a:moveTo>
                <a:lnTo>
                  <a:pt x="4910328" y="1456944"/>
                </a:lnTo>
                <a:lnTo>
                  <a:pt x="4910328" y="1524000"/>
                </a:lnTo>
                <a:lnTo>
                  <a:pt x="4925568" y="1524000"/>
                </a:lnTo>
                <a:lnTo>
                  <a:pt x="4925568" y="1456944"/>
                </a:lnTo>
                <a:close/>
              </a:path>
              <a:path w="4925695" h="1844039">
                <a:moveTo>
                  <a:pt x="4925568" y="1572768"/>
                </a:moveTo>
                <a:lnTo>
                  <a:pt x="4910328" y="1572768"/>
                </a:lnTo>
                <a:lnTo>
                  <a:pt x="4910328" y="1639824"/>
                </a:lnTo>
                <a:lnTo>
                  <a:pt x="4925568" y="1639824"/>
                </a:lnTo>
                <a:lnTo>
                  <a:pt x="4925568" y="1572768"/>
                </a:lnTo>
                <a:close/>
              </a:path>
              <a:path w="4925695" h="1844039">
                <a:moveTo>
                  <a:pt x="4925568" y="1691639"/>
                </a:moveTo>
                <a:lnTo>
                  <a:pt x="4910328" y="1691639"/>
                </a:lnTo>
                <a:lnTo>
                  <a:pt x="4910328" y="1758696"/>
                </a:lnTo>
                <a:lnTo>
                  <a:pt x="4925568" y="1758696"/>
                </a:lnTo>
                <a:lnTo>
                  <a:pt x="4925568" y="1691639"/>
                </a:lnTo>
                <a:close/>
              </a:path>
              <a:path w="4925695" h="1844039">
                <a:moveTo>
                  <a:pt x="4910328" y="1828800"/>
                </a:moveTo>
                <a:lnTo>
                  <a:pt x="4879848" y="1828800"/>
                </a:lnTo>
                <a:lnTo>
                  <a:pt x="4879848" y="1844039"/>
                </a:lnTo>
                <a:lnTo>
                  <a:pt x="4925568" y="1844039"/>
                </a:lnTo>
                <a:lnTo>
                  <a:pt x="4925568" y="1834896"/>
                </a:lnTo>
                <a:lnTo>
                  <a:pt x="4910328" y="1834896"/>
                </a:lnTo>
                <a:lnTo>
                  <a:pt x="4910328" y="1828800"/>
                </a:lnTo>
                <a:close/>
              </a:path>
              <a:path w="4925695" h="1844039">
                <a:moveTo>
                  <a:pt x="4925568" y="1807464"/>
                </a:moveTo>
                <a:lnTo>
                  <a:pt x="4910328" y="1807464"/>
                </a:lnTo>
                <a:lnTo>
                  <a:pt x="4910328" y="1834896"/>
                </a:lnTo>
                <a:lnTo>
                  <a:pt x="4916424" y="1828800"/>
                </a:lnTo>
                <a:lnTo>
                  <a:pt x="4925568" y="1828800"/>
                </a:lnTo>
                <a:lnTo>
                  <a:pt x="4925568" y="1807464"/>
                </a:lnTo>
                <a:close/>
              </a:path>
              <a:path w="4925695" h="1844039">
                <a:moveTo>
                  <a:pt x="4925568" y="1828800"/>
                </a:moveTo>
                <a:lnTo>
                  <a:pt x="4916424" y="1828800"/>
                </a:lnTo>
                <a:lnTo>
                  <a:pt x="4910328" y="1834896"/>
                </a:lnTo>
                <a:lnTo>
                  <a:pt x="4925568" y="1834896"/>
                </a:lnTo>
                <a:lnTo>
                  <a:pt x="4925568" y="1828800"/>
                </a:lnTo>
                <a:close/>
              </a:path>
              <a:path w="4925695" h="1844039">
                <a:moveTo>
                  <a:pt x="4828032" y="1828800"/>
                </a:moveTo>
                <a:lnTo>
                  <a:pt x="4764024" y="1828800"/>
                </a:lnTo>
                <a:lnTo>
                  <a:pt x="4764024" y="1844039"/>
                </a:lnTo>
                <a:lnTo>
                  <a:pt x="4828032" y="1844039"/>
                </a:lnTo>
                <a:lnTo>
                  <a:pt x="4828032" y="1828800"/>
                </a:lnTo>
                <a:close/>
              </a:path>
              <a:path w="4925695" h="1844039">
                <a:moveTo>
                  <a:pt x="4712208" y="1828800"/>
                </a:moveTo>
                <a:lnTo>
                  <a:pt x="4645152" y="1828800"/>
                </a:lnTo>
                <a:lnTo>
                  <a:pt x="4645152" y="1844039"/>
                </a:lnTo>
                <a:lnTo>
                  <a:pt x="4712208" y="1844039"/>
                </a:lnTo>
                <a:lnTo>
                  <a:pt x="4712208" y="1828800"/>
                </a:lnTo>
                <a:close/>
              </a:path>
              <a:path w="4925695" h="1844039">
                <a:moveTo>
                  <a:pt x="4596384" y="1828800"/>
                </a:moveTo>
                <a:lnTo>
                  <a:pt x="4529328" y="1828800"/>
                </a:lnTo>
                <a:lnTo>
                  <a:pt x="4529328" y="1844039"/>
                </a:lnTo>
                <a:lnTo>
                  <a:pt x="4596384" y="1844039"/>
                </a:lnTo>
                <a:lnTo>
                  <a:pt x="4596384" y="1828800"/>
                </a:lnTo>
                <a:close/>
              </a:path>
              <a:path w="4925695" h="1844039">
                <a:moveTo>
                  <a:pt x="4477512" y="1828800"/>
                </a:moveTo>
                <a:lnTo>
                  <a:pt x="4410456" y="1828800"/>
                </a:lnTo>
                <a:lnTo>
                  <a:pt x="4410456" y="1844039"/>
                </a:lnTo>
                <a:lnTo>
                  <a:pt x="4477512" y="1844039"/>
                </a:lnTo>
                <a:lnTo>
                  <a:pt x="4477512" y="1828800"/>
                </a:lnTo>
                <a:close/>
              </a:path>
              <a:path w="4925695" h="1844039">
                <a:moveTo>
                  <a:pt x="4361688" y="1828800"/>
                </a:moveTo>
                <a:lnTo>
                  <a:pt x="4294632" y="1828800"/>
                </a:lnTo>
                <a:lnTo>
                  <a:pt x="4294632" y="1844039"/>
                </a:lnTo>
                <a:lnTo>
                  <a:pt x="4361688" y="1844039"/>
                </a:lnTo>
                <a:lnTo>
                  <a:pt x="4361688" y="1828800"/>
                </a:lnTo>
                <a:close/>
              </a:path>
              <a:path w="4925695" h="1844039">
                <a:moveTo>
                  <a:pt x="4245864" y="1828800"/>
                </a:moveTo>
                <a:lnTo>
                  <a:pt x="4178808" y="1828800"/>
                </a:lnTo>
                <a:lnTo>
                  <a:pt x="4178808" y="1844039"/>
                </a:lnTo>
                <a:lnTo>
                  <a:pt x="4245864" y="1844039"/>
                </a:lnTo>
                <a:lnTo>
                  <a:pt x="4245864" y="1828800"/>
                </a:lnTo>
                <a:close/>
              </a:path>
              <a:path w="4925695" h="1844039">
                <a:moveTo>
                  <a:pt x="4126992" y="1828800"/>
                </a:moveTo>
                <a:lnTo>
                  <a:pt x="4059936" y="1828800"/>
                </a:lnTo>
                <a:lnTo>
                  <a:pt x="4059936" y="1844039"/>
                </a:lnTo>
                <a:lnTo>
                  <a:pt x="4126992" y="1844039"/>
                </a:lnTo>
                <a:lnTo>
                  <a:pt x="4126992" y="1828800"/>
                </a:lnTo>
                <a:close/>
              </a:path>
              <a:path w="4925695" h="1844039">
                <a:moveTo>
                  <a:pt x="4011168" y="1828800"/>
                </a:moveTo>
                <a:lnTo>
                  <a:pt x="3944112" y="1828800"/>
                </a:lnTo>
                <a:lnTo>
                  <a:pt x="3944112" y="1844039"/>
                </a:lnTo>
                <a:lnTo>
                  <a:pt x="4011168" y="1844039"/>
                </a:lnTo>
                <a:lnTo>
                  <a:pt x="4011168" y="1828800"/>
                </a:lnTo>
                <a:close/>
              </a:path>
              <a:path w="4925695" h="1844039">
                <a:moveTo>
                  <a:pt x="3895344" y="1828800"/>
                </a:moveTo>
                <a:lnTo>
                  <a:pt x="3828288" y="1828800"/>
                </a:lnTo>
                <a:lnTo>
                  <a:pt x="3828288" y="1844039"/>
                </a:lnTo>
                <a:lnTo>
                  <a:pt x="3895344" y="1844039"/>
                </a:lnTo>
                <a:lnTo>
                  <a:pt x="3895344" y="1828800"/>
                </a:lnTo>
                <a:close/>
              </a:path>
              <a:path w="4925695" h="1844039">
                <a:moveTo>
                  <a:pt x="3776472" y="1828800"/>
                </a:moveTo>
                <a:lnTo>
                  <a:pt x="3709416" y="1828800"/>
                </a:lnTo>
                <a:lnTo>
                  <a:pt x="3709416" y="1844039"/>
                </a:lnTo>
                <a:lnTo>
                  <a:pt x="3776472" y="1844039"/>
                </a:lnTo>
                <a:lnTo>
                  <a:pt x="3776472" y="1828800"/>
                </a:lnTo>
                <a:close/>
              </a:path>
              <a:path w="4925695" h="1844039">
                <a:moveTo>
                  <a:pt x="3660648" y="1828800"/>
                </a:moveTo>
                <a:lnTo>
                  <a:pt x="3593592" y="1828800"/>
                </a:lnTo>
                <a:lnTo>
                  <a:pt x="3593592" y="1844039"/>
                </a:lnTo>
                <a:lnTo>
                  <a:pt x="3660648" y="1844039"/>
                </a:lnTo>
                <a:lnTo>
                  <a:pt x="3660648" y="1828800"/>
                </a:lnTo>
                <a:close/>
              </a:path>
              <a:path w="4925695" h="1844039">
                <a:moveTo>
                  <a:pt x="3541776" y="1828800"/>
                </a:moveTo>
                <a:lnTo>
                  <a:pt x="3477768" y="1828800"/>
                </a:lnTo>
                <a:lnTo>
                  <a:pt x="3477768" y="1844039"/>
                </a:lnTo>
                <a:lnTo>
                  <a:pt x="3541776" y="1844039"/>
                </a:lnTo>
                <a:lnTo>
                  <a:pt x="3541776" y="1828800"/>
                </a:lnTo>
                <a:close/>
              </a:path>
              <a:path w="4925695" h="1844039">
                <a:moveTo>
                  <a:pt x="3425952" y="1828800"/>
                </a:moveTo>
                <a:lnTo>
                  <a:pt x="3358896" y="1828800"/>
                </a:lnTo>
                <a:lnTo>
                  <a:pt x="3358896" y="1844039"/>
                </a:lnTo>
                <a:lnTo>
                  <a:pt x="3425952" y="1844039"/>
                </a:lnTo>
                <a:lnTo>
                  <a:pt x="3425952" y="1828800"/>
                </a:lnTo>
                <a:close/>
              </a:path>
              <a:path w="4925695" h="1844039">
                <a:moveTo>
                  <a:pt x="3310128" y="1828800"/>
                </a:moveTo>
                <a:lnTo>
                  <a:pt x="3243072" y="1828800"/>
                </a:lnTo>
                <a:lnTo>
                  <a:pt x="3243072" y="1844039"/>
                </a:lnTo>
                <a:lnTo>
                  <a:pt x="3310128" y="1844039"/>
                </a:lnTo>
                <a:lnTo>
                  <a:pt x="3310128" y="1828800"/>
                </a:lnTo>
                <a:close/>
              </a:path>
              <a:path w="4925695" h="1844039">
                <a:moveTo>
                  <a:pt x="3191256" y="1828800"/>
                </a:moveTo>
                <a:lnTo>
                  <a:pt x="3124200" y="1828800"/>
                </a:lnTo>
                <a:lnTo>
                  <a:pt x="3124200" y="1844039"/>
                </a:lnTo>
                <a:lnTo>
                  <a:pt x="3191256" y="1844039"/>
                </a:lnTo>
                <a:lnTo>
                  <a:pt x="3191256" y="1828800"/>
                </a:lnTo>
                <a:close/>
              </a:path>
              <a:path w="4925695" h="1844039">
                <a:moveTo>
                  <a:pt x="3075432" y="1828800"/>
                </a:moveTo>
                <a:lnTo>
                  <a:pt x="3008376" y="1828800"/>
                </a:lnTo>
                <a:lnTo>
                  <a:pt x="3008376" y="1844039"/>
                </a:lnTo>
                <a:lnTo>
                  <a:pt x="3075432" y="1844039"/>
                </a:lnTo>
                <a:lnTo>
                  <a:pt x="3075432" y="1828800"/>
                </a:lnTo>
                <a:close/>
              </a:path>
              <a:path w="4925695" h="1844039">
                <a:moveTo>
                  <a:pt x="2959608" y="1828800"/>
                </a:moveTo>
                <a:lnTo>
                  <a:pt x="2892552" y="1828800"/>
                </a:lnTo>
                <a:lnTo>
                  <a:pt x="2892552" y="1844039"/>
                </a:lnTo>
                <a:lnTo>
                  <a:pt x="2959608" y="1844039"/>
                </a:lnTo>
                <a:lnTo>
                  <a:pt x="2959608" y="1828800"/>
                </a:lnTo>
                <a:close/>
              </a:path>
              <a:path w="4925695" h="1844039">
                <a:moveTo>
                  <a:pt x="2840736" y="1828800"/>
                </a:moveTo>
                <a:lnTo>
                  <a:pt x="2773680" y="1828800"/>
                </a:lnTo>
                <a:lnTo>
                  <a:pt x="2773680" y="1844039"/>
                </a:lnTo>
                <a:lnTo>
                  <a:pt x="2840736" y="1844039"/>
                </a:lnTo>
                <a:lnTo>
                  <a:pt x="2840736" y="1828800"/>
                </a:lnTo>
                <a:close/>
              </a:path>
              <a:path w="4925695" h="1844039">
                <a:moveTo>
                  <a:pt x="2724912" y="1828800"/>
                </a:moveTo>
                <a:lnTo>
                  <a:pt x="2657856" y="1828800"/>
                </a:lnTo>
                <a:lnTo>
                  <a:pt x="2657856" y="1844039"/>
                </a:lnTo>
                <a:lnTo>
                  <a:pt x="2724912" y="1844039"/>
                </a:lnTo>
                <a:lnTo>
                  <a:pt x="2724912" y="1828800"/>
                </a:lnTo>
                <a:close/>
              </a:path>
              <a:path w="4925695" h="1844039">
                <a:moveTo>
                  <a:pt x="2609088" y="1828800"/>
                </a:moveTo>
                <a:lnTo>
                  <a:pt x="2542032" y="1828800"/>
                </a:lnTo>
                <a:lnTo>
                  <a:pt x="2542032" y="1844039"/>
                </a:lnTo>
                <a:lnTo>
                  <a:pt x="2609088" y="1844039"/>
                </a:lnTo>
                <a:lnTo>
                  <a:pt x="2609088" y="1828800"/>
                </a:lnTo>
                <a:close/>
              </a:path>
              <a:path w="4925695" h="1844039">
                <a:moveTo>
                  <a:pt x="2490216" y="1828800"/>
                </a:moveTo>
                <a:lnTo>
                  <a:pt x="2423160" y="1828800"/>
                </a:lnTo>
                <a:lnTo>
                  <a:pt x="2423160" y="1844039"/>
                </a:lnTo>
                <a:lnTo>
                  <a:pt x="2490216" y="1844039"/>
                </a:lnTo>
                <a:lnTo>
                  <a:pt x="2490216" y="1828800"/>
                </a:lnTo>
                <a:close/>
              </a:path>
              <a:path w="4925695" h="1844039">
                <a:moveTo>
                  <a:pt x="2374392" y="1828800"/>
                </a:moveTo>
                <a:lnTo>
                  <a:pt x="2307336" y="1828800"/>
                </a:lnTo>
                <a:lnTo>
                  <a:pt x="2307336" y="1844039"/>
                </a:lnTo>
                <a:lnTo>
                  <a:pt x="2374392" y="1844039"/>
                </a:lnTo>
                <a:lnTo>
                  <a:pt x="2374392" y="1828800"/>
                </a:lnTo>
                <a:close/>
              </a:path>
              <a:path w="4925695" h="1844039">
                <a:moveTo>
                  <a:pt x="2255520" y="1828800"/>
                </a:moveTo>
                <a:lnTo>
                  <a:pt x="2188464" y="1828800"/>
                </a:lnTo>
                <a:lnTo>
                  <a:pt x="2188464" y="1844039"/>
                </a:lnTo>
                <a:lnTo>
                  <a:pt x="2255520" y="1844039"/>
                </a:lnTo>
                <a:lnTo>
                  <a:pt x="2255520" y="1828800"/>
                </a:lnTo>
                <a:close/>
              </a:path>
              <a:path w="4925695" h="1844039">
                <a:moveTo>
                  <a:pt x="2139696" y="1828800"/>
                </a:moveTo>
                <a:lnTo>
                  <a:pt x="2072640" y="1828800"/>
                </a:lnTo>
                <a:lnTo>
                  <a:pt x="2072640" y="1844039"/>
                </a:lnTo>
                <a:lnTo>
                  <a:pt x="2139696" y="1844039"/>
                </a:lnTo>
                <a:lnTo>
                  <a:pt x="2139696" y="1828800"/>
                </a:lnTo>
                <a:close/>
              </a:path>
              <a:path w="4925695" h="1844039">
                <a:moveTo>
                  <a:pt x="2023872" y="1828800"/>
                </a:moveTo>
                <a:lnTo>
                  <a:pt x="1956816" y="1828800"/>
                </a:lnTo>
                <a:lnTo>
                  <a:pt x="1956816" y="1844039"/>
                </a:lnTo>
                <a:lnTo>
                  <a:pt x="2023872" y="1844039"/>
                </a:lnTo>
                <a:lnTo>
                  <a:pt x="2023872" y="1828800"/>
                </a:lnTo>
                <a:close/>
              </a:path>
              <a:path w="4925695" h="1844039">
                <a:moveTo>
                  <a:pt x="1905000" y="1828800"/>
                </a:moveTo>
                <a:lnTo>
                  <a:pt x="1837944" y="1828800"/>
                </a:lnTo>
                <a:lnTo>
                  <a:pt x="1837944" y="1844039"/>
                </a:lnTo>
                <a:lnTo>
                  <a:pt x="1905000" y="1844039"/>
                </a:lnTo>
                <a:lnTo>
                  <a:pt x="1905000" y="1828800"/>
                </a:lnTo>
                <a:close/>
              </a:path>
              <a:path w="4925695" h="1844039">
                <a:moveTo>
                  <a:pt x="1789176" y="1828800"/>
                </a:moveTo>
                <a:lnTo>
                  <a:pt x="1722120" y="1828800"/>
                </a:lnTo>
                <a:lnTo>
                  <a:pt x="1722120" y="1844039"/>
                </a:lnTo>
                <a:lnTo>
                  <a:pt x="1789176" y="1844039"/>
                </a:lnTo>
                <a:lnTo>
                  <a:pt x="1789176" y="1828800"/>
                </a:lnTo>
                <a:close/>
              </a:path>
              <a:path w="4925695" h="1844039">
                <a:moveTo>
                  <a:pt x="1673352" y="1828800"/>
                </a:moveTo>
                <a:lnTo>
                  <a:pt x="1606296" y="1828800"/>
                </a:lnTo>
                <a:lnTo>
                  <a:pt x="1606296" y="1844039"/>
                </a:lnTo>
                <a:lnTo>
                  <a:pt x="1673352" y="1844039"/>
                </a:lnTo>
                <a:lnTo>
                  <a:pt x="1673352" y="1828800"/>
                </a:lnTo>
                <a:close/>
              </a:path>
              <a:path w="4925695" h="1844039">
                <a:moveTo>
                  <a:pt x="1554480" y="1828800"/>
                </a:moveTo>
                <a:lnTo>
                  <a:pt x="1487423" y="1828800"/>
                </a:lnTo>
                <a:lnTo>
                  <a:pt x="1487423" y="1844039"/>
                </a:lnTo>
                <a:lnTo>
                  <a:pt x="1554480" y="1844039"/>
                </a:lnTo>
                <a:lnTo>
                  <a:pt x="1554480" y="1828800"/>
                </a:lnTo>
                <a:close/>
              </a:path>
              <a:path w="4925695" h="1844039">
                <a:moveTo>
                  <a:pt x="1438655" y="1828800"/>
                </a:moveTo>
                <a:lnTo>
                  <a:pt x="1371600" y="1828800"/>
                </a:lnTo>
                <a:lnTo>
                  <a:pt x="1371600" y="1844039"/>
                </a:lnTo>
                <a:lnTo>
                  <a:pt x="1438655" y="1844039"/>
                </a:lnTo>
                <a:lnTo>
                  <a:pt x="1438655" y="1828800"/>
                </a:lnTo>
                <a:close/>
              </a:path>
              <a:path w="4925695" h="1844039">
                <a:moveTo>
                  <a:pt x="1319784" y="1828800"/>
                </a:moveTo>
                <a:lnTo>
                  <a:pt x="1255776" y="1828800"/>
                </a:lnTo>
                <a:lnTo>
                  <a:pt x="1255776" y="1844039"/>
                </a:lnTo>
                <a:lnTo>
                  <a:pt x="1319784" y="1844039"/>
                </a:lnTo>
                <a:lnTo>
                  <a:pt x="1319784" y="1828800"/>
                </a:lnTo>
                <a:close/>
              </a:path>
              <a:path w="4925695" h="1844039">
                <a:moveTo>
                  <a:pt x="1203960" y="1828800"/>
                </a:moveTo>
                <a:lnTo>
                  <a:pt x="1136904" y="1828800"/>
                </a:lnTo>
                <a:lnTo>
                  <a:pt x="1136904" y="1844039"/>
                </a:lnTo>
                <a:lnTo>
                  <a:pt x="1203960" y="1844039"/>
                </a:lnTo>
                <a:lnTo>
                  <a:pt x="1203960" y="1828800"/>
                </a:lnTo>
                <a:close/>
              </a:path>
              <a:path w="4925695" h="1844039">
                <a:moveTo>
                  <a:pt x="1088136" y="1828800"/>
                </a:moveTo>
                <a:lnTo>
                  <a:pt x="1021079" y="1828800"/>
                </a:lnTo>
                <a:lnTo>
                  <a:pt x="1021079" y="1844039"/>
                </a:lnTo>
                <a:lnTo>
                  <a:pt x="1088136" y="1844039"/>
                </a:lnTo>
                <a:lnTo>
                  <a:pt x="1088136" y="1828800"/>
                </a:lnTo>
                <a:close/>
              </a:path>
              <a:path w="4925695" h="1844039">
                <a:moveTo>
                  <a:pt x="969263" y="1828800"/>
                </a:moveTo>
                <a:lnTo>
                  <a:pt x="902207" y="1828800"/>
                </a:lnTo>
                <a:lnTo>
                  <a:pt x="902207" y="1844039"/>
                </a:lnTo>
                <a:lnTo>
                  <a:pt x="969263" y="1844039"/>
                </a:lnTo>
                <a:lnTo>
                  <a:pt x="969263" y="1828800"/>
                </a:lnTo>
                <a:close/>
              </a:path>
              <a:path w="4925695" h="1844039">
                <a:moveTo>
                  <a:pt x="853440" y="1828800"/>
                </a:moveTo>
                <a:lnTo>
                  <a:pt x="786384" y="1828800"/>
                </a:lnTo>
                <a:lnTo>
                  <a:pt x="786384" y="1844039"/>
                </a:lnTo>
                <a:lnTo>
                  <a:pt x="853440" y="1844039"/>
                </a:lnTo>
                <a:lnTo>
                  <a:pt x="853440" y="1828800"/>
                </a:lnTo>
                <a:close/>
              </a:path>
              <a:path w="4925695" h="1844039">
                <a:moveTo>
                  <a:pt x="737616" y="1828800"/>
                </a:moveTo>
                <a:lnTo>
                  <a:pt x="670560" y="1828800"/>
                </a:lnTo>
                <a:lnTo>
                  <a:pt x="670560" y="1844039"/>
                </a:lnTo>
                <a:lnTo>
                  <a:pt x="737616" y="1844039"/>
                </a:lnTo>
                <a:lnTo>
                  <a:pt x="737616" y="1828800"/>
                </a:lnTo>
                <a:close/>
              </a:path>
              <a:path w="4925695" h="1844039">
                <a:moveTo>
                  <a:pt x="618744" y="1828800"/>
                </a:moveTo>
                <a:lnTo>
                  <a:pt x="551688" y="1828800"/>
                </a:lnTo>
                <a:lnTo>
                  <a:pt x="551688" y="1844039"/>
                </a:lnTo>
                <a:lnTo>
                  <a:pt x="618744" y="1844039"/>
                </a:lnTo>
                <a:lnTo>
                  <a:pt x="618744" y="1828800"/>
                </a:lnTo>
                <a:close/>
              </a:path>
              <a:path w="4925695" h="1844039">
                <a:moveTo>
                  <a:pt x="502919" y="1828800"/>
                </a:moveTo>
                <a:lnTo>
                  <a:pt x="435864" y="1828800"/>
                </a:lnTo>
                <a:lnTo>
                  <a:pt x="435864" y="1844039"/>
                </a:lnTo>
                <a:lnTo>
                  <a:pt x="502919" y="1844039"/>
                </a:lnTo>
                <a:lnTo>
                  <a:pt x="502919" y="1828800"/>
                </a:lnTo>
                <a:close/>
              </a:path>
              <a:path w="4925695" h="1844039">
                <a:moveTo>
                  <a:pt x="387096" y="1828800"/>
                </a:moveTo>
                <a:lnTo>
                  <a:pt x="320040" y="1828800"/>
                </a:lnTo>
                <a:lnTo>
                  <a:pt x="320040" y="1844039"/>
                </a:lnTo>
                <a:lnTo>
                  <a:pt x="387096" y="1844039"/>
                </a:lnTo>
                <a:lnTo>
                  <a:pt x="387096" y="1828800"/>
                </a:lnTo>
                <a:close/>
              </a:path>
              <a:path w="4925695" h="1844039">
                <a:moveTo>
                  <a:pt x="268224" y="1828800"/>
                </a:moveTo>
                <a:lnTo>
                  <a:pt x="201168" y="1828800"/>
                </a:lnTo>
                <a:lnTo>
                  <a:pt x="201168" y="1844039"/>
                </a:lnTo>
                <a:lnTo>
                  <a:pt x="268224" y="1844039"/>
                </a:lnTo>
                <a:lnTo>
                  <a:pt x="268224" y="1828800"/>
                </a:lnTo>
                <a:close/>
              </a:path>
              <a:path w="4925695" h="1844039">
                <a:moveTo>
                  <a:pt x="152400" y="1828800"/>
                </a:moveTo>
                <a:lnTo>
                  <a:pt x="85344" y="1828800"/>
                </a:lnTo>
                <a:lnTo>
                  <a:pt x="85344" y="1844039"/>
                </a:lnTo>
                <a:lnTo>
                  <a:pt x="152400" y="1844039"/>
                </a:lnTo>
                <a:lnTo>
                  <a:pt x="152400" y="1828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075176" y="3847084"/>
            <a:ext cx="1149350" cy="363220"/>
          </a:xfrm>
          <a:custGeom>
            <a:rect l="l" t="t" r="r" b="b"/>
            <a:pathLst>
              <a:path w="1149350" h="363220">
                <a:moveTo>
                  <a:pt x="1075944" y="0"/>
                </a:moveTo>
                <a:lnTo>
                  <a:pt x="0" y="0"/>
                </a:lnTo>
                <a:lnTo>
                  <a:pt x="0" y="234695"/>
                </a:lnTo>
                <a:lnTo>
                  <a:pt x="5381" y="284273"/>
                </a:lnTo>
                <a:lnTo>
                  <a:pt x="20193" y="324993"/>
                </a:lnTo>
                <a:lnTo>
                  <a:pt x="42433" y="352567"/>
                </a:lnTo>
                <a:lnTo>
                  <a:pt x="70103" y="362712"/>
                </a:lnTo>
                <a:lnTo>
                  <a:pt x="1149096" y="362712"/>
                </a:lnTo>
                <a:lnTo>
                  <a:pt x="1149096" y="131063"/>
                </a:lnTo>
                <a:lnTo>
                  <a:pt x="1143238" y="79724"/>
                </a:lnTo>
                <a:lnTo>
                  <a:pt x="1127379" y="38100"/>
                </a:lnTo>
                <a:lnTo>
                  <a:pt x="1104090" y="10191"/>
                </a:lnTo>
                <a:lnTo>
                  <a:pt x="1075944" y="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075176" y="1750060"/>
            <a:ext cx="1064260" cy="326390"/>
          </a:xfrm>
          <a:custGeom>
            <a:rect l="l" t="t" r="r" b="b"/>
            <a:pathLst>
              <a:path w="1064260" h="326389">
                <a:moveTo>
                  <a:pt x="996696" y="0"/>
                </a:moveTo>
                <a:lnTo>
                  <a:pt x="0" y="0"/>
                </a:lnTo>
                <a:lnTo>
                  <a:pt x="0" y="210312"/>
                </a:lnTo>
                <a:lnTo>
                  <a:pt x="5334" y="255412"/>
                </a:lnTo>
                <a:lnTo>
                  <a:pt x="19812" y="292226"/>
                </a:lnTo>
                <a:lnTo>
                  <a:pt x="41148" y="317039"/>
                </a:lnTo>
                <a:lnTo>
                  <a:pt x="67056" y="326136"/>
                </a:lnTo>
                <a:lnTo>
                  <a:pt x="1063752" y="326136"/>
                </a:lnTo>
                <a:lnTo>
                  <a:pt x="1063752" y="115824"/>
                </a:lnTo>
                <a:lnTo>
                  <a:pt x="1058418" y="72009"/>
                </a:lnTo>
                <a:lnTo>
                  <a:pt x="1043940" y="35051"/>
                </a:lnTo>
                <a:lnTo>
                  <a:pt x="1022604" y="9525"/>
                </a:lnTo>
                <a:lnTo>
                  <a:pt x="996696" y="0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86511" y="2115820"/>
            <a:ext cx="5590540" cy="1600200"/>
          </a:xfrm>
          <a:custGeom>
            <a:rect l="l" t="t" r="r" b="b"/>
            <a:pathLst>
              <a:path w="5590540" h="1600200">
                <a:moveTo>
                  <a:pt x="6096" y="1591055"/>
                </a:moveTo>
                <a:lnTo>
                  <a:pt x="3048" y="1591055"/>
                </a:lnTo>
                <a:lnTo>
                  <a:pt x="3048" y="1600200"/>
                </a:lnTo>
                <a:lnTo>
                  <a:pt x="24384" y="1600200"/>
                </a:lnTo>
                <a:lnTo>
                  <a:pt x="24384" y="1597152"/>
                </a:lnTo>
                <a:lnTo>
                  <a:pt x="6096" y="1597152"/>
                </a:lnTo>
                <a:lnTo>
                  <a:pt x="6096" y="1591055"/>
                </a:lnTo>
                <a:close/>
              </a:path>
              <a:path w="5590540" h="1600200">
                <a:moveTo>
                  <a:pt x="6096" y="1563624"/>
                </a:moveTo>
                <a:lnTo>
                  <a:pt x="0" y="1563624"/>
                </a:lnTo>
                <a:lnTo>
                  <a:pt x="0" y="1597152"/>
                </a:lnTo>
                <a:lnTo>
                  <a:pt x="3048" y="1597152"/>
                </a:lnTo>
                <a:lnTo>
                  <a:pt x="3048" y="1591055"/>
                </a:lnTo>
                <a:lnTo>
                  <a:pt x="6096" y="1591055"/>
                </a:lnTo>
                <a:lnTo>
                  <a:pt x="6096" y="1563624"/>
                </a:lnTo>
                <a:close/>
              </a:path>
              <a:path w="5590540" h="1600200">
                <a:moveTo>
                  <a:pt x="24384" y="1591055"/>
                </a:moveTo>
                <a:lnTo>
                  <a:pt x="6096" y="1591055"/>
                </a:lnTo>
                <a:lnTo>
                  <a:pt x="6096" y="1597152"/>
                </a:lnTo>
                <a:lnTo>
                  <a:pt x="24384" y="1597152"/>
                </a:lnTo>
                <a:lnTo>
                  <a:pt x="24384" y="1591055"/>
                </a:lnTo>
                <a:close/>
              </a:path>
              <a:path w="5590540" h="1600200">
                <a:moveTo>
                  <a:pt x="6096" y="1505712"/>
                </a:moveTo>
                <a:lnTo>
                  <a:pt x="0" y="1505712"/>
                </a:lnTo>
                <a:lnTo>
                  <a:pt x="0" y="1539239"/>
                </a:lnTo>
                <a:lnTo>
                  <a:pt x="6096" y="1539239"/>
                </a:lnTo>
                <a:lnTo>
                  <a:pt x="6096" y="1505712"/>
                </a:lnTo>
                <a:close/>
              </a:path>
              <a:path w="5590540" h="1600200">
                <a:moveTo>
                  <a:pt x="6096" y="1444752"/>
                </a:moveTo>
                <a:lnTo>
                  <a:pt x="0" y="1444752"/>
                </a:lnTo>
                <a:lnTo>
                  <a:pt x="0" y="1478279"/>
                </a:lnTo>
                <a:lnTo>
                  <a:pt x="6096" y="1478279"/>
                </a:lnTo>
                <a:lnTo>
                  <a:pt x="6096" y="1444752"/>
                </a:lnTo>
                <a:close/>
              </a:path>
              <a:path w="5590540" h="1600200">
                <a:moveTo>
                  <a:pt x="6096" y="1386839"/>
                </a:moveTo>
                <a:lnTo>
                  <a:pt x="0" y="1386839"/>
                </a:lnTo>
                <a:lnTo>
                  <a:pt x="0" y="1420367"/>
                </a:lnTo>
                <a:lnTo>
                  <a:pt x="6096" y="1420367"/>
                </a:lnTo>
                <a:lnTo>
                  <a:pt x="6096" y="1386839"/>
                </a:lnTo>
                <a:close/>
              </a:path>
              <a:path w="5590540" h="1600200">
                <a:moveTo>
                  <a:pt x="6096" y="1328927"/>
                </a:moveTo>
                <a:lnTo>
                  <a:pt x="0" y="1328927"/>
                </a:lnTo>
                <a:lnTo>
                  <a:pt x="0" y="1362455"/>
                </a:lnTo>
                <a:lnTo>
                  <a:pt x="6096" y="1362455"/>
                </a:lnTo>
                <a:lnTo>
                  <a:pt x="6096" y="1328927"/>
                </a:lnTo>
                <a:close/>
              </a:path>
              <a:path w="5590540" h="1600200">
                <a:moveTo>
                  <a:pt x="6096" y="1271015"/>
                </a:moveTo>
                <a:lnTo>
                  <a:pt x="0" y="1271015"/>
                </a:lnTo>
                <a:lnTo>
                  <a:pt x="0" y="1304543"/>
                </a:lnTo>
                <a:lnTo>
                  <a:pt x="6096" y="1304543"/>
                </a:lnTo>
                <a:lnTo>
                  <a:pt x="6096" y="1271015"/>
                </a:lnTo>
                <a:close/>
              </a:path>
              <a:path w="5590540" h="1600200">
                <a:moveTo>
                  <a:pt x="6096" y="1213103"/>
                </a:moveTo>
                <a:lnTo>
                  <a:pt x="0" y="1213103"/>
                </a:lnTo>
                <a:lnTo>
                  <a:pt x="0" y="1246631"/>
                </a:lnTo>
                <a:lnTo>
                  <a:pt x="6096" y="1246631"/>
                </a:lnTo>
                <a:lnTo>
                  <a:pt x="6096" y="1213103"/>
                </a:lnTo>
                <a:close/>
              </a:path>
              <a:path w="5590540" h="1600200">
                <a:moveTo>
                  <a:pt x="6096" y="1155191"/>
                </a:moveTo>
                <a:lnTo>
                  <a:pt x="0" y="1155191"/>
                </a:lnTo>
                <a:lnTo>
                  <a:pt x="0" y="1185671"/>
                </a:lnTo>
                <a:lnTo>
                  <a:pt x="6096" y="1185671"/>
                </a:lnTo>
                <a:lnTo>
                  <a:pt x="6096" y="1155191"/>
                </a:lnTo>
                <a:close/>
              </a:path>
              <a:path w="5590540" h="1600200">
                <a:moveTo>
                  <a:pt x="6096" y="1094231"/>
                </a:moveTo>
                <a:lnTo>
                  <a:pt x="0" y="1094231"/>
                </a:lnTo>
                <a:lnTo>
                  <a:pt x="0" y="1127759"/>
                </a:lnTo>
                <a:lnTo>
                  <a:pt x="6096" y="1127759"/>
                </a:lnTo>
                <a:lnTo>
                  <a:pt x="6096" y="1094231"/>
                </a:lnTo>
                <a:close/>
              </a:path>
              <a:path w="5590540" h="1600200">
                <a:moveTo>
                  <a:pt x="6096" y="1036319"/>
                </a:moveTo>
                <a:lnTo>
                  <a:pt x="0" y="1036319"/>
                </a:lnTo>
                <a:lnTo>
                  <a:pt x="0" y="1069847"/>
                </a:lnTo>
                <a:lnTo>
                  <a:pt x="6096" y="1069847"/>
                </a:lnTo>
                <a:lnTo>
                  <a:pt x="6096" y="1036319"/>
                </a:lnTo>
                <a:close/>
              </a:path>
              <a:path w="5590540" h="1600200">
                <a:moveTo>
                  <a:pt x="6096" y="978407"/>
                </a:moveTo>
                <a:lnTo>
                  <a:pt x="0" y="978407"/>
                </a:lnTo>
                <a:lnTo>
                  <a:pt x="0" y="1011935"/>
                </a:lnTo>
                <a:lnTo>
                  <a:pt x="6096" y="1011935"/>
                </a:lnTo>
                <a:lnTo>
                  <a:pt x="6096" y="978407"/>
                </a:lnTo>
                <a:close/>
              </a:path>
              <a:path w="5590540" h="1600200">
                <a:moveTo>
                  <a:pt x="6096" y="920495"/>
                </a:moveTo>
                <a:lnTo>
                  <a:pt x="0" y="920495"/>
                </a:lnTo>
                <a:lnTo>
                  <a:pt x="0" y="954024"/>
                </a:lnTo>
                <a:lnTo>
                  <a:pt x="6096" y="954024"/>
                </a:lnTo>
                <a:lnTo>
                  <a:pt x="6096" y="920495"/>
                </a:lnTo>
                <a:close/>
              </a:path>
              <a:path w="5590540" h="1600200">
                <a:moveTo>
                  <a:pt x="6096" y="862583"/>
                </a:moveTo>
                <a:lnTo>
                  <a:pt x="0" y="862583"/>
                </a:lnTo>
                <a:lnTo>
                  <a:pt x="0" y="896112"/>
                </a:lnTo>
                <a:lnTo>
                  <a:pt x="6096" y="896112"/>
                </a:lnTo>
                <a:lnTo>
                  <a:pt x="6096" y="862583"/>
                </a:lnTo>
                <a:close/>
              </a:path>
              <a:path w="5590540" h="1600200">
                <a:moveTo>
                  <a:pt x="6096" y="801624"/>
                </a:moveTo>
                <a:lnTo>
                  <a:pt x="0" y="801624"/>
                </a:lnTo>
                <a:lnTo>
                  <a:pt x="0" y="835151"/>
                </a:lnTo>
                <a:lnTo>
                  <a:pt x="6096" y="835151"/>
                </a:lnTo>
                <a:lnTo>
                  <a:pt x="6096" y="801624"/>
                </a:lnTo>
                <a:close/>
              </a:path>
              <a:path w="5590540" h="1600200">
                <a:moveTo>
                  <a:pt x="6096" y="743712"/>
                </a:moveTo>
                <a:lnTo>
                  <a:pt x="0" y="743712"/>
                </a:lnTo>
                <a:lnTo>
                  <a:pt x="0" y="777239"/>
                </a:lnTo>
                <a:lnTo>
                  <a:pt x="6096" y="777239"/>
                </a:lnTo>
                <a:lnTo>
                  <a:pt x="6096" y="743712"/>
                </a:lnTo>
                <a:close/>
              </a:path>
              <a:path w="5590540" h="1600200">
                <a:moveTo>
                  <a:pt x="6096" y="685800"/>
                </a:moveTo>
                <a:lnTo>
                  <a:pt x="0" y="685800"/>
                </a:lnTo>
                <a:lnTo>
                  <a:pt x="0" y="719327"/>
                </a:lnTo>
                <a:lnTo>
                  <a:pt x="6096" y="719327"/>
                </a:lnTo>
                <a:lnTo>
                  <a:pt x="6096" y="685800"/>
                </a:lnTo>
                <a:close/>
              </a:path>
              <a:path w="5590540" h="1600200">
                <a:moveTo>
                  <a:pt x="6096" y="627888"/>
                </a:moveTo>
                <a:lnTo>
                  <a:pt x="0" y="627888"/>
                </a:lnTo>
                <a:lnTo>
                  <a:pt x="0" y="661415"/>
                </a:lnTo>
                <a:lnTo>
                  <a:pt x="6096" y="661415"/>
                </a:lnTo>
                <a:lnTo>
                  <a:pt x="6096" y="627888"/>
                </a:lnTo>
                <a:close/>
              </a:path>
              <a:path w="5590540" h="1600200">
                <a:moveTo>
                  <a:pt x="6096" y="569976"/>
                </a:moveTo>
                <a:lnTo>
                  <a:pt x="0" y="569976"/>
                </a:lnTo>
                <a:lnTo>
                  <a:pt x="0" y="603503"/>
                </a:lnTo>
                <a:lnTo>
                  <a:pt x="6096" y="603503"/>
                </a:lnTo>
                <a:lnTo>
                  <a:pt x="6096" y="569976"/>
                </a:lnTo>
                <a:close/>
              </a:path>
              <a:path w="5590540" h="1600200">
                <a:moveTo>
                  <a:pt x="6096" y="512063"/>
                </a:moveTo>
                <a:lnTo>
                  <a:pt x="0" y="512063"/>
                </a:lnTo>
                <a:lnTo>
                  <a:pt x="0" y="542543"/>
                </a:lnTo>
                <a:lnTo>
                  <a:pt x="6096" y="542543"/>
                </a:lnTo>
                <a:lnTo>
                  <a:pt x="6096" y="512063"/>
                </a:lnTo>
                <a:close/>
              </a:path>
              <a:path w="5590540" h="1600200">
                <a:moveTo>
                  <a:pt x="6096" y="451103"/>
                </a:moveTo>
                <a:lnTo>
                  <a:pt x="0" y="451103"/>
                </a:lnTo>
                <a:lnTo>
                  <a:pt x="0" y="484631"/>
                </a:lnTo>
                <a:lnTo>
                  <a:pt x="6096" y="484631"/>
                </a:lnTo>
                <a:lnTo>
                  <a:pt x="6096" y="451103"/>
                </a:lnTo>
                <a:close/>
              </a:path>
              <a:path w="5590540" h="1600200">
                <a:moveTo>
                  <a:pt x="6096" y="393191"/>
                </a:moveTo>
                <a:lnTo>
                  <a:pt x="0" y="393191"/>
                </a:lnTo>
                <a:lnTo>
                  <a:pt x="0" y="426719"/>
                </a:lnTo>
                <a:lnTo>
                  <a:pt x="6096" y="426719"/>
                </a:lnTo>
                <a:lnTo>
                  <a:pt x="6096" y="393191"/>
                </a:lnTo>
                <a:close/>
              </a:path>
              <a:path w="5590540" h="1600200">
                <a:moveTo>
                  <a:pt x="6096" y="335279"/>
                </a:moveTo>
                <a:lnTo>
                  <a:pt x="0" y="335279"/>
                </a:lnTo>
                <a:lnTo>
                  <a:pt x="0" y="368807"/>
                </a:lnTo>
                <a:lnTo>
                  <a:pt x="6096" y="368807"/>
                </a:lnTo>
                <a:lnTo>
                  <a:pt x="6096" y="335279"/>
                </a:lnTo>
                <a:close/>
              </a:path>
              <a:path w="5590540" h="1600200">
                <a:moveTo>
                  <a:pt x="6096" y="277367"/>
                </a:moveTo>
                <a:lnTo>
                  <a:pt x="0" y="277367"/>
                </a:lnTo>
                <a:lnTo>
                  <a:pt x="0" y="310895"/>
                </a:lnTo>
                <a:lnTo>
                  <a:pt x="6096" y="310895"/>
                </a:lnTo>
                <a:lnTo>
                  <a:pt x="6096" y="277367"/>
                </a:lnTo>
                <a:close/>
              </a:path>
              <a:path w="5590540" h="1600200">
                <a:moveTo>
                  <a:pt x="6096" y="219455"/>
                </a:moveTo>
                <a:lnTo>
                  <a:pt x="0" y="219455"/>
                </a:lnTo>
                <a:lnTo>
                  <a:pt x="0" y="252983"/>
                </a:lnTo>
                <a:lnTo>
                  <a:pt x="6096" y="252983"/>
                </a:lnTo>
                <a:lnTo>
                  <a:pt x="6096" y="219455"/>
                </a:lnTo>
                <a:close/>
              </a:path>
              <a:path w="5590540" h="1600200">
                <a:moveTo>
                  <a:pt x="6096" y="158495"/>
                </a:moveTo>
                <a:lnTo>
                  <a:pt x="0" y="158495"/>
                </a:lnTo>
                <a:lnTo>
                  <a:pt x="0" y="192024"/>
                </a:lnTo>
                <a:lnTo>
                  <a:pt x="6096" y="192024"/>
                </a:lnTo>
                <a:lnTo>
                  <a:pt x="6096" y="158495"/>
                </a:lnTo>
                <a:close/>
              </a:path>
              <a:path w="5590540" h="1600200">
                <a:moveTo>
                  <a:pt x="6096" y="100583"/>
                </a:moveTo>
                <a:lnTo>
                  <a:pt x="0" y="100583"/>
                </a:lnTo>
                <a:lnTo>
                  <a:pt x="0" y="134112"/>
                </a:lnTo>
                <a:lnTo>
                  <a:pt x="6096" y="134112"/>
                </a:lnTo>
                <a:lnTo>
                  <a:pt x="6096" y="100583"/>
                </a:lnTo>
                <a:close/>
              </a:path>
              <a:path w="5590540" h="1600200">
                <a:moveTo>
                  <a:pt x="6096" y="42671"/>
                </a:moveTo>
                <a:lnTo>
                  <a:pt x="0" y="42671"/>
                </a:lnTo>
                <a:lnTo>
                  <a:pt x="0" y="76200"/>
                </a:lnTo>
                <a:lnTo>
                  <a:pt x="6096" y="76200"/>
                </a:lnTo>
                <a:lnTo>
                  <a:pt x="6096" y="42671"/>
                </a:lnTo>
                <a:close/>
              </a:path>
              <a:path w="5590540" h="1600200">
                <a:moveTo>
                  <a:pt x="24384" y="0"/>
                </a:moveTo>
                <a:lnTo>
                  <a:pt x="0" y="0"/>
                </a:lnTo>
                <a:lnTo>
                  <a:pt x="0" y="18287"/>
                </a:lnTo>
                <a:lnTo>
                  <a:pt x="6096" y="18287"/>
                </a:lnTo>
                <a:lnTo>
                  <a:pt x="6096" y="9143"/>
                </a:lnTo>
                <a:lnTo>
                  <a:pt x="3048" y="9143"/>
                </a:lnTo>
                <a:lnTo>
                  <a:pt x="6096" y="3047"/>
                </a:lnTo>
                <a:lnTo>
                  <a:pt x="24384" y="3047"/>
                </a:lnTo>
                <a:lnTo>
                  <a:pt x="24384" y="0"/>
                </a:lnTo>
                <a:close/>
              </a:path>
              <a:path w="5590540" h="1600200">
                <a:moveTo>
                  <a:pt x="6096" y="3047"/>
                </a:moveTo>
                <a:lnTo>
                  <a:pt x="3048" y="9143"/>
                </a:lnTo>
                <a:lnTo>
                  <a:pt x="6096" y="9143"/>
                </a:lnTo>
                <a:lnTo>
                  <a:pt x="6096" y="3047"/>
                </a:lnTo>
                <a:close/>
              </a:path>
              <a:path w="5590540" h="1600200">
                <a:moveTo>
                  <a:pt x="24384" y="3047"/>
                </a:moveTo>
                <a:lnTo>
                  <a:pt x="6096" y="3047"/>
                </a:lnTo>
                <a:lnTo>
                  <a:pt x="6096" y="9143"/>
                </a:lnTo>
                <a:lnTo>
                  <a:pt x="24384" y="9143"/>
                </a:lnTo>
                <a:lnTo>
                  <a:pt x="24384" y="3047"/>
                </a:lnTo>
                <a:close/>
              </a:path>
              <a:path w="5590540" h="1600200">
                <a:moveTo>
                  <a:pt x="82296" y="0"/>
                </a:moveTo>
                <a:lnTo>
                  <a:pt x="48768" y="0"/>
                </a:lnTo>
                <a:lnTo>
                  <a:pt x="48768" y="9143"/>
                </a:lnTo>
                <a:lnTo>
                  <a:pt x="82296" y="9143"/>
                </a:lnTo>
                <a:lnTo>
                  <a:pt x="82296" y="0"/>
                </a:lnTo>
                <a:close/>
              </a:path>
              <a:path w="5590540" h="1600200">
                <a:moveTo>
                  <a:pt x="140208" y="0"/>
                </a:moveTo>
                <a:lnTo>
                  <a:pt x="106680" y="0"/>
                </a:lnTo>
                <a:lnTo>
                  <a:pt x="106680" y="9143"/>
                </a:lnTo>
                <a:lnTo>
                  <a:pt x="140208" y="9143"/>
                </a:lnTo>
                <a:lnTo>
                  <a:pt x="140208" y="0"/>
                </a:lnTo>
                <a:close/>
              </a:path>
              <a:path w="5590540" h="1600200">
                <a:moveTo>
                  <a:pt x="198119" y="0"/>
                </a:moveTo>
                <a:lnTo>
                  <a:pt x="164592" y="0"/>
                </a:lnTo>
                <a:lnTo>
                  <a:pt x="164592" y="9143"/>
                </a:lnTo>
                <a:lnTo>
                  <a:pt x="198119" y="9143"/>
                </a:lnTo>
                <a:lnTo>
                  <a:pt x="198119" y="0"/>
                </a:lnTo>
                <a:close/>
              </a:path>
              <a:path w="5590540" h="1600200">
                <a:moveTo>
                  <a:pt x="256032" y="0"/>
                </a:moveTo>
                <a:lnTo>
                  <a:pt x="222504" y="0"/>
                </a:lnTo>
                <a:lnTo>
                  <a:pt x="222504" y="9143"/>
                </a:lnTo>
                <a:lnTo>
                  <a:pt x="256032" y="9143"/>
                </a:lnTo>
                <a:lnTo>
                  <a:pt x="256032" y="0"/>
                </a:lnTo>
                <a:close/>
              </a:path>
              <a:path w="5590540" h="1600200">
                <a:moveTo>
                  <a:pt x="313944" y="0"/>
                </a:moveTo>
                <a:lnTo>
                  <a:pt x="283464" y="0"/>
                </a:lnTo>
                <a:lnTo>
                  <a:pt x="283464" y="9143"/>
                </a:lnTo>
                <a:lnTo>
                  <a:pt x="313944" y="9143"/>
                </a:lnTo>
                <a:lnTo>
                  <a:pt x="313944" y="0"/>
                </a:lnTo>
                <a:close/>
              </a:path>
              <a:path w="5590540" h="1600200">
                <a:moveTo>
                  <a:pt x="374904" y="0"/>
                </a:moveTo>
                <a:lnTo>
                  <a:pt x="341376" y="0"/>
                </a:lnTo>
                <a:lnTo>
                  <a:pt x="341376" y="9143"/>
                </a:lnTo>
                <a:lnTo>
                  <a:pt x="374904" y="9143"/>
                </a:lnTo>
                <a:lnTo>
                  <a:pt x="374904" y="0"/>
                </a:lnTo>
                <a:close/>
              </a:path>
              <a:path w="5590540" h="1600200">
                <a:moveTo>
                  <a:pt x="432816" y="0"/>
                </a:moveTo>
                <a:lnTo>
                  <a:pt x="399288" y="0"/>
                </a:lnTo>
                <a:lnTo>
                  <a:pt x="399288" y="9143"/>
                </a:lnTo>
                <a:lnTo>
                  <a:pt x="432816" y="9143"/>
                </a:lnTo>
                <a:lnTo>
                  <a:pt x="432816" y="0"/>
                </a:lnTo>
                <a:close/>
              </a:path>
              <a:path w="5590540" h="1600200">
                <a:moveTo>
                  <a:pt x="490728" y="0"/>
                </a:moveTo>
                <a:lnTo>
                  <a:pt x="457200" y="0"/>
                </a:lnTo>
                <a:lnTo>
                  <a:pt x="457200" y="9143"/>
                </a:lnTo>
                <a:lnTo>
                  <a:pt x="490728" y="9143"/>
                </a:lnTo>
                <a:lnTo>
                  <a:pt x="490728" y="0"/>
                </a:lnTo>
                <a:close/>
              </a:path>
              <a:path w="5590540" h="1600200">
                <a:moveTo>
                  <a:pt x="548640" y="0"/>
                </a:moveTo>
                <a:lnTo>
                  <a:pt x="515112" y="0"/>
                </a:lnTo>
                <a:lnTo>
                  <a:pt x="515112" y="9143"/>
                </a:lnTo>
                <a:lnTo>
                  <a:pt x="548640" y="9143"/>
                </a:lnTo>
                <a:lnTo>
                  <a:pt x="548640" y="0"/>
                </a:lnTo>
                <a:close/>
              </a:path>
              <a:path w="5590540" h="1600200">
                <a:moveTo>
                  <a:pt x="606551" y="0"/>
                </a:moveTo>
                <a:lnTo>
                  <a:pt x="573024" y="0"/>
                </a:lnTo>
                <a:lnTo>
                  <a:pt x="573024" y="9143"/>
                </a:lnTo>
                <a:lnTo>
                  <a:pt x="606551" y="9143"/>
                </a:lnTo>
                <a:lnTo>
                  <a:pt x="606551" y="0"/>
                </a:lnTo>
                <a:close/>
              </a:path>
              <a:path w="5590540" h="1600200">
                <a:moveTo>
                  <a:pt x="667512" y="0"/>
                </a:moveTo>
                <a:lnTo>
                  <a:pt x="633984" y="0"/>
                </a:lnTo>
                <a:lnTo>
                  <a:pt x="633984" y="9143"/>
                </a:lnTo>
                <a:lnTo>
                  <a:pt x="667512" y="9143"/>
                </a:lnTo>
                <a:lnTo>
                  <a:pt x="667512" y="0"/>
                </a:lnTo>
                <a:close/>
              </a:path>
              <a:path w="5590540" h="1600200">
                <a:moveTo>
                  <a:pt x="725424" y="0"/>
                </a:moveTo>
                <a:lnTo>
                  <a:pt x="691896" y="0"/>
                </a:lnTo>
                <a:lnTo>
                  <a:pt x="691896" y="9143"/>
                </a:lnTo>
                <a:lnTo>
                  <a:pt x="725424" y="9143"/>
                </a:lnTo>
                <a:lnTo>
                  <a:pt x="725424" y="0"/>
                </a:lnTo>
                <a:close/>
              </a:path>
              <a:path w="5590540" h="1600200">
                <a:moveTo>
                  <a:pt x="783335" y="0"/>
                </a:moveTo>
                <a:lnTo>
                  <a:pt x="749807" y="0"/>
                </a:lnTo>
                <a:lnTo>
                  <a:pt x="749807" y="9143"/>
                </a:lnTo>
                <a:lnTo>
                  <a:pt x="783335" y="9143"/>
                </a:lnTo>
                <a:lnTo>
                  <a:pt x="783335" y="0"/>
                </a:lnTo>
                <a:close/>
              </a:path>
              <a:path w="5590540" h="1600200">
                <a:moveTo>
                  <a:pt x="841247" y="0"/>
                </a:moveTo>
                <a:lnTo>
                  <a:pt x="807719" y="0"/>
                </a:lnTo>
                <a:lnTo>
                  <a:pt x="807719" y="9143"/>
                </a:lnTo>
                <a:lnTo>
                  <a:pt x="841247" y="9143"/>
                </a:lnTo>
                <a:lnTo>
                  <a:pt x="841247" y="0"/>
                </a:lnTo>
                <a:close/>
              </a:path>
              <a:path w="5590540" h="1600200">
                <a:moveTo>
                  <a:pt x="899160" y="0"/>
                </a:moveTo>
                <a:lnTo>
                  <a:pt x="865632" y="0"/>
                </a:lnTo>
                <a:lnTo>
                  <a:pt x="865632" y="9143"/>
                </a:lnTo>
                <a:lnTo>
                  <a:pt x="899160" y="9143"/>
                </a:lnTo>
                <a:lnTo>
                  <a:pt x="899160" y="0"/>
                </a:lnTo>
                <a:close/>
              </a:path>
              <a:path w="5590540" h="1600200">
                <a:moveTo>
                  <a:pt x="957072" y="0"/>
                </a:moveTo>
                <a:lnTo>
                  <a:pt x="926591" y="0"/>
                </a:lnTo>
                <a:lnTo>
                  <a:pt x="926591" y="9143"/>
                </a:lnTo>
                <a:lnTo>
                  <a:pt x="957072" y="9143"/>
                </a:lnTo>
                <a:lnTo>
                  <a:pt x="957072" y="0"/>
                </a:lnTo>
                <a:close/>
              </a:path>
              <a:path w="5590540" h="1600200">
                <a:moveTo>
                  <a:pt x="1018032" y="0"/>
                </a:moveTo>
                <a:lnTo>
                  <a:pt x="984504" y="0"/>
                </a:lnTo>
                <a:lnTo>
                  <a:pt x="984504" y="9143"/>
                </a:lnTo>
                <a:lnTo>
                  <a:pt x="1018032" y="9143"/>
                </a:lnTo>
                <a:lnTo>
                  <a:pt x="1018032" y="0"/>
                </a:lnTo>
                <a:close/>
              </a:path>
              <a:path w="5590540" h="1600200">
                <a:moveTo>
                  <a:pt x="1075944" y="0"/>
                </a:moveTo>
                <a:lnTo>
                  <a:pt x="1042416" y="0"/>
                </a:lnTo>
                <a:lnTo>
                  <a:pt x="1042416" y="9143"/>
                </a:lnTo>
                <a:lnTo>
                  <a:pt x="1075944" y="9143"/>
                </a:lnTo>
                <a:lnTo>
                  <a:pt x="1075944" y="0"/>
                </a:lnTo>
                <a:close/>
              </a:path>
              <a:path w="5590540" h="1600200">
                <a:moveTo>
                  <a:pt x="1133856" y="0"/>
                </a:moveTo>
                <a:lnTo>
                  <a:pt x="1100328" y="0"/>
                </a:lnTo>
                <a:lnTo>
                  <a:pt x="1100328" y="9143"/>
                </a:lnTo>
                <a:lnTo>
                  <a:pt x="1133856" y="9143"/>
                </a:lnTo>
                <a:lnTo>
                  <a:pt x="1133856" y="0"/>
                </a:lnTo>
                <a:close/>
              </a:path>
              <a:path w="5590540" h="1600200">
                <a:moveTo>
                  <a:pt x="1191768" y="0"/>
                </a:moveTo>
                <a:lnTo>
                  <a:pt x="1158240" y="0"/>
                </a:lnTo>
                <a:lnTo>
                  <a:pt x="1158240" y="9143"/>
                </a:lnTo>
                <a:lnTo>
                  <a:pt x="1191768" y="9143"/>
                </a:lnTo>
                <a:lnTo>
                  <a:pt x="1191768" y="0"/>
                </a:lnTo>
                <a:close/>
              </a:path>
              <a:path w="5590540" h="1600200">
                <a:moveTo>
                  <a:pt x="1249680" y="0"/>
                </a:moveTo>
                <a:lnTo>
                  <a:pt x="1216152" y="0"/>
                </a:lnTo>
                <a:lnTo>
                  <a:pt x="1216152" y="9143"/>
                </a:lnTo>
                <a:lnTo>
                  <a:pt x="1249680" y="9143"/>
                </a:lnTo>
                <a:lnTo>
                  <a:pt x="1249680" y="0"/>
                </a:lnTo>
                <a:close/>
              </a:path>
              <a:path w="5590540" h="1600200">
                <a:moveTo>
                  <a:pt x="1310640" y="0"/>
                </a:moveTo>
                <a:lnTo>
                  <a:pt x="1277112" y="0"/>
                </a:lnTo>
                <a:lnTo>
                  <a:pt x="1277112" y="9143"/>
                </a:lnTo>
                <a:lnTo>
                  <a:pt x="1310640" y="9143"/>
                </a:lnTo>
                <a:lnTo>
                  <a:pt x="1310640" y="0"/>
                </a:lnTo>
                <a:close/>
              </a:path>
              <a:path w="5590540" h="1600200">
                <a:moveTo>
                  <a:pt x="1368552" y="0"/>
                </a:moveTo>
                <a:lnTo>
                  <a:pt x="1335024" y="0"/>
                </a:lnTo>
                <a:lnTo>
                  <a:pt x="1335024" y="9143"/>
                </a:lnTo>
                <a:lnTo>
                  <a:pt x="1368552" y="9143"/>
                </a:lnTo>
                <a:lnTo>
                  <a:pt x="1368552" y="0"/>
                </a:lnTo>
                <a:close/>
              </a:path>
              <a:path w="5590540" h="1600200">
                <a:moveTo>
                  <a:pt x="1426464" y="0"/>
                </a:moveTo>
                <a:lnTo>
                  <a:pt x="1392936" y="0"/>
                </a:lnTo>
                <a:lnTo>
                  <a:pt x="1392936" y="9143"/>
                </a:lnTo>
                <a:lnTo>
                  <a:pt x="1426464" y="9143"/>
                </a:lnTo>
                <a:lnTo>
                  <a:pt x="1426464" y="0"/>
                </a:lnTo>
                <a:close/>
              </a:path>
              <a:path w="5590540" h="1600200">
                <a:moveTo>
                  <a:pt x="1484376" y="0"/>
                </a:moveTo>
                <a:lnTo>
                  <a:pt x="1450848" y="0"/>
                </a:lnTo>
                <a:lnTo>
                  <a:pt x="1450848" y="9143"/>
                </a:lnTo>
                <a:lnTo>
                  <a:pt x="1484376" y="9143"/>
                </a:lnTo>
                <a:lnTo>
                  <a:pt x="1484376" y="0"/>
                </a:lnTo>
                <a:close/>
              </a:path>
              <a:path w="5590540" h="1600200">
                <a:moveTo>
                  <a:pt x="1542288" y="0"/>
                </a:moveTo>
                <a:lnTo>
                  <a:pt x="1508760" y="0"/>
                </a:lnTo>
                <a:lnTo>
                  <a:pt x="1508760" y="9143"/>
                </a:lnTo>
                <a:lnTo>
                  <a:pt x="1542288" y="9143"/>
                </a:lnTo>
                <a:lnTo>
                  <a:pt x="1542288" y="0"/>
                </a:lnTo>
                <a:close/>
              </a:path>
              <a:path w="5590540" h="1600200">
                <a:moveTo>
                  <a:pt x="1603248" y="0"/>
                </a:moveTo>
                <a:lnTo>
                  <a:pt x="1569720" y="0"/>
                </a:lnTo>
                <a:lnTo>
                  <a:pt x="1569720" y="9143"/>
                </a:lnTo>
                <a:lnTo>
                  <a:pt x="1603248" y="9143"/>
                </a:lnTo>
                <a:lnTo>
                  <a:pt x="1603248" y="0"/>
                </a:lnTo>
                <a:close/>
              </a:path>
              <a:path w="5590540" h="1600200">
                <a:moveTo>
                  <a:pt x="1661160" y="0"/>
                </a:moveTo>
                <a:lnTo>
                  <a:pt x="1627632" y="0"/>
                </a:lnTo>
                <a:lnTo>
                  <a:pt x="1627632" y="9143"/>
                </a:lnTo>
                <a:lnTo>
                  <a:pt x="1661160" y="9143"/>
                </a:lnTo>
                <a:lnTo>
                  <a:pt x="1661160" y="0"/>
                </a:lnTo>
                <a:close/>
              </a:path>
              <a:path w="5590540" h="1600200">
                <a:moveTo>
                  <a:pt x="1719071" y="0"/>
                </a:moveTo>
                <a:lnTo>
                  <a:pt x="1685544" y="0"/>
                </a:lnTo>
                <a:lnTo>
                  <a:pt x="1685544" y="9143"/>
                </a:lnTo>
                <a:lnTo>
                  <a:pt x="1719071" y="9143"/>
                </a:lnTo>
                <a:lnTo>
                  <a:pt x="1719071" y="0"/>
                </a:lnTo>
                <a:close/>
              </a:path>
              <a:path w="5590540" h="1600200">
                <a:moveTo>
                  <a:pt x="1776983" y="0"/>
                </a:moveTo>
                <a:lnTo>
                  <a:pt x="1743456" y="0"/>
                </a:lnTo>
                <a:lnTo>
                  <a:pt x="1743456" y="9143"/>
                </a:lnTo>
                <a:lnTo>
                  <a:pt x="1776983" y="9143"/>
                </a:lnTo>
                <a:lnTo>
                  <a:pt x="1776983" y="0"/>
                </a:lnTo>
                <a:close/>
              </a:path>
              <a:path w="5590540" h="1600200">
                <a:moveTo>
                  <a:pt x="1834895" y="0"/>
                </a:moveTo>
                <a:lnTo>
                  <a:pt x="1801368" y="0"/>
                </a:lnTo>
                <a:lnTo>
                  <a:pt x="1801368" y="9143"/>
                </a:lnTo>
                <a:lnTo>
                  <a:pt x="1834895" y="9143"/>
                </a:lnTo>
                <a:lnTo>
                  <a:pt x="1834895" y="0"/>
                </a:lnTo>
                <a:close/>
              </a:path>
              <a:path w="5590540" h="1600200">
                <a:moveTo>
                  <a:pt x="1892808" y="0"/>
                </a:moveTo>
                <a:lnTo>
                  <a:pt x="1859280" y="0"/>
                </a:lnTo>
                <a:lnTo>
                  <a:pt x="1859280" y="9143"/>
                </a:lnTo>
                <a:lnTo>
                  <a:pt x="1892808" y="9143"/>
                </a:lnTo>
                <a:lnTo>
                  <a:pt x="1892808" y="0"/>
                </a:lnTo>
                <a:close/>
              </a:path>
              <a:path w="5590540" h="1600200">
                <a:moveTo>
                  <a:pt x="1953768" y="0"/>
                </a:moveTo>
                <a:lnTo>
                  <a:pt x="1920239" y="0"/>
                </a:lnTo>
                <a:lnTo>
                  <a:pt x="1920239" y="9143"/>
                </a:lnTo>
                <a:lnTo>
                  <a:pt x="1953768" y="9143"/>
                </a:lnTo>
                <a:lnTo>
                  <a:pt x="1953768" y="0"/>
                </a:lnTo>
                <a:close/>
              </a:path>
              <a:path w="5590540" h="1600200">
                <a:moveTo>
                  <a:pt x="2011680" y="0"/>
                </a:moveTo>
                <a:lnTo>
                  <a:pt x="1978152" y="0"/>
                </a:lnTo>
                <a:lnTo>
                  <a:pt x="1978152" y="9143"/>
                </a:lnTo>
                <a:lnTo>
                  <a:pt x="2011680" y="9143"/>
                </a:lnTo>
                <a:lnTo>
                  <a:pt x="2011680" y="0"/>
                </a:lnTo>
                <a:close/>
              </a:path>
              <a:path w="5590540" h="1600200">
                <a:moveTo>
                  <a:pt x="2069592" y="0"/>
                </a:moveTo>
                <a:lnTo>
                  <a:pt x="2036064" y="0"/>
                </a:lnTo>
                <a:lnTo>
                  <a:pt x="2036064" y="9143"/>
                </a:lnTo>
                <a:lnTo>
                  <a:pt x="2069592" y="9143"/>
                </a:lnTo>
                <a:lnTo>
                  <a:pt x="2069592" y="0"/>
                </a:lnTo>
                <a:close/>
              </a:path>
              <a:path w="5590540" h="1600200">
                <a:moveTo>
                  <a:pt x="2127504" y="0"/>
                </a:moveTo>
                <a:lnTo>
                  <a:pt x="2093976" y="0"/>
                </a:lnTo>
                <a:lnTo>
                  <a:pt x="2093976" y="9143"/>
                </a:lnTo>
                <a:lnTo>
                  <a:pt x="2127504" y="9143"/>
                </a:lnTo>
                <a:lnTo>
                  <a:pt x="2127504" y="0"/>
                </a:lnTo>
                <a:close/>
              </a:path>
              <a:path w="5590540" h="1600200">
                <a:moveTo>
                  <a:pt x="2185416" y="0"/>
                </a:moveTo>
                <a:lnTo>
                  <a:pt x="2151888" y="0"/>
                </a:lnTo>
                <a:lnTo>
                  <a:pt x="2151888" y="9143"/>
                </a:lnTo>
                <a:lnTo>
                  <a:pt x="2185416" y="9143"/>
                </a:lnTo>
                <a:lnTo>
                  <a:pt x="2185416" y="0"/>
                </a:lnTo>
                <a:close/>
              </a:path>
              <a:path w="5590540" h="1600200">
                <a:moveTo>
                  <a:pt x="2246376" y="0"/>
                </a:moveTo>
                <a:lnTo>
                  <a:pt x="2212848" y="0"/>
                </a:lnTo>
                <a:lnTo>
                  <a:pt x="2212848" y="9143"/>
                </a:lnTo>
                <a:lnTo>
                  <a:pt x="2246376" y="9143"/>
                </a:lnTo>
                <a:lnTo>
                  <a:pt x="2246376" y="0"/>
                </a:lnTo>
                <a:close/>
              </a:path>
              <a:path w="5590540" h="1600200">
                <a:moveTo>
                  <a:pt x="2304288" y="0"/>
                </a:moveTo>
                <a:lnTo>
                  <a:pt x="2270760" y="0"/>
                </a:lnTo>
                <a:lnTo>
                  <a:pt x="2270760" y="9143"/>
                </a:lnTo>
                <a:lnTo>
                  <a:pt x="2304288" y="9143"/>
                </a:lnTo>
                <a:lnTo>
                  <a:pt x="2304288" y="0"/>
                </a:lnTo>
                <a:close/>
              </a:path>
              <a:path w="5590540" h="1600200">
                <a:moveTo>
                  <a:pt x="2362200" y="0"/>
                </a:moveTo>
                <a:lnTo>
                  <a:pt x="2328672" y="0"/>
                </a:lnTo>
                <a:lnTo>
                  <a:pt x="2328672" y="9143"/>
                </a:lnTo>
                <a:lnTo>
                  <a:pt x="2362200" y="9143"/>
                </a:lnTo>
                <a:lnTo>
                  <a:pt x="2362200" y="0"/>
                </a:lnTo>
                <a:close/>
              </a:path>
              <a:path w="5590540" h="1600200">
                <a:moveTo>
                  <a:pt x="2420112" y="0"/>
                </a:moveTo>
                <a:lnTo>
                  <a:pt x="2386584" y="0"/>
                </a:lnTo>
                <a:lnTo>
                  <a:pt x="2386584" y="9143"/>
                </a:lnTo>
                <a:lnTo>
                  <a:pt x="2420112" y="9143"/>
                </a:lnTo>
                <a:lnTo>
                  <a:pt x="2420112" y="0"/>
                </a:lnTo>
                <a:close/>
              </a:path>
              <a:path w="5590540" h="1600200">
                <a:moveTo>
                  <a:pt x="2478024" y="0"/>
                </a:moveTo>
                <a:lnTo>
                  <a:pt x="2444496" y="0"/>
                </a:lnTo>
                <a:lnTo>
                  <a:pt x="2444496" y="9143"/>
                </a:lnTo>
                <a:lnTo>
                  <a:pt x="2478024" y="9143"/>
                </a:lnTo>
                <a:lnTo>
                  <a:pt x="2478024" y="0"/>
                </a:lnTo>
                <a:close/>
              </a:path>
              <a:path w="5590540" h="1600200">
                <a:moveTo>
                  <a:pt x="2535936" y="0"/>
                </a:moveTo>
                <a:lnTo>
                  <a:pt x="2502408" y="0"/>
                </a:lnTo>
                <a:lnTo>
                  <a:pt x="2502408" y="9143"/>
                </a:lnTo>
                <a:lnTo>
                  <a:pt x="2535936" y="9143"/>
                </a:lnTo>
                <a:lnTo>
                  <a:pt x="2535936" y="0"/>
                </a:lnTo>
                <a:close/>
              </a:path>
              <a:path w="5590540" h="1600200">
                <a:moveTo>
                  <a:pt x="2596896" y="0"/>
                </a:moveTo>
                <a:lnTo>
                  <a:pt x="2563368" y="0"/>
                </a:lnTo>
                <a:lnTo>
                  <a:pt x="2563368" y="9143"/>
                </a:lnTo>
                <a:lnTo>
                  <a:pt x="2596896" y="9143"/>
                </a:lnTo>
                <a:lnTo>
                  <a:pt x="2596896" y="0"/>
                </a:lnTo>
                <a:close/>
              </a:path>
              <a:path w="5590540" h="1600200">
                <a:moveTo>
                  <a:pt x="2654808" y="0"/>
                </a:moveTo>
                <a:lnTo>
                  <a:pt x="2621280" y="0"/>
                </a:lnTo>
                <a:lnTo>
                  <a:pt x="2621280" y="9143"/>
                </a:lnTo>
                <a:lnTo>
                  <a:pt x="2654808" y="9143"/>
                </a:lnTo>
                <a:lnTo>
                  <a:pt x="2654808" y="0"/>
                </a:lnTo>
                <a:close/>
              </a:path>
              <a:path w="5590540" h="1600200">
                <a:moveTo>
                  <a:pt x="2712720" y="0"/>
                </a:moveTo>
                <a:lnTo>
                  <a:pt x="2679192" y="0"/>
                </a:lnTo>
                <a:lnTo>
                  <a:pt x="2679192" y="9143"/>
                </a:lnTo>
                <a:lnTo>
                  <a:pt x="2712720" y="9143"/>
                </a:lnTo>
                <a:lnTo>
                  <a:pt x="2712720" y="0"/>
                </a:lnTo>
                <a:close/>
              </a:path>
              <a:path w="5590540" h="1600200">
                <a:moveTo>
                  <a:pt x="2770632" y="0"/>
                </a:moveTo>
                <a:lnTo>
                  <a:pt x="2737104" y="0"/>
                </a:lnTo>
                <a:lnTo>
                  <a:pt x="2737104" y="9143"/>
                </a:lnTo>
                <a:lnTo>
                  <a:pt x="2770632" y="9143"/>
                </a:lnTo>
                <a:lnTo>
                  <a:pt x="2770632" y="0"/>
                </a:lnTo>
                <a:close/>
              </a:path>
              <a:path w="5590540" h="1600200">
                <a:moveTo>
                  <a:pt x="2828544" y="0"/>
                </a:moveTo>
                <a:lnTo>
                  <a:pt x="2795016" y="0"/>
                </a:lnTo>
                <a:lnTo>
                  <a:pt x="2795016" y="9143"/>
                </a:lnTo>
                <a:lnTo>
                  <a:pt x="2828544" y="9143"/>
                </a:lnTo>
                <a:lnTo>
                  <a:pt x="2828544" y="0"/>
                </a:lnTo>
                <a:close/>
              </a:path>
              <a:path w="5590540" h="1600200">
                <a:moveTo>
                  <a:pt x="2889504" y="0"/>
                </a:moveTo>
                <a:lnTo>
                  <a:pt x="2855976" y="0"/>
                </a:lnTo>
                <a:lnTo>
                  <a:pt x="2855976" y="9143"/>
                </a:lnTo>
                <a:lnTo>
                  <a:pt x="2889504" y="9143"/>
                </a:lnTo>
                <a:lnTo>
                  <a:pt x="2889504" y="0"/>
                </a:lnTo>
                <a:close/>
              </a:path>
              <a:path w="5590540" h="1600200">
                <a:moveTo>
                  <a:pt x="2947416" y="0"/>
                </a:moveTo>
                <a:lnTo>
                  <a:pt x="2913888" y="0"/>
                </a:lnTo>
                <a:lnTo>
                  <a:pt x="2913888" y="9143"/>
                </a:lnTo>
                <a:lnTo>
                  <a:pt x="2947416" y="9143"/>
                </a:lnTo>
                <a:lnTo>
                  <a:pt x="2947416" y="0"/>
                </a:lnTo>
                <a:close/>
              </a:path>
              <a:path w="5590540" h="1600200">
                <a:moveTo>
                  <a:pt x="3005328" y="0"/>
                </a:moveTo>
                <a:lnTo>
                  <a:pt x="2971800" y="0"/>
                </a:lnTo>
                <a:lnTo>
                  <a:pt x="2971800" y="9143"/>
                </a:lnTo>
                <a:lnTo>
                  <a:pt x="3005328" y="9143"/>
                </a:lnTo>
                <a:lnTo>
                  <a:pt x="3005328" y="0"/>
                </a:lnTo>
                <a:close/>
              </a:path>
              <a:path w="5590540" h="1600200">
                <a:moveTo>
                  <a:pt x="3063240" y="0"/>
                </a:moveTo>
                <a:lnTo>
                  <a:pt x="3029712" y="0"/>
                </a:lnTo>
                <a:lnTo>
                  <a:pt x="3029712" y="9143"/>
                </a:lnTo>
                <a:lnTo>
                  <a:pt x="3063240" y="9143"/>
                </a:lnTo>
                <a:lnTo>
                  <a:pt x="3063240" y="0"/>
                </a:lnTo>
                <a:close/>
              </a:path>
              <a:path w="5590540" h="1600200">
                <a:moveTo>
                  <a:pt x="3121152" y="0"/>
                </a:moveTo>
                <a:lnTo>
                  <a:pt x="3087624" y="0"/>
                </a:lnTo>
                <a:lnTo>
                  <a:pt x="3087624" y="9143"/>
                </a:lnTo>
                <a:lnTo>
                  <a:pt x="3121152" y="9143"/>
                </a:lnTo>
                <a:lnTo>
                  <a:pt x="3121152" y="0"/>
                </a:lnTo>
                <a:close/>
              </a:path>
              <a:path w="5590540" h="1600200">
                <a:moveTo>
                  <a:pt x="3179064" y="0"/>
                </a:moveTo>
                <a:lnTo>
                  <a:pt x="3148584" y="0"/>
                </a:lnTo>
                <a:lnTo>
                  <a:pt x="3148584" y="9143"/>
                </a:lnTo>
                <a:lnTo>
                  <a:pt x="3179064" y="9143"/>
                </a:lnTo>
                <a:lnTo>
                  <a:pt x="3179064" y="0"/>
                </a:lnTo>
                <a:close/>
              </a:path>
              <a:path w="5590540" h="1600200">
                <a:moveTo>
                  <a:pt x="3240024" y="0"/>
                </a:moveTo>
                <a:lnTo>
                  <a:pt x="3206496" y="0"/>
                </a:lnTo>
                <a:lnTo>
                  <a:pt x="3206496" y="9143"/>
                </a:lnTo>
                <a:lnTo>
                  <a:pt x="3240024" y="9143"/>
                </a:lnTo>
                <a:lnTo>
                  <a:pt x="3240024" y="0"/>
                </a:lnTo>
                <a:close/>
              </a:path>
              <a:path w="5590540" h="1600200">
                <a:moveTo>
                  <a:pt x="3297936" y="0"/>
                </a:moveTo>
                <a:lnTo>
                  <a:pt x="3264408" y="0"/>
                </a:lnTo>
                <a:lnTo>
                  <a:pt x="3264408" y="9143"/>
                </a:lnTo>
                <a:lnTo>
                  <a:pt x="3297936" y="9143"/>
                </a:lnTo>
                <a:lnTo>
                  <a:pt x="3297936" y="0"/>
                </a:lnTo>
                <a:close/>
              </a:path>
              <a:path w="5590540" h="1600200">
                <a:moveTo>
                  <a:pt x="3355848" y="0"/>
                </a:moveTo>
                <a:lnTo>
                  <a:pt x="3322320" y="0"/>
                </a:lnTo>
                <a:lnTo>
                  <a:pt x="3322320" y="9143"/>
                </a:lnTo>
                <a:lnTo>
                  <a:pt x="3355848" y="9143"/>
                </a:lnTo>
                <a:lnTo>
                  <a:pt x="3355848" y="0"/>
                </a:lnTo>
                <a:close/>
              </a:path>
              <a:path w="5590540" h="1600200">
                <a:moveTo>
                  <a:pt x="3413760" y="0"/>
                </a:moveTo>
                <a:lnTo>
                  <a:pt x="3380232" y="0"/>
                </a:lnTo>
                <a:lnTo>
                  <a:pt x="3380232" y="9143"/>
                </a:lnTo>
                <a:lnTo>
                  <a:pt x="3413760" y="9143"/>
                </a:lnTo>
                <a:lnTo>
                  <a:pt x="3413760" y="0"/>
                </a:lnTo>
                <a:close/>
              </a:path>
              <a:path w="5590540" h="1600200">
                <a:moveTo>
                  <a:pt x="3471672" y="0"/>
                </a:moveTo>
                <a:lnTo>
                  <a:pt x="3438143" y="0"/>
                </a:lnTo>
                <a:lnTo>
                  <a:pt x="3438143" y="9143"/>
                </a:lnTo>
                <a:lnTo>
                  <a:pt x="3471672" y="9143"/>
                </a:lnTo>
                <a:lnTo>
                  <a:pt x="3471672" y="0"/>
                </a:lnTo>
                <a:close/>
              </a:path>
              <a:path w="5590540" h="1600200">
                <a:moveTo>
                  <a:pt x="3532632" y="0"/>
                </a:moveTo>
                <a:lnTo>
                  <a:pt x="3499104" y="0"/>
                </a:lnTo>
                <a:lnTo>
                  <a:pt x="3499104" y="9143"/>
                </a:lnTo>
                <a:lnTo>
                  <a:pt x="3532632" y="9143"/>
                </a:lnTo>
                <a:lnTo>
                  <a:pt x="3532632" y="0"/>
                </a:lnTo>
                <a:close/>
              </a:path>
              <a:path w="5590540" h="1600200">
                <a:moveTo>
                  <a:pt x="3590543" y="0"/>
                </a:moveTo>
                <a:lnTo>
                  <a:pt x="3557016" y="0"/>
                </a:lnTo>
                <a:lnTo>
                  <a:pt x="3557016" y="9143"/>
                </a:lnTo>
                <a:lnTo>
                  <a:pt x="3590543" y="9143"/>
                </a:lnTo>
                <a:lnTo>
                  <a:pt x="3590543" y="0"/>
                </a:lnTo>
                <a:close/>
              </a:path>
              <a:path w="5590540" h="1600200">
                <a:moveTo>
                  <a:pt x="3648455" y="0"/>
                </a:moveTo>
                <a:lnTo>
                  <a:pt x="3614928" y="0"/>
                </a:lnTo>
                <a:lnTo>
                  <a:pt x="3614928" y="9143"/>
                </a:lnTo>
                <a:lnTo>
                  <a:pt x="3648455" y="9143"/>
                </a:lnTo>
                <a:lnTo>
                  <a:pt x="3648455" y="0"/>
                </a:lnTo>
                <a:close/>
              </a:path>
              <a:path w="5590540" h="1600200">
                <a:moveTo>
                  <a:pt x="3706367" y="0"/>
                </a:moveTo>
                <a:lnTo>
                  <a:pt x="3672840" y="0"/>
                </a:lnTo>
                <a:lnTo>
                  <a:pt x="3672840" y="9143"/>
                </a:lnTo>
                <a:lnTo>
                  <a:pt x="3706367" y="9143"/>
                </a:lnTo>
                <a:lnTo>
                  <a:pt x="3706367" y="0"/>
                </a:lnTo>
                <a:close/>
              </a:path>
              <a:path w="5590540" h="1600200">
                <a:moveTo>
                  <a:pt x="3764279" y="0"/>
                </a:moveTo>
                <a:lnTo>
                  <a:pt x="3730752" y="0"/>
                </a:lnTo>
                <a:lnTo>
                  <a:pt x="3730752" y="9143"/>
                </a:lnTo>
                <a:lnTo>
                  <a:pt x="3764279" y="9143"/>
                </a:lnTo>
                <a:lnTo>
                  <a:pt x="3764279" y="0"/>
                </a:lnTo>
                <a:close/>
              </a:path>
              <a:path w="5590540" h="1600200">
                <a:moveTo>
                  <a:pt x="3822191" y="0"/>
                </a:moveTo>
                <a:lnTo>
                  <a:pt x="3791712" y="0"/>
                </a:lnTo>
                <a:lnTo>
                  <a:pt x="3791712" y="9143"/>
                </a:lnTo>
                <a:lnTo>
                  <a:pt x="3822191" y="9143"/>
                </a:lnTo>
                <a:lnTo>
                  <a:pt x="3822191" y="0"/>
                </a:lnTo>
                <a:close/>
              </a:path>
              <a:path w="5590540" h="1600200">
                <a:moveTo>
                  <a:pt x="3883152" y="0"/>
                </a:moveTo>
                <a:lnTo>
                  <a:pt x="3849624" y="0"/>
                </a:lnTo>
                <a:lnTo>
                  <a:pt x="3849624" y="9143"/>
                </a:lnTo>
                <a:lnTo>
                  <a:pt x="3883152" y="9143"/>
                </a:lnTo>
                <a:lnTo>
                  <a:pt x="3883152" y="0"/>
                </a:lnTo>
                <a:close/>
              </a:path>
              <a:path w="5590540" h="1600200">
                <a:moveTo>
                  <a:pt x="3941064" y="0"/>
                </a:moveTo>
                <a:lnTo>
                  <a:pt x="3907536" y="0"/>
                </a:lnTo>
                <a:lnTo>
                  <a:pt x="3907536" y="9143"/>
                </a:lnTo>
                <a:lnTo>
                  <a:pt x="3941064" y="9143"/>
                </a:lnTo>
                <a:lnTo>
                  <a:pt x="3941064" y="0"/>
                </a:lnTo>
                <a:close/>
              </a:path>
              <a:path w="5590540" h="1600200">
                <a:moveTo>
                  <a:pt x="3998976" y="0"/>
                </a:moveTo>
                <a:lnTo>
                  <a:pt x="3965448" y="0"/>
                </a:lnTo>
                <a:lnTo>
                  <a:pt x="3965448" y="9143"/>
                </a:lnTo>
                <a:lnTo>
                  <a:pt x="3998976" y="9143"/>
                </a:lnTo>
                <a:lnTo>
                  <a:pt x="3998976" y="0"/>
                </a:lnTo>
                <a:close/>
              </a:path>
              <a:path w="5590540" h="1600200">
                <a:moveTo>
                  <a:pt x="4056888" y="0"/>
                </a:moveTo>
                <a:lnTo>
                  <a:pt x="4023360" y="0"/>
                </a:lnTo>
                <a:lnTo>
                  <a:pt x="4023360" y="9143"/>
                </a:lnTo>
                <a:lnTo>
                  <a:pt x="4056888" y="9143"/>
                </a:lnTo>
                <a:lnTo>
                  <a:pt x="4056888" y="0"/>
                </a:lnTo>
                <a:close/>
              </a:path>
              <a:path w="5590540" h="1600200">
                <a:moveTo>
                  <a:pt x="4114800" y="0"/>
                </a:moveTo>
                <a:lnTo>
                  <a:pt x="4081272" y="0"/>
                </a:lnTo>
                <a:lnTo>
                  <a:pt x="4081272" y="9143"/>
                </a:lnTo>
                <a:lnTo>
                  <a:pt x="4114800" y="9143"/>
                </a:lnTo>
                <a:lnTo>
                  <a:pt x="4114800" y="0"/>
                </a:lnTo>
                <a:close/>
              </a:path>
              <a:path w="5590540" h="1600200">
                <a:moveTo>
                  <a:pt x="4175760" y="0"/>
                </a:moveTo>
                <a:lnTo>
                  <a:pt x="4142232" y="0"/>
                </a:lnTo>
                <a:lnTo>
                  <a:pt x="4142232" y="9143"/>
                </a:lnTo>
                <a:lnTo>
                  <a:pt x="4175760" y="9143"/>
                </a:lnTo>
                <a:lnTo>
                  <a:pt x="4175760" y="0"/>
                </a:lnTo>
                <a:close/>
              </a:path>
              <a:path w="5590540" h="1600200">
                <a:moveTo>
                  <a:pt x="4233672" y="0"/>
                </a:moveTo>
                <a:lnTo>
                  <a:pt x="4200144" y="0"/>
                </a:lnTo>
                <a:lnTo>
                  <a:pt x="4200144" y="9143"/>
                </a:lnTo>
                <a:lnTo>
                  <a:pt x="4233672" y="9143"/>
                </a:lnTo>
                <a:lnTo>
                  <a:pt x="4233672" y="0"/>
                </a:lnTo>
                <a:close/>
              </a:path>
              <a:path w="5590540" h="1600200">
                <a:moveTo>
                  <a:pt x="4291584" y="0"/>
                </a:moveTo>
                <a:lnTo>
                  <a:pt x="4258056" y="0"/>
                </a:lnTo>
                <a:lnTo>
                  <a:pt x="4258056" y="9143"/>
                </a:lnTo>
                <a:lnTo>
                  <a:pt x="4291584" y="9143"/>
                </a:lnTo>
                <a:lnTo>
                  <a:pt x="4291584" y="0"/>
                </a:lnTo>
                <a:close/>
              </a:path>
              <a:path w="5590540" h="1600200">
                <a:moveTo>
                  <a:pt x="4349496" y="0"/>
                </a:moveTo>
                <a:lnTo>
                  <a:pt x="4315968" y="0"/>
                </a:lnTo>
                <a:lnTo>
                  <a:pt x="4315968" y="9143"/>
                </a:lnTo>
                <a:lnTo>
                  <a:pt x="4349496" y="9143"/>
                </a:lnTo>
                <a:lnTo>
                  <a:pt x="4349496" y="0"/>
                </a:lnTo>
                <a:close/>
              </a:path>
              <a:path w="5590540" h="1600200">
                <a:moveTo>
                  <a:pt x="4407408" y="0"/>
                </a:moveTo>
                <a:lnTo>
                  <a:pt x="4373880" y="0"/>
                </a:lnTo>
                <a:lnTo>
                  <a:pt x="4373880" y="9143"/>
                </a:lnTo>
                <a:lnTo>
                  <a:pt x="4407408" y="9143"/>
                </a:lnTo>
                <a:lnTo>
                  <a:pt x="4407408" y="0"/>
                </a:lnTo>
                <a:close/>
              </a:path>
              <a:path w="5590540" h="1600200">
                <a:moveTo>
                  <a:pt x="4468368" y="0"/>
                </a:moveTo>
                <a:lnTo>
                  <a:pt x="4434840" y="0"/>
                </a:lnTo>
                <a:lnTo>
                  <a:pt x="4434840" y="9143"/>
                </a:lnTo>
                <a:lnTo>
                  <a:pt x="4468368" y="9143"/>
                </a:lnTo>
                <a:lnTo>
                  <a:pt x="4468368" y="0"/>
                </a:lnTo>
                <a:close/>
              </a:path>
              <a:path w="5590540" h="1600200">
                <a:moveTo>
                  <a:pt x="4526280" y="0"/>
                </a:moveTo>
                <a:lnTo>
                  <a:pt x="4492752" y="0"/>
                </a:lnTo>
                <a:lnTo>
                  <a:pt x="4492752" y="9143"/>
                </a:lnTo>
                <a:lnTo>
                  <a:pt x="4526280" y="9143"/>
                </a:lnTo>
                <a:lnTo>
                  <a:pt x="4526280" y="0"/>
                </a:lnTo>
                <a:close/>
              </a:path>
              <a:path w="5590540" h="1600200">
                <a:moveTo>
                  <a:pt x="4584192" y="0"/>
                </a:moveTo>
                <a:lnTo>
                  <a:pt x="4550664" y="0"/>
                </a:lnTo>
                <a:lnTo>
                  <a:pt x="4550664" y="9143"/>
                </a:lnTo>
                <a:lnTo>
                  <a:pt x="4584192" y="9143"/>
                </a:lnTo>
                <a:lnTo>
                  <a:pt x="4584192" y="0"/>
                </a:lnTo>
                <a:close/>
              </a:path>
              <a:path w="5590540" h="1600200">
                <a:moveTo>
                  <a:pt x="4642104" y="0"/>
                </a:moveTo>
                <a:lnTo>
                  <a:pt x="4608576" y="0"/>
                </a:lnTo>
                <a:lnTo>
                  <a:pt x="4608576" y="9143"/>
                </a:lnTo>
                <a:lnTo>
                  <a:pt x="4642104" y="9143"/>
                </a:lnTo>
                <a:lnTo>
                  <a:pt x="4642104" y="0"/>
                </a:lnTo>
                <a:close/>
              </a:path>
              <a:path w="5590540" h="1600200">
                <a:moveTo>
                  <a:pt x="4700016" y="0"/>
                </a:moveTo>
                <a:lnTo>
                  <a:pt x="4666488" y="0"/>
                </a:lnTo>
                <a:lnTo>
                  <a:pt x="4666488" y="9143"/>
                </a:lnTo>
                <a:lnTo>
                  <a:pt x="4700016" y="9143"/>
                </a:lnTo>
                <a:lnTo>
                  <a:pt x="4700016" y="0"/>
                </a:lnTo>
                <a:close/>
              </a:path>
              <a:path w="5590540" h="1600200">
                <a:moveTo>
                  <a:pt x="4757928" y="0"/>
                </a:moveTo>
                <a:lnTo>
                  <a:pt x="4724400" y="0"/>
                </a:lnTo>
                <a:lnTo>
                  <a:pt x="4724400" y="9143"/>
                </a:lnTo>
                <a:lnTo>
                  <a:pt x="4757928" y="9143"/>
                </a:lnTo>
                <a:lnTo>
                  <a:pt x="4757928" y="0"/>
                </a:lnTo>
                <a:close/>
              </a:path>
              <a:path w="5590540" h="1600200">
                <a:moveTo>
                  <a:pt x="4818888" y="0"/>
                </a:moveTo>
                <a:lnTo>
                  <a:pt x="4785360" y="0"/>
                </a:lnTo>
                <a:lnTo>
                  <a:pt x="4785360" y="9143"/>
                </a:lnTo>
                <a:lnTo>
                  <a:pt x="4818888" y="9143"/>
                </a:lnTo>
                <a:lnTo>
                  <a:pt x="4818888" y="0"/>
                </a:lnTo>
                <a:close/>
              </a:path>
              <a:path w="5590540" h="1600200">
                <a:moveTo>
                  <a:pt x="4876800" y="0"/>
                </a:moveTo>
                <a:lnTo>
                  <a:pt x="4843272" y="0"/>
                </a:lnTo>
                <a:lnTo>
                  <a:pt x="4843272" y="9143"/>
                </a:lnTo>
                <a:lnTo>
                  <a:pt x="4876800" y="9143"/>
                </a:lnTo>
                <a:lnTo>
                  <a:pt x="4876800" y="0"/>
                </a:lnTo>
                <a:close/>
              </a:path>
              <a:path w="5590540" h="1600200">
                <a:moveTo>
                  <a:pt x="4934712" y="0"/>
                </a:moveTo>
                <a:lnTo>
                  <a:pt x="4901184" y="0"/>
                </a:lnTo>
                <a:lnTo>
                  <a:pt x="4901184" y="9143"/>
                </a:lnTo>
                <a:lnTo>
                  <a:pt x="4934712" y="9143"/>
                </a:lnTo>
                <a:lnTo>
                  <a:pt x="4934712" y="0"/>
                </a:lnTo>
                <a:close/>
              </a:path>
              <a:path w="5590540" h="1600200">
                <a:moveTo>
                  <a:pt x="4992624" y="0"/>
                </a:moveTo>
                <a:lnTo>
                  <a:pt x="4959096" y="0"/>
                </a:lnTo>
                <a:lnTo>
                  <a:pt x="4959096" y="9143"/>
                </a:lnTo>
                <a:lnTo>
                  <a:pt x="4992624" y="9143"/>
                </a:lnTo>
                <a:lnTo>
                  <a:pt x="4992624" y="0"/>
                </a:lnTo>
                <a:close/>
              </a:path>
              <a:path w="5590540" h="1600200">
                <a:moveTo>
                  <a:pt x="5050536" y="0"/>
                </a:moveTo>
                <a:lnTo>
                  <a:pt x="5017008" y="0"/>
                </a:lnTo>
                <a:lnTo>
                  <a:pt x="5017008" y="9143"/>
                </a:lnTo>
                <a:lnTo>
                  <a:pt x="5050536" y="9143"/>
                </a:lnTo>
                <a:lnTo>
                  <a:pt x="5050536" y="0"/>
                </a:lnTo>
                <a:close/>
              </a:path>
              <a:path w="5590540" h="1600200">
                <a:moveTo>
                  <a:pt x="5111496" y="0"/>
                </a:moveTo>
                <a:lnTo>
                  <a:pt x="5077968" y="0"/>
                </a:lnTo>
                <a:lnTo>
                  <a:pt x="5077968" y="9143"/>
                </a:lnTo>
                <a:lnTo>
                  <a:pt x="5111496" y="9143"/>
                </a:lnTo>
                <a:lnTo>
                  <a:pt x="5111496" y="0"/>
                </a:lnTo>
                <a:close/>
              </a:path>
              <a:path w="5590540" h="1600200">
                <a:moveTo>
                  <a:pt x="5169408" y="0"/>
                </a:moveTo>
                <a:lnTo>
                  <a:pt x="5135880" y="0"/>
                </a:lnTo>
                <a:lnTo>
                  <a:pt x="5135880" y="9143"/>
                </a:lnTo>
                <a:lnTo>
                  <a:pt x="5169408" y="9143"/>
                </a:lnTo>
                <a:lnTo>
                  <a:pt x="5169408" y="0"/>
                </a:lnTo>
                <a:close/>
              </a:path>
              <a:path w="5590540" h="1600200">
                <a:moveTo>
                  <a:pt x="5227320" y="0"/>
                </a:moveTo>
                <a:lnTo>
                  <a:pt x="5193792" y="0"/>
                </a:lnTo>
                <a:lnTo>
                  <a:pt x="5193792" y="9143"/>
                </a:lnTo>
                <a:lnTo>
                  <a:pt x="5227320" y="9143"/>
                </a:lnTo>
                <a:lnTo>
                  <a:pt x="5227320" y="0"/>
                </a:lnTo>
                <a:close/>
              </a:path>
              <a:path w="5590540" h="1600200">
                <a:moveTo>
                  <a:pt x="5285232" y="0"/>
                </a:moveTo>
                <a:lnTo>
                  <a:pt x="5251704" y="0"/>
                </a:lnTo>
                <a:lnTo>
                  <a:pt x="5251704" y="9143"/>
                </a:lnTo>
                <a:lnTo>
                  <a:pt x="5285232" y="9143"/>
                </a:lnTo>
                <a:lnTo>
                  <a:pt x="5285232" y="0"/>
                </a:lnTo>
                <a:close/>
              </a:path>
              <a:path w="5590540" h="1600200">
                <a:moveTo>
                  <a:pt x="5343144" y="0"/>
                </a:moveTo>
                <a:lnTo>
                  <a:pt x="5309616" y="0"/>
                </a:lnTo>
                <a:lnTo>
                  <a:pt x="5309616" y="9143"/>
                </a:lnTo>
                <a:lnTo>
                  <a:pt x="5343144" y="9143"/>
                </a:lnTo>
                <a:lnTo>
                  <a:pt x="5343144" y="0"/>
                </a:lnTo>
                <a:close/>
              </a:path>
              <a:path w="5590540" h="1600200">
                <a:moveTo>
                  <a:pt x="5401056" y="0"/>
                </a:moveTo>
                <a:lnTo>
                  <a:pt x="5367528" y="0"/>
                </a:lnTo>
                <a:lnTo>
                  <a:pt x="5367528" y="9143"/>
                </a:lnTo>
                <a:lnTo>
                  <a:pt x="5401056" y="9143"/>
                </a:lnTo>
                <a:lnTo>
                  <a:pt x="5401056" y="0"/>
                </a:lnTo>
                <a:close/>
              </a:path>
              <a:path w="5590540" h="1600200">
                <a:moveTo>
                  <a:pt x="5462016" y="0"/>
                </a:moveTo>
                <a:lnTo>
                  <a:pt x="5428488" y="0"/>
                </a:lnTo>
                <a:lnTo>
                  <a:pt x="5428488" y="9143"/>
                </a:lnTo>
                <a:lnTo>
                  <a:pt x="5462016" y="9143"/>
                </a:lnTo>
                <a:lnTo>
                  <a:pt x="5462016" y="0"/>
                </a:lnTo>
                <a:close/>
              </a:path>
              <a:path w="5590540" h="1600200">
                <a:moveTo>
                  <a:pt x="5519928" y="0"/>
                </a:moveTo>
                <a:lnTo>
                  <a:pt x="5486400" y="0"/>
                </a:lnTo>
                <a:lnTo>
                  <a:pt x="5486400" y="9143"/>
                </a:lnTo>
                <a:lnTo>
                  <a:pt x="5519928" y="9143"/>
                </a:lnTo>
                <a:lnTo>
                  <a:pt x="5519928" y="0"/>
                </a:lnTo>
                <a:close/>
              </a:path>
              <a:path w="5590540" h="1600200">
                <a:moveTo>
                  <a:pt x="5577840" y="0"/>
                </a:moveTo>
                <a:lnTo>
                  <a:pt x="5544312" y="0"/>
                </a:lnTo>
                <a:lnTo>
                  <a:pt x="5544312" y="9143"/>
                </a:lnTo>
                <a:lnTo>
                  <a:pt x="5577840" y="9143"/>
                </a:lnTo>
                <a:lnTo>
                  <a:pt x="5577840" y="0"/>
                </a:lnTo>
                <a:close/>
              </a:path>
              <a:path w="5590540" h="1600200">
                <a:moveTo>
                  <a:pt x="5590032" y="21335"/>
                </a:moveTo>
                <a:lnTo>
                  <a:pt x="5580888" y="21335"/>
                </a:lnTo>
                <a:lnTo>
                  <a:pt x="5580888" y="54863"/>
                </a:lnTo>
                <a:lnTo>
                  <a:pt x="5590032" y="54863"/>
                </a:lnTo>
                <a:lnTo>
                  <a:pt x="5590032" y="21335"/>
                </a:lnTo>
                <a:close/>
              </a:path>
              <a:path w="5590540" h="1600200">
                <a:moveTo>
                  <a:pt x="5590032" y="79247"/>
                </a:moveTo>
                <a:lnTo>
                  <a:pt x="5580888" y="79247"/>
                </a:lnTo>
                <a:lnTo>
                  <a:pt x="5580888" y="112775"/>
                </a:lnTo>
                <a:lnTo>
                  <a:pt x="5590032" y="112775"/>
                </a:lnTo>
                <a:lnTo>
                  <a:pt x="5590032" y="79247"/>
                </a:lnTo>
                <a:close/>
              </a:path>
              <a:path w="5590540" h="1600200">
                <a:moveTo>
                  <a:pt x="5590032" y="140207"/>
                </a:moveTo>
                <a:lnTo>
                  <a:pt x="5580888" y="140207"/>
                </a:lnTo>
                <a:lnTo>
                  <a:pt x="5580888" y="173735"/>
                </a:lnTo>
                <a:lnTo>
                  <a:pt x="5590032" y="173735"/>
                </a:lnTo>
                <a:lnTo>
                  <a:pt x="5590032" y="140207"/>
                </a:lnTo>
                <a:close/>
              </a:path>
              <a:path w="5590540" h="1600200">
                <a:moveTo>
                  <a:pt x="5590032" y="198119"/>
                </a:moveTo>
                <a:lnTo>
                  <a:pt x="5580888" y="198119"/>
                </a:lnTo>
                <a:lnTo>
                  <a:pt x="5580888" y="231647"/>
                </a:lnTo>
                <a:lnTo>
                  <a:pt x="5590032" y="231647"/>
                </a:lnTo>
                <a:lnTo>
                  <a:pt x="5590032" y="198119"/>
                </a:lnTo>
                <a:close/>
              </a:path>
              <a:path w="5590540" h="1600200">
                <a:moveTo>
                  <a:pt x="5590032" y="256031"/>
                </a:moveTo>
                <a:lnTo>
                  <a:pt x="5580888" y="256031"/>
                </a:lnTo>
                <a:lnTo>
                  <a:pt x="5580888" y="289559"/>
                </a:lnTo>
                <a:lnTo>
                  <a:pt x="5590032" y="289559"/>
                </a:lnTo>
                <a:lnTo>
                  <a:pt x="5590032" y="256031"/>
                </a:lnTo>
                <a:close/>
              </a:path>
              <a:path w="5590540" h="1600200">
                <a:moveTo>
                  <a:pt x="5590032" y="313943"/>
                </a:moveTo>
                <a:lnTo>
                  <a:pt x="5580888" y="313943"/>
                </a:lnTo>
                <a:lnTo>
                  <a:pt x="5580888" y="347471"/>
                </a:lnTo>
                <a:lnTo>
                  <a:pt x="5590032" y="347471"/>
                </a:lnTo>
                <a:lnTo>
                  <a:pt x="5590032" y="313943"/>
                </a:lnTo>
                <a:close/>
              </a:path>
              <a:path w="5590540" h="1600200">
                <a:moveTo>
                  <a:pt x="5590032" y="371855"/>
                </a:moveTo>
                <a:lnTo>
                  <a:pt x="5580888" y="371855"/>
                </a:lnTo>
                <a:lnTo>
                  <a:pt x="5580888" y="405383"/>
                </a:lnTo>
                <a:lnTo>
                  <a:pt x="5590032" y="405383"/>
                </a:lnTo>
                <a:lnTo>
                  <a:pt x="5590032" y="371855"/>
                </a:lnTo>
                <a:close/>
              </a:path>
              <a:path w="5590540" h="1600200">
                <a:moveTo>
                  <a:pt x="5590032" y="432815"/>
                </a:moveTo>
                <a:lnTo>
                  <a:pt x="5580888" y="432815"/>
                </a:lnTo>
                <a:lnTo>
                  <a:pt x="5580888" y="463295"/>
                </a:lnTo>
                <a:lnTo>
                  <a:pt x="5590032" y="463295"/>
                </a:lnTo>
                <a:lnTo>
                  <a:pt x="5590032" y="432815"/>
                </a:lnTo>
                <a:close/>
              </a:path>
              <a:path w="5590540" h="1600200">
                <a:moveTo>
                  <a:pt x="5590032" y="490727"/>
                </a:moveTo>
                <a:lnTo>
                  <a:pt x="5580888" y="490727"/>
                </a:lnTo>
                <a:lnTo>
                  <a:pt x="5580888" y="524255"/>
                </a:lnTo>
                <a:lnTo>
                  <a:pt x="5590032" y="524255"/>
                </a:lnTo>
                <a:lnTo>
                  <a:pt x="5590032" y="490727"/>
                </a:lnTo>
                <a:close/>
              </a:path>
              <a:path w="5590540" h="1600200">
                <a:moveTo>
                  <a:pt x="5590032" y="548639"/>
                </a:moveTo>
                <a:lnTo>
                  <a:pt x="5580888" y="548639"/>
                </a:lnTo>
                <a:lnTo>
                  <a:pt x="5580888" y="582167"/>
                </a:lnTo>
                <a:lnTo>
                  <a:pt x="5590032" y="582167"/>
                </a:lnTo>
                <a:lnTo>
                  <a:pt x="5590032" y="548639"/>
                </a:lnTo>
                <a:close/>
              </a:path>
              <a:path w="5590540" h="1600200">
                <a:moveTo>
                  <a:pt x="5590032" y="606551"/>
                </a:moveTo>
                <a:lnTo>
                  <a:pt x="5580888" y="606551"/>
                </a:lnTo>
                <a:lnTo>
                  <a:pt x="5580888" y="640079"/>
                </a:lnTo>
                <a:lnTo>
                  <a:pt x="5590032" y="640079"/>
                </a:lnTo>
                <a:lnTo>
                  <a:pt x="5590032" y="606551"/>
                </a:lnTo>
                <a:close/>
              </a:path>
              <a:path w="5590540" h="1600200">
                <a:moveTo>
                  <a:pt x="5590032" y="664463"/>
                </a:moveTo>
                <a:lnTo>
                  <a:pt x="5580888" y="664463"/>
                </a:lnTo>
                <a:lnTo>
                  <a:pt x="5580888" y="697991"/>
                </a:lnTo>
                <a:lnTo>
                  <a:pt x="5590032" y="697991"/>
                </a:lnTo>
                <a:lnTo>
                  <a:pt x="5590032" y="664463"/>
                </a:lnTo>
                <a:close/>
              </a:path>
              <a:path w="5590540" h="1600200">
                <a:moveTo>
                  <a:pt x="5590032" y="722376"/>
                </a:moveTo>
                <a:lnTo>
                  <a:pt x="5580888" y="722376"/>
                </a:lnTo>
                <a:lnTo>
                  <a:pt x="5580888" y="755903"/>
                </a:lnTo>
                <a:lnTo>
                  <a:pt x="5590032" y="755903"/>
                </a:lnTo>
                <a:lnTo>
                  <a:pt x="5590032" y="722376"/>
                </a:lnTo>
                <a:close/>
              </a:path>
              <a:path w="5590540" h="1600200">
                <a:moveTo>
                  <a:pt x="5590032" y="783335"/>
                </a:moveTo>
                <a:lnTo>
                  <a:pt x="5580888" y="783335"/>
                </a:lnTo>
                <a:lnTo>
                  <a:pt x="5580888" y="816863"/>
                </a:lnTo>
                <a:lnTo>
                  <a:pt x="5590032" y="816863"/>
                </a:lnTo>
                <a:lnTo>
                  <a:pt x="5590032" y="783335"/>
                </a:lnTo>
                <a:close/>
              </a:path>
              <a:path w="5590540" h="1600200">
                <a:moveTo>
                  <a:pt x="5590032" y="841247"/>
                </a:moveTo>
                <a:lnTo>
                  <a:pt x="5580888" y="841247"/>
                </a:lnTo>
                <a:lnTo>
                  <a:pt x="5580888" y="874776"/>
                </a:lnTo>
                <a:lnTo>
                  <a:pt x="5590032" y="874776"/>
                </a:lnTo>
                <a:lnTo>
                  <a:pt x="5590032" y="841247"/>
                </a:lnTo>
                <a:close/>
              </a:path>
              <a:path w="5590540" h="1600200">
                <a:moveTo>
                  <a:pt x="5590032" y="899159"/>
                </a:moveTo>
                <a:lnTo>
                  <a:pt x="5580888" y="899159"/>
                </a:lnTo>
                <a:lnTo>
                  <a:pt x="5580888" y="932688"/>
                </a:lnTo>
                <a:lnTo>
                  <a:pt x="5590032" y="932688"/>
                </a:lnTo>
                <a:lnTo>
                  <a:pt x="5590032" y="899159"/>
                </a:lnTo>
                <a:close/>
              </a:path>
              <a:path w="5590540" h="1600200">
                <a:moveTo>
                  <a:pt x="5590032" y="957071"/>
                </a:moveTo>
                <a:lnTo>
                  <a:pt x="5580888" y="957071"/>
                </a:lnTo>
                <a:lnTo>
                  <a:pt x="5580888" y="990600"/>
                </a:lnTo>
                <a:lnTo>
                  <a:pt x="5590032" y="990600"/>
                </a:lnTo>
                <a:lnTo>
                  <a:pt x="5590032" y="957071"/>
                </a:lnTo>
                <a:close/>
              </a:path>
              <a:path w="5590540" h="1600200">
                <a:moveTo>
                  <a:pt x="5590032" y="1014983"/>
                </a:moveTo>
                <a:lnTo>
                  <a:pt x="5580888" y="1014983"/>
                </a:lnTo>
                <a:lnTo>
                  <a:pt x="5580888" y="1048512"/>
                </a:lnTo>
                <a:lnTo>
                  <a:pt x="5590032" y="1048512"/>
                </a:lnTo>
                <a:lnTo>
                  <a:pt x="5590032" y="1014983"/>
                </a:lnTo>
                <a:close/>
              </a:path>
              <a:path w="5590540" h="1600200">
                <a:moveTo>
                  <a:pt x="5590032" y="1075943"/>
                </a:moveTo>
                <a:lnTo>
                  <a:pt x="5580888" y="1075943"/>
                </a:lnTo>
                <a:lnTo>
                  <a:pt x="5580888" y="1106424"/>
                </a:lnTo>
                <a:lnTo>
                  <a:pt x="5590032" y="1106424"/>
                </a:lnTo>
                <a:lnTo>
                  <a:pt x="5590032" y="1075943"/>
                </a:lnTo>
                <a:close/>
              </a:path>
              <a:path w="5590540" h="1600200">
                <a:moveTo>
                  <a:pt x="5590032" y="1133855"/>
                </a:moveTo>
                <a:lnTo>
                  <a:pt x="5580888" y="1133855"/>
                </a:lnTo>
                <a:lnTo>
                  <a:pt x="5580888" y="1167383"/>
                </a:lnTo>
                <a:lnTo>
                  <a:pt x="5590032" y="1167383"/>
                </a:lnTo>
                <a:lnTo>
                  <a:pt x="5590032" y="1133855"/>
                </a:lnTo>
                <a:close/>
              </a:path>
              <a:path w="5590540" h="1600200">
                <a:moveTo>
                  <a:pt x="5590032" y="1191767"/>
                </a:moveTo>
                <a:lnTo>
                  <a:pt x="5580888" y="1191767"/>
                </a:lnTo>
                <a:lnTo>
                  <a:pt x="5580888" y="1225295"/>
                </a:lnTo>
                <a:lnTo>
                  <a:pt x="5590032" y="1225295"/>
                </a:lnTo>
                <a:lnTo>
                  <a:pt x="5590032" y="1191767"/>
                </a:lnTo>
                <a:close/>
              </a:path>
              <a:path w="5590540" h="1600200">
                <a:moveTo>
                  <a:pt x="5590032" y="1249679"/>
                </a:moveTo>
                <a:lnTo>
                  <a:pt x="5580888" y="1249679"/>
                </a:lnTo>
                <a:lnTo>
                  <a:pt x="5580888" y="1283207"/>
                </a:lnTo>
                <a:lnTo>
                  <a:pt x="5590032" y="1283207"/>
                </a:lnTo>
                <a:lnTo>
                  <a:pt x="5590032" y="1249679"/>
                </a:lnTo>
                <a:close/>
              </a:path>
              <a:path w="5590540" h="1600200">
                <a:moveTo>
                  <a:pt x="5590032" y="1307591"/>
                </a:moveTo>
                <a:lnTo>
                  <a:pt x="5580888" y="1307591"/>
                </a:lnTo>
                <a:lnTo>
                  <a:pt x="5580888" y="1341119"/>
                </a:lnTo>
                <a:lnTo>
                  <a:pt x="5590032" y="1341119"/>
                </a:lnTo>
                <a:lnTo>
                  <a:pt x="5590032" y="1307591"/>
                </a:lnTo>
                <a:close/>
              </a:path>
              <a:path w="5590540" h="1600200">
                <a:moveTo>
                  <a:pt x="5590032" y="1365503"/>
                </a:moveTo>
                <a:lnTo>
                  <a:pt x="5580888" y="1365503"/>
                </a:lnTo>
                <a:lnTo>
                  <a:pt x="5580888" y="1399031"/>
                </a:lnTo>
                <a:lnTo>
                  <a:pt x="5590032" y="1399031"/>
                </a:lnTo>
                <a:lnTo>
                  <a:pt x="5590032" y="1365503"/>
                </a:lnTo>
                <a:close/>
              </a:path>
              <a:path w="5590540" h="1600200">
                <a:moveTo>
                  <a:pt x="5590032" y="1426464"/>
                </a:moveTo>
                <a:lnTo>
                  <a:pt x="5580888" y="1426464"/>
                </a:lnTo>
                <a:lnTo>
                  <a:pt x="5580888" y="1459991"/>
                </a:lnTo>
                <a:lnTo>
                  <a:pt x="5590032" y="1459991"/>
                </a:lnTo>
                <a:lnTo>
                  <a:pt x="5590032" y="1426464"/>
                </a:lnTo>
                <a:close/>
              </a:path>
              <a:path w="5590540" h="1600200">
                <a:moveTo>
                  <a:pt x="5590032" y="1484376"/>
                </a:moveTo>
                <a:lnTo>
                  <a:pt x="5580888" y="1484376"/>
                </a:lnTo>
                <a:lnTo>
                  <a:pt x="5580888" y="1517903"/>
                </a:lnTo>
                <a:lnTo>
                  <a:pt x="5590032" y="1517903"/>
                </a:lnTo>
                <a:lnTo>
                  <a:pt x="5590032" y="1484376"/>
                </a:lnTo>
                <a:close/>
              </a:path>
              <a:path w="5590540" h="1600200">
                <a:moveTo>
                  <a:pt x="5590032" y="1542288"/>
                </a:moveTo>
                <a:lnTo>
                  <a:pt x="5580888" y="1542288"/>
                </a:lnTo>
                <a:lnTo>
                  <a:pt x="5580888" y="1575815"/>
                </a:lnTo>
                <a:lnTo>
                  <a:pt x="5590032" y="1575815"/>
                </a:lnTo>
                <a:lnTo>
                  <a:pt x="5590032" y="1542288"/>
                </a:lnTo>
                <a:close/>
              </a:path>
              <a:path w="5590540" h="1600200">
                <a:moveTo>
                  <a:pt x="5580888" y="1591055"/>
                </a:moveTo>
                <a:lnTo>
                  <a:pt x="5547360" y="1591055"/>
                </a:lnTo>
                <a:lnTo>
                  <a:pt x="5547360" y="1600200"/>
                </a:lnTo>
                <a:lnTo>
                  <a:pt x="5580888" y="1600200"/>
                </a:lnTo>
                <a:lnTo>
                  <a:pt x="5580888" y="1591055"/>
                </a:lnTo>
                <a:close/>
              </a:path>
              <a:path w="5590540" h="1600200">
                <a:moveTo>
                  <a:pt x="5522976" y="1591055"/>
                </a:moveTo>
                <a:lnTo>
                  <a:pt x="5489448" y="1591055"/>
                </a:lnTo>
                <a:lnTo>
                  <a:pt x="5489448" y="1600200"/>
                </a:lnTo>
                <a:lnTo>
                  <a:pt x="5522976" y="1600200"/>
                </a:lnTo>
                <a:lnTo>
                  <a:pt x="5522976" y="1591055"/>
                </a:lnTo>
                <a:close/>
              </a:path>
              <a:path w="5590540" h="1600200">
                <a:moveTo>
                  <a:pt x="5465064" y="1591055"/>
                </a:moveTo>
                <a:lnTo>
                  <a:pt x="5431536" y="1591055"/>
                </a:lnTo>
                <a:lnTo>
                  <a:pt x="5431536" y="1600200"/>
                </a:lnTo>
                <a:lnTo>
                  <a:pt x="5465064" y="1600200"/>
                </a:lnTo>
                <a:lnTo>
                  <a:pt x="5465064" y="1591055"/>
                </a:lnTo>
                <a:close/>
              </a:path>
              <a:path w="5590540" h="1600200">
                <a:moveTo>
                  <a:pt x="5404104" y="1591055"/>
                </a:moveTo>
                <a:lnTo>
                  <a:pt x="5370576" y="1591055"/>
                </a:lnTo>
                <a:lnTo>
                  <a:pt x="5370576" y="1600200"/>
                </a:lnTo>
                <a:lnTo>
                  <a:pt x="5404104" y="1600200"/>
                </a:lnTo>
                <a:lnTo>
                  <a:pt x="5404104" y="1591055"/>
                </a:lnTo>
                <a:close/>
              </a:path>
              <a:path w="5590540" h="1600200">
                <a:moveTo>
                  <a:pt x="5346192" y="1591055"/>
                </a:moveTo>
                <a:lnTo>
                  <a:pt x="5312664" y="1591055"/>
                </a:lnTo>
                <a:lnTo>
                  <a:pt x="5312664" y="1600200"/>
                </a:lnTo>
                <a:lnTo>
                  <a:pt x="5346192" y="1600200"/>
                </a:lnTo>
                <a:lnTo>
                  <a:pt x="5346192" y="1591055"/>
                </a:lnTo>
                <a:close/>
              </a:path>
              <a:path w="5590540" h="1600200">
                <a:moveTo>
                  <a:pt x="5288280" y="1591055"/>
                </a:moveTo>
                <a:lnTo>
                  <a:pt x="5254752" y="1591055"/>
                </a:lnTo>
                <a:lnTo>
                  <a:pt x="5254752" y="1600200"/>
                </a:lnTo>
                <a:lnTo>
                  <a:pt x="5288280" y="1600200"/>
                </a:lnTo>
                <a:lnTo>
                  <a:pt x="5288280" y="1591055"/>
                </a:lnTo>
                <a:close/>
              </a:path>
              <a:path w="5590540" h="1600200">
                <a:moveTo>
                  <a:pt x="5230368" y="1591055"/>
                </a:moveTo>
                <a:lnTo>
                  <a:pt x="5196840" y="1591055"/>
                </a:lnTo>
                <a:lnTo>
                  <a:pt x="5196840" y="1600200"/>
                </a:lnTo>
                <a:lnTo>
                  <a:pt x="5230368" y="1600200"/>
                </a:lnTo>
                <a:lnTo>
                  <a:pt x="5230368" y="1591055"/>
                </a:lnTo>
                <a:close/>
              </a:path>
              <a:path w="5590540" h="1600200">
                <a:moveTo>
                  <a:pt x="5172456" y="1591055"/>
                </a:moveTo>
                <a:lnTo>
                  <a:pt x="5138928" y="1591055"/>
                </a:lnTo>
                <a:lnTo>
                  <a:pt x="5138928" y="1600200"/>
                </a:lnTo>
                <a:lnTo>
                  <a:pt x="5172456" y="1600200"/>
                </a:lnTo>
                <a:lnTo>
                  <a:pt x="5172456" y="1591055"/>
                </a:lnTo>
                <a:close/>
              </a:path>
              <a:path w="5590540" h="1600200">
                <a:moveTo>
                  <a:pt x="5111496" y="1591055"/>
                </a:moveTo>
                <a:lnTo>
                  <a:pt x="5077968" y="1591055"/>
                </a:lnTo>
                <a:lnTo>
                  <a:pt x="5077968" y="1600200"/>
                </a:lnTo>
                <a:lnTo>
                  <a:pt x="5111496" y="1600200"/>
                </a:lnTo>
                <a:lnTo>
                  <a:pt x="5111496" y="1591055"/>
                </a:lnTo>
                <a:close/>
              </a:path>
              <a:path w="5590540" h="1600200">
                <a:moveTo>
                  <a:pt x="5053584" y="1591055"/>
                </a:moveTo>
                <a:lnTo>
                  <a:pt x="5020056" y="1591055"/>
                </a:lnTo>
                <a:lnTo>
                  <a:pt x="5020056" y="1600200"/>
                </a:lnTo>
                <a:lnTo>
                  <a:pt x="5053584" y="1600200"/>
                </a:lnTo>
                <a:lnTo>
                  <a:pt x="5053584" y="1591055"/>
                </a:lnTo>
                <a:close/>
              </a:path>
              <a:path w="5590540" h="1600200">
                <a:moveTo>
                  <a:pt x="4995672" y="1591055"/>
                </a:moveTo>
                <a:lnTo>
                  <a:pt x="4962144" y="1591055"/>
                </a:lnTo>
                <a:lnTo>
                  <a:pt x="4962144" y="1600200"/>
                </a:lnTo>
                <a:lnTo>
                  <a:pt x="4995672" y="1600200"/>
                </a:lnTo>
                <a:lnTo>
                  <a:pt x="4995672" y="1591055"/>
                </a:lnTo>
                <a:close/>
              </a:path>
              <a:path w="5590540" h="1600200">
                <a:moveTo>
                  <a:pt x="4937760" y="1591055"/>
                </a:moveTo>
                <a:lnTo>
                  <a:pt x="4904232" y="1591055"/>
                </a:lnTo>
                <a:lnTo>
                  <a:pt x="4904232" y="1600200"/>
                </a:lnTo>
                <a:lnTo>
                  <a:pt x="4937760" y="1600200"/>
                </a:lnTo>
                <a:lnTo>
                  <a:pt x="4937760" y="1591055"/>
                </a:lnTo>
                <a:close/>
              </a:path>
              <a:path w="5590540" h="1600200">
                <a:moveTo>
                  <a:pt x="4879848" y="1591055"/>
                </a:moveTo>
                <a:lnTo>
                  <a:pt x="4846320" y="1591055"/>
                </a:lnTo>
                <a:lnTo>
                  <a:pt x="4846320" y="1600200"/>
                </a:lnTo>
                <a:lnTo>
                  <a:pt x="4879848" y="1600200"/>
                </a:lnTo>
                <a:lnTo>
                  <a:pt x="4879848" y="1591055"/>
                </a:lnTo>
                <a:close/>
              </a:path>
              <a:path w="5590540" h="1600200">
                <a:moveTo>
                  <a:pt x="4818888" y="1591055"/>
                </a:moveTo>
                <a:lnTo>
                  <a:pt x="4788408" y="1591055"/>
                </a:lnTo>
                <a:lnTo>
                  <a:pt x="4788408" y="1600200"/>
                </a:lnTo>
                <a:lnTo>
                  <a:pt x="4818888" y="1600200"/>
                </a:lnTo>
                <a:lnTo>
                  <a:pt x="4818888" y="1591055"/>
                </a:lnTo>
                <a:close/>
              </a:path>
              <a:path w="5590540" h="1600200">
                <a:moveTo>
                  <a:pt x="4760976" y="1591055"/>
                </a:moveTo>
                <a:lnTo>
                  <a:pt x="4727448" y="1591055"/>
                </a:lnTo>
                <a:lnTo>
                  <a:pt x="4727448" y="1600200"/>
                </a:lnTo>
                <a:lnTo>
                  <a:pt x="4760976" y="1600200"/>
                </a:lnTo>
                <a:lnTo>
                  <a:pt x="4760976" y="1591055"/>
                </a:lnTo>
                <a:close/>
              </a:path>
              <a:path w="5590540" h="1600200">
                <a:moveTo>
                  <a:pt x="4703064" y="1591055"/>
                </a:moveTo>
                <a:lnTo>
                  <a:pt x="4669536" y="1591055"/>
                </a:lnTo>
                <a:lnTo>
                  <a:pt x="4669536" y="1600200"/>
                </a:lnTo>
                <a:lnTo>
                  <a:pt x="4703064" y="1600200"/>
                </a:lnTo>
                <a:lnTo>
                  <a:pt x="4703064" y="1591055"/>
                </a:lnTo>
                <a:close/>
              </a:path>
              <a:path w="5590540" h="1600200">
                <a:moveTo>
                  <a:pt x="4645152" y="1591055"/>
                </a:moveTo>
                <a:lnTo>
                  <a:pt x="4611624" y="1591055"/>
                </a:lnTo>
                <a:lnTo>
                  <a:pt x="4611624" y="1600200"/>
                </a:lnTo>
                <a:lnTo>
                  <a:pt x="4645152" y="1600200"/>
                </a:lnTo>
                <a:lnTo>
                  <a:pt x="4645152" y="1591055"/>
                </a:lnTo>
                <a:close/>
              </a:path>
              <a:path w="5590540" h="1600200">
                <a:moveTo>
                  <a:pt x="4587240" y="1591055"/>
                </a:moveTo>
                <a:lnTo>
                  <a:pt x="4553712" y="1591055"/>
                </a:lnTo>
                <a:lnTo>
                  <a:pt x="4553712" y="1600200"/>
                </a:lnTo>
                <a:lnTo>
                  <a:pt x="4587240" y="1600200"/>
                </a:lnTo>
                <a:lnTo>
                  <a:pt x="4587240" y="1591055"/>
                </a:lnTo>
                <a:close/>
              </a:path>
              <a:path w="5590540" h="1600200">
                <a:moveTo>
                  <a:pt x="4529328" y="1591055"/>
                </a:moveTo>
                <a:lnTo>
                  <a:pt x="4495800" y="1591055"/>
                </a:lnTo>
                <a:lnTo>
                  <a:pt x="4495800" y="1600200"/>
                </a:lnTo>
                <a:lnTo>
                  <a:pt x="4529328" y="1600200"/>
                </a:lnTo>
                <a:lnTo>
                  <a:pt x="4529328" y="1591055"/>
                </a:lnTo>
                <a:close/>
              </a:path>
              <a:path w="5590540" h="1600200">
                <a:moveTo>
                  <a:pt x="4468368" y="1591055"/>
                </a:moveTo>
                <a:lnTo>
                  <a:pt x="4434840" y="1591055"/>
                </a:lnTo>
                <a:lnTo>
                  <a:pt x="4434840" y="1600200"/>
                </a:lnTo>
                <a:lnTo>
                  <a:pt x="4468368" y="1600200"/>
                </a:lnTo>
                <a:lnTo>
                  <a:pt x="4468368" y="1591055"/>
                </a:lnTo>
                <a:close/>
              </a:path>
              <a:path w="5590540" h="1600200">
                <a:moveTo>
                  <a:pt x="4410456" y="1591055"/>
                </a:moveTo>
                <a:lnTo>
                  <a:pt x="4376928" y="1591055"/>
                </a:lnTo>
                <a:lnTo>
                  <a:pt x="4376928" y="1600200"/>
                </a:lnTo>
                <a:lnTo>
                  <a:pt x="4410456" y="1600200"/>
                </a:lnTo>
                <a:lnTo>
                  <a:pt x="4410456" y="1591055"/>
                </a:lnTo>
                <a:close/>
              </a:path>
              <a:path w="5590540" h="1600200">
                <a:moveTo>
                  <a:pt x="4352544" y="1591055"/>
                </a:moveTo>
                <a:lnTo>
                  <a:pt x="4319016" y="1591055"/>
                </a:lnTo>
                <a:lnTo>
                  <a:pt x="4319016" y="1600200"/>
                </a:lnTo>
                <a:lnTo>
                  <a:pt x="4352544" y="1600200"/>
                </a:lnTo>
                <a:lnTo>
                  <a:pt x="4352544" y="1591055"/>
                </a:lnTo>
                <a:close/>
              </a:path>
              <a:path w="5590540" h="1600200">
                <a:moveTo>
                  <a:pt x="4294632" y="1591055"/>
                </a:moveTo>
                <a:lnTo>
                  <a:pt x="4261104" y="1591055"/>
                </a:lnTo>
                <a:lnTo>
                  <a:pt x="4261104" y="1600200"/>
                </a:lnTo>
                <a:lnTo>
                  <a:pt x="4294632" y="1600200"/>
                </a:lnTo>
                <a:lnTo>
                  <a:pt x="4294632" y="1591055"/>
                </a:lnTo>
                <a:close/>
              </a:path>
              <a:path w="5590540" h="1600200">
                <a:moveTo>
                  <a:pt x="4236720" y="1591055"/>
                </a:moveTo>
                <a:lnTo>
                  <a:pt x="4203192" y="1591055"/>
                </a:lnTo>
                <a:lnTo>
                  <a:pt x="4203192" y="1600200"/>
                </a:lnTo>
                <a:lnTo>
                  <a:pt x="4236720" y="1600200"/>
                </a:lnTo>
                <a:lnTo>
                  <a:pt x="4236720" y="1591055"/>
                </a:lnTo>
                <a:close/>
              </a:path>
              <a:path w="5590540" h="1600200">
                <a:moveTo>
                  <a:pt x="4175760" y="1591055"/>
                </a:moveTo>
                <a:lnTo>
                  <a:pt x="4145279" y="1591055"/>
                </a:lnTo>
                <a:lnTo>
                  <a:pt x="4145279" y="1600200"/>
                </a:lnTo>
                <a:lnTo>
                  <a:pt x="4175760" y="1600200"/>
                </a:lnTo>
                <a:lnTo>
                  <a:pt x="4175760" y="1591055"/>
                </a:lnTo>
                <a:close/>
              </a:path>
              <a:path w="5590540" h="1600200">
                <a:moveTo>
                  <a:pt x="4117848" y="1591055"/>
                </a:moveTo>
                <a:lnTo>
                  <a:pt x="4084320" y="1591055"/>
                </a:lnTo>
                <a:lnTo>
                  <a:pt x="4084320" y="1600200"/>
                </a:lnTo>
                <a:lnTo>
                  <a:pt x="4117848" y="1600200"/>
                </a:lnTo>
                <a:lnTo>
                  <a:pt x="4117848" y="1591055"/>
                </a:lnTo>
                <a:close/>
              </a:path>
              <a:path w="5590540" h="1600200">
                <a:moveTo>
                  <a:pt x="4059936" y="1591055"/>
                </a:moveTo>
                <a:lnTo>
                  <a:pt x="4026408" y="1591055"/>
                </a:lnTo>
                <a:lnTo>
                  <a:pt x="4026408" y="1600200"/>
                </a:lnTo>
                <a:lnTo>
                  <a:pt x="4059936" y="1600200"/>
                </a:lnTo>
                <a:lnTo>
                  <a:pt x="4059936" y="1591055"/>
                </a:lnTo>
                <a:close/>
              </a:path>
              <a:path w="5590540" h="1600200">
                <a:moveTo>
                  <a:pt x="4002024" y="1591055"/>
                </a:moveTo>
                <a:lnTo>
                  <a:pt x="3968496" y="1591055"/>
                </a:lnTo>
                <a:lnTo>
                  <a:pt x="3968496" y="1600200"/>
                </a:lnTo>
                <a:lnTo>
                  <a:pt x="4002024" y="1600200"/>
                </a:lnTo>
                <a:lnTo>
                  <a:pt x="4002024" y="1591055"/>
                </a:lnTo>
                <a:close/>
              </a:path>
              <a:path w="5590540" h="1600200">
                <a:moveTo>
                  <a:pt x="3944112" y="1591055"/>
                </a:moveTo>
                <a:lnTo>
                  <a:pt x="3910584" y="1591055"/>
                </a:lnTo>
                <a:lnTo>
                  <a:pt x="3910584" y="1600200"/>
                </a:lnTo>
                <a:lnTo>
                  <a:pt x="3944112" y="1600200"/>
                </a:lnTo>
                <a:lnTo>
                  <a:pt x="3944112" y="1591055"/>
                </a:lnTo>
                <a:close/>
              </a:path>
              <a:path w="5590540" h="1600200">
                <a:moveTo>
                  <a:pt x="3886200" y="1591055"/>
                </a:moveTo>
                <a:lnTo>
                  <a:pt x="3852672" y="1591055"/>
                </a:lnTo>
                <a:lnTo>
                  <a:pt x="3852672" y="1600200"/>
                </a:lnTo>
                <a:lnTo>
                  <a:pt x="3886200" y="1600200"/>
                </a:lnTo>
                <a:lnTo>
                  <a:pt x="3886200" y="1591055"/>
                </a:lnTo>
                <a:close/>
              </a:path>
              <a:path w="5590540" h="1600200">
                <a:moveTo>
                  <a:pt x="3825240" y="1591055"/>
                </a:moveTo>
                <a:lnTo>
                  <a:pt x="3791712" y="1591055"/>
                </a:lnTo>
                <a:lnTo>
                  <a:pt x="3791712" y="1600200"/>
                </a:lnTo>
                <a:lnTo>
                  <a:pt x="3825240" y="1600200"/>
                </a:lnTo>
                <a:lnTo>
                  <a:pt x="3825240" y="1591055"/>
                </a:lnTo>
                <a:close/>
              </a:path>
              <a:path w="5590540" h="1600200">
                <a:moveTo>
                  <a:pt x="3767328" y="1591055"/>
                </a:moveTo>
                <a:lnTo>
                  <a:pt x="3733800" y="1591055"/>
                </a:lnTo>
                <a:lnTo>
                  <a:pt x="3733800" y="1600200"/>
                </a:lnTo>
                <a:lnTo>
                  <a:pt x="3767328" y="1600200"/>
                </a:lnTo>
                <a:lnTo>
                  <a:pt x="3767328" y="1591055"/>
                </a:lnTo>
                <a:close/>
              </a:path>
              <a:path w="5590540" h="1600200">
                <a:moveTo>
                  <a:pt x="3709416" y="1591055"/>
                </a:moveTo>
                <a:lnTo>
                  <a:pt x="3675888" y="1591055"/>
                </a:lnTo>
                <a:lnTo>
                  <a:pt x="3675888" y="1600200"/>
                </a:lnTo>
                <a:lnTo>
                  <a:pt x="3709416" y="1600200"/>
                </a:lnTo>
                <a:lnTo>
                  <a:pt x="3709416" y="1591055"/>
                </a:lnTo>
                <a:close/>
              </a:path>
              <a:path w="5590540" h="1600200">
                <a:moveTo>
                  <a:pt x="3651504" y="1591055"/>
                </a:moveTo>
                <a:lnTo>
                  <a:pt x="3617976" y="1591055"/>
                </a:lnTo>
                <a:lnTo>
                  <a:pt x="3617976" y="1600200"/>
                </a:lnTo>
                <a:lnTo>
                  <a:pt x="3651504" y="1600200"/>
                </a:lnTo>
                <a:lnTo>
                  <a:pt x="3651504" y="1591055"/>
                </a:lnTo>
                <a:close/>
              </a:path>
              <a:path w="5590540" h="1600200">
                <a:moveTo>
                  <a:pt x="3593591" y="1591055"/>
                </a:moveTo>
                <a:lnTo>
                  <a:pt x="3560064" y="1591055"/>
                </a:lnTo>
                <a:lnTo>
                  <a:pt x="3560064" y="1600200"/>
                </a:lnTo>
                <a:lnTo>
                  <a:pt x="3593591" y="1600200"/>
                </a:lnTo>
                <a:lnTo>
                  <a:pt x="3593591" y="1591055"/>
                </a:lnTo>
                <a:close/>
              </a:path>
              <a:path w="5590540" h="1600200">
                <a:moveTo>
                  <a:pt x="3532632" y="1591055"/>
                </a:moveTo>
                <a:lnTo>
                  <a:pt x="3499104" y="1591055"/>
                </a:lnTo>
                <a:lnTo>
                  <a:pt x="3499104" y="1600200"/>
                </a:lnTo>
                <a:lnTo>
                  <a:pt x="3532632" y="1600200"/>
                </a:lnTo>
                <a:lnTo>
                  <a:pt x="3532632" y="1591055"/>
                </a:lnTo>
                <a:close/>
              </a:path>
              <a:path w="5590540" h="1600200">
                <a:moveTo>
                  <a:pt x="3474720" y="1591055"/>
                </a:moveTo>
                <a:lnTo>
                  <a:pt x="3441191" y="1591055"/>
                </a:lnTo>
                <a:lnTo>
                  <a:pt x="3441191" y="1600200"/>
                </a:lnTo>
                <a:lnTo>
                  <a:pt x="3474720" y="1600200"/>
                </a:lnTo>
                <a:lnTo>
                  <a:pt x="3474720" y="1591055"/>
                </a:lnTo>
                <a:close/>
              </a:path>
              <a:path w="5590540" h="1600200">
                <a:moveTo>
                  <a:pt x="3416808" y="1591055"/>
                </a:moveTo>
                <a:lnTo>
                  <a:pt x="3383279" y="1591055"/>
                </a:lnTo>
                <a:lnTo>
                  <a:pt x="3383279" y="1600200"/>
                </a:lnTo>
                <a:lnTo>
                  <a:pt x="3416808" y="1600200"/>
                </a:lnTo>
                <a:lnTo>
                  <a:pt x="3416808" y="1591055"/>
                </a:lnTo>
                <a:close/>
              </a:path>
              <a:path w="5590540" h="1600200">
                <a:moveTo>
                  <a:pt x="3358896" y="1591055"/>
                </a:moveTo>
                <a:lnTo>
                  <a:pt x="3325367" y="1591055"/>
                </a:lnTo>
                <a:lnTo>
                  <a:pt x="3325367" y="1600200"/>
                </a:lnTo>
                <a:lnTo>
                  <a:pt x="3358896" y="1600200"/>
                </a:lnTo>
                <a:lnTo>
                  <a:pt x="3358896" y="1591055"/>
                </a:lnTo>
                <a:close/>
              </a:path>
              <a:path w="5590540" h="1600200">
                <a:moveTo>
                  <a:pt x="3300984" y="1591055"/>
                </a:moveTo>
                <a:lnTo>
                  <a:pt x="3267455" y="1591055"/>
                </a:lnTo>
                <a:lnTo>
                  <a:pt x="3267455" y="1600200"/>
                </a:lnTo>
                <a:lnTo>
                  <a:pt x="3300984" y="1600200"/>
                </a:lnTo>
                <a:lnTo>
                  <a:pt x="3300984" y="1591055"/>
                </a:lnTo>
                <a:close/>
              </a:path>
              <a:path w="5590540" h="1600200">
                <a:moveTo>
                  <a:pt x="3243072" y="1591055"/>
                </a:moveTo>
                <a:lnTo>
                  <a:pt x="3209543" y="1591055"/>
                </a:lnTo>
                <a:lnTo>
                  <a:pt x="3209543" y="1600200"/>
                </a:lnTo>
                <a:lnTo>
                  <a:pt x="3243072" y="1600200"/>
                </a:lnTo>
                <a:lnTo>
                  <a:pt x="3243072" y="1591055"/>
                </a:lnTo>
                <a:close/>
              </a:path>
              <a:path w="5590540" h="1600200">
                <a:moveTo>
                  <a:pt x="3182112" y="1591055"/>
                </a:moveTo>
                <a:lnTo>
                  <a:pt x="3148584" y="1591055"/>
                </a:lnTo>
                <a:lnTo>
                  <a:pt x="3148584" y="1600200"/>
                </a:lnTo>
                <a:lnTo>
                  <a:pt x="3182112" y="1600200"/>
                </a:lnTo>
                <a:lnTo>
                  <a:pt x="3182112" y="1591055"/>
                </a:lnTo>
                <a:close/>
              </a:path>
              <a:path w="5590540" h="1600200">
                <a:moveTo>
                  <a:pt x="3124200" y="1591055"/>
                </a:moveTo>
                <a:lnTo>
                  <a:pt x="3090672" y="1591055"/>
                </a:lnTo>
                <a:lnTo>
                  <a:pt x="3090672" y="1600200"/>
                </a:lnTo>
                <a:lnTo>
                  <a:pt x="3124200" y="1600200"/>
                </a:lnTo>
                <a:lnTo>
                  <a:pt x="3124200" y="1591055"/>
                </a:lnTo>
                <a:close/>
              </a:path>
              <a:path w="5590540" h="1600200">
                <a:moveTo>
                  <a:pt x="3066288" y="1591055"/>
                </a:moveTo>
                <a:lnTo>
                  <a:pt x="3032760" y="1591055"/>
                </a:lnTo>
                <a:lnTo>
                  <a:pt x="3032760" y="1600200"/>
                </a:lnTo>
                <a:lnTo>
                  <a:pt x="3066288" y="1600200"/>
                </a:lnTo>
                <a:lnTo>
                  <a:pt x="3066288" y="1591055"/>
                </a:lnTo>
                <a:close/>
              </a:path>
              <a:path w="5590540" h="1600200">
                <a:moveTo>
                  <a:pt x="3008376" y="1591055"/>
                </a:moveTo>
                <a:lnTo>
                  <a:pt x="2974848" y="1591055"/>
                </a:lnTo>
                <a:lnTo>
                  <a:pt x="2974848" y="1600200"/>
                </a:lnTo>
                <a:lnTo>
                  <a:pt x="3008376" y="1600200"/>
                </a:lnTo>
                <a:lnTo>
                  <a:pt x="3008376" y="1591055"/>
                </a:lnTo>
                <a:close/>
              </a:path>
              <a:path w="5590540" h="1600200">
                <a:moveTo>
                  <a:pt x="2950464" y="1591055"/>
                </a:moveTo>
                <a:lnTo>
                  <a:pt x="2916936" y="1591055"/>
                </a:lnTo>
                <a:lnTo>
                  <a:pt x="2916936" y="1600200"/>
                </a:lnTo>
                <a:lnTo>
                  <a:pt x="2950464" y="1600200"/>
                </a:lnTo>
                <a:lnTo>
                  <a:pt x="2950464" y="1591055"/>
                </a:lnTo>
                <a:close/>
              </a:path>
              <a:path w="5590540" h="1600200">
                <a:moveTo>
                  <a:pt x="2889504" y="1591055"/>
                </a:moveTo>
                <a:lnTo>
                  <a:pt x="2855976" y="1591055"/>
                </a:lnTo>
                <a:lnTo>
                  <a:pt x="2855976" y="1600200"/>
                </a:lnTo>
                <a:lnTo>
                  <a:pt x="2889504" y="1600200"/>
                </a:lnTo>
                <a:lnTo>
                  <a:pt x="2889504" y="1591055"/>
                </a:lnTo>
                <a:close/>
              </a:path>
              <a:path w="5590540" h="1600200">
                <a:moveTo>
                  <a:pt x="2831592" y="1591055"/>
                </a:moveTo>
                <a:lnTo>
                  <a:pt x="2798064" y="1591055"/>
                </a:lnTo>
                <a:lnTo>
                  <a:pt x="2798064" y="1600200"/>
                </a:lnTo>
                <a:lnTo>
                  <a:pt x="2831592" y="1600200"/>
                </a:lnTo>
                <a:lnTo>
                  <a:pt x="2831592" y="1591055"/>
                </a:lnTo>
                <a:close/>
              </a:path>
              <a:path w="5590540" h="1600200">
                <a:moveTo>
                  <a:pt x="2773680" y="1591055"/>
                </a:moveTo>
                <a:lnTo>
                  <a:pt x="2740152" y="1591055"/>
                </a:lnTo>
                <a:lnTo>
                  <a:pt x="2740152" y="1600200"/>
                </a:lnTo>
                <a:lnTo>
                  <a:pt x="2773680" y="1600200"/>
                </a:lnTo>
                <a:lnTo>
                  <a:pt x="2773680" y="1591055"/>
                </a:lnTo>
                <a:close/>
              </a:path>
              <a:path w="5590540" h="1600200">
                <a:moveTo>
                  <a:pt x="2715768" y="1591055"/>
                </a:moveTo>
                <a:lnTo>
                  <a:pt x="2682240" y="1591055"/>
                </a:lnTo>
                <a:lnTo>
                  <a:pt x="2682240" y="1600200"/>
                </a:lnTo>
                <a:lnTo>
                  <a:pt x="2715768" y="1600200"/>
                </a:lnTo>
                <a:lnTo>
                  <a:pt x="2715768" y="1591055"/>
                </a:lnTo>
                <a:close/>
              </a:path>
              <a:path w="5590540" h="1600200">
                <a:moveTo>
                  <a:pt x="2657856" y="1591055"/>
                </a:moveTo>
                <a:lnTo>
                  <a:pt x="2624328" y="1591055"/>
                </a:lnTo>
                <a:lnTo>
                  <a:pt x="2624328" y="1600200"/>
                </a:lnTo>
                <a:lnTo>
                  <a:pt x="2657856" y="1600200"/>
                </a:lnTo>
                <a:lnTo>
                  <a:pt x="2657856" y="1591055"/>
                </a:lnTo>
                <a:close/>
              </a:path>
              <a:path w="5590540" h="1600200">
                <a:moveTo>
                  <a:pt x="2599944" y="1591055"/>
                </a:moveTo>
                <a:lnTo>
                  <a:pt x="2566416" y="1591055"/>
                </a:lnTo>
                <a:lnTo>
                  <a:pt x="2566416" y="1600200"/>
                </a:lnTo>
                <a:lnTo>
                  <a:pt x="2599944" y="1600200"/>
                </a:lnTo>
                <a:lnTo>
                  <a:pt x="2599944" y="1591055"/>
                </a:lnTo>
                <a:close/>
              </a:path>
              <a:path w="5590540" h="1600200">
                <a:moveTo>
                  <a:pt x="2538984" y="1591055"/>
                </a:moveTo>
                <a:lnTo>
                  <a:pt x="2505456" y="1591055"/>
                </a:lnTo>
                <a:lnTo>
                  <a:pt x="2505456" y="1600200"/>
                </a:lnTo>
                <a:lnTo>
                  <a:pt x="2538984" y="1600200"/>
                </a:lnTo>
                <a:lnTo>
                  <a:pt x="2538984" y="1591055"/>
                </a:lnTo>
                <a:close/>
              </a:path>
              <a:path w="5590540" h="1600200">
                <a:moveTo>
                  <a:pt x="2481072" y="1591055"/>
                </a:moveTo>
                <a:lnTo>
                  <a:pt x="2447544" y="1591055"/>
                </a:lnTo>
                <a:lnTo>
                  <a:pt x="2447544" y="1600200"/>
                </a:lnTo>
                <a:lnTo>
                  <a:pt x="2481072" y="1600200"/>
                </a:lnTo>
                <a:lnTo>
                  <a:pt x="2481072" y="1591055"/>
                </a:lnTo>
                <a:close/>
              </a:path>
              <a:path w="5590540" h="1600200">
                <a:moveTo>
                  <a:pt x="2423160" y="1591055"/>
                </a:moveTo>
                <a:lnTo>
                  <a:pt x="2389632" y="1591055"/>
                </a:lnTo>
                <a:lnTo>
                  <a:pt x="2389632" y="1600200"/>
                </a:lnTo>
                <a:lnTo>
                  <a:pt x="2423160" y="1600200"/>
                </a:lnTo>
                <a:lnTo>
                  <a:pt x="2423160" y="1591055"/>
                </a:lnTo>
                <a:close/>
              </a:path>
              <a:path w="5590540" h="1600200">
                <a:moveTo>
                  <a:pt x="2365248" y="1591055"/>
                </a:moveTo>
                <a:lnTo>
                  <a:pt x="2331720" y="1591055"/>
                </a:lnTo>
                <a:lnTo>
                  <a:pt x="2331720" y="1600200"/>
                </a:lnTo>
                <a:lnTo>
                  <a:pt x="2365248" y="1600200"/>
                </a:lnTo>
                <a:lnTo>
                  <a:pt x="2365248" y="1591055"/>
                </a:lnTo>
                <a:close/>
              </a:path>
              <a:path w="5590540" h="1600200">
                <a:moveTo>
                  <a:pt x="2307336" y="1591055"/>
                </a:moveTo>
                <a:lnTo>
                  <a:pt x="2273808" y="1591055"/>
                </a:lnTo>
                <a:lnTo>
                  <a:pt x="2273808" y="1600200"/>
                </a:lnTo>
                <a:lnTo>
                  <a:pt x="2307336" y="1600200"/>
                </a:lnTo>
                <a:lnTo>
                  <a:pt x="2307336" y="1591055"/>
                </a:lnTo>
                <a:close/>
              </a:path>
              <a:path w="5590540" h="1600200">
                <a:moveTo>
                  <a:pt x="2246376" y="1591055"/>
                </a:moveTo>
                <a:lnTo>
                  <a:pt x="2212848" y="1591055"/>
                </a:lnTo>
                <a:lnTo>
                  <a:pt x="2212848" y="1600200"/>
                </a:lnTo>
                <a:lnTo>
                  <a:pt x="2246376" y="1600200"/>
                </a:lnTo>
                <a:lnTo>
                  <a:pt x="2246376" y="1591055"/>
                </a:lnTo>
                <a:close/>
              </a:path>
              <a:path w="5590540" h="1600200">
                <a:moveTo>
                  <a:pt x="2188464" y="1591055"/>
                </a:moveTo>
                <a:lnTo>
                  <a:pt x="2154936" y="1591055"/>
                </a:lnTo>
                <a:lnTo>
                  <a:pt x="2154936" y="1600200"/>
                </a:lnTo>
                <a:lnTo>
                  <a:pt x="2188464" y="1600200"/>
                </a:lnTo>
                <a:lnTo>
                  <a:pt x="2188464" y="1591055"/>
                </a:lnTo>
                <a:close/>
              </a:path>
              <a:path w="5590540" h="1600200">
                <a:moveTo>
                  <a:pt x="2130552" y="1591055"/>
                </a:moveTo>
                <a:lnTo>
                  <a:pt x="2097024" y="1591055"/>
                </a:lnTo>
                <a:lnTo>
                  <a:pt x="2097024" y="1600200"/>
                </a:lnTo>
                <a:lnTo>
                  <a:pt x="2130552" y="1600200"/>
                </a:lnTo>
                <a:lnTo>
                  <a:pt x="2130552" y="1591055"/>
                </a:lnTo>
                <a:close/>
              </a:path>
              <a:path w="5590540" h="1600200">
                <a:moveTo>
                  <a:pt x="2072639" y="1591055"/>
                </a:moveTo>
                <a:lnTo>
                  <a:pt x="2039112" y="1591055"/>
                </a:lnTo>
                <a:lnTo>
                  <a:pt x="2039112" y="1600200"/>
                </a:lnTo>
                <a:lnTo>
                  <a:pt x="2072639" y="1600200"/>
                </a:lnTo>
                <a:lnTo>
                  <a:pt x="2072639" y="1591055"/>
                </a:lnTo>
                <a:close/>
              </a:path>
              <a:path w="5590540" h="1600200">
                <a:moveTo>
                  <a:pt x="2014727" y="1591055"/>
                </a:moveTo>
                <a:lnTo>
                  <a:pt x="1981200" y="1591055"/>
                </a:lnTo>
                <a:lnTo>
                  <a:pt x="1981200" y="1600200"/>
                </a:lnTo>
                <a:lnTo>
                  <a:pt x="2014727" y="1600200"/>
                </a:lnTo>
                <a:lnTo>
                  <a:pt x="2014727" y="1591055"/>
                </a:lnTo>
                <a:close/>
              </a:path>
              <a:path w="5590540" h="1600200">
                <a:moveTo>
                  <a:pt x="1953768" y="1591055"/>
                </a:moveTo>
                <a:lnTo>
                  <a:pt x="1923288" y="1591055"/>
                </a:lnTo>
                <a:lnTo>
                  <a:pt x="1923288" y="1600200"/>
                </a:lnTo>
                <a:lnTo>
                  <a:pt x="1953768" y="1600200"/>
                </a:lnTo>
                <a:lnTo>
                  <a:pt x="1953768" y="1591055"/>
                </a:lnTo>
                <a:close/>
              </a:path>
              <a:path w="5590540" h="1600200">
                <a:moveTo>
                  <a:pt x="1895856" y="1591055"/>
                </a:moveTo>
                <a:lnTo>
                  <a:pt x="1862327" y="1591055"/>
                </a:lnTo>
                <a:lnTo>
                  <a:pt x="1862327" y="1600200"/>
                </a:lnTo>
                <a:lnTo>
                  <a:pt x="1895856" y="1600200"/>
                </a:lnTo>
                <a:lnTo>
                  <a:pt x="1895856" y="1591055"/>
                </a:lnTo>
                <a:close/>
              </a:path>
              <a:path w="5590540" h="1600200">
                <a:moveTo>
                  <a:pt x="1837944" y="1591055"/>
                </a:moveTo>
                <a:lnTo>
                  <a:pt x="1804415" y="1591055"/>
                </a:lnTo>
                <a:lnTo>
                  <a:pt x="1804415" y="1600200"/>
                </a:lnTo>
                <a:lnTo>
                  <a:pt x="1837944" y="1600200"/>
                </a:lnTo>
                <a:lnTo>
                  <a:pt x="1837944" y="1591055"/>
                </a:lnTo>
                <a:close/>
              </a:path>
              <a:path w="5590540" h="1600200">
                <a:moveTo>
                  <a:pt x="1780032" y="1591055"/>
                </a:moveTo>
                <a:lnTo>
                  <a:pt x="1746504" y="1591055"/>
                </a:lnTo>
                <a:lnTo>
                  <a:pt x="1746504" y="1600200"/>
                </a:lnTo>
                <a:lnTo>
                  <a:pt x="1780032" y="1600200"/>
                </a:lnTo>
                <a:lnTo>
                  <a:pt x="1780032" y="1591055"/>
                </a:lnTo>
                <a:close/>
              </a:path>
              <a:path w="5590540" h="1600200">
                <a:moveTo>
                  <a:pt x="1722120" y="1591055"/>
                </a:moveTo>
                <a:lnTo>
                  <a:pt x="1688592" y="1591055"/>
                </a:lnTo>
                <a:lnTo>
                  <a:pt x="1688592" y="1600200"/>
                </a:lnTo>
                <a:lnTo>
                  <a:pt x="1722120" y="1600200"/>
                </a:lnTo>
                <a:lnTo>
                  <a:pt x="1722120" y="1591055"/>
                </a:lnTo>
                <a:close/>
              </a:path>
              <a:path w="5590540" h="1600200">
                <a:moveTo>
                  <a:pt x="1664208" y="1591055"/>
                </a:moveTo>
                <a:lnTo>
                  <a:pt x="1630680" y="1591055"/>
                </a:lnTo>
                <a:lnTo>
                  <a:pt x="1630680" y="1600200"/>
                </a:lnTo>
                <a:lnTo>
                  <a:pt x="1664208" y="1600200"/>
                </a:lnTo>
                <a:lnTo>
                  <a:pt x="1664208" y="1591055"/>
                </a:lnTo>
                <a:close/>
              </a:path>
              <a:path w="5590540" h="1600200">
                <a:moveTo>
                  <a:pt x="1603248" y="1591055"/>
                </a:moveTo>
                <a:lnTo>
                  <a:pt x="1569720" y="1591055"/>
                </a:lnTo>
                <a:lnTo>
                  <a:pt x="1569720" y="1600200"/>
                </a:lnTo>
                <a:lnTo>
                  <a:pt x="1603248" y="1600200"/>
                </a:lnTo>
                <a:lnTo>
                  <a:pt x="1603248" y="1591055"/>
                </a:lnTo>
                <a:close/>
              </a:path>
              <a:path w="5590540" h="1600200">
                <a:moveTo>
                  <a:pt x="1545336" y="1591055"/>
                </a:moveTo>
                <a:lnTo>
                  <a:pt x="1511808" y="1591055"/>
                </a:lnTo>
                <a:lnTo>
                  <a:pt x="1511808" y="1600200"/>
                </a:lnTo>
                <a:lnTo>
                  <a:pt x="1545336" y="1600200"/>
                </a:lnTo>
                <a:lnTo>
                  <a:pt x="1545336" y="1591055"/>
                </a:lnTo>
                <a:close/>
              </a:path>
              <a:path w="5590540" h="1600200">
                <a:moveTo>
                  <a:pt x="1487424" y="1591055"/>
                </a:moveTo>
                <a:lnTo>
                  <a:pt x="1453895" y="1591055"/>
                </a:lnTo>
                <a:lnTo>
                  <a:pt x="1453895" y="1600200"/>
                </a:lnTo>
                <a:lnTo>
                  <a:pt x="1487424" y="1600200"/>
                </a:lnTo>
                <a:lnTo>
                  <a:pt x="1487424" y="1591055"/>
                </a:lnTo>
                <a:close/>
              </a:path>
              <a:path w="5590540" h="1600200">
                <a:moveTo>
                  <a:pt x="1429512" y="1591055"/>
                </a:moveTo>
                <a:lnTo>
                  <a:pt x="1395983" y="1591055"/>
                </a:lnTo>
                <a:lnTo>
                  <a:pt x="1395983" y="1600200"/>
                </a:lnTo>
                <a:lnTo>
                  <a:pt x="1429512" y="1600200"/>
                </a:lnTo>
                <a:lnTo>
                  <a:pt x="1429512" y="1591055"/>
                </a:lnTo>
                <a:close/>
              </a:path>
              <a:path w="5590540" h="1600200">
                <a:moveTo>
                  <a:pt x="1371600" y="1591055"/>
                </a:moveTo>
                <a:lnTo>
                  <a:pt x="1338072" y="1591055"/>
                </a:lnTo>
                <a:lnTo>
                  <a:pt x="1338072" y="1600200"/>
                </a:lnTo>
                <a:lnTo>
                  <a:pt x="1371600" y="1600200"/>
                </a:lnTo>
                <a:lnTo>
                  <a:pt x="1371600" y="1591055"/>
                </a:lnTo>
                <a:close/>
              </a:path>
              <a:path w="5590540" h="1600200">
                <a:moveTo>
                  <a:pt x="1310640" y="1591055"/>
                </a:moveTo>
                <a:lnTo>
                  <a:pt x="1280160" y="1591055"/>
                </a:lnTo>
                <a:lnTo>
                  <a:pt x="1280160" y="1600200"/>
                </a:lnTo>
                <a:lnTo>
                  <a:pt x="1310640" y="1600200"/>
                </a:lnTo>
                <a:lnTo>
                  <a:pt x="1310640" y="1591055"/>
                </a:lnTo>
                <a:close/>
              </a:path>
              <a:path w="5590540" h="1600200">
                <a:moveTo>
                  <a:pt x="1252728" y="1591055"/>
                </a:moveTo>
                <a:lnTo>
                  <a:pt x="1219200" y="1591055"/>
                </a:lnTo>
                <a:lnTo>
                  <a:pt x="1219200" y="1600200"/>
                </a:lnTo>
                <a:lnTo>
                  <a:pt x="1252728" y="1600200"/>
                </a:lnTo>
                <a:lnTo>
                  <a:pt x="1252728" y="1591055"/>
                </a:lnTo>
                <a:close/>
              </a:path>
              <a:path w="5590540" h="1600200">
                <a:moveTo>
                  <a:pt x="1194816" y="1591055"/>
                </a:moveTo>
                <a:lnTo>
                  <a:pt x="1161288" y="1591055"/>
                </a:lnTo>
                <a:lnTo>
                  <a:pt x="1161288" y="1600200"/>
                </a:lnTo>
                <a:lnTo>
                  <a:pt x="1194816" y="1600200"/>
                </a:lnTo>
                <a:lnTo>
                  <a:pt x="1194816" y="1591055"/>
                </a:lnTo>
                <a:close/>
              </a:path>
              <a:path w="5590540" h="1600200">
                <a:moveTo>
                  <a:pt x="1136904" y="1591055"/>
                </a:moveTo>
                <a:lnTo>
                  <a:pt x="1103376" y="1591055"/>
                </a:lnTo>
                <a:lnTo>
                  <a:pt x="1103376" y="1600200"/>
                </a:lnTo>
                <a:lnTo>
                  <a:pt x="1136904" y="1600200"/>
                </a:lnTo>
                <a:lnTo>
                  <a:pt x="1136904" y="1591055"/>
                </a:lnTo>
                <a:close/>
              </a:path>
              <a:path w="5590540" h="1600200">
                <a:moveTo>
                  <a:pt x="1078992" y="1591055"/>
                </a:moveTo>
                <a:lnTo>
                  <a:pt x="1045463" y="1591055"/>
                </a:lnTo>
                <a:lnTo>
                  <a:pt x="1045463" y="1600200"/>
                </a:lnTo>
                <a:lnTo>
                  <a:pt x="1078992" y="1600200"/>
                </a:lnTo>
                <a:lnTo>
                  <a:pt x="1078992" y="1591055"/>
                </a:lnTo>
                <a:close/>
              </a:path>
              <a:path w="5590540" h="1600200">
                <a:moveTo>
                  <a:pt x="1021079" y="1591055"/>
                </a:moveTo>
                <a:lnTo>
                  <a:pt x="987551" y="1591055"/>
                </a:lnTo>
                <a:lnTo>
                  <a:pt x="987551" y="1600200"/>
                </a:lnTo>
                <a:lnTo>
                  <a:pt x="1021079" y="1600200"/>
                </a:lnTo>
                <a:lnTo>
                  <a:pt x="1021079" y="1591055"/>
                </a:lnTo>
                <a:close/>
              </a:path>
              <a:path w="5590540" h="1600200">
                <a:moveTo>
                  <a:pt x="960119" y="1591055"/>
                </a:moveTo>
                <a:lnTo>
                  <a:pt x="926591" y="1591055"/>
                </a:lnTo>
                <a:lnTo>
                  <a:pt x="926591" y="1600200"/>
                </a:lnTo>
                <a:lnTo>
                  <a:pt x="960119" y="1600200"/>
                </a:lnTo>
                <a:lnTo>
                  <a:pt x="960119" y="1591055"/>
                </a:lnTo>
                <a:close/>
              </a:path>
              <a:path w="5590540" h="1600200">
                <a:moveTo>
                  <a:pt x="902207" y="1591055"/>
                </a:moveTo>
                <a:lnTo>
                  <a:pt x="868679" y="1591055"/>
                </a:lnTo>
                <a:lnTo>
                  <a:pt x="868679" y="1600200"/>
                </a:lnTo>
                <a:lnTo>
                  <a:pt x="902207" y="1600200"/>
                </a:lnTo>
                <a:lnTo>
                  <a:pt x="902207" y="1591055"/>
                </a:lnTo>
                <a:close/>
              </a:path>
              <a:path w="5590540" h="1600200">
                <a:moveTo>
                  <a:pt x="844296" y="1591055"/>
                </a:moveTo>
                <a:lnTo>
                  <a:pt x="810768" y="1591055"/>
                </a:lnTo>
                <a:lnTo>
                  <a:pt x="810768" y="1600200"/>
                </a:lnTo>
                <a:lnTo>
                  <a:pt x="844296" y="1600200"/>
                </a:lnTo>
                <a:lnTo>
                  <a:pt x="844296" y="1591055"/>
                </a:lnTo>
                <a:close/>
              </a:path>
              <a:path w="5590540" h="1600200">
                <a:moveTo>
                  <a:pt x="786384" y="1591055"/>
                </a:moveTo>
                <a:lnTo>
                  <a:pt x="752856" y="1591055"/>
                </a:lnTo>
                <a:lnTo>
                  <a:pt x="752856" y="1600200"/>
                </a:lnTo>
                <a:lnTo>
                  <a:pt x="786384" y="1600200"/>
                </a:lnTo>
                <a:lnTo>
                  <a:pt x="786384" y="1591055"/>
                </a:lnTo>
                <a:close/>
              </a:path>
              <a:path w="5590540" h="1600200">
                <a:moveTo>
                  <a:pt x="728472" y="1591055"/>
                </a:moveTo>
                <a:lnTo>
                  <a:pt x="694944" y="1591055"/>
                </a:lnTo>
                <a:lnTo>
                  <a:pt x="694944" y="1600200"/>
                </a:lnTo>
                <a:lnTo>
                  <a:pt x="728472" y="1600200"/>
                </a:lnTo>
                <a:lnTo>
                  <a:pt x="728472" y="1591055"/>
                </a:lnTo>
                <a:close/>
              </a:path>
              <a:path w="5590540" h="1600200">
                <a:moveTo>
                  <a:pt x="667512" y="1591055"/>
                </a:moveTo>
                <a:lnTo>
                  <a:pt x="637032" y="1591055"/>
                </a:lnTo>
                <a:lnTo>
                  <a:pt x="637032" y="1600200"/>
                </a:lnTo>
                <a:lnTo>
                  <a:pt x="667512" y="1600200"/>
                </a:lnTo>
                <a:lnTo>
                  <a:pt x="667512" y="1591055"/>
                </a:lnTo>
                <a:close/>
              </a:path>
              <a:path w="5590540" h="1600200">
                <a:moveTo>
                  <a:pt x="609600" y="1591055"/>
                </a:moveTo>
                <a:lnTo>
                  <a:pt x="576072" y="1591055"/>
                </a:lnTo>
                <a:lnTo>
                  <a:pt x="576072" y="1600200"/>
                </a:lnTo>
                <a:lnTo>
                  <a:pt x="609600" y="1600200"/>
                </a:lnTo>
                <a:lnTo>
                  <a:pt x="609600" y="1591055"/>
                </a:lnTo>
                <a:close/>
              </a:path>
              <a:path w="5590540" h="1600200">
                <a:moveTo>
                  <a:pt x="551688" y="1591055"/>
                </a:moveTo>
                <a:lnTo>
                  <a:pt x="518159" y="1591055"/>
                </a:lnTo>
                <a:lnTo>
                  <a:pt x="518159" y="1600200"/>
                </a:lnTo>
                <a:lnTo>
                  <a:pt x="551688" y="1600200"/>
                </a:lnTo>
                <a:lnTo>
                  <a:pt x="551688" y="1591055"/>
                </a:lnTo>
                <a:close/>
              </a:path>
              <a:path w="5590540" h="1600200">
                <a:moveTo>
                  <a:pt x="493775" y="1591055"/>
                </a:moveTo>
                <a:lnTo>
                  <a:pt x="460247" y="1591055"/>
                </a:lnTo>
                <a:lnTo>
                  <a:pt x="460247" y="1600200"/>
                </a:lnTo>
                <a:lnTo>
                  <a:pt x="493775" y="1600200"/>
                </a:lnTo>
                <a:lnTo>
                  <a:pt x="493775" y="1591055"/>
                </a:lnTo>
                <a:close/>
              </a:path>
              <a:path w="5590540" h="1600200">
                <a:moveTo>
                  <a:pt x="435864" y="1591055"/>
                </a:moveTo>
                <a:lnTo>
                  <a:pt x="402336" y="1591055"/>
                </a:lnTo>
                <a:lnTo>
                  <a:pt x="402336" y="1600200"/>
                </a:lnTo>
                <a:lnTo>
                  <a:pt x="435864" y="1600200"/>
                </a:lnTo>
                <a:lnTo>
                  <a:pt x="435864" y="1591055"/>
                </a:lnTo>
                <a:close/>
              </a:path>
              <a:path w="5590540" h="1600200">
                <a:moveTo>
                  <a:pt x="377952" y="1591055"/>
                </a:moveTo>
                <a:lnTo>
                  <a:pt x="344424" y="1591055"/>
                </a:lnTo>
                <a:lnTo>
                  <a:pt x="344424" y="1600200"/>
                </a:lnTo>
                <a:lnTo>
                  <a:pt x="377952" y="1600200"/>
                </a:lnTo>
                <a:lnTo>
                  <a:pt x="377952" y="1591055"/>
                </a:lnTo>
                <a:close/>
              </a:path>
              <a:path w="5590540" h="1600200">
                <a:moveTo>
                  <a:pt x="316992" y="1591055"/>
                </a:moveTo>
                <a:lnTo>
                  <a:pt x="283464" y="1591055"/>
                </a:lnTo>
                <a:lnTo>
                  <a:pt x="283464" y="1600200"/>
                </a:lnTo>
                <a:lnTo>
                  <a:pt x="316992" y="1600200"/>
                </a:lnTo>
                <a:lnTo>
                  <a:pt x="316992" y="1591055"/>
                </a:lnTo>
                <a:close/>
              </a:path>
              <a:path w="5590540" h="1600200">
                <a:moveTo>
                  <a:pt x="259080" y="1591055"/>
                </a:moveTo>
                <a:lnTo>
                  <a:pt x="225552" y="1591055"/>
                </a:lnTo>
                <a:lnTo>
                  <a:pt x="225552" y="1600200"/>
                </a:lnTo>
                <a:lnTo>
                  <a:pt x="259080" y="1600200"/>
                </a:lnTo>
                <a:lnTo>
                  <a:pt x="259080" y="1591055"/>
                </a:lnTo>
                <a:close/>
              </a:path>
              <a:path w="5590540" h="1600200">
                <a:moveTo>
                  <a:pt x="201168" y="1591055"/>
                </a:moveTo>
                <a:lnTo>
                  <a:pt x="167640" y="1591055"/>
                </a:lnTo>
                <a:lnTo>
                  <a:pt x="167640" y="1600200"/>
                </a:lnTo>
                <a:lnTo>
                  <a:pt x="201168" y="1600200"/>
                </a:lnTo>
                <a:lnTo>
                  <a:pt x="201168" y="1591055"/>
                </a:lnTo>
                <a:close/>
              </a:path>
              <a:path w="5590540" h="1600200">
                <a:moveTo>
                  <a:pt x="143256" y="1591055"/>
                </a:moveTo>
                <a:lnTo>
                  <a:pt x="109728" y="1591055"/>
                </a:lnTo>
                <a:lnTo>
                  <a:pt x="109728" y="1600200"/>
                </a:lnTo>
                <a:lnTo>
                  <a:pt x="143256" y="1600200"/>
                </a:lnTo>
                <a:lnTo>
                  <a:pt x="143256" y="1591055"/>
                </a:lnTo>
                <a:close/>
              </a:path>
              <a:path w="5590540" h="1600200">
                <a:moveTo>
                  <a:pt x="85344" y="1591055"/>
                </a:moveTo>
                <a:lnTo>
                  <a:pt x="51816" y="1591055"/>
                </a:lnTo>
                <a:lnTo>
                  <a:pt x="51816" y="1600200"/>
                </a:lnTo>
                <a:lnTo>
                  <a:pt x="85344" y="1600200"/>
                </a:lnTo>
                <a:lnTo>
                  <a:pt x="85344" y="15910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836407" y="2097532"/>
            <a:ext cx="1666149" cy="166918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726423" y="2054860"/>
            <a:ext cx="268605" cy="268605"/>
          </a:xfrm>
          <a:custGeom>
            <a:rect l="l" t="t" r="r" b="b"/>
            <a:pathLst>
              <a:path w="268604" h="268605">
                <a:moveTo>
                  <a:pt x="0" y="268224"/>
                </a:moveTo>
                <a:lnTo>
                  <a:pt x="219455" y="0"/>
                </a:lnTo>
                <a:lnTo>
                  <a:pt x="268224" y="0"/>
                </a:lnTo>
              </a:path>
            </a:pathLst>
          </a:custGeom>
          <a:ln w="9144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433816" y="2033523"/>
            <a:ext cx="204470" cy="289560"/>
          </a:xfrm>
          <a:custGeom>
            <a:rect l="l" t="t" r="r" b="b"/>
            <a:pathLst>
              <a:path w="204470" h="289560">
                <a:moveTo>
                  <a:pt x="204215" y="289560"/>
                </a:moveTo>
                <a:lnTo>
                  <a:pt x="51815" y="0"/>
                </a:lnTo>
                <a:lnTo>
                  <a:pt x="0" y="0"/>
                </a:lnTo>
              </a:path>
            </a:pathLst>
          </a:custGeom>
          <a:ln w="9144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9015476" y="1929383"/>
            <a:ext cx="2419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latin typeface="Calibri"/>
                <a:cs typeface="Calibri"/>
              </a:rPr>
              <a:t>3%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29547" y="2286000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latin typeface="Calibri"/>
                <a:cs typeface="Calibri"/>
              </a:rPr>
              <a:t>12%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91676" y="3002280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30%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71180" y="3319271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28%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70595" y="2404872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25%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543202" y="2240905"/>
            <a:ext cx="87050" cy="8616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43202" y="2490723"/>
            <a:ext cx="87050" cy="8940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43202" y="2743825"/>
            <a:ext cx="87050" cy="8616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543202" y="2992706"/>
            <a:ext cx="87050" cy="9026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543202" y="3246745"/>
            <a:ext cx="87050" cy="86164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543202" y="3495626"/>
            <a:ext cx="87050" cy="9026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6644131" y="2081174"/>
            <a:ext cx="763270" cy="153733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050" spc="-10">
                <a:latin typeface="Calibri"/>
                <a:cs typeface="Calibri"/>
              </a:rPr>
              <a:t>10</a:t>
            </a:r>
            <a:r>
              <a:rPr sz="1050" spc="5">
                <a:latin typeface="华文细黑"/>
                <a:cs typeface="华文细黑"/>
              </a:rPr>
              <a:t>倍至</a:t>
            </a:r>
            <a:r>
              <a:rPr sz="1050" spc="-10">
                <a:latin typeface="Calibri"/>
                <a:cs typeface="Calibri"/>
              </a:rPr>
              <a:t>20</a:t>
            </a:r>
            <a:r>
              <a:rPr sz="1050" spc="5">
                <a:latin typeface="华文细黑"/>
                <a:cs typeface="华文细黑"/>
              </a:rPr>
              <a:t>倍</a:t>
            </a:r>
            <a:endParaRPr sz="10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050" spc="-10">
                <a:latin typeface="Calibri"/>
                <a:cs typeface="Calibri"/>
              </a:rPr>
              <a:t>20</a:t>
            </a:r>
            <a:r>
              <a:rPr sz="1050" spc="5">
                <a:latin typeface="华文细黑"/>
                <a:cs typeface="华文细黑"/>
              </a:rPr>
              <a:t>倍至</a:t>
            </a:r>
            <a:r>
              <a:rPr sz="1050" spc="-10">
                <a:latin typeface="Calibri"/>
                <a:cs typeface="Calibri"/>
              </a:rPr>
              <a:t>30</a:t>
            </a:r>
            <a:r>
              <a:rPr sz="1050" spc="5">
                <a:latin typeface="华文细黑"/>
                <a:cs typeface="华文细黑"/>
              </a:rPr>
              <a:t>倍</a:t>
            </a:r>
            <a:endParaRPr sz="10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1050" spc="-10">
                <a:latin typeface="Calibri"/>
                <a:cs typeface="Calibri"/>
              </a:rPr>
              <a:t>30</a:t>
            </a:r>
            <a:r>
              <a:rPr sz="1050" spc="5">
                <a:latin typeface="华文细黑"/>
                <a:cs typeface="华文细黑"/>
              </a:rPr>
              <a:t>倍至</a:t>
            </a:r>
            <a:r>
              <a:rPr sz="1050" spc="-10">
                <a:latin typeface="Calibri"/>
                <a:cs typeface="Calibri"/>
              </a:rPr>
              <a:t>40</a:t>
            </a:r>
            <a:r>
              <a:rPr sz="1050" spc="5">
                <a:latin typeface="华文细黑"/>
                <a:cs typeface="华文细黑"/>
              </a:rPr>
              <a:t>倍</a:t>
            </a:r>
            <a:endParaRPr sz="10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050" spc="-10">
                <a:latin typeface="Calibri"/>
                <a:cs typeface="Calibri"/>
              </a:rPr>
              <a:t>40</a:t>
            </a:r>
            <a:r>
              <a:rPr sz="1050" spc="5">
                <a:latin typeface="华文细黑"/>
                <a:cs typeface="华文细黑"/>
              </a:rPr>
              <a:t>倍至</a:t>
            </a:r>
            <a:r>
              <a:rPr sz="1050" spc="-10">
                <a:latin typeface="Calibri"/>
                <a:cs typeface="Calibri"/>
              </a:rPr>
              <a:t>50</a:t>
            </a:r>
            <a:r>
              <a:rPr sz="1050" spc="5">
                <a:latin typeface="华文细黑"/>
                <a:cs typeface="华文细黑"/>
              </a:rPr>
              <a:t>倍</a:t>
            </a:r>
            <a:endParaRPr sz="10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050" spc="-10">
                <a:latin typeface="Calibri"/>
                <a:cs typeface="Calibri"/>
              </a:rPr>
              <a:t>50</a:t>
            </a:r>
            <a:r>
              <a:rPr sz="1050" spc="5">
                <a:latin typeface="华文细黑"/>
                <a:cs typeface="华文细黑"/>
              </a:rPr>
              <a:t>倍至</a:t>
            </a:r>
            <a:r>
              <a:rPr sz="1050" spc="-10">
                <a:latin typeface="Calibri"/>
                <a:cs typeface="Calibri"/>
              </a:rPr>
              <a:t>100</a:t>
            </a:r>
            <a:r>
              <a:rPr sz="1050" spc="5">
                <a:latin typeface="华文细黑"/>
                <a:cs typeface="华文细黑"/>
              </a:rPr>
              <a:t>倍</a:t>
            </a:r>
            <a:endParaRPr sz="10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1050" spc="-10">
                <a:latin typeface="Calibri"/>
                <a:cs typeface="Calibri"/>
              </a:rPr>
              <a:t>100</a:t>
            </a:r>
            <a:r>
              <a:rPr sz="1050" spc="5">
                <a:latin typeface="华文细黑"/>
                <a:cs typeface="华文细黑"/>
              </a:rPr>
              <a:t>倍以上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45780" y="1859280"/>
            <a:ext cx="78676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100" b="1" spc="-15" baseline="-13888">
                <a:latin typeface="Calibri"/>
                <a:cs typeface="Calibri"/>
              </a:rPr>
              <a:t>2%</a:t>
            </a:r>
            <a:r>
              <a:rPr sz="2100" b="1" spc="-315" baseline="-13888">
                <a:latin typeface="Calibri"/>
                <a:cs typeface="Calibri"/>
              </a:rPr>
              <a:t> </a:t>
            </a:r>
            <a:r>
              <a:rPr sz="1200" b="1" spc="40">
                <a:solidFill>
                  <a:srgbClr val="303030"/>
                </a:solidFill>
                <a:latin typeface="Microsoft JhengHei"/>
                <a:cs typeface="Microsoft JhengHei"/>
              </a:rPr>
              <a:t>创业板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787640" y="4127500"/>
            <a:ext cx="1807463" cy="1807464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747759" y="4142740"/>
            <a:ext cx="259079" cy="222885"/>
          </a:xfrm>
          <a:custGeom>
            <a:rect l="l" t="t" r="r" b="b"/>
            <a:pathLst>
              <a:path w="259077" h="222885">
                <a:moveTo>
                  <a:pt x="0" y="222504"/>
                </a:moveTo>
                <a:lnTo>
                  <a:pt x="210312" y="0"/>
                </a:lnTo>
                <a:lnTo>
                  <a:pt x="259080" y="0"/>
                </a:lnTo>
              </a:path>
            </a:pathLst>
          </a:custGeom>
          <a:ln w="9144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9030716" y="4017263"/>
            <a:ext cx="2419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latin typeface="Calibri"/>
                <a:cs typeface="Calibri"/>
              </a:rPr>
              <a:t>3%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640571" y="5565647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latin typeface="Calibri"/>
                <a:cs typeface="Calibri"/>
              </a:rPr>
              <a:t>89%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23580" y="4285488"/>
            <a:ext cx="2419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4%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88171" y="4142232"/>
            <a:ext cx="2419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4%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579969" y="4319523"/>
            <a:ext cx="80573" cy="77215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6677659" y="4248911"/>
            <a:ext cx="5619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5">
                <a:latin typeface="华文细黑"/>
                <a:cs typeface="华文细黑"/>
              </a:rPr>
              <a:t>未有盈利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579969" y="4730076"/>
            <a:ext cx="80573" cy="78055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6677659" y="4660391"/>
            <a:ext cx="6959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10</a:t>
            </a:r>
            <a:r>
              <a:rPr sz="1050" spc="5">
                <a:latin typeface="华文细黑"/>
                <a:cs typeface="华文细黑"/>
              </a:rPr>
              <a:t>倍至</a:t>
            </a:r>
            <a:r>
              <a:rPr sz="1050" spc="-10">
                <a:latin typeface="Calibri"/>
                <a:cs typeface="Calibri"/>
              </a:rPr>
              <a:t>20</a:t>
            </a:r>
            <a:r>
              <a:rPr sz="1050" spc="5">
                <a:latin typeface="华文细黑"/>
                <a:cs typeface="华文细黑"/>
              </a:rPr>
              <a:t>倍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579969" y="5141556"/>
            <a:ext cx="80573" cy="78055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6677659" y="5071871"/>
            <a:ext cx="6959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20</a:t>
            </a:r>
            <a:r>
              <a:rPr sz="1050" spc="5">
                <a:latin typeface="华文细黑"/>
                <a:cs typeface="华文细黑"/>
              </a:rPr>
              <a:t>倍至</a:t>
            </a:r>
            <a:r>
              <a:rPr sz="1050" spc="-10">
                <a:latin typeface="Calibri"/>
                <a:cs typeface="Calibri"/>
              </a:rPr>
              <a:t>30</a:t>
            </a:r>
            <a:r>
              <a:rPr sz="1050" spc="5">
                <a:latin typeface="华文细黑"/>
                <a:cs typeface="华文细黑"/>
              </a:rPr>
              <a:t>倍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579969" y="5553036"/>
            <a:ext cx="80573" cy="78055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6677659" y="5486400"/>
            <a:ext cx="5619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30</a:t>
            </a:r>
            <a:r>
              <a:rPr sz="1050" spc="5">
                <a:latin typeface="华文细黑"/>
                <a:cs typeface="华文细黑"/>
              </a:rPr>
              <a:t>倍以上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90635" y="3883152"/>
            <a:ext cx="50101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40">
                <a:solidFill>
                  <a:srgbClr val="303030"/>
                </a:solidFill>
                <a:latin typeface="Microsoft JhengHei"/>
                <a:cs typeface="Microsoft JhengHei"/>
              </a:rPr>
              <a:t>北交所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429259" y="1024128"/>
            <a:ext cx="4579620" cy="6464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435"/>
              </a:lnSpc>
              <a:spcBef>
                <a:spcPts val="110"/>
              </a:spcBef>
            </a:pPr>
            <a:r>
              <a:rPr spc="10">
                <a:latin typeface="Calibri"/>
                <a:cs typeface="Calibri"/>
              </a:rPr>
              <a:t>2023</a:t>
            </a:r>
            <a:r>
              <a:rPr spc="10"/>
              <a:t>年</a:t>
            </a:r>
            <a:r>
              <a:rPr spc="-15"/>
              <a:t>中</a:t>
            </a:r>
            <a:r>
              <a:rPr spc="10"/>
              <a:t>国内</a:t>
            </a:r>
            <a:r>
              <a:rPr spc="-15"/>
              <a:t>地</a:t>
            </a:r>
            <a:r>
              <a:rPr spc="10"/>
              <a:t>新股</a:t>
            </a:r>
            <a:r>
              <a:rPr spc="-15"/>
              <a:t>市</a:t>
            </a:r>
            <a:r>
              <a:rPr spc="10"/>
              <a:t>场概览</a:t>
            </a:r>
          </a:p>
          <a:p>
            <a:pPr marL="12700">
              <a:lnSpc>
                <a:spcPts val="2435"/>
              </a:lnSpc>
            </a:pPr>
            <a:r>
              <a:rPr spc="30">
                <a:solidFill>
                  <a:srgbClr val="565656"/>
                </a:solidFill>
              </a:rPr>
              <a:t>新股</a:t>
            </a:r>
            <a:r>
              <a:rPr spc="10">
                <a:solidFill>
                  <a:srgbClr val="565656"/>
                </a:solidFill>
              </a:rPr>
              <a:t>发行</a:t>
            </a:r>
            <a:r>
              <a:rPr spc="-15">
                <a:solidFill>
                  <a:srgbClr val="565656"/>
                </a:solidFill>
              </a:rPr>
              <a:t>市</a:t>
            </a:r>
            <a:r>
              <a:rPr spc="10">
                <a:solidFill>
                  <a:srgbClr val="565656"/>
                </a:solidFill>
              </a:rPr>
              <a:t>盈率</a:t>
            </a:r>
            <a:r>
              <a:rPr spc="-15">
                <a:solidFill>
                  <a:srgbClr val="565656"/>
                </a:solidFill>
              </a:rPr>
              <a:t>及</a:t>
            </a:r>
            <a:r>
              <a:rPr spc="10">
                <a:solidFill>
                  <a:srgbClr val="565656"/>
                </a:solidFill>
              </a:rPr>
              <a:t>上市</a:t>
            </a:r>
            <a:r>
              <a:rPr spc="-15">
                <a:solidFill>
                  <a:srgbClr val="565656"/>
                </a:solidFill>
              </a:rPr>
              <a:t>首</a:t>
            </a:r>
            <a:r>
              <a:rPr spc="10">
                <a:solidFill>
                  <a:srgbClr val="565656"/>
                </a:solidFill>
              </a:rPr>
              <a:t>日平</a:t>
            </a:r>
            <a:r>
              <a:rPr spc="-15">
                <a:solidFill>
                  <a:srgbClr val="565656"/>
                </a:solidFill>
              </a:rPr>
              <a:t>均</a:t>
            </a:r>
            <a:r>
              <a:rPr spc="10">
                <a:solidFill>
                  <a:srgbClr val="565656"/>
                </a:solidFill>
              </a:rPr>
              <a:t>回报率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319531" y="1758696"/>
            <a:ext cx="5372100" cy="42430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962400">
              <a:lnSpc>
                <a:spcPct val="100000"/>
              </a:lnSpc>
              <a:spcBef>
                <a:spcPts val="130"/>
              </a:spcBef>
            </a:pPr>
            <a:r>
              <a:rPr sz="1550" b="1" spc="50">
                <a:solidFill>
                  <a:srgbClr val="FFFFFF"/>
                </a:solidFill>
                <a:latin typeface="Microsoft JhengHei"/>
                <a:cs typeface="Microsoft JhengHei"/>
              </a:rPr>
              <a:t>创业板</a:t>
            </a:r>
            <a:endParaRPr sz="1550">
              <a:latin typeface="Microsoft JhengHei"/>
              <a:cs typeface="Microsoft JhengHei"/>
            </a:endParaRPr>
          </a:p>
          <a:p>
            <a:pPr marL="207645" indent="-156210">
              <a:lnSpc>
                <a:spcPct val="100000"/>
              </a:lnSpc>
              <a:spcBef>
                <a:spcPts val="1100"/>
              </a:spcBef>
              <a:buChar char="•"/>
              <a:tabLst>
                <a:tab pos="208279"/>
              </a:tabLst>
            </a:pPr>
            <a:r>
              <a:rPr sz="1400" spc="-20">
                <a:latin typeface="Calibri"/>
                <a:cs typeface="Calibri"/>
              </a:rPr>
              <a:t>15%</a:t>
            </a:r>
            <a:r>
              <a:rPr sz="1400" spc="-10">
                <a:latin typeface="华文细黑"/>
                <a:cs typeface="华文细黑"/>
              </a:rPr>
              <a:t>的</a:t>
            </a:r>
            <a:r>
              <a:rPr sz="1400" spc="-10">
                <a:latin typeface="Calibri"/>
                <a:cs typeface="Calibri"/>
              </a:rPr>
              <a:t>IPO</a:t>
            </a:r>
            <a:r>
              <a:rPr sz="1400" spc="-10">
                <a:latin typeface="华文细黑"/>
                <a:cs typeface="华文细黑"/>
              </a:rPr>
              <a:t>项目</a:t>
            </a:r>
            <a:r>
              <a:rPr sz="1400" spc="-5">
                <a:latin typeface="Calibri"/>
                <a:cs typeface="Calibri"/>
              </a:rPr>
              <a:t>(16</a:t>
            </a:r>
            <a:r>
              <a:rPr sz="1400" spc="-10">
                <a:latin typeface="华文细黑"/>
                <a:cs typeface="华文细黑"/>
              </a:rPr>
              <a:t>宗</a:t>
            </a:r>
            <a:r>
              <a:rPr sz="1400" spc="5">
                <a:latin typeface="Calibri"/>
                <a:cs typeface="Calibri"/>
              </a:rPr>
              <a:t>)</a:t>
            </a:r>
            <a:r>
              <a:rPr sz="1400" spc="10">
                <a:latin typeface="华文细黑"/>
                <a:cs typeface="华文细黑"/>
              </a:rPr>
              <a:t>市</a:t>
            </a:r>
            <a:r>
              <a:rPr sz="1400" spc="-10">
                <a:latin typeface="华文细黑"/>
                <a:cs typeface="华文细黑"/>
              </a:rPr>
              <a:t>盈率</a:t>
            </a:r>
            <a:r>
              <a:rPr sz="1400" spc="10">
                <a:latin typeface="华文细黑"/>
                <a:cs typeface="华文细黑"/>
              </a:rPr>
              <a:t>在</a:t>
            </a:r>
            <a:r>
              <a:rPr sz="1400" spc="-5">
                <a:latin typeface="Calibri"/>
                <a:cs typeface="Calibri"/>
              </a:rPr>
              <a:t>10</a:t>
            </a:r>
            <a:r>
              <a:rPr sz="1400" spc="10">
                <a:latin typeface="华文细黑"/>
                <a:cs typeface="华文细黑"/>
              </a:rPr>
              <a:t>至</a:t>
            </a:r>
            <a:r>
              <a:rPr sz="1400" spc="-5">
                <a:latin typeface="Calibri"/>
                <a:cs typeface="Calibri"/>
              </a:rPr>
              <a:t>30</a:t>
            </a:r>
            <a:r>
              <a:rPr sz="1400" spc="-10">
                <a:latin typeface="华文细黑"/>
                <a:cs typeface="华文细黑"/>
              </a:rPr>
              <a:t>倍</a:t>
            </a:r>
            <a:r>
              <a:rPr sz="1400" spc="10">
                <a:latin typeface="华文细黑"/>
                <a:cs typeface="华文细黑"/>
              </a:rPr>
              <a:t>之</a:t>
            </a:r>
            <a:r>
              <a:rPr sz="1400" spc="-10">
                <a:latin typeface="华文细黑"/>
                <a:cs typeface="华文细黑"/>
              </a:rPr>
              <a:t>间</a:t>
            </a:r>
            <a:r>
              <a:rPr sz="1400" spc="10">
                <a:latin typeface="华文细黑"/>
                <a:cs typeface="华文细黑"/>
              </a:rPr>
              <a:t>，</a:t>
            </a:r>
            <a:r>
              <a:rPr sz="1400" spc="-10">
                <a:latin typeface="华文细黑"/>
                <a:cs typeface="华文细黑"/>
              </a:rPr>
              <a:t>较</a:t>
            </a:r>
            <a:r>
              <a:rPr sz="1400" spc="10">
                <a:latin typeface="华文细黑"/>
                <a:cs typeface="华文细黑"/>
              </a:rPr>
              <a:t>上</a:t>
            </a:r>
            <a:r>
              <a:rPr sz="1400" spc="-10">
                <a:latin typeface="华文细黑"/>
                <a:cs typeface="华文细黑"/>
              </a:rPr>
              <a:t>年度</a:t>
            </a:r>
            <a:r>
              <a:rPr sz="1400" spc="5">
                <a:latin typeface="Calibri"/>
                <a:cs typeface="Calibri"/>
              </a:rPr>
              <a:t>(20%)</a:t>
            </a:r>
            <a:r>
              <a:rPr sz="1400" spc="-10">
                <a:latin typeface="华文细黑"/>
                <a:cs typeface="华文细黑"/>
              </a:rPr>
              <a:t>减</a:t>
            </a:r>
            <a:r>
              <a:rPr sz="1400" spc="10">
                <a:latin typeface="华文细黑"/>
                <a:cs typeface="华文细黑"/>
              </a:rPr>
              <a:t>少</a:t>
            </a:r>
            <a:r>
              <a:rPr sz="1400" spc="-5">
                <a:latin typeface="Calibri"/>
                <a:cs typeface="Calibri"/>
              </a:rPr>
              <a:t>5</a:t>
            </a:r>
            <a:endParaRPr sz="1400">
              <a:latin typeface="Calibri"/>
              <a:cs typeface="Calibri"/>
            </a:endParaRPr>
          </a:p>
          <a:p>
            <a:pPr marL="207645">
              <a:lnSpc>
                <a:spcPct val="100000"/>
              </a:lnSpc>
            </a:pPr>
            <a:r>
              <a:rPr sz="1400" spc="-10">
                <a:latin typeface="华文细黑"/>
                <a:cs typeface="华文细黑"/>
              </a:rPr>
              <a:t>个百分点。</a:t>
            </a:r>
            <a:endParaRPr sz="1400">
              <a:latin typeface="华文细黑"/>
              <a:cs typeface="华文细黑"/>
            </a:endParaRPr>
          </a:p>
          <a:p>
            <a:pPr marL="207645" indent="-156210">
              <a:lnSpc>
                <a:spcPct val="100000"/>
              </a:lnSpc>
              <a:buChar char="•"/>
              <a:tabLst>
                <a:tab pos="208279"/>
              </a:tabLst>
            </a:pPr>
            <a:r>
              <a:rPr sz="1400" spc="-20">
                <a:latin typeface="Calibri"/>
                <a:cs typeface="Calibri"/>
              </a:rPr>
              <a:t>85%</a:t>
            </a:r>
            <a:r>
              <a:rPr sz="1400" spc="-10">
                <a:latin typeface="华文细黑"/>
                <a:cs typeface="华文细黑"/>
              </a:rPr>
              <a:t>的</a:t>
            </a:r>
            <a:r>
              <a:rPr sz="1400" spc="-10">
                <a:latin typeface="Calibri"/>
                <a:cs typeface="Calibri"/>
              </a:rPr>
              <a:t>IPO</a:t>
            </a:r>
            <a:r>
              <a:rPr sz="1400" spc="-10">
                <a:latin typeface="华文细黑"/>
                <a:cs typeface="华文细黑"/>
              </a:rPr>
              <a:t>项目</a:t>
            </a:r>
            <a:r>
              <a:rPr sz="1400" spc="-5">
                <a:latin typeface="Calibri"/>
                <a:cs typeface="Calibri"/>
              </a:rPr>
              <a:t>(92</a:t>
            </a:r>
            <a:r>
              <a:rPr sz="1400" spc="-10">
                <a:latin typeface="华文细黑"/>
                <a:cs typeface="华文细黑"/>
              </a:rPr>
              <a:t>宗</a:t>
            </a:r>
            <a:r>
              <a:rPr sz="1400" spc="5">
                <a:latin typeface="Calibri"/>
                <a:cs typeface="Calibri"/>
              </a:rPr>
              <a:t>)</a:t>
            </a:r>
            <a:r>
              <a:rPr sz="1400" spc="10">
                <a:latin typeface="华文细黑"/>
                <a:cs typeface="华文细黑"/>
              </a:rPr>
              <a:t>市</a:t>
            </a:r>
            <a:r>
              <a:rPr sz="1400" spc="-10">
                <a:latin typeface="华文细黑"/>
                <a:cs typeface="华文细黑"/>
              </a:rPr>
              <a:t>盈率</a:t>
            </a:r>
            <a:r>
              <a:rPr sz="1400" spc="10">
                <a:latin typeface="华文细黑"/>
                <a:cs typeface="华文细黑"/>
              </a:rPr>
              <a:t>超过</a:t>
            </a:r>
            <a:r>
              <a:rPr sz="1400" spc="-5">
                <a:latin typeface="Calibri"/>
                <a:cs typeface="Calibri"/>
              </a:rPr>
              <a:t>30</a:t>
            </a:r>
            <a:r>
              <a:rPr sz="1400" spc="-10">
                <a:latin typeface="华文细黑"/>
                <a:cs typeface="华文细黑"/>
              </a:rPr>
              <a:t>倍</a:t>
            </a:r>
            <a:r>
              <a:rPr sz="1400" spc="10">
                <a:latin typeface="华文细黑"/>
                <a:cs typeface="华文细黑"/>
              </a:rPr>
              <a:t>，</a:t>
            </a:r>
            <a:r>
              <a:rPr sz="1400" spc="-10">
                <a:latin typeface="华文细黑"/>
                <a:cs typeface="华文细黑"/>
              </a:rPr>
              <a:t>较上</a:t>
            </a:r>
            <a:r>
              <a:rPr sz="1400" spc="10">
                <a:latin typeface="华文细黑"/>
                <a:cs typeface="华文细黑"/>
              </a:rPr>
              <a:t>年</a:t>
            </a:r>
            <a:r>
              <a:rPr sz="1400" spc="-10">
                <a:latin typeface="华文细黑"/>
                <a:cs typeface="华文细黑"/>
              </a:rPr>
              <a:t>度</a:t>
            </a:r>
            <a:r>
              <a:rPr sz="1400">
                <a:latin typeface="Calibri"/>
                <a:cs typeface="Calibri"/>
              </a:rPr>
              <a:t>(80%)</a:t>
            </a:r>
            <a:r>
              <a:rPr sz="1400" spc="10">
                <a:latin typeface="华文细黑"/>
                <a:cs typeface="华文细黑"/>
              </a:rPr>
              <a:t>增</a:t>
            </a:r>
            <a:r>
              <a:rPr sz="1400" spc="-10">
                <a:latin typeface="华文细黑"/>
                <a:cs typeface="华文细黑"/>
              </a:rPr>
              <a:t>加</a:t>
            </a:r>
            <a:r>
              <a:rPr sz="1400" spc="5">
                <a:latin typeface="Calibri"/>
                <a:cs typeface="Calibri"/>
              </a:rPr>
              <a:t>5</a:t>
            </a:r>
            <a:r>
              <a:rPr sz="1400" spc="-10">
                <a:latin typeface="华文细黑"/>
                <a:cs typeface="华文细黑"/>
              </a:rPr>
              <a:t>个</a:t>
            </a:r>
            <a:r>
              <a:rPr sz="1400" spc="10">
                <a:latin typeface="华文细黑"/>
                <a:cs typeface="华文细黑"/>
              </a:rPr>
              <a:t>百</a:t>
            </a:r>
            <a:r>
              <a:rPr sz="1400" spc="-10">
                <a:latin typeface="华文细黑"/>
                <a:cs typeface="华文细黑"/>
              </a:rPr>
              <a:t>分</a:t>
            </a:r>
            <a:endParaRPr sz="1400">
              <a:latin typeface="华文细黑"/>
              <a:cs typeface="华文细黑"/>
            </a:endParaRPr>
          </a:p>
          <a:p>
            <a:pPr marL="207645">
              <a:lnSpc>
                <a:spcPct val="100000"/>
              </a:lnSpc>
              <a:spcBef>
                <a:spcPts val="25"/>
              </a:spcBef>
            </a:pPr>
            <a:r>
              <a:rPr sz="1400" spc="-10">
                <a:latin typeface="华文细黑"/>
                <a:cs typeface="华文细黑"/>
              </a:rPr>
              <a:t>点。</a:t>
            </a:r>
            <a:endParaRPr sz="1400">
              <a:latin typeface="华文细黑"/>
              <a:cs typeface="华文细黑"/>
            </a:endParaRPr>
          </a:p>
          <a:p>
            <a:pPr marL="207645" indent="-156210">
              <a:lnSpc>
                <a:spcPct val="100000"/>
              </a:lnSpc>
              <a:buFont typeface="Calibri"/>
              <a:buChar char="•"/>
              <a:tabLst>
                <a:tab pos="208279"/>
              </a:tabLst>
            </a:pPr>
            <a:r>
              <a:rPr sz="1400" spc="-10">
                <a:latin typeface="华文细黑"/>
                <a:cs typeface="华文细黑"/>
              </a:rPr>
              <a:t>新股上市首日平均回报率</a:t>
            </a:r>
            <a:r>
              <a:rPr sz="1400" spc="10">
                <a:latin typeface="华文细黑"/>
                <a:cs typeface="华文细黑"/>
              </a:rPr>
              <a:t>为</a:t>
            </a:r>
            <a:r>
              <a:rPr sz="1400" spc="-5">
                <a:latin typeface="Calibri"/>
                <a:cs typeface="Calibri"/>
              </a:rPr>
              <a:t>40%</a:t>
            </a:r>
            <a:r>
              <a:rPr sz="1400" spc="-10">
                <a:latin typeface="华文细黑"/>
                <a:cs typeface="华文细黑"/>
              </a:rPr>
              <a:t>。</a:t>
            </a:r>
            <a:endParaRPr sz="1400">
              <a:latin typeface="华文细黑"/>
              <a:cs typeface="华文细黑"/>
            </a:endParaRPr>
          </a:p>
          <a:p>
            <a:pPr marL="207645" indent="-156210">
              <a:lnSpc>
                <a:spcPts val="1670"/>
              </a:lnSpc>
              <a:spcBef>
                <a:spcPts val="25"/>
              </a:spcBef>
              <a:buFont typeface="Calibri"/>
              <a:buChar char="•"/>
              <a:tabLst>
                <a:tab pos="208279"/>
              </a:tabLst>
            </a:pPr>
            <a:r>
              <a:rPr sz="1400" spc="-10">
                <a:latin typeface="华文细黑"/>
                <a:cs typeface="华文细黑"/>
              </a:rPr>
              <a:t>新股上市首日平均回报率</a:t>
            </a:r>
            <a:r>
              <a:rPr sz="1400" spc="10">
                <a:latin typeface="华文细黑"/>
                <a:cs typeface="华文细黑"/>
              </a:rPr>
              <a:t>之</a:t>
            </a:r>
            <a:r>
              <a:rPr sz="1400" spc="-10">
                <a:latin typeface="华文细黑"/>
                <a:cs typeface="华文细黑"/>
              </a:rPr>
              <a:t>间</a:t>
            </a:r>
            <a:r>
              <a:rPr sz="1400" spc="10">
                <a:latin typeface="华文细黑"/>
                <a:cs typeface="华文细黑"/>
              </a:rPr>
              <a:t>差</a:t>
            </a:r>
            <a:r>
              <a:rPr sz="1400" spc="-10">
                <a:latin typeface="华文细黑"/>
                <a:cs typeface="华文细黑"/>
              </a:rPr>
              <a:t>异</a:t>
            </a:r>
            <a:r>
              <a:rPr sz="1400" spc="10">
                <a:latin typeface="华文细黑"/>
                <a:cs typeface="华文细黑"/>
              </a:rPr>
              <a:t>显</a:t>
            </a:r>
            <a:r>
              <a:rPr sz="1400" spc="-10">
                <a:latin typeface="华文细黑"/>
                <a:cs typeface="华文细黑"/>
              </a:rPr>
              <a:t>著，</a:t>
            </a:r>
            <a:r>
              <a:rPr sz="1400" spc="10">
                <a:latin typeface="华文细黑"/>
                <a:cs typeface="华文细黑"/>
              </a:rPr>
              <a:t>最</a:t>
            </a:r>
            <a:r>
              <a:rPr sz="1400" spc="-10">
                <a:latin typeface="华文细黑"/>
                <a:cs typeface="华文细黑"/>
              </a:rPr>
              <a:t>高</a:t>
            </a:r>
            <a:r>
              <a:rPr sz="1400" spc="10">
                <a:latin typeface="华文细黑"/>
                <a:cs typeface="华文细黑"/>
              </a:rPr>
              <a:t>和</a:t>
            </a:r>
            <a:r>
              <a:rPr sz="1400" spc="-10">
                <a:latin typeface="华文细黑"/>
                <a:cs typeface="华文细黑"/>
              </a:rPr>
              <a:t>最</a:t>
            </a:r>
            <a:r>
              <a:rPr sz="1400" spc="10">
                <a:latin typeface="华文细黑"/>
                <a:cs typeface="华文细黑"/>
              </a:rPr>
              <a:t>低</a:t>
            </a:r>
            <a:r>
              <a:rPr sz="1400" spc="-10">
                <a:latin typeface="华文细黑"/>
                <a:cs typeface="华文细黑"/>
              </a:rPr>
              <a:t>回</a:t>
            </a:r>
            <a:r>
              <a:rPr sz="1400" spc="10">
                <a:latin typeface="华文细黑"/>
                <a:cs typeface="华文细黑"/>
              </a:rPr>
              <a:t>报</a:t>
            </a:r>
            <a:r>
              <a:rPr sz="1400" spc="-10">
                <a:latin typeface="华文细黑"/>
                <a:cs typeface="华文细黑"/>
              </a:rPr>
              <a:t>率分</a:t>
            </a:r>
            <a:r>
              <a:rPr sz="1400" spc="10">
                <a:latin typeface="华文细黑"/>
                <a:cs typeface="华文细黑"/>
              </a:rPr>
              <a:t>别</a:t>
            </a:r>
            <a:r>
              <a:rPr sz="1400" spc="-10">
                <a:latin typeface="华文细黑"/>
                <a:cs typeface="华文细黑"/>
              </a:rPr>
              <a:t>为</a:t>
            </a:r>
            <a:endParaRPr sz="1400">
              <a:latin typeface="华文细黑"/>
              <a:cs typeface="华文细黑"/>
            </a:endParaRPr>
          </a:p>
          <a:p>
            <a:pPr marL="207645">
              <a:lnSpc>
                <a:spcPts val="1670"/>
              </a:lnSpc>
            </a:pPr>
            <a:r>
              <a:rPr sz="1400" spc="-15">
                <a:latin typeface="Calibri"/>
                <a:cs typeface="Calibri"/>
              </a:rPr>
              <a:t>1,742%</a:t>
            </a:r>
            <a:r>
              <a:rPr sz="1400" spc="100">
                <a:latin typeface="Calibri"/>
                <a:cs typeface="Calibri"/>
              </a:rPr>
              <a:t> </a:t>
            </a:r>
            <a:r>
              <a:rPr sz="1400" spc="5">
                <a:solidFill>
                  <a:srgbClr val="303030"/>
                </a:solidFill>
                <a:latin typeface="Calibri"/>
                <a:cs typeface="Calibri"/>
              </a:rPr>
              <a:t>(</a:t>
            </a:r>
            <a:r>
              <a:rPr sz="1400" spc="-10">
                <a:latin typeface="华文细黑"/>
                <a:cs typeface="华文细黑"/>
              </a:rPr>
              <a:t>盟固利</a:t>
            </a:r>
            <a:r>
              <a:rPr sz="1400" spc="5">
                <a:latin typeface="Calibri"/>
                <a:cs typeface="Calibri"/>
              </a:rPr>
              <a:t>)</a:t>
            </a:r>
            <a:r>
              <a:rPr sz="1400" spc="-10">
                <a:latin typeface="华文细黑"/>
                <a:cs typeface="华文细黑"/>
              </a:rPr>
              <a:t>和</a:t>
            </a:r>
            <a:r>
              <a:rPr sz="1400" spc="-10">
                <a:latin typeface="Calibri"/>
                <a:cs typeface="Calibri"/>
              </a:rPr>
              <a:t>-20%</a:t>
            </a:r>
            <a:r>
              <a:rPr sz="1400" spc="55">
                <a:latin typeface="Calibri"/>
                <a:cs typeface="Calibri"/>
              </a:rPr>
              <a:t> </a:t>
            </a:r>
            <a:r>
              <a:rPr sz="1400" spc="5">
                <a:latin typeface="Calibri"/>
                <a:cs typeface="Calibri"/>
              </a:rPr>
              <a:t>(</a:t>
            </a:r>
            <a:r>
              <a:rPr sz="1400" spc="-10">
                <a:latin typeface="华文细黑"/>
                <a:cs typeface="华文细黑"/>
              </a:rPr>
              <a:t>涛涛车业</a:t>
            </a:r>
            <a:r>
              <a:rPr sz="1400" spc="5">
                <a:latin typeface="Calibri"/>
                <a:cs typeface="Calibri"/>
              </a:rPr>
              <a:t>)</a:t>
            </a:r>
            <a:r>
              <a:rPr sz="1400" spc="-10">
                <a:latin typeface="华文细黑"/>
                <a:cs typeface="华文细黑"/>
              </a:rPr>
              <a:t>。</a:t>
            </a:r>
            <a:endParaRPr sz="1400">
              <a:latin typeface="华文细黑"/>
              <a:cs typeface="华文细黑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200">
              <a:latin typeface="华文细黑"/>
              <a:cs typeface="华文细黑"/>
            </a:endParaRPr>
          </a:p>
          <a:p>
            <a:pPr marL="4063365">
              <a:lnSpc>
                <a:spcPct val="100000"/>
              </a:lnSpc>
            </a:pPr>
            <a:r>
              <a:rPr sz="1550" b="1" spc="50">
                <a:solidFill>
                  <a:srgbClr val="FFFFFF"/>
                </a:solidFill>
                <a:latin typeface="Microsoft JhengHei"/>
                <a:cs typeface="Microsoft JhengHei"/>
              </a:rPr>
              <a:t>北交所</a:t>
            </a:r>
            <a:endParaRPr sz="1550">
              <a:latin typeface="Microsoft JhengHei"/>
              <a:cs typeface="Microsoft JhengHei"/>
            </a:endParaRPr>
          </a:p>
          <a:p>
            <a:pPr marL="167640" marR="784860" indent="-155575">
              <a:lnSpc>
                <a:spcPts val="1510"/>
              </a:lnSpc>
              <a:spcBef>
                <a:spcPts val="1605"/>
              </a:spcBef>
              <a:buChar char="•"/>
              <a:tabLst>
                <a:tab pos="168275"/>
              </a:tabLst>
            </a:pPr>
            <a:r>
              <a:rPr sz="1400" spc="-20">
                <a:solidFill>
                  <a:srgbClr val="303030"/>
                </a:solidFill>
                <a:latin typeface="Calibri"/>
                <a:cs typeface="Calibri"/>
              </a:rPr>
              <a:t>93%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的</a:t>
            </a:r>
            <a:r>
              <a:rPr sz="1400" spc="-10">
                <a:solidFill>
                  <a:srgbClr val="303030"/>
                </a:solidFill>
                <a:latin typeface="Calibri"/>
                <a:cs typeface="Calibri"/>
              </a:rPr>
              <a:t>IPO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项目</a:t>
            </a:r>
            <a:r>
              <a:rPr sz="1400" spc="-5">
                <a:solidFill>
                  <a:srgbClr val="303030"/>
                </a:solidFill>
                <a:latin typeface="Calibri"/>
                <a:cs typeface="Calibri"/>
              </a:rPr>
              <a:t>(69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宗</a:t>
            </a:r>
            <a:r>
              <a:rPr sz="1400" spc="5">
                <a:solidFill>
                  <a:srgbClr val="303030"/>
                </a:solidFill>
                <a:latin typeface="Calibri"/>
                <a:cs typeface="Calibri"/>
              </a:rPr>
              <a:t>)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市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盈率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在</a:t>
            </a:r>
            <a:r>
              <a:rPr sz="1400" spc="-5">
                <a:solidFill>
                  <a:srgbClr val="303030"/>
                </a:solidFill>
                <a:latin typeface="Calibri"/>
                <a:cs typeface="Calibri"/>
              </a:rPr>
              <a:t>10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1400" spc="-5">
                <a:solidFill>
                  <a:srgbClr val="303030"/>
                </a:solidFill>
                <a:latin typeface="Calibri"/>
                <a:cs typeface="Calibri"/>
              </a:rPr>
              <a:t>30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倍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之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间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较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上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同期 </a:t>
            </a:r>
            <a:r>
              <a:rPr sz="1400" spc="-10">
                <a:solidFill>
                  <a:srgbClr val="303030"/>
                </a:solidFill>
                <a:latin typeface="Calibri"/>
                <a:cs typeface="Calibri"/>
              </a:rPr>
              <a:t>(95%)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减少</a:t>
            </a:r>
            <a:r>
              <a:rPr sz="1400" spc="-15">
                <a:solidFill>
                  <a:srgbClr val="303030"/>
                </a:solidFill>
                <a:latin typeface="Calibri"/>
                <a:cs typeface="Calibri"/>
              </a:rPr>
              <a:t>2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个百分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点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。</a:t>
            </a:r>
            <a:endParaRPr sz="1400">
              <a:latin typeface="华文细黑"/>
              <a:cs typeface="华文细黑"/>
            </a:endParaRPr>
          </a:p>
          <a:p>
            <a:pPr marL="167640" indent="-155575">
              <a:lnSpc>
                <a:spcPts val="1595"/>
              </a:lnSpc>
              <a:spcBef>
                <a:spcPts val="75"/>
              </a:spcBef>
              <a:buChar char="•"/>
              <a:tabLst>
                <a:tab pos="168275"/>
              </a:tabLst>
            </a:pPr>
            <a:r>
              <a:rPr sz="1400" spc="-20">
                <a:solidFill>
                  <a:srgbClr val="303030"/>
                </a:solidFill>
                <a:latin typeface="Calibri"/>
                <a:cs typeface="Calibri"/>
              </a:rPr>
              <a:t>4%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的</a:t>
            </a:r>
            <a:r>
              <a:rPr sz="1400" spc="-10">
                <a:solidFill>
                  <a:srgbClr val="303030"/>
                </a:solidFill>
                <a:latin typeface="Calibri"/>
                <a:cs typeface="Calibri"/>
              </a:rPr>
              <a:t>IPO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项目</a:t>
            </a:r>
            <a:r>
              <a:rPr sz="1400" spc="-5">
                <a:solidFill>
                  <a:srgbClr val="303030"/>
                </a:solidFill>
                <a:latin typeface="Calibri"/>
                <a:cs typeface="Calibri"/>
              </a:rPr>
              <a:t>(3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宗</a:t>
            </a:r>
            <a:r>
              <a:rPr sz="1400" spc="5">
                <a:solidFill>
                  <a:srgbClr val="303030"/>
                </a:solidFill>
                <a:latin typeface="Calibri"/>
                <a:cs typeface="Calibri"/>
              </a:rPr>
              <a:t>)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市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盈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率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超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过</a:t>
            </a:r>
            <a:r>
              <a:rPr sz="1400" spc="-5">
                <a:solidFill>
                  <a:srgbClr val="303030"/>
                </a:solidFill>
                <a:latin typeface="Calibri"/>
                <a:cs typeface="Calibri"/>
              </a:rPr>
              <a:t>30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倍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较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上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同期</a:t>
            </a:r>
            <a:r>
              <a:rPr sz="1400">
                <a:solidFill>
                  <a:srgbClr val="303030"/>
                </a:solidFill>
                <a:latin typeface="Calibri"/>
                <a:cs typeface="Calibri"/>
              </a:rPr>
              <a:t>(5%)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减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少</a:t>
            </a:r>
            <a:r>
              <a:rPr sz="1400" spc="-15">
                <a:solidFill>
                  <a:srgbClr val="303030"/>
                </a:solidFill>
                <a:latin typeface="Calibri"/>
                <a:cs typeface="Calibri"/>
              </a:rPr>
              <a:t>1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个</a:t>
            </a:r>
            <a:endParaRPr sz="1400">
              <a:latin typeface="华文细黑"/>
              <a:cs typeface="华文细黑"/>
            </a:endParaRPr>
          </a:p>
          <a:p>
            <a:pPr marL="167640">
              <a:lnSpc>
                <a:spcPts val="1595"/>
              </a:lnSpc>
            </a:pP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百分点。</a:t>
            </a:r>
            <a:endParaRPr sz="1400">
              <a:latin typeface="华文细黑"/>
              <a:cs typeface="华文细黑"/>
            </a:endParaRPr>
          </a:p>
          <a:p>
            <a:pPr marL="167640" indent="-155575">
              <a:lnSpc>
                <a:spcPct val="100000"/>
              </a:lnSpc>
              <a:spcBef>
                <a:spcPts val="95"/>
              </a:spcBef>
              <a:buChar char="•"/>
              <a:tabLst>
                <a:tab pos="168275"/>
              </a:tabLst>
            </a:pPr>
            <a:r>
              <a:rPr sz="1400" spc="-20">
                <a:solidFill>
                  <a:srgbClr val="303030"/>
                </a:solidFill>
                <a:latin typeface="Calibri"/>
                <a:cs typeface="Calibri"/>
              </a:rPr>
              <a:t>3%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的</a:t>
            </a:r>
            <a:r>
              <a:rPr sz="1400" spc="-10">
                <a:solidFill>
                  <a:srgbClr val="303030"/>
                </a:solidFill>
                <a:latin typeface="Calibri"/>
                <a:cs typeface="Calibri"/>
              </a:rPr>
              <a:t>IPO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项目</a:t>
            </a:r>
            <a:r>
              <a:rPr sz="1400" spc="-5">
                <a:solidFill>
                  <a:srgbClr val="303030"/>
                </a:solidFill>
                <a:latin typeface="Calibri"/>
                <a:cs typeface="Calibri"/>
              </a:rPr>
              <a:t>(2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宗</a:t>
            </a:r>
            <a:r>
              <a:rPr sz="1400" spc="5">
                <a:solidFill>
                  <a:srgbClr val="303030"/>
                </a:solidFill>
                <a:latin typeface="Calibri"/>
                <a:cs typeface="Calibri"/>
              </a:rPr>
              <a:t>)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未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有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盈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利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，上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度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未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有。</a:t>
            </a:r>
            <a:endParaRPr sz="1400">
              <a:latin typeface="华文细黑"/>
              <a:cs typeface="华文细黑"/>
            </a:endParaRPr>
          </a:p>
          <a:p>
            <a:pPr marL="167640" indent="-155575">
              <a:lnSpc>
                <a:spcPct val="100000"/>
              </a:lnSpc>
              <a:spcBef>
                <a:spcPts val="70"/>
              </a:spcBef>
              <a:buFont typeface="Calibri"/>
              <a:buChar char="•"/>
              <a:tabLst>
                <a:tab pos="168275"/>
              </a:tabLst>
            </a:pP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新股上市首日平均回报率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为</a:t>
            </a:r>
            <a:r>
              <a:rPr sz="1400" spc="-5">
                <a:solidFill>
                  <a:srgbClr val="303030"/>
                </a:solidFill>
                <a:latin typeface="Calibri"/>
                <a:cs typeface="Calibri"/>
              </a:rPr>
              <a:t>42%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。</a:t>
            </a:r>
            <a:endParaRPr sz="1400">
              <a:latin typeface="华文细黑"/>
              <a:cs typeface="华文细黑"/>
            </a:endParaRPr>
          </a:p>
          <a:p>
            <a:pPr marL="167640" indent="-155575">
              <a:lnSpc>
                <a:spcPts val="1585"/>
              </a:lnSpc>
              <a:spcBef>
                <a:spcPts val="120"/>
              </a:spcBef>
              <a:buFont typeface="Calibri"/>
              <a:buChar char="•"/>
              <a:tabLst>
                <a:tab pos="168275"/>
              </a:tabLst>
            </a:pP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新股上市首日平均回报率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之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间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有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一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定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差异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，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最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高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和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最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低</a:t>
            </a:r>
            <a:r>
              <a:rPr sz="1400" spc="10">
                <a:solidFill>
                  <a:srgbClr val="303030"/>
                </a:solidFill>
                <a:latin typeface="华文细黑"/>
                <a:cs typeface="华文细黑"/>
              </a:rPr>
              <a:t>回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报</a:t>
            </a:r>
            <a:endParaRPr sz="1400">
              <a:latin typeface="华文细黑"/>
              <a:cs typeface="华文细黑"/>
            </a:endParaRPr>
          </a:p>
          <a:p>
            <a:pPr marL="167640">
              <a:lnSpc>
                <a:spcPts val="1585"/>
              </a:lnSpc>
            </a:pP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率分别为</a:t>
            </a:r>
            <a:r>
              <a:rPr sz="1400" spc="-10">
                <a:solidFill>
                  <a:srgbClr val="303030"/>
                </a:solidFill>
                <a:latin typeface="Calibri"/>
                <a:cs typeface="Calibri"/>
              </a:rPr>
              <a:t>1,008%</a:t>
            </a:r>
            <a:r>
              <a:rPr sz="1400" spc="95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spc="5">
                <a:solidFill>
                  <a:srgbClr val="303030"/>
                </a:solidFill>
                <a:latin typeface="Calibri"/>
                <a:cs typeface="Calibri"/>
              </a:rPr>
              <a:t>(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阿为特</a:t>
            </a:r>
            <a:r>
              <a:rPr sz="1400" spc="5">
                <a:solidFill>
                  <a:srgbClr val="303030"/>
                </a:solidFill>
                <a:latin typeface="Calibri"/>
                <a:cs typeface="Calibri"/>
              </a:rPr>
              <a:t>)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和</a:t>
            </a:r>
            <a:r>
              <a:rPr sz="1400" spc="-10">
                <a:solidFill>
                  <a:srgbClr val="303030"/>
                </a:solidFill>
                <a:latin typeface="Calibri"/>
                <a:cs typeface="Calibri"/>
              </a:rPr>
              <a:t>-22%</a:t>
            </a:r>
            <a:r>
              <a:rPr sz="1400" spc="8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>
                <a:solidFill>
                  <a:srgbClr val="303030"/>
                </a:solidFill>
                <a:latin typeface="Calibri"/>
                <a:cs typeface="Calibri"/>
              </a:rPr>
              <a:t>(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东方碳素</a:t>
            </a:r>
            <a:r>
              <a:rPr sz="1400" spc="5">
                <a:solidFill>
                  <a:srgbClr val="303030"/>
                </a:solidFill>
                <a:latin typeface="Calibri"/>
                <a:cs typeface="Calibri"/>
              </a:rPr>
              <a:t>)</a:t>
            </a:r>
            <a:r>
              <a:rPr sz="1400" spc="-10">
                <a:solidFill>
                  <a:srgbClr val="303030"/>
                </a:solidFill>
                <a:latin typeface="华文细黑"/>
                <a:cs typeface="华文细黑"/>
              </a:rPr>
              <a:t>。</a:t>
            </a:r>
            <a:endParaRPr sz="1400">
              <a:latin typeface="华文细黑"/>
              <a:cs typeface="华文细黑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212222" y="1704339"/>
            <a:ext cx="579120" cy="172085"/>
          </a:xfrm>
          <a:custGeom>
            <a:rect l="l" t="t" r="r" b="b"/>
            <a:pathLst>
              <a:path w="579120" h="172085">
                <a:moveTo>
                  <a:pt x="578813" y="152400"/>
                </a:moveTo>
                <a:lnTo>
                  <a:pt x="560689" y="152400"/>
                </a:lnTo>
                <a:lnTo>
                  <a:pt x="548497" y="161544"/>
                </a:lnTo>
                <a:lnTo>
                  <a:pt x="551830" y="167259"/>
                </a:lnTo>
                <a:lnTo>
                  <a:pt x="556879" y="170688"/>
                </a:lnTo>
                <a:lnTo>
                  <a:pt x="563070" y="171831"/>
                </a:lnTo>
                <a:lnTo>
                  <a:pt x="569833" y="170688"/>
                </a:lnTo>
                <a:lnTo>
                  <a:pt x="575500" y="165163"/>
                </a:lnTo>
                <a:lnTo>
                  <a:pt x="578596" y="158496"/>
                </a:lnTo>
                <a:lnTo>
                  <a:pt x="578813" y="152400"/>
                </a:lnTo>
                <a:close/>
              </a:path>
              <a:path w="579120" h="172085">
                <a:moveTo>
                  <a:pt x="558355" y="135969"/>
                </a:moveTo>
                <a:lnTo>
                  <a:pt x="551545" y="137160"/>
                </a:lnTo>
                <a:lnTo>
                  <a:pt x="547639" y="142255"/>
                </a:lnTo>
                <a:lnTo>
                  <a:pt x="545449" y="148209"/>
                </a:lnTo>
                <a:lnTo>
                  <a:pt x="545544" y="154733"/>
                </a:lnTo>
                <a:lnTo>
                  <a:pt x="548497" y="161544"/>
                </a:lnTo>
                <a:lnTo>
                  <a:pt x="560689" y="152400"/>
                </a:lnTo>
                <a:lnTo>
                  <a:pt x="578813" y="152400"/>
                </a:lnTo>
                <a:lnTo>
                  <a:pt x="578834" y="151828"/>
                </a:lnTo>
                <a:lnTo>
                  <a:pt x="575929" y="146304"/>
                </a:lnTo>
                <a:lnTo>
                  <a:pt x="575929" y="143256"/>
                </a:lnTo>
                <a:lnTo>
                  <a:pt x="570833" y="139303"/>
                </a:lnTo>
                <a:lnTo>
                  <a:pt x="564880" y="136779"/>
                </a:lnTo>
                <a:lnTo>
                  <a:pt x="558355" y="135969"/>
                </a:lnTo>
                <a:close/>
              </a:path>
              <a:path w="579120" h="172085">
                <a:moveTo>
                  <a:pt x="521065" y="73151"/>
                </a:moveTo>
                <a:lnTo>
                  <a:pt x="508873" y="73151"/>
                </a:lnTo>
                <a:lnTo>
                  <a:pt x="502777" y="76200"/>
                </a:lnTo>
                <a:lnTo>
                  <a:pt x="502777" y="79248"/>
                </a:lnTo>
                <a:lnTo>
                  <a:pt x="499729" y="79248"/>
                </a:lnTo>
                <a:lnTo>
                  <a:pt x="496300" y="86106"/>
                </a:lnTo>
                <a:lnTo>
                  <a:pt x="495157" y="92964"/>
                </a:lnTo>
                <a:lnTo>
                  <a:pt x="496300" y="99822"/>
                </a:lnTo>
                <a:lnTo>
                  <a:pt x="499729" y="106680"/>
                </a:lnTo>
                <a:lnTo>
                  <a:pt x="502777" y="106680"/>
                </a:lnTo>
                <a:lnTo>
                  <a:pt x="508873" y="112775"/>
                </a:lnTo>
                <a:lnTo>
                  <a:pt x="518017" y="109727"/>
                </a:lnTo>
                <a:lnTo>
                  <a:pt x="524113" y="106680"/>
                </a:lnTo>
                <a:lnTo>
                  <a:pt x="527542" y="99822"/>
                </a:lnTo>
                <a:lnTo>
                  <a:pt x="528685" y="92964"/>
                </a:lnTo>
                <a:lnTo>
                  <a:pt x="527542" y="86106"/>
                </a:lnTo>
                <a:lnTo>
                  <a:pt x="521065" y="73151"/>
                </a:lnTo>
                <a:close/>
              </a:path>
              <a:path w="579120" h="172085">
                <a:moveTo>
                  <a:pt x="466019" y="48768"/>
                </a:moveTo>
                <a:lnTo>
                  <a:pt x="450961" y="48768"/>
                </a:lnTo>
                <a:lnTo>
                  <a:pt x="441817" y="64008"/>
                </a:lnTo>
                <a:lnTo>
                  <a:pt x="450961" y="67056"/>
                </a:lnTo>
                <a:lnTo>
                  <a:pt x="460105" y="64008"/>
                </a:lnTo>
                <a:lnTo>
                  <a:pt x="463153" y="57912"/>
                </a:lnTo>
                <a:lnTo>
                  <a:pt x="466058" y="49815"/>
                </a:lnTo>
                <a:lnTo>
                  <a:pt x="466019" y="48768"/>
                </a:lnTo>
                <a:close/>
              </a:path>
              <a:path w="579120" h="172085">
                <a:moveTo>
                  <a:pt x="450961" y="30480"/>
                </a:moveTo>
                <a:lnTo>
                  <a:pt x="444865" y="30480"/>
                </a:lnTo>
                <a:lnTo>
                  <a:pt x="438769" y="33527"/>
                </a:lnTo>
                <a:lnTo>
                  <a:pt x="435721" y="36575"/>
                </a:lnTo>
                <a:lnTo>
                  <a:pt x="429625" y="48768"/>
                </a:lnTo>
                <a:lnTo>
                  <a:pt x="432673" y="57912"/>
                </a:lnTo>
                <a:lnTo>
                  <a:pt x="438769" y="60960"/>
                </a:lnTo>
                <a:lnTo>
                  <a:pt x="450961" y="48768"/>
                </a:lnTo>
                <a:lnTo>
                  <a:pt x="466019" y="48768"/>
                </a:lnTo>
                <a:lnTo>
                  <a:pt x="465820" y="43434"/>
                </a:lnTo>
                <a:lnTo>
                  <a:pt x="462724" y="38195"/>
                </a:lnTo>
                <a:lnTo>
                  <a:pt x="457057" y="33527"/>
                </a:lnTo>
                <a:lnTo>
                  <a:pt x="450961" y="30480"/>
                </a:lnTo>
                <a:close/>
              </a:path>
              <a:path w="579120" h="172085">
                <a:moveTo>
                  <a:pt x="377809" y="6096"/>
                </a:moveTo>
                <a:lnTo>
                  <a:pt x="371713" y="6096"/>
                </a:lnTo>
                <a:lnTo>
                  <a:pt x="365617" y="9144"/>
                </a:lnTo>
                <a:lnTo>
                  <a:pt x="362569" y="9144"/>
                </a:lnTo>
                <a:lnTo>
                  <a:pt x="359521" y="12192"/>
                </a:lnTo>
                <a:lnTo>
                  <a:pt x="359413" y="19383"/>
                </a:lnTo>
                <a:lnTo>
                  <a:pt x="358854" y="25050"/>
                </a:lnTo>
                <a:lnTo>
                  <a:pt x="361045" y="31242"/>
                </a:lnTo>
                <a:lnTo>
                  <a:pt x="365521" y="36290"/>
                </a:lnTo>
                <a:lnTo>
                  <a:pt x="371713" y="39624"/>
                </a:lnTo>
                <a:lnTo>
                  <a:pt x="374761" y="39624"/>
                </a:lnTo>
                <a:lnTo>
                  <a:pt x="379761" y="39862"/>
                </a:lnTo>
                <a:lnTo>
                  <a:pt x="385048" y="36956"/>
                </a:lnTo>
                <a:lnTo>
                  <a:pt x="389763" y="32337"/>
                </a:lnTo>
                <a:lnTo>
                  <a:pt x="393049" y="27432"/>
                </a:lnTo>
                <a:lnTo>
                  <a:pt x="391953" y="19383"/>
                </a:lnTo>
                <a:lnTo>
                  <a:pt x="388858" y="13335"/>
                </a:lnTo>
                <a:lnTo>
                  <a:pt x="384048" y="9001"/>
                </a:lnTo>
                <a:lnTo>
                  <a:pt x="377809" y="6096"/>
                </a:lnTo>
                <a:close/>
              </a:path>
              <a:path w="579120" h="172085">
                <a:moveTo>
                  <a:pt x="304657" y="0"/>
                </a:moveTo>
                <a:lnTo>
                  <a:pt x="295513" y="0"/>
                </a:lnTo>
                <a:lnTo>
                  <a:pt x="295513" y="3048"/>
                </a:lnTo>
                <a:lnTo>
                  <a:pt x="289417" y="3048"/>
                </a:lnTo>
                <a:lnTo>
                  <a:pt x="283321" y="6096"/>
                </a:lnTo>
                <a:lnTo>
                  <a:pt x="280273" y="12192"/>
                </a:lnTo>
                <a:lnTo>
                  <a:pt x="280273" y="18287"/>
                </a:lnTo>
                <a:lnTo>
                  <a:pt x="281844" y="24955"/>
                </a:lnTo>
                <a:lnTo>
                  <a:pt x="285988" y="30479"/>
                </a:lnTo>
                <a:lnTo>
                  <a:pt x="291846" y="33718"/>
                </a:lnTo>
                <a:lnTo>
                  <a:pt x="298561" y="33527"/>
                </a:lnTo>
                <a:lnTo>
                  <a:pt x="310753" y="33527"/>
                </a:lnTo>
                <a:lnTo>
                  <a:pt x="313801" y="27432"/>
                </a:lnTo>
                <a:lnTo>
                  <a:pt x="313801" y="9144"/>
                </a:lnTo>
                <a:lnTo>
                  <a:pt x="304657" y="0"/>
                </a:lnTo>
                <a:close/>
              </a:path>
              <a:path w="579120" h="172085">
                <a:moveTo>
                  <a:pt x="223027" y="18859"/>
                </a:moveTo>
                <a:lnTo>
                  <a:pt x="216265" y="21336"/>
                </a:lnTo>
                <a:lnTo>
                  <a:pt x="213217" y="21336"/>
                </a:lnTo>
                <a:lnTo>
                  <a:pt x="208788" y="25955"/>
                </a:lnTo>
                <a:lnTo>
                  <a:pt x="205216" y="30861"/>
                </a:lnTo>
                <a:lnTo>
                  <a:pt x="203358" y="36337"/>
                </a:lnTo>
                <a:lnTo>
                  <a:pt x="204073" y="42672"/>
                </a:lnTo>
                <a:lnTo>
                  <a:pt x="208740" y="47101"/>
                </a:lnTo>
                <a:lnTo>
                  <a:pt x="213979" y="50673"/>
                </a:lnTo>
                <a:lnTo>
                  <a:pt x="220360" y="52530"/>
                </a:lnTo>
                <a:lnTo>
                  <a:pt x="228457" y="51815"/>
                </a:lnTo>
                <a:lnTo>
                  <a:pt x="234172" y="47148"/>
                </a:lnTo>
                <a:lnTo>
                  <a:pt x="237601" y="41910"/>
                </a:lnTo>
                <a:lnTo>
                  <a:pt x="238744" y="35528"/>
                </a:lnTo>
                <a:lnTo>
                  <a:pt x="237601" y="27432"/>
                </a:lnTo>
                <a:lnTo>
                  <a:pt x="234267" y="23050"/>
                </a:lnTo>
                <a:lnTo>
                  <a:pt x="229219" y="19812"/>
                </a:lnTo>
                <a:lnTo>
                  <a:pt x="223027" y="18859"/>
                </a:lnTo>
                <a:close/>
              </a:path>
              <a:path w="579120" h="172085">
                <a:moveTo>
                  <a:pt x="150352" y="55006"/>
                </a:moveTo>
                <a:lnTo>
                  <a:pt x="143113" y="57912"/>
                </a:lnTo>
                <a:lnTo>
                  <a:pt x="137017" y="60960"/>
                </a:lnTo>
                <a:lnTo>
                  <a:pt x="133969" y="73151"/>
                </a:lnTo>
                <a:lnTo>
                  <a:pt x="137017" y="79248"/>
                </a:lnTo>
                <a:lnTo>
                  <a:pt x="142112" y="84963"/>
                </a:lnTo>
                <a:lnTo>
                  <a:pt x="148066" y="88392"/>
                </a:lnTo>
                <a:lnTo>
                  <a:pt x="154590" y="89535"/>
                </a:lnTo>
                <a:lnTo>
                  <a:pt x="161401" y="88392"/>
                </a:lnTo>
                <a:lnTo>
                  <a:pt x="161401" y="85344"/>
                </a:lnTo>
                <a:lnTo>
                  <a:pt x="170545" y="79248"/>
                </a:lnTo>
                <a:lnTo>
                  <a:pt x="170545" y="73151"/>
                </a:lnTo>
                <a:lnTo>
                  <a:pt x="167497" y="64008"/>
                </a:lnTo>
                <a:lnTo>
                  <a:pt x="163687" y="58340"/>
                </a:lnTo>
                <a:lnTo>
                  <a:pt x="157591" y="55245"/>
                </a:lnTo>
                <a:lnTo>
                  <a:pt x="150352" y="55006"/>
                </a:lnTo>
                <a:close/>
              </a:path>
              <a:path w="579120" h="172085">
                <a:moveTo>
                  <a:pt x="82867" y="93344"/>
                </a:moveTo>
                <a:lnTo>
                  <a:pt x="76057" y="94487"/>
                </a:lnTo>
                <a:lnTo>
                  <a:pt x="72104" y="99583"/>
                </a:lnTo>
                <a:lnTo>
                  <a:pt x="69580" y="105537"/>
                </a:lnTo>
                <a:lnTo>
                  <a:pt x="68770" y="112061"/>
                </a:lnTo>
                <a:lnTo>
                  <a:pt x="69961" y="118872"/>
                </a:lnTo>
                <a:lnTo>
                  <a:pt x="73723" y="123253"/>
                </a:lnTo>
                <a:lnTo>
                  <a:pt x="79486" y="126492"/>
                </a:lnTo>
                <a:lnTo>
                  <a:pt x="85820" y="127444"/>
                </a:lnTo>
                <a:lnTo>
                  <a:pt x="91297" y="124968"/>
                </a:lnTo>
                <a:lnTo>
                  <a:pt x="94345" y="124968"/>
                </a:lnTo>
                <a:lnTo>
                  <a:pt x="100012" y="121205"/>
                </a:lnTo>
                <a:lnTo>
                  <a:pt x="103108" y="115443"/>
                </a:lnTo>
                <a:lnTo>
                  <a:pt x="103346" y="109108"/>
                </a:lnTo>
                <a:lnTo>
                  <a:pt x="100441" y="103632"/>
                </a:lnTo>
                <a:lnTo>
                  <a:pt x="95345" y="97916"/>
                </a:lnTo>
                <a:lnTo>
                  <a:pt x="89392" y="94487"/>
                </a:lnTo>
                <a:lnTo>
                  <a:pt x="82867" y="93344"/>
                </a:lnTo>
                <a:close/>
              </a:path>
              <a:path w="579120" h="172085">
                <a:moveTo>
                  <a:pt x="20812" y="134112"/>
                </a:moveTo>
                <a:lnTo>
                  <a:pt x="0" y="153019"/>
                </a:lnTo>
                <a:lnTo>
                  <a:pt x="2905" y="158496"/>
                </a:lnTo>
                <a:lnTo>
                  <a:pt x="8000" y="164163"/>
                </a:lnTo>
                <a:lnTo>
                  <a:pt x="13954" y="167259"/>
                </a:lnTo>
                <a:lnTo>
                  <a:pt x="20478" y="167497"/>
                </a:lnTo>
                <a:lnTo>
                  <a:pt x="27289" y="164592"/>
                </a:lnTo>
                <a:lnTo>
                  <a:pt x="31194" y="159496"/>
                </a:lnTo>
                <a:lnTo>
                  <a:pt x="33385" y="153543"/>
                </a:lnTo>
                <a:lnTo>
                  <a:pt x="33289" y="147018"/>
                </a:lnTo>
                <a:lnTo>
                  <a:pt x="30337" y="140208"/>
                </a:lnTo>
                <a:lnTo>
                  <a:pt x="26574" y="136302"/>
                </a:lnTo>
                <a:lnTo>
                  <a:pt x="20812" y="1341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736335" y="1871979"/>
            <a:ext cx="128270" cy="104139"/>
          </a:xfrm>
          <a:custGeom>
            <a:rect l="l" t="t" r="r" b="b"/>
            <a:pathLst>
              <a:path w="128270" h="104138">
                <a:moveTo>
                  <a:pt x="128015" y="0"/>
                </a:moveTo>
                <a:lnTo>
                  <a:pt x="0" y="79248"/>
                </a:lnTo>
                <a:lnTo>
                  <a:pt x="103631" y="103632"/>
                </a:lnTo>
                <a:lnTo>
                  <a:pt x="1280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846064" y="1963420"/>
            <a:ext cx="536575" cy="536575"/>
          </a:xfrm>
          <a:custGeom>
            <a:rect l="l" t="t" r="r" b="b"/>
            <a:pathLst>
              <a:path w="536575" h="536575">
                <a:moveTo>
                  <a:pt x="268224" y="0"/>
                </a:moveTo>
                <a:lnTo>
                  <a:pt x="220492" y="4381"/>
                </a:lnTo>
                <a:lnTo>
                  <a:pt x="175370" y="16991"/>
                </a:lnTo>
                <a:lnTo>
                  <a:pt x="133660" y="37027"/>
                </a:lnTo>
                <a:lnTo>
                  <a:pt x="96164" y="63686"/>
                </a:lnTo>
                <a:lnTo>
                  <a:pt x="63686" y="96164"/>
                </a:lnTo>
                <a:lnTo>
                  <a:pt x="37027" y="133660"/>
                </a:lnTo>
                <a:lnTo>
                  <a:pt x="16991" y="175370"/>
                </a:lnTo>
                <a:lnTo>
                  <a:pt x="4381" y="220492"/>
                </a:lnTo>
                <a:lnTo>
                  <a:pt x="0" y="268224"/>
                </a:lnTo>
                <a:lnTo>
                  <a:pt x="4381" y="316757"/>
                </a:lnTo>
                <a:lnTo>
                  <a:pt x="16991" y="362306"/>
                </a:lnTo>
                <a:lnTo>
                  <a:pt x="37027" y="404142"/>
                </a:lnTo>
                <a:lnTo>
                  <a:pt x="63686" y="441537"/>
                </a:lnTo>
                <a:lnTo>
                  <a:pt x="96164" y="473765"/>
                </a:lnTo>
                <a:lnTo>
                  <a:pt x="133660" y="500097"/>
                </a:lnTo>
                <a:lnTo>
                  <a:pt x="175370" y="519807"/>
                </a:lnTo>
                <a:lnTo>
                  <a:pt x="220492" y="532166"/>
                </a:lnTo>
                <a:lnTo>
                  <a:pt x="268224" y="536447"/>
                </a:lnTo>
                <a:lnTo>
                  <a:pt x="316757" y="532166"/>
                </a:lnTo>
                <a:lnTo>
                  <a:pt x="362306" y="519807"/>
                </a:lnTo>
                <a:lnTo>
                  <a:pt x="404142" y="500097"/>
                </a:lnTo>
                <a:lnTo>
                  <a:pt x="441537" y="473765"/>
                </a:lnTo>
                <a:lnTo>
                  <a:pt x="473765" y="441537"/>
                </a:lnTo>
                <a:lnTo>
                  <a:pt x="500097" y="404142"/>
                </a:lnTo>
                <a:lnTo>
                  <a:pt x="519807" y="362306"/>
                </a:lnTo>
                <a:lnTo>
                  <a:pt x="532166" y="316757"/>
                </a:lnTo>
                <a:lnTo>
                  <a:pt x="536448" y="268224"/>
                </a:lnTo>
                <a:lnTo>
                  <a:pt x="532166" y="220492"/>
                </a:lnTo>
                <a:lnTo>
                  <a:pt x="519807" y="175370"/>
                </a:lnTo>
                <a:lnTo>
                  <a:pt x="500097" y="133660"/>
                </a:lnTo>
                <a:lnTo>
                  <a:pt x="473765" y="96164"/>
                </a:lnTo>
                <a:lnTo>
                  <a:pt x="441537" y="63686"/>
                </a:lnTo>
                <a:lnTo>
                  <a:pt x="404142" y="37027"/>
                </a:lnTo>
                <a:lnTo>
                  <a:pt x="362306" y="16991"/>
                </a:lnTo>
                <a:lnTo>
                  <a:pt x="316757" y="4381"/>
                </a:lnTo>
                <a:lnTo>
                  <a:pt x="2682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870447" y="1987804"/>
            <a:ext cx="487680" cy="487680"/>
          </a:xfrm>
          <a:custGeom>
            <a:rect l="l" t="t" r="r" b="b"/>
            <a:pathLst>
              <a:path w="487679" h="487680">
                <a:moveTo>
                  <a:pt x="243839" y="0"/>
                </a:moveTo>
                <a:lnTo>
                  <a:pt x="194857" y="4976"/>
                </a:lnTo>
                <a:lnTo>
                  <a:pt x="149161" y="19240"/>
                </a:lnTo>
                <a:lnTo>
                  <a:pt x="107751" y="41790"/>
                </a:lnTo>
                <a:lnTo>
                  <a:pt x="71627" y="71628"/>
                </a:lnTo>
                <a:lnTo>
                  <a:pt x="41790" y="107751"/>
                </a:lnTo>
                <a:lnTo>
                  <a:pt x="19240" y="149161"/>
                </a:lnTo>
                <a:lnTo>
                  <a:pt x="4976" y="194857"/>
                </a:lnTo>
                <a:lnTo>
                  <a:pt x="0" y="243840"/>
                </a:lnTo>
                <a:lnTo>
                  <a:pt x="4976" y="292822"/>
                </a:lnTo>
                <a:lnTo>
                  <a:pt x="19240" y="338518"/>
                </a:lnTo>
                <a:lnTo>
                  <a:pt x="41790" y="379928"/>
                </a:lnTo>
                <a:lnTo>
                  <a:pt x="71628" y="416052"/>
                </a:lnTo>
                <a:lnTo>
                  <a:pt x="107751" y="445889"/>
                </a:lnTo>
                <a:lnTo>
                  <a:pt x="149161" y="468439"/>
                </a:lnTo>
                <a:lnTo>
                  <a:pt x="194857" y="482703"/>
                </a:lnTo>
                <a:lnTo>
                  <a:pt x="243839" y="487680"/>
                </a:lnTo>
                <a:lnTo>
                  <a:pt x="292822" y="482703"/>
                </a:lnTo>
                <a:lnTo>
                  <a:pt x="338518" y="468439"/>
                </a:lnTo>
                <a:lnTo>
                  <a:pt x="379928" y="445889"/>
                </a:lnTo>
                <a:lnTo>
                  <a:pt x="416051" y="416052"/>
                </a:lnTo>
                <a:lnTo>
                  <a:pt x="439968" y="387096"/>
                </a:lnTo>
                <a:lnTo>
                  <a:pt x="237743" y="387096"/>
                </a:lnTo>
                <a:lnTo>
                  <a:pt x="234696" y="381000"/>
                </a:lnTo>
                <a:lnTo>
                  <a:pt x="234696" y="344424"/>
                </a:lnTo>
                <a:lnTo>
                  <a:pt x="146303" y="344424"/>
                </a:lnTo>
                <a:lnTo>
                  <a:pt x="146303" y="341375"/>
                </a:lnTo>
                <a:lnTo>
                  <a:pt x="140207" y="338328"/>
                </a:lnTo>
                <a:lnTo>
                  <a:pt x="140207" y="332232"/>
                </a:lnTo>
                <a:lnTo>
                  <a:pt x="146303" y="329184"/>
                </a:lnTo>
                <a:lnTo>
                  <a:pt x="219455" y="252984"/>
                </a:lnTo>
                <a:lnTo>
                  <a:pt x="106679" y="252984"/>
                </a:lnTo>
                <a:lnTo>
                  <a:pt x="100584" y="249936"/>
                </a:lnTo>
                <a:lnTo>
                  <a:pt x="100584" y="237744"/>
                </a:lnTo>
                <a:lnTo>
                  <a:pt x="106679" y="234696"/>
                </a:lnTo>
                <a:lnTo>
                  <a:pt x="219455" y="234696"/>
                </a:lnTo>
                <a:lnTo>
                  <a:pt x="146303" y="158496"/>
                </a:lnTo>
                <a:lnTo>
                  <a:pt x="140207" y="155448"/>
                </a:lnTo>
                <a:lnTo>
                  <a:pt x="140207" y="149351"/>
                </a:lnTo>
                <a:lnTo>
                  <a:pt x="146303" y="146304"/>
                </a:lnTo>
                <a:lnTo>
                  <a:pt x="149351" y="140208"/>
                </a:lnTo>
                <a:lnTo>
                  <a:pt x="234696" y="140208"/>
                </a:lnTo>
                <a:lnTo>
                  <a:pt x="234696" y="106680"/>
                </a:lnTo>
                <a:lnTo>
                  <a:pt x="237743" y="100584"/>
                </a:lnTo>
                <a:lnTo>
                  <a:pt x="439968" y="100584"/>
                </a:lnTo>
                <a:lnTo>
                  <a:pt x="416051" y="71628"/>
                </a:lnTo>
                <a:lnTo>
                  <a:pt x="379928" y="41790"/>
                </a:lnTo>
                <a:lnTo>
                  <a:pt x="338518" y="19240"/>
                </a:lnTo>
                <a:lnTo>
                  <a:pt x="292822" y="4976"/>
                </a:lnTo>
                <a:lnTo>
                  <a:pt x="243839" y="0"/>
                </a:lnTo>
                <a:close/>
              </a:path>
              <a:path w="487679" h="487680">
                <a:moveTo>
                  <a:pt x="252984" y="268224"/>
                </a:moveTo>
                <a:lnTo>
                  <a:pt x="252984" y="381000"/>
                </a:lnTo>
                <a:lnTo>
                  <a:pt x="249936" y="387096"/>
                </a:lnTo>
                <a:lnTo>
                  <a:pt x="439968" y="387096"/>
                </a:lnTo>
                <a:lnTo>
                  <a:pt x="445889" y="379928"/>
                </a:lnTo>
                <a:lnTo>
                  <a:pt x="465223" y="344424"/>
                </a:lnTo>
                <a:lnTo>
                  <a:pt x="329184" y="344424"/>
                </a:lnTo>
                <a:lnTo>
                  <a:pt x="329184" y="341375"/>
                </a:lnTo>
                <a:lnTo>
                  <a:pt x="252984" y="268224"/>
                </a:lnTo>
                <a:close/>
              </a:path>
              <a:path w="487679" h="487680">
                <a:moveTo>
                  <a:pt x="234696" y="268224"/>
                </a:moveTo>
                <a:lnTo>
                  <a:pt x="158496" y="341375"/>
                </a:lnTo>
                <a:lnTo>
                  <a:pt x="158496" y="344424"/>
                </a:lnTo>
                <a:lnTo>
                  <a:pt x="234696" y="344424"/>
                </a:lnTo>
                <a:lnTo>
                  <a:pt x="234696" y="268224"/>
                </a:lnTo>
                <a:close/>
              </a:path>
              <a:path w="487679" h="487680">
                <a:moveTo>
                  <a:pt x="463563" y="140208"/>
                </a:moveTo>
                <a:lnTo>
                  <a:pt x="338327" y="140208"/>
                </a:lnTo>
                <a:lnTo>
                  <a:pt x="341375" y="146304"/>
                </a:lnTo>
                <a:lnTo>
                  <a:pt x="347472" y="149351"/>
                </a:lnTo>
                <a:lnTo>
                  <a:pt x="347472" y="155448"/>
                </a:lnTo>
                <a:lnTo>
                  <a:pt x="341375" y="158496"/>
                </a:lnTo>
                <a:lnTo>
                  <a:pt x="268224" y="234696"/>
                </a:lnTo>
                <a:lnTo>
                  <a:pt x="381000" y="234696"/>
                </a:lnTo>
                <a:lnTo>
                  <a:pt x="387096" y="237744"/>
                </a:lnTo>
                <a:lnTo>
                  <a:pt x="387096" y="249936"/>
                </a:lnTo>
                <a:lnTo>
                  <a:pt x="381000" y="252984"/>
                </a:lnTo>
                <a:lnTo>
                  <a:pt x="268224" y="252984"/>
                </a:lnTo>
                <a:lnTo>
                  <a:pt x="341375" y="329184"/>
                </a:lnTo>
                <a:lnTo>
                  <a:pt x="347472" y="332232"/>
                </a:lnTo>
                <a:lnTo>
                  <a:pt x="347472" y="338328"/>
                </a:lnTo>
                <a:lnTo>
                  <a:pt x="341375" y="341375"/>
                </a:lnTo>
                <a:lnTo>
                  <a:pt x="341375" y="344424"/>
                </a:lnTo>
                <a:lnTo>
                  <a:pt x="465223" y="344424"/>
                </a:lnTo>
                <a:lnTo>
                  <a:pt x="468439" y="338518"/>
                </a:lnTo>
                <a:lnTo>
                  <a:pt x="482703" y="292822"/>
                </a:lnTo>
                <a:lnTo>
                  <a:pt x="487679" y="243840"/>
                </a:lnTo>
                <a:lnTo>
                  <a:pt x="482703" y="194857"/>
                </a:lnTo>
                <a:lnTo>
                  <a:pt x="468439" y="149161"/>
                </a:lnTo>
                <a:lnTo>
                  <a:pt x="463563" y="140208"/>
                </a:lnTo>
                <a:close/>
              </a:path>
              <a:path w="487679" h="487680">
                <a:moveTo>
                  <a:pt x="234696" y="140208"/>
                </a:moveTo>
                <a:lnTo>
                  <a:pt x="155448" y="140208"/>
                </a:lnTo>
                <a:lnTo>
                  <a:pt x="158496" y="146304"/>
                </a:lnTo>
                <a:lnTo>
                  <a:pt x="234696" y="219456"/>
                </a:lnTo>
                <a:lnTo>
                  <a:pt x="234696" y="140208"/>
                </a:lnTo>
                <a:close/>
              </a:path>
              <a:path w="487679" h="487680">
                <a:moveTo>
                  <a:pt x="439968" y="100584"/>
                </a:moveTo>
                <a:lnTo>
                  <a:pt x="249936" y="100584"/>
                </a:lnTo>
                <a:lnTo>
                  <a:pt x="252984" y="106680"/>
                </a:lnTo>
                <a:lnTo>
                  <a:pt x="252984" y="219456"/>
                </a:lnTo>
                <a:lnTo>
                  <a:pt x="329184" y="146304"/>
                </a:lnTo>
                <a:lnTo>
                  <a:pt x="332231" y="140208"/>
                </a:lnTo>
                <a:lnTo>
                  <a:pt x="463563" y="140208"/>
                </a:lnTo>
                <a:lnTo>
                  <a:pt x="445889" y="107751"/>
                </a:lnTo>
                <a:lnTo>
                  <a:pt x="439968" y="100584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952744" y="4237228"/>
            <a:ext cx="487680" cy="485140"/>
          </a:xfrm>
          <a:custGeom>
            <a:rect l="l" t="t" r="r" b="b"/>
            <a:pathLst>
              <a:path w="487679" h="485139">
                <a:moveTo>
                  <a:pt x="243839" y="0"/>
                </a:moveTo>
                <a:lnTo>
                  <a:pt x="194857" y="4845"/>
                </a:lnTo>
                <a:lnTo>
                  <a:pt x="149161" y="18764"/>
                </a:lnTo>
                <a:lnTo>
                  <a:pt x="107751" y="40826"/>
                </a:lnTo>
                <a:lnTo>
                  <a:pt x="71628" y="70103"/>
                </a:lnTo>
                <a:lnTo>
                  <a:pt x="41790" y="105667"/>
                </a:lnTo>
                <a:lnTo>
                  <a:pt x="19240" y="146589"/>
                </a:lnTo>
                <a:lnTo>
                  <a:pt x="4976" y="191940"/>
                </a:lnTo>
                <a:lnTo>
                  <a:pt x="0" y="240792"/>
                </a:lnTo>
                <a:lnTo>
                  <a:pt x="4976" y="289774"/>
                </a:lnTo>
                <a:lnTo>
                  <a:pt x="19240" y="335470"/>
                </a:lnTo>
                <a:lnTo>
                  <a:pt x="41790" y="376880"/>
                </a:lnTo>
                <a:lnTo>
                  <a:pt x="71627" y="413004"/>
                </a:lnTo>
                <a:lnTo>
                  <a:pt x="107751" y="442841"/>
                </a:lnTo>
                <a:lnTo>
                  <a:pt x="149161" y="465391"/>
                </a:lnTo>
                <a:lnTo>
                  <a:pt x="194857" y="479655"/>
                </a:lnTo>
                <a:lnTo>
                  <a:pt x="243839" y="484632"/>
                </a:lnTo>
                <a:lnTo>
                  <a:pt x="292822" y="479655"/>
                </a:lnTo>
                <a:lnTo>
                  <a:pt x="338518" y="465391"/>
                </a:lnTo>
                <a:lnTo>
                  <a:pt x="379928" y="442841"/>
                </a:lnTo>
                <a:lnTo>
                  <a:pt x="416051" y="413004"/>
                </a:lnTo>
                <a:lnTo>
                  <a:pt x="439968" y="384048"/>
                </a:lnTo>
                <a:lnTo>
                  <a:pt x="155447" y="384048"/>
                </a:lnTo>
                <a:lnTo>
                  <a:pt x="152400" y="377952"/>
                </a:lnTo>
                <a:lnTo>
                  <a:pt x="152400" y="326136"/>
                </a:lnTo>
                <a:lnTo>
                  <a:pt x="155447" y="323088"/>
                </a:lnTo>
                <a:lnTo>
                  <a:pt x="173735" y="323088"/>
                </a:lnTo>
                <a:lnTo>
                  <a:pt x="179117" y="297846"/>
                </a:lnTo>
                <a:lnTo>
                  <a:pt x="189356" y="276606"/>
                </a:lnTo>
                <a:lnTo>
                  <a:pt x="202453" y="258794"/>
                </a:lnTo>
                <a:lnTo>
                  <a:pt x="207875" y="252984"/>
                </a:lnTo>
                <a:lnTo>
                  <a:pt x="140207" y="252984"/>
                </a:lnTo>
                <a:lnTo>
                  <a:pt x="134111" y="246888"/>
                </a:lnTo>
                <a:lnTo>
                  <a:pt x="112775" y="207264"/>
                </a:lnTo>
                <a:lnTo>
                  <a:pt x="109727" y="201168"/>
                </a:lnTo>
                <a:lnTo>
                  <a:pt x="112775" y="195072"/>
                </a:lnTo>
                <a:lnTo>
                  <a:pt x="115823" y="192024"/>
                </a:lnTo>
                <a:lnTo>
                  <a:pt x="213359" y="134112"/>
                </a:lnTo>
                <a:lnTo>
                  <a:pt x="213359" y="94488"/>
                </a:lnTo>
                <a:lnTo>
                  <a:pt x="216407" y="94488"/>
                </a:lnTo>
                <a:lnTo>
                  <a:pt x="222503" y="88392"/>
                </a:lnTo>
                <a:lnTo>
                  <a:pt x="431395" y="88392"/>
                </a:lnTo>
                <a:lnTo>
                  <a:pt x="416051" y="70103"/>
                </a:lnTo>
                <a:lnTo>
                  <a:pt x="379928" y="40826"/>
                </a:lnTo>
                <a:lnTo>
                  <a:pt x="338518" y="18764"/>
                </a:lnTo>
                <a:lnTo>
                  <a:pt x="292822" y="4845"/>
                </a:lnTo>
                <a:lnTo>
                  <a:pt x="243839" y="0"/>
                </a:lnTo>
                <a:close/>
              </a:path>
              <a:path w="487679" h="485139">
                <a:moveTo>
                  <a:pt x="431395" y="88392"/>
                </a:moveTo>
                <a:lnTo>
                  <a:pt x="225551" y="88392"/>
                </a:lnTo>
                <a:lnTo>
                  <a:pt x="228600" y="91440"/>
                </a:lnTo>
                <a:lnTo>
                  <a:pt x="268223" y="121920"/>
                </a:lnTo>
                <a:lnTo>
                  <a:pt x="310895" y="121920"/>
                </a:lnTo>
                <a:lnTo>
                  <a:pt x="310895" y="124968"/>
                </a:lnTo>
                <a:lnTo>
                  <a:pt x="313943" y="124968"/>
                </a:lnTo>
                <a:lnTo>
                  <a:pt x="313943" y="134112"/>
                </a:lnTo>
                <a:lnTo>
                  <a:pt x="307847" y="158496"/>
                </a:lnTo>
                <a:lnTo>
                  <a:pt x="326135" y="164592"/>
                </a:lnTo>
                <a:lnTo>
                  <a:pt x="332231" y="164592"/>
                </a:lnTo>
                <a:lnTo>
                  <a:pt x="332231" y="167640"/>
                </a:lnTo>
                <a:lnTo>
                  <a:pt x="335279" y="170688"/>
                </a:lnTo>
                <a:lnTo>
                  <a:pt x="335279" y="176784"/>
                </a:lnTo>
                <a:lnTo>
                  <a:pt x="326135" y="195072"/>
                </a:lnTo>
                <a:lnTo>
                  <a:pt x="338327" y="201168"/>
                </a:lnTo>
                <a:lnTo>
                  <a:pt x="344423" y="207264"/>
                </a:lnTo>
                <a:lnTo>
                  <a:pt x="344423" y="216408"/>
                </a:lnTo>
                <a:lnTo>
                  <a:pt x="341375" y="216408"/>
                </a:lnTo>
                <a:lnTo>
                  <a:pt x="329183" y="234696"/>
                </a:lnTo>
                <a:lnTo>
                  <a:pt x="341375" y="256032"/>
                </a:lnTo>
                <a:lnTo>
                  <a:pt x="344423" y="259080"/>
                </a:lnTo>
                <a:lnTo>
                  <a:pt x="344423" y="268224"/>
                </a:lnTo>
                <a:lnTo>
                  <a:pt x="341375" y="271272"/>
                </a:lnTo>
                <a:lnTo>
                  <a:pt x="338327" y="271272"/>
                </a:lnTo>
                <a:lnTo>
                  <a:pt x="320039" y="277368"/>
                </a:lnTo>
                <a:lnTo>
                  <a:pt x="332231" y="295656"/>
                </a:lnTo>
                <a:lnTo>
                  <a:pt x="335279" y="298704"/>
                </a:lnTo>
                <a:lnTo>
                  <a:pt x="335279" y="304800"/>
                </a:lnTo>
                <a:lnTo>
                  <a:pt x="332231" y="307848"/>
                </a:lnTo>
                <a:lnTo>
                  <a:pt x="332231" y="310896"/>
                </a:lnTo>
                <a:lnTo>
                  <a:pt x="313943" y="310896"/>
                </a:lnTo>
                <a:lnTo>
                  <a:pt x="313943" y="323088"/>
                </a:lnTo>
                <a:lnTo>
                  <a:pt x="329183" y="323088"/>
                </a:lnTo>
                <a:lnTo>
                  <a:pt x="335279" y="326136"/>
                </a:lnTo>
                <a:lnTo>
                  <a:pt x="335279" y="377952"/>
                </a:lnTo>
                <a:lnTo>
                  <a:pt x="329183" y="384048"/>
                </a:lnTo>
                <a:lnTo>
                  <a:pt x="439968" y="384048"/>
                </a:lnTo>
                <a:lnTo>
                  <a:pt x="445889" y="376880"/>
                </a:lnTo>
                <a:lnTo>
                  <a:pt x="468439" y="335470"/>
                </a:lnTo>
                <a:lnTo>
                  <a:pt x="482703" y="289774"/>
                </a:lnTo>
                <a:lnTo>
                  <a:pt x="487679" y="240792"/>
                </a:lnTo>
                <a:lnTo>
                  <a:pt x="482703" y="191940"/>
                </a:lnTo>
                <a:lnTo>
                  <a:pt x="468439" y="146589"/>
                </a:lnTo>
                <a:lnTo>
                  <a:pt x="445889" y="105667"/>
                </a:lnTo>
                <a:lnTo>
                  <a:pt x="431395" y="88392"/>
                </a:lnTo>
                <a:close/>
              </a:path>
              <a:path w="487679" h="485139">
                <a:moveTo>
                  <a:pt x="313943" y="341376"/>
                </a:moveTo>
                <a:lnTo>
                  <a:pt x="173735" y="341376"/>
                </a:lnTo>
                <a:lnTo>
                  <a:pt x="173735" y="362712"/>
                </a:lnTo>
                <a:lnTo>
                  <a:pt x="313943" y="362712"/>
                </a:lnTo>
                <a:lnTo>
                  <a:pt x="313943" y="341376"/>
                </a:lnTo>
                <a:close/>
              </a:path>
              <a:path w="487679" h="485139">
                <a:moveTo>
                  <a:pt x="310895" y="210312"/>
                </a:moveTo>
                <a:lnTo>
                  <a:pt x="216407" y="210312"/>
                </a:lnTo>
                <a:lnTo>
                  <a:pt x="221075" y="213217"/>
                </a:lnTo>
                <a:lnTo>
                  <a:pt x="228600" y="217550"/>
                </a:lnTo>
                <a:lnTo>
                  <a:pt x="236124" y="223599"/>
                </a:lnTo>
                <a:lnTo>
                  <a:pt x="240791" y="231648"/>
                </a:lnTo>
                <a:lnTo>
                  <a:pt x="240649" y="237220"/>
                </a:lnTo>
                <a:lnTo>
                  <a:pt x="239648" y="244221"/>
                </a:lnTo>
                <a:lnTo>
                  <a:pt x="236934" y="251793"/>
                </a:lnTo>
                <a:lnTo>
                  <a:pt x="231647" y="259080"/>
                </a:lnTo>
                <a:lnTo>
                  <a:pt x="215645" y="275082"/>
                </a:lnTo>
                <a:lnTo>
                  <a:pt x="204215" y="291084"/>
                </a:lnTo>
                <a:lnTo>
                  <a:pt x="197357" y="307086"/>
                </a:lnTo>
                <a:lnTo>
                  <a:pt x="195071" y="323088"/>
                </a:lnTo>
                <a:lnTo>
                  <a:pt x="295655" y="323088"/>
                </a:lnTo>
                <a:lnTo>
                  <a:pt x="295655" y="295656"/>
                </a:lnTo>
                <a:lnTo>
                  <a:pt x="298703" y="292608"/>
                </a:lnTo>
                <a:lnTo>
                  <a:pt x="304800" y="292608"/>
                </a:lnTo>
                <a:lnTo>
                  <a:pt x="295655" y="277368"/>
                </a:lnTo>
                <a:lnTo>
                  <a:pt x="295655" y="265176"/>
                </a:lnTo>
                <a:lnTo>
                  <a:pt x="298703" y="265176"/>
                </a:lnTo>
                <a:lnTo>
                  <a:pt x="301751" y="262128"/>
                </a:lnTo>
                <a:lnTo>
                  <a:pt x="316991" y="256032"/>
                </a:lnTo>
                <a:lnTo>
                  <a:pt x="307847" y="240792"/>
                </a:lnTo>
                <a:lnTo>
                  <a:pt x="304800" y="237744"/>
                </a:lnTo>
                <a:lnTo>
                  <a:pt x="304800" y="231648"/>
                </a:lnTo>
                <a:lnTo>
                  <a:pt x="307847" y="228600"/>
                </a:lnTo>
                <a:lnTo>
                  <a:pt x="320039" y="213360"/>
                </a:lnTo>
                <a:lnTo>
                  <a:pt x="310895" y="210312"/>
                </a:lnTo>
                <a:close/>
              </a:path>
              <a:path w="487679" h="485139">
                <a:moveTo>
                  <a:pt x="213359" y="231648"/>
                </a:moveTo>
                <a:lnTo>
                  <a:pt x="146303" y="249936"/>
                </a:lnTo>
                <a:lnTo>
                  <a:pt x="140207" y="252984"/>
                </a:lnTo>
                <a:lnTo>
                  <a:pt x="207875" y="252984"/>
                </a:lnTo>
                <a:lnTo>
                  <a:pt x="216407" y="243840"/>
                </a:lnTo>
                <a:lnTo>
                  <a:pt x="219455" y="240792"/>
                </a:lnTo>
                <a:lnTo>
                  <a:pt x="219455" y="234696"/>
                </a:lnTo>
                <a:lnTo>
                  <a:pt x="216407" y="234696"/>
                </a:lnTo>
                <a:lnTo>
                  <a:pt x="213359" y="231648"/>
                </a:lnTo>
                <a:close/>
              </a:path>
              <a:path w="487679" h="485139">
                <a:moveTo>
                  <a:pt x="234695" y="121920"/>
                </a:moveTo>
                <a:lnTo>
                  <a:pt x="234695" y="143256"/>
                </a:lnTo>
                <a:lnTo>
                  <a:pt x="228600" y="149352"/>
                </a:lnTo>
                <a:lnTo>
                  <a:pt x="137159" y="204216"/>
                </a:lnTo>
                <a:lnTo>
                  <a:pt x="149351" y="228600"/>
                </a:lnTo>
                <a:lnTo>
                  <a:pt x="210311" y="210312"/>
                </a:lnTo>
                <a:lnTo>
                  <a:pt x="310895" y="210312"/>
                </a:lnTo>
                <a:lnTo>
                  <a:pt x="304800" y="207264"/>
                </a:lnTo>
                <a:lnTo>
                  <a:pt x="301751" y="204216"/>
                </a:lnTo>
                <a:lnTo>
                  <a:pt x="304800" y="198120"/>
                </a:lnTo>
                <a:lnTo>
                  <a:pt x="310895" y="179832"/>
                </a:lnTo>
                <a:lnTo>
                  <a:pt x="292607" y="176784"/>
                </a:lnTo>
                <a:lnTo>
                  <a:pt x="289559" y="173736"/>
                </a:lnTo>
                <a:lnTo>
                  <a:pt x="286511" y="167640"/>
                </a:lnTo>
                <a:lnTo>
                  <a:pt x="286511" y="164592"/>
                </a:lnTo>
                <a:lnTo>
                  <a:pt x="292607" y="140208"/>
                </a:lnTo>
                <a:lnTo>
                  <a:pt x="259079" y="140208"/>
                </a:lnTo>
                <a:lnTo>
                  <a:pt x="259079" y="137160"/>
                </a:lnTo>
                <a:lnTo>
                  <a:pt x="234695" y="121920"/>
                </a:lnTo>
                <a:close/>
              </a:path>
            </a:pathLst>
          </a:custGeom>
          <a:solidFill>
            <a:srgbClr val="85BB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305853" y="4303140"/>
            <a:ext cx="464820" cy="388620"/>
          </a:xfrm>
          <a:custGeom>
            <a:rect l="l" t="t" r="r" b="b"/>
            <a:pathLst>
              <a:path w="464820" h="388620">
                <a:moveTo>
                  <a:pt x="439626" y="336422"/>
                </a:moveTo>
                <a:lnTo>
                  <a:pt x="433911" y="339756"/>
                </a:lnTo>
                <a:lnTo>
                  <a:pt x="430482" y="344804"/>
                </a:lnTo>
                <a:lnTo>
                  <a:pt x="429339" y="350996"/>
                </a:lnTo>
                <a:lnTo>
                  <a:pt x="430482" y="357758"/>
                </a:lnTo>
                <a:lnTo>
                  <a:pt x="433816" y="363950"/>
                </a:lnTo>
                <a:lnTo>
                  <a:pt x="438864" y="368426"/>
                </a:lnTo>
                <a:lnTo>
                  <a:pt x="445055" y="370617"/>
                </a:lnTo>
                <a:lnTo>
                  <a:pt x="451818" y="369950"/>
                </a:lnTo>
                <a:lnTo>
                  <a:pt x="451818" y="366902"/>
                </a:lnTo>
                <a:lnTo>
                  <a:pt x="458009" y="363569"/>
                </a:lnTo>
                <a:lnTo>
                  <a:pt x="462486" y="358520"/>
                </a:lnTo>
                <a:lnTo>
                  <a:pt x="464677" y="352329"/>
                </a:lnTo>
                <a:lnTo>
                  <a:pt x="464611" y="351662"/>
                </a:lnTo>
                <a:lnTo>
                  <a:pt x="445722" y="351662"/>
                </a:lnTo>
                <a:lnTo>
                  <a:pt x="439626" y="336422"/>
                </a:lnTo>
                <a:close/>
              </a:path>
              <a:path w="464820" h="388620">
                <a:moveTo>
                  <a:pt x="445150" y="335279"/>
                </a:moveTo>
                <a:lnTo>
                  <a:pt x="439626" y="336422"/>
                </a:lnTo>
                <a:lnTo>
                  <a:pt x="445722" y="351662"/>
                </a:lnTo>
                <a:lnTo>
                  <a:pt x="464611" y="351662"/>
                </a:lnTo>
                <a:lnTo>
                  <a:pt x="464010" y="345566"/>
                </a:lnTo>
                <a:lnTo>
                  <a:pt x="458485" y="339851"/>
                </a:lnTo>
                <a:lnTo>
                  <a:pt x="451818" y="336422"/>
                </a:lnTo>
                <a:lnTo>
                  <a:pt x="445150" y="335279"/>
                </a:lnTo>
                <a:close/>
              </a:path>
              <a:path w="464820" h="388620">
                <a:moveTo>
                  <a:pt x="366474" y="351662"/>
                </a:moveTo>
                <a:lnTo>
                  <a:pt x="360235" y="354996"/>
                </a:lnTo>
                <a:lnTo>
                  <a:pt x="355425" y="360044"/>
                </a:lnTo>
                <a:lnTo>
                  <a:pt x="352329" y="366236"/>
                </a:lnTo>
                <a:lnTo>
                  <a:pt x="351234" y="372998"/>
                </a:lnTo>
                <a:lnTo>
                  <a:pt x="351234" y="379094"/>
                </a:lnTo>
                <a:lnTo>
                  <a:pt x="354282" y="382142"/>
                </a:lnTo>
                <a:lnTo>
                  <a:pt x="363426" y="388238"/>
                </a:lnTo>
                <a:lnTo>
                  <a:pt x="369522" y="388238"/>
                </a:lnTo>
                <a:lnTo>
                  <a:pt x="375808" y="384905"/>
                </a:lnTo>
                <a:lnTo>
                  <a:pt x="380952" y="379856"/>
                </a:lnTo>
                <a:lnTo>
                  <a:pt x="384952" y="373665"/>
                </a:lnTo>
                <a:lnTo>
                  <a:pt x="387810" y="366902"/>
                </a:lnTo>
                <a:lnTo>
                  <a:pt x="384952" y="360711"/>
                </a:lnTo>
                <a:lnTo>
                  <a:pt x="380952" y="356234"/>
                </a:lnTo>
                <a:lnTo>
                  <a:pt x="377374" y="354710"/>
                </a:lnTo>
                <a:lnTo>
                  <a:pt x="369522" y="354710"/>
                </a:lnTo>
                <a:lnTo>
                  <a:pt x="366474" y="351662"/>
                </a:lnTo>
                <a:close/>
              </a:path>
              <a:path w="464820" h="388620">
                <a:moveTo>
                  <a:pt x="375808" y="354044"/>
                </a:moveTo>
                <a:lnTo>
                  <a:pt x="369522" y="354710"/>
                </a:lnTo>
                <a:lnTo>
                  <a:pt x="377374" y="354710"/>
                </a:lnTo>
                <a:lnTo>
                  <a:pt x="375808" y="354044"/>
                </a:lnTo>
                <a:close/>
              </a:path>
              <a:path w="464820" h="388620">
                <a:moveTo>
                  <a:pt x="284178" y="348614"/>
                </a:moveTo>
                <a:lnTo>
                  <a:pt x="278082" y="354710"/>
                </a:lnTo>
                <a:lnTo>
                  <a:pt x="271986" y="366902"/>
                </a:lnTo>
                <a:lnTo>
                  <a:pt x="271986" y="369950"/>
                </a:lnTo>
                <a:lnTo>
                  <a:pt x="275034" y="372998"/>
                </a:lnTo>
                <a:lnTo>
                  <a:pt x="278082" y="379094"/>
                </a:lnTo>
                <a:lnTo>
                  <a:pt x="281130" y="382142"/>
                </a:lnTo>
                <a:lnTo>
                  <a:pt x="287226" y="382142"/>
                </a:lnTo>
                <a:lnTo>
                  <a:pt x="290274" y="385190"/>
                </a:lnTo>
                <a:lnTo>
                  <a:pt x="299418" y="385190"/>
                </a:lnTo>
                <a:lnTo>
                  <a:pt x="305514" y="379094"/>
                </a:lnTo>
                <a:lnTo>
                  <a:pt x="308562" y="369950"/>
                </a:lnTo>
                <a:lnTo>
                  <a:pt x="308862" y="366902"/>
                </a:lnTo>
                <a:lnTo>
                  <a:pt x="293322" y="366902"/>
                </a:lnTo>
                <a:lnTo>
                  <a:pt x="293322" y="351662"/>
                </a:lnTo>
                <a:lnTo>
                  <a:pt x="284178" y="348614"/>
                </a:lnTo>
                <a:close/>
              </a:path>
              <a:path w="464820" h="388620">
                <a:moveTo>
                  <a:pt x="296370" y="348614"/>
                </a:moveTo>
                <a:lnTo>
                  <a:pt x="293322" y="366902"/>
                </a:lnTo>
                <a:lnTo>
                  <a:pt x="308862" y="366902"/>
                </a:lnTo>
                <a:lnTo>
                  <a:pt x="309229" y="363188"/>
                </a:lnTo>
                <a:lnTo>
                  <a:pt x="307038" y="356996"/>
                </a:lnTo>
                <a:lnTo>
                  <a:pt x="302561" y="351948"/>
                </a:lnTo>
                <a:lnTo>
                  <a:pt x="296370" y="348614"/>
                </a:lnTo>
                <a:close/>
              </a:path>
              <a:path w="464820" h="388620">
                <a:moveTo>
                  <a:pt x="217122" y="324230"/>
                </a:moveTo>
                <a:lnTo>
                  <a:pt x="204930" y="324230"/>
                </a:lnTo>
                <a:lnTo>
                  <a:pt x="201882" y="333374"/>
                </a:lnTo>
                <a:lnTo>
                  <a:pt x="198834" y="339470"/>
                </a:lnTo>
                <a:lnTo>
                  <a:pt x="198834" y="342518"/>
                </a:lnTo>
                <a:lnTo>
                  <a:pt x="201882" y="348614"/>
                </a:lnTo>
                <a:lnTo>
                  <a:pt x="201882" y="351662"/>
                </a:lnTo>
                <a:lnTo>
                  <a:pt x="207978" y="357758"/>
                </a:lnTo>
                <a:lnTo>
                  <a:pt x="214788" y="358901"/>
                </a:lnTo>
                <a:lnTo>
                  <a:pt x="221313" y="357758"/>
                </a:lnTo>
                <a:lnTo>
                  <a:pt x="227266" y="354329"/>
                </a:lnTo>
                <a:lnTo>
                  <a:pt x="232362" y="348614"/>
                </a:lnTo>
                <a:lnTo>
                  <a:pt x="235410" y="342518"/>
                </a:lnTo>
                <a:lnTo>
                  <a:pt x="232362" y="330326"/>
                </a:lnTo>
                <a:lnTo>
                  <a:pt x="226266" y="327278"/>
                </a:lnTo>
                <a:lnTo>
                  <a:pt x="223218" y="327278"/>
                </a:lnTo>
                <a:lnTo>
                  <a:pt x="217122" y="324230"/>
                </a:lnTo>
                <a:close/>
              </a:path>
              <a:path w="464820" h="388620">
                <a:moveTo>
                  <a:pt x="153114" y="280415"/>
                </a:moveTo>
                <a:lnTo>
                  <a:pt x="146446" y="282463"/>
                </a:lnTo>
                <a:lnTo>
                  <a:pt x="140922" y="287654"/>
                </a:lnTo>
                <a:lnTo>
                  <a:pt x="134826" y="287654"/>
                </a:lnTo>
                <a:lnTo>
                  <a:pt x="134826" y="299846"/>
                </a:lnTo>
                <a:lnTo>
                  <a:pt x="137874" y="302894"/>
                </a:lnTo>
                <a:lnTo>
                  <a:pt x="137874" y="305942"/>
                </a:lnTo>
                <a:lnTo>
                  <a:pt x="140922" y="305942"/>
                </a:lnTo>
                <a:lnTo>
                  <a:pt x="140922" y="308990"/>
                </a:lnTo>
                <a:lnTo>
                  <a:pt x="146446" y="312419"/>
                </a:lnTo>
                <a:lnTo>
                  <a:pt x="153114" y="313562"/>
                </a:lnTo>
                <a:lnTo>
                  <a:pt x="159781" y="312419"/>
                </a:lnTo>
                <a:lnTo>
                  <a:pt x="165306" y="308990"/>
                </a:lnTo>
                <a:lnTo>
                  <a:pt x="168735" y="302180"/>
                </a:lnTo>
                <a:lnTo>
                  <a:pt x="169878" y="295655"/>
                </a:lnTo>
                <a:lnTo>
                  <a:pt x="168735" y="289702"/>
                </a:lnTo>
                <a:lnTo>
                  <a:pt x="165306" y="284606"/>
                </a:lnTo>
                <a:lnTo>
                  <a:pt x="159781" y="281225"/>
                </a:lnTo>
                <a:lnTo>
                  <a:pt x="153114" y="280415"/>
                </a:lnTo>
                <a:close/>
              </a:path>
              <a:path w="464820" h="388620">
                <a:moveTo>
                  <a:pt x="102012" y="218979"/>
                </a:moveTo>
                <a:lnTo>
                  <a:pt x="95202" y="220598"/>
                </a:lnTo>
                <a:lnTo>
                  <a:pt x="89106" y="226694"/>
                </a:lnTo>
                <a:lnTo>
                  <a:pt x="86058" y="235838"/>
                </a:lnTo>
                <a:lnTo>
                  <a:pt x="89106" y="241934"/>
                </a:lnTo>
                <a:lnTo>
                  <a:pt x="94630" y="249364"/>
                </a:lnTo>
                <a:lnTo>
                  <a:pt x="101298" y="253364"/>
                </a:lnTo>
                <a:lnTo>
                  <a:pt x="107965" y="253936"/>
                </a:lnTo>
                <a:lnTo>
                  <a:pt x="113490" y="251078"/>
                </a:lnTo>
                <a:lnTo>
                  <a:pt x="119157" y="245983"/>
                </a:lnTo>
                <a:lnTo>
                  <a:pt x="122253" y="240029"/>
                </a:lnTo>
                <a:lnTo>
                  <a:pt x="122491" y="233505"/>
                </a:lnTo>
                <a:lnTo>
                  <a:pt x="119586" y="226694"/>
                </a:lnTo>
                <a:lnTo>
                  <a:pt x="114490" y="221456"/>
                </a:lnTo>
                <a:lnTo>
                  <a:pt x="108537" y="219074"/>
                </a:lnTo>
                <a:lnTo>
                  <a:pt x="102012" y="218979"/>
                </a:lnTo>
                <a:close/>
              </a:path>
              <a:path w="464820" h="388620">
                <a:moveTo>
                  <a:pt x="74533" y="146732"/>
                </a:moveTo>
                <a:lnTo>
                  <a:pt x="67770" y="147446"/>
                </a:lnTo>
                <a:lnTo>
                  <a:pt x="61579" y="151209"/>
                </a:lnTo>
                <a:lnTo>
                  <a:pt x="57102" y="156971"/>
                </a:lnTo>
                <a:lnTo>
                  <a:pt x="54911" y="163306"/>
                </a:lnTo>
                <a:lnTo>
                  <a:pt x="55578" y="168782"/>
                </a:lnTo>
                <a:lnTo>
                  <a:pt x="59388" y="174926"/>
                </a:lnTo>
                <a:lnTo>
                  <a:pt x="65484" y="179069"/>
                </a:lnTo>
                <a:lnTo>
                  <a:pt x="72723" y="180355"/>
                </a:lnTo>
                <a:lnTo>
                  <a:pt x="89106" y="174878"/>
                </a:lnTo>
                <a:lnTo>
                  <a:pt x="92154" y="168782"/>
                </a:lnTo>
                <a:lnTo>
                  <a:pt x="89106" y="159638"/>
                </a:lnTo>
                <a:lnTo>
                  <a:pt x="89106" y="156590"/>
                </a:lnTo>
                <a:lnTo>
                  <a:pt x="85772" y="152161"/>
                </a:lnTo>
                <a:lnTo>
                  <a:pt x="80724" y="148589"/>
                </a:lnTo>
                <a:lnTo>
                  <a:pt x="74533" y="146732"/>
                </a:lnTo>
                <a:close/>
              </a:path>
              <a:path w="464820" h="388620">
                <a:moveTo>
                  <a:pt x="44529" y="73151"/>
                </a:moveTo>
                <a:lnTo>
                  <a:pt x="37290" y="74294"/>
                </a:lnTo>
                <a:lnTo>
                  <a:pt x="32861" y="79390"/>
                </a:lnTo>
                <a:lnTo>
                  <a:pt x="29289" y="85343"/>
                </a:lnTo>
                <a:lnTo>
                  <a:pt x="27432" y="91868"/>
                </a:lnTo>
                <a:lnTo>
                  <a:pt x="28146" y="98678"/>
                </a:lnTo>
                <a:lnTo>
                  <a:pt x="33242" y="103108"/>
                </a:lnTo>
                <a:lnTo>
                  <a:pt x="39195" y="106679"/>
                </a:lnTo>
                <a:lnTo>
                  <a:pt x="45720" y="108537"/>
                </a:lnTo>
                <a:lnTo>
                  <a:pt x="52530" y="107822"/>
                </a:lnTo>
                <a:lnTo>
                  <a:pt x="58245" y="104012"/>
                </a:lnTo>
                <a:lnTo>
                  <a:pt x="61674" y="97916"/>
                </a:lnTo>
                <a:lnTo>
                  <a:pt x="62817" y="90677"/>
                </a:lnTo>
                <a:lnTo>
                  <a:pt x="61674" y="83438"/>
                </a:lnTo>
                <a:lnTo>
                  <a:pt x="57864" y="77723"/>
                </a:lnTo>
                <a:lnTo>
                  <a:pt x="51768" y="74294"/>
                </a:lnTo>
                <a:lnTo>
                  <a:pt x="44529" y="73151"/>
                </a:lnTo>
                <a:close/>
              </a:path>
              <a:path w="464820" h="388620">
                <a:moveTo>
                  <a:pt x="17049" y="0"/>
                </a:moveTo>
                <a:lnTo>
                  <a:pt x="9858" y="1142"/>
                </a:lnTo>
                <a:lnTo>
                  <a:pt x="5429" y="4476"/>
                </a:lnTo>
                <a:lnTo>
                  <a:pt x="1857" y="9524"/>
                </a:lnTo>
                <a:lnTo>
                  <a:pt x="0" y="15716"/>
                </a:lnTo>
                <a:lnTo>
                  <a:pt x="714" y="22478"/>
                </a:lnTo>
                <a:lnTo>
                  <a:pt x="4476" y="28622"/>
                </a:lnTo>
                <a:lnTo>
                  <a:pt x="10239" y="32765"/>
                </a:lnTo>
                <a:lnTo>
                  <a:pt x="16573" y="34051"/>
                </a:lnTo>
                <a:lnTo>
                  <a:pt x="22050" y="31622"/>
                </a:lnTo>
                <a:lnTo>
                  <a:pt x="27765" y="28289"/>
                </a:lnTo>
                <a:lnTo>
                  <a:pt x="31194" y="23240"/>
                </a:lnTo>
                <a:lnTo>
                  <a:pt x="32337" y="17049"/>
                </a:lnTo>
                <a:lnTo>
                  <a:pt x="31194" y="10286"/>
                </a:lnTo>
                <a:lnTo>
                  <a:pt x="29146" y="4571"/>
                </a:lnTo>
                <a:lnTo>
                  <a:pt x="23955" y="1142"/>
                </a:lnTo>
                <a:lnTo>
                  <a:pt x="170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782055" y="4557267"/>
            <a:ext cx="97790" cy="143510"/>
          </a:xfrm>
          <a:custGeom>
            <a:rect l="l" t="t" r="r" b="b"/>
            <a:pathLst>
              <a:path w="97789" h="143510">
                <a:moveTo>
                  <a:pt x="0" y="0"/>
                </a:moveTo>
                <a:lnTo>
                  <a:pt x="51816" y="143255"/>
                </a:lnTo>
                <a:lnTo>
                  <a:pt x="97536" y="4571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29259" y="6258793"/>
            <a:ext cx="3723004" cy="32004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资料来源：深交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北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latin typeface="华文细黑"/>
                <a:cs typeface="华文细黑"/>
              </a:rPr>
              <a:t>，</a:t>
            </a:r>
            <a:r>
              <a:rPr sz="850" spc="10">
                <a:latin typeface="华文细黑"/>
                <a:cs typeface="华文细黑"/>
              </a:rPr>
              <a:t>德</a:t>
            </a:r>
            <a:r>
              <a:rPr sz="850" spc="35">
                <a:latin typeface="华文细黑"/>
                <a:cs typeface="华文细黑"/>
              </a:rPr>
              <a:t>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估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计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与</a:t>
            </a:r>
            <a:r>
              <a:rPr sz="850" spc="35">
                <a:latin typeface="华文细黑"/>
                <a:cs typeface="华文细黑"/>
              </a:rPr>
              <a:t>分析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数</a:t>
            </a:r>
            <a:r>
              <a:rPr sz="850" spc="10">
                <a:latin typeface="华文细黑"/>
                <a:cs typeface="华文细黑"/>
              </a:rPr>
              <a:t>据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截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至</a:t>
            </a:r>
            <a:r>
              <a:rPr sz="850" spc="15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年</a:t>
            </a:r>
            <a:r>
              <a:rPr sz="850" spc="10">
                <a:solidFill>
                  <a:srgbClr val="303030"/>
                </a:solidFill>
                <a:latin typeface="Calibri"/>
                <a:cs typeface="Calibri"/>
              </a:rPr>
              <a:t>12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月</a:t>
            </a:r>
            <a:r>
              <a:rPr sz="850" spc="10">
                <a:solidFill>
                  <a:srgbClr val="303030"/>
                </a:solidFill>
                <a:latin typeface="Calibri"/>
                <a:cs typeface="Calibri"/>
              </a:rPr>
              <a:t>10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日。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700" spc="-5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 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60"/>
              </a:spcBef>
            </a:pPr>
            <a:r>
              <a:rPr spc="-5"/>
              <a:t>29</a:t>
            </a:r>
          </a:p>
        </p:txBody>
      </p: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8909304" y="3472179"/>
            <a:ext cx="728980" cy="0"/>
          </a:xfrm>
          <a:custGeom>
            <a:rect l="l" t="t" r="r" b="b"/>
            <a:pathLst>
              <a:path w="728979">
                <a:moveTo>
                  <a:pt x="0" y="0"/>
                </a:moveTo>
                <a:lnTo>
                  <a:pt x="72847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961631" y="3472179"/>
            <a:ext cx="1460500" cy="0"/>
          </a:xfrm>
          <a:custGeom>
            <a:rect l="l" t="t" r="r" b="b"/>
            <a:pathLst>
              <a:path w="1460500">
                <a:moveTo>
                  <a:pt x="0" y="0"/>
                </a:moveTo>
                <a:lnTo>
                  <a:pt x="145999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254752" y="3472179"/>
            <a:ext cx="1219200" cy="0"/>
          </a:xfrm>
          <a:custGeom>
            <a:rect l="l" t="t" r="r" b="b"/>
            <a:pathLst>
              <a:path w="1219200">
                <a:moveTo>
                  <a:pt x="0" y="0"/>
                </a:moveTo>
                <a:lnTo>
                  <a:pt x="12192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47871" y="3472179"/>
            <a:ext cx="1219200" cy="0"/>
          </a:xfrm>
          <a:custGeom>
            <a:rect l="l" t="t" r="r" b="b"/>
            <a:pathLst>
              <a:path w="1219200">
                <a:moveTo>
                  <a:pt x="0" y="0"/>
                </a:moveTo>
                <a:lnTo>
                  <a:pt x="12192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44039" y="3472179"/>
            <a:ext cx="1216660" cy="0"/>
          </a:xfrm>
          <a:custGeom>
            <a:rect l="l" t="t" r="r" b="b"/>
            <a:pathLst>
              <a:path w="1216660">
                <a:moveTo>
                  <a:pt x="0" y="0"/>
                </a:moveTo>
                <a:lnTo>
                  <a:pt x="121615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09472" y="3472179"/>
            <a:ext cx="247015" cy="0"/>
          </a:xfrm>
          <a:custGeom>
            <a:rect l="l" t="t" r="r" b="b"/>
            <a:pathLst>
              <a:path w="247015">
                <a:moveTo>
                  <a:pt x="0" y="0"/>
                </a:moveTo>
                <a:lnTo>
                  <a:pt x="246887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909304" y="3234435"/>
            <a:ext cx="728980" cy="0"/>
          </a:xfrm>
          <a:custGeom>
            <a:rect l="l" t="t" r="r" b="b"/>
            <a:pathLst>
              <a:path w="728979">
                <a:moveTo>
                  <a:pt x="0" y="0"/>
                </a:moveTo>
                <a:lnTo>
                  <a:pt x="72847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205471" y="3234435"/>
            <a:ext cx="1216660" cy="0"/>
          </a:xfrm>
          <a:custGeom>
            <a:rect l="l" t="t" r="r" b="b"/>
            <a:pathLst>
              <a:path w="1216659">
                <a:moveTo>
                  <a:pt x="0" y="0"/>
                </a:moveTo>
                <a:lnTo>
                  <a:pt x="121615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498591" y="3234435"/>
            <a:ext cx="1219200" cy="0"/>
          </a:xfrm>
          <a:custGeom>
            <a:rect l="l" t="t" r="r" b="b"/>
            <a:pathLst>
              <a:path w="1219200">
                <a:moveTo>
                  <a:pt x="0" y="0"/>
                </a:moveTo>
                <a:lnTo>
                  <a:pt x="12192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91711" y="3234435"/>
            <a:ext cx="1219200" cy="0"/>
          </a:xfrm>
          <a:custGeom>
            <a:rect l="l" t="t" r="r" b="b"/>
            <a:pathLst>
              <a:path w="1219200">
                <a:moveTo>
                  <a:pt x="0" y="0"/>
                </a:moveTo>
                <a:lnTo>
                  <a:pt x="12192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087879" y="3234435"/>
            <a:ext cx="1216660" cy="0"/>
          </a:xfrm>
          <a:custGeom>
            <a:rect l="l" t="t" r="r" b="b"/>
            <a:pathLst>
              <a:path w="1216660">
                <a:moveTo>
                  <a:pt x="0" y="0"/>
                </a:moveTo>
                <a:lnTo>
                  <a:pt x="121615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09472" y="3234435"/>
            <a:ext cx="490855" cy="0"/>
          </a:xfrm>
          <a:custGeom>
            <a:rect l="l" t="t" r="r" b="b"/>
            <a:pathLst>
              <a:path w="490855">
                <a:moveTo>
                  <a:pt x="0" y="0"/>
                </a:moveTo>
                <a:lnTo>
                  <a:pt x="49072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909304" y="2996692"/>
            <a:ext cx="728980" cy="0"/>
          </a:xfrm>
          <a:custGeom>
            <a:rect l="l" t="t" r="r" b="b"/>
            <a:pathLst>
              <a:path w="728979">
                <a:moveTo>
                  <a:pt x="0" y="0"/>
                </a:moveTo>
                <a:lnTo>
                  <a:pt x="72847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205471" y="2996692"/>
            <a:ext cx="1216660" cy="0"/>
          </a:xfrm>
          <a:custGeom>
            <a:rect l="l" t="t" r="r" b="b"/>
            <a:pathLst>
              <a:path w="1216659">
                <a:moveTo>
                  <a:pt x="0" y="0"/>
                </a:moveTo>
                <a:lnTo>
                  <a:pt x="121615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498591" y="2996692"/>
            <a:ext cx="1219200" cy="0"/>
          </a:xfrm>
          <a:custGeom>
            <a:rect l="l" t="t" r="r" b="b"/>
            <a:pathLst>
              <a:path w="1219200">
                <a:moveTo>
                  <a:pt x="0" y="0"/>
                </a:moveTo>
                <a:lnTo>
                  <a:pt x="12192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791711" y="2996692"/>
            <a:ext cx="1219200" cy="0"/>
          </a:xfrm>
          <a:custGeom>
            <a:rect l="l" t="t" r="r" b="b"/>
            <a:pathLst>
              <a:path w="1219200">
                <a:moveTo>
                  <a:pt x="0" y="0"/>
                </a:moveTo>
                <a:lnTo>
                  <a:pt x="12192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087879" y="2996692"/>
            <a:ext cx="1216660" cy="0"/>
          </a:xfrm>
          <a:custGeom>
            <a:rect l="l" t="t" r="r" b="b"/>
            <a:pathLst>
              <a:path w="1216660">
                <a:moveTo>
                  <a:pt x="0" y="0"/>
                </a:moveTo>
                <a:lnTo>
                  <a:pt x="121615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09472" y="2996692"/>
            <a:ext cx="490855" cy="0"/>
          </a:xfrm>
          <a:custGeom>
            <a:rect l="l" t="t" r="r" b="b"/>
            <a:pathLst>
              <a:path w="490855">
                <a:moveTo>
                  <a:pt x="0" y="0"/>
                </a:moveTo>
                <a:lnTo>
                  <a:pt x="49072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153143" y="2761995"/>
            <a:ext cx="485140" cy="0"/>
          </a:xfrm>
          <a:custGeom>
            <a:rect l="l" t="t" r="r" b="b"/>
            <a:pathLst>
              <a:path w="485140">
                <a:moveTo>
                  <a:pt x="0" y="0"/>
                </a:moveTo>
                <a:lnTo>
                  <a:pt x="48463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449311" y="2761995"/>
            <a:ext cx="1216660" cy="0"/>
          </a:xfrm>
          <a:custGeom>
            <a:rect l="l" t="t" r="r" b="b"/>
            <a:pathLst>
              <a:path w="1216659">
                <a:moveTo>
                  <a:pt x="0" y="0"/>
                </a:moveTo>
                <a:lnTo>
                  <a:pt x="121615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742432" y="2761995"/>
            <a:ext cx="1219200" cy="0"/>
          </a:xfrm>
          <a:custGeom>
            <a:rect l="l" t="t" r="r" b="b"/>
            <a:pathLst>
              <a:path w="1219200">
                <a:moveTo>
                  <a:pt x="0" y="0"/>
                </a:moveTo>
                <a:lnTo>
                  <a:pt x="1219199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35552" y="2761995"/>
            <a:ext cx="1219200" cy="0"/>
          </a:xfrm>
          <a:custGeom>
            <a:rect l="l" t="t" r="r" b="b"/>
            <a:pathLst>
              <a:path w="1219200">
                <a:moveTo>
                  <a:pt x="0" y="0"/>
                </a:moveTo>
                <a:lnTo>
                  <a:pt x="12192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328672" y="2761995"/>
            <a:ext cx="1219200" cy="0"/>
          </a:xfrm>
          <a:custGeom>
            <a:rect l="l" t="t" r="r" b="b"/>
            <a:pathLst>
              <a:path w="1219200">
                <a:moveTo>
                  <a:pt x="0" y="0"/>
                </a:moveTo>
                <a:lnTo>
                  <a:pt x="12192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109472" y="2761995"/>
            <a:ext cx="734695" cy="0"/>
          </a:xfrm>
          <a:custGeom>
            <a:rect l="l" t="t" r="r" b="b"/>
            <a:pathLst>
              <a:path w="734694">
                <a:moveTo>
                  <a:pt x="0" y="0"/>
                </a:moveTo>
                <a:lnTo>
                  <a:pt x="734567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109472" y="2524251"/>
            <a:ext cx="8528685" cy="0"/>
          </a:xfrm>
          <a:custGeom>
            <a:rect l="l" t="t" r="r" b="b"/>
            <a:pathLst>
              <a:path w="8528685">
                <a:moveTo>
                  <a:pt x="0" y="0"/>
                </a:moveTo>
                <a:lnTo>
                  <a:pt x="852830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109472" y="2524251"/>
            <a:ext cx="8528685" cy="0"/>
          </a:xfrm>
          <a:custGeom>
            <a:rect l="l" t="t" r="r" b="b"/>
            <a:pathLst>
              <a:path w="8528685">
                <a:moveTo>
                  <a:pt x="0" y="0"/>
                </a:moveTo>
                <a:lnTo>
                  <a:pt x="8528304" y="0"/>
                </a:lnTo>
              </a:path>
            </a:pathLst>
          </a:custGeom>
          <a:ln w="3175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109472" y="2524251"/>
            <a:ext cx="8528685" cy="1183005"/>
          </a:xfrm>
          <a:custGeom>
            <a:rect l="l" t="t" r="r" b="b"/>
            <a:pathLst>
              <a:path w="8528685" h="1183004">
                <a:moveTo>
                  <a:pt x="8528304" y="1182624"/>
                </a:moveTo>
                <a:lnTo>
                  <a:pt x="0" y="1182624"/>
                </a:lnTo>
                <a:lnTo>
                  <a:pt x="0" y="0"/>
                </a:lnTo>
              </a:path>
            </a:pathLst>
          </a:custGeom>
          <a:ln w="3175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600200" y="2902204"/>
            <a:ext cx="487680" cy="402590"/>
          </a:xfrm>
          <a:custGeom>
            <a:rect l="l" t="t" r="r" b="b"/>
            <a:pathLst>
              <a:path w="487680" h="402589">
                <a:moveTo>
                  <a:pt x="487680" y="0"/>
                </a:moveTo>
                <a:lnTo>
                  <a:pt x="0" y="0"/>
                </a:lnTo>
                <a:lnTo>
                  <a:pt x="0" y="402336"/>
                </a:lnTo>
                <a:lnTo>
                  <a:pt x="487680" y="402336"/>
                </a:lnTo>
                <a:lnTo>
                  <a:pt x="487680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304032" y="2932683"/>
            <a:ext cx="487680" cy="454659"/>
          </a:xfrm>
          <a:custGeom>
            <a:rect l="l" t="t" r="r" b="b"/>
            <a:pathLst>
              <a:path w="487679" h="454659">
                <a:moveTo>
                  <a:pt x="487679" y="0"/>
                </a:moveTo>
                <a:lnTo>
                  <a:pt x="0" y="0"/>
                </a:lnTo>
                <a:lnTo>
                  <a:pt x="0" y="454151"/>
                </a:lnTo>
                <a:lnTo>
                  <a:pt x="487679" y="454151"/>
                </a:lnTo>
                <a:lnTo>
                  <a:pt x="487679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010911" y="2911348"/>
            <a:ext cx="487680" cy="512445"/>
          </a:xfrm>
          <a:custGeom>
            <a:rect l="l" t="t" r="r" b="b"/>
            <a:pathLst>
              <a:path w="487679" h="512445">
                <a:moveTo>
                  <a:pt x="487679" y="0"/>
                </a:moveTo>
                <a:lnTo>
                  <a:pt x="0" y="0"/>
                </a:lnTo>
                <a:lnTo>
                  <a:pt x="0" y="512063"/>
                </a:lnTo>
                <a:lnTo>
                  <a:pt x="487679" y="512063"/>
                </a:lnTo>
                <a:lnTo>
                  <a:pt x="487679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717792" y="2768092"/>
            <a:ext cx="487680" cy="634365"/>
          </a:xfrm>
          <a:custGeom>
            <a:rect l="l" t="t" r="r" b="b"/>
            <a:pathLst>
              <a:path w="487679" h="634364">
                <a:moveTo>
                  <a:pt x="487679" y="0"/>
                </a:moveTo>
                <a:lnTo>
                  <a:pt x="0" y="0"/>
                </a:lnTo>
                <a:lnTo>
                  <a:pt x="0" y="633984"/>
                </a:lnTo>
                <a:lnTo>
                  <a:pt x="487679" y="633984"/>
                </a:lnTo>
                <a:lnTo>
                  <a:pt x="487679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421623" y="2877820"/>
            <a:ext cx="487680" cy="600710"/>
          </a:xfrm>
          <a:custGeom>
            <a:rect l="l" t="t" r="r" b="b"/>
            <a:pathLst>
              <a:path w="487679" h="600710">
                <a:moveTo>
                  <a:pt x="487679" y="0"/>
                </a:moveTo>
                <a:lnTo>
                  <a:pt x="0" y="0"/>
                </a:lnTo>
                <a:lnTo>
                  <a:pt x="0" y="600455"/>
                </a:lnTo>
                <a:lnTo>
                  <a:pt x="487679" y="600455"/>
                </a:lnTo>
                <a:lnTo>
                  <a:pt x="487679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844039" y="2612644"/>
            <a:ext cx="485140" cy="289560"/>
          </a:xfrm>
          <a:custGeom>
            <a:rect l="l" t="t" r="r" b="b"/>
            <a:pathLst>
              <a:path w="485139" h="289560">
                <a:moveTo>
                  <a:pt x="484632" y="0"/>
                </a:moveTo>
                <a:lnTo>
                  <a:pt x="0" y="0"/>
                </a:lnTo>
                <a:lnTo>
                  <a:pt x="0" y="289559"/>
                </a:lnTo>
                <a:lnTo>
                  <a:pt x="484632" y="289559"/>
                </a:lnTo>
                <a:lnTo>
                  <a:pt x="484632" y="0"/>
                </a:lnTo>
                <a:close/>
              </a:path>
            </a:pathLst>
          </a:custGeom>
          <a:solidFill>
            <a:srgbClr val="5A7F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547871" y="2658364"/>
            <a:ext cx="487680" cy="274320"/>
          </a:xfrm>
          <a:custGeom>
            <a:rect l="l" t="t" r="r" b="b"/>
            <a:pathLst>
              <a:path w="487679" h="274319">
                <a:moveTo>
                  <a:pt x="487679" y="0"/>
                </a:moveTo>
                <a:lnTo>
                  <a:pt x="0" y="0"/>
                </a:lnTo>
                <a:lnTo>
                  <a:pt x="0" y="274320"/>
                </a:lnTo>
                <a:lnTo>
                  <a:pt x="487679" y="274320"/>
                </a:lnTo>
                <a:lnTo>
                  <a:pt x="487679" y="0"/>
                </a:lnTo>
                <a:close/>
              </a:path>
            </a:pathLst>
          </a:custGeom>
          <a:solidFill>
            <a:srgbClr val="5A7F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254752" y="2676651"/>
            <a:ext cx="487680" cy="234950"/>
          </a:xfrm>
          <a:custGeom>
            <a:rect l="l" t="t" r="r" b="b"/>
            <a:pathLst>
              <a:path w="487679" h="234950">
                <a:moveTo>
                  <a:pt x="487680" y="0"/>
                </a:moveTo>
                <a:lnTo>
                  <a:pt x="0" y="0"/>
                </a:lnTo>
                <a:lnTo>
                  <a:pt x="0" y="234696"/>
                </a:lnTo>
                <a:lnTo>
                  <a:pt x="487680" y="234696"/>
                </a:lnTo>
                <a:lnTo>
                  <a:pt x="487680" y="0"/>
                </a:lnTo>
                <a:close/>
              </a:path>
            </a:pathLst>
          </a:custGeom>
          <a:solidFill>
            <a:srgbClr val="5A7F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961631" y="2582164"/>
            <a:ext cx="487680" cy="186055"/>
          </a:xfrm>
          <a:custGeom>
            <a:rect l="l" t="t" r="r" b="b"/>
            <a:pathLst>
              <a:path w="487679" h="186055">
                <a:moveTo>
                  <a:pt x="487679" y="0"/>
                </a:moveTo>
                <a:lnTo>
                  <a:pt x="0" y="0"/>
                </a:lnTo>
                <a:lnTo>
                  <a:pt x="0" y="185927"/>
                </a:lnTo>
                <a:lnTo>
                  <a:pt x="487679" y="185927"/>
                </a:lnTo>
                <a:lnTo>
                  <a:pt x="487679" y="0"/>
                </a:lnTo>
                <a:close/>
              </a:path>
            </a:pathLst>
          </a:custGeom>
          <a:solidFill>
            <a:srgbClr val="5A7F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8665464" y="2582164"/>
            <a:ext cx="487680" cy="295910"/>
          </a:xfrm>
          <a:custGeom>
            <a:rect l="l" t="t" r="r" b="b"/>
            <a:pathLst>
              <a:path w="487679" h="295910">
                <a:moveTo>
                  <a:pt x="487679" y="0"/>
                </a:moveTo>
                <a:lnTo>
                  <a:pt x="0" y="0"/>
                </a:lnTo>
                <a:lnTo>
                  <a:pt x="0" y="295656"/>
                </a:lnTo>
                <a:lnTo>
                  <a:pt x="487679" y="295656"/>
                </a:lnTo>
                <a:lnTo>
                  <a:pt x="487679" y="0"/>
                </a:lnTo>
                <a:close/>
              </a:path>
            </a:pathLst>
          </a:custGeom>
          <a:solidFill>
            <a:srgbClr val="5A7F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087879" y="2524251"/>
            <a:ext cx="485140" cy="88900"/>
          </a:xfrm>
          <a:custGeom>
            <a:rect l="l" t="t" r="r" b="b"/>
            <a:pathLst>
              <a:path w="485139" h="88900">
                <a:moveTo>
                  <a:pt x="484631" y="0"/>
                </a:moveTo>
                <a:lnTo>
                  <a:pt x="0" y="0"/>
                </a:lnTo>
                <a:lnTo>
                  <a:pt x="0" y="88392"/>
                </a:lnTo>
                <a:lnTo>
                  <a:pt x="484631" y="88392"/>
                </a:lnTo>
                <a:lnTo>
                  <a:pt x="484631" y="0"/>
                </a:lnTo>
                <a:close/>
              </a:path>
            </a:pathLst>
          </a:custGeom>
          <a:solidFill>
            <a:srgbClr val="7670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791711" y="2524251"/>
            <a:ext cx="487680" cy="134620"/>
          </a:xfrm>
          <a:custGeom>
            <a:rect l="l" t="t" r="r" b="b"/>
            <a:pathLst>
              <a:path w="487679" h="134619">
                <a:moveTo>
                  <a:pt x="487679" y="0"/>
                </a:moveTo>
                <a:lnTo>
                  <a:pt x="0" y="0"/>
                </a:lnTo>
                <a:lnTo>
                  <a:pt x="0" y="134112"/>
                </a:lnTo>
                <a:lnTo>
                  <a:pt x="487679" y="134112"/>
                </a:lnTo>
                <a:lnTo>
                  <a:pt x="487679" y="0"/>
                </a:lnTo>
                <a:close/>
              </a:path>
            </a:pathLst>
          </a:custGeom>
          <a:solidFill>
            <a:srgbClr val="7670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498591" y="2524251"/>
            <a:ext cx="487680" cy="152400"/>
          </a:xfrm>
          <a:custGeom>
            <a:rect l="l" t="t" r="r" b="b"/>
            <a:pathLst>
              <a:path w="487679" h="152400">
                <a:moveTo>
                  <a:pt x="487680" y="0"/>
                </a:moveTo>
                <a:lnTo>
                  <a:pt x="0" y="0"/>
                </a:lnTo>
                <a:lnTo>
                  <a:pt x="0" y="152400"/>
                </a:lnTo>
                <a:lnTo>
                  <a:pt x="487680" y="152400"/>
                </a:lnTo>
                <a:lnTo>
                  <a:pt x="487680" y="0"/>
                </a:lnTo>
                <a:close/>
              </a:path>
            </a:pathLst>
          </a:custGeom>
          <a:solidFill>
            <a:srgbClr val="7670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205471" y="2553207"/>
            <a:ext cx="487680" cy="0"/>
          </a:xfrm>
          <a:custGeom>
            <a:rect l="l" t="t" r="r" b="b"/>
            <a:pathLst>
              <a:path w="487679">
                <a:moveTo>
                  <a:pt x="0" y="0"/>
                </a:moveTo>
                <a:lnTo>
                  <a:pt x="487679" y="0"/>
                </a:lnTo>
              </a:path>
            </a:pathLst>
          </a:custGeom>
          <a:ln w="57912">
            <a:solidFill>
              <a:srgbClr val="76707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8909304" y="2553207"/>
            <a:ext cx="487680" cy="0"/>
          </a:xfrm>
          <a:custGeom>
            <a:rect l="l" t="t" r="r" b="b"/>
            <a:pathLst>
              <a:path w="487679">
                <a:moveTo>
                  <a:pt x="0" y="0"/>
                </a:moveTo>
                <a:lnTo>
                  <a:pt x="487679" y="0"/>
                </a:lnTo>
              </a:path>
            </a:pathLst>
          </a:custGeom>
          <a:ln w="57912">
            <a:solidFill>
              <a:srgbClr val="76707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 flipH="1">
            <a:off x="1109472" y="2524251"/>
            <a:ext cx="0" cy="1183005"/>
          </a:xfrm>
          <a:custGeom>
            <a:rect l="l" t="t" r="r" b="b"/>
            <a:pathLst>
              <a:path h="1183004">
                <a:moveTo>
                  <a:pt x="0" y="1182624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109472" y="3706876"/>
            <a:ext cx="8528685" cy="0"/>
          </a:xfrm>
          <a:custGeom>
            <a:rect l="l" t="t" r="r" b="b"/>
            <a:pathLst>
              <a:path w="8528685">
                <a:moveTo>
                  <a:pt x="0" y="0"/>
                </a:moveTo>
                <a:lnTo>
                  <a:pt x="852830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676148" y="2340254"/>
            <a:ext cx="327660" cy="144589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710"/>
              </a:spcBef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10</a:t>
            </a:r>
            <a:r>
              <a:rPr sz="1050" spc="15">
                <a:solidFill>
                  <a:srgbClr val="303030"/>
                </a:solidFill>
                <a:latin typeface="Calibri"/>
                <a:cs typeface="Calibri"/>
              </a:rPr>
              <a:t>0%</a:t>
            </a:r>
            <a:endParaRPr sz="1050">
              <a:latin typeface="Calibri"/>
              <a:cs typeface="Calibri"/>
            </a:endParaRPr>
          </a:p>
          <a:p>
            <a:pPr marR="10795" algn="r">
              <a:lnSpc>
                <a:spcPct val="100000"/>
              </a:lnSpc>
              <a:spcBef>
                <a:spcPts val="610"/>
              </a:spcBef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80%</a:t>
            </a:r>
            <a:endParaRPr sz="1050">
              <a:latin typeface="Calibri"/>
              <a:cs typeface="Calibri"/>
            </a:endParaRPr>
          </a:p>
          <a:p>
            <a:pPr marR="10795" algn="r">
              <a:lnSpc>
                <a:spcPct val="100000"/>
              </a:lnSpc>
              <a:spcBef>
                <a:spcPts val="590"/>
              </a:spcBef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60%</a:t>
            </a:r>
            <a:endParaRPr sz="1050">
              <a:latin typeface="Calibri"/>
              <a:cs typeface="Calibri"/>
            </a:endParaRPr>
          </a:p>
          <a:p>
            <a:pPr marR="10795" algn="r">
              <a:lnSpc>
                <a:spcPct val="100000"/>
              </a:lnSpc>
              <a:spcBef>
                <a:spcPts val="610"/>
              </a:spcBef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40%</a:t>
            </a:r>
            <a:endParaRPr sz="1050">
              <a:latin typeface="Calibri"/>
              <a:cs typeface="Calibri"/>
            </a:endParaRPr>
          </a:p>
          <a:p>
            <a:pPr marR="10795" algn="r">
              <a:lnSpc>
                <a:spcPct val="100000"/>
              </a:lnSpc>
              <a:spcBef>
                <a:spcPts val="590"/>
              </a:spcBef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20%</a:t>
            </a:r>
            <a:endParaRPr sz="1050">
              <a:latin typeface="Calibri"/>
              <a:cs typeface="Calibri"/>
            </a:endParaRPr>
          </a:p>
          <a:p>
            <a:pPr marR="10795" algn="r">
              <a:lnSpc>
                <a:spcPct val="100000"/>
              </a:lnSpc>
              <a:spcBef>
                <a:spcPts val="610"/>
              </a:spcBef>
            </a:pPr>
            <a:r>
              <a:rPr sz="1050" spc="-10">
                <a:solidFill>
                  <a:srgbClr val="303030"/>
                </a:solidFill>
                <a:latin typeface="Calibri"/>
                <a:cs typeface="Calibri"/>
              </a:rPr>
              <a:t>0%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749044" y="3782567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latin typeface="Calibri"/>
                <a:cs typeface="Calibri"/>
              </a:rPr>
              <a:t>2019</a:t>
            </a:r>
            <a:r>
              <a:rPr sz="1050" b="1" spc="5"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452876" y="3782567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latin typeface="Calibri"/>
                <a:cs typeface="Calibri"/>
              </a:rPr>
              <a:t>2020</a:t>
            </a:r>
            <a:r>
              <a:rPr sz="1050" b="1" spc="5"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159755" y="3782567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latin typeface="Calibri"/>
                <a:cs typeface="Calibri"/>
              </a:rPr>
              <a:t>2021</a:t>
            </a:r>
            <a:r>
              <a:rPr sz="1050" b="1" spc="5"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866635" y="3782567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latin typeface="Calibri"/>
                <a:cs typeface="Calibri"/>
              </a:rPr>
              <a:t>2022</a:t>
            </a:r>
            <a:r>
              <a:rPr sz="1050" b="1" spc="5"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573516" y="3782567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latin typeface="Calibri"/>
                <a:cs typeface="Calibri"/>
              </a:rPr>
              <a:t>2023</a:t>
            </a:r>
            <a:r>
              <a:rPr sz="1050" b="1" spc="5"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2453639" y="2179827"/>
            <a:ext cx="67310" cy="67310"/>
          </a:xfrm>
          <a:custGeom>
            <a:rect l="l" t="t" r="r" b="b"/>
            <a:pathLst>
              <a:path w="67310" h="67310">
                <a:moveTo>
                  <a:pt x="0" y="67055"/>
                </a:moveTo>
                <a:lnTo>
                  <a:pt x="67056" y="67055"/>
                </a:lnTo>
                <a:lnTo>
                  <a:pt x="67056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006FB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882640" y="2179827"/>
            <a:ext cx="67310" cy="67310"/>
          </a:xfrm>
          <a:custGeom>
            <a:rect l="l" t="t" r="r" b="b"/>
            <a:pathLst>
              <a:path w="67310" h="67310">
                <a:moveTo>
                  <a:pt x="0" y="67055"/>
                </a:moveTo>
                <a:lnTo>
                  <a:pt x="67055" y="67055"/>
                </a:lnTo>
                <a:lnTo>
                  <a:pt x="67055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453639" y="2350516"/>
            <a:ext cx="67310" cy="67310"/>
          </a:xfrm>
          <a:custGeom>
            <a:rect l="l" t="t" r="r" b="b"/>
            <a:pathLst>
              <a:path w="67310" h="67310">
                <a:moveTo>
                  <a:pt x="0" y="67055"/>
                </a:moveTo>
                <a:lnTo>
                  <a:pt x="67056" y="67055"/>
                </a:lnTo>
                <a:lnTo>
                  <a:pt x="67056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5A7F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2538476" y="1882200"/>
            <a:ext cx="3262629" cy="57277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984375">
              <a:lnSpc>
                <a:spcPct val="100000"/>
              </a:lnSpc>
              <a:spcBef>
                <a:spcPts val="175"/>
              </a:spcBef>
            </a:pPr>
            <a:r>
              <a:rPr sz="1400" b="1" spc="-10">
                <a:latin typeface="Calibri"/>
                <a:cs typeface="Calibri"/>
              </a:rPr>
              <a:t>A</a:t>
            </a:r>
            <a:r>
              <a:rPr sz="1400" b="1" spc="10">
                <a:latin typeface="Microsoft JhengHei"/>
                <a:cs typeface="Microsoft JhengHei"/>
              </a:rPr>
              <a:t>股</a:t>
            </a:r>
            <a:r>
              <a:rPr sz="1400" b="1" spc="-15">
                <a:latin typeface="Calibri"/>
                <a:cs typeface="Calibri"/>
              </a:rPr>
              <a:t>IPO</a:t>
            </a:r>
            <a:r>
              <a:rPr sz="1400" b="1" spc="10">
                <a:latin typeface="Microsoft JhengHei"/>
                <a:cs typeface="Microsoft JhengHei"/>
              </a:rPr>
              <a:t>融资规模</a:t>
            </a:r>
            <a:endParaRPr sz="1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950" spc="10">
                <a:latin typeface="华文细黑"/>
                <a:cs typeface="华文细黑"/>
              </a:rPr>
              <a:t>极大规模</a:t>
            </a:r>
            <a:r>
              <a:rPr sz="950">
                <a:latin typeface="华文细黑"/>
                <a:cs typeface="华文细黑"/>
              </a:rPr>
              <a:t>（</a:t>
            </a:r>
            <a:r>
              <a:rPr sz="950">
                <a:latin typeface="Calibri"/>
                <a:cs typeface="Calibri"/>
              </a:rPr>
              <a:t>50</a:t>
            </a:r>
            <a:r>
              <a:rPr sz="950" spc="10">
                <a:latin typeface="华文细黑"/>
                <a:cs typeface="华文细黑"/>
              </a:rPr>
              <a:t>亿元人民币以上）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950" spc="10">
                <a:latin typeface="华文细黑"/>
                <a:cs typeface="华文细黑"/>
              </a:rPr>
              <a:t>中等规模（介于</a:t>
            </a:r>
            <a:r>
              <a:rPr sz="950" spc="-5">
                <a:latin typeface="Calibri"/>
                <a:cs typeface="Calibri"/>
              </a:rPr>
              <a:t>5</a:t>
            </a:r>
            <a:r>
              <a:rPr sz="950" spc="10">
                <a:latin typeface="华文细黑"/>
                <a:cs typeface="华文细黑"/>
              </a:rPr>
              <a:t>亿元至</a:t>
            </a:r>
            <a:r>
              <a:rPr sz="950" spc="-5">
                <a:latin typeface="Calibri"/>
                <a:cs typeface="Calibri"/>
              </a:rPr>
              <a:t>10</a:t>
            </a:r>
            <a:r>
              <a:rPr sz="950" spc="10">
                <a:latin typeface="华文细黑"/>
                <a:cs typeface="华文细黑"/>
              </a:rPr>
              <a:t>亿元人民币之间）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5882640" y="2350516"/>
            <a:ext cx="67310" cy="67310"/>
          </a:xfrm>
          <a:custGeom>
            <a:rect l="l" t="t" r="r" b="b"/>
            <a:pathLst>
              <a:path w="67310" h="67310">
                <a:moveTo>
                  <a:pt x="0" y="67055"/>
                </a:moveTo>
                <a:lnTo>
                  <a:pt x="67055" y="67055"/>
                </a:lnTo>
                <a:lnTo>
                  <a:pt x="67055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7670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5967476" y="2087880"/>
            <a:ext cx="2341880" cy="36703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950" spc="10">
                <a:latin typeface="华文细黑"/>
                <a:cs typeface="华文细黑"/>
              </a:rPr>
              <a:t>大规模（介于</a:t>
            </a:r>
            <a:r>
              <a:rPr sz="950" spc="-5">
                <a:latin typeface="Calibri"/>
                <a:cs typeface="Calibri"/>
              </a:rPr>
              <a:t>10</a:t>
            </a:r>
            <a:r>
              <a:rPr sz="950" spc="10">
                <a:latin typeface="华文细黑"/>
                <a:cs typeface="华文细黑"/>
              </a:rPr>
              <a:t>亿元至</a:t>
            </a:r>
            <a:r>
              <a:rPr sz="950" spc="-5">
                <a:latin typeface="Calibri"/>
                <a:cs typeface="Calibri"/>
              </a:rPr>
              <a:t>50</a:t>
            </a:r>
            <a:r>
              <a:rPr sz="950" spc="10">
                <a:latin typeface="华文细黑"/>
                <a:cs typeface="华文细黑"/>
              </a:rPr>
              <a:t>亿元人民币之间）</a:t>
            </a:r>
            <a:endParaRPr sz="9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950" spc="10">
                <a:latin typeface="华文细黑"/>
                <a:cs typeface="华文细黑"/>
              </a:rPr>
              <a:t>小规模</a:t>
            </a:r>
            <a:r>
              <a:rPr sz="950">
                <a:latin typeface="华文细黑"/>
                <a:cs typeface="华文细黑"/>
              </a:rPr>
              <a:t>（</a:t>
            </a:r>
            <a:r>
              <a:rPr sz="950">
                <a:latin typeface="Calibri"/>
                <a:cs typeface="Calibri"/>
              </a:rPr>
              <a:t>5</a:t>
            </a:r>
            <a:r>
              <a:rPr sz="950" spc="10">
                <a:latin typeface="华文细黑"/>
                <a:cs typeface="华文细黑"/>
              </a:rPr>
              <a:t>亿元人民币以下）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473952" y="3402076"/>
            <a:ext cx="487680" cy="304800"/>
          </a:xfrm>
          <a:prstGeom prst="rect">
            <a:avLst/>
          </a:prstGeom>
          <a:solidFill>
            <a:srgbClr val="006FBF"/>
          </a:solidFill>
        </p:spPr>
        <p:txBody>
          <a:bodyPr vert="horz" wrap="square" lIns="0" tIns="48894" rIns="0" bIns="0" rtlCol="0">
            <a:spAutoFit/>
          </a:bodyPr>
          <a:lstStyle/>
          <a:p>
            <a:pPr marL="191770">
              <a:lnSpc>
                <a:spcPct val="100000"/>
              </a:lnSpc>
              <a:spcBef>
                <a:spcPts val="384"/>
              </a:spcBef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11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3021679" y="4479131"/>
            <a:ext cx="1143825" cy="166808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035807" y="4493259"/>
            <a:ext cx="1115695" cy="1256030"/>
          </a:xfrm>
          <a:custGeom>
            <a:rect l="l" t="t" r="r" b="b"/>
            <a:pathLst>
              <a:path w="1115695" h="1256029">
                <a:moveTo>
                  <a:pt x="0" y="1255776"/>
                </a:moveTo>
                <a:lnTo>
                  <a:pt x="1115568" y="1255776"/>
                </a:lnTo>
                <a:lnTo>
                  <a:pt x="1115568" y="0"/>
                </a:lnTo>
                <a:lnTo>
                  <a:pt x="0" y="0"/>
                </a:lnTo>
                <a:lnTo>
                  <a:pt x="0" y="1255776"/>
                </a:lnTo>
                <a:close/>
              </a:path>
            </a:pathLst>
          </a:custGeom>
          <a:solidFill>
            <a:srgbClr val="E8F6C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029711" y="4078732"/>
            <a:ext cx="1094740" cy="378460"/>
          </a:xfrm>
          <a:custGeom>
            <a:rect l="l" t="t" r="r" b="b"/>
            <a:pathLst>
              <a:path w="1094739" h="378460">
                <a:moveTo>
                  <a:pt x="0" y="377952"/>
                </a:moveTo>
                <a:lnTo>
                  <a:pt x="1094232" y="377952"/>
                </a:lnTo>
                <a:lnTo>
                  <a:pt x="1094232" y="0"/>
                </a:lnTo>
                <a:lnTo>
                  <a:pt x="0" y="0"/>
                </a:lnTo>
                <a:lnTo>
                  <a:pt x="0" y="377952"/>
                </a:lnTo>
                <a:close/>
              </a:path>
            </a:pathLst>
          </a:custGeom>
          <a:solidFill>
            <a:srgbClr val="5A7F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029711" y="4078732"/>
            <a:ext cx="1094740" cy="378460"/>
          </a:xfrm>
          <a:custGeom>
            <a:rect l="l" t="t" r="r" b="b"/>
            <a:pathLst>
              <a:path w="1094739" h="378460">
                <a:moveTo>
                  <a:pt x="0" y="0"/>
                </a:moveTo>
                <a:lnTo>
                  <a:pt x="1094232" y="0"/>
                </a:lnTo>
                <a:lnTo>
                  <a:pt x="1094232" y="377951"/>
                </a:lnTo>
                <a:lnTo>
                  <a:pt x="0" y="377951"/>
                </a:lnTo>
                <a:lnTo>
                  <a:pt x="0" y="0"/>
                </a:lnTo>
                <a:close/>
              </a:path>
            </a:pathLst>
          </a:custGeom>
          <a:ln w="21336">
            <a:solidFill>
              <a:srgbClr val="DFEF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057144" y="4090923"/>
            <a:ext cx="1109980" cy="378460"/>
          </a:xfrm>
          <a:custGeom>
            <a:rect l="l" t="t" r="r" b="b"/>
            <a:pathLst>
              <a:path w="1109979" h="378460">
                <a:moveTo>
                  <a:pt x="0" y="377951"/>
                </a:moveTo>
                <a:lnTo>
                  <a:pt x="1109471" y="377951"/>
                </a:lnTo>
                <a:lnTo>
                  <a:pt x="1109471" y="0"/>
                </a:lnTo>
                <a:lnTo>
                  <a:pt x="0" y="0"/>
                </a:lnTo>
                <a:lnTo>
                  <a:pt x="0" y="377951"/>
                </a:lnTo>
                <a:close/>
              </a:path>
            </a:pathLst>
          </a:custGeom>
          <a:solidFill>
            <a:srgbClr val="5A7F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3029711" y="4078732"/>
            <a:ext cx="1094740" cy="378460"/>
          </a:xfrm>
          <a:prstGeom prst="rect">
            <a:avLst/>
          </a:prstGeom>
          <a:solidFill>
            <a:srgbClr val="5A7F17"/>
          </a:solidFill>
          <a:ln w="21335">
            <a:solidFill>
              <a:srgbClr val="DFEFF9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76200" algn="ctr">
              <a:lnSpc>
                <a:spcPts val="1195"/>
              </a:lnSpc>
              <a:spcBef>
                <a:spcPts val="295"/>
              </a:spcBef>
            </a:pPr>
            <a:r>
              <a:rPr sz="1050" b="1" spc="25">
                <a:solidFill>
                  <a:srgbClr val="FFFFFF"/>
                </a:solidFill>
                <a:latin typeface="Microsoft JhengHei"/>
                <a:cs typeface="Microsoft JhengHei"/>
              </a:rPr>
              <a:t>总融</a:t>
            </a:r>
            <a:r>
              <a:rPr sz="1050" b="1" spc="5">
                <a:solidFill>
                  <a:srgbClr val="FFFFFF"/>
                </a:solidFill>
                <a:latin typeface="Microsoft JhengHei"/>
                <a:cs typeface="Microsoft JhengHei"/>
              </a:rPr>
              <a:t>资额：</a:t>
            </a:r>
            <a:endParaRPr sz="1050">
              <a:latin typeface="Microsoft JhengHei"/>
              <a:cs typeface="Microsoft JhengHei"/>
            </a:endParaRPr>
          </a:p>
          <a:p>
            <a:pPr marL="81915" algn="ctr">
              <a:lnSpc>
                <a:spcPts val="1195"/>
              </a:lnSpc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4,700</a:t>
            </a:r>
            <a:r>
              <a:rPr sz="1050" b="1" spc="25">
                <a:solidFill>
                  <a:srgbClr val="FFFFFF"/>
                </a:solidFill>
                <a:latin typeface="Microsoft JhengHei"/>
                <a:cs typeface="Microsoft JhengHei"/>
              </a:rPr>
              <a:t>亿元人民币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123692" y="4562855"/>
            <a:ext cx="1072515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70815" indent="-158750">
              <a:lnSpc>
                <a:spcPct val="100000"/>
              </a:lnSpc>
              <a:spcBef>
                <a:spcPts val="110"/>
              </a:spcBef>
              <a:buFont typeface="Calibri"/>
              <a:buChar char="•"/>
              <a:tabLst>
                <a:tab pos="171450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中</a:t>
            </a:r>
            <a:r>
              <a:rPr sz="900" b="1" spc="10">
                <a:solidFill>
                  <a:srgbClr val="575A5C"/>
                </a:solidFill>
                <a:latin typeface="Microsoft JhengHei"/>
                <a:cs typeface="Microsoft JhengHei"/>
              </a:rPr>
              <a:t>芯国</a:t>
            </a: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际</a:t>
            </a:r>
            <a:r>
              <a:rPr sz="900" spc="1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900" spc="10">
                <a:solidFill>
                  <a:srgbClr val="575A5C"/>
                </a:solidFill>
                <a:latin typeface="华文细黑"/>
                <a:cs typeface="华文细黑"/>
              </a:rPr>
              <a:t>科创板</a:t>
            </a:r>
            <a:r>
              <a:rPr sz="900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123692" y="4712208"/>
            <a:ext cx="659765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70815" indent="-158750">
              <a:lnSpc>
                <a:spcPct val="100000"/>
              </a:lnSpc>
              <a:spcBef>
                <a:spcPts val="110"/>
              </a:spcBef>
              <a:buFont typeface="Calibri"/>
              <a:buChar char="•"/>
              <a:tabLst>
                <a:tab pos="171450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京沪高铁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123692" y="4858511"/>
            <a:ext cx="960119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70815" indent="-158750">
              <a:lnSpc>
                <a:spcPct val="100000"/>
              </a:lnSpc>
              <a:spcBef>
                <a:spcPts val="110"/>
              </a:spcBef>
              <a:buFont typeface="Calibri"/>
              <a:buChar char="•"/>
              <a:tabLst>
                <a:tab pos="171450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奇安信</a:t>
            </a:r>
            <a:r>
              <a:rPr sz="900" spc="1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900" spc="10">
                <a:solidFill>
                  <a:srgbClr val="575A5C"/>
                </a:solidFill>
                <a:latin typeface="华文细黑"/>
                <a:cs typeface="华文细黑"/>
              </a:rPr>
              <a:t>科创板</a:t>
            </a:r>
            <a:r>
              <a:rPr sz="900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123692" y="5004815"/>
            <a:ext cx="1072515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70815" indent="-158750">
              <a:lnSpc>
                <a:spcPct val="100000"/>
              </a:lnSpc>
              <a:spcBef>
                <a:spcPts val="110"/>
              </a:spcBef>
              <a:buFont typeface="Calibri"/>
              <a:buChar char="•"/>
              <a:tabLst>
                <a:tab pos="171450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凯</a:t>
            </a:r>
            <a:r>
              <a:rPr sz="900" b="1" spc="10">
                <a:solidFill>
                  <a:srgbClr val="575A5C"/>
                </a:solidFill>
                <a:latin typeface="Microsoft JhengHei"/>
                <a:cs typeface="Microsoft JhengHei"/>
              </a:rPr>
              <a:t>赛生</a:t>
            </a: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物</a:t>
            </a:r>
            <a:r>
              <a:rPr sz="900" spc="1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900" spc="10">
                <a:solidFill>
                  <a:srgbClr val="575A5C"/>
                </a:solidFill>
                <a:latin typeface="华文细黑"/>
                <a:cs typeface="华文细黑"/>
              </a:rPr>
              <a:t>科创板</a:t>
            </a:r>
            <a:r>
              <a:rPr sz="900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123692" y="5146852"/>
            <a:ext cx="960119" cy="46482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70815" indent="-158750">
              <a:lnSpc>
                <a:spcPct val="100000"/>
              </a:lnSpc>
              <a:spcBef>
                <a:spcPts val="170"/>
              </a:spcBef>
              <a:buFont typeface="Calibri"/>
              <a:buChar char="•"/>
              <a:tabLst>
                <a:tab pos="171450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康希诺</a:t>
            </a:r>
            <a:r>
              <a:rPr sz="900" spc="1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900" spc="10">
                <a:solidFill>
                  <a:srgbClr val="575A5C"/>
                </a:solidFill>
                <a:latin typeface="华文细黑"/>
                <a:cs typeface="华文细黑"/>
              </a:rPr>
              <a:t>科创板</a:t>
            </a:r>
            <a:r>
              <a:rPr sz="900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900">
              <a:latin typeface="Calibri"/>
              <a:cs typeface="Calibri"/>
            </a:endParaRPr>
          </a:p>
          <a:p>
            <a:pPr marL="170815" indent="-158750">
              <a:lnSpc>
                <a:spcPct val="100000"/>
              </a:lnSpc>
              <a:spcBef>
                <a:spcPts val="70"/>
              </a:spcBef>
              <a:buFont typeface="Calibri"/>
              <a:buChar char="•"/>
              <a:tabLst>
                <a:tab pos="171450"/>
              </a:tabLst>
            </a:pPr>
            <a:r>
              <a:rPr sz="900" spc="10">
                <a:solidFill>
                  <a:srgbClr val="575A5C"/>
                </a:solidFill>
                <a:latin typeface="华文细黑"/>
                <a:cs typeface="华文细黑"/>
              </a:rPr>
              <a:t>金龙鱼</a:t>
            </a:r>
            <a:endParaRPr sz="900">
              <a:latin typeface="华文细黑"/>
              <a:cs typeface="华文细黑"/>
            </a:endParaRPr>
          </a:p>
          <a:p>
            <a:pPr marL="170815" indent="-158750">
              <a:lnSpc>
                <a:spcPct val="100000"/>
              </a:lnSpc>
              <a:spcBef>
                <a:spcPts val="70"/>
              </a:spcBef>
              <a:buFont typeface="Calibri"/>
              <a:buChar char="•"/>
              <a:tabLst>
                <a:tab pos="171450"/>
              </a:tabLst>
            </a:pPr>
            <a:r>
              <a:rPr sz="900" spc="10">
                <a:solidFill>
                  <a:srgbClr val="575A5C"/>
                </a:solidFill>
                <a:latin typeface="华文细黑"/>
                <a:cs typeface="华文细黑"/>
              </a:rPr>
              <a:t>中金公司</a:t>
            </a:r>
            <a:endParaRPr sz="900">
              <a:latin typeface="华文细黑"/>
              <a:cs typeface="华文细黑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1374647" y="4496308"/>
            <a:ext cx="1127760" cy="1612900"/>
          </a:xfrm>
          <a:custGeom>
            <a:rect l="l" t="t" r="r" b="b"/>
            <a:pathLst>
              <a:path w="1127760" h="1612900">
                <a:moveTo>
                  <a:pt x="0" y="0"/>
                </a:moveTo>
                <a:lnTo>
                  <a:pt x="1127760" y="0"/>
                </a:lnTo>
                <a:lnTo>
                  <a:pt x="1127760" y="1612392"/>
                </a:lnTo>
                <a:lnTo>
                  <a:pt x="0" y="1612392"/>
                </a:lnTo>
                <a:lnTo>
                  <a:pt x="0" y="0"/>
                </a:lnTo>
                <a:close/>
              </a:path>
            </a:pathLst>
          </a:custGeom>
          <a:ln w="21336">
            <a:solidFill>
              <a:srgbClr val="E2E3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846320" y="4084828"/>
            <a:ext cx="1000125" cy="378460"/>
          </a:xfrm>
          <a:custGeom>
            <a:rect l="l" t="t" r="r" b="b"/>
            <a:pathLst>
              <a:path w="1000125" h="378460">
                <a:moveTo>
                  <a:pt x="0" y="0"/>
                </a:moveTo>
                <a:lnTo>
                  <a:pt x="999743" y="0"/>
                </a:lnTo>
                <a:lnTo>
                  <a:pt x="999743" y="377952"/>
                </a:lnTo>
                <a:lnTo>
                  <a:pt x="0" y="377952"/>
                </a:lnTo>
                <a:lnTo>
                  <a:pt x="0" y="0"/>
                </a:lnTo>
                <a:close/>
              </a:path>
            </a:pathLst>
          </a:custGeom>
          <a:ln w="21336">
            <a:solidFill>
              <a:srgbClr val="DFEF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776215" y="4508500"/>
            <a:ext cx="1109980" cy="1618615"/>
          </a:xfrm>
          <a:custGeom>
            <a:rect l="l" t="t" r="r" b="b"/>
            <a:pathLst>
              <a:path w="1109979" h="1618614">
                <a:moveTo>
                  <a:pt x="0" y="0"/>
                </a:moveTo>
                <a:lnTo>
                  <a:pt x="1109472" y="0"/>
                </a:lnTo>
                <a:lnTo>
                  <a:pt x="1109472" y="1618488"/>
                </a:lnTo>
                <a:lnTo>
                  <a:pt x="0" y="1618488"/>
                </a:lnTo>
                <a:lnTo>
                  <a:pt x="0" y="0"/>
                </a:lnTo>
                <a:close/>
              </a:path>
            </a:pathLst>
          </a:custGeom>
          <a:ln w="21336">
            <a:solidFill>
              <a:srgbClr val="E2E3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 txBox="1">
            <a:spLocks noGrp="1"/>
          </p:cNvSpPr>
          <p:nvPr>
            <p:ph type="title"/>
          </p:nvPr>
        </p:nvSpPr>
        <p:spPr>
          <a:xfrm>
            <a:off x="441451" y="987552"/>
            <a:ext cx="4579620" cy="6737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10">
                <a:latin typeface="Calibri"/>
                <a:cs typeface="Calibri"/>
              </a:rPr>
              <a:t>202</a:t>
            </a:r>
            <a:r>
              <a:rPr spc="15">
                <a:latin typeface="Calibri"/>
                <a:cs typeface="Calibri"/>
              </a:rPr>
              <a:t>3</a:t>
            </a:r>
            <a:r>
              <a:rPr spc="10"/>
              <a:t>年</a:t>
            </a:r>
            <a:r>
              <a:rPr spc="-15"/>
              <a:t>中</a:t>
            </a:r>
            <a:r>
              <a:rPr spc="10"/>
              <a:t>国内</a:t>
            </a:r>
            <a:r>
              <a:rPr spc="-15"/>
              <a:t>地</a:t>
            </a:r>
            <a:r>
              <a:rPr spc="10"/>
              <a:t>新股</a:t>
            </a:r>
            <a:r>
              <a:rPr spc="-15"/>
              <a:t>市</a:t>
            </a:r>
            <a:r>
              <a:rPr spc="10"/>
              <a:t>场融</a:t>
            </a:r>
            <a:r>
              <a:rPr spc="-15"/>
              <a:t>资</a:t>
            </a:r>
            <a:r>
              <a:rPr spc="10"/>
              <a:t>规模</a:t>
            </a:r>
            <a:r>
              <a:rPr spc="-15"/>
              <a:t>分析</a:t>
            </a: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30">
                <a:solidFill>
                  <a:srgbClr val="565656"/>
                </a:solidFill>
              </a:rPr>
              <a:t>融资</a:t>
            </a:r>
            <a:r>
              <a:rPr spc="10">
                <a:solidFill>
                  <a:srgbClr val="565656"/>
                </a:solidFill>
              </a:rPr>
              <a:t>规模</a:t>
            </a:r>
            <a:r>
              <a:rPr spc="-15">
                <a:solidFill>
                  <a:srgbClr val="565656"/>
                </a:solidFill>
              </a:rPr>
              <a:t>大</a:t>
            </a:r>
            <a:r>
              <a:rPr spc="10">
                <a:solidFill>
                  <a:srgbClr val="565656"/>
                </a:solidFill>
              </a:rPr>
              <a:t>的发</a:t>
            </a:r>
            <a:r>
              <a:rPr spc="-15">
                <a:solidFill>
                  <a:srgbClr val="565656"/>
                </a:solidFill>
              </a:rPr>
              <a:t>行</a:t>
            </a:r>
            <a:r>
              <a:rPr spc="10">
                <a:solidFill>
                  <a:srgbClr val="565656"/>
                </a:solidFill>
              </a:rPr>
              <a:t>数量</a:t>
            </a:r>
            <a:r>
              <a:rPr spc="-15">
                <a:solidFill>
                  <a:srgbClr val="565656"/>
                </a:solidFill>
              </a:rPr>
              <a:t>及</a:t>
            </a:r>
            <a:r>
              <a:rPr spc="10">
                <a:solidFill>
                  <a:srgbClr val="565656"/>
                </a:solidFill>
              </a:rPr>
              <a:t>融资</a:t>
            </a:r>
            <a:r>
              <a:rPr spc="-15">
                <a:solidFill>
                  <a:srgbClr val="565656"/>
                </a:solidFill>
              </a:rPr>
              <a:t>额</a:t>
            </a:r>
            <a:r>
              <a:rPr spc="10">
                <a:solidFill>
                  <a:srgbClr val="565656"/>
                </a:solidFill>
              </a:rPr>
              <a:t>均下降</a:t>
            </a:r>
          </a:p>
        </p:txBody>
      </p:sp>
      <p:sp>
        <p:nvSpPr>
          <p:cNvPr id="74" name="object 74"/>
          <p:cNvSpPr txBox="1"/>
          <p:nvPr/>
        </p:nvSpPr>
        <p:spPr>
          <a:xfrm>
            <a:off x="3041904" y="5749035"/>
            <a:ext cx="1152525" cy="402590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3111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245"/>
              </a:spcBef>
            </a:pPr>
            <a:r>
              <a:rPr sz="1050" b="1" spc="-10">
                <a:solidFill>
                  <a:srgbClr val="001F5F"/>
                </a:solidFill>
                <a:latin typeface="Calibri"/>
                <a:cs typeface="Calibri"/>
              </a:rPr>
              <a:t>7</a:t>
            </a:r>
            <a:r>
              <a:rPr sz="1050" b="1" spc="25">
                <a:solidFill>
                  <a:srgbClr val="001F5F"/>
                </a:solidFill>
                <a:latin typeface="Microsoft JhengHei"/>
                <a:cs typeface="Microsoft JhengHei"/>
              </a:rPr>
              <a:t>宗</a:t>
            </a:r>
            <a:r>
              <a:rPr sz="1050" b="1">
                <a:solidFill>
                  <a:srgbClr val="001F5F"/>
                </a:solidFill>
                <a:latin typeface="Calibri"/>
                <a:cs typeface="Calibri"/>
              </a:rPr>
              <a:t>IPO</a:t>
            </a:r>
            <a:r>
              <a:rPr sz="1050" b="1" spc="25">
                <a:solidFill>
                  <a:srgbClr val="001F5F"/>
                </a:solidFill>
                <a:latin typeface="Microsoft JhengHei"/>
                <a:cs typeface="Microsoft JhengHei"/>
              </a:rPr>
              <a:t>融</a:t>
            </a:r>
            <a:r>
              <a:rPr sz="1050" b="1" spc="5">
                <a:solidFill>
                  <a:srgbClr val="001F5F"/>
                </a:solidFill>
                <a:latin typeface="Microsoft JhengHei"/>
                <a:cs typeface="Microsoft JhengHei"/>
              </a:rPr>
              <a:t>资</a:t>
            </a:r>
            <a:endParaRPr sz="1050">
              <a:latin typeface="Microsoft JhengHei"/>
              <a:cs typeface="Microsoft JhengHei"/>
            </a:endParaRPr>
          </a:p>
          <a:p>
            <a:pPr marL="5715" algn="ctr">
              <a:lnSpc>
                <a:spcPct val="100000"/>
              </a:lnSpc>
              <a:spcBef>
                <a:spcPts val="10"/>
              </a:spcBef>
            </a:pPr>
            <a:r>
              <a:rPr sz="1050" b="1" spc="-10">
                <a:solidFill>
                  <a:srgbClr val="001F5F"/>
                </a:solidFill>
                <a:latin typeface="Calibri"/>
                <a:cs typeface="Calibri"/>
              </a:rPr>
              <a:t>1,275</a:t>
            </a:r>
            <a:r>
              <a:rPr sz="1050" b="1" spc="25">
                <a:solidFill>
                  <a:srgbClr val="001F5F"/>
                </a:solidFill>
                <a:latin typeface="Microsoft JhengHei"/>
                <a:cs typeface="Microsoft JhengHei"/>
              </a:rPr>
              <a:t>亿元人民币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356360" y="3304540"/>
            <a:ext cx="487680" cy="402590"/>
          </a:xfrm>
          <a:prstGeom prst="rect">
            <a:avLst/>
          </a:prstGeom>
          <a:solidFill>
            <a:srgbClr val="006FBF"/>
          </a:solidFill>
        </p:spPr>
        <p:txBody>
          <a:bodyPr vert="horz" wrap="square" lIns="0" tIns="161290" rIns="0" bIns="0" rtlCol="0">
            <a:spAutoFit/>
          </a:bodyPr>
          <a:lstStyle/>
          <a:p>
            <a:pPr marR="41275" algn="ctr">
              <a:lnSpc>
                <a:spcPct val="100000"/>
              </a:lnSpc>
              <a:spcBef>
                <a:spcPts val="1270"/>
              </a:spcBef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6556247" y="4090923"/>
            <a:ext cx="1012190" cy="368935"/>
          </a:xfrm>
          <a:custGeom>
            <a:rect l="l" t="t" r="r" b="b"/>
            <a:pathLst>
              <a:path w="1012190" h="368935">
                <a:moveTo>
                  <a:pt x="0" y="0"/>
                </a:moveTo>
                <a:lnTo>
                  <a:pt x="1011935" y="0"/>
                </a:lnTo>
                <a:lnTo>
                  <a:pt x="1011935" y="368807"/>
                </a:lnTo>
                <a:lnTo>
                  <a:pt x="0" y="368807"/>
                </a:lnTo>
                <a:lnTo>
                  <a:pt x="0" y="0"/>
                </a:lnTo>
                <a:close/>
              </a:path>
            </a:pathLst>
          </a:custGeom>
          <a:ln w="21336">
            <a:solidFill>
              <a:srgbClr val="DFEF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470056" y="4479131"/>
            <a:ext cx="1136650" cy="166392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4767071" y="3423411"/>
            <a:ext cx="487680" cy="283845"/>
          </a:xfrm>
          <a:prstGeom prst="rect">
            <a:avLst/>
          </a:prstGeom>
          <a:solidFill>
            <a:srgbClr val="006FBF"/>
          </a:solidFill>
        </p:spPr>
        <p:txBody>
          <a:bodyPr vert="horz" wrap="square" lIns="0" tIns="27305" rIns="0" bIns="0" rtlCol="0">
            <a:spAutoFit/>
          </a:bodyPr>
          <a:lstStyle/>
          <a:p>
            <a:pPr marL="35560" algn="ctr">
              <a:lnSpc>
                <a:spcPct val="100000"/>
              </a:lnSpc>
              <a:spcBef>
                <a:spcPts val="215"/>
              </a:spcBef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060192" y="3386835"/>
            <a:ext cx="487680" cy="320040"/>
          </a:xfrm>
          <a:prstGeom prst="rect">
            <a:avLst/>
          </a:prstGeom>
          <a:solidFill>
            <a:srgbClr val="006FBF"/>
          </a:solidFill>
        </p:spPr>
        <p:txBody>
          <a:bodyPr vert="horz" wrap="square" lIns="0" tIns="641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707628" y="3407664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11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374647" y="4078732"/>
            <a:ext cx="1143000" cy="378460"/>
          </a:xfrm>
          <a:prstGeom prst="rect">
            <a:avLst/>
          </a:prstGeom>
          <a:solidFill>
            <a:srgbClr val="5A7F17"/>
          </a:solidFill>
        </p:spPr>
        <p:txBody>
          <a:bodyPr vert="horz" wrap="square" lIns="0" tIns="46355" rIns="0" bIns="0" rtlCol="0">
            <a:spAutoFit/>
          </a:bodyPr>
          <a:lstStyle/>
          <a:p>
            <a:pPr marL="27305" algn="ctr">
              <a:lnSpc>
                <a:spcPts val="1195"/>
              </a:lnSpc>
              <a:spcBef>
                <a:spcPts val="365"/>
              </a:spcBef>
            </a:pPr>
            <a:r>
              <a:rPr sz="1050" b="1" spc="25">
                <a:solidFill>
                  <a:srgbClr val="FFFFFF"/>
                </a:solidFill>
                <a:latin typeface="Microsoft JhengHei"/>
                <a:cs typeface="Microsoft JhengHei"/>
              </a:rPr>
              <a:t>总融</a:t>
            </a:r>
            <a:r>
              <a:rPr sz="1050" b="1" spc="5">
                <a:solidFill>
                  <a:srgbClr val="FFFFFF"/>
                </a:solidFill>
                <a:latin typeface="Microsoft JhengHei"/>
                <a:cs typeface="Microsoft JhengHei"/>
              </a:rPr>
              <a:t>资额：</a:t>
            </a:r>
            <a:endParaRPr sz="1050">
              <a:latin typeface="Microsoft JhengHei"/>
              <a:cs typeface="Microsoft JhengHei"/>
            </a:endParaRPr>
          </a:p>
          <a:p>
            <a:pPr marL="5715" algn="ctr">
              <a:lnSpc>
                <a:spcPts val="1195"/>
              </a:lnSpc>
            </a:pPr>
            <a:r>
              <a:rPr sz="1050" b="1" u="heavy" spc="-75">
                <a:solidFill>
                  <a:srgbClr val="FFFFFF"/>
                </a:solidFill>
                <a:uFill>
                  <a:solidFill>
                    <a:srgbClr val="DFEFF9"/>
                  </a:solidFill>
                </a:uFill>
                <a:latin typeface="Calibri"/>
                <a:cs typeface="Calibri"/>
              </a:rPr>
              <a:t> </a:t>
            </a:r>
            <a:r>
              <a:rPr sz="1050" b="1" u="heavy" spc="-10">
                <a:solidFill>
                  <a:srgbClr val="FFFFFF"/>
                </a:solidFill>
                <a:uFill>
                  <a:solidFill>
                    <a:srgbClr val="DFEFF9"/>
                  </a:solidFill>
                </a:uFill>
                <a:latin typeface="Calibri"/>
                <a:cs typeface="Calibri"/>
              </a:rPr>
              <a:t>2,532</a:t>
            </a:r>
            <a:r>
              <a:rPr sz="1050" b="1" u="heavy" spc="25">
                <a:solidFill>
                  <a:srgbClr val="FFFFFF"/>
                </a:solidFill>
                <a:uFill>
                  <a:solidFill>
                    <a:srgbClr val="DFEFF9"/>
                  </a:solidFill>
                </a:uFill>
                <a:latin typeface="Microsoft JhengHei"/>
                <a:cs typeface="Microsoft JhengHei"/>
              </a:rPr>
              <a:t>亿元人民币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385316" y="4506976"/>
            <a:ext cx="1106805" cy="1260475"/>
          </a:xfrm>
          <a:prstGeom prst="rect">
            <a:avLst/>
          </a:prstGeom>
          <a:solidFill>
            <a:srgbClr val="E8F6CF"/>
          </a:solidFill>
        </p:spPr>
        <p:txBody>
          <a:bodyPr vert="horz" wrap="square" lIns="0" tIns="57785" rIns="0" bIns="0" rtlCol="0">
            <a:spAutoFit/>
          </a:bodyPr>
          <a:lstStyle/>
          <a:p>
            <a:pPr marL="245110" indent="-159385">
              <a:lnSpc>
                <a:spcPct val="100000"/>
              </a:lnSpc>
              <a:spcBef>
                <a:spcPts val="455"/>
              </a:spcBef>
              <a:buFont typeface="Calibri"/>
              <a:buChar char="•"/>
              <a:tabLst>
                <a:tab pos="245745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中国广核</a:t>
            </a:r>
            <a:endParaRPr sz="900">
              <a:latin typeface="Microsoft JhengHei"/>
              <a:cs typeface="Microsoft JhengHei"/>
            </a:endParaRPr>
          </a:p>
          <a:p>
            <a:pPr marL="245110" indent="-159385">
              <a:lnSpc>
                <a:spcPts val="1030"/>
              </a:lnSpc>
              <a:spcBef>
                <a:spcPts val="70"/>
              </a:spcBef>
              <a:buFont typeface="Calibri"/>
              <a:buChar char="•"/>
              <a:tabLst>
                <a:tab pos="245745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中国通</a:t>
            </a:r>
            <a:r>
              <a:rPr sz="900" b="1" spc="10">
                <a:solidFill>
                  <a:srgbClr val="575A5C"/>
                </a:solidFill>
                <a:latin typeface="Microsoft JhengHei"/>
                <a:cs typeface="Microsoft JhengHei"/>
              </a:rPr>
              <a:t>号</a:t>
            </a:r>
            <a:endParaRPr sz="900">
              <a:latin typeface="Microsoft JhengHei"/>
              <a:cs typeface="Microsoft JhengHei"/>
            </a:endParaRPr>
          </a:p>
          <a:p>
            <a:pPr marL="245110">
              <a:lnSpc>
                <a:spcPts val="1030"/>
              </a:lnSpc>
            </a:pPr>
            <a:r>
              <a:rPr sz="900" spc="1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900" spc="10">
                <a:solidFill>
                  <a:srgbClr val="575A5C"/>
                </a:solidFill>
                <a:latin typeface="华文细黑"/>
                <a:cs typeface="华文细黑"/>
              </a:rPr>
              <a:t>科创板）</a:t>
            </a:r>
            <a:endParaRPr sz="900">
              <a:latin typeface="华文细黑"/>
              <a:cs typeface="华文细黑"/>
            </a:endParaRPr>
          </a:p>
          <a:p>
            <a:pPr marL="245110" indent="-159385">
              <a:lnSpc>
                <a:spcPct val="100000"/>
              </a:lnSpc>
              <a:spcBef>
                <a:spcPts val="100"/>
              </a:spcBef>
              <a:buFont typeface="Calibri"/>
              <a:buChar char="•"/>
              <a:tabLst>
                <a:tab pos="245745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宝丰能源</a:t>
            </a:r>
            <a:endParaRPr sz="900">
              <a:latin typeface="Microsoft JhengHei"/>
              <a:cs typeface="Microsoft JhengHei"/>
            </a:endParaRPr>
          </a:p>
          <a:p>
            <a:pPr marL="245110" indent="-159385">
              <a:lnSpc>
                <a:spcPct val="100000"/>
              </a:lnSpc>
              <a:spcBef>
                <a:spcPts val="70"/>
              </a:spcBef>
              <a:buFont typeface="Calibri"/>
              <a:buChar char="•"/>
              <a:tabLst>
                <a:tab pos="245745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渝农商</a:t>
            </a:r>
            <a:r>
              <a:rPr sz="900" b="1" spc="10">
                <a:solidFill>
                  <a:srgbClr val="575A5C"/>
                </a:solidFill>
                <a:latin typeface="Microsoft JhengHei"/>
                <a:cs typeface="Microsoft JhengHei"/>
              </a:rPr>
              <a:t>行</a:t>
            </a:r>
            <a:endParaRPr sz="900">
              <a:latin typeface="Microsoft JhengHei"/>
              <a:cs typeface="Microsoft JhengHei"/>
            </a:endParaRPr>
          </a:p>
          <a:p>
            <a:pPr marL="245110" indent="-159385">
              <a:lnSpc>
                <a:spcPct val="100000"/>
              </a:lnSpc>
              <a:spcBef>
                <a:spcPts val="70"/>
              </a:spcBef>
              <a:buFont typeface="Calibri"/>
              <a:buChar char="•"/>
              <a:tabLst>
                <a:tab pos="245745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浙商银</a:t>
            </a:r>
            <a:r>
              <a:rPr sz="900" b="1" spc="10">
                <a:solidFill>
                  <a:srgbClr val="575A5C"/>
                </a:solidFill>
                <a:latin typeface="Microsoft JhengHei"/>
                <a:cs typeface="Microsoft JhengHei"/>
              </a:rPr>
              <a:t>行</a:t>
            </a:r>
            <a:endParaRPr sz="900">
              <a:latin typeface="Microsoft JhengHei"/>
              <a:cs typeface="Microsoft JhengHei"/>
            </a:endParaRPr>
          </a:p>
          <a:p>
            <a:pPr marL="245110" indent="-159385">
              <a:lnSpc>
                <a:spcPct val="100000"/>
              </a:lnSpc>
              <a:spcBef>
                <a:spcPts val="100"/>
              </a:spcBef>
              <a:buFont typeface="Calibri"/>
              <a:buChar char="•"/>
              <a:tabLst>
                <a:tab pos="245745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邮储银</a:t>
            </a:r>
            <a:r>
              <a:rPr sz="900" b="1" spc="10">
                <a:solidFill>
                  <a:srgbClr val="575A5C"/>
                </a:solidFill>
                <a:latin typeface="Microsoft JhengHei"/>
                <a:cs typeface="Microsoft JhengHei"/>
              </a:rPr>
              <a:t>行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283208" y="5767323"/>
            <a:ext cx="1310640" cy="372110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19050" rIns="0" bIns="0" rtlCol="0">
            <a:spAutoFit/>
          </a:bodyPr>
          <a:lstStyle/>
          <a:p>
            <a:pPr algn="ctr">
              <a:lnSpc>
                <a:spcPts val="1195"/>
              </a:lnSpc>
              <a:spcBef>
                <a:spcPts val="150"/>
              </a:spcBef>
            </a:pPr>
            <a:r>
              <a:rPr sz="1050" b="1" spc="-10">
                <a:solidFill>
                  <a:srgbClr val="001F5F"/>
                </a:solidFill>
                <a:latin typeface="Calibri"/>
                <a:cs typeface="Calibri"/>
              </a:rPr>
              <a:t>6</a:t>
            </a:r>
            <a:r>
              <a:rPr sz="1050" b="1" spc="25">
                <a:solidFill>
                  <a:srgbClr val="001F5F"/>
                </a:solidFill>
                <a:latin typeface="Microsoft JhengHei"/>
                <a:cs typeface="Microsoft JhengHei"/>
              </a:rPr>
              <a:t>宗</a:t>
            </a:r>
            <a:r>
              <a:rPr sz="1050" b="1">
                <a:solidFill>
                  <a:srgbClr val="001F5F"/>
                </a:solidFill>
                <a:latin typeface="Calibri"/>
                <a:cs typeface="Calibri"/>
              </a:rPr>
              <a:t>IPO</a:t>
            </a:r>
            <a:r>
              <a:rPr sz="1050" b="1" spc="25">
                <a:solidFill>
                  <a:srgbClr val="001F5F"/>
                </a:solidFill>
                <a:latin typeface="Microsoft JhengHei"/>
                <a:cs typeface="Microsoft JhengHei"/>
              </a:rPr>
              <a:t>融</a:t>
            </a:r>
            <a:r>
              <a:rPr sz="1050" b="1" spc="5">
                <a:solidFill>
                  <a:srgbClr val="001F5F"/>
                </a:solidFill>
                <a:latin typeface="Microsoft JhengHei"/>
                <a:cs typeface="Microsoft JhengHei"/>
              </a:rPr>
              <a:t>资</a:t>
            </a:r>
            <a:endParaRPr sz="1050">
              <a:latin typeface="Microsoft JhengHei"/>
              <a:cs typeface="Microsoft JhengHei"/>
            </a:endParaRPr>
          </a:p>
          <a:p>
            <a:pPr algn="ctr">
              <a:lnSpc>
                <a:spcPts val="1195"/>
              </a:lnSpc>
            </a:pPr>
            <a:r>
              <a:rPr sz="1050" b="1" spc="-10">
                <a:solidFill>
                  <a:srgbClr val="001F5F"/>
                </a:solidFill>
                <a:latin typeface="Calibri"/>
                <a:cs typeface="Calibri"/>
              </a:rPr>
              <a:t>866</a:t>
            </a:r>
            <a:r>
              <a:rPr sz="1050" b="1" spc="25">
                <a:solidFill>
                  <a:srgbClr val="001F5F"/>
                </a:solidFill>
                <a:latin typeface="Microsoft JhengHei"/>
                <a:cs typeface="Microsoft JhengHei"/>
              </a:rPr>
              <a:t>亿元人</a:t>
            </a:r>
            <a:r>
              <a:rPr sz="1050" b="1" spc="5">
                <a:solidFill>
                  <a:srgbClr val="001F5F"/>
                </a:solidFill>
                <a:latin typeface="Microsoft JhengHei"/>
                <a:cs typeface="Microsoft JhengHei"/>
              </a:rPr>
              <a:t>民币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776215" y="4084828"/>
            <a:ext cx="1137285" cy="378460"/>
          </a:xfrm>
          <a:prstGeom prst="rect">
            <a:avLst/>
          </a:prstGeom>
          <a:solidFill>
            <a:srgbClr val="5A7F17"/>
          </a:solidFill>
        </p:spPr>
        <p:txBody>
          <a:bodyPr vert="horz" wrap="square" lIns="0" tIns="40005" rIns="0" bIns="0" rtlCol="0">
            <a:spAutoFit/>
          </a:bodyPr>
          <a:lstStyle/>
          <a:p>
            <a:pPr marR="1270" algn="ctr">
              <a:lnSpc>
                <a:spcPts val="1195"/>
              </a:lnSpc>
              <a:spcBef>
                <a:spcPts val="315"/>
              </a:spcBef>
            </a:pPr>
            <a:r>
              <a:rPr sz="1050" b="1" spc="25">
                <a:solidFill>
                  <a:srgbClr val="FFFFFF"/>
                </a:solidFill>
                <a:latin typeface="Microsoft JhengHei"/>
                <a:cs typeface="Microsoft JhengHei"/>
              </a:rPr>
              <a:t>总融</a:t>
            </a:r>
            <a:r>
              <a:rPr sz="1050" b="1" spc="5">
                <a:solidFill>
                  <a:srgbClr val="FFFFFF"/>
                </a:solidFill>
                <a:latin typeface="Microsoft JhengHei"/>
                <a:cs typeface="Microsoft JhengHei"/>
              </a:rPr>
              <a:t>资额：</a:t>
            </a:r>
            <a:endParaRPr sz="1050">
              <a:latin typeface="Microsoft JhengHei"/>
              <a:cs typeface="Microsoft JhengHei"/>
            </a:endParaRPr>
          </a:p>
          <a:p>
            <a:pPr algn="ctr">
              <a:lnSpc>
                <a:spcPts val="1195"/>
              </a:lnSpc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5,372</a:t>
            </a:r>
            <a:r>
              <a:rPr sz="1050" b="1" spc="25">
                <a:solidFill>
                  <a:srgbClr val="FFFFFF"/>
                </a:solidFill>
                <a:latin typeface="Microsoft JhengHei"/>
                <a:cs typeface="Microsoft JhengHei"/>
              </a:rPr>
              <a:t>亿元人民币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786884" y="4519167"/>
            <a:ext cx="1088390" cy="1278890"/>
          </a:xfrm>
          <a:prstGeom prst="rect">
            <a:avLst/>
          </a:prstGeom>
          <a:solidFill>
            <a:srgbClr val="E8F6CF"/>
          </a:solidFill>
        </p:spPr>
        <p:txBody>
          <a:bodyPr vert="horz" wrap="square" lIns="0" tIns="66675" rIns="0" bIns="0" rtlCol="0">
            <a:spAutoFit/>
          </a:bodyPr>
          <a:lstStyle/>
          <a:p>
            <a:pPr marL="226695" indent="-158750">
              <a:lnSpc>
                <a:spcPct val="100000"/>
              </a:lnSpc>
              <a:spcBef>
                <a:spcPts val="525"/>
              </a:spcBef>
              <a:buFont typeface="Calibri"/>
              <a:buChar char="•"/>
              <a:tabLst>
                <a:tab pos="227329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中国电</a:t>
            </a:r>
            <a:r>
              <a:rPr sz="900" b="1" spc="10">
                <a:solidFill>
                  <a:srgbClr val="575A5C"/>
                </a:solidFill>
                <a:latin typeface="Microsoft JhengHei"/>
                <a:cs typeface="Microsoft JhengHei"/>
              </a:rPr>
              <a:t>信</a:t>
            </a:r>
            <a:endParaRPr sz="900">
              <a:latin typeface="Microsoft JhengHei"/>
              <a:cs typeface="Microsoft JhengHei"/>
            </a:endParaRPr>
          </a:p>
          <a:p>
            <a:pPr marL="226695" indent="-158750">
              <a:lnSpc>
                <a:spcPct val="100000"/>
              </a:lnSpc>
              <a:spcBef>
                <a:spcPts val="100"/>
              </a:spcBef>
              <a:buFont typeface="Calibri"/>
              <a:buChar char="•"/>
              <a:tabLst>
                <a:tab pos="227329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三峡能源</a:t>
            </a:r>
            <a:endParaRPr sz="900">
              <a:latin typeface="Microsoft JhengHei"/>
              <a:cs typeface="Microsoft JhengHei"/>
            </a:endParaRPr>
          </a:p>
          <a:p>
            <a:pPr marL="226695" indent="-158750">
              <a:lnSpc>
                <a:spcPct val="100000"/>
              </a:lnSpc>
              <a:spcBef>
                <a:spcPts val="70"/>
              </a:spcBef>
              <a:buFont typeface="Calibri"/>
              <a:buChar char="•"/>
              <a:tabLst>
                <a:tab pos="227329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百济神州</a:t>
            </a:r>
            <a:endParaRPr sz="900">
              <a:latin typeface="Microsoft JhengHei"/>
              <a:cs typeface="Microsoft JhengHei"/>
            </a:endParaRPr>
          </a:p>
          <a:p>
            <a:pPr marL="226695" indent="-158750">
              <a:lnSpc>
                <a:spcPct val="100000"/>
              </a:lnSpc>
              <a:spcBef>
                <a:spcPts val="70"/>
              </a:spcBef>
              <a:buFont typeface="Calibri"/>
              <a:buChar char="•"/>
              <a:tabLst>
                <a:tab pos="227329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沪农商</a:t>
            </a:r>
            <a:r>
              <a:rPr sz="900" b="1" spc="10">
                <a:solidFill>
                  <a:srgbClr val="575A5C"/>
                </a:solidFill>
                <a:latin typeface="Microsoft JhengHei"/>
                <a:cs typeface="Microsoft JhengHei"/>
              </a:rPr>
              <a:t>行</a:t>
            </a:r>
            <a:endParaRPr sz="900">
              <a:latin typeface="Microsoft JhengHei"/>
              <a:cs typeface="Microsoft JhengHei"/>
            </a:endParaRPr>
          </a:p>
          <a:p>
            <a:pPr marL="226695" indent="-158750">
              <a:lnSpc>
                <a:spcPct val="100000"/>
              </a:lnSpc>
              <a:spcBef>
                <a:spcPts val="95"/>
              </a:spcBef>
              <a:buFont typeface="Calibri"/>
              <a:buChar char="•"/>
              <a:tabLst>
                <a:tab pos="227329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和辉光</a:t>
            </a:r>
            <a:r>
              <a:rPr sz="900" spc="1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900" spc="10">
                <a:solidFill>
                  <a:srgbClr val="575A5C"/>
                </a:solidFill>
                <a:latin typeface="华文细黑"/>
                <a:cs typeface="华文细黑"/>
              </a:rPr>
              <a:t>科创板</a:t>
            </a:r>
            <a:r>
              <a:rPr sz="900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900">
              <a:latin typeface="Calibri"/>
              <a:cs typeface="Calibri"/>
            </a:endParaRPr>
          </a:p>
          <a:p>
            <a:pPr marL="226695" indent="-158750">
              <a:lnSpc>
                <a:spcPct val="100000"/>
              </a:lnSpc>
              <a:spcBef>
                <a:spcPts val="75"/>
              </a:spcBef>
              <a:buFont typeface="Calibri"/>
              <a:buChar char="•"/>
              <a:tabLst>
                <a:tab pos="227329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时</a:t>
            </a:r>
            <a:r>
              <a:rPr sz="900" b="1" spc="10">
                <a:solidFill>
                  <a:srgbClr val="575A5C"/>
                </a:solidFill>
                <a:latin typeface="Microsoft JhengHei"/>
                <a:cs typeface="Microsoft JhengHei"/>
              </a:rPr>
              <a:t>代电</a:t>
            </a: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气</a:t>
            </a:r>
            <a:r>
              <a:rPr sz="900" spc="1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900" spc="10">
                <a:solidFill>
                  <a:srgbClr val="575A5C"/>
                </a:solidFill>
                <a:latin typeface="华文细黑"/>
                <a:cs typeface="华文细黑"/>
              </a:rPr>
              <a:t>科创板</a:t>
            </a:r>
            <a:endParaRPr sz="900">
              <a:latin typeface="华文细黑"/>
              <a:cs typeface="华文细黑"/>
            </a:endParaRPr>
          </a:p>
          <a:p>
            <a:pPr marL="226695" indent="-158750">
              <a:lnSpc>
                <a:spcPct val="100000"/>
              </a:lnSpc>
              <a:spcBef>
                <a:spcPts val="70"/>
              </a:spcBef>
              <a:buFont typeface="Calibri"/>
              <a:buChar char="•"/>
              <a:tabLst>
                <a:tab pos="227329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大</a:t>
            </a:r>
            <a:r>
              <a:rPr sz="900" b="1" spc="10">
                <a:solidFill>
                  <a:srgbClr val="575A5C"/>
                </a:solidFill>
                <a:latin typeface="Microsoft JhengHei"/>
                <a:cs typeface="Microsoft JhengHei"/>
              </a:rPr>
              <a:t>全能</a:t>
            </a: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源</a:t>
            </a:r>
            <a:r>
              <a:rPr sz="900" spc="1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900" spc="10">
                <a:solidFill>
                  <a:srgbClr val="575A5C"/>
                </a:solidFill>
                <a:latin typeface="华文细黑"/>
                <a:cs typeface="华文细黑"/>
              </a:rPr>
              <a:t>科创板</a:t>
            </a:r>
            <a:endParaRPr sz="900">
              <a:latin typeface="华文细黑"/>
              <a:cs typeface="华文细黑"/>
            </a:endParaRPr>
          </a:p>
          <a:p>
            <a:pPr marL="226695" indent="-158750">
              <a:lnSpc>
                <a:spcPct val="100000"/>
              </a:lnSpc>
              <a:spcBef>
                <a:spcPts val="95"/>
              </a:spcBef>
              <a:buFont typeface="Calibri"/>
              <a:buChar char="•"/>
              <a:tabLst>
                <a:tab pos="227329"/>
              </a:tabLst>
            </a:pP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禾</a:t>
            </a:r>
            <a:r>
              <a:rPr sz="900" b="1" spc="10">
                <a:solidFill>
                  <a:srgbClr val="575A5C"/>
                </a:solidFill>
                <a:latin typeface="Microsoft JhengHei"/>
                <a:cs typeface="Microsoft JhengHei"/>
              </a:rPr>
              <a:t>迈股</a:t>
            </a:r>
            <a:r>
              <a:rPr sz="900" b="1" spc="30">
                <a:solidFill>
                  <a:srgbClr val="575A5C"/>
                </a:solidFill>
                <a:latin typeface="Microsoft JhengHei"/>
                <a:cs typeface="Microsoft JhengHei"/>
              </a:rPr>
              <a:t>份</a:t>
            </a:r>
            <a:r>
              <a:rPr sz="900" spc="1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900" spc="10">
                <a:solidFill>
                  <a:srgbClr val="575A5C"/>
                </a:solidFill>
                <a:latin typeface="华文细黑"/>
                <a:cs typeface="华文细黑"/>
              </a:rPr>
              <a:t>科创板</a:t>
            </a:r>
            <a:endParaRPr sz="900">
              <a:latin typeface="华文细黑"/>
              <a:cs typeface="华文细黑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854700" y="5302300"/>
            <a:ext cx="60960" cy="467359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900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900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675632" y="5797803"/>
            <a:ext cx="1308100" cy="372110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ts val="1195"/>
              </a:lnSpc>
              <a:spcBef>
                <a:spcPts val="125"/>
              </a:spcBef>
            </a:pPr>
            <a:r>
              <a:rPr sz="1050" b="1" spc="-10">
                <a:solidFill>
                  <a:srgbClr val="001F5F"/>
                </a:solidFill>
                <a:latin typeface="Calibri"/>
                <a:cs typeface="Calibri"/>
              </a:rPr>
              <a:t>8</a:t>
            </a:r>
            <a:r>
              <a:rPr sz="1050" b="1" spc="25">
                <a:solidFill>
                  <a:srgbClr val="001F5F"/>
                </a:solidFill>
                <a:latin typeface="Microsoft JhengHei"/>
                <a:cs typeface="Microsoft JhengHei"/>
              </a:rPr>
              <a:t>宗</a:t>
            </a:r>
            <a:r>
              <a:rPr sz="1050" b="1">
                <a:solidFill>
                  <a:srgbClr val="001F5F"/>
                </a:solidFill>
                <a:latin typeface="Calibri"/>
                <a:cs typeface="Calibri"/>
              </a:rPr>
              <a:t>IPO</a:t>
            </a:r>
            <a:r>
              <a:rPr sz="1050" b="1" spc="25">
                <a:solidFill>
                  <a:srgbClr val="001F5F"/>
                </a:solidFill>
                <a:latin typeface="Microsoft JhengHei"/>
                <a:cs typeface="Microsoft JhengHei"/>
              </a:rPr>
              <a:t>融</a:t>
            </a:r>
            <a:r>
              <a:rPr sz="1050" b="1" spc="5">
                <a:solidFill>
                  <a:srgbClr val="001F5F"/>
                </a:solidFill>
                <a:latin typeface="Microsoft JhengHei"/>
                <a:cs typeface="Microsoft JhengHei"/>
              </a:rPr>
              <a:t>资</a:t>
            </a:r>
            <a:endParaRPr sz="1050">
              <a:latin typeface="Microsoft JhengHei"/>
              <a:cs typeface="Microsoft JhengHei"/>
            </a:endParaRPr>
          </a:p>
          <a:p>
            <a:pPr marL="2540" algn="ctr">
              <a:lnSpc>
                <a:spcPts val="1195"/>
              </a:lnSpc>
            </a:pPr>
            <a:r>
              <a:rPr sz="1050" b="1" spc="-10">
                <a:solidFill>
                  <a:srgbClr val="001F5F"/>
                </a:solidFill>
                <a:latin typeface="Calibri"/>
                <a:cs typeface="Calibri"/>
              </a:rPr>
              <a:t>1,291</a:t>
            </a:r>
            <a:r>
              <a:rPr sz="1050" b="1" spc="25">
                <a:solidFill>
                  <a:srgbClr val="001F5F"/>
                </a:solidFill>
                <a:latin typeface="Microsoft JhengHei"/>
                <a:cs typeface="Microsoft JhengHei"/>
              </a:rPr>
              <a:t>亿元人民币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6480047" y="4101591"/>
            <a:ext cx="1118870" cy="347980"/>
          </a:xfrm>
          <a:prstGeom prst="rect">
            <a:avLst/>
          </a:prstGeom>
          <a:solidFill>
            <a:srgbClr val="5A7F17"/>
          </a:solidFill>
        </p:spPr>
        <p:txBody>
          <a:bodyPr vert="horz" wrap="square" lIns="0" tIns="23495" rIns="0" bIns="0" rtlCol="0">
            <a:spAutoFit/>
          </a:bodyPr>
          <a:lstStyle/>
          <a:p>
            <a:pPr marR="43815" algn="ctr">
              <a:lnSpc>
                <a:spcPts val="1195"/>
              </a:lnSpc>
              <a:spcBef>
                <a:spcPts val="185"/>
              </a:spcBef>
            </a:pPr>
            <a:r>
              <a:rPr sz="1050" b="1" spc="25">
                <a:solidFill>
                  <a:srgbClr val="FFFFFF"/>
                </a:solidFill>
                <a:latin typeface="Microsoft JhengHei"/>
                <a:cs typeface="Microsoft JhengHei"/>
              </a:rPr>
              <a:t>总融</a:t>
            </a:r>
            <a:r>
              <a:rPr sz="1050" b="1" spc="5">
                <a:solidFill>
                  <a:srgbClr val="FFFFFF"/>
                </a:solidFill>
                <a:latin typeface="Microsoft JhengHei"/>
                <a:cs typeface="Microsoft JhengHei"/>
              </a:rPr>
              <a:t>资额：</a:t>
            </a:r>
            <a:endParaRPr sz="1050">
              <a:latin typeface="Microsoft JhengHei"/>
              <a:cs typeface="Microsoft JhengHei"/>
            </a:endParaRPr>
          </a:p>
          <a:p>
            <a:pPr marR="38735" algn="ctr">
              <a:lnSpc>
                <a:spcPts val="1195"/>
              </a:lnSpc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5,868</a:t>
            </a:r>
            <a:r>
              <a:rPr sz="1050" b="1" spc="25">
                <a:solidFill>
                  <a:srgbClr val="FFFFFF"/>
                </a:solidFill>
                <a:latin typeface="Microsoft JhengHei"/>
                <a:cs typeface="Microsoft JhengHei"/>
              </a:rPr>
              <a:t>亿元人民币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480047" y="4470400"/>
            <a:ext cx="1118870" cy="1327785"/>
          </a:xfrm>
          <a:prstGeom prst="rect">
            <a:avLst/>
          </a:prstGeom>
          <a:solidFill>
            <a:srgbClr val="E8F6CF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700">
              <a:latin typeface="Times New Roman"/>
              <a:cs typeface="Times New Roman"/>
            </a:endParaRPr>
          </a:p>
          <a:p>
            <a:pPr marL="203835" indent="-159385">
              <a:lnSpc>
                <a:spcPct val="100000"/>
              </a:lnSpc>
              <a:buFont typeface="Arial"/>
              <a:buChar char="•"/>
              <a:tabLst>
                <a:tab pos="204470"/>
              </a:tabLst>
            </a:pPr>
            <a:r>
              <a:rPr sz="700" b="1" spc="15">
                <a:solidFill>
                  <a:srgbClr val="44536A"/>
                </a:solidFill>
                <a:latin typeface="Microsoft JhengHei"/>
                <a:cs typeface="Microsoft JhengHei"/>
              </a:rPr>
              <a:t>中国移</a:t>
            </a:r>
            <a:r>
              <a:rPr sz="700" b="1" spc="-5">
                <a:solidFill>
                  <a:srgbClr val="44536A"/>
                </a:solidFill>
                <a:latin typeface="Microsoft JhengHei"/>
                <a:cs typeface="Microsoft JhengHei"/>
              </a:rPr>
              <a:t>动</a:t>
            </a:r>
            <a:endParaRPr sz="700">
              <a:latin typeface="Microsoft JhengHei"/>
              <a:cs typeface="Microsoft JhengHei"/>
            </a:endParaRPr>
          </a:p>
          <a:p>
            <a:pPr marL="203835" indent="-159385">
              <a:lnSpc>
                <a:spcPct val="100000"/>
              </a:lnSpc>
              <a:spcBef>
                <a:spcPts val="50"/>
              </a:spcBef>
              <a:buFont typeface="Arial"/>
              <a:buChar char="•"/>
              <a:tabLst>
                <a:tab pos="204470"/>
              </a:tabLst>
            </a:pPr>
            <a:r>
              <a:rPr sz="700" b="1" spc="15">
                <a:solidFill>
                  <a:srgbClr val="44536A"/>
                </a:solidFill>
                <a:latin typeface="Microsoft JhengHei"/>
                <a:cs typeface="Microsoft JhengHei"/>
              </a:rPr>
              <a:t>中国海油</a:t>
            </a:r>
            <a:endParaRPr sz="700">
              <a:latin typeface="Microsoft JhengHei"/>
              <a:cs typeface="Microsoft JhengHei"/>
            </a:endParaRPr>
          </a:p>
          <a:p>
            <a:pPr marL="203835" indent="-159385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204470"/>
              </a:tabLst>
            </a:pPr>
            <a:r>
              <a:rPr sz="700" b="1" spc="15">
                <a:solidFill>
                  <a:srgbClr val="44536A"/>
                </a:solidFill>
                <a:latin typeface="Microsoft JhengHei"/>
                <a:cs typeface="Microsoft JhengHei"/>
              </a:rPr>
              <a:t>联影医疗</a:t>
            </a:r>
            <a:r>
              <a:rPr sz="70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700" spc="-5">
                <a:solidFill>
                  <a:srgbClr val="575A5C"/>
                </a:solidFill>
                <a:latin typeface="华文细黑"/>
                <a:cs typeface="华文细黑"/>
              </a:rPr>
              <a:t>科创板</a:t>
            </a:r>
            <a:r>
              <a:rPr sz="700" spc="-5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700">
              <a:latin typeface="Calibri"/>
              <a:cs typeface="Calibri"/>
            </a:endParaRPr>
          </a:p>
          <a:p>
            <a:pPr marL="203835" indent="-158750">
              <a:lnSpc>
                <a:spcPct val="100000"/>
              </a:lnSpc>
              <a:spcBef>
                <a:spcPts val="45"/>
              </a:spcBef>
              <a:buFont typeface="Arial"/>
              <a:buChar char="•"/>
              <a:tabLst>
                <a:tab pos="204470"/>
              </a:tabLst>
            </a:pPr>
            <a:r>
              <a:rPr sz="700" b="1" spc="15">
                <a:solidFill>
                  <a:srgbClr val="44536A"/>
                </a:solidFill>
                <a:latin typeface="Microsoft JhengHei"/>
                <a:cs typeface="Microsoft JhengHei"/>
              </a:rPr>
              <a:t>海光信息</a:t>
            </a:r>
            <a:r>
              <a:rPr sz="70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700" spc="-5">
                <a:solidFill>
                  <a:srgbClr val="575A5C"/>
                </a:solidFill>
                <a:latin typeface="华文细黑"/>
                <a:cs typeface="华文细黑"/>
              </a:rPr>
              <a:t>科创板</a:t>
            </a:r>
            <a:r>
              <a:rPr sz="700" spc="-5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700">
              <a:latin typeface="Calibri"/>
              <a:cs typeface="Calibri"/>
            </a:endParaRPr>
          </a:p>
          <a:p>
            <a:pPr marL="203835" indent="-158750">
              <a:lnSpc>
                <a:spcPct val="100000"/>
              </a:lnSpc>
              <a:spcBef>
                <a:spcPts val="50"/>
              </a:spcBef>
              <a:buFont typeface="Arial"/>
              <a:buChar char="•"/>
              <a:tabLst>
                <a:tab pos="204470"/>
              </a:tabLst>
            </a:pPr>
            <a:r>
              <a:rPr sz="700" b="1" spc="15">
                <a:solidFill>
                  <a:srgbClr val="44536A"/>
                </a:solidFill>
                <a:latin typeface="Microsoft JhengHei"/>
                <a:cs typeface="Microsoft JhengHei"/>
              </a:rPr>
              <a:t>晶科能源</a:t>
            </a:r>
            <a:r>
              <a:rPr sz="70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700" spc="-5">
                <a:solidFill>
                  <a:srgbClr val="575A5C"/>
                </a:solidFill>
                <a:latin typeface="华文细黑"/>
                <a:cs typeface="华文细黑"/>
              </a:rPr>
              <a:t>科创板</a:t>
            </a:r>
            <a:r>
              <a:rPr sz="700" spc="-5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700">
              <a:latin typeface="Calibri"/>
              <a:cs typeface="Calibri"/>
            </a:endParaRPr>
          </a:p>
          <a:p>
            <a:pPr marL="203835" indent="-158750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204470"/>
              </a:tabLst>
            </a:pPr>
            <a:r>
              <a:rPr sz="700" b="1" spc="15">
                <a:solidFill>
                  <a:srgbClr val="44536A"/>
                </a:solidFill>
                <a:latin typeface="Microsoft JhengHei"/>
                <a:cs typeface="Microsoft JhengHei"/>
              </a:rPr>
              <a:t>翱捷科技</a:t>
            </a:r>
            <a:r>
              <a:rPr sz="70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700" spc="-5">
                <a:solidFill>
                  <a:srgbClr val="575A5C"/>
                </a:solidFill>
                <a:latin typeface="华文细黑"/>
                <a:cs typeface="华文细黑"/>
              </a:rPr>
              <a:t>科创板</a:t>
            </a:r>
            <a:r>
              <a:rPr sz="700" spc="-5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700">
              <a:latin typeface="Calibri"/>
              <a:cs typeface="Calibri"/>
            </a:endParaRPr>
          </a:p>
          <a:p>
            <a:pPr marL="203835" indent="-158750">
              <a:lnSpc>
                <a:spcPct val="100000"/>
              </a:lnSpc>
              <a:spcBef>
                <a:spcPts val="45"/>
              </a:spcBef>
              <a:buFont typeface="Arial"/>
              <a:buChar char="•"/>
              <a:tabLst>
                <a:tab pos="204470"/>
              </a:tabLst>
            </a:pPr>
            <a:r>
              <a:rPr sz="700" b="1" spc="15">
                <a:solidFill>
                  <a:srgbClr val="44536A"/>
                </a:solidFill>
                <a:latin typeface="Microsoft JhengHei"/>
                <a:cs typeface="Microsoft JhengHei"/>
              </a:rPr>
              <a:t>纳芯微</a:t>
            </a:r>
            <a:r>
              <a:rPr sz="70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700" spc="-5">
                <a:solidFill>
                  <a:srgbClr val="575A5C"/>
                </a:solidFill>
                <a:latin typeface="华文细黑"/>
                <a:cs typeface="华文细黑"/>
              </a:rPr>
              <a:t>科创板</a:t>
            </a:r>
            <a:r>
              <a:rPr sz="700" spc="-5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700">
              <a:latin typeface="Calibri"/>
              <a:cs typeface="Calibri"/>
            </a:endParaRPr>
          </a:p>
          <a:p>
            <a:pPr marL="203835" indent="-158750">
              <a:lnSpc>
                <a:spcPct val="100000"/>
              </a:lnSpc>
              <a:spcBef>
                <a:spcPts val="50"/>
              </a:spcBef>
              <a:buFont typeface="Arial"/>
              <a:buChar char="•"/>
              <a:tabLst>
                <a:tab pos="204470"/>
              </a:tabLst>
            </a:pPr>
            <a:r>
              <a:rPr sz="700" b="1" spc="15">
                <a:solidFill>
                  <a:srgbClr val="44536A"/>
                </a:solidFill>
                <a:latin typeface="Microsoft JhengHei"/>
                <a:cs typeface="Microsoft JhengHei"/>
              </a:rPr>
              <a:t>三一重能</a:t>
            </a:r>
            <a:r>
              <a:rPr sz="70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700" spc="-5">
                <a:solidFill>
                  <a:srgbClr val="575A5C"/>
                </a:solidFill>
                <a:latin typeface="华文细黑"/>
                <a:cs typeface="华文细黑"/>
              </a:rPr>
              <a:t>科创板</a:t>
            </a:r>
            <a:r>
              <a:rPr sz="700" spc="-5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700">
              <a:latin typeface="Calibri"/>
              <a:cs typeface="Calibri"/>
            </a:endParaRPr>
          </a:p>
          <a:p>
            <a:pPr marL="203835" indent="-158750">
              <a:lnSpc>
                <a:spcPct val="100000"/>
              </a:lnSpc>
              <a:spcBef>
                <a:spcPts val="50"/>
              </a:spcBef>
              <a:buFont typeface="Arial"/>
              <a:buChar char="•"/>
              <a:tabLst>
                <a:tab pos="204470"/>
              </a:tabLst>
            </a:pPr>
            <a:r>
              <a:rPr sz="700" b="1" spc="15">
                <a:solidFill>
                  <a:srgbClr val="44536A"/>
                </a:solidFill>
                <a:latin typeface="Microsoft JhengHei"/>
                <a:cs typeface="Microsoft JhengHei"/>
              </a:rPr>
              <a:t>腾远钴业</a:t>
            </a:r>
            <a:r>
              <a:rPr sz="70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700" spc="-5">
                <a:solidFill>
                  <a:srgbClr val="575A5C"/>
                </a:solidFill>
                <a:latin typeface="华文细黑"/>
                <a:cs typeface="华文细黑"/>
              </a:rPr>
              <a:t>创业板</a:t>
            </a:r>
            <a:r>
              <a:rPr sz="700" spc="-5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700">
              <a:latin typeface="Calibri"/>
              <a:cs typeface="Calibri"/>
            </a:endParaRPr>
          </a:p>
          <a:p>
            <a:pPr marL="203835" indent="-158750">
              <a:lnSpc>
                <a:spcPct val="100000"/>
              </a:lnSpc>
              <a:spcBef>
                <a:spcPts val="45"/>
              </a:spcBef>
              <a:buFont typeface="Arial"/>
              <a:buChar char="•"/>
              <a:tabLst>
                <a:tab pos="204470"/>
              </a:tabLst>
            </a:pPr>
            <a:r>
              <a:rPr sz="700" b="1" spc="15">
                <a:solidFill>
                  <a:srgbClr val="44536A"/>
                </a:solidFill>
                <a:latin typeface="Microsoft JhengHei"/>
                <a:cs typeface="Microsoft JhengHei"/>
              </a:rPr>
              <a:t>华宝新能</a:t>
            </a:r>
            <a:r>
              <a:rPr sz="70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700" spc="-5">
                <a:solidFill>
                  <a:srgbClr val="575A5C"/>
                </a:solidFill>
                <a:latin typeface="华文细黑"/>
                <a:cs typeface="华文细黑"/>
              </a:rPr>
              <a:t>创业板</a:t>
            </a:r>
            <a:r>
              <a:rPr sz="700" spc="-5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700">
              <a:latin typeface="Calibri"/>
              <a:cs typeface="Calibri"/>
            </a:endParaRPr>
          </a:p>
          <a:p>
            <a:pPr marL="203835" indent="-158750">
              <a:lnSpc>
                <a:spcPts val="770"/>
              </a:lnSpc>
              <a:spcBef>
                <a:spcPts val="50"/>
              </a:spcBef>
              <a:buFont typeface="Calibri"/>
              <a:buChar char="•"/>
              <a:tabLst>
                <a:tab pos="204470"/>
              </a:tabLst>
            </a:pPr>
            <a:r>
              <a:rPr sz="700" b="1" spc="15">
                <a:solidFill>
                  <a:srgbClr val="575A5C"/>
                </a:solidFill>
                <a:latin typeface="Microsoft JhengHei"/>
                <a:cs typeface="Microsoft JhengHei"/>
              </a:rPr>
              <a:t>万润新能</a:t>
            </a:r>
            <a:r>
              <a:rPr sz="70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700" spc="-5">
                <a:solidFill>
                  <a:srgbClr val="575A5C"/>
                </a:solidFill>
                <a:latin typeface="华文细黑"/>
                <a:cs typeface="华文细黑"/>
              </a:rPr>
              <a:t>科创板</a:t>
            </a:r>
            <a:r>
              <a:rPr sz="700" spc="-5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379464" y="5797803"/>
            <a:ext cx="1308100" cy="372110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ts val="1195"/>
              </a:lnSpc>
              <a:spcBef>
                <a:spcPts val="125"/>
              </a:spcBef>
            </a:pPr>
            <a:r>
              <a:rPr sz="1050" b="1" spc="-10">
                <a:solidFill>
                  <a:srgbClr val="001F5F"/>
                </a:solidFill>
                <a:latin typeface="Calibri"/>
                <a:cs typeface="Calibri"/>
              </a:rPr>
              <a:t>11</a:t>
            </a:r>
            <a:r>
              <a:rPr sz="1050" b="1" spc="25">
                <a:solidFill>
                  <a:srgbClr val="001F5F"/>
                </a:solidFill>
                <a:latin typeface="Microsoft JhengHei"/>
                <a:cs typeface="Microsoft JhengHei"/>
              </a:rPr>
              <a:t>宗</a:t>
            </a:r>
            <a:r>
              <a:rPr sz="1050" b="1">
                <a:solidFill>
                  <a:srgbClr val="001F5F"/>
                </a:solidFill>
                <a:latin typeface="Calibri"/>
                <a:cs typeface="Calibri"/>
              </a:rPr>
              <a:t>IPO</a:t>
            </a:r>
            <a:r>
              <a:rPr sz="1050" b="1" spc="25">
                <a:solidFill>
                  <a:srgbClr val="001F5F"/>
                </a:solidFill>
                <a:latin typeface="Microsoft JhengHei"/>
                <a:cs typeface="Microsoft JhengHei"/>
              </a:rPr>
              <a:t>融</a:t>
            </a:r>
            <a:r>
              <a:rPr sz="1050" b="1" spc="5">
                <a:solidFill>
                  <a:srgbClr val="001F5F"/>
                </a:solidFill>
                <a:latin typeface="Microsoft JhengHei"/>
                <a:cs typeface="Microsoft JhengHei"/>
              </a:rPr>
              <a:t>资</a:t>
            </a:r>
            <a:endParaRPr sz="1050">
              <a:latin typeface="Microsoft JhengHei"/>
              <a:cs typeface="Microsoft JhengHei"/>
            </a:endParaRPr>
          </a:p>
          <a:p>
            <a:pPr marL="2540" algn="ctr">
              <a:lnSpc>
                <a:spcPts val="1195"/>
              </a:lnSpc>
            </a:pPr>
            <a:r>
              <a:rPr sz="1050" b="1" spc="-10">
                <a:solidFill>
                  <a:srgbClr val="001F5F"/>
                </a:solidFill>
                <a:latin typeface="Calibri"/>
                <a:cs typeface="Calibri"/>
              </a:rPr>
              <a:t>1,521</a:t>
            </a:r>
            <a:r>
              <a:rPr sz="1050" b="1" spc="25">
                <a:solidFill>
                  <a:srgbClr val="001F5F"/>
                </a:solidFill>
                <a:latin typeface="Microsoft JhengHei"/>
                <a:cs typeface="Microsoft JhengHei"/>
              </a:rPr>
              <a:t>亿元人民币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8144256" y="4502403"/>
            <a:ext cx="1140460" cy="1618615"/>
          </a:xfrm>
          <a:custGeom>
            <a:rect l="l" t="t" r="r" b="b"/>
            <a:pathLst>
              <a:path w="1140459" h="1618614">
                <a:moveTo>
                  <a:pt x="0" y="0"/>
                </a:moveTo>
                <a:lnTo>
                  <a:pt x="1139952" y="0"/>
                </a:lnTo>
                <a:lnTo>
                  <a:pt x="1139952" y="1618488"/>
                </a:lnTo>
                <a:lnTo>
                  <a:pt x="0" y="1618488"/>
                </a:lnTo>
                <a:lnTo>
                  <a:pt x="0" y="0"/>
                </a:lnTo>
                <a:close/>
              </a:path>
            </a:pathLst>
          </a:custGeom>
          <a:ln w="21336">
            <a:solidFill>
              <a:srgbClr val="E2E3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196071" y="4078732"/>
            <a:ext cx="1021080" cy="378460"/>
          </a:xfrm>
          <a:custGeom>
            <a:rect l="l" t="t" r="r" b="b"/>
            <a:pathLst>
              <a:path w="1021078" h="378460">
                <a:moveTo>
                  <a:pt x="0" y="0"/>
                </a:moveTo>
                <a:lnTo>
                  <a:pt x="1021079" y="0"/>
                </a:lnTo>
                <a:lnTo>
                  <a:pt x="1021079" y="377951"/>
                </a:lnTo>
                <a:lnTo>
                  <a:pt x="0" y="377951"/>
                </a:lnTo>
                <a:lnTo>
                  <a:pt x="0" y="0"/>
                </a:lnTo>
                <a:close/>
              </a:path>
            </a:pathLst>
          </a:custGeom>
          <a:ln w="21336">
            <a:solidFill>
              <a:srgbClr val="DFEF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 txBox="1"/>
          <p:nvPr/>
        </p:nvSpPr>
        <p:spPr>
          <a:xfrm>
            <a:off x="8125968" y="4078732"/>
            <a:ext cx="1158240" cy="378460"/>
          </a:xfrm>
          <a:prstGeom prst="rect">
            <a:avLst/>
          </a:prstGeom>
          <a:solidFill>
            <a:srgbClr val="5A7F17"/>
          </a:solidFill>
        </p:spPr>
        <p:txBody>
          <a:bodyPr vert="horz" wrap="square" lIns="0" tIns="34290" rIns="0" bIns="0" rtlCol="0">
            <a:spAutoFit/>
          </a:bodyPr>
          <a:lstStyle/>
          <a:p>
            <a:pPr marR="4445" algn="ctr">
              <a:lnSpc>
                <a:spcPts val="1195"/>
              </a:lnSpc>
              <a:spcBef>
                <a:spcPts val="270"/>
              </a:spcBef>
            </a:pPr>
            <a:r>
              <a:rPr sz="1050" b="1" spc="25">
                <a:solidFill>
                  <a:srgbClr val="FFFFFF"/>
                </a:solidFill>
                <a:latin typeface="Microsoft JhengHei"/>
                <a:cs typeface="Microsoft JhengHei"/>
              </a:rPr>
              <a:t>总融</a:t>
            </a:r>
            <a:r>
              <a:rPr sz="1050" b="1" spc="5">
                <a:solidFill>
                  <a:srgbClr val="FFFFFF"/>
                </a:solidFill>
                <a:latin typeface="Microsoft JhengHei"/>
                <a:cs typeface="Microsoft JhengHei"/>
              </a:rPr>
              <a:t>资额：</a:t>
            </a:r>
            <a:endParaRPr sz="1050">
              <a:latin typeface="Microsoft JhengHei"/>
              <a:cs typeface="Microsoft JhengHei"/>
            </a:endParaRPr>
          </a:p>
          <a:p>
            <a:pPr marL="24130" algn="ctr">
              <a:lnSpc>
                <a:spcPts val="1195"/>
              </a:lnSpc>
            </a:pPr>
            <a:r>
              <a:rPr sz="1050" b="1" spc="-10">
                <a:solidFill>
                  <a:srgbClr val="FFFFFF"/>
                </a:solidFill>
                <a:latin typeface="Calibri"/>
                <a:cs typeface="Calibri"/>
              </a:rPr>
              <a:t>3,551</a:t>
            </a:r>
            <a:r>
              <a:rPr sz="1050" b="1" spc="25">
                <a:solidFill>
                  <a:srgbClr val="FFFFFF"/>
                </a:solidFill>
                <a:latin typeface="Microsoft JhengHei"/>
                <a:cs typeface="Microsoft JhengHei"/>
              </a:rPr>
              <a:t>亿元人民币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429259" y="6246601"/>
            <a:ext cx="7091045" cy="33210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资料来源：上交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深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北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latin typeface="华文细黑"/>
                <a:cs typeface="华文细黑"/>
              </a:rPr>
              <a:t>，</a:t>
            </a:r>
            <a:r>
              <a:rPr sz="850" spc="10">
                <a:latin typeface="华文细黑"/>
                <a:cs typeface="华文细黑"/>
              </a:rPr>
              <a:t>德</a:t>
            </a:r>
            <a:r>
              <a:rPr sz="850" spc="35">
                <a:latin typeface="华文细黑"/>
                <a:cs typeface="华文细黑"/>
              </a:rPr>
              <a:t>勤估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与</a:t>
            </a:r>
            <a:r>
              <a:rPr sz="850" spc="10">
                <a:latin typeface="华文细黑"/>
                <a:cs typeface="华文细黑"/>
              </a:rPr>
              <a:t>分</a:t>
            </a:r>
            <a:r>
              <a:rPr sz="850" spc="35">
                <a:latin typeface="华文细黑"/>
                <a:cs typeface="华文细黑"/>
              </a:rPr>
              <a:t>析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数</a:t>
            </a:r>
            <a:r>
              <a:rPr sz="850" spc="10">
                <a:latin typeface="华文细黑"/>
                <a:cs typeface="华文细黑"/>
              </a:rPr>
              <a:t>据</a:t>
            </a:r>
            <a:r>
              <a:rPr sz="850" spc="35">
                <a:latin typeface="华文细黑"/>
                <a:cs typeface="华文细黑"/>
              </a:rPr>
              <a:t>截</a:t>
            </a:r>
            <a:r>
              <a:rPr sz="850" spc="10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29</a:t>
            </a:r>
            <a:r>
              <a:rPr sz="850" spc="35">
                <a:latin typeface="华文细黑"/>
                <a:cs typeface="华文细黑"/>
              </a:rPr>
              <a:t>日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德</a:t>
            </a:r>
            <a:r>
              <a:rPr sz="850" spc="10">
                <a:latin typeface="华文细黑"/>
                <a:cs typeface="华文细黑"/>
              </a:rPr>
              <a:t>勤</a:t>
            </a:r>
            <a:r>
              <a:rPr sz="850" spc="35">
                <a:latin typeface="华文细黑"/>
                <a:cs typeface="华文细黑"/>
              </a:rPr>
              <a:t>预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11</a:t>
            </a:r>
            <a:r>
              <a:rPr sz="850" spc="35">
                <a:latin typeface="华文细黑"/>
                <a:cs typeface="华文细黑"/>
              </a:rPr>
              <a:t>日</a:t>
            </a:r>
            <a:r>
              <a:rPr sz="850" spc="10">
                <a:latin typeface="华文细黑"/>
                <a:cs typeface="华文细黑"/>
              </a:rPr>
              <a:t>至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29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之</a:t>
            </a:r>
            <a:r>
              <a:rPr sz="850" spc="10">
                <a:latin typeface="华文细黑"/>
                <a:cs typeface="华文细黑"/>
              </a:rPr>
              <a:t>间</a:t>
            </a:r>
            <a:r>
              <a:rPr sz="850" spc="35">
                <a:latin typeface="华文细黑"/>
                <a:cs typeface="华文细黑"/>
              </a:rPr>
              <a:t>有</a:t>
            </a:r>
            <a:r>
              <a:rPr sz="850" spc="10">
                <a:latin typeface="Calibri"/>
                <a:cs typeface="Calibri"/>
              </a:rPr>
              <a:t>13</a:t>
            </a:r>
            <a:r>
              <a:rPr sz="850" spc="35">
                <a:latin typeface="华文细黑"/>
                <a:cs typeface="华文细黑"/>
              </a:rPr>
              <a:t>只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股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市。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700" spc="-5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 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99" name="object 9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60"/>
              </a:spcBef>
            </a:pPr>
            <a:r>
              <a:rPr spc="-5"/>
              <a:t>30</a:t>
            </a:r>
          </a:p>
        </p:txBody>
      </p:sp>
      <p:sp>
        <p:nvSpPr>
          <p:cNvPr id="94" name="object 94"/>
          <p:cNvSpPr txBox="1"/>
          <p:nvPr/>
        </p:nvSpPr>
        <p:spPr>
          <a:xfrm>
            <a:off x="8154923" y="4513071"/>
            <a:ext cx="1118870" cy="1266825"/>
          </a:xfrm>
          <a:prstGeom prst="rect">
            <a:avLst/>
          </a:prstGeom>
          <a:solidFill>
            <a:srgbClr val="E8F6CF"/>
          </a:solidFill>
        </p:spPr>
        <p:txBody>
          <a:bodyPr vert="horz" wrap="square" lIns="0" tIns="64135" rIns="0" bIns="0" rtlCol="0">
            <a:spAutoFit/>
          </a:bodyPr>
          <a:lstStyle/>
          <a:p>
            <a:pPr marL="217804" indent="-159385">
              <a:lnSpc>
                <a:spcPct val="100000"/>
              </a:lnSpc>
              <a:spcBef>
                <a:spcPts val="505"/>
              </a:spcBef>
              <a:buFont typeface="Calibri"/>
              <a:buChar char="•"/>
              <a:tabLst>
                <a:tab pos="218440"/>
              </a:tabLst>
            </a:pPr>
            <a:r>
              <a:rPr sz="850" b="1" spc="55">
                <a:solidFill>
                  <a:srgbClr val="575A5C"/>
                </a:solidFill>
                <a:latin typeface="Microsoft JhengHei"/>
                <a:cs typeface="Microsoft JhengHei"/>
              </a:rPr>
              <a:t>华虹</a:t>
            </a:r>
            <a:r>
              <a:rPr sz="850" b="1" spc="35">
                <a:solidFill>
                  <a:srgbClr val="575A5C"/>
                </a:solidFill>
                <a:latin typeface="Microsoft JhengHei"/>
                <a:cs typeface="Microsoft JhengHei"/>
              </a:rPr>
              <a:t>公</a:t>
            </a:r>
            <a:r>
              <a:rPr sz="850" b="1" spc="10">
                <a:solidFill>
                  <a:srgbClr val="575A5C"/>
                </a:solidFill>
                <a:latin typeface="Microsoft JhengHei"/>
                <a:cs typeface="Microsoft JhengHei"/>
              </a:rPr>
              <a:t>司</a:t>
            </a:r>
            <a:r>
              <a:rPr sz="85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850" spc="35">
                <a:solidFill>
                  <a:srgbClr val="575A5C"/>
                </a:solidFill>
                <a:latin typeface="华文细黑"/>
                <a:cs typeface="华文细黑"/>
              </a:rPr>
              <a:t>科</a:t>
            </a:r>
            <a:r>
              <a:rPr sz="850" spc="10">
                <a:solidFill>
                  <a:srgbClr val="575A5C"/>
                </a:solidFill>
                <a:latin typeface="华文细黑"/>
                <a:cs typeface="华文细黑"/>
              </a:rPr>
              <a:t>创</a:t>
            </a:r>
            <a:r>
              <a:rPr sz="850" spc="35">
                <a:solidFill>
                  <a:srgbClr val="575A5C"/>
                </a:solidFill>
                <a:latin typeface="华文细黑"/>
                <a:cs typeface="华文细黑"/>
              </a:rPr>
              <a:t>板</a:t>
            </a:r>
            <a:r>
              <a:rPr sz="850" spc="10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850">
              <a:latin typeface="Calibri"/>
              <a:cs typeface="Calibri"/>
            </a:endParaRPr>
          </a:p>
          <a:p>
            <a:pPr marL="217804" indent="-159385">
              <a:lnSpc>
                <a:spcPct val="100000"/>
              </a:lnSpc>
              <a:spcBef>
                <a:spcPts val="85"/>
              </a:spcBef>
              <a:buFont typeface="Calibri"/>
              <a:buChar char="•"/>
              <a:tabLst>
                <a:tab pos="218440"/>
              </a:tabLst>
            </a:pPr>
            <a:r>
              <a:rPr sz="850" b="1" spc="55">
                <a:solidFill>
                  <a:srgbClr val="575A5C"/>
                </a:solidFill>
                <a:latin typeface="Microsoft JhengHei"/>
                <a:cs typeface="Microsoft JhengHei"/>
              </a:rPr>
              <a:t>中芯</a:t>
            </a:r>
            <a:r>
              <a:rPr sz="850" b="1" spc="35">
                <a:solidFill>
                  <a:srgbClr val="575A5C"/>
                </a:solidFill>
                <a:latin typeface="Microsoft JhengHei"/>
                <a:cs typeface="Microsoft JhengHei"/>
              </a:rPr>
              <a:t>集</a:t>
            </a:r>
            <a:r>
              <a:rPr sz="850" b="1" spc="130">
                <a:solidFill>
                  <a:srgbClr val="575A5C"/>
                </a:solidFill>
                <a:latin typeface="Microsoft JhengHei"/>
                <a:cs typeface="Microsoft JhengHei"/>
              </a:rPr>
              <a:t>成</a:t>
            </a:r>
            <a:r>
              <a:rPr sz="850" b="1" spc="30">
                <a:solidFill>
                  <a:srgbClr val="575A5C"/>
                </a:solidFill>
                <a:latin typeface="Calibri"/>
                <a:cs typeface="Calibri"/>
              </a:rPr>
              <a:t>—</a:t>
            </a:r>
            <a:r>
              <a:rPr sz="850" b="1" spc="-25">
                <a:solidFill>
                  <a:srgbClr val="575A5C"/>
                </a:solidFill>
                <a:latin typeface="Calibri"/>
                <a:cs typeface="Calibri"/>
              </a:rPr>
              <a:t> </a:t>
            </a:r>
            <a:r>
              <a:rPr sz="850" b="1" spc="20">
                <a:solidFill>
                  <a:srgbClr val="575A5C"/>
                </a:solidFill>
                <a:latin typeface="Calibri"/>
                <a:cs typeface="Calibri"/>
              </a:rPr>
              <a:t>U</a:t>
            </a:r>
            <a:endParaRPr sz="850">
              <a:latin typeface="Calibri"/>
              <a:cs typeface="Calibri"/>
            </a:endParaRPr>
          </a:p>
          <a:p>
            <a:pPr marL="208279">
              <a:lnSpc>
                <a:spcPct val="100000"/>
              </a:lnSpc>
              <a:spcBef>
                <a:spcPts val="85"/>
              </a:spcBef>
            </a:pPr>
            <a:r>
              <a:rPr sz="85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850" spc="35">
                <a:solidFill>
                  <a:srgbClr val="575A5C"/>
                </a:solidFill>
                <a:latin typeface="华文细黑"/>
                <a:cs typeface="华文细黑"/>
              </a:rPr>
              <a:t>科创板</a:t>
            </a:r>
            <a:r>
              <a:rPr sz="850" spc="10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850">
              <a:latin typeface="Calibri"/>
              <a:cs typeface="Calibri"/>
            </a:endParaRPr>
          </a:p>
          <a:p>
            <a:pPr marL="217804" indent="-159385">
              <a:lnSpc>
                <a:spcPct val="100000"/>
              </a:lnSpc>
              <a:spcBef>
                <a:spcPts val="80"/>
              </a:spcBef>
              <a:buFont typeface="Calibri"/>
              <a:buChar char="•"/>
              <a:tabLst>
                <a:tab pos="218440"/>
              </a:tabLst>
            </a:pPr>
            <a:r>
              <a:rPr sz="850" b="1" spc="55">
                <a:solidFill>
                  <a:srgbClr val="575A5C"/>
                </a:solidFill>
                <a:latin typeface="Microsoft JhengHei"/>
                <a:cs typeface="Microsoft JhengHei"/>
              </a:rPr>
              <a:t>晶合</a:t>
            </a:r>
            <a:r>
              <a:rPr sz="850" b="1" spc="35">
                <a:solidFill>
                  <a:srgbClr val="575A5C"/>
                </a:solidFill>
                <a:latin typeface="Microsoft JhengHei"/>
                <a:cs typeface="Microsoft JhengHei"/>
              </a:rPr>
              <a:t>集</a:t>
            </a:r>
            <a:r>
              <a:rPr sz="850" b="1" spc="10">
                <a:solidFill>
                  <a:srgbClr val="575A5C"/>
                </a:solidFill>
                <a:latin typeface="Microsoft JhengHei"/>
                <a:cs typeface="Microsoft JhengHei"/>
              </a:rPr>
              <a:t>成</a:t>
            </a:r>
            <a:r>
              <a:rPr sz="85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850" spc="35">
                <a:solidFill>
                  <a:srgbClr val="575A5C"/>
                </a:solidFill>
                <a:latin typeface="华文细黑"/>
                <a:cs typeface="华文细黑"/>
              </a:rPr>
              <a:t>科</a:t>
            </a:r>
            <a:r>
              <a:rPr sz="850" spc="10">
                <a:solidFill>
                  <a:srgbClr val="575A5C"/>
                </a:solidFill>
                <a:latin typeface="华文细黑"/>
                <a:cs typeface="华文细黑"/>
              </a:rPr>
              <a:t>创</a:t>
            </a:r>
            <a:r>
              <a:rPr sz="850" spc="35">
                <a:solidFill>
                  <a:srgbClr val="575A5C"/>
                </a:solidFill>
                <a:latin typeface="华文细黑"/>
                <a:cs typeface="华文细黑"/>
              </a:rPr>
              <a:t>板</a:t>
            </a:r>
            <a:r>
              <a:rPr sz="850" spc="10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850">
              <a:latin typeface="Calibri"/>
              <a:cs typeface="Calibri"/>
            </a:endParaRPr>
          </a:p>
          <a:p>
            <a:pPr marL="217804" indent="-159385">
              <a:lnSpc>
                <a:spcPct val="100000"/>
              </a:lnSpc>
              <a:spcBef>
                <a:spcPts val="85"/>
              </a:spcBef>
              <a:buFont typeface="Calibri"/>
              <a:buChar char="•"/>
              <a:tabLst>
                <a:tab pos="218440"/>
              </a:tabLst>
            </a:pPr>
            <a:r>
              <a:rPr sz="850" b="1" spc="55">
                <a:solidFill>
                  <a:srgbClr val="575A5C"/>
                </a:solidFill>
                <a:latin typeface="Microsoft JhengHei"/>
                <a:cs typeface="Microsoft JhengHei"/>
              </a:rPr>
              <a:t>陕西</a:t>
            </a:r>
            <a:r>
              <a:rPr sz="850" b="1" spc="35">
                <a:solidFill>
                  <a:srgbClr val="575A5C"/>
                </a:solidFill>
                <a:latin typeface="Microsoft JhengHei"/>
                <a:cs typeface="Microsoft JhengHei"/>
              </a:rPr>
              <a:t>能源</a:t>
            </a:r>
            <a:endParaRPr sz="850">
              <a:latin typeface="Microsoft JhengHei"/>
              <a:cs typeface="Microsoft JhengHei"/>
            </a:endParaRPr>
          </a:p>
          <a:p>
            <a:pPr marL="217804" indent="-159385">
              <a:lnSpc>
                <a:spcPct val="100000"/>
              </a:lnSpc>
              <a:spcBef>
                <a:spcPts val="85"/>
              </a:spcBef>
              <a:buFont typeface="Calibri"/>
              <a:buChar char="•"/>
              <a:tabLst>
                <a:tab pos="218440"/>
              </a:tabLst>
            </a:pPr>
            <a:r>
              <a:rPr sz="850" b="1" spc="55">
                <a:solidFill>
                  <a:srgbClr val="575A5C"/>
                </a:solidFill>
                <a:latin typeface="Microsoft JhengHei"/>
                <a:cs typeface="Microsoft JhengHei"/>
              </a:rPr>
              <a:t>航材</a:t>
            </a:r>
            <a:r>
              <a:rPr sz="850" b="1" spc="35">
                <a:solidFill>
                  <a:srgbClr val="575A5C"/>
                </a:solidFill>
                <a:latin typeface="Microsoft JhengHei"/>
                <a:cs typeface="Microsoft JhengHei"/>
              </a:rPr>
              <a:t>股</a:t>
            </a:r>
            <a:r>
              <a:rPr sz="850" b="1" spc="10">
                <a:solidFill>
                  <a:srgbClr val="575A5C"/>
                </a:solidFill>
                <a:latin typeface="Microsoft JhengHei"/>
                <a:cs typeface="Microsoft JhengHei"/>
              </a:rPr>
              <a:t>份</a:t>
            </a:r>
            <a:r>
              <a:rPr sz="85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850" spc="35">
                <a:solidFill>
                  <a:srgbClr val="575A5C"/>
                </a:solidFill>
                <a:latin typeface="华文细黑"/>
                <a:cs typeface="华文细黑"/>
              </a:rPr>
              <a:t>科</a:t>
            </a:r>
            <a:r>
              <a:rPr sz="850" spc="10">
                <a:solidFill>
                  <a:srgbClr val="575A5C"/>
                </a:solidFill>
                <a:latin typeface="华文细黑"/>
                <a:cs typeface="华文细黑"/>
              </a:rPr>
              <a:t>创</a:t>
            </a:r>
            <a:r>
              <a:rPr sz="850" spc="35">
                <a:solidFill>
                  <a:srgbClr val="575A5C"/>
                </a:solidFill>
                <a:latin typeface="华文细黑"/>
                <a:cs typeface="华文细黑"/>
              </a:rPr>
              <a:t>板</a:t>
            </a:r>
            <a:r>
              <a:rPr sz="850" spc="10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850">
              <a:latin typeface="Calibri"/>
              <a:cs typeface="Calibri"/>
            </a:endParaRPr>
          </a:p>
          <a:p>
            <a:pPr marL="217804" indent="-159385">
              <a:lnSpc>
                <a:spcPct val="100000"/>
              </a:lnSpc>
              <a:spcBef>
                <a:spcPts val="85"/>
              </a:spcBef>
              <a:buFont typeface="Calibri"/>
              <a:buChar char="•"/>
              <a:tabLst>
                <a:tab pos="218440"/>
              </a:tabLst>
            </a:pPr>
            <a:r>
              <a:rPr sz="850" b="1" spc="55">
                <a:solidFill>
                  <a:srgbClr val="575A5C"/>
                </a:solidFill>
                <a:latin typeface="Microsoft JhengHei"/>
                <a:cs typeface="Microsoft JhengHei"/>
              </a:rPr>
              <a:t>阿特</a:t>
            </a:r>
            <a:r>
              <a:rPr sz="850" b="1" spc="35">
                <a:solidFill>
                  <a:srgbClr val="575A5C"/>
                </a:solidFill>
                <a:latin typeface="Microsoft JhengHei"/>
                <a:cs typeface="Microsoft JhengHei"/>
              </a:rPr>
              <a:t>斯</a:t>
            </a:r>
            <a:r>
              <a:rPr sz="850">
                <a:solidFill>
                  <a:srgbClr val="575A5C"/>
                </a:solidFill>
                <a:latin typeface="Calibri"/>
                <a:cs typeface="Calibri"/>
              </a:rPr>
              <a:t>(</a:t>
            </a:r>
            <a:r>
              <a:rPr sz="850" spc="10">
                <a:solidFill>
                  <a:srgbClr val="575A5C"/>
                </a:solidFill>
                <a:latin typeface="华文细黑"/>
                <a:cs typeface="华文细黑"/>
              </a:rPr>
              <a:t>科</a:t>
            </a:r>
            <a:r>
              <a:rPr sz="850" spc="35">
                <a:solidFill>
                  <a:srgbClr val="575A5C"/>
                </a:solidFill>
                <a:latin typeface="华文细黑"/>
                <a:cs typeface="华文细黑"/>
              </a:rPr>
              <a:t>创</a:t>
            </a:r>
            <a:r>
              <a:rPr sz="850" spc="10">
                <a:solidFill>
                  <a:srgbClr val="575A5C"/>
                </a:solidFill>
                <a:latin typeface="华文细黑"/>
                <a:cs typeface="华文细黑"/>
              </a:rPr>
              <a:t>板</a:t>
            </a:r>
            <a:r>
              <a:rPr sz="850" spc="10">
                <a:solidFill>
                  <a:srgbClr val="575A5C"/>
                </a:solidFill>
                <a:latin typeface="Calibri"/>
                <a:cs typeface="Calibri"/>
              </a:rPr>
              <a:t>)</a:t>
            </a:r>
            <a:endParaRPr sz="850">
              <a:latin typeface="Calibri"/>
              <a:cs typeface="Calibri"/>
            </a:endParaRPr>
          </a:p>
          <a:p>
            <a:pPr marL="217804" indent="-159385">
              <a:lnSpc>
                <a:spcPct val="100000"/>
              </a:lnSpc>
              <a:spcBef>
                <a:spcPts val="80"/>
              </a:spcBef>
              <a:buFont typeface="Calibri"/>
              <a:buChar char="•"/>
              <a:tabLst>
                <a:tab pos="218440"/>
              </a:tabLst>
            </a:pPr>
            <a:r>
              <a:rPr sz="850" b="1" spc="55">
                <a:solidFill>
                  <a:srgbClr val="575A5C"/>
                </a:solidFill>
                <a:latin typeface="Microsoft JhengHei"/>
                <a:cs typeface="Microsoft JhengHei"/>
              </a:rPr>
              <a:t>华勤</a:t>
            </a:r>
            <a:r>
              <a:rPr sz="850" b="1" spc="35">
                <a:solidFill>
                  <a:srgbClr val="575A5C"/>
                </a:solidFill>
                <a:latin typeface="Microsoft JhengHei"/>
                <a:cs typeface="Microsoft JhengHei"/>
              </a:rPr>
              <a:t>技术</a:t>
            </a:r>
            <a:endParaRPr sz="850">
              <a:latin typeface="Microsoft JhengHei"/>
              <a:cs typeface="Microsoft JhengHei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098535" y="5779515"/>
            <a:ext cx="1308100" cy="372110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ts val="1195"/>
              </a:lnSpc>
              <a:spcBef>
                <a:spcPts val="125"/>
              </a:spcBef>
            </a:pPr>
            <a:r>
              <a:rPr sz="1050" b="1" spc="-10">
                <a:solidFill>
                  <a:srgbClr val="001F5F"/>
                </a:solidFill>
                <a:latin typeface="Calibri"/>
                <a:cs typeface="Calibri"/>
              </a:rPr>
              <a:t>7</a:t>
            </a:r>
            <a:r>
              <a:rPr sz="1050" b="1" spc="25">
                <a:solidFill>
                  <a:srgbClr val="001F5F"/>
                </a:solidFill>
                <a:latin typeface="Microsoft JhengHei"/>
                <a:cs typeface="Microsoft JhengHei"/>
              </a:rPr>
              <a:t>宗</a:t>
            </a:r>
            <a:r>
              <a:rPr sz="1050" b="1">
                <a:solidFill>
                  <a:srgbClr val="001F5F"/>
                </a:solidFill>
                <a:latin typeface="Calibri"/>
                <a:cs typeface="Calibri"/>
              </a:rPr>
              <a:t>IPO</a:t>
            </a:r>
            <a:r>
              <a:rPr sz="1050" b="1" spc="25">
                <a:solidFill>
                  <a:srgbClr val="001F5F"/>
                </a:solidFill>
                <a:latin typeface="Microsoft JhengHei"/>
                <a:cs typeface="Microsoft JhengHei"/>
              </a:rPr>
              <a:t>融</a:t>
            </a:r>
            <a:r>
              <a:rPr sz="1050" b="1" spc="5">
                <a:solidFill>
                  <a:srgbClr val="001F5F"/>
                </a:solidFill>
                <a:latin typeface="Microsoft JhengHei"/>
                <a:cs typeface="Microsoft JhengHei"/>
              </a:rPr>
              <a:t>资</a:t>
            </a:r>
            <a:endParaRPr sz="1050">
              <a:latin typeface="Microsoft JhengHei"/>
              <a:cs typeface="Microsoft JhengHei"/>
            </a:endParaRPr>
          </a:p>
          <a:p>
            <a:pPr algn="ctr">
              <a:lnSpc>
                <a:spcPts val="1195"/>
              </a:lnSpc>
            </a:pPr>
            <a:r>
              <a:rPr sz="1050" b="1" spc="-10">
                <a:solidFill>
                  <a:srgbClr val="001F5F"/>
                </a:solidFill>
                <a:latin typeface="Calibri"/>
                <a:cs typeface="Calibri"/>
              </a:rPr>
              <a:t>693</a:t>
            </a:r>
            <a:r>
              <a:rPr sz="1050" b="1" spc="25">
                <a:solidFill>
                  <a:srgbClr val="001F5F"/>
                </a:solidFill>
                <a:latin typeface="Microsoft JhengHei"/>
                <a:cs typeface="Microsoft JhengHei"/>
              </a:rPr>
              <a:t>亿元人</a:t>
            </a:r>
            <a:r>
              <a:rPr sz="1050" b="1" spc="5">
                <a:solidFill>
                  <a:srgbClr val="001F5F"/>
                </a:solidFill>
                <a:latin typeface="Microsoft JhengHei"/>
                <a:cs typeface="Microsoft JhengHei"/>
              </a:rPr>
              <a:t>民币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8180831" y="3476752"/>
            <a:ext cx="485140" cy="226060"/>
          </a:xfrm>
          <a:prstGeom prst="rect">
            <a:avLst/>
          </a:prstGeom>
          <a:solidFill>
            <a:srgbClr val="006FBF"/>
          </a:solidFill>
        </p:spPr>
        <p:txBody>
          <a:bodyPr vert="horz" wrap="square" lIns="0" tIns="1270" rIns="0" bIns="0" rtlCol="0">
            <a:spAutoFit/>
          </a:bodyPr>
          <a:lstStyle/>
          <a:p>
            <a:pPr marL="20320" algn="ctr">
              <a:lnSpc>
                <a:spcPct val="100000"/>
              </a:lnSpc>
              <a:spcBef>
                <a:spcPts val="10"/>
              </a:spcBef>
            </a:pPr>
            <a:r>
              <a:rPr sz="1200" b="1" spc="1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7" name="object 97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8586216" y="4724908"/>
            <a:ext cx="972819" cy="0"/>
          </a:xfrm>
          <a:custGeom>
            <a:rect l="l" t="t" r="r" b="b"/>
            <a:pathLst>
              <a:path w="972819">
                <a:moveTo>
                  <a:pt x="0" y="0"/>
                </a:moveTo>
                <a:lnTo>
                  <a:pt x="97231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912864" y="4724908"/>
            <a:ext cx="1249680" cy="0"/>
          </a:xfrm>
          <a:custGeom>
            <a:rect l="l" t="t" r="r" b="b"/>
            <a:pathLst>
              <a:path w="1249679">
                <a:moveTo>
                  <a:pt x="0" y="0"/>
                </a:moveTo>
                <a:lnTo>
                  <a:pt x="124967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239511" y="4724908"/>
            <a:ext cx="1249680" cy="0"/>
          </a:xfrm>
          <a:custGeom>
            <a:rect l="l" t="t" r="r" b="b"/>
            <a:pathLst>
              <a:path w="1249679">
                <a:moveTo>
                  <a:pt x="0" y="0"/>
                </a:moveTo>
                <a:lnTo>
                  <a:pt x="124967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66159" y="4724908"/>
            <a:ext cx="1249680" cy="0"/>
          </a:xfrm>
          <a:custGeom>
            <a:rect l="l" t="t" r="r" b="b"/>
            <a:pathLst>
              <a:path w="1249679">
                <a:moveTo>
                  <a:pt x="0" y="0"/>
                </a:moveTo>
                <a:lnTo>
                  <a:pt x="124967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92807" y="4724908"/>
            <a:ext cx="1249680" cy="0"/>
          </a:xfrm>
          <a:custGeom>
            <a:rect l="l" t="t" r="r" b="b"/>
            <a:pathLst>
              <a:path w="1249680">
                <a:moveTo>
                  <a:pt x="0" y="0"/>
                </a:moveTo>
                <a:lnTo>
                  <a:pt x="124968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88719" y="4724908"/>
            <a:ext cx="280670" cy="0"/>
          </a:xfrm>
          <a:custGeom>
            <a:rect l="l" t="t" r="r" b="b"/>
            <a:pathLst>
              <a:path w="280669">
                <a:moveTo>
                  <a:pt x="0" y="0"/>
                </a:moveTo>
                <a:lnTo>
                  <a:pt x="28041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586216" y="4453635"/>
            <a:ext cx="972819" cy="0"/>
          </a:xfrm>
          <a:custGeom>
            <a:rect l="l" t="t" r="r" b="b"/>
            <a:pathLst>
              <a:path w="972819">
                <a:moveTo>
                  <a:pt x="0" y="0"/>
                </a:moveTo>
                <a:lnTo>
                  <a:pt x="97231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912864" y="4453635"/>
            <a:ext cx="1249680" cy="0"/>
          </a:xfrm>
          <a:custGeom>
            <a:rect l="l" t="t" r="r" b="b"/>
            <a:pathLst>
              <a:path w="1249679">
                <a:moveTo>
                  <a:pt x="0" y="0"/>
                </a:moveTo>
                <a:lnTo>
                  <a:pt x="124967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239511" y="4453635"/>
            <a:ext cx="1249680" cy="0"/>
          </a:xfrm>
          <a:custGeom>
            <a:rect l="l" t="t" r="r" b="b"/>
            <a:pathLst>
              <a:path w="1249679">
                <a:moveTo>
                  <a:pt x="0" y="0"/>
                </a:moveTo>
                <a:lnTo>
                  <a:pt x="124967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566159" y="4453635"/>
            <a:ext cx="1249680" cy="0"/>
          </a:xfrm>
          <a:custGeom>
            <a:rect l="l" t="t" r="r" b="b"/>
            <a:pathLst>
              <a:path w="1249679">
                <a:moveTo>
                  <a:pt x="0" y="0"/>
                </a:moveTo>
                <a:lnTo>
                  <a:pt x="124967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237232" y="4453635"/>
            <a:ext cx="905510" cy="0"/>
          </a:xfrm>
          <a:custGeom>
            <a:rect l="l" t="t" r="r" b="b"/>
            <a:pathLst>
              <a:path w="905510">
                <a:moveTo>
                  <a:pt x="0" y="0"/>
                </a:moveTo>
                <a:lnTo>
                  <a:pt x="90525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88719" y="4453635"/>
            <a:ext cx="628015" cy="0"/>
          </a:xfrm>
          <a:custGeom>
            <a:rect l="l" t="t" r="r" b="b"/>
            <a:pathLst>
              <a:path w="628014">
                <a:moveTo>
                  <a:pt x="0" y="0"/>
                </a:moveTo>
                <a:lnTo>
                  <a:pt x="62788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933688" y="4182364"/>
            <a:ext cx="624840" cy="0"/>
          </a:xfrm>
          <a:custGeom>
            <a:rect l="l" t="t" r="r" b="b"/>
            <a:pathLst>
              <a:path w="624840">
                <a:moveTo>
                  <a:pt x="0" y="0"/>
                </a:moveTo>
                <a:lnTo>
                  <a:pt x="62483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912864" y="4182364"/>
            <a:ext cx="1597660" cy="0"/>
          </a:xfrm>
          <a:custGeom>
            <a:rect l="l" t="t" r="r" b="b"/>
            <a:pathLst>
              <a:path w="1597659">
                <a:moveTo>
                  <a:pt x="0" y="0"/>
                </a:moveTo>
                <a:lnTo>
                  <a:pt x="159715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239511" y="4182364"/>
            <a:ext cx="1249680" cy="0"/>
          </a:xfrm>
          <a:custGeom>
            <a:rect l="l" t="t" r="r" b="b"/>
            <a:pathLst>
              <a:path w="1249679">
                <a:moveTo>
                  <a:pt x="0" y="0"/>
                </a:moveTo>
                <a:lnTo>
                  <a:pt x="124967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913632" y="4182364"/>
            <a:ext cx="902335" cy="0"/>
          </a:xfrm>
          <a:custGeom>
            <a:rect l="l" t="t" r="r" b="b"/>
            <a:pathLst>
              <a:path w="902335">
                <a:moveTo>
                  <a:pt x="0" y="0"/>
                </a:moveTo>
                <a:lnTo>
                  <a:pt x="9022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88719" y="4182364"/>
            <a:ext cx="2301240" cy="0"/>
          </a:xfrm>
          <a:custGeom>
            <a:rect l="l" t="t" r="r" b="b"/>
            <a:pathLst>
              <a:path w="2301240">
                <a:moveTo>
                  <a:pt x="0" y="0"/>
                </a:moveTo>
                <a:lnTo>
                  <a:pt x="230124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9278111" y="3911091"/>
            <a:ext cx="280670" cy="0"/>
          </a:xfrm>
          <a:custGeom>
            <a:rect l="l" t="t" r="r" b="b"/>
            <a:pathLst>
              <a:path w="280670">
                <a:moveTo>
                  <a:pt x="0" y="0"/>
                </a:moveTo>
                <a:lnTo>
                  <a:pt x="28041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912864" y="3911091"/>
            <a:ext cx="1945005" cy="0"/>
          </a:xfrm>
          <a:custGeom>
            <a:rect l="l" t="t" r="r" b="b"/>
            <a:pathLst>
              <a:path w="1945004">
                <a:moveTo>
                  <a:pt x="0" y="0"/>
                </a:moveTo>
                <a:lnTo>
                  <a:pt x="1944624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586984" y="3911091"/>
            <a:ext cx="902335" cy="0"/>
          </a:xfrm>
          <a:custGeom>
            <a:rect l="l" t="t" r="r" b="b"/>
            <a:pathLst>
              <a:path w="902335">
                <a:moveTo>
                  <a:pt x="0" y="0"/>
                </a:moveTo>
                <a:lnTo>
                  <a:pt x="9022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913632" y="3911091"/>
            <a:ext cx="1249680" cy="0"/>
          </a:xfrm>
          <a:custGeom>
            <a:rect l="l" t="t" r="r" b="b"/>
            <a:pathLst>
              <a:path w="1249679">
                <a:moveTo>
                  <a:pt x="0" y="0"/>
                </a:moveTo>
                <a:lnTo>
                  <a:pt x="124967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188719" y="3911091"/>
            <a:ext cx="2301240" cy="0"/>
          </a:xfrm>
          <a:custGeom>
            <a:rect l="l" t="t" r="r" b="b"/>
            <a:pathLst>
              <a:path w="2301240">
                <a:moveTo>
                  <a:pt x="0" y="0"/>
                </a:moveTo>
                <a:lnTo>
                  <a:pt x="230124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260335" y="3639820"/>
            <a:ext cx="2298700" cy="0"/>
          </a:xfrm>
          <a:custGeom>
            <a:rect l="l" t="t" r="r" b="b"/>
            <a:pathLst>
              <a:path w="2298700">
                <a:moveTo>
                  <a:pt x="0" y="0"/>
                </a:moveTo>
                <a:lnTo>
                  <a:pt x="22981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931408" y="3639820"/>
            <a:ext cx="905510" cy="0"/>
          </a:xfrm>
          <a:custGeom>
            <a:rect l="l" t="t" r="r" b="b"/>
            <a:pathLst>
              <a:path w="905509">
                <a:moveTo>
                  <a:pt x="0" y="0"/>
                </a:moveTo>
                <a:lnTo>
                  <a:pt x="90525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188719" y="3639820"/>
            <a:ext cx="4322445" cy="0"/>
          </a:xfrm>
          <a:custGeom>
            <a:rect l="l" t="t" r="r" b="b"/>
            <a:pathLst>
              <a:path w="4322445">
                <a:moveTo>
                  <a:pt x="0" y="0"/>
                </a:moveTo>
                <a:lnTo>
                  <a:pt x="4322064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604759" y="3365500"/>
            <a:ext cx="1953895" cy="0"/>
          </a:xfrm>
          <a:custGeom>
            <a:rect l="l" t="t" r="r" b="b"/>
            <a:pathLst>
              <a:path w="1953895">
                <a:moveTo>
                  <a:pt x="0" y="0"/>
                </a:moveTo>
                <a:lnTo>
                  <a:pt x="19537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188719" y="3365500"/>
            <a:ext cx="5995670" cy="0"/>
          </a:xfrm>
          <a:custGeom>
            <a:rect l="l" t="t" r="r" b="b"/>
            <a:pathLst>
              <a:path w="5995670">
                <a:moveTo>
                  <a:pt x="0" y="0"/>
                </a:moveTo>
                <a:lnTo>
                  <a:pt x="599541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188719" y="3094227"/>
            <a:ext cx="8369934" cy="0"/>
          </a:xfrm>
          <a:custGeom>
            <a:rect l="l" t="t" r="r" b="b"/>
            <a:pathLst>
              <a:path w="8369934">
                <a:moveTo>
                  <a:pt x="0" y="0"/>
                </a:moveTo>
                <a:lnTo>
                  <a:pt x="836980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188719" y="3094227"/>
            <a:ext cx="8369934" cy="1902460"/>
          </a:xfrm>
          <a:custGeom>
            <a:rect l="l" t="t" r="r" b="b"/>
            <a:pathLst>
              <a:path w="8369934" h="1902460">
                <a:moveTo>
                  <a:pt x="0" y="0"/>
                </a:moveTo>
                <a:lnTo>
                  <a:pt x="8369808" y="0"/>
                </a:lnTo>
                <a:lnTo>
                  <a:pt x="8369808" y="1901952"/>
                </a:lnTo>
                <a:lnTo>
                  <a:pt x="0" y="1901952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288900" y="4048861"/>
            <a:ext cx="181846" cy="7914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469136" y="4663947"/>
            <a:ext cx="424180" cy="332740"/>
          </a:xfrm>
          <a:custGeom>
            <a:rect l="l" t="t" r="r" b="b"/>
            <a:pathLst>
              <a:path w="424180" h="332739">
                <a:moveTo>
                  <a:pt x="423671" y="0"/>
                </a:moveTo>
                <a:lnTo>
                  <a:pt x="0" y="0"/>
                </a:lnTo>
                <a:lnTo>
                  <a:pt x="0" y="332231"/>
                </a:lnTo>
                <a:lnTo>
                  <a:pt x="423671" y="332231"/>
                </a:lnTo>
                <a:lnTo>
                  <a:pt x="423671" y="0"/>
                </a:lnTo>
                <a:close/>
              </a:path>
            </a:pathLst>
          </a:custGeom>
          <a:solidFill>
            <a:srgbClr val="638D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142488" y="4298188"/>
            <a:ext cx="424180" cy="698500"/>
          </a:xfrm>
          <a:custGeom>
            <a:rect l="l" t="t" r="r" b="b"/>
            <a:pathLst>
              <a:path w="424179" h="698500">
                <a:moveTo>
                  <a:pt x="423672" y="0"/>
                </a:moveTo>
                <a:lnTo>
                  <a:pt x="0" y="0"/>
                </a:lnTo>
                <a:lnTo>
                  <a:pt x="0" y="697992"/>
                </a:lnTo>
                <a:lnTo>
                  <a:pt x="423672" y="697992"/>
                </a:lnTo>
                <a:lnTo>
                  <a:pt x="423672" y="0"/>
                </a:lnTo>
                <a:close/>
              </a:path>
            </a:pathLst>
          </a:custGeom>
          <a:solidFill>
            <a:srgbClr val="638D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815840" y="4097020"/>
            <a:ext cx="424180" cy="899160"/>
          </a:xfrm>
          <a:custGeom>
            <a:rect l="l" t="t" r="r" b="b"/>
            <a:pathLst>
              <a:path w="424179" h="899160">
                <a:moveTo>
                  <a:pt x="423672" y="0"/>
                </a:moveTo>
                <a:lnTo>
                  <a:pt x="0" y="0"/>
                </a:lnTo>
                <a:lnTo>
                  <a:pt x="0" y="899159"/>
                </a:lnTo>
                <a:lnTo>
                  <a:pt x="423672" y="899159"/>
                </a:lnTo>
                <a:lnTo>
                  <a:pt x="423672" y="0"/>
                </a:lnTo>
                <a:close/>
              </a:path>
            </a:pathLst>
          </a:custGeom>
          <a:solidFill>
            <a:srgbClr val="638D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489191" y="3780028"/>
            <a:ext cx="424180" cy="1216660"/>
          </a:xfrm>
          <a:custGeom>
            <a:rect l="l" t="t" r="r" b="b"/>
            <a:pathLst>
              <a:path w="424179" h="1216660">
                <a:moveTo>
                  <a:pt x="423672" y="0"/>
                </a:moveTo>
                <a:lnTo>
                  <a:pt x="0" y="0"/>
                </a:lnTo>
                <a:lnTo>
                  <a:pt x="0" y="1216152"/>
                </a:lnTo>
                <a:lnTo>
                  <a:pt x="423672" y="1216152"/>
                </a:lnTo>
                <a:lnTo>
                  <a:pt x="423672" y="0"/>
                </a:lnTo>
                <a:close/>
              </a:path>
            </a:pathLst>
          </a:custGeom>
          <a:solidFill>
            <a:srgbClr val="638D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162543" y="4298188"/>
            <a:ext cx="424180" cy="698500"/>
          </a:xfrm>
          <a:custGeom>
            <a:rect l="l" t="t" r="r" b="b"/>
            <a:pathLst>
              <a:path w="424179" h="698500">
                <a:moveTo>
                  <a:pt x="423672" y="0"/>
                </a:moveTo>
                <a:lnTo>
                  <a:pt x="0" y="0"/>
                </a:lnTo>
                <a:lnTo>
                  <a:pt x="0" y="697992"/>
                </a:lnTo>
                <a:lnTo>
                  <a:pt x="423672" y="697992"/>
                </a:lnTo>
                <a:lnTo>
                  <a:pt x="423672" y="0"/>
                </a:lnTo>
                <a:close/>
              </a:path>
            </a:pathLst>
          </a:custGeom>
          <a:solidFill>
            <a:srgbClr val="638D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816607" y="4423155"/>
            <a:ext cx="421005" cy="241300"/>
          </a:xfrm>
          <a:custGeom>
            <a:rect l="l" t="t" r="r" b="b"/>
            <a:pathLst>
              <a:path w="421005" h="241300">
                <a:moveTo>
                  <a:pt x="420624" y="0"/>
                </a:moveTo>
                <a:lnTo>
                  <a:pt x="0" y="0"/>
                </a:lnTo>
                <a:lnTo>
                  <a:pt x="0" y="240792"/>
                </a:lnTo>
                <a:lnTo>
                  <a:pt x="420624" y="240792"/>
                </a:lnTo>
                <a:lnTo>
                  <a:pt x="420624" y="0"/>
                </a:lnTo>
                <a:close/>
              </a:path>
            </a:pathLst>
          </a:custGeom>
          <a:solidFill>
            <a:srgbClr val="ACAD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489959" y="3877564"/>
            <a:ext cx="424180" cy="421005"/>
          </a:xfrm>
          <a:custGeom>
            <a:rect l="l" t="t" r="r" b="b"/>
            <a:pathLst>
              <a:path w="424179" h="421004">
                <a:moveTo>
                  <a:pt x="423672" y="0"/>
                </a:moveTo>
                <a:lnTo>
                  <a:pt x="0" y="0"/>
                </a:lnTo>
                <a:lnTo>
                  <a:pt x="0" y="420624"/>
                </a:lnTo>
                <a:lnTo>
                  <a:pt x="423672" y="420624"/>
                </a:lnTo>
                <a:lnTo>
                  <a:pt x="423672" y="0"/>
                </a:lnTo>
                <a:close/>
              </a:path>
            </a:pathLst>
          </a:custGeom>
          <a:solidFill>
            <a:srgbClr val="ACAD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163311" y="3682491"/>
            <a:ext cx="424180" cy="414655"/>
          </a:xfrm>
          <a:custGeom>
            <a:rect l="l" t="t" r="r" b="b"/>
            <a:pathLst>
              <a:path w="424179" h="414654">
                <a:moveTo>
                  <a:pt x="423672" y="0"/>
                </a:moveTo>
                <a:lnTo>
                  <a:pt x="0" y="0"/>
                </a:lnTo>
                <a:lnTo>
                  <a:pt x="0" y="414528"/>
                </a:lnTo>
                <a:lnTo>
                  <a:pt x="423672" y="414528"/>
                </a:lnTo>
                <a:lnTo>
                  <a:pt x="423672" y="0"/>
                </a:lnTo>
                <a:close/>
              </a:path>
            </a:pathLst>
          </a:custGeom>
          <a:solidFill>
            <a:srgbClr val="ACAD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836664" y="3420364"/>
            <a:ext cx="424180" cy="360045"/>
          </a:xfrm>
          <a:custGeom>
            <a:rect l="l" t="t" r="r" b="b"/>
            <a:pathLst>
              <a:path w="424179" h="360045">
                <a:moveTo>
                  <a:pt x="423671" y="0"/>
                </a:moveTo>
                <a:lnTo>
                  <a:pt x="0" y="0"/>
                </a:lnTo>
                <a:lnTo>
                  <a:pt x="0" y="359663"/>
                </a:lnTo>
                <a:lnTo>
                  <a:pt x="423671" y="359663"/>
                </a:lnTo>
                <a:lnTo>
                  <a:pt x="423671" y="0"/>
                </a:lnTo>
                <a:close/>
              </a:path>
            </a:pathLst>
          </a:custGeom>
          <a:solidFill>
            <a:srgbClr val="ACAD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510016" y="3956811"/>
            <a:ext cx="424180" cy="341630"/>
          </a:xfrm>
          <a:custGeom>
            <a:rect l="l" t="t" r="r" b="b"/>
            <a:pathLst>
              <a:path w="424179" h="341629">
                <a:moveTo>
                  <a:pt x="423672" y="0"/>
                </a:moveTo>
                <a:lnTo>
                  <a:pt x="0" y="0"/>
                </a:lnTo>
                <a:lnTo>
                  <a:pt x="0" y="341375"/>
                </a:lnTo>
                <a:lnTo>
                  <a:pt x="423672" y="341375"/>
                </a:lnTo>
                <a:lnTo>
                  <a:pt x="423672" y="0"/>
                </a:lnTo>
                <a:close/>
              </a:path>
            </a:pathLst>
          </a:custGeom>
          <a:solidFill>
            <a:srgbClr val="ACAD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161032" y="4386579"/>
            <a:ext cx="424180" cy="0"/>
          </a:xfrm>
          <a:custGeom>
            <a:rect l="l" t="t" r="r" b="b"/>
            <a:pathLst>
              <a:path w="424180">
                <a:moveTo>
                  <a:pt x="0" y="0"/>
                </a:moveTo>
                <a:lnTo>
                  <a:pt x="423672" y="0"/>
                </a:lnTo>
              </a:path>
            </a:pathLst>
          </a:custGeom>
          <a:ln w="73151">
            <a:solidFill>
              <a:srgbClr val="00AF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837432" y="3667252"/>
            <a:ext cx="421005" cy="210820"/>
          </a:xfrm>
          <a:custGeom>
            <a:rect l="l" t="t" r="r" b="b"/>
            <a:pathLst>
              <a:path w="421004" h="210820">
                <a:moveTo>
                  <a:pt x="420623" y="0"/>
                </a:moveTo>
                <a:lnTo>
                  <a:pt x="0" y="0"/>
                </a:lnTo>
                <a:lnTo>
                  <a:pt x="0" y="210312"/>
                </a:lnTo>
                <a:lnTo>
                  <a:pt x="420623" y="210312"/>
                </a:lnTo>
                <a:lnTo>
                  <a:pt x="420623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510784" y="3414267"/>
            <a:ext cx="421005" cy="268605"/>
          </a:xfrm>
          <a:custGeom>
            <a:rect l="l" t="t" r="r" b="b"/>
            <a:pathLst>
              <a:path w="421004" h="268604">
                <a:moveTo>
                  <a:pt x="420624" y="0"/>
                </a:moveTo>
                <a:lnTo>
                  <a:pt x="0" y="0"/>
                </a:lnTo>
                <a:lnTo>
                  <a:pt x="0" y="268224"/>
                </a:lnTo>
                <a:lnTo>
                  <a:pt x="420624" y="268224"/>
                </a:lnTo>
                <a:lnTo>
                  <a:pt x="42062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184135" y="3310635"/>
            <a:ext cx="421005" cy="109855"/>
          </a:xfrm>
          <a:custGeom>
            <a:rect l="l" t="t" r="r" b="b"/>
            <a:pathLst>
              <a:path w="421004" h="109854">
                <a:moveTo>
                  <a:pt x="420624" y="0"/>
                </a:moveTo>
                <a:lnTo>
                  <a:pt x="0" y="0"/>
                </a:lnTo>
                <a:lnTo>
                  <a:pt x="0" y="109727"/>
                </a:lnTo>
                <a:lnTo>
                  <a:pt x="420624" y="109727"/>
                </a:lnTo>
                <a:lnTo>
                  <a:pt x="42062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8857488" y="3921759"/>
            <a:ext cx="421005" cy="0"/>
          </a:xfrm>
          <a:custGeom>
            <a:rect l="l" t="t" r="r" b="b"/>
            <a:pathLst>
              <a:path w="421004">
                <a:moveTo>
                  <a:pt x="0" y="0"/>
                </a:moveTo>
                <a:lnTo>
                  <a:pt x="420623" y="0"/>
                </a:lnTo>
              </a:path>
            </a:pathLst>
          </a:custGeom>
          <a:ln w="70103">
            <a:solidFill>
              <a:srgbClr val="00AF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 flipH="1">
            <a:off x="1188719" y="3094227"/>
            <a:ext cx="0" cy="1902460"/>
          </a:xfrm>
          <a:custGeom>
            <a:rect l="l" t="t" r="r" b="b"/>
            <a:pathLst>
              <a:path h="1902460">
                <a:moveTo>
                  <a:pt x="0" y="190195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188719" y="4996179"/>
            <a:ext cx="8369934" cy="0"/>
          </a:xfrm>
          <a:custGeom>
            <a:rect l="l" t="t" r="r" b="b"/>
            <a:pathLst>
              <a:path w="8369934">
                <a:moveTo>
                  <a:pt x="0" y="0"/>
                </a:moveTo>
                <a:lnTo>
                  <a:pt x="83698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026920" y="3328923"/>
            <a:ext cx="6693534" cy="329565"/>
          </a:xfrm>
          <a:custGeom>
            <a:rect l="l" t="t" r="r" b="b"/>
            <a:pathLst>
              <a:path w="6693534" h="329564">
                <a:moveTo>
                  <a:pt x="0" y="313943"/>
                </a:moveTo>
                <a:lnTo>
                  <a:pt x="1673352" y="265175"/>
                </a:lnTo>
                <a:lnTo>
                  <a:pt x="3346704" y="329184"/>
                </a:lnTo>
                <a:lnTo>
                  <a:pt x="5020056" y="0"/>
                </a:lnTo>
                <a:lnTo>
                  <a:pt x="6693408" y="173736"/>
                </a:lnTo>
              </a:path>
            </a:pathLst>
          </a:custGeom>
          <a:ln w="24384">
            <a:solidFill>
              <a:srgbClr val="01184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1898395" y="3374136"/>
            <a:ext cx="227329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F3F3F"/>
                </a:solidFill>
                <a:latin typeface="Calibri"/>
                <a:cs typeface="Calibri"/>
              </a:rPr>
              <a:t>8.5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498596" y="3328416"/>
            <a:ext cx="227329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F3F3F"/>
                </a:solidFill>
                <a:latin typeface="Calibri"/>
                <a:cs typeface="Calibri"/>
              </a:rPr>
              <a:t>8.8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202428" y="3386328"/>
            <a:ext cx="227329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F3F3F"/>
                </a:solidFill>
                <a:latin typeface="Calibri"/>
                <a:cs typeface="Calibri"/>
              </a:rPr>
              <a:t>8.4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095235" y="3136392"/>
            <a:ext cx="30670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F3F3F"/>
                </a:solidFill>
                <a:latin typeface="Calibri"/>
                <a:cs typeface="Calibri"/>
              </a:rPr>
              <a:t>10.5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802116" y="3389376"/>
            <a:ext cx="227329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F3F3F"/>
                </a:solidFill>
                <a:latin typeface="Calibri"/>
                <a:cs typeface="Calibri"/>
              </a:rPr>
              <a:t>9.4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661652" y="4898135"/>
            <a:ext cx="18478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0</a:t>
            </a:r>
            <a:r>
              <a:rPr sz="950" spc="20">
                <a:latin typeface="Calibri"/>
                <a:cs typeface="Calibri"/>
              </a:rPr>
              <a:t>.0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661652" y="4422647"/>
            <a:ext cx="18478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3</a:t>
            </a:r>
            <a:r>
              <a:rPr sz="950" spc="20">
                <a:latin typeface="Calibri"/>
                <a:cs typeface="Calibri"/>
              </a:rPr>
              <a:t>.0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661652" y="3947159"/>
            <a:ext cx="18478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6</a:t>
            </a:r>
            <a:r>
              <a:rPr sz="950" spc="20">
                <a:latin typeface="Calibri"/>
                <a:cs typeface="Calibri"/>
              </a:rPr>
              <a:t>.0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661652" y="3471671"/>
            <a:ext cx="18478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9</a:t>
            </a:r>
            <a:r>
              <a:rPr sz="950" spc="20">
                <a:latin typeface="Calibri"/>
                <a:cs typeface="Calibri"/>
              </a:rPr>
              <a:t>.0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661652" y="2993135"/>
            <a:ext cx="243204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5">
                <a:latin typeface="Calibri"/>
                <a:cs typeface="Calibri"/>
              </a:rPr>
              <a:t>1</a:t>
            </a:r>
            <a:r>
              <a:rPr sz="950" spc="20">
                <a:latin typeface="Calibri"/>
                <a:cs typeface="Calibri"/>
              </a:rPr>
              <a:t>2</a:t>
            </a:r>
            <a:r>
              <a:rPr sz="950">
                <a:latin typeface="Calibri"/>
                <a:cs typeface="Calibri"/>
              </a:rPr>
              <a:t>.0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813051" y="5071871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latin typeface="Calibri"/>
                <a:cs typeface="Calibri"/>
              </a:rPr>
              <a:t>2019</a:t>
            </a:r>
            <a:r>
              <a:rPr sz="1050" b="1" spc="5"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486403" y="5071871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latin typeface="Calibri"/>
                <a:cs typeface="Calibri"/>
              </a:rPr>
              <a:t>2020</a:t>
            </a:r>
            <a:r>
              <a:rPr sz="1050" b="1" spc="5"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159755" y="5071871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latin typeface="Calibri"/>
                <a:cs typeface="Calibri"/>
              </a:rPr>
              <a:t>2021</a:t>
            </a:r>
            <a:r>
              <a:rPr sz="1050" b="1" spc="5"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833107" y="5071871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latin typeface="Calibri"/>
                <a:cs typeface="Calibri"/>
              </a:rPr>
              <a:t>2022</a:t>
            </a:r>
            <a:r>
              <a:rPr sz="1050" b="1" spc="5"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506459" y="5071871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latin typeface="Calibri"/>
                <a:cs typeface="Calibri"/>
              </a:rPr>
              <a:t>2023</a:t>
            </a:r>
            <a:r>
              <a:rPr sz="1050" b="1" spc="5"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2383535" y="2752851"/>
            <a:ext cx="213360" cy="0"/>
          </a:xfrm>
          <a:custGeom>
            <a:rect l="l" t="t" r="r" b="b"/>
            <a:pathLst>
              <a:path w="213360">
                <a:moveTo>
                  <a:pt x="0" y="0"/>
                </a:moveTo>
                <a:lnTo>
                  <a:pt x="213360" y="0"/>
                </a:lnTo>
              </a:path>
            </a:pathLst>
          </a:custGeom>
          <a:ln w="73151">
            <a:solidFill>
              <a:srgbClr val="638D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6367271" y="2752851"/>
            <a:ext cx="213360" cy="0"/>
          </a:xfrm>
          <a:custGeom>
            <a:rect l="l" t="t" r="r" b="b"/>
            <a:pathLst>
              <a:path w="213359">
                <a:moveTo>
                  <a:pt x="0" y="0"/>
                </a:moveTo>
                <a:lnTo>
                  <a:pt x="213359" y="0"/>
                </a:lnTo>
              </a:path>
            </a:pathLst>
          </a:custGeom>
          <a:ln w="73151">
            <a:solidFill>
              <a:srgbClr val="ACADA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383535" y="2963164"/>
            <a:ext cx="213360" cy="0"/>
          </a:xfrm>
          <a:custGeom>
            <a:rect l="l" t="t" r="r" b="b"/>
            <a:pathLst>
              <a:path w="213360">
                <a:moveTo>
                  <a:pt x="0" y="0"/>
                </a:moveTo>
                <a:lnTo>
                  <a:pt x="213360" y="0"/>
                </a:lnTo>
              </a:path>
            </a:pathLst>
          </a:custGeom>
          <a:ln w="73151">
            <a:solidFill>
              <a:srgbClr val="00AF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2608579" y="2599334"/>
            <a:ext cx="2573655" cy="44005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1050" spc="5">
                <a:latin typeface="华文细黑"/>
                <a:cs typeface="华文细黑"/>
              </a:rPr>
              <a:t>大规模（介于</a:t>
            </a:r>
            <a:r>
              <a:rPr sz="1050" spc="-10">
                <a:latin typeface="Calibri"/>
                <a:cs typeface="Calibri"/>
              </a:rPr>
              <a:t>10</a:t>
            </a:r>
            <a:r>
              <a:rPr sz="1050" spc="5">
                <a:latin typeface="华文细黑"/>
                <a:cs typeface="华文细黑"/>
              </a:rPr>
              <a:t>亿元至</a:t>
            </a:r>
            <a:r>
              <a:rPr sz="1050" spc="-10">
                <a:latin typeface="Calibri"/>
                <a:cs typeface="Calibri"/>
              </a:rPr>
              <a:t>50</a:t>
            </a:r>
            <a:r>
              <a:rPr sz="1050" spc="5">
                <a:latin typeface="华文细黑"/>
                <a:cs typeface="华文细黑"/>
              </a:rPr>
              <a:t>亿元人民币之间）</a:t>
            </a:r>
            <a:endParaRPr sz="10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050" spc="5">
                <a:latin typeface="华文细黑"/>
                <a:cs typeface="华文细黑"/>
              </a:rPr>
              <a:t>小规模</a:t>
            </a:r>
            <a:r>
              <a:rPr sz="1050" spc="-5">
                <a:latin typeface="华文细黑"/>
                <a:cs typeface="华文细黑"/>
              </a:rPr>
              <a:t>（</a:t>
            </a:r>
            <a:r>
              <a:rPr sz="1050" spc="-5">
                <a:latin typeface="Calibri"/>
                <a:cs typeface="Calibri"/>
              </a:rPr>
              <a:t>5</a:t>
            </a:r>
            <a:r>
              <a:rPr sz="1050" spc="5">
                <a:latin typeface="华文细黑"/>
                <a:cs typeface="华文细黑"/>
              </a:rPr>
              <a:t>亿元人民以下）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6367271" y="2963164"/>
            <a:ext cx="213360" cy="0"/>
          </a:xfrm>
          <a:custGeom>
            <a:rect l="l" t="t" r="r" b="b"/>
            <a:pathLst>
              <a:path w="213359">
                <a:moveTo>
                  <a:pt x="0" y="0"/>
                </a:moveTo>
                <a:lnTo>
                  <a:pt x="213359" y="0"/>
                </a:lnTo>
              </a:path>
            </a:pathLst>
          </a:custGeom>
          <a:ln w="24384">
            <a:solidFill>
              <a:srgbClr val="01184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 txBox="1"/>
          <p:nvPr/>
        </p:nvSpPr>
        <p:spPr>
          <a:xfrm>
            <a:off x="6592316" y="2599334"/>
            <a:ext cx="2640965" cy="440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sz="1050" spc="5">
                <a:latin typeface="华文细黑"/>
                <a:cs typeface="华文细黑"/>
              </a:rPr>
              <a:t>中等规模（介于</a:t>
            </a:r>
            <a:r>
              <a:rPr sz="1050" spc="-10">
                <a:latin typeface="Calibri"/>
                <a:cs typeface="Calibri"/>
              </a:rPr>
              <a:t>5</a:t>
            </a:r>
            <a:r>
              <a:rPr sz="1050" spc="5">
                <a:latin typeface="华文细黑"/>
                <a:cs typeface="华文细黑"/>
              </a:rPr>
              <a:t>亿元至</a:t>
            </a:r>
            <a:r>
              <a:rPr sz="1050" spc="-10">
                <a:latin typeface="Calibri"/>
                <a:cs typeface="Calibri"/>
              </a:rPr>
              <a:t>10</a:t>
            </a:r>
            <a:r>
              <a:rPr sz="1050" spc="5">
                <a:latin typeface="华文细黑"/>
                <a:cs typeface="华文细黑"/>
              </a:rPr>
              <a:t>亿元人民币之间） 平均</a:t>
            </a:r>
            <a:endParaRPr sz="1050">
              <a:latin typeface="华文细黑"/>
              <a:cs typeface="华文细黑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7885176" y="2926588"/>
            <a:ext cx="332740" cy="323215"/>
          </a:xfrm>
          <a:custGeom>
            <a:rect l="l" t="t" r="r" b="b"/>
            <a:pathLst>
              <a:path w="332740" h="323214">
                <a:moveTo>
                  <a:pt x="332231" y="161544"/>
                </a:moveTo>
                <a:lnTo>
                  <a:pt x="0" y="161544"/>
                </a:lnTo>
                <a:lnTo>
                  <a:pt x="167640" y="323088"/>
                </a:lnTo>
                <a:lnTo>
                  <a:pt x="332231" y="161544"/>
                </a:lnTo>
                <a:close/>
              </a:path>
              <a:path w="332740" h="323214">
                <a:moveTo>
                  <a:pt x="249935" y="0"/>
                </a:moveTo>
                <a:lnTo>
                  <a:pt x="82296" y="0"/>
                </a:lnTo>
                <a:lnTo>
                  <a:pt x="82296" y="161544"/>
                </a:lnTo>
                <a:lnTo>
                  <a:pt x="249935" y="161544"/>
                </a:lnTo>
                <a:lnTo>
                  <a:pt x="249935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 txBox="1"/>
          <p:nvPr/>
        </p:nvSpPr>
        <p:spPr>
          <a:xfrm>
            <a:off x="9515347" y="2645664"/>
            <a:ext cx="720725" cy="3048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10">
                <a:latin typeface="华文细黑"/>
                <a:cs typeface="华文细黑"/>
              </a:rPr>
              <a:t>平均融资规模</a:t>
            </a:r>
            <a:endParaRPr sz="90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900" spc="-5">
                <a:latin typeface="华文细黑"/>
                <a:cs typeface="华文细黑"/>
              </a:rPr>
              <a:t>(</a:t>
            </a:r>
            <a:r>
              <a:rPr sz="900" spc="10">
                <a:latin typeface="华文细黑"/>
                <a:cs typeface="华文细黑"/>
              </a:rPr>
              <a:t>亿元人民币)</a:t>
            </a:r>
            <a:endParaRPr sz="900">
              <a:latin typeface="华文细黑"/>
              <a:cs typeface="华文细黑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429259" y="6246601"/>
            <a:ext cx="7091045" cy="33210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资料来源：上交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深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北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latin typeface="华文细黑"/>
                <a:cs typeface="华文细黑"/>
              </a:rPr>
              <a:t>，</a:t>
            </a:r>
            <a:r>
              <a:rPr sz="850" spc="10">
                <a:latin typeface="华文细黑"/>
                <a:cs typeface="华文细黑"/>
              </a:rPr>
              <a:t>德</a:t>
            </a:r>
            <a:r>
              <a:rPr sz="850" spc="35">
                <a:latin typeface="华文细黑"/>
                <a:cs typeface="华文细黑"/>
              </a:rPr>
              <a:t>勤估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与</a:t>
            </a:r>
            <a:r>
              <a:rPr sz="850" spc="10">
                <a:latin typeface="华文细黑"/>
                <a:cs typeface="华文细黑"/>
              </a:rPr>
              <a:t>分</a:t>
            </a:r>
            <a:r>
              <a:rPr sz="850" spc="35">
                <a:latin typeface="华文细黑"/>
                <a:cs typeface="华文细黑"/>
              </a:rPr>
              <a:t>析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数</a:t>
            </a:r>
            <a:r>
              <a:rPr sz="850" spc="10">
                <a:latin typeface="华文细黑"/>
                <a:cs typeface="华文细黑"/>
              </a:rPr>
              <a:t>据</a:t>
            </a:r>
            <a:r>
              <a:rPr sz="850" spc="35">
                <a:latin typeface="华文细黑"/>
                <a:cs typeface="华文细黑"/>
              </a:rPr>
              <a:t>截</a:t>
            </a:r>
            <a:r>
              <a:rPr sz="850" spc="10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29</a:t>
            </a:r>
            <a:r>
              <a:rPr sz="850" spc="35">
                <a:latin typeface="华文细黑"/>
                <a:cs typeface="华文细黑"/>
              </a:rPr>
              <a:t>日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德</a:t>
            </a:r>
            <a:r>
              <a:rPr sz="850" spc="10">
                <a:latin typeface="华文细黑"/>
                <a:cs typeface="华文细黑"/>
              </a:rPr>
              <a:t>勤</a:t>
            </a:r>
            <a:r>
              <a:rPr sz="850" spc="35">
                <a:latin typeface="华文细黑"/>
                <a:cs typeface="华文细黑"/>
              </a:rPr>
              <a:t>预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11</a:t>
            </a:r>
            <a:r>
              <a:rPr sz="850" spc="35">
                <a:latin typeface="华文细黑"/>
                <a:cs typeface="华文细黑"/>
              </a:rPr>
              <a:t>日</a:t>
            </a:r>
            <a:r>
              <a:rPr sz="850" spc="10">
                <a:latin typeface="华文细黑"/>
                <a:cs typeface="华文细黑"/>
              </a:rPr>
              <a:t>至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29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之</a:t>
            </a:r>
            <a:r>
              <a:rPr sz="850" spc="10">
                <a:latin typeface="华文细黑"/>
                <a:cs typeface="华文细黑"/>
              </a:rPr>
              <a:t>间</a:t>
            </a:r>
            <a:r>
              <a:rPr sz="850" spc="35">
                <a:latin typeface="华文细黑"/>
                <a:cs typeface="华文细黑"/>
              </a:rPr>
              <a:t>有</a:t>
            </a:r>
            <a:r>
              <a:rPr sz="850" spc="10">
                <a:latin typeface="Calibri"/>
                <a:cs typeface="Calibri"/>
              </a:rPr>
              <a:t>13</a:t>
            </a:r>
            <a:r>
              <a:rPr sz="850" spc="35">
                <a:latin typeface="华文细黑"/>
                <a:cs typeface="华文细黑"/>
              </a:rPr>
              <a:t>只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股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市。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700" spc="-5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 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89" name="object 8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60"/>
              </a:spcBef>
            </a:pPr>
            <a:r>
              <a:rPr spc="-5"/>
              <a:t>31</a:t>
            </a:r>
          </a:p>
        </p:txBody>
      </p:sp>
      <p:sp>
        <p:nvSpPr>
          <p:cNvPr id="73" name="object 73"/>
          <p:cNvSpPr txBox="1"/>
          <p:nvPr/>
        </p:nvSpPr>
        <p:spPr>
          <a:xfrm>
            <a:off x="481076" y="2657855"/>
            <a:ext cx="690245" cy="24180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sz="900" spc="10">
                <a:latin typeface="华文细黑"/>
                <a:cs typeface="华文细黑"/>
              </a:rPr>
              <a:t>融资规模</a:t>
            </a:r>
            <a:endParaRPr sz="900">
              <a:latin typeface="华文细黑"/>
              <a:cs typeface="华文细黑"/>
            </a:endParaRPr>
          </a:p>
          <a:p>
            <a:pPr marR="5080" algn="r">
              <a:lnSpc>
                <a:spcPct val="100000"/>
              </a:lnSpc>
              <a:spcBef>
                <a:spcPts val="25"/>
              </a:spcBef>
            </a:pPr>
            <a:r>
              <a:rPr sz="900" spc="-5">
                <a:latin typeface="华文细黑"/>
                <a:cs typeface="华文细黑"/>
              </a:rPr>
              <a:t>(</a:t>
            </a:r>
            <a:r>
              <a:rPr sz="900" spc="10">
                <a:latin typeface="华文细黑"/>
                <a:cs typeface="华文细黑"/>
              </a:rPr>
              <a:t>亿元人民币)</a:t>
            </a:r>
            <a:endParaRPr sz="900">
              <a:latin typeface="华文细黑"/>
              <a:cs typeface="华文细黑"/>
            </a:endParaRPr>
          </a:p>
          <a:p>
            <a:pPr marR="93345" algn="r">
              <a:lnSpc>
                <a:spcPct val="100000"/>
              </a:lnSpc>
              <a:spcBef>
                <a:spcPts val="400"/>
              </a:spcBef>
            </a:pPr>
            <a:r>
              <a:rPr sz="1050" spc="-10">
                <a:latin typeface="Calibri"/>
                <a:cs typeface="Calibri"/>
              </a:rPr>
              <a:t>4</a:t>
            </a:r>
            <a:r>
              <a:rPr sz="1050">
                <a:latin typeface="Calibri"/>
                <a:cs typeface="Calibri"/>
              </a:rPr>
              <a:t>,</a:t>
            </a:r>
            <a:r>
              <a:rPr sz="1050" spc="-10">
                <a:latin typeface="Calibri"/>
                <a:cs typeface="Calibri"/>
              </a:rPr>
              <a:t>9</a:t>
            </a:r>
            <a:r>
              <a:rPr sz="1050" spc="15"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  <a:p>
            <a:pPr marR="93345" algn="r">
              <a:lnSpc>
                <a:spcPct val="100000"/>
              </a:lnSpc>
              <a:spcBef>
                <a:spcPts val="880"/>
              </a:spcBef>
            </a:pPr>
            <a:r>
              <a:rPr sz="1050" spc="-10">
                <a:latin typeface="Calibri"/>
                <a:cs typeface="Calibri"/>
              </a:rPr>
              <a:t>4</a:t>
            </a:r>
            <a:r>
              <a:rPr sz="1050">
                <a:latin typeface="Calibri"/>
                <a:cs typeface="Calibri"/>
              </a:rPr>
              <a:t>,</a:t>
            </a:r>
            <a:r>
              <a:rPr sz="1050" spc="-10">
                <a:latin typeface="Calibri"/>
                <a:cs typeface="Calibri"/>
              </a:rPr>
              <a:t>2</a:t>
            </a:r>
            <a:r>
              <a:rPr sz="1050" spc="15"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  <a:p>
            <a:pPr marR="93345" algn="r">
              <a:lnSpc>
                <a:spcPct val="100000"/>
              </a:lnSpc>
              <a:spcBef>
                <a:spcPts val="875"/>
              </a:spcBef>
            </a:pPr>
            <a:r>
              <a:rPr sz="1050" spc="-10">
                <a:latin typeface="Calibri"/>
                <a:cs typeface="Calibri"/>
              </a:rPr>
              <a:t>3</a:t>
            </a:r>
            <a:r>
              <a:rPr sz="1050">
                <a:latin typeface="Calibri"/>
                <a:cs typeface="Calibri"/>
              </a:rPr>
              <a:t>,</a:t>
            </a:r>
            <a:r>
              <a:rPr sz="1050" spc="-10">
                <a:latin typeface="Calibri"/>
                <a:cs typeface="Calibri"/>
              </a:rPr>
              <a:t>5</a:t>
            </a:r>
            <a:r>
              <a:rPr sz="1050" spc="15"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  <a:p>
            <a:pPr marR="93345" algn="r">
              <a:lnSpc>
                <a:spcPct val="100000"/>
              </a:lnSpc>
              <a:spcBef>
                <a:spcPts val="900"/>
              </a:spcBef>
            </a:pPr>
            <a:r>
              <a:rPr sz="1050" spc="-10">
                <a:latin typeface="Calibri"/>
                <a:cs typeface="Calibri"/>
              </a:rPr>
              <a:t>2</a:t>
            </a:r>
            <a:r>
              <a:rPr sz="1050">
                <a:latin typeface="Calibri"/>
                <a:cs typeface="Calibri"/>
              </a:rPr>
              <a:t>,</a:t>
            </a:r>
            <a:r>
              <a:rPr sz="1050" spc="-10">
                <a:latin typeface="Calibri"/>
                <a:cs typeface="Calibri"/>
              </a:rPr>
              <a:t>8</a:t>
            </a:r>
            <a:r>
              <a:rPr sz="1050" spc="15"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  <a:p>
            <a:pPr marR="93345" algn="r">
              <a:lnSpc>
                <a:spcPct val="100000"/>
              </a:lnSpc>
              <a:spcBef>
                <a:spcPts val="875"/>
              </a:spcBef>
            </a:pPr>
            <a:r>
              <a:rPr sz="1050" spc="-10">
                <a:latin typeface="Calibri"/>
                <a:cs typeface="Calibri"/>
              </a:rPr>
              <a:t>2</a:t>
            </a:r>
            <a:r>
              <a:rPr sz="1050">
                <a:latin typeface="Calibri"/>
                <a:cs typeface="Calibri"/>
              </a:rPr>
              <a:t>,</a:t>
            </a:r>
            <a:r>
              <a:rPr sz="1050" spc="-10">
                <a:latin typeface="Calibri"/>
                <a:cs typeface="Calibri"/>
              </a:rPr>
              <a:t>1</a:t>
            </a:r>
            <a:r>
              <a:rPr sz="1050" spc="15"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  <a:p>
            <a:pPr marR="93345" algn="r">
              <a:lnSpc>
                <a:spcPct val="100000"/>
              </a:lnSpc>
              <a:spcBef>
                <a:spcPts val="875"/>
              </a:spcBef>
            </a:pPr>
            <a:r>
              <a:rPr sz="1050" spc="-10">
                <a:latin typeface="Calibri"/>
                <a:cs typeface="Calibri"/>
              </a:rPr>
              <a:t>1</a:t>
            </a:r>
            <a:r>
              <a:rPr sz="1050">
                <a:latin typeface="Calibri"/>
                <a:cs typeface="Calibri"/>
              </a:rPr>
              <a:t>,</a:t>
            </a:r>
            <a:r>
              <a:rPr sz="1050" spc="-10">
                <a:latin typeface="Calibri"/>
                <a:cs typeface="Calibri"/>
              </a:rPr>
              <a:t>4</a:t>
            </a:r>
            <a:r>
              <a:rPr sz="1050" spc="15"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  <a:p>
            <a:pPr marR="99060" algn="r">
              <a:lnSpc>
                <a:spcPct val="100000"/>
              </a:lnSpc>
              <a:spcBef>
                <a:spcPts val="875"/>
              </a:spcBef>
            </a:pPr>
            <a:r>
              <a:rPr sz="1050" spc="-10">
                <a:latin typeface="Calibri"/>
                <a:cs typeface="Calibri"/>
              </a:rPr>
              <a:t>700</a:t>
            </a:r>
            <a:endParaRPr sz="1050">
              <a:latin typeface="Calibri"/>
              <a:cs typeface="Calibri"/>
            </a:endParaRPr>
          </a:p>
          <a:p>
            <a:pPr marR="95250" algn="r">
              <a:lnSpc>
                <a:spcPct val="100000"/>
              </a:lnSpc>
              <a:spcBef>
                <a:spcPts val="880"/>
              </a:spcBef>
            </a:pPr>
            <a:r>
              <a:rPr sz="1050"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4" name="object 74"/>
          <p:cNvSpPr txBox="1">
            <a:spLocks noGrp="1"/>
          </p:cNvSpPr>
          <p:nvPr>
            <p:ph type="title"/>
          </p:nvPr>
        </p:nvSpPr>
        <p:spPr>
          <a:xfrm>
            <a:off x="468883" y="1042415"/>
            <a:ext cx="401574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>
                <a:latin typeface="Calibri"/>
                <a:cs typeface="Calibri"/>
              </a:rPr>
              <a:t>2023</a:t>
            </a:r>
            <a:r>
              <a:rPr sz="1850" spc="15"/>
              <a:t>年</a:t>
            </a:r>
            <a:r>
              <a:rPr sz="1850" spc="-5"/>
              <a:t>中国内地</a:t>
            </a:r>
            <a:r>
              <a:rPr sz="1850" spc="-30"/>
              <a:t>新</a:t>
            </a:r>
            <a:r>
              <a:rPr sz="1850" spc="-5"/>
              <a:t>股巿场</a:t>
            </a:r>
            <a:r>
              <a:rPr sz="1850" spc="-30"/>
              <a:t>融</a:t>
            </a:r>
            <a:r>
              <a:rPr sz="1850" spc="-5"/>
              <a:t>资规</a:t>
            </a:r>
            <a:r>
              <a:rPr sz="1850" spc="-30"/>
              <a:t>模</a:t>
            </a:r>
            <a:r>
              <a:rPr sz="1850" spc="-5"/>
              <a:t>分析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68883" y="1369161"/>
            <a:ext cx="9663430" cy="124015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12900"/>
              </a:lnSpc>
              <a:spcBef>
                <a:spcPts val="80"/>
              </a:spcBef>
            </a:pPr>
            <a:r>
              <a:rPr sz="1550" b="1" spc="50">
                <a:solidFill>
                  <a:srgbClr val="565656"/>
                </a:solidFill>
                <a:latin typeface="Microsoft JhengHei"/>
                <a:cs typeface="Microsoft JhengHei"/>
              </a:rPr>
              <a:t>上海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主板的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平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均融资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规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模为</a:t>
            </a:r>
            <a:r>
              <a:rPr sz="1550" b="1" spc="5">
                <a:solidFill>
                  <a:srgbClr val="565656"/>
                </a:solidFill>
                <a:latin typeface="Calibri"/>
                <a:cs typeface="Calibri"/>
              </a:rPr>
              <a:t>12.4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亿元人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民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币，较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上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年的</a:t>
            </a:r>
            <a:r>
              <a:rPr sz="1550" b="1" spc="5">
                <a:solidFill>
                  <a:srgbClr val="565656"/>
                </a:solidFill>
                <a:latin typeface="Calibri"/>
                <a:cs typeface="Calibri"/>
              </a:rPr>
              <a:t>7.8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亿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元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人民币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均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有所增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加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；深圳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主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板、创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业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板、科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创板 </a:t>
            </a:r>
            <a:r>
              <a:rPr sz="1550" b="1" spc="50">
                <a:solidFill>
                  <a:srgbClr val="565656"/>
                </a:solidFill>
                <a:latin typeface="Microsoft JhengHei"/>
                <a:cs typeface="Microsoft JhengHei"/>
              </a:rPr>
              <a:t>和北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交所的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平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均融资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规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模分别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为</a:t>
            </a:r>
            <a:r>
              <a:rPr sz="1550" b="1" spc="5">
                <a:solidFill>
                  <a:srgbClr val="565656"/>
                </a:solidFill>
                <a:latin typeface="Calibri"/>
                <a:cs typeface="Calibri"/>
              </a:rPr>
              <a:t>8.1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亿元人民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币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、</a:t>
            </a:r>
            <a:r>
              <a:rPr sz="1550" b="1" spc="-75">
                <a:solidFill>
                  <a:srgbClr val="565656"/>
                </a:solidFill>
                <a:latin typeface="Microsoft JhengHei"/>
                <a:cs typeface="Microsoft JhengHei"/>
              </a:rPr>
              <a:t> </a:t>
            </a:r>
            <a:r>
              <a:rPr sz="1550" b="1" spc="5">
                <a:solidFill>
                  <a:srgbClr val="565656"/>
                </a:solidFill>
                <a:latin typeface="Calibri"/>
                <a:cs typeface="Calibri"/>
              </a:rPr>
              <a:t>11.3</a:t>
            </a:r>
            <a:r>
              <a:rPr sz="1550" b="1" spc="50">
                <a:solidFill>
                  <a:srgbClr val="565656"/>
                </a:solidFill>
                <a:latin typeface="Microsoft JhengHei"/>
                <a:cs typeface="Microsoft JhengHei"/>
              </a:rPr>
              <a:t>亿元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人民币、</a:t>
            </a:r>
            <a:r>
              <a:rPr sz="1550" b="1" spc="5">
                <a:solidFill>
                  <a:srgbClr val="565656"/>
                </a:solidFill>
                <a:latin typeface="Calibri"/>
                <a:cs typeface="Calibri"/>
              </a:rPr>
              <a:t>14.1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亿元人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民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币和</a:t>
            </a:r>
            <a:r>
              <a:rPr sz="1550" b="1">
                <a:solidFill>
                  <a:srgbClr val="565656"/>
                </a:solidFill>
                <a:latin typeface="Calibri"/>
                <a:cs typeface="Calibri"/>
              </a:rPr>
              <a:t>1.88</a:t>
            </a:r>
            <a:r>
              <a:rPr sz="1550" b="1" spc="50">
                <a:solidFill>
                  <a:srgbClr val="565656"/>
                </a:solidFill>
                <a:latin typeface="Microsoft JhengHei"/>
                <a:cs typeface="Microsoft JhengHei"/>
              </a:rPr>
              <a:t>亿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元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人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民币，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较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上年 </a:t>
            </a:r>
            <a:r>
              <a:rPr sz="1550" b="1" spc="50">
                <a:solidFill>
                  <a:srgbClr val="565656"/>
                </a:solidFill>
                <a:latin typeface="Microsoft JhengHei"/>
                <a:cs typeface="Microsoft JhengHei"/>
              </a:rPr>
              <a:t>的</a:t>
            </a:r>
            <a:r>
              <a:rPr sz="1550" b="1" spc="5">
                <a:solidFill>
                  <a:srgbClr val="565656"/>
                </a:solidFill>
                <a:latin typeface="Calibri"/>
                <a:cs typeface="Calibri"/>
              </a:rPr>
              <a:t>8.2</a:t>
            </a:r>
            <a:r>
              <a:rPr sz="1550" b="1" spc="50">
                <a:solidFill>
                  <a:srgbClr val="565656"/>
                </a:solidFill>
                <a:latin typeface="Microsoft JhengHei"/>
                <a:cs typeface="Microsoft JhengHei"/>
              </a:rPr>
              <a:t>亿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元人民币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、</a:t>
            </a:r>
            <a:r>
              <a:rPr sz="1550" b="1" spc="5">
                <a:solidFill>
                  <a:srgbClr val="565656"/>
                </a:solidFill>
                <a:latin typeface="Calibri"/>
                <a:cs typeface="Calibri"/>
              </a:rPr>
              <a:t>11.5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亿元人民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币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、</a:t>
            </a:r>
            <a:r>
              <a:rPr sz="1550" b="1" spc="5">
                <a:solidFill>
                  <a:srgbClr val="565656"/>
                </a:solidFill>
                <a:latin typeface="Calibri"/>
                <a:cs typeface="Calibri"/>
              </a:rPr>
              <a:t>16.9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亿元人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民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币和</a:t>
            </a:r>
            <a:r>
              <a:rPr sz="1550" b="1" spc="5">
                <a:solidFill>
                  <a:srgbClr val="565656"/>
                </a:solidFill>
                <a:latin typeface="Calibri"/>
                <a:cs typeface="Calibri"/>
              </a:rPr>
              <a:t>1.98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亿元人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民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币有所</a:t>
            </a:r>
            <a:r>
              <a:rPr sz="1550" b="1" spc="5">
                <a:solidFill>
                  <a:srgbClr val="565656"/>
                </a:solidFill>
                <a:latin typeface="Microsoft JhengHei"/>
                <a:cs typeface="Microsoft JhengHei"/>
              </a:rPr>
              <a:t>下</a:t>
            </a:r>
            <a:r>
              <a:rPr sz="1550" b="1" spc="30">
                <a:solidFill>
                  <a:srgbClr val="565656"/>
                </a:solidFill>
                <a:latin typeface="Microsoft JhengHei"/>
                <a:cs typeface="Microsoft JhengHei"/>
              </a:rPr>
              <a:t>降。</a:t>
            </a:r>
            <a:endParaRPr sz="1550">
              <a:latin typeface="Microsoft JhengHei"/>
              <a:cs typeface="Microsoft JhengHei"/>
            </a:endParaRPr>
          </a:p>
          <a:p>
            <a:pPr marL="325755" algn="ctr">
              <a:lnSpc>
                <a:spcPct val="100000"/>
              </a:lnSpc>
              <a:spcBef>
                <a:spcPts val="1600"/>
              </a:spcBef>
            </a:pPr>
            <a:r>
              <a:rPr sz="1400" b="1" spc="-10">
                <a:latin typeface="Calibri"/>
                <a:cs typeface="Calibri"/>
              </a:rPr>
              <a:t>A</a:t>
            </a:r>
            <a:r>
              <a:rPr sz="1400" b="1" spc="10">
                <a:latin typeface="Microsoft JhengHei"/>
                <a:cs typeface="Microsoft JhengHei"/>
              </a:rPr>
              <a:t>股巿场</a:t>
            </a:r>
            <a:r>
              <a:rPr sz="1400" b="1" spc="-15">
                <a:latin typeface="Calibri"/>
                <a:cs typeface="Calibri"/>
              </a:rPr>
              <a:t>IPO</a:t>
            </a:r>
            <a:r>
              <a:rPr sz="1400" b="1" spc="10">
                <a:latin typeface="Microsoft JhengHei"/>
                <a:cs typeface="Microsoft JhengHei"/>
              </a:rPr>
              <a:t>融资规</a:t>
            </a:r>
            <a:r>
              <a:rPr sz="1400" b="1" spc="275">
                <a:latin typeface="Microsoft JhengHei"/>
                <a:cs typeface="Microsoft JhengHei"/>
              </a:rPr>
              <a:t>模</a:t>
            </a:r>
            <a:r>
              <a:rPr sz="1400" b="1" spc="-15">
                <a:latin typeface="Calibri"/>
                <a:cs typeface="Calibri"/>
              </a:rPr>
              <a:t>(50</a:t>
            </a:r>
            <a:r>
              <a:rPr sz="1400" b="1" spc="10">
                <a:latin typeface="Microsoft JhengHei"/>
                <a:cs typeface="Microsoft JhengHei"/>
              </a:rPr>
              <a:t>亿人民币及以上超大型</a:t>
            </a:r>
            <a:r>
              <a:rPr sz="1400" b="1" spc="-10">
                <a:latin typeface="Microsoft JhengHei"/>
                <a:cs typeface="Microsoft JhengHei"/>
              </a:rPr>
              <a:t>规</a:t>
            </a:r>
            <a:r>
              <a:rPr sz="1400" b="1" spc="10">
                <a:latin typeface="Microsoft JhengHei"/>
                <a:cs typeface="Microsoft JhengHei"/>
              </a:rPr>
              <a:t>模</a:t>
            </a:r>
            <a:r>
              <a:rPr sz="1400" b="1" spc="-10">
                <a:latin typeface="Microsoft JhengHei"/>
                <a:cs typeface="Microsoft JhengHei"/>
              </a:rPr>
              <a:t>发</a:t>
            </a:r>
            <a:r>
              <a:rPr sz="1400" b="1" spc="10">
                <a:latin typeface="Microsoft JhengHei"/>
                <a:cs typeface="Microsoft JhengHei"/>
              </a:rPr>
              <a:t>行</a:t>
            </a:r>
            <a:r>
              <a:rPr sz="1400" b="1" spc="-10">
                <a:latin typeface="Microsoft JhengHei"/>
                <a:cs typeface="Microsoft JhengHei"/>
              </a:rPr>
              <a:t>除</a:t>
            </a:r>
            <a:r>
              <a:rPr sz="1400" b="1" spc="10">
                <a:latin typeface="Microsoft JhengHei"/>
                <a:cs typeface="Microsoft JhengHei"/>
              </a:rPr>
              <a:t>外</a:t>
            </a:r>
            <a:r>
              <a:rPr sz="1400" b="1" spc="-5"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244331" y="2892552"/>
            <a:ext cx="49657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spc="10">
                <a:solidFill>
                  <a:srgbClr val="333E50"/>
                </a:solidFill>
                <a:latin typeface="Calibri"/>
                <a:cs typeface="Calibri"/>
              </a:rPr>
              <a:t>10%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710115" y="5309077"/>
            <a:ext cx="176530" cy="465455"/>
          </a:xfrm>
          <a:prstGeom prst="rect">
            <a:avLst/>
          </a:prstGeom>
        </p:spPr>
        <p:txBody>
          <a:bodyPr vert="vert270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850" b="1" spc="-10">
                <a:solidFill>
                  <a:srgbClr val="303030"/>
                </a:solidFill>
                <a:latin typeface="Calibri"/>
                <a:cs typeface="Calibri"/>
              </a:rPr>
              <a:t>484</a:t>
            </a:r>
            <a:r>
              <a:rPr sz="850" b="1" spc="70">
                <a:solidFill>
                  <a:srgbClr val="303030"/>
                </a:solidFill>
                <a:latin typeface="Microsoft JhengHei"/>
                <a:cs typeface="Microsoft JhengHei"/>
              </a:rPr>
              <a:t>宗</a:t>
            </a:r>
            <a:r>
              <a:rPr sz="850" b="1" spc="5">
                <a:solidFill>
                  <a:srgbClr val="303030"/>
                </a:solidFill>
                <a:latin typeface="Calibri"/>
                <a:cs typeface="Calibri"/>
              </a:rPr>
              <a:t>I</a:t>
            </a:r>
            <a:r>
              <a:rPr sz="850" b="1" spc="-5">
                <a:solidFill>
                  <a:srgbClr val="303030"/>
                </a:solidFill>
                <a:latin typeface="Calibri"/>
                <a:cs typeface="Calibri"/>
              </a:rPr>
              <a:t>PO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898135" y="5264403"/>
            <a:ext cx="1015365" cy="814069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203200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160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4,081</a:t>
            </a:r>
            <a:r>
              <a:rPr sz="1400" b="1" spc="-10">
                <a:solidFill>
                  <a:srgbClr val="FFFFFF"/>
                </a:solidFill>
                <a:latin typeface="Microsoft JhengHei"/>
                <a:cs typeface="Microsoft JhengHei"/>
              </a:rPr>
              <a:t>亿</a:t>
            </a:r>
            <a:endParaRPr sz="1400">
              <a:latin typeface="Microsoft JhengHei"/>
              <a:cs typeface="Microsoft JhengHei"/>
            </a:endParaRPr>
          </a:p>
          <a:p>
            <a:pPr marL="146050">
              <a:lnSpc>
                <a:spcPct val="100000"/>
              </a:lnSpc>
            </a:pPr>
            <a:r>
              <a:rPr sz="1400" b="1" spc="10">
                <a:solidFill>
                  <a:srgbClr val="FFFFFF"/>
                </a:solidFill>
                <a:latin typeface="Microsoft JhengHei"/>
                <a:cs typeface="Microsoft JhengHei"/>
              </a:rPr>
              <a:t>元人民币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293307" y="5306028"/>
            <a:ext cx="176530" cy="465455"/>
          </a:xfrm>
          <a:prstGeom prst="rect">
            <a:avLst/>
          </a:prstGeom>
        </p:spPr>
        <p:txBody>
          <a:bodyPr vert="vert270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850" b="1" spc="-10">
                <a:solidFill>
                  <a:srgbClr val="303030"/>
                </a:solidFill>
                <a:latin typeface="Calibri"/>
                <a:cs typeface="Calibri"/>
              </a:rPr>
              <a:t>195</a:t>
            </a:r>
            <a:r>
              <a:rPr sz="850" b="1" spc="70">
                <a:solidFill>
                  <a:srgbClr val="303030"/>
                </a:solidFill>
                <a:latin typeface="Microsoft JhengHei"/>
                <a:cs typeface="Microsoft JhengHei"/>
              </a:rPr>
              <a:t>宗</a:t>
            </a:r>
            <a:r>
              <a:rPr sz="850" b="1" spc="5">
                <a:solidFill>
                  <a:srgbClr val="303030"/>
                </a:solidFill>
                <a:latin typeface="Calibri"/>
                <a:cs typeface="Calibri"/>
              </a:rPr>
              <a:t>I</a:t>
            </a:r>
            <a:r>
              <a:rPr sz="850" b="1" spc="-5">
                <a:solidFill>
                  <a:srgbClr val="303030"/>
                </a:solidFill>
                <a:latin typeface="Calibri"/>
                <a:cs typeface="Calibri"/>
              </a:rPr>
              <a:t>PO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511808" y="5267452"/>
            <a:ext cx="990600" cy="850900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Times New Roman"/>
              <a:cs typeface="Times New Roman"/>
            </a:endParaRPr>
          </a:p>
          <a:p>
            <a:pPr marL="203835">
              <a:lnSpc>
                <a:spcPct val="100000"/>
              </a:lnSpc>
              <a:spcBef>
                <a:spcPts val="5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1,667</a:t>
            </a:r>
            <a:r>
              <a:rPr sz="1400" b="1" spc="-10">
                <a:solidFill>
                  <a:srgbClr val="FFFFFF"/>
                </a:solidFill>
                <a:latin typeface="Microsoft JhengHei"/>
                <a:cs typeface="Microsoft JhengHei"/>
              </a:rPr>
              <a:t>亿</a:t>
            </a:r>
            <a:endParaRPr sz="1400">
              <a:latin typeface="Microsoft JhengHei"/>
              <a:cs typeface="Microsoft JhengHei"/>
            </a:endParaRPr>
          </a:p>
          <a:p>
            <a:pPr marL="133985">
              <a:lnSpc>
                <a:spcPct val="100000"/>
              </a:lnSpc>
            </a:pPr>
            <a:r>
              <a:rPr sz="1400" b="1" spc="10">
                <a:solidFill>
                  <a:srgbClr val="FFFFFF"/>
                </a:solidFill>
                <a:latin typeface="Microsoft JhengHei"/>
                <a:cs typeface="Microsoft JhengHei"/>
              </a:rPr>
              <a:t>元人民币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991043" y="5306028"/>
            <a:ext cx="176530" cy="465455"/>
          </a:xfrm>
          <a:prstGeom prst="rect">
            <a:avLst/>
          </a:prstGeom>
        </p:spPr>
        <p:txBody>
          <a:bodyPr vert="vert270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850" b="1" spc="-10">
                <a:solidFill>
                  <a:srgbClr val="303030"/>
                </a:solidFill>
                <a:latin typeface="Calibri"/>
                <a:cs typeface="Calibri"/>
              </a:rPr>
              <a:t>387</a:t>
            </a:r>
            <a:r>
              <a:rPr sz="850" b="1" spc="70">
                <a:solidFill>
                  <a:srgbClr val="303030"/>
                </a:solidFill>
                <a:latin typeface="Microsoft JhengHei"/>
                <a:cs typeface="Microsoft JhengHei"/>
              </a:rPr>
              <a:t>宗</a:t>
            </a:r>
            <a:r>
              <a:rPr sz="850" b="1" spc="5">
                <a:solidFill>
                  <a:srgbClr val="303030"/>
                </a:solidFill>
                <a:latin typeface="Calibri"/>
                <a:cs typeface="Calibri"/>
              </a:rPr>
              <a:t>I</a:t>
            </a:r>
            <a:r>
              <a:rPr sz="850" b="1" spc="-5">
                <a:solidFill>
                  <a:srgbClr val="303030"/>
                </a:solidFill>
                <a:latin typeface="Calibri"/>
                <a:cs typeface="Calibri"/>
              </a:rPr>
              <a:t>PO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203448" y="5264403"/>
            <a:ext cx="993775" cy="850900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550">
              <a:latin typeface="Times New Roman"/>
              <a:cs typeface="Times New Roman"/>
            </a:endParaRPr>
          </a:p>
          <a:p>
            <a:pPr marL="210185">
              <a:lnSpc>
                <a:spcPct val="100000"/>
              </a:lnSpc>
            </a:pPr>
            <a:r>
              <a:rPr sz="1350" b="1" spc="5">
                <a:solidFill>
                  <a:srgbClr val="FFFFFF"/>
                </a:solidFill>
                <a:latin typeface="Calibri"/>
                <a:cs typeface="Calibri"/>
              </a:rPr>
              <a:t>3,424</a:t>
            </a:r>
            <a:r>
              <a:rPr sz="1350" b="1" spc="15">
                <a:solidFill>
                  <a:srgbClr val="FFFFFF"/>
                </a:solidFill>
                <a:latin typeface="Microsoft JhengHei"/>
                <a:cs typeface="Microsoft JhengHei"/>
              </a:rPr>
              <a:t>亿</a:t>
            </a:r>
            <a:endParaRPr sz="1350">
              <a:latin typeface="Microsoft JhengHei"/>
              <a:cs typeface="Microsoft JhengHei"/>
            </a:endParaRPr>
          </a:p>
          <a:p>
            <a:pPr marL="149225">
              <a:lnSpc>
                <a:spcPct val="100000"/>
              </a:lnSpc>
              <a:spcBef>
                <a:spcPts val="10"/>
              </a:spcBef>
            </a:pPr>
            <a:r>
              <a:rPr sz="1350" b="1" spc="35">
                <a:solidFill>
                  <a:srgbClr val="FFFFFF"/>
                </a:solidFill>
                <a:latin typeface="Microsoft JhengHei"/>
                <a:cs typeface="Microsoft JhengHei"/>
              </a:rPr>
              <a:t>元人</a:t>
            </a:r>
            <a:r>
              <a:rPr sz="1350" b="1" spc="15">
                <a:solidFill>
                  <a:srgbClr val="FFFFFF"/>
                </a:solidFill>
                <a:latin typeface="Microsoft JhengHei"/>
                <a:cs typeface="Microsoft JhengHei"/>
              </a:rPr>
              <a:t>民币</a:t>
            </a:r>
            <a:endParaRPr sz="1350">
              <a:latin typeface="Microsoft JhengHei"/>
              <a:cs typeface="Microsoft JhengHe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407851" y="5306028"/>
            <a:ext cx="176530" cy="465455"/>
          </a:xfrm>
          <a:prstGeom prst="rect">
            <a:avLst/>
          </a:prstGeom>
        </p:spPr>
        <p:txBody>
          <a:bodyPr vert="vert270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850" b="1" spc="-10">
                <a:solidFill>
                  <a:srgbClr val="303030"/>
                </a:solidFill>
                <a:latin typeface="Calibri"/>
                <a:cs typeface="Calibri"/>
              </a:rPr>
              <a:t>414</a:t>
            </a:r>
            <a:r>
              <a:rPr sz="850" b="1" spc="70">
                <a:solidFill>
                  <a:srgbClr val="303030"/>
                </a:solidFill>
                <a:latin typeface="Microsoft JhengHei"/>
                <a:cs typeface="Microsoft JhengHei"/>
              </a:rPr>
              <a:t>宗</a:t>
            </a:r>
            <a:r>
              <a:rPr sz="850" b="1" spc="5">
                <a:solidFill>
                  <a:srgbClr val="303030"/>
                </a:solidFill>
                <a:latin typeface="Calibri"/>
                <a:cs typeface="Calibri"/>
              </a:rPr>
              <a:t>I</a:t>
            </a:r>
            <a:r>
              <a:rPr sz="850" b="1" spc="-5">
                <a:solidFill>
                  <a:srgbClr val="303030"/>
                </a:solidFill>
                <a:latin typeface="Calibri"/>
                <a:cs typeface="Calibri"/>
              </a:rPr>
              <a:t>PO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598919" y="5267452"/>
            <a:ext cx="944880" cy="805180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196850" rIns="0" bIns="0" rtlCol="0">
            <a:spAutoFit/>
          </a:bodyPr>
          <a:lstStyle/>
          <a:p>
            <a:pPr marL="182245">
              <a:lnSpc>
                <a:spcPct val="100000"/>
              </a:lnSpc>
              <a:spcBef>
                <a:spcPts val="155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4,347</a:t>
            </a:r>
            <a:r>
              <a:rPr sz="1400" b="1" spc="-10">
                <a:solidFill>
                  <a:srgbClr val="FFFFFF"/>
                </a:solidFill>
                <a:latin typeface="Microsoft JhengHei"/>
                <a:cs typeface="Microsoft JhengHei"/>
              </a:rPr>
              <a:t>亿</a:t>
            </a:r>
            <a:endParaRPr sz="1400">
              <a:latin typeface="Microsoft JhengHei"/>
              <a:cs typeface="Microsoft JhengHei"/>
            </a:endParaRPr>
          </a:p>
          <a:p>
            <a:pPr marL="112395">
              <a:lnSpc>
                <a:spcPct val="100000"/>
              </a:lnSpc>
            </a:pPr>
            <a:r>
              <a:rPr sz="1400" b="1" spc="10">
                <a:solidFill>
                  <a:srgbClr val="FFFFFF"/>
                </a:solidFill>
                <a:latin typeface="Microsoft JhengHei"/>
                <a:cs typeface="Microsoft JhengHei"/>
              </a:rPr>
              <a:t>元人民币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8250935" y="5264403"/>
            <a:ext cx="993775" cy="805180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196850" rIns="0" bIns="0" rtlCol="0">
            <a:spAutoFit/>
          </a:bodyPr>
          <a:lstStyle/>
          <a:p>
            <a:pPr marL="185420">
              <a:lnSpc>
                <a:spcPct val="100000"/>
              </a:lnSpc>
              <a:spcBef>
                <a:spcPts val="1550"/>
              </a:spcBef>
            </a:pPr>
            <a:r>
              <a:rPr sz="1400" b="1" spc="-10">
                <a:solidFill>
                  <a:srgbClr val="FFFFFF"/>
                </a:solidFill>
                <a:latin typeface="Calibri"/>
                <a:cs typeface="Calibri"/>
              </a:rPr>
              <a:t>2,</a:t>
            </a:r>
            <a:r>
              <a:rPr sz="1400" b="1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858</a:t>
            </a:r>
            <a:r>
              <a:rPr sz="1400" b="1" spc="-10">
                <a:solidFill>
                  <a:srgbClr val="FFFFFF"/>
                </a:solidFill>
                <a:latin typeface="Microsoft JhengHei"/>
                <a:cs typeface="Microsoft JhengHei"/>
              </a:rPr>
              <a:t>亿</a:t>
            </a:r>
            <a:endParaRPr sz="1400">
              <a:latin typeface="Microsoft JhengHei"/>
              <a:cs typeface="Microsoft JhengHei"/>
            </a:endParaRPr>
          </a:p>
          <a:p>
            <a:pPr marL="137160">
              <a:lnSpc>
                <a:spcPct val="100000"/>
              </a:lnSpc>
            </a:pPr>
            <a:r>
              <a:rPr sz="1400" b="1" spc="10">
                <a:solidFill>
                  <a:srgbClr val="FFFFFF"/>
                </a:solidFill>
                <a:latin typeface="Microsoft JhengHei"/>
                <a:cs typeface="Microsoft JhengHei"/>
              </a:rPr>
              <a:t>元人民币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062914" y="5306028"/>
            <a:ext cx="176530" cy="465455"/>
          </a:xfrm>
          <a:prstGeom prst="rect">
            <a:avLst/>
          </a:prstGeom>
        </p:spPr>
        <p:txBody>
          <a:bodyPr vert="vert270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850" b="1" spc="-10">
                <a:solidFill>
                  <a:srgbClr val="303030"/>
                </a:solidFill>
                <a:latin typeface="Calibri"/>
                <a:cs typeface="Calibri"/>
              </a:rPr>
              <a:t>303</a:t>
            </a:r>
            <a:r>
              <a:rPr sz="850" b="1" spc="70">
                <a:solidFill>
                  <a:srgbClr val="303030"/>
                </a:solidFill>
                <a:latin typeface="Microsoft JhengHei"/>
                <a:cs typeface="Microsoft JhengHei"/>
              </a:rPr>
              <a:t>宗</a:t>
            </a:r>
            <a:r>
              <a:rPr sz="850" b="1" spc="5">
                <a:solidFill>
                  <a:srgbClr val="303030"/>
                </a:solidFill>
                <a:latin typeface="Calibri"/>
                <a:cs typeface="Calibri"/>
              </a:rPr>
              <a:t>I</a:t>
            </a:r>
            <a:r>
              <a:rPr sz="850" b="1" spc="-5">
                <a:solidFill>
                  <a:srgbClr val="303030"/>
                </a:solidFill>
                <a:latin typeface="Calibri"/>
                <a:cs typeface="Calibri"/>
              </a:rPr>
              <a:t>PO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8644128" y="5599684"/>
            <a:ext cx="210820" cy="0"/>
          </a:xfrm>
          <a:custGeom>
            <a:rect l="l" t="t" r="r" b="b"/>
            <a:pathLst>
              <a:path w="210820">
                <a:moveTo>
                  <a:pt x="0" y="0"/>
                </a:moveTo>
                <a:lnTo>
                  <a:pt x="21031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15200" y="5599684"/>
            <a:ext cx="417830" cy="0"/>
          </a:xfrm>
          <a:custGeom>
            <a:rect l="l" t="t" r="r" b="b"/>
            <a:pathLst>
              <a:path w="417829">
                <a:moveTo>
                  <a:pt x="0" y="0"/>
                </a:moveTo>
                <a:lnTo>
                  <a:pt x="41757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196584" y="5599684"/>
            <a:ext cx="207645" cy="0"/>
          </a:xfrm>
          <a:custGeom>
            <a:rect l="l" t="t" r="r" b="b"/>
            <a:pathLst>
              <a:path w="207645">
                <a:moveTo>
                  <a:pt x="0" y="0"/>
                </a:moveTo>
                <a:lnTo>
                  <a:pt x="20726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644128" y="5273547"/>
            <a:ext cx="210820" cy="0"/>
          </a:xfrm>
          <a:custGeom>
            <a:rect l="l" t="t" r="r" b="b"/>
            <a:pathLst>
              <a:path w="210820">
                <a:moveTo>
                  <a:pt x="0" y="0"/>
                </a:moveTo>
                <a:lnTo>
                  <a:pt x="21031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315200" y="5273547"/>
            <a:ext cx="417830" cy="0"/>
          </a:xfrm>
          <a:custGeom>
            <a:rect l="l" t="t" r="r" b="b"/>
            <a:pathLst>
              <a:path w="417829">
                <a:moveTo>
                  <a:pt x="0" y="0"/>
                </a:moveTo>
                <a:lnTo>
                  <a:pt x="41757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196584" y="5273547"/>
            <a:ext cx="207645" cy="0"/>
          </a:xfrm>
          <a:custGeom>
            <a:rect l="l" t="t" r="r" b="b"/>
            <a:pathLst>
              <a:path w="207645">
                <a:moveTo>
                  <a:pt x="0" y="0"/>
                </a:moveTo>
                <a:lnTo>
                  <a:pt x="20726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644128" y="4947411"/>
            <a:ext cx="210820" cy="0"/>
          </a:xfrm>
          <a:custGeom>
            <a:rect l="l" t="t" r="r" b="b"/>
            <a:pathLst>
              <a:path w="210820">
                <a:moveTo>
                  <a:pt x="0" y="0"/>
                </a:moveTo>
                <a:lnTo>
                  <a:pt x="21031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315200" y="4947411"/>
            <a:ext cx="417830" cy="0"/>
          </a:xfrm>
          <a:custGeom>
            <a:rect l="l" t="t" r="r" b="b"/>
            <a:pathLst>
              <a:path w="417829">
                <a:moveTo>
                  <a:pt x="0" y="0"/>
                </a:moveTo>
                <a:lnTo>
                  <a:pt x="417575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196584" y="4947411"/>
            <a:ext cx="207645" cy="0"/>
          </a:xfrm>
          <a:custGeom>
            <a:rect l="l" t="t" r="r" b="b"/>
            <a:pathLst>
              <a:path w="207645">
                <a:moveTo>
                  <a:pt x="0" y="0"/>
                </a:moveTo>
                <a:lnTo>
                  <a:pt x="20726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315200" y="4621276"/>
            <a:ext cx="1539240" cy="0"/>
          </a:xfrm>
          <a:custGeom>
            <a:rect l="l" t="t" r="r" b="b"/>
            <a:pathLst>
              <a:path w="1539240">
                <a:moveTo>
                  <a:pt x="0" y="0"/>
                </a:moveTo>
                <a:lnTo>
                  <a:pt x="153924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196584" y="4621276"/>
            <a:ext cx="207645" cy="0"/>
          </a:xfrm>
          <a:custGeom>
            <a:rect l="l" t="t" r="r" b="b"/>
            <a:pathLst>
              <a:path w="207645">
                <a:moveTo>
                  <a:pt x="0" y="0"/>
                </a:moveTo>
                <a:lnTo>
                  <a:pt x="20726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196584" y="4295140"/>
            <a:ext cx="2658110" cy="0"/>
          </a:xfrm>
          <a:custGeom>
            <a:rect l="l" t="t" r="r" b="b"/>
            <a:pathLst>
              <a:path w="2658109">
                <a:moveTo>
                  <a:pt x="0" y="0"/>
                </a:moveTo>
                <a:lnTo>
                  <a:pt x="265785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196584" y="3965955"/>
            <a:ext cx="2658110" cy="0"/>
          </a:xfrm>
          <a:custGeom>
            <a:rect l="l" t="t" r="r" b="b"/>
            <a:pathLst>
              <a:path w="2658109">
                <a:moveTo>
                  <a:pt x="0" y="0"/>
                </a:moveTo>
                <a:lnTo>
                  <a:pt x="265785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196584" y="3965955"/>
            <a:ext cx="2658110" cy="1960245"/>
          </a:xfrm>
          <a:custGeom>
            <a:rect l="l" t="t" r="r" b="b"/>
            <a:pathLst>
              <a:path w="2658109" h="1960245">
                <a:moveTo>
                  <a:pt x="0" y="0"/>
                </a:moveTo>
                <a:lnTo>
                  <a:pt x="2657856" y="0"/>
                </a:lnTo>
                <a:lnTo>
                  <a:pt x="2657856" y="1959864"/>
                </a:lnTo>
                <a:lnTo>
                  <a:pt x="0" y="1959864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1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732776" y="4685284"/>
            <a:ext cx="911860" cy="1240790"/>
          </a:xfrm>
          <a:custGeom>
            <a:rect l="l" t="t" r="r" b="b"/>
            <a:pathLst>
              <a:path w="911859" h="1240789">
                <a:moveTo>
                  <a:pt x="0" y="1240536"/>
                </a:moveTo>
                <a:lnTo>
                  <a:pt x="911351" y="1240536"/>
                </a:lnTo>
                <a:lnTo>
                  <a:pt x="911351" y="0"/>
                </a:lnTo>
                <a:lnTo>
                  <a:pt x="0" y="0"/>
                </a:lnTo>
                <a:lnTo>
                  <a:pt x="0" y="1240536"/>
                </a:lnTo>
                <a:close/>
              </a:path>
            </a:pathLst>
          </a:custGeom>
          <a:solidFill>
            <a:srgbClr val="7670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403847" y="4493259"/>
            <a:ext cx="911860" cy="1432560"/>
          </a:xfrm>
          <a:custGeom>
            <a:rect l="l" t="t" r="r" b="b"/>
            <a:pathLst>
              <a:path w="911859" h="1432560">
                <a:moveTo>
                  <a:pt x="0" y="1432559"/>
                </a:moveTo>
                <a:lnTo>
                  <a:pt x="911351" y="1432559"/>
                </a:lnTo>
                <a:lnTo>
                  <a:pt x="911351" y="0"/>
                </a:lnTo>
                <a:lnTo>
                  <a:pt x="0" y="0"/>
                </a:lnTo>
                <a:lnTo>
                  <a:pt x="0" y="1432559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 flipH="1">
            <a:off x="8854440" y="3965955"/>
            <a:ext cx="0" cy="1960245"/>
          </a:xfrm>
          <a:custGeom>
            <a:rect l="l" t="t" r="r" b="b"/>
            <a:pathLst>
              <a:path h="1960245">
                <a:moveTo>
                  <a:pt x="0" y="1959864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854440" y="5925820"/>
            <a:ext cx="43180" cy="0"/>
          </a:xfrm>
          <a:custGeom>
            <a:rect l="l" t="t" r="r" b="b"/>
            <a:pathLst>
              <a:path w="43179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854440" y="5599684"/>
            <a:ext cx="43180" cy="0"/>
          </a:xfrm>
          <a:custGeom>
            <a:rect l="l" t="t" r="r" b="b"/>
            <a:pathLst>
              <a:path w="43179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854440" y="5273547"/>
            <a:ext cx="43180" cy="0"/>
          </a:xfrm>
          <a:custGeom>
            <a:rect l="l" t="t" r="r" b="b"/>
            <a:pathLst>
              <a:path w="43179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854440" y="4947411"/>
            <a:ext cx="43180" cy="0"/>
          </a:xfrm>
          <a:custGeom>
            <a:rect l="l" t="t" r="r" b="b"/>
            <a:pathLst>
              <a:path w="43179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854440" y="4621276"/>
            <a:ext cx="43180" cy="0"/>
          </a:xfrm>
          <a:custGeom>
            <a:rect l="l" t="t" r="r" b="b"/>
            <a:pathLst>
              <a:path w="43179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854440" y="4295140"/>
            <a:ext cx="43180" cy="0"/>
          </a:xfrm>
          <a:custGeom>
            <a:rect l="l" t="t" r="r" b="b"/>
            <a:pathLst>
              <a:path w="43179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854440" y="3965955"/>
            <a:ext cx="43180" cy="0"/>
          </a:xfrm>
          <a:custGeom>
            <a:rect l="l" t="t" r="r" b="b"/>
            <a:pathLst>
              <a:path w="43179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196584" y="5925820"/>
            <a:ext cx="2658110" cy="0"/>
          </a:xfrm>
          <a:custGeom>
            <a:rect l="l" t="t" r="r" b="b"/>
            <a:pathLst>
              <a:path w="2658109">
                <a:moveTo>
                  <a:pt x="2657856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 flipH="1">
            <a:off x="8854440" y="5925820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1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 flipH="1">
            <a:off x="7525511" y="5925820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1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 flipH="1">
            <a:off x="6196584" y="5925820"/>
            <a:ext cx="0" cy="43180"/>
          </a:xfrm>
          <a:custGeom>
            <a:rect l="l" t="t" r="r" b="b"/>
            <a:pathLst>
              <a:path h="43179">
                <a:moveTo>
                  <a:pt x="0" y="0"/>
                </a:moveTo>
                <a:lnTo>
                  <a:pt x="0" y="42671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8963659" y="5815584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963659" y="5489447"/>
            <a:ext cx="3333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2</a:t>
            </a:r>
            <a:r>
              <a:rPr sz="1050">
                <a:latin typeface="Calibri"/>
                <a:cs typeface="Calibri"/>
              </a:rPr>
              <a:t>,</a:t>
            </a:r>
            <a:r>
              <a:rPr sz="1050" spc="-10">
                <a:latin typeface="Calibri"/>
                <a:cs typeface="Calibri"/>
              </a:rPr>
              <a:t>0</a:t>
            </a:r>
            <a:r>
              <a:rPr sz="1050" spc="15"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963659" y="5163311"/>
            <a:ext cx="3333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4</a:t>
            </a:r>
            <a:r>
              <a:rPr sz="1050">
                <a:latin typeface="Calibri"/>
                <a:cs typeface="Calibri"/>
              </a:rPr>
              <a:t>,</a:t>
            </a:r>
            <a:r>
              <a:rPr sz="1050" spc="-10">
                <a:latin typeface="Calibri"/>
                <a:cs typeface="Calibri"/>
              </a:rPr>
              <a:t>0</a:t>
            </a:r>
            <a:r>
              <a:rPr sz="1050" spc="15"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963659" y="4837176"/>
            <a:ext cx="3333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6</a:t>
            </a:r>
            <a:r>
              <a:rPr sz="1050">
                <a:latin typeface="Calibri"/>
                <a:cs typeface="Calibri"/>
              </a:rPr>
              <a:t>,</a:t>
            </a:r>
            <a:r>
              <a:rPr sz="1050" spc="-10">
                <a:latin typeface="Calibri"/>
                <a:cs typeface="Calibri"/>
              </a:rPr>
              <a:t>0</a:t>
            </a:r>
            <a:r>
              <a:rPr sz="1050" spc="15"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963659" y="4511039"/>
            <a:ext cx="3333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8</a:t>
            </a:r>
            <a:r>
              <a:rPr sz="1050">
                <a:latin typeface="Calibri"/>
                <a:cs typeface="Calibri"/>
              </a:rPr>
              <a:t>,</a:t>
            </a:r>
            <a:r>
              <a:rPr sz="1050" spc="-10">
                <a:latin typeface="Calibri"/>
                <a:cs typeface="Calibri"/>
              </a:rPr>
              <a:t>0</a:t>
            </a:r>
            <a:r>
              <a:rPr sz="1050" spc="15"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963659" y="4184903"/>
            <a:ext cx="3975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10</a:t>
            </a:r>
            <a:r>
              <a:rPr sz="1050">
                <a:latin typeface="Calibri"/>
                <a:cs typeface="Calibri"/>
              </a:rPr>
              <a:t>,</a:t>
            </a:r>
            <a:r>
              <a:rPr sz="1050" spc="15">
                <a:latin typeface="Calibri"/>
                <a:cs typeface="Calibri"/>
              </a:rPr>
              <a:t>0</a:t>
            </a:r>
            <a:r>
              <a:rPr sz="1050" spc="-10"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963659" y="3858767"/>
            <a:ext cx="3975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>
                <a:latin typeface="Calibri"/>
                <a:cs typeface="Calibri"/>
              </a:rPr>
              <a:t>12</a:t>
            </a:r>
            <a:r>
              <a:rPr sz="1050">
                <a:latin typeface="Calibri"/>
                <a:cs typeface="Calibri"/>
              </a:rPr>
              <a:t>,</a:t>
            </a:r>
            <a:r>
              <a:rPr sz="1050" spc="15">
                <a:latin typeface="Calibri"/>
                <a:cs typeface="Calibri"/>
              </a:rPr>
              <a:t>0</a:t>
            </a:r>
            <a:r>
              <a:rPr sz="1050" spc="-10">
                <a:latin typeface="Calibri"/>
                <a:cs typeface="Calibri"/>
              </a:rPr>
              <a:t>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970011" y="5980176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latin typeface="Calibri"/>
                <a:cs typeface="Calibri"/>
              </a:rPr>
              <a:t>2023</a:t>
            </a:r>
            <a:r>
              <a:rPr sz="1050" b="1" spc="5"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641083" y="5980176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latin typeface="Calibri"/>
                <a:cs typeface="Calibri"/>
              </a:rPr>
              <a:t>2022</a:t>
            </a:r>
            <a:r>
              <a:rPr sz="1050" b="1" spc="5"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480082" y="4361453"/>
            <a:ext cx="240029" cy="958850"/>
          </a:xfrm>
          <a:prstGeom prst="rect">
            <a:avLst/>
          </a:prstGeom>
        </p:spPr>
        <p:txBody>
          <a:bodyPr vert="vert270" wrap="square" lIns="0" tIns="266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sz="1200" b="1" spc="40">
                <a:latin typeface="Microsoft JhengHei"/>
                <a:cs typeface="Microsoft JhengHei"/>
              </a:rPr>
              <a:t>超额认购</a:t>
            </a:r>
            <a:r>
              <a:rPr sz="1200" b="1" spc="15">
                <a:latin typeface="Microsoft JhengHei"/>
                <a:cs typeface="Microsoft JhengHei"/>
              </a:rPr>
              <a:t>倍</a:t>
            </a:r>
            <a:r>
              <a:rPr sz="1200" b="1" spc="-75">
                <a:latin typeface="Microsoft JhengHei"/>
                <a:cs typeface="Microsoft JhengHei"/>
              </a:rPr>
              <a:t>数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140956" y="3478377"/>
            <a:ext cx="1378585" cy="4648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80"/>
              </a:spcBef>
            </a:pPr>
            <a:r>
              <a:rPr sz="1200" b="1" spc="40">
                <a:latin typeface="Microsoft JhengHei"/>
                <a:cs typeface="Microsoft JhengHei"/>
              </a:rPr>
              <a:t>表现最佳</a:t>
            </a:r>
            <a:r>
              <a:rPr sz="1200" b="1">
                <a:latin typeface="Calibri"/>
                <a:cs typeface="Calibri"/>
              </a:rPr>
              <a:t>IPO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200" b="1" spc="5">
                <a:latin typeface="Calibri"/>
                <a:cs typeface="Calibri"/>
              </a:rPr>
              <a:t>(</a:t>
            </a:r>
            <a:r>
              <a:rPr sz="1200" b="1" spc="40">
                <a:latin typeface="Microsoft JhengHei"/>
                <a:cs typeface="Microsoft JhengHei"/>
              </a:rPr>
              <a:t>以超额认</a:t>
            </a:r>
            <a:r>
              <a:rPr sz="1200" b="1" spc="20">
                <a:latin typeface="Microsoft JhengHei"/>
                <a:cs typeface="Microsoft JhengHei"/>
              </a:rPr>
              <a:t>购倍数计</a:t>
            </a:r>
            <a:r>
              <a:rPr sz="1200" b="1" spc="5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201155" y="4047744"/>
            <a:ext cx="2649220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8760">
              <a:lnSpc>
                <a:spcPct val="100000"/>
              </a:lnSpc>
              <a:spcBef>
                <a:spcPts val="95"/>
              </a:spcBef>
            </a:pPr>
            <a:r>
              <a:rPr sz="2450" b="1">
                <a:solidFill>
                  <a:srgbClr val="617997"/>
                </a:solidFill>
                <a:latin typeface="Calibri"/>
                <a:cs typeface="Calibri"/>
              </a:rPr>
              <a:t>8,767x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01700" y="2087880"/>
            <a:ext cx="3147060" cy="932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950" spc="5">
                <a:solidFill>
                  <a:srgbClr val="B9E26F"/>
                </a:solidFill>
                <a:latin typeface="Calibri"/>
                <a:cs typeface="Calibri"/>
              </a:rPr>
              <a:t>100</a:t>
            </a:r>
            <a:r>
              <a:rPr sz="1650">
                <a:latin typeface="Calibri"/>
                <a:cs typeface="Calibri"/>
              </a:rPr>
              <a:t>%</a:t>
            </a:r>
            <a:r>
              <a:rPr sz="1650" spc="-25">
                <a:latin typeface="Calibri"/>
                <a:cs typeface="Calibri"/>
              </a:rPr>
              <a:t> </a:t>
            </a:r>
            <a:r>
              <a:rPr sz="1650" spc="-10">
                <a:latin typeface="Calibri"/>
                <a:cs typeface="Calibri"/>
              </a:rPr>
              <a:t>I</a:t>
            </a:r>
            <a:r>
              <a:rPr sz="1650" spc="5">
                <a:latin typeface="Calibri"/>
                <a:cs typeface="Calibri"/>
              </a:rPr>
              <a:t>PO</a:t>
            </a:r>
            <a:r>
              <a:rPr sz="1650" spc="5">
                <a:latin typeface="华文细黑"/>
                <a:cs typeface="华文细黑"/>
              </a:rPr>
              <a:t>获得超额认购。</a:t>
            </a:r>
            <a:endParaRPr sz="1650">
              <a:latin typeface="华文细黑"/>
              <a:cs typeface="华文细黑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27252" y="3282696"/>
            <a:ext cx="275971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5">
                <a:latin typeface="华文细黑"/>
                <a:cs typeface="华文细黑"/>
              </a:rPr>
              <a:t>在获得超额认购的项目当中，</a:t>
            </a:r>
            <a:endParaRPr sz="1650">
              <a:latin typeface="华文细黑"/>
              <a:cs typeface="华文细黑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176019" y="3752088"/>
            <a:ext cx="2799080" cy="932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950" spc="5">
                <a:solidFill>
                  <a:srgbClr val="2291D1"/>
                </a:solidFill>
                <a:latin typeface="Calibri"/>
                <a:cs typeface="Calibri"/>
              </a:rPr>
              <a:t>100</a:t>
            </a:r>
            <a:r>
              <a:rPr sz="1650" spc="-10">
                <a:solidFill>
                  <a:srgbClr val="303030"/>
                </a:solidFill>
                <a:latin typeface="Calibri"/>
                <a:cs typeface="Calibri"/>
              </a:rPr>
              <a:t>%</a:t>
            </a:r>
            <a:r>
              <a:rPr sz="1650" spc="5">
                <a:solidFill>
                  <a:srgbClr val="303030"/>
                </a:solidFill>
                <a:latin typeface="华文细黑"/>
                <a:cs typeface="华文细黑"/>
              </a:rPr>
              <a:t>更获得超额认购</a:t>
            </a:r>
            <a:endParaRPr sz="1650">
              <a:latin typeface="华文细黑"/>
              <a:cs typeface="华文细黑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264155" y="4657344"/>
            <a:ext cx="2019300" cy="932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950" spc="5">
                <a:solidFill>
                  <a:srgbClr val="001F5F"/>
                </a:solidFill>
                <a:latin typeface="Calibri"/>
                <a:cs typeface="Calibri"/>
              </a:rPr>
              <a:t>100</a:t>
            </a:r>
            <a:r>
              <a:rPr sz="1650" spc="5">
                <a:solidFill>
                  <a:srgbClr val="303030"/>
                </a:solidFill>
                <a:latin typeface="华文细黑"/>
                <a:cs typeface="华文细黑"/>
              </a:rPr>
              <a:t>倍以上。</a:t>
            </a:r>
            <a:endParaRPr sz="1650">
              <a:latin typeface="华文细黑"/>
              <a:cs typeface="华文细黑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608579" y="4050338"/>
            <a:ext cx="1152525" cy="2419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i="1" spc="-10">
                <a:solidFill>
                  <a:srgbClr val="7E7E7E"/>
                </a:solidFill>
                <a:latin typeface="Calibri"/>
                <a:cs typeface="Calibri"/>
              </a:rPr>
              <a:t>(2022</a:t>
            </a:r>
            <a:r>
              <a:rPr sz="1400" spc="-10">
                <a:solidFill>
                  <a:srgbClr val="7E7E7E"/>
                </a:solidFill>
                <a:latin typeface="宋体"/>
                <a:cs typeface="宋体"/>
              </a:rPr>
              <a:t>年</a:t>
            </a:r>
            <a:r>
              <a:rPr sz="1400" i="1" spc="-5">
                <a:solidFill>
                  <a:srgbClr val="7E7E7E"/>
                </a:solidFill>
                <a:latin typeface="Calibri"/>
                <a:cs typeface="Calibri"/>
              </a:rPr>
              <a:t>:</a:t>
            </a:r>
            <a:r>
              <a:rPr sz="1400" i="1" spc="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i="1" spc="-15">
                <a:solidFill>
                  <a:srgbClr val="7E7E7E"/>
                </a:solidFill>
                <a:latin typeface="Calibri"/>
                <a:cs typeface="Calibri"/>
              </a:rPr>
              <a:t>100%)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398267" y="2343459"/>
            <a:ext cx="1152525" cy="2419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i="1" spc="-10">
                <a:solidFill>
                  <a:srgbClr val="7E7E7E"/>
                </a:solidFill>
                <a:latin typeface="Calibri"/>
                <a:cs typeface="Calibri"/>
              </a:rPr>
              <a:t>(2022</a:t>
            </a:r>
            <a:r>
              <a:rPr sz="1400" spc="-10">
                <a:solidFill>
                  <a:srgbClr val="7E7E7E"/>
                </a:solidFill>
                <a:latin typeface="宋体"/>
                <a:cs typeface="宋体"/>
              </a:rPr>
              <a:t>年</a:t>
            </a:r>
            <a:r>
              <a:rPr sz="1400" i="1" spc="-5">
                <a:solidFill>
                  <a:srgbClr val="7E7E7E"/>
                </a:solidFill>
                <a:latin typeface="Calibri"/>
                <a:cs typeface="Calibri"/>
              </a:rPr>
              <a:t>:</a:t>
            </a:r>
            <a:r>
              <a:rPr sz="1400" i="1" spc="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i="1" spc="-15">
                <a:solidFill>
                  <a:srgbClr val="7E7E7E"/>
                </a:solidFill>
                <a:latin typeface="Calibri"/>
                <a:cs typeface="Calibri"/>
              </a:rPr>
              <a:t>100%)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7601711" y="5938011"/>
            <a:ext cx="1173480" cy="536575"/>
          </a:xfrm>
          <a:custGeom>
            <a:rect l="l" t="t" r="r" b="b"/>
            <a:pathLst>
              <a:path w="1173479" h="536575">
                <a:moveTo>
                  <a:pt x="0" y="88391"/>
                </a:moveTo>
                <a:lnTo>
                  <a:pt x="7000" y="54006"/>
                </a:lnTo>
                <a:lnTo>
                  <a:pt x="26288" y="25907"/>
                </a:lnTo>
                <a:lnTo>
                  <a:pt x="55292" y="6953"/>
                </a:lnTo>
                <a:lnTo>
                  <a:pt x="91440" y="0"/>
                </a:lnTo>
                <a:lnTo>
                  <a:pt x="1085088" y="0"/>
                </a:lnTo>
                <a:lnTo>
                  <a:pt x="1119473" y="6953"/>
                </a:lnTo>
                <a:lnTo>
                  <a:pt x="1147572" y="25908"/>
                </a:lnTo>
                <a:lnTo>
                  <a:pt x="1166526" y="54006"/>
                </a:lnTo>
                <a:lnTo>
                  <a:pt x="1173480" y="88391"/>
                </a:lnTo>
                <a:lnTo>
                  <a:pt x="1173480" y="445007"/>
                </a:lnTo>
                <a:lnTo>
                  <a:pt x="1166526" y="479869"/>
                </a:lnTo>
                <a:lnTo>
                  <a:pt x="1147572" y="509016"/>
                </a:lnTo>
                <a:lnTo>
                  <a:pt x="1119473" y="529018"/>
                </a:lnTo>
                <a:lnTo>
                  <a:pt x="1085088" y="536447"/>
                </a:lnTo>
                <a:lnTo>
                  <a:pt x="91440" y="536447"/>
                </a:lnTo>
                <a:lnTo>
                  <a:pt x="55292" y="529018"/>
                </a:lnTo>
                <a:lnTo>
                  <a:pt x="26288" y="509016"/>
                </a:lnTo>
                <a:lnTo>
                  <a:pt x="7000" y="479869"/>
                </a:lnTo>
                <a:lnTo>
                  <a:pt x="0" y="445007"/>
                </a:lnTo>
                <a:lnTo>
                  <a:pt x="0" y="88391"/>
                </a:lnTo>
                <a:close/>
              </a:path>
            </a:pathLst>
          </a:custGeom>
          <a:ln w="21336">
            <a:solidFill>
              <a:srgbClr val="8B8B8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294120" y="5916676"/>
            <a:ext cx="1173480" cy="536575"/>
          </a:xfrm>
          <a:custGeom>
            <a:rect l="l" t="t" r="r" b="b"/>
            <a:pathLst>
              <a:path w="1173479" h="536575">
                <a:moveTo>
                  <a:pt x="0" y="88392"/>
                </a:moveTo>
                <a:lnTo>
                  <a:pt x="6953" y="54006"/>
                </a:lnTo>
                <a:lnTo>
                  <a:pt x="25908" y="25908"/>
                </a:lnTo>
                <a:lnTo>
                  <a:pt x="54006" y="6953"/>
                </a:lnTo>
                <a:lnTo>
                  <a:pt x="88391" y="0"/>
                </a:lnTo>
                <a:lnTo>
                  <a:pt x="1085087" y="0"/>
                </a:lnTo>
                <a:lnTo>
                  <a:pt x="1119473" y="6953"/>
                </a:lnTo>
                <a:lnTo>
                  <a:pt x="1147571" y="25908"/>
                </a:lnTo>
                <a:lnTo>
                  <a:pt x="1166526" y="54006"/>
                </a:lnTo>
                <a:lnTo>
                  <a:pt x="1173479" y="88392"/>
                </a:lnTo>
                <a:lnTo>
                  <a:pt x="1173479" y="448056"/>
                </a:lnTo>
                <a:lnTo>
                  <a:pt x="1166526" y="482441"/>
                </a:lnTo>
                <a:lnTo>
                  <a:pt x="1147572" y="510540"/>
                </a:lnTo>
                <a:lnTo>
                  <a:pt x="1119473" y="529494"/>
                </a:lnTo>
                <a:lnTo>
                  <a:pt x="1085087" y="536448"/>
                </a:lnTo>
                <a:lnTo>
                  <a:pt x="88391" y="536448"/>
                </a:lnTo>
                <a:lnTo>
                  <a:pt x="54006" y="529494"/>
                </a:lnTo>
                <a:lnTo>
                  <a:pt x="25908" y="510540"/>
                </a:lnTo>
                <a:lnTo>
                  <a:pt x="6953" y="482441"/>
                </a:lnTo>
                <a:lnTo>
                  <a:pt x="0" y="448056"/>
                </a:lnTo>
                <a:lnTo>
                  <a:pt x="0" y="88392"/>
                </a:lnTo>
                <a:close/>
              </a:path>
            </a:pathLst>
          </a:custGeom>
          <a:ln w="21336">
            <a:solidFill>
              <a:srgbClr val="8B8B8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547359" y="1692148"/>
            <a:ext cx="2438400" cy="365760"/>
          </a:xfrm>
          <a:custGeom>
            <a:rect l="l" t="t" r="r" b="b"/>
            <a:pathLst>
              <a:path w="2438400" h="365760">
                <a:moveTo>
                  <a:pt x="0" y="365760"/>
                </a:moveTo>
                <a:lnTo>
                  <a:pt x="2438399" y="365760"/>
                </a:lnTo>
                <a:lnTo>
                  <a:pt x="2438399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7985759" y="1692148"/>
            <a:ext cx="1615440" cy="365760"/>
          </a:xfrm>
          <a:custGeom>
            <a:rect l="l" t="t" r="r" b="b"/>
            <a:pathLst>
              <a:path w="1615440" h="365760">
                <a:moveTo>
                  <a:pt x="0" y="365760"/>
                </a:moveTo>
                <a:lnTo>
                  <a:pt x="1615440" y="365760"/>
                </a:lnTo>
                <a:lnTo>
                  <a:pt x="161544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6E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547359" y="2057907"/>
            <a:ext cx="4066540" cy="0"/>
          </a:xfrm>
          <a:custGeom>
            <a:rect l="l" t="t" r="r" b="b"/>
            <a:pathLst>
              <a:path w="4066540">
                <a:moveTo>
                  <a:pt x="0" y="0"/>
                </a:moveTo>
                <a:lnTo>
                  <a:pt x="4066032" y="0"/>
                </a:lnTo>
              </a:path>
            </a:pathLst>
          </a:custGeom>
          <a:ln w="24384">
            <a:solidFill>
              <a:srgbClr val="B4B4B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547359" y="2323083"/>
            <a:ext cx="4066540" cy="0"/>
          </a:xfrm>
          <a:custGeom>
            <a:rect l="l" t="t" r="r" b="b"/>
            <a:pathLst>
              <a:path w="4066540">
                <a:moveTo>
                  <a:pt x="0" y="0"/>
                </a:moveTo>
                <a:lnTo>
                  <a:pt x="4066032" y="0"/>
                </a:lnTo>
              </a:path>
            </a:pathLst>
          </a:custGeom>
          <a:ln w="24384">
            <a:solidFill>
              <a:srgbClr val="DCDCD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547359" y="2838195"/>
            <a:ext cx="4053840" cy="0"/>
          </a:xfrm>
          <a:custGeom>
            <a:rect l="l" t="t" r="r" b="b"/>
            <a:pathLst>
              <a:path w="4053840">
                <a:moveTo>
                  <a:pt x="0" y="0"/>
                </a:moveTo>
                <a:lnTo>
                  <a:pt x="4053840" y="0"/>
                </a:lnTo>
              </a:path>
            </a:pathLst>
          </a:custGeom>
          <a:ln w="2438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547359" y="3069844"/>
            <a:ext cx="4053840" cy="0"/>
          </a:xfrm>
          <a:custGeom>
            <a:rect l="l" t="t" r="r" b="b"/>
            <a:pathLst>
              <a:path w="4053840">
                <a:moveTo>
                  <a:pt x="0" y="0"/>
                </a:moveTo>
                <a:lnTo>
                  <a:pt x="4053840" y="0"/>
                </a:lnTo>
              </a:path>
            </a:pathLst>
          </a:custGeom>
          <a:ln w="2438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 flipH="1">
            <a:off x="9601200" y="1679955"/>
            <a:ext cx="0" cy="365760"/>
          </a:xfrm>
          <a:custGeom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609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 flipH="1">
            <a:off x="9601200" y="2045716"/>
            <a:ext cx="0" cy="289560"/>
          </a:xfrm>
          <a:custGeom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2438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547359" y="1692148"/>
            <a:ext cx="4057015" cy="0"/>
          </a:xfrm>
          <a:custGeom>
            <a:rect l="l" t="t" r="r" b="b"/>
            <a:pathLst>
              <a:path w="4057015">
                <a:moveTo>
                  <a:pt x="0" y="0"/>
                </a:moveTo>
                <a:lnTo>
                  <a:pt x="4056888" y="0"/>
                </a:lnTo>
              </a:path>
            </a:pathLst>
          </a:custGeom>
          <a:ln w="24384">
            <a:solidFill>
              <a:srgbClr val="85BB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547359" y="3322828"/>
            <a:ext cx="4053840" cy="0"/>
          </a:xfrm>
          <a:custGeom>
            <a:rect l="l" t="t" r="r" b="b"/>
            <a:pathLst>
              <a:path w="4053840">
                <a:moveTo>
                  <a:pt x="0" y="0"/>
                </a:moveTo>
                <a:lnTo>
                  <a:pt x="4053840" y="0"/>
                </a:lnTo>
              </a:path>
            </a:pathLst>
          </a:custGeom>
          <a:ln w="24384">
            <a:solidFill>
              <a:srgbClr val="DCDCD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5534659" y="1304544"/>
            <a:ext cx="4079240" cy="1986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65505">
              <a:lnSpc>
                <a:spcPct val="100000"/>
              </a:lnSpc>
              <a:spcBef>
                <a:spcPts val="130"/>
              </a:spcBef>
            </a:pPr>
            <a:r>
              <a:rPr sz="1550" b="1">
                <a:solidFill>
                  <a:srgbClr val="44536A"/>
                </a:solidFill>
                <a:latin typeface="Calibri"/>
                <a:cs typeface="Calibri"/>
              </a:rPr>
              <a:t>2023</a:t>
            </a:r>
            <a:r>
              <a:rPr sz="1550" b="1" spc="50">
                <a:solidFill>
                  <a:srgbClr val="44536A"/>
                </a:solidFill>
                <a:latin typeface="Microsoft JhengHei"/>
                <a:cs typeface="Microsoft JhengHei"/>
              </a:rPr>
              <a:t>年前五</a:t>
            </a:r>
            <a:r>
              <a:rPr sz="1550" b="1" spc="30">
                <a:solidFill>
                  <a:srgbClr val="44536A"/>
                </a:solidFill>
                <a:latin typeface="Microsoft JhengHei"/>
                <a:cs typeface="Microsoft JhengHei"/>
              </a:rPr>
              <a:t>大超额认</a:t>
            </a:r>
            <a:r>
              <a:rPr sz="1550" b="1" spc="5">
                <a:solidFill>
                  <a:srgbClr val="44536A"/>
                </a:solidFill>
                <a:latin typeface="Microsoft JhengHei"/>
                <a:cs typeface="Microsoft JhengHei"/>
              </a:rPr>
              <a:t>购</a:t>
            </a:r>
            <a:r>
              <a:rPr sz="1550" b="1" spc="10">
                <a:solidFill>
                  <a:srgbClr val="44536A"/>
                </a:solidFill>
                <a:latin typeface="Calibri"/>
                <a:cs typeface="Calibri"/>
              </a:rPr>
              <a:t>IPO</a:t>
            </a:r>
            <a:endParaRPr sz="1550">
              <a:latin typeface="Calibri"/>
              <a:cs typeface="Calibri"/>
            </a:endParaRPr>
          </a:p>
          <a:p>
            <a:pPr marL="960119">
              <a:lnSpc>
                <a:spcPct val="100000"/>
              </a:lnSpc>
              <a:spcBef>
                <a:spcPts val="1580"/>
              </a:spcBef>
              <a:tabLst>
                <a:tab pos="2719070"/>
              </a:tabLst>
            </a:pPr>
            <a:r>
              <a:rPr sz="1400" b="1" spc="10">
                <a:solidFill>
                  <a:srgbClr val="3F3F3F"/>
                </a:solidFill>
                <a:latin typeface="Microsoft JhengHei"/>
                <a:cs typeface="Microsoft JhengHei"/>
              </a:rPr>
              <a:t>发行</a:t>
            </a:r>
            <a:r>
              <a:rPr sz="1400" b="1" spc="-10">
                <a:solidFill>
                  <a:srgbClr val="3F3F3F"/>
                </a:solidFill>
                <a:latin typeface="Microsoft JhengHei"/>
                <a:cs typeface="Microsoft JhengHei"/>
              </a:rPr>
              <a:t>商	</a:t>
            </a:r>
            <a:r>
              <a:rPr sz="1400" b="1" spc="10">
                <a:solidFill>
                  <a:srgbClr val="3F3F3F"/>
                </a:solidFill>
                <a:latin typeface="Microsoft JhengHei"/>
                <a:cs typeface="Microsoft JhengHei"/>
              </a:rPr>
              <a:t>超额认购倍</a:t>
            </a:r>
            <a:r>
              <a:rPr sz="1400" b="1" spc="-10">
                <a:solidFill>
                  <a:srgbClr val="3F3F3F"/>
                </a:solidFill>
                <a:latin typeface="Microsoft JhengHei"/>
                <a:cs typeface="Microsoft JhengHei"/>
              </a:rPr>
              <a:t>数</a:t>
            </a:r>
            <a:endParaRPr sz="1400">
              <a:latin typeface="Microsoft JhengHei"/>
              <a:cs typeface="Microsoft JhengHei"/>
            </a:endParaRPr>
          </a:p>
          <a:p>
            <a:pPr marL="996950">
              <a:lnSpc>
                <a:spcPct val="100000"/>
              </a:lnSpc>
              <a:spcBef>
                <a:spcPts val="919"/>
              </a:spcBef>
              <a:tabLst>
                <a:tab pos="3063240"/>
              </a:tabLst>
            </a:pPr>
            <a:r>
              <a:rPr sz="1200" spc="20">
                <a:solidFill>
                  <a:srgbClr val="001F5F"/>
                </a:solidFill>
                <a:latin typeface="华文细黑"/>
                <a:cs typeface="华文细黑"/>
              </a:rPr>
              <a:t>科瑞思	</a:t>
            </a:r>
            <a:r>
              <a:rPr sz="1200" spc="10">
                <a:solidFill>
                  <a:srgbClr val="001F5F"/>
                </a:solidFill>
                <a:latin typeface="Calibri"/>
                <a:cs typeface="Calibri"/>
              </a:rPr>
              <a:t>7,591x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  <a:tabLst>
                <a:tab pos="920750"/>
                <a:tab pos="3063240"/>
                <a:tab pos="4065904"/>
              </a:tabLst>
            </a:pPr>
            <a:r>
              <a:rPr sz="1200" u="heavy" spc="5">
                <a:solidFill>
                  <a:srgbClr val="001F5F"/>
                </a:solidFill>
                <a:uFill>
                  <a:solidFill>
                    <a:srgbClr val="DCDCDC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u="heavy" spc="20">
                <a:solidFill>
                  <a:srgbClr val="001F5F"/>
                </a:solidFill>
                <a:uFill>
                  <a:solidFill>
                    <a:srgbClr val="DCDCDC"/>
                  </a:solidFill>
                </a:uFill>
                <a:latin typeface="华文细黑"/>
                <a:cs typeface="华文细黑"/>
              </a:rPr>
              <a:t>和泰机电	</a:t>
            </a:r>
            <a:r>
              <a:rPr sz="1200" u="heavy" spc="10">
                <a:solidFill>
                  <a:srgbClr val="001F5F"/>
                </a:solidFill>
                <a:uFill>
                  <a:solidFill>
                    <a:srgbClr val="DCDCDC"/>
                  </a:solidFill>
                </a:uFill>
                <a:latin typeface="Calibri"/>
                <a:cs typeface="Calibri"/>
              </a:rPr>
              <a:t>7,223x	</a:t>
            </a:r>
            <a:endParaRPr sz="1200">
              <a:latin typeface="Calibri"/>
              <a:cs typeface="Calibri"/>
            </a:endParaRPr>
          </a:p>
          <a:p>
            <a:pPr marL="996950">
              <a:lnSpc>
                <a:spcPct val="100000"/>
              </a:lnSpc>
              <a:spcBef>
                <a:spcPts val="600"/>
              </a:spcBef>
              <a:tabLst>
                <a:tab pos="3063240"/>
              </a:tabLst>
            </a:pPr>
            <a:r>
              <a:rPr sz="1200" spc="20">
                <a:solidFill>
                  <a:srgbClr val="001F5F"/>
                </a:solidFill>
                <a:latin typeface="华文细黑"/>
                <a:cs typeface="华文细黑"/>
              </a:rPr>
              <a:t>通达海	</a:t>
            </a:r>
            <a:r>
              <a:rPr sz="1200" spc="10">
                <a:solidFill>
                  <a:srgbClr val="001F5F"/>
                </a:solidFill>
                <a:latin typeface="Calibri"/>
                <a:cs typeface="Calibri"/>
              </a:rPr>
              <a:t>6,972x</a:t>
            </a:r>
            <a:endParaRPr sz="1200">
              <a:latin typeface="Calibri"/>
              <a:cs typeface="Calibri"/>
            </a:endParaRPr>
          </a:p>
          <a:p>
            <a:pPr marL="920750">
              <a:lnSpc>
                <a:spcPct val="100000"/>
              </a:lnSpc>
              <a:spcBef>
                <a:spcPts val="480"/>
              </a:spcBef>
              <a:tabLst>
                <a:tab pos="3063240"/>
              </a:tabLst>
            </a:pPr>
            <a:r>
              <a:rPr sz="1200" spc="20">
                <a:solidFill>
                  <a:srgbClr val="001F5F"/>
                </a:solidFill>
                <a:latin typeface="华文细黑"/>
                <a:cs typeface="华文细黑"/>
              </a:rPr>
              <a:t>智信精密	</a:t>
            </a:r>
            <a:r>
              <a:rPr sz="1200" spc="10">
                <a:solidFill>
                  <a:srgbClr val="001F5F"/>
                </a:solidFill>
                <a:latin typeface="Calibri"/>
                <a:cs typeface="Calibri"/>
              </a:rPr>
              <a:t>6,196x</a:t>
            </a:r>
            <a:endParaRPr sz="1200">
              <a:latin typeface="Calibri"/>
              <a:cs typeface="Calibri"/>
            </a:endParaRPr>
          </a:p>
          <a:p>
            <a:pPr marL="996950">
              <a:lnSpc>
                <a:spcPct val="100000"/>
              </a:lnSpc>
              <a:spcBef>
                <a:spcPts val="455"/>
              </a:spcBef>
              <a:tabLst>
                <a:tab pos="3063240"/>
              </a:tabLst>
            </a:pPr>
            <a:r>
              <a:rPr sz="1200" spc="20">
                <a:solidFill>
                  <a:srgbClr val="001F5F"/>
                </a:solidFill>
                <a:latin typeface="华文细黑"/>
                <a:cs typeface="华文细黑"/>
              </a:rPr>
              <a:t>金海通	</a:t>
            </a:r>
            <a:r>
              <a:rPr sz="1200" spc="10">
                <a:solidFill>
                  <a:srgbClr val="001F5F"/>
                </a:solidFill>
                <a:latin typeface="Calibri"/>
                <a:cs typeface="Calibri"/>
              </a:rPr>
              <a:t>6,179x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957819" y="6150620"/>
            <a:ext cx="434340" cy="2101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050" b="1" spc="25">
                <a:solidFill>
                  <a:srgbClr val="252525"/>
                </a:solidFill>
                <a:latin typeface="Microsoft JhengHei"/>
                <a:cs typeface="Microsoft JhengHei"/>
              </a:rPr>
              <a:t>科瑞</a:t>
            </a:r>
            <a:r>
              <a:rPr sz="1050" b="1" spc="5">
                <a:solidFill>
                  <a:srgbClr val="252525"/>
                </a:solidFill>
                <a:latin typeface="Microsoft JhengHei"/>
                <a:cs typeface="Microsoft JhengHei"/>
              </a:rPr>
              <a:t>思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692900" y="6162812"/>
            <a:ext cx="436880" cy="2101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050" b="1" spc="25">
                <a:solidFill>
                  <a:srgbClr val="252525"/>
                </a:solidFill>
                <a:latin typeface="Microsoft JhengHei"/>
                <a:cs typeface="Microsoft JhengHei"/>
              </a:rPr>
              <a:t>聚赛龙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26212" y="6243553"/>
            <a:ext cx="4210685" cy="33528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30480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资料来源：上交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深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北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latin typeface="华文细黑"/>
                <a:cs typeface="华文细黑"/>
              </a:rPr>
              <a:t>，</a:t>
            </a:r>
            <a:r>
              <a:rPr sz="850" spc="-90">
                <a:latin typeface="华文细黑"/>
                <a:cs typeface="华文细黑"/>
              </a:rPr>
              <a:t> </a:t>
            </a:r>
            <a:r>
              <a:rPr sz="850" spc="35">
                <a:latin typeface="华文细黑"/>
                <a:cs typeface="华文细黑"/>
              </a:rPr>
              <a:t>德勤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估计与</a:t>
            </a:r>
            <a:r>
              <a:rPr sz="850" spc="35">
                <a:latin typeface="华文细黑"/>
                <a:cs typeface="华文细黑"/>
              </a:rPr>
              <a:t>分析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数</a:t>
            </a:r>
            <a:r>
              <a:rPr sz="850" spc="10">
                <a:latin typeface="华文细黑"/>
                <a:cs typeface="华文细黑"/>
              </a:rPr>
              <a:t>据</a:t>
            </a:r>
            <a:r>
              <a:rPr sz="850" spc="35">
                <a:latin typeface="华文细黑"/>
                <a:cs typeface="华文细黑"/>
              </a:rPr>
              <a:t>截至</a:t>
            </a:r>
            <a:r>
              <a:rPr sz="850" spc="10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10</a:t>
            </a:r>
            <a:r>
              <a:rPr sz="850" spc="35">
                <a:latin typeface="华文细黑"/>
                <a:cs typeface="华文细黑"/>
              </a:rPr>
              <a:t>日。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700" spc="-5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 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0123931" y="6438557"/>
            <a:ext cx="167640" cy="13335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0"/>
              </a:spcBef>
            </a:pPr>
            <a:r>
              <a:rPr sz="700" spc="-5">
                <a:latin typeface="Calibri"/>
                <a:cs typeface="Calibri"/>
              </a:rPr>
              <a:t>32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29844" y="1038149"/>
            <a:ext cx="3515360" cy="70231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2100" b="1" spc="10">
                <a:latin typeface="Calibri"/>
                <a:cs typeface="Calibri"/>
              </a:rPr>
              <a:t>2023</a:t>
            </a:r>
            <a:r>
              <a:rPr sz="2100" b="1" spc="10">
                <a:latin typeface="Microsoft JhengHei"/>
                <a:cs typeface="Microsoft JhengHei"/>
              </a:rPr>
              <a:t>年</a:t>
            </a:r>
            <a:r>
              <a:rPr sz="2100" b="1" spc="-15">
                <a:latin typeface="Microsoft JhengHei"/>
                <a:cs typeface="Microsoft JhengHei"/>
              </a:rPr>
              <a:t>中</a:t>
            </a:r>
            <a:r>
              <a:rPr sz="2100" b="1" spc="10">
                <a:latin typeface="Microsoft JhengHei"/>
                <a:cs typeface="Microsoft JhengHei"/>
              </a:rPr>
              <a:t>国内</a:t>
            </a:r>
            <a:r>
              <a:rPr sz="2100" b="1" spc="-15">
                <a:latin typeface="Microsoft JhengHei"/>
                <a:cs typeface="Microsoft JhengHei"/>
              </a:rPr>
              <a:t>地</a:t>
            </a:r>
            <a:r>
              <a:rPr sz="2100" b="1" spc="10">
                <a:latin typeface="Microsoft JhengHei"/>
                <a:cs typeface="Microsoft JhengHei"/>
              </a:rPr>
              <a:t>新股</a:t>
            </a:r>
            <a:r>
              <a:rPr sz="2100" b="1" spc="-15">
                <a:latin typeface="Microsoft JhengHei"/>
                <a:cs typeface="Microsoft JhengHei"/>
              </a:rPr>
              <a:t>认</a:t>
            </a:r>
            <a:r>
              <a:rPr sz="2100" b="1" spc="10">
                <a:latin typeface="Microsoft JhengHei"/>
                <a:cs typeface="Microsoft JhengHei"/>
              </a:rPr>
              <a:t>购分析</a:t>
            </a:r>
            <a:endParaRPr sz="21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2100" b="1" spc="30">
                <a:solidFill>
                  <a:srgbClr val="565656"/>
                </a:solidFill>
                <a:latin typeface="Microsoft JhengHei"/>
                <a:cs typeface="Microsoft JhengHei"/>
              </a:rPr>
              <a:t>新股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认购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热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情未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见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减退</a:t>
            </a:r>
            <a:endParaRPr sz="2100">
              <a:latin typeface="Microsoft JhengHei"/>
              <a:cs typeface="Microsoft JhengHe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201155" y="4273296"/>
            <a:ext cx="264922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564640">
              <a:lnSpc>
                <a:spcPct val="100000"/>
              </a:lnSpc>
              <a:spcBef>
                <a:spcPts val="110"/>
              </a:spcBef>
            </a:pPr>
            <a:r>
              <a:rPr sz="2100" b="1" spc="10">
                <a:solidFill>
                  <a:srgbClr val="00AF50"/>
                </a:solidFill>
                <a:latin typeface="Calibri"/>
                <a:cs typeface="Calibri"/>
              </a:rPr>
              <a:t>7,591x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1072896" y="2810764"/>
            <a:ext cx="2755391" cy="275843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53311" y="4862067"/>
            <a:ext cx="332740" cy="368935"/>
          </a:xfrm>
          <a:custGeom>
            <a:rect l="l" t="t" r="r" b="b"/>
            <a:pathLst>
              <a:path w="332739" h="368935">
                <a:moveTo>
                  <a:pt x="332231" y="0"/>
                </a:moveTo>
                <a:lnTo>
                  <a:pt x="51815" y="368807"/>
                </a:lnTo>
                <a:lnTo>
                  <a:pt x="0" y="368807"/>
                </a:lnTo>
              </a:path>
            </a:pathLst>
          </a:custGeom>
          <a:ln w="9144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166364" y="4663439"/>
            <a:ext cx="37211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55%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0196" y="5087111"/>
            <a:ext cx="27178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b="1" spc="5">
                <a:latin typeface="Calibri"/>
                <a:cs typeface="Calibri"/>
              </a:rPr>
              <a:t>1%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35100" y="4471415"/>
            <a:ext cx="27178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b="1" spc="5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80819" y="3398520"/>
            <a:ext cx="3721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26%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71116" y="2892552"/>
            <a:ext cx="97155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325" b="1" spc="15" baseline="-7168">
                <a:latin typeface="Calibri"/>
                <a:cs typeface="Calibri"/>
              </a:rPr>
              <a:t>1% </a:t>
            </a:r>
            <a:r>
              <a:rPr sz="1550" b="1" spc="10">
                <a:solidFill>
                  <a:srgbClr val="FFFFFF"/>
                </a:solidFill>
                <a:latin typeface="Calibri"/>
                <a:cs typeface="Calibri"/>
              </a:rPr>
              <a:t>3%</a:t>
            </a:r>
            <a:r>
              <a:rPr sz="1550" b="1" spc="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25" b="1" spc="7" baseline="-23297">
                <a:solidFill>
                  <a:srgbClr val="FFFFFF"/>
                </a:solidFill>
                <a:latin typeface="Calibri"/>
                <a:cs typeface="Calibri"/>
              </a:rPr>
              <a:t>5%</a:t>
            </a:r>
            <a:endParaRPr sz="2325" baseline="-23297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38527" y="4069588"/>
            <a:ext cx="521334" cy="311150"/>
          </a:xfrm>
          <a:custGeom>
            <a:rect l="l" t="t" r="r" b="b"/>
            <a:pathLst>
              <a:path w="521334" h="311150">
                <a:moveTo>
                  <a:pt x="21336" y="85344"/>
                </a:moveTo>
                <a:lnTo>
                  <a:pt x="15240" y="85344"/>
                </a:lnTo>
                <a:lnTo>
                  <a:pt x="3048" y="91439"/>
                </a:lnTo>
                <a:lnTo>
                  <a:pt x="0" y="97536"/>
                </a:lnTo>
                <a:lnTo>
                  <a:pt x="0" y="292607"/>
                </a:lnTo>
                <a:lnTo>
                  <a:pt x="1143" y="299323"/>
                </a:lnTo>
                <a:lnTo>
                  <a:pt x="4572" y="305181"/>
                </a:lnTo>
                <a:lnTo>
                  <a:pt x="10287" y="309324"/>
                </a:lnTo>
                <a:lnTo>
                  <a:pt x="18288" y="310895"/>
                </a:lnTo>
                <a:lnTo>
                  <a:pt x="505968" y="310895"/>
                </a:lnTo>
                <a:lnTo>
                  <a:pt x="512064" y="307848"/>
                </a:lnTo>
                <a:lnTo>
                  <a:pt x="518160" y="301751"/>
                </a:lnTo>
                <a:lnTo>
                  <a:pt x="521208" y="295656"/>
                </a:lnTo>
                <a:lnTo>
                  <a:pt x="518160" y="289560"/>
                </a:lnTo>
                <a:lnTo>
                  <a:pt x="515857" y="277368"/>
                </a:lnTo>
                <a:lnTo>
                  <a:pt x="36576" y="277368"/>
                </a:lnTo>
                <a:lnTo>
                  <a:pt x="36576" y="137160"/>
                </a:lnTo>
                <a:lnTo>
                  <a:pt x="100584" y="137160"/>
                </a:lnTo>
                <a:lnTo>
                  <a:pt x="27432" y="88391"/>
                </a:lnTo>
                <a:lnTo>
                  <a:pt x="21336" y="85344"/>
                </a:lnTo>
                <a:close/>
              </a:path>
              <a:path w="521334" h="311150">
                <a:moveTo>
                  <a:pt x="100584" y="137160"/>
                </a:moveTo>
                <a:lnTo>
                  <a:pt x="36576" y="137160"/>
                </a:lnTo>
                <a:lnTo>
                  <a:pt x="155448" y="216408"/>
                </a:lnTo>
                <a:lnTo>
                  <a:pt x="155448" y="277368"/>
                </a:lnTo>
                <a:lnTo>
                  <a:pt x="192024" y="277368"/>
                </a:lnTo>
                <a:lnTo>
                  <a:pt x="192024" y="173736"/>
                </a:lnTo>
                <a:lnTo>
                  <a:pt x="155448" y="173736"/>
                </a:lnTo>
                <a:lnTo>
                  <a:pt x="100584" y="137160"/>
                </a:lnTo>
                <a:close/>
              </a:path>
              <a:path w="521334" h="311150">
                <a:moveTo>
                  <a:pt x="254290" y="137160"/>
                </a:moveTo>
                <a:lnTo>
                  <a:pt x="192024" y="137160"/>
                </a:lnTo>
                <a:lnTo>
                  <a:pt x="304800" y="213360"/>
                </a:lnTo>
                <a:lnTo>
                  <a:pt x="295656" y="277368"/>
                </a:lnTo>
                <a:lnTo>
                  <a:pt x="332232" y="277368"/>
                </a:lnTo>
                <a:lnTo>
                  <a:pt x="343890" y="173736"/>
                </a:lnTo>
                <a:lnTo>
                  <a:pt x="307848" y="173736"/>
                </a:lnTo>
                <a:lnTo>
                  <a:pt x="254290" y="137160"/>
                </a:lnTo>
                <a:close/>
              </a:path>
              <a:path w="521334" h="311150">
                <a:moveTo>
                  <a:pt x="469798" y="33527"/>
                </a:moveTo>
                <a:lnTo>
                  <a:pt x="435864" y="33527"/>
                </a:lnTo>
                <a:lnTo>
                  <a:pt x="481584" y="277368"/>
                </a:lnTo>
                <a:lnTo>
                  <a:pt x="515857" y="277368"/>
                </a:lnTo>
                <a:lnTo>
                  <a:pt x="469798" y="33527"/>
                </a:lnTo>
                <a:close/>
              </a:path>
              <a:path w="521334" h="311150">
                <a:moveTo>
                  <a:pt x="176784" y="85344"/>
                </a:moveTo>
                <a:lnTo>
                  <a:pt x="170688" y="85344"/>
                </a:lnTo>
                <a:lnTo>
                  <a:pt x="158496" y="91439"/>
                </a:lnTo>
                <a:lnTo>
                  <a:pt x="155448" y="97536"/>
                </a:lnTo>
                <a:lnTo>
                  <a:pt x="155448" y="173736"/>
                </a:lnTo>
                <a:lnTo>
                  <a:pt x="192024" y="173736"/>
                </a:lnTo>
                <a:lnTo>
                  <a:pt x="192024" y="137160"/>
                </a:lnTo>
                <a:lnTo>
                  <a:pt x="254290" y="137160"/>
                </a:lnTo>
                <a:lnTo>
                  <a:pt x="182880" y="88391"/>
                </a:lnTo>
                <a:lnTo>
                  <a:pt x="176784" y="85344"/>
                </a:lnTo>
                <a:close/>
              </a:path>
              <a:path w="521334" h="311150">
                <a:moveTo>
                  <a:pt x="457200" y="0"/>
                </a:moveTo>
                <a:lnTo>
                  <a:pt x="338328" y="0"/>
                </a:lnTo>
                <a:lnTo>
                  <a:pt x="329184" y="6096"/>
                </a:lnTo>
                <a:lnTo>
                  <a:pt x="329184" y="15239"/>
                </a:lnTo>
                <a:lnTo>
                  <a:pt x="307848" y="173736"/>
                </a:lnTo>
                <a:lnTo>
                  <a:pt x="343890" y="173736"/>
                </a:lnTo>
                <a:lnTo>
                  <a:pt x="359664" y="33527"/>
                </a:lnTo>
                <a:lnTo>
                  <a:pt x="469798" y="33527"/>
                </a:lnTo>
                <a:lnTo>
                  <a:pt x="466344" y="15239"/>
                </a:lnTo>
                <a:lnTo>
                  <a:pt x="466344" y="6096"/>
                </a:lnTo>
                <a:lnTo>
                  <a:pt x="45720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276855" y="3928617"/>
            <a:ext cx="48895" cy="107950"/>
          </a:xfrm>
          <a:custGeom>
            <a:rect l="l" t="t" r="r" b="b"/>
            <a:pathLst>
              <a:path w="48894" h="107950">
                <a:moveTo>
                  <a:pt x="24383" y="0"/>
                </a:moveTo>
                <a:lnTo>
                  <a:pt x="0" y="34289"/>
                </a:lnTo>
                <a:lnTo>
                  <a:pt x="619" y="41624"/>
                </a:lnTo>
                <a:lnTo>
                  <a:pt x="2667" y="49529"/>
                </a:lnTo>
                <a:lnTo>
                  <a:pt x="6429" y="57435"/>
                </a:lnTo>
                <a:lnTo>
                  <a:pt x="12192" y="64769"/>
                </a:lnTo>
                <a:lnTo>
                  <a:pt x="18287" y="70865"/>
                </a:lnTo>
                <a:lnTo>
                  <a:pt x="12192" y="73913"/>
                </a:lnTo>
                <a:lnTo>
                  <a:pt x="8762" y="80771"/>
                </a:lnTo>
                <a:lnTo>
                  <a:pt x="7619" y="87629"/>
                </a:lnTo>
                <a:lnTo>
                  <a:pt x="8762" y="94487"/>
                </a:lnTo>
                <a:lnTo>
                  <a:pt x="12192" y="101345"/>
                </a:lnTo>
                <a:lnTo>
                  <a:pt x="15239" y="104393"/>
                </a:lnTo>
                <a:lnTo>
                  <a:pt x="21336" y="107441"/>
                </a:lnTo>
                <a:lnTo>
                  <a:pt x="27431" y="107441"/>
                </a:lnTo>
                <a:lnTo>
                  <a:pt x="48768" y="70865"/>
                </a:lnTo>
                <a:lnTo>
                  <a:pt x="48577" y="65246"/>
                </a:lnTo>
                <a:lnTo>
                  <a:pt x="47244" y="57912"/>
                </a:lnTo>
                <a:lnTo>
                  <a:pt x="43624" y="49434"/>
                </a:lnTo>
                <a:lnTo>
                  <a:pt x="36575" y="40385"/>
                </a:lnTo>
                <a:lnTo>
                  <a:pt x="36575" y="37337"/>
                </a:lnTo>
                <a:lnTo>
                  <a:pt x="33527" y="34289"/>
                </a:lnTo>
                <a:lnTo>
                  <a:pt x="36575" y="31241"/>
                </a:lnTo>
                <a:lnTo>
                  <a:pt x="40004" y="25717"/>
                </a:lnTo>
                <a:lnTo>
                  <a:pt x="41147" y="19050"/>
                </a:lnTo>
                <a:lnTo>
                  <a:pt x="40004" y="12382"/>
                </a:lnTo>
                <a:lnTo>
                  <a:pt x="36575" y="6857"/>
                </a:lnTo>
                <a:lnTo>
                  <a:pt x="31051" y="1714"/>
                </a:lnTo>
                <a:lnTo>
                  <a:pt x="24383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346960" y="3928617"/>
            <a:ext cx="48895" cy="107950"/>
          </a:xfrm>
          <a:custGeom>
            <a:rect l="l" t="t" r="r" b="b"/>
            <a:pathLst>
              <a:path w="48894" h="107950">
                <a:moveTo>
                  <a:pt x="24383" y="0"/>
                </a:moveTo>
                <a:lnTo>
                  <a:pt x="17716" y="1714"/>
                </a:lnTo>
                <a:lnTo>
                  <a:pt x="12191" y="6857"/>
                </a:lnTo>
                <a:lnTo>
                  <a:pt x="9001" y="9001"/>
                </a:lnTo>
                <a:lnTo>
                  <a:pt x="4952" y="14858"/>
                </a:lnTo>
                <a:lnTo>
                  <a:pt x="1476" y="23574"/>
                </a:lnTo>
                <a:lnTo>
                  <a:pt x="0" y="34289"/>
                </a:lnTo>
                <a:lnTo>
                  <a:pt x="190" y="41624"/>
                </a:lnTo>
                <a:lnTo>
                  <a:pt x="1523" y="49529"/>
                </a:lnTo>
                <a:lnTo>
                  <a:pt x="5143" y="57435"/>
                </a:lnTo>
                <a:lnTo>
                  <a:pt x="12191" y="64769"/>
                </a:lnTo>
                <a:lnTo>
                  <a:pt x="18287" y="70865"/>
                </a:lnTo>
                <a:lnTo>
                  <a:pt x="12191" y="73913"/>
                </a:lnTo>
                <a:lnTo>
                  <a:pt x="8762" y="80771"/>
                </a:lnTo>
                <a:lnTo>
                  <a:pt x="7619" y="87629"/>
                </a:lnTo>
                <a:lnTo>
                  <a:pt x="8762" y="94487"/>
                </a:lnTo>
                <a:lnTo>
                  <a:pt x="12191" y="101345"/>
                </a:lnTo>
                <a:lnTo>
                  <a:pt x="15239" y="104393"/>
                </a:lnTo>
                <a:lnTo>
                  <a:pt x="21335" y="107441"/>
                </a:lnTo>
                <a:lnTo>
                  <a:pt x="27431" y="107441"/>
                </a:lnTo>
                <a:lnTo>
                  <a:pt x="48767" y="70865"/>
                </a:lnTo>
                <a:lnTo>
                  <a:pt x="48577" y="65246"/>
                </a:lnTo>
                <a:lnTo>
                  <a:pt x="47243" y="57912"/>
                </a:lnTo>
                <a:lnTo>
                  <a:pt x="43624" y="49434"/>
                </a:lnTo>
                <a:lnTo>
                  <a:pt x="36575" y="40385"/>
                </a:lnTo>
                <a:lnTo>
                  <a:pt x="36575" y="37337"/>
                </a:lnTo>
                <a:lnTo>
                  <a:pt x="33527" y="34289"/>
                </a:lnTo>
                <a:lnTo>
                  <a:pt x="36575" y="31241"/>
                </a:lnTo>
                <a:lnTo>
                  <a:pt x="40004" y="25717"/>
                </a:lnTo>
                <a:lnTo>
                  <a:pt x="41147" y="19050"/>
                </a:lnTo>
                <a:lnTo>
                  <a:pt x="40004" y="12382"/>
                </a:lnTo>
                <a:lnTo>
                  <a:pt x="36575" y="6857"/>
                </a:lnTo>
                <a:lnTo>
                  <a:pt x="31051" y="1714"/>
                </a:lnTo>
                <a:lnTo>
                  <a:pt x="24383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29259" y="1021079"/>
            <a:ext cx="9669780" cy="6769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10">
                <a:latin typeface="Calibri"/>
                <a:cs typeface="Calibri"/>
              </a:rPr>
              <a:t>2023</a:t>
            </a:r>
            <a:r>
              <a:rPr spc="10"/>
              <a:t>年</a:t>
            </a:r>
            <a:r>
              <a:rPr spc="-15"/>
              <a:t>中</a:t>
            </a:r>
            <a:r>
              <a:rPr spc="10"/>
              <a:t>国内</a:t>
            </a:r>
            <a:r>
              <a:rPr spc="-15"/>
              <a:t>地</a:t>
            </a:r>
            <a:r>
              <a:rPr spc="10"/>
              <a:t>新股</a:t>
            </a:r>
            <a:r>
              <a:rPr spc="-15"/>
              <a:t>行</a:t>
            </a:r>
            <a:r>
              <a:rPr spc="10"/>
              <a:t>业划</a:t>
            </a:r>
            <a:r>
              <a:rPr spc="-15"/>
              <a:t>分</a:t>
            </a:r>
            <a:r>
              <a:rPr spc="-10">
                <a:latin typeface="Calibri"/>
                <a:cs typeface="Calibri"/>
              </a:rPr>
              <a:t>(</a:t>
            </a:r>
            <a:r>
              <a:rPr spc="10"/>
              <a:t>按数量计</a:t>
            </a:r>
            <a:r>
              <a:rPr>
                <a:latin typeface="Calibri"/>
                <a:cs typeface="Calibri"/>
              </a:rPr>
              <a:t>)</a:t>
            </a:r>
          </a:p>
          <a:p>
            <a:pPr marL="27940">
              <a:lnSpc>
                <a:spcPct val="100000"/>
              </a:lnSpc>
              <a:spcBef>
                <a:spcPts val="75"/>
              </a:spcBef>
            </a:pPr>
            <a:r>
              <a:rPr spc="30">
                <a:solidFill>
                  <a:srgbClr val="565656"/>
                </a:solidFill>
              </a:rPr>
              <a:t>制造</a:t>
            </a:r>
            <a:r>
              <a:rPr spc="10">
                <a:solidFill>
                  <a:srgbClr val="565656"/>
                </a:solidFill>
              </a:rPr>
              <a:t>行业</a:t>
            </a:r>
            <a:r>
              <a:rPr spc="-15">
                <a:solidFill>
                  <a:srgbClr val="565656"/>
                </a:solidFill>
              </a:rPr>
              <a:t>占</a:t>
            </a:r>
            <a:r>
              <a:rPr spc="10">
                <a:solidFill>
                  <a:srgbClr val="565656"/>
                </a:solidFill>
              </a:rPr>
              <a:t>比最</a:t>
            </a:r>
            <a:r>
              <a:rPr spc="-15">
                <a:solidFill>
                  <a:srgbClr val="565656"/>
                </a:solidFill>
              </a:rPr>
              <a:t>高</a:t>
            </a:r>
            <a:r>
              <a:rPr spc="10">
                <a:solidFill>
                  <a:srgbClr val="565656"/>
                </a:solidFill>
              </a:rPr>
              <a:t>且比</a:t>
            </a:r>
            <a:r>
              <a:rPr spc="-15">
                <a:solidFill>
                  <a:srgbClr val="565656"/>
                </a:solidFill>
              </a:rPr>
              <a:t>例</a:t>
            </a:r>
            <a:r>
              <a:rPr spc="10">
                <a:solidFill>
                  <a:srgbClr val="565656"/>
                </a:solidFill>
              </a:rPr>
              <a:t>上升</a:t>
            </a:r>
            <a:r>
              <a:rPr spc="-15">
                <a:solidFill>
                  <a:srgbClr val="565656"/>
                </a:solidFill>
              </a:rPr>
              <a:t>，</a:t>
            </a:r>
            <a:r>
              <a:rPr spc="10">
                <a:solidFill>
                  <a:srgbClr val="565656"/>
                </a:solidFill>
              </a:rPr>
              <a:t>科技</a:t>
            </a:r>
            <a:r>
              <a:rPr spc="-15">
                <a:solidFill>
                  <a:srgbClr val="565656"/>
                </a:solidFill>
              </a:rPr>
              <a:t>、</a:t>
            </a:r>
            <a:r>
              <a:rPr spc="10">
                <a:solidFill>
                  <a:srgbClr val="565656"/>
                </a:solidFill>
              </a:rPr>
              <a:t>传媒</a:t>
            </a:r>
            <a:r>
              <a:rPr spc="-15">
                <a:solidFill>
                  <a:srgbClr val="565656"/>
                </a:solidFill>
              </a:rPr>
              <a:t>和</a:t>
            </a:r>
            <a:r>
              <a:rPr spc="10">
                <a:solidFill>
                  <a:srgbClr val="565656"/>
                </a:solidFill>
              </a:rPr>
              <a:t>电信</a:t>
            </a:r>
            <a:r>
              <a:rPr spc="-15">
                <a:solidFill>
                  <a:srgbClr val="565656"/>
                </a:solidFill>
              </a:rPr>
              <a:t>行</a:t>
            </a:r>
            <a:r>
              <a:rPr spc="10">
                <a:solidFill>
                  <a:srgbClr val="565656"/>
                </a:solidFill>
              </a:rPr>
              <a:t>业、</a:t>
            </a:r>
            <a:r>
              <a:rPr spc="-15">
                <a:solidFill>
                  <a:srgbClr val="565656"/>
                </a:solidFill>
              </a:rPr>
              <a:t>医</a:t>
            </a:r>
            <a:r>
              <a:rPr spc="10">
                <a:solidFill>
                  <a:srgbClr val="565656"/>
                </a:solidFill>
              </a:rPr>
              <a:t>疗及</a:t>
            </a:r>
            <a:r>
              <a:rPr spc="-15">
                <a:solidFill>
                  <a:srgbClr val="565656"/>
                </a:solidFill>
              </a:rPr>
              <a:t>医</a:t>
            </a:r>
            <a:r>
              <a:rPr spc="10">
                <a:solidFill>
                  <a:srgbClr val="565656"/>
                </a:solidFill>
              </a:rPr>
              <a:t>药行</a:t>
            </a:r>
            <a:r>
              <a:rPr spc="-15">
                <a:solidFill>
                  <a:srgbClr val="565656"/>
                </a:solidFill>
              </a:rPr>
              <a:t>业</a:t>
            </a:r>
            <a:r>
              <a:rPr spc="10">
                <a:solidFill>
                  <a:srgbClr val="565656"/>
                </a:solidFill>
              </a:rPr>
              <a:t>和消</a:t>
            </a:r>
            <a:r>
              <a:rPr spc="-15">
                <a:solidFill>
                  <a:srgbClr val="565656"/>
                </a:solidFill>
              </a:rPr>
              <a:t>费</a:t>
            </a:r>
            <a:r>
              <a:rPr spc="10">
                <a:solidFill>
                  <a:srgbClr val="565656"/>
                </a:solidFill>
              </a:rPr>
              <a:t>行</a:t>
            </a:r>
          </a:p>
        </p:txBody>
      </p:sp>
      <p:sp>
        <p:nvSpPr>
          <p:cNvPr id="13" name="object 13"/>
          <p:cNvSpPr/>
          <p:nvPr/>
        </p:nvSpPr>
        <p:spPr>
          <a:xfrm>
            <a:off x="2478023" y="3978147"/>
            <a:ext cx="594360" cy="402590"/>
          </a:xfrm>
          <a:custGeom>
            <a:rect l="l" t="t" r="r" b="b"/>
            <a:pathLst>
              <a:path w="594360" h="402589">
                <a:moveTo>
                  <a:pt x="417575" y="268224"/>
                </a:moveTo>
                <a:lnTo>
                  <a:pt x="338327" y="268224"/>
                </a:lnTo>
                <a:lnTo>
                  <a:pt x="329850" y="269843"/>
                </a:lnTo>
                <a:lnTo>
                  <a:pt x="323088" y="274320"/>
                </a:lnTo>
                <a:lnTo>
                  <a:pt x="318611" y="281082"/>
                </a:lnTo>
                <a:lnTo>
                  <a:pt x="316992" y="289560"/>
                </a:lnTo>
                <a:lnTo>
                  <a:pt x="316992" y="310896"/>
                </a:lnTo>
                <a:lnTo>
                  <a:pt x="396239" y="310896"/>
                </a:lnTo>
                <a:lnTo>
                  <a:pt x="396239" y="356615"/>
                </a:lnTo>
                <a:lnTo>
                  <a:pt x="316992" y="356615"/>
                </a:lnTo>
                <a:lnTo>
                  <a:pt x="316992" y="377951"/>
                </a:lnTo>
                <a:lnTo>
                  <a:pt x="318611" y="388191"/>
                </a:lnTo>
                <a:lnTo>
                  <a:pt x="323088" y="395858"/>
                </a:lnTo>
                <a:lnTo>
                  <a:pt x="329850" y="400669"/>
                </a:lnTo>
                <a:lnTo>
                  <a:pt x="338327" y="402335"/>
                </a:lnTo>
                <a:lnTo>
                  <a:pt x="417575" y="402335"/>
                </a:lnTo>
                <a:lnTo>
                  <a:pt x="424291" y="400669"/>
                </a:lnTo>
                <a:lnTo>
                  <a:pt x="430149" y="395858"/>
                </a:lnTo>
                <a:lnTo>
                  <a:pt x="434292" y="388191"/>
                </a:lnTo>
                <a:lnTo>
                  <a:pt x="435863" y="377951"/>
                </a:lnTo>
                <a:lnTo>
                  <a:pt x="435863" y="289560"/>
                </a:lnTo>
                <a:lnTo>
                  <a:pt x="434292" y="281082"/>
                </a:lnTo>
                <a:lnTo>
                  <a:pt x="430149" y="274320"/>
                </a:lnTo>
                <a:lnTo>
                  <a:pt x="424291" y="269843"/>
                </a:lnTo>
                <a:lnTo>
                  <a:pt x="417575" y="268224"/>
                </a:lnTo>
                <a:close/>
              </a:path>
              <a:path w="594360" h="402589">
                <a:moveTo>
                  <a:pt x="207263" y="222503"/>
                </a:moveTo>
                <a:lnTo>
                  <a:pt x="149351" y="222503"/>
                </a:lnTo>
                <a:lnTo>
                  <a:pt x="243839" y="329183"/>
                </a:lnTo>
                <a:lnTo>
                  <a:pt x="263794" y="345043"/>
                </a:lnTo>
                <a:lnTo>
                  <a:pt x="284607" y="353186"/>
                </a:lnTo>
                <a:lnTo>
                  <a:pt x="302561" y="356187"/>
                </a:lnTo>
                <a:lnTo>
                  <a:pt x="313944" y="356615"/>
                </a:lnTo>
                <a:lnTo>
                  <a:pt x="356615" y="356615"/>
                </a:lnTo>
                <a:lnTo>
                  <a:pt x="356615" y="310896"/>
                </a:lnTo>
                <a:lnTo>
                  <a:pt x="316992" y="310896"/>
                </a:lnTo>
                <a:lnTo>
                  <a:pt x="307705" y="310657"/>
                </a:lnTo>
                <a:lnTo>
                  <a:pt x="295275" y="308990"/>
                </a:lnTo>
                <a:lnTo>
                  <a:pt x="282273" y="304466"/>
                </a:lnTo>
                <a:lnTo>
                  <a:pt x="271271" y="295655"/>
                </a:lnTo>
                <a:lnTo>
                  <a:pt x="207263" y="222503"/>
                </a:lnTo>
                <a:close/>
              </a:path>
              <a:path w="594360" h="402589">
                <a:moveTo>
                  <a:pt x="493775" y="109727"/>
                </a:moveTo>
                <a:lnTo>
                  <a:pt x="487680" y="112775"/>
                </a:lnTo>
                <a:lnTo>
                  <a:pt x="481583" y="118872"/>
                </a:lnTo>
                <a:lnTo>
                  <a:pt x="475488" y="128015"/>
                </a:lnTo>
                <a:lnTo>
                  <a:pt x="475488" y="179831"/>
                </a:lnTo>
                <a:lnTo>
                  <a:pt x="515112" y="179831"/>
                </a:lnTo>
                <a:lnTo>
                  <a:pt x="542544" y="201167"/>
                </a:lnTo>
                <a:lnTo>
                  <a:pt x="515112" y="222503"/>
                </a:lnTo>
                <a:lnTo>
                  <a:pt x="475488" y="222503"/>
                </a:lnTo>
                <a:lnTo>
                  <a:pt x="475488" y="277367"/>
                </a:lnTo>
                <a:lnTo>
                  <a:pt x="481583" y="283463"/>
                </a:lnTo>
                <a:lnTo>
                  <a:pt x="487680" y="286512"/>
                </a:lnTo>
                <a:lnTo>
                  <a:pt x="490727" y="289560"/>
                </a:lnTo>
                <a:lnTo>
                  <a:pt x="505968" y="289560"/>
                </a:lnTo>
                <a:lnTo>
                  <a:pt x="509015" y="286512"/>
                </a:lnTo>
                <a:lnTo>
                  <a:pt x="585215" y="219455"/>
                </a:lnTo>
                <a:lnTo>
                  <a:pt x="591312" y="213360"/>
                </a:lnTo>
                <a:lnTo>
                  <a:pt x="594359" y="207263"/>
                </a:lnTo>
                <a:lnTo>
                  <a:pt x="594359" y="192024"/>
                </a:lnTo>
                <a:lnTo>
                  <a:pt x="591312" y="185927"/>
                </a:lnTo>
                <a:lnTo>
                  <a:pt x="585215" y="182879"/>
                </a:lnTo>
                <a:lnTo>
                  <a:pt x="509015" y="115824"/>
                </a:lnTo>
                <a:lnTo>
                  <a:pt x="499871" y="112775"/>
                </a:lnTo>
                <a:lnTo>
                  <a:pt x="493775" y="109727"/>
                </a:lnTo>
                <a:close/>
              </a:path>
              <a:path w="594360" h="402589">
                <a:moveTo>
                  <a:pt x="60959" y="134112"/>
                </a:moveTo>
                <a:lnTo>
                  <a:pt x="37290" y="139446"/>
                </a:lnTo>
                <a:lnTo>
                  <a:pt x="17906" y="153924"/>
                </a:lnTo>
                <a:lnTo>
                  <a:pt x="4810" y="175260"/>
                </a:lnTo>
                <a:lnTo>
                  <a:pt x="0" y="201167"/>
                </a:lnTo>
                <a:lnTo>
                  <a:pt x="4810" y="227075"/>
                </a:lnTo>
                <a:lnTo>
                  <a:pt x="17906" y="248412"/>
                </a:lnTo>
                <a:lnTo>
                  <a:pt x="37290" y="262889"/>
                </a:lnTo>
                <a:lnTo>
                  <a:pt x="60959" y="268224"/>
                </a:lnTo>
                <a:lnTo>
                  <a:pt x="78533" y="264937"/>
                </a:lnTo>
                <a:lnTo>
                  <a:pt x="94106" y="255650"/>
                </a:lnTo>
                <a:lnTo>
                  <a:pt x="106822" y="241220"/>
                </a:lnTo>
                <a:lnTo>
                  <a:pt x="115824" y="222503"/>
                </a:lnTo>
                <a:lnTo>
                  <a:pt x="60959" y="222503"/>
                </a:lnTo>
                <a:lnTo>
                  <a:pt x="52482" y="220884"/>
                </a:lnTo>
                <a:lnTo>
                  <a:pt x="45720" y="216408"/>
                </a:lnTo>
                <a:lnTo>
                  <a:pt x="41243" y="209645"/>
                </a:lnTo>
                <a:lnTo>
                  <a:pt x="39624" y="201167"/>
                </a:lnTo>
                <a:lnTo>
                  <a:pt x="41243" y="192690"/>
                </a:lnTo>
                <a:lnTo>
                  <a:pt x="45719" y="185927"/>
                </a:lnTo>
                <a:lnTo>
                  <a:pt x="52482" y="181451"/>
                </a:lnTo>
                <a:lnTo>
                  <a:pt x="60959" y="179831"/>
                </a:lnTo>
                <a:lnTo>
                  <a:pt x="115824" y="179831"/>
                </a:lnTo>
                <a:lnTo>
                  <a:pt x="106822" y="161115"/>
                </a:lnTo>
                <a:lnTo>
                  <a:pt x="94106" y="146684"/>
                </a:lnTo>
                <a:lnTo>
                  <a:pt x="78533" y="137398"/>
                </a:lnTo>
                <a:lnTo>
                  <a:pt x="60959" y="134112"/>
                </a:lnTo>
                <a:close/>
              </a:path>
              <a:path w="594360" h="402589">
                <a:moveTo>
                  <a:pt x="515112" y="179831"/>
                </a:moveTo>
                <a:lnTo>
                  <a:pt x="60959" y="179831"/>
                </a:lnTo>
                <a:lnTo>
                  <a:pt x="67675" y="181451"/>
                </a:lnTo>
                <a:lnTo>
                  <a:pt x="73532" y="185927"/>
                </a:lnTo>
                <a:lnTo>
                  <a:pt x="77676" y="192690"/>
                </a:lnTo>
                <a:lnTo>
                  <a:pt x="79248" y="201167"/>
                </a:lnTo>
                <a:lnTo>
                  <a:pt x="77676" y="209645"/>
                </a:lnTo>
                <a:lnTo>
                  <a:pt x="73532" y="216408"/>
                </a:lnTo>
                <a:lnTo>
                  <a:pt x="67675" y="220884"/>
                </a:lnTo>
                <a:lnTo>
                  <a:pt x="60959" y="222503"/>
                </a:lnTo>
                <a:lnTo>
                  <a:pt x="515112" y="222503"/>
                </a:lnTo>
                <a:lnTo>
                  <a:pt x="515112" y="179831"/>
                </a:lnTo>
                <a:close/>
              </a:path>
              <a:path w="594360" h="402589">
                <a:moveTo>
                  <a:pt x="356615" y="45719"/>
                </a:moveTo>
                <a:lnTo>
                  <a:pt x="298703" y="45719"/>
                </a:lnTo>
                <a:lnTo>
                  <a:pt x="288083" y="46148"/>
                </a:lnTo>
                <a:lnTo>
                  <a:pt x="268605" y="49148"/>
                </a:lnTo>
                <a:lnTo>
                  <a:pt x="245125" y="57292"/>
                </a:lnTo>
                <a:lnTo>
                  <a:pt x="222503" y="73151"/>
                </a:lnTo>
                <a:lnTo>
                  <a:pt x="131063" y="179831"/>
                </a:lnTo>
                <a:lnTo>
                  <a:pt x="185927" y="179831"/>
                </a:lnTo>
                <a:lnTo>
                  <a:pt x="249936" y="106679"/>
                </a:lnTo>
                <a:lnTo>
                  <a:pt x="262699" y="97393"/>
                </a:lnTo>
                <a:lnTo>
                  <a:pt x="276606" y="91820"/>
                </a:lnTo>
                <a:lnTo>
                  <a:pt x="289369" y="89106"/>
                </a:lnTo>
                <a:lnTo>
                  <a:pt x="298703" y="88391"/>
                </a:lnTo>
                <a:lnTo>
                  <a:pt x="356615" y="88391"/>
                </a:lnTo>
                <a:lnTo>
                  <a:pt x="349900" y="86772"/>
                </a:lnTo>
                <a:lnTo>
                  <a:pt x="344043" y="82296"/>
                </a:lnTo>
                <a:lnTo>
                  <a:pt x="339899" y="75533"/>
                </a:lnTo>
                <a:lnTo>
                  <a:pt x="338327" y="67055"/>
                </a:lnTo>
                <a:lnTo>
                  <a:pt x="339899" y="58578"/>
                </a:lnTo>
                <a:lnTo>
                  <a:pt x="344042" y="51815"/>
                </a:lnTo>
                <a:lnTo>
                  <a:pt x="349900" y="47339"/>
                </a:lnTo>
                <a:lnTo>
                  <a:pt x="356615" y="45719"/>
                </a:lnTo>
                <a:close/>
              </a:path>
              <a:path w="594360" h="402589">
                <a:moveTo>
                  <a:pt x="356615" y="0"/>
                </a:moveTo>
                <a:lnTo>
                  <a:pt x="338613" y="3714"/>
                </a:lnTo>
                <a:lnTo>
                  <a:pt x="322325" y="13716"/>
                </a:lnTo>
                <a:lnTo>
                  <a:pt x="309467" y="28289"/>
                </a:lnTo>
                <a:lnTo>
                  <a:pt x="301751" y="45719"/>
                </a:lnTo>
                <a:lnTo>
                  <a:pt x="356615" y="45719"/>
                </a:lnTo>
                <a:lnTo>
                  <a:pt x="364616" y="47339"/>
                </a:lnTo>
                <a:lnTo>
                  <a:pt x="370331" y="51815"/>
                </a:lnTo>
                <a:lnTo>
                  <a:pt x="373760" y="58578"/>
                </a:lnTo>
                <a:lnTo>
                  <a:pt x="374903" y="67055"/>
                </a:lnTo>
                <a:lnTo>
                  <a:pt x="373760" y="75533"/>
                </a:lnTo>
                <a:lnTo>
                  <a:pt x="370331" y="82296"/>
                </a:lnTo>
                <a:lnTo>
                  <a:pt x="364616" y="86772"/>
                </a:lnTo>
                <a:lnTo>
                  <a:pt x="356615" y="88391"/>
                </a:lnTo>
                <a:lnTo>
                  <a:pt x="301751" y="88391"/>
                </a:lnTo>
                <a:lnTo>
                  <a:pt x="309467" y="107108"/>
                </a:lnTo>
                <a:lnTo>
                  <a:pt x="322325" y="121538"/>
                </a:lnTo>
                <a:lnTo>
                  <a:pt x="338613" y="130825"/>
                </a:lnTo>
                <a:lnTo>
                  <a:pt x="356615" y="134112"/>
                </a:lnTo>
                <a:lnTo>
                  <a:pt x="380285" y="128777"/>
                </a:lnTo>
                <a:lnTo>
                  <a:pt x="399669" y="114300"/>
                </a:lnTo>
                <a:lnTo>
                  <a:pt x="412765" y="92963"/>
                </a:lnTo>
                <a:lnTo>
                  <a:pt x="417575" y="67055"/>
                </a:lnTo>
                <a:lnTo>
                  <a:pt x="412765" y="41147"/>
                </a:lnTo>
                <a:lnTo>
                  <a:pt x="399669" y="19811"/>
                </a:lnTo>
                <a:lnTo>
                  <a:pt x="380285" y="5333"/>
                </a:lnTo>
                <a:lnTo>
                  <a:pt x="356615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394447" y="4057396"/>
            <a:ext cx="518159" cy="311150"/>
          </a:xfrm>
          <a:custGeom>
            <a:rect l="l" t="t" r="r" b="b"/>
            <a:pathLst>
              <a:path w="518159" h="311150">
                <a:moveTo>
                  <a:pt x="18287" y="85343"/>
                </a:moveTo>
                <a:lnTo>
                  <a:pt x="12192" y="85343"/>
                </a:lnTo>
                <a:lnTo>
                  <a:pt x="6096" y="88391"/>
                </a:lnTo>
                <a:lnTo>
                  <a:pt x="3048" y="91439"/>
                </a:lnTo>
                <a:lnTo>
                  <a:pt x="0" y="97536"/>
                </a:lnTo>
                <a:lnTo>
                  <a:pt x="0" y="304799"/>
                </a:lnTo>
                <a:lnTo>
                  <a:pt x="6096" y="310895"/>
                </a:lnTo>
                <a:lnTo>
                  <a:pt x="509016" y="310895"/>
                </a:lnTo>
                <a:lnTo>
                  <a:pt x="512063" y="304799"/>
                </a:lnTo>
                <a:lnTo>
                  <a:pt x="515111" y="301751"/>
                </a:lnTo>
                <a:lnTo>
                  <a:pt x="518159" y="295655"/>
                </a:lnTo>
                <a:lnTo>
                  <a:pt x="515111" y="289559"/>
                </a:lnTo>
                <a:lnTo>
                  <a:pt x="512809" y="277367"/>
                </a:lnTo>
                <a:lnTo>
                  <a:pt x="33527" y="277367"/>
                </a:lnTo>
                <a:lnTo>
                  <a:pt x="33527" y="137159"/>
                </a:lnTo>
                <a:lnTo>
                  <a:pt x="96695" y="137159"/>
                </a:lnTo>
                <a:lnTo>
                  <a:pt x="24383" y="88391"/>
                </a:lnTo>
                <a:lnTo>
                  <a:pt x="18287" y="85343"/>
                </a:lnTo>
                <a:close/>
              </a:path>
              <a:path w="518159" h="311150">
                <a:moveTo>
                  <a:pt x="96695" y="137159"/>
                </a:moveTo>
                <a:lnTo>
                  <a:pt x="33527" y="137159"/>
                </a:lnTo>
                <a:lnTo>
                  <a:pt x="155448" y="216407"/>
                </a:lnTo>
                <a:lnTo>
                  <a:pt x="155448" y="277367"/>
                </a:lnTo>
                <a:lnTo>
                  <a:pt x="188975" y="277367"/>
                </a:lnTo>
                <a:lnTo>
                  <a:pt x="188975" y="176783"/>
                </a:lnTo>
                <a:lnTo>
                  <a:pt x="155448" y="176783"/>
                </a:lnTo>
                <a:lnTo>
                  <a:pt x="96695" y="137159"/>
                </a:lnTo>
                <a:close/>
              </a:path>
              <a:path w="518159" h="311150">
                <a:moveTo>
                  <a:pt x="252983" y="137159"/>
                </a:moveTo>
                <a:lnTo>
                  <a:pt x="188975" y="137159"/>
                </a:lnTo>
                <a:lnTo>
                  <a:pt x="301751" y="213359"/>
                </a:lnTo>
                <a:lnTo>
                  <a:pt x="292607" y="277367"/>
                </a:lnTo>
                <a:lnTo>
                  <a:pt x="329183" y="277367"/>
                </a:lnTo>
                <a:lnTo>
                  <a:pt x="342137" y="173736"/>
                </a:lnTo>
                <a:lnTo>
                  <a:pt x="307848" y="173736"/>
                </a:lnTo>
                <a:lnTo>
                  <a:pt x="252983" y="137159"/>
                </a:lnTo>
                <a:close/>
              </a:path>
              <a:path w="518159" h="311150">
                <a:moveTo>
                  <a:pt x="466750" y="33527"/>
                </a:moveTo>
                <a:lnTo>
                  <a:pt x="432816" y="33527"/>
                </a:lnTo>
                <a:lnTo>
                  <a:pt x="478535" y="277367"/>
                </a:lnTo>
                <a:lnTo>
                  <a:pt x="512809" y="277367"/>
                </a:lnTo>
                <a:lnTo>
                  <a:pt x="466750" y="33527"/>
                </a:lnTo>
                <a:close/>
              </a:path>
              <a:path w="518159" h="311150">
                <a:moveTo>
                  <a:pt x="176783" y="85343"/>
                </a:moveTo>
                <a:lnTo>
                  <a:pt x="167640" y="85343"/>
                </a:lnTo>
                <a:lnTo>
                  <a:pt x="161544" y="88391"/>
                </a:lnTo>
                <a:lnTo>
                  <a:pt x="158496" y="91439"/>
                </a:lnTo>
                <a:lnTo>
                  <a:pt x="155448" y="97536"/>
                </a:lnTo>
                <a:lnTo>
                  <a:pt x="155448" y="176783"/>
                </a:lnTo>
                <a:lnTo>
                  <a:pt x="188975" y="176783"/>
                </a:lnTo>
                <a:lnTo>
                  <a:pt x="188975" y="137159"/>
                </a:lnTo>
                <a:lnTo>
                  <a:pt x="252983" y="137159"/>
                </a:lnTo>
                <a:lnTo>
                  <a:pt x="179831" y="88391"/>
                </a:lnTo>
                <a:lnTo>
                  <a:pt x="176783" y="85343"/>
                </a:lnTo>
                <a:close/>
              </a:path>
              <a:path w="518159" h="311150">
                <a:moveTo>
                  <a:pt x="457200" y="0"/>
                </a:moveTo>
                <a:lnTo>
                  <a:pt x="335279" y="0"/>
                </a:lnTo>
                <a:lnTo>
                  <a:pt x="329183" y="6095"/>
                </a:lnTo>
                <a:lnTo>
                  <a:pt x="326135" y="15239"/>
                </a:lnTo>
                <a:lnTo>
                  <a:pt x="307848" y="173736"/>
                </a:lnTo>
                <a:lnTo>
                  <a:pt x="342137" y="173736"/>
                </a:lnTo>
                <a:lnTo>
                  <a:pt x="359663" y="33527"/>
                </a:lnTo>
                <a:lnTo>
                  <a:pt x="466750" y="33527"/>
                </a:lnTo>
                <a:lnTo>
                  <a:pt x="463296" y="15239"/>
                </a:lnTo>
                <a:lnTo>
                  <a:pt x="463296" y="6095"/>
                </a:lnTo>
                <a:lnTo>
                  <a:pt x="45720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729728" y="3917188"/>
            <a:ext cx="48895" cy="106680"/>
          </a:xfrm>
          <a:custGeom>
            <a:rect l="l" t="t" r="r" b="b"/>
            <a:pathLst>
              <a:path w="48895" h="106679">
                <a:moveTo>
                  <a:pt x="30479" y="0"/>
                </a:moveTo>
                <a:lnTo>
                  <a:pt x="21336" y="0"/>
                </a:lnTo>
                <a:lnTo>
                  <a:pt x="15240" y="6096"/>
                </a:lnTo>
                <a:lnTo>
                  <a:pt x="11572" y="8286"/>
                </a:lnTo>
                <a:lnTo>
                  <a:pt x="6476" y="14478"/>
                </a:lnTo>
                <a:lnTo>
                  <a:pt x="1952" y="24098"/>
                </a:lnTo>
                <a:lnTo>
                  <a:pt x="0" y="36575"/>
                </a:lnTo>
                <a:lnTo>
                  <a:pt x="666" y="42148"/>
                </a:lnTo>
                <a:lnTo>
                  <a:pt x="3048" y="49149"/>
                </a:lnTo>
                <a:lnTo>
                  <a:pt x="7715" y="56721"/>
                </a:lnTo>
                <a:lnTo>
                  <a:pt x="15240" y="64008"/>
                </a:lnTo>
                <a:lnTo>
                  <a:pt x="15240" y="67056"/>
                </a:lnTo>
                <a:lnTo>
                  <a:pt x="18288" y="70103"/>
                </a:lnTo>
                <a:lnTo>
                  <a:pt x="15240" y="76200"/>
                </a:lnTo>
                <a:lnTo>
                  <a:pt x="10096" y="81724"/>
                </a:lnTo>
                <a:lnTo>
                  <a:pt x="8382" y="88391"/>
                </a:lnTo>
                <a:lnTo>
                  <a:pt x="10096" y="95059"/>
                </a:lnTo>
                <a:lnTo>
                  <a:pt x="15240" y="100584"/>
                </a:lnTo>
                <a:lnTo>
                  <a:pt x="18288" y="106679"/>
                </a:lnTo>
                <a:lnTo>
                  <a:pt x="33527" y="106679"/>
                </a:lnTo>
                <a:lnTo>
                  <a:pt x="36575" y="100584"/>
                </a:lnTo>
                <a:lnTo>
                  <a:pt x="39766" y="97107"/>
                </a:lnTo>
                <a:lnTo>
                  <a:pt x="43815" y="91059"/>
                </a:lnTo>
                <a:lnTo>
                  <a:pt x="47291" y="82153"/>
                </a:lnTo>
                <a:lnTo>
                  <a:pt x="48768" y="70103"/>
                </a:lnTo>
                <a:lnTo>
                  <a:pt x="48577" y="64484"/>
                </a:lnTo>
                <a:lnTo>
                  <a:pt x="47244" y="57150"/>
                </a:lnTo>
                <a:lnTo>
                  <a:pt x="43624" y="48672"/>
                </a:lnTo>
                <a:lnTo>
                  <a:pt x="36575" y="39624"/>
                </a:lnTo>
                <a:lnTo>
                  <a:pt x="33527" y="36575"/>
                </a:lnTo>
                <a:lnTo>
                  <a:pt x="36575" y="30479"/>
                </a:lnTo>
                <a:lnTo>
                  <a:pt x="40004" y="24955"/>
                </a:lnTo>
                <a:lnTo>
                  <a:pt x="41148" y="18287"/>
                </a:lnTo>
                <a:lnTo>
                  <a:pt x="40004" y="11620"/>
                </a:lnTo>
                <a:lnTo>
                  <a:pt x="36575" y="6096"/>
                </a:lnTo>
                <a:lnTo>
                  <a:pt x="30479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799831" y="3918711"/>
            <a:ext cx="52069" cy="105410"/>
          </a:xfrm>
          <a:custGeom>
            <a:rect l="l" t="t" r="r" b="b"/>
            <a:pathLst>
              <a:path w="52069" h="105410">
                <a:moveTo>
                  <a:pt x="24384" y="0"/>
                </a:moveTo>
                <a:lnTo>
                  <a:pt x="0" y="35052"/>
                </a:lnTo>
                <a:lnTo>
                  <a:pt x="190" y="40624"/>
                </a:lnTo>
                <a:lnTo>
                  <a:pt x="1524" y="47625"/>
                </a:lnTo>
                <a:lnTo>
                  <a:pt x="5143" y="55197"/>
                </a:lnTo>
                <a:lnTo>
                  <a:pt x="12192" y="62484"/>
                </a:lnTo>
                <a:lnTo>
                  <a:pt x="18288" y="68580"/>
                </a:lnTo>
                <a:lnTo>
                  <a:pt x="12192" y="74676"/>
                </a:lnTo>
                <a:lnTo>
                  <a:pt x="8763" y="80200"/>
                </a:lnTo>
                <a:lnTo>
                  <a:pt x="7620" y="86868"/>
                </a:lnTo>
                <a:lnTo>
                  <a:pt x="8763" y="93535"/>
                </a:lnTo>
                <a:lnTo>
                  <a:pt x="12192" y="99060"/>
                </a:lnTo>
                <a:lnTo>
                  <a:pt x="15240" y="105156"/>
                </a:lnTo>
                <a:lnTo>
                  <a:pt x="33527" y="105156"/>
                </a:lnTo>
                <a:lnTo>
                  <a:pt x="36575" y="99060"/>
                </a:lnTo>
                <a:lnTo>
                  <a:pt x="40243" y="95583"/>
                </a:lnTo>
                <a:lnTo>
                  <a:pt x="45339" y="89535"/>
                </a:lnTo>
                <a:lnTo>
                  <a:pt x="49863" y="80629"/>
                </a:lnTo>
                <a:lnTo>
                  <a:pt x="51816" y="68580"/>
                </a:lnTo>
                <a:lnTo>
                  <a:pt x="51149" y="62960"/>
                </a:lnTo>
                <a:lnTo>
                  <a:pt x="48768" y="55626"/>
                </a:lnTo>
                <a:lnTo>
                  <a:pt x="44100" y="47148"/>
                </a:lnTo>
                <a:lnTo>
                  <a:pt x="36575" y="38100"/>
                </a:lnTo>
                <a:lnTo>
                  <a:pt x="33527" y="35052"/>
                </a:lnTo>
                <a:lnTo>
                  <a:pt x="36575" y="28956"/>
                </a:lnTo>
                <a:lnTo>
                  <a:pt x="41719" y="23431"/>
                </a:lnTo>
                <a:lnTo>
                  <a:pt x="43433" y="16764"/>
                </a:lnTo>
                <a:lnTo>
                  <a:pt x="41719" y="10096"/>
                </a:lnTo>
                <a:lnTo>
                  <a:pt x="36575" y="4572"/>
                </a:lnTo>
                <a:lnTo>
                  <a:pt x="31051" y="1143"/>
                </a:lnTo>
                <a:lnTo>
                  <a:pt x="24384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973568" y="3969003"/>
            <a:ext cx="594360" cy="402590"/>
          </a:xfrm>
          <a:custGeom>
            <a:rect l="l" t="t" r="r" b="b"/>
            <a:pathLst>
              <a:path w="594359" h="402589">
                <a:moveTo>
                  <a:pt x="417575" y="268224"/>
                </a:moveTo>
                <a:lnTo>
                  <a:pt x="338327" y="268224"/>
                </a:lnTo>
                <a:lnTo>
                  <a:pt x="329850" y="269843"/>
                </a:lnTo>
                <a:lnTo>
                  <a:pt x="323087" y="274320"/>
                </a:lnTo>
                <a:lnTo>
                  <a:pt x="318611" y="281082"/>
                </a:lnTo>
                <a:lnTo>
                  <a:pt x="316991" y="289560"/>
                </a:lnTo>
                <a:lnTo>
                  <a:pt x="316991" y="310896"/>
                </a:lnTo>
                <a:lnTo>
                  <a:pt x="396239" y="310896"/>
                </a:lnTo>
                <a:lnTo>
                  <a:pt x="396239" y="356616"/>
                </a:lnTo>
                <a:lnTo>
                  <a:pt x="316991" y="356616"/>
                </a:lnTo>
                <a:lnTo>
                  <a:pt x="316991" y="377952"/>
                </a:lnTo>
                <a:lnTo>
                  <a:pt x="318611" y="388191"/>
                </a:lnTo>
                <a:lnTo>
                  <a:pt x="323087" y="395859"/>
                </a:lnTo>
                <a:lnTo>
                  <a:pt x="329850" y="400669"/>
                </a:lnTo>
                <a:lnTo>
                  <a:pt x="338327" y="402336"/>
                </a:lnTo>
                <a:lnTo>
                  <a:pt x="417575" y="402336"/>
                </a:lnTo>
                <a:lnTo>
                  <a:pt x="424291" y="400669"/>
                </a:lnTo>
                <a:lnTo>
                  <a:pt x="430148" y="395859"/>
                </a:lnTo>
                <a:lnTo>
                  <a:pt x="434292" y="388191"/>
                </a:lnTo>
                <a:lnTo>
                  <a:pt x="435863" y="377952"/>
                </a:lnTo>
                <a:lnTo>
                  <a:pt x="435863" y="289560"/>
                </a:lnTo>
                <a:lnTo>
                  <a:pt x="434292" y="281082"/>
                </a:lnTo>
                <a:lnTo>
                  <a:pt x="430149" y="274320"/>
                </a:lnTo>
                <a:lnTo>
                  <a:pt x="424291" y="269843"/>
                </a:lnTo>
                <a:lnTo>
                  <a:pt x="417575" y="268224"/>
                </a:lnTo>
                <a:close/>
              </a:path>
              <a:path w="594359" h="402589">
                <a:moveTo>
                  <a:pt x="207263" y="222504"/>
                </a:moveTo>
                <a:lnTo>
                  <a:pt x="149351" y="222504"/>
                </a:lnTo>
                <a:lnTo>
                  <a:pt x="243839" y="329184"/>
                </a:lnTo>
                <a:lnTo>
                  <a:pt x="263794" y="345043"/>
                </a:lnTo>
                <a:lnTo>
                  <a:pt x="284606" y="353187"/>
                </a:lnTo>
                <a:lnTo>
                  <a:pt x="302561" y="356187"/>
                </a:lnTo>
                <a:lnTo>
                  <a:pt x="313943" y="356616"/>
                </a:lnTo>
                <a:lnTo>
                  <a:pt x="356615" y="356616"/>
                </a:lnTo>
                <a:lnTo>
                  <a:pt x="356615" y="310896"/>
                </a:lnTo>
                <a:lnTo>
                  <a:pt x="316991" y="310896"/>
                </a:lnTo>
                <a:lnTo>
                  <a:pt x="307705" y="310657"/>
                </a:lnTo>
                <a:lnTo>
                  <a:pt x="295275" y="308990"/>
                </a:lnTo>
                <a:lnTo>
                  <a:pt x="282273" y="304466"/>
                </a:lnTo>
                <a:lnTo>
                  <a:pt x="271272" y="295656"/>
                </a:lnTo>
                <a:lnTo>
                  <a:pt x="207263" y="222504"/>
                </a:lnTo>
                <a:close/>
              </a:path>
              <a:path w="594359" h="402589">
                <a:moveTo>
                  <a:pt x="493775" y="109728"/>
                </a:moveTo>
                <a:lnTo>
                  <a:pt x="487679" y="112775"/>
                </a:lnTo>
                <a:lnTo>
                  <a:pt x="481583" y="118872"/>
                </a:lnTo>
                <a:lnTo>
                  <a:pt x="475487" y="128016"/>
                </a:lnTo>
                <a:lnTo>
                  <a:pt x="475487" y="179832"/>
                </a:lnTo>
                <a:lnTo>
                  <a:pt x="515111" y="179832"/>
                </a:lnTo>
                <a:lnTo>
                  <a:pt x="542543" y="201168"/>
                </a:lnTo>
                <a:lnTo>
                  <a:pt x="515111" y="222504"/>
                </a:lnTo>
                <a:lnTo>
                  <a:pt x="475487" y="222504"/>
                </a:lnTo>
                <a:lnTo>
                  <a:pt x="475487" y="277368"/>
                </a:lnTo>
                <a:lnTo>
                  <a:pt x="481583" y="283463"/>
                </a:lnTo>
                <a:lnTo>
                  <a:pt x="487679" y="286512"/>
                </a:lnTo>
                <a:lnTo>
                  <a:pt x="490727" y="289560"/>
                </a:lnTo>
                <a:lnTo>
                  <a:pt x="502920" y="289560"/>
                </a:lnTo>
                <a:lnTo>
                  <a:pt x="509015" y="286512"/>
                </a:lnTo>
                <a:lnTo>
                  <a:pt x="585215" y="219456"/>
                </a:lnTo>
                <a:lnTo>
                  <a:pt x="591311" y="213360"/>
                </a:lnTo>
                <a:lnTo>
                  <a:pt x="594359" y="207263"/>
                </a:lnTo>
                <a:lnTo>
                  <a:pt x="594359" y="192024"/>
                </a:lnTo>
                <a:lnTo>
                  <a:pt x="591311" y="185928"/>
                </a:lnTo>
                <a:lnTo>
                  <a:pt x="585215" y="182880"/>
                </a:lnTo>
                <a:lnTo>
                  <a:pt x="509015" y="115824"/>
                </a:lnTo>
                <a:lnTo>
                  <a:pt x="499872" y="112775"/>
                </a:lnTo>
                <a:lnTo>
                  <a:pt x="493775" y="109728"/>
                </a:lnTo>
                <a:close/>
              </a:path>
              <a:path w="594359" h="402589">
                <a:moveTo>
                  <a:pt x="57911" y="134112"/>
                </a:moveTo>
                <a:lnTo>
                  <a:pt x="34718" y="139446"/>
                </a:lnTo>
                <a:lnTo>
                  <a:pt x="16382" y="153924"/>
                </a:lnTo>
                <a:lnTo>
                  <a:pt x="4333" y="175260"/>
                </a:lnTo>
                <a:lnTo>
                  <a:pt x="0" y="201168"/>
                </a:lnTo>
                <a:lnTo>
                  <a:pt x="4333" y="227076"/>
                </a:lnTo>
                <a:lnTo>
                  <a:pt x="16382" y="248412"/>
                </a:lnTo>
                <a:lnTo>
                  <a:pt x="34718" y="262890"/>
                </a:lnTo>
                <a:lnTo>
                  <a:pt x="57911" y="268224"/>
                </a:lnTo>
                <a:lnTo>
                  <a:pt x="77247" y="264937"/>
                </a:lnTo>
                <a:lnTo>
                  <a:pt x="93725" y="255650"/>
                </a:lnTo>
                <a:lnTo>
                  <a:pt x="106775" y="241220"/>
                </a:lnTo>
                <a:lnTo>
                  <a:pt x="115824" y="222504"/>
                </a:lnTo>
                <a:lnTo>
                  <a:pt x="57911" y="222504"/>
                </a:lnTo>
                <a:lnTo>
                  <a:pt x="51196" y="220884"/>
                </a:lnTo>
                <a:lnTo>
                  <a:pt x="45339" y="216408"/>
                </a:lnTo>
                <a:lnTo>
                  <a:pt x="41195" y="209645"/>
                </a:lnTo>
                <a:lnTo>
                  <a:pt x="39624" y="201168"/>
                </a:lnTo>
                <a:lnTo>
                  <a:pt x="41195" y="192690"/>
                </a:lnTo>
                <a:lnTo>
                  <a:pt x="45338" y="185928"/>
                </a:lnTo>
                <a:lnTo>
                  <a:pt x="51196" y="181451"/>
                </a:lnTo>
                <a:lnTo>
                  <a:pt x="57911" y="179832"/>
                </a:lnTo>
                <a:lnTo>
                  <a:pt x="115824" y="179832"/>
                </a:lnTo>
                <a:lnTo>
                  <a:pt x="106775" y="161115"/>
                </a:lnTo>
                <a:lnTo>
                  <a:pt x="93725" y="146685"/>
                </a:lnTo>
                <a:lnTo>
                  <a:pt x="77247" y="137398"/>
                </a:lnTo>
                <a:lnTo>
                  <a:pt x="57911" y="134112"/>
                </a:lnTo>
                <a:close/>
              </a:path>
              <a:path w="594359" h="402589">
                <a:moveTo>
                  <a:pt x="515111" y="179832"/>
                </a:moveTo>
                <a:lnTo>
                  <a:pt x="57911" y="179832"/>
                </a:lnTo>
                <a:lnTo>
                  <a:pt x="66389" y="181451"/>
                </a:lnTo>
                <a:lnTo>
                  <a:pt x="73151" y="185928"/>
                </a:lnTo>
                <a:lnTo>
                  <a:pt x="77628" y="192690"/>
                </a:lnTo>
                <a:lnTo>
                  <a:pt x="79248" y="201168"/>
                </a:lnTo>
                <a:lnTo>
                  <a:pt x="77628" y="209645"/>
                </a:lnTo>
                <a:lnTo>
                  <a:pt x="73151" y="216408"/>
                </a:lnTo>
                <a:lnTo>
                  <a:pt x="66389" y="220884"/>
                </a:lnTo>
                <a:lnTo>
                  <a:pt x="57911" y="222504"/>
                </a:lnTo>
                <a:lnTo>
                  <a:pt x="515111" y="222504"/>
                </a:lnTo>
                <a:lnTo>
                  <a:pt x="515111" y="179832"/>
                </a:lnTo>
                <a:close/>
              </a:path>
              <a:path w="594359" h="402589">
                <a:moveTo>
                  <a:pt x="356615" y="45720"/>
                </a:moveTo>
                <a:lnTo>
                  <a:pt x="298703" y="45720"/>
                </a:lnTo>
                <a:lnTo>
                  <a:pt x="288083" y="46148"/>
                </a:lnTo>
                <a:lnTo>
                  <a:pt x="268604" y="49149"/>
                </a:lnTo>
                <a:lnTo>
                  <a:pt x="245125" y="57292"/>
                </a:lnTo>
                <a:lnTo>
                  <a:pt x="222503" y="73151"/>
                </a:lnTo>
                <a:lnTo>
                  <a:pt x="131063" y="179832"/>
                </a:lnTo>
                <a:lnTo>
                  <a:pt x="185927" y="179832"/>
                </a:lnTo>
                <a:lnTo>
                  <a:pt x="249935" y="106680"/>
                </a:lnTo>
                <a:lnTo>
                  <a:pt x="262699" y="97393"/>
                </a:lnTo>
                <a:lnTo>
                  <a:pt x="276605" y="91821"/>
                </a:lnTo>
                <a:lnTo>
                  <a:pt x="289369" y="89106"/>
                </a:lnTo>
                <a:lnTo>
                  <a:pt x="298703" y="88392"/>
                </a:lnTo>
                <a:lnTo>
                  <a:pt x="356615" y="88392"/>
                </a:lnTo>
                <a:lnTo>
                  <a:pt x="349900" y="86772"/>
                </a:lnTo>
                <a:lnTo>
                  <a:pt x="344043" y="82296"/>
                </a:lnTo>
                <a:lnTo>
                  <a:pt x="339899" y="75533"/>
                </a:lnTo>
                <a:lnTo>
                  <a:pt x="338327" y="67056"/>
                </a:lnTo>
                <a:lnTo>
                  <a:pt x="339899" y="58578"/>
                </a:lnTo>
                <a:lnTo>
                  <a:pt x="344042" y="51816"/>
                </a:lnTo>
                <a:lnTo>
                  <a:pt x="349900" y="47339"/>
                </a:lnTo>
                <a:lnTo>
                  <a:pt x="356615" y="45720"/>
                </a:lnTo>
                <a:close/>
              </a:path>
              <a:path w="594359" h="402589">
                <a:moveTo>
                  <a:pt x="356615" y="0"/>
                </a:moveTo>
                <a:lnTo>
                  <a:pt x="338613" y="3714"/>
                </a:lnTo>
                <a:lnTo>
                  <a:pt x="322325" y="13716"/>
                </a:lnTo>
                <a:lnTo>
                  <a:pt x="309467" y="28289"/>
                </a:lnTo>
                <a:lnTo>
                  <a:pt x="301751" y="45720"/>
                </a:lnTo>
                <a:lnTo>
                  <a:pt x="356615" y="45720"/>
                </a:lnTo>
                <a:lnTo>
                  <a:pt x="364616" y="47339"/>
                </a:lnTo>
                <a:lnTo>
                  <a:pt x="370331" y="51816"/>
                </a:lnTo>
                <a:lnTo>
                  <a:pt x="373760" y="58578"/>
                </a:lnTo>
                <a:lnTo>
                  <a:pt x="374903" y="67056"/>
                </a:lnTo>
                <a:lnTo>
                  <a:pt x="373760" y="75533"/>
                </a:lnTo>
                <a:lnTo>
                  <a:pt x="370331" y="82296"/>
                </a:lnTo>
                <a:lnTo>
                  <a:pt x="364616" y="86772"/>
                </a:lnTo>
                <a:lnTo>
                  <a:pt x="356615" y="88392"/>
                </a:lnTo>
                <a:lnTo>
                  <a:pt x="301751" y="88392"/>
                </a:lnTo>
                <a:lnTo>
                  <a:pt x="309467" y="107108"/>
                </a:lnTo>
                <a:lnTo>
                  <a:pt x="322325" y="121539"/>
                </a:lnTo>
                <a:lnTo>
                  <a:pt x="338613" y="130825"/>
                </a:lnTo>
                <a:lnTo>
                  <a:pt x="356615" y="134112"/>
                </a:lnTo>
                <a:lnTo>
                  <a:pt x="380285" y="128777"/>
                </a:lnTo>
                <a:lnTo>
                  <a:pt x="399668" y="114300"/>
                </a:lnTo>
                <a:lnTo>
                  <a:pt x="412765" y="92963"/>
                </a:lnTo>
                <a:lnTo>
                  <a:pt x="417575" y="67056"/>
                </a:lnTo>
                <a:lnTo>
                  <a:pt x="412765" y="41148"/>
                </a:lnTo>
                <a:lnTo>
                  <a:pt x="399669" y="19812"/>
                </a:lnTo>
                <a:lnTo>
                  <a:pt x="380285" y="5334"/>
                </a:lnTo>
                <a:lnTo>
                  <a:pt x="356615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486144" y="2719323"/>
            <a:ext cx="2919983" cy="292608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132064" y="2630932"/>
            <a:ext cx="146685" cy="485140"/>
          </a:xfrm>
          <a:custGeom>
            <a:rect l="l" t="t" r="r" b="b"/>
            <a:pathLst>
              <a:path w="146684" h="485139">
                <a:moveTo>
                  <a:pt x="0" y="484631"/>
                </a:moveTo>
                <a:lnTo>
                  <a:pt x="97535" y="0"/>
                </a:lnTo>
                <a:lnTo>
                  <a:pt x="146303" y="0"/>
                </a:lnTo>
              </a:path>
            </a:pathLst>
          </a:custGeom>
          <a:ln w="9144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543800" y="2646172"/>
            <a:ext cx="338455" cy="454659"/>
          </a:xfrm>
          <a:custGeom>
            <a:rect l="l" t="t" r="r" b="b"/>
            <a:pathLst>
              <a:path w="338454" h="454659">
                <a:moveTo>
                  <a:pt x="338327" y="454151"/>
                </a:moveTo>
                <a:lnTo>
                  <a:pt x="51816" y="0"/>
                </a:lnTo>
                <a:lnTo>
                  <a:pt x="0" y="0"/>
                </a:lnTo>
              </a:path>
            </a:pathLst>
          </a:custGeom>
          <a:ln w="9144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8317483" y="3112008"/>
            <a:ext cx="3721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68588" y="4626864"/>
            <a:ext cx="37211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41%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162292" y="4888991"/>
            <a:ext cx="37211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90435" y="3560064"/>
            <a:ext cx="3721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>
                <a:solidFill>
                  <a:srgbClr val="FFFFFF"/>
                </a:solidFill>
                <a:latin typeface="Calibri"/>
                <a:cs typeface="Calibri"/>
              </a:rPr>
              <a:t>32%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4500" y="1646326"/>
            <a:ext cx="8126095" cy="1123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100" b="1" spc="30">
                <a:solidFill>
                  <a:srgbClr val="565656"/>
                </a:solidFill>
                <a:latin typeface="Microsoft JhengHei"/>
                <a:cs typeface="Microsoft JhengHei"/>
              </a:rPr>
              <a:t>业比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例有</a:t>
            </a:r>
            <a:r>
              <a:rPr sz="2100" b="1" spc="-15">
                <a:solidFill>
                  <a:srgbClr val="565656"/>
                </a:solidFill>
                <a:latin typeface="Microsoft JhengHei"/>
                <a:cs typeface="Microsoft JhengHei"/>
              </a:rPr>
              <a:t>所</a:t>
            </a:r>
            <a:r>
              <a:rPr sz="2100" b="1" spc="10">
                <a:solidFill>
                  <a:srgbClr val="565656"/>
                </a:solidFill>
                <a:latin typeface="Microsoft JhengHei"/>
                <a:cs typeface="Microsoft JhengHei"/>
              </a:rPr>
              <a:t>下降</a:t>
            </a:r>
            <a:endParaRPr sz="2100">
              <a:latin typeface="Microsoft JhengHei"/>
              <a:cs typeface="Microsoft JhengHei"/>
            </a:endParaRPr>
          </a:p>
          <a:p>
            <a:pPr marL="1713230">
              <a:lnSpc>
                <a:spcPct val="100000"/>
              </a:lnSpc>
              <a:spcBef>
                <a:spcPts val="145"/>
              </a:spcBef>
              <a:tabLst>
                <a:tab pos="7165975"/>
              </a:tabLst>
            </a:pPr>
            <a:r>
              <a:rPr sz="1550" b="1">
                <a:latin typeface="Calibri"/>
                <a:cs typeface="Calibri"/>
              </a:rPr>
              <a:t>2023</a:t>
            </a:r>
            <a:r>
              <a:rPr sz="1550" b="1" spc="30">
                <a:latin typeface="Microsoft JhengHei"/>
                <a:cs typeface="Microsoft JhengHei"/>
              </a:rPr>
              <a:t>年	</a:t>
            </a:r>
            <a:r>
              <a:rPr sz="2325" b="1" baseline="1792">
                <a:latin typeface="Calibri"/>
                <a:cs typeface="Calibri"/>
              </a:rPr>
              <a:t>2022</a:t>
            </a:r>
            <a:r>
              <a:rPr sz="2325" b="1" spc="44" baseline="1792">
                <a:latin typeface="Microsoft JhengHei"/>
                <a:cs typeface="Microsoft JhengHei"/>
              </a:rPr>
              <a:t>年</a:t>
            </a:r>
            <a:endParaRPr sz="2325" baseline="1792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100">
              <a:latin typeface="Microsoft JhengHei"/>
              <a:cs typeface="Microsoft JhengHei"/>
            </a:endParaRPr>
          </a:p>
          <a:p>
            <a:pPr marR="5080" algn="r">
              <a:lnSpc>
                <a:spcPct val="100000"/>
              </a:lnSpc>
              <a:tabLst>
                <a:tab pos="454025"/>
                <a:tab pos="1045210"/>
              </a:tabLst>
            </a:pPr>
            <a:r>
              <a:rPr sz="1550" b="1">
                <a:latin typeface="Calibri"/>
                <a:cs typeface="Calibri"/>
              </a:rPr>
              <a:t>2</a:t>
            </a:r>
            <a:r>
              <a:rPr sz="1550" b="1" spc="20">
                <a:latin typeface="Calibri"/>
                <a:cs typeface="Calibri"/>
              </a:rPr>
              <a:t>%</a:t>
            </a:r>
            <a:r>
              <a:rPr sz="1550" b="1">
                <a:latin typeface="Calibri"/>
                <a:cs typeface="Calibri"/>
              </a:rPr>
              <a:t>	</a:t>
            </a:r>
            <a:r>
              <a:rPr sz="2325" b="1" baseline="1792">
                <a:latin typeface="Calibri"/>
                <a:cs typeface="Calibri"/>
              </a:rPr>
              <a:t>2</a:t>
            </a:r>
            <a:r>
              <a:rPr sz="2325" b="1" spc="30" baseline="1792">
                <a:latin typeface="Calibri"/>
                <a:cs typeface="Calibri"/>
              </a:rPr>
              <a:t>%</a:t>
            </a:r>
            <a:r>
              <a:rPr sz="2325" b="1" baseline="1792">
                <a:latin typeface="Calibri"/>
                <a:cs typeface="Calibri"/>
              </a:rPr>
              <a:t>	</a:t>
            </a:r>
            <a:r>
              <a:rPr sz="2325" b="1" spc="7" baseline="3584">
                <a:latin typeface="Calibri"/>
                <a:cs typeface="Calibri"/>
              </a:rPr>
              <a:t>1%</a:t>
            </a:r>
            <a:endParaRPr sz="2325" baseline="3584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778326" y="3059846"/>
            <a:ext cx="90267" cy="8705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4879340" y="3002279"/>
            <a:ext cx="9645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5">
                <a:solidFill>
                  <a:srgbClr val="585858"/>
                </a:solidFill>
                <a:latin typeface="微软雅黑"/>
                <a:cs typeface="微软雅黑"/>
              </a:rPr>
              <a:t>能源和资源行业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778326" y="3419660"/>
            <a:ext cx="90267" cy="92846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4879340" y="3368040"/>
            <a:ext cx="8305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5">
                <a:solidFill>
                  <a:srgbClr val="585858"/>
                </a:solidFill>
                <a:latin typeface="微软雅黑"/>
                <a:cs typeface="微软雅黑"/>
              </a:rPr>
              <a:t>金融服务行业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778326" y="3785270"/>
            <a:ext cx="90267" cy="8705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4879340" y="3730752"/>
            <a:ext cx="9645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5">
                <a:solidFill>
                  <a:srgbClr val="585858"/>
                </a:solidFill>
                <a:latin typeface="微软雅黑"/>
                <a:cs typeface="微软雅黑"/>
              </a:rPr>
              <a:t>医疗及医药行业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778326" y="4151030"/>
            <a:ext cx="90267" cy="8705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4879340" y="4096511"/>
            <a:ext cx="5619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5">
                <a:solidFill>
                  <a:srgbClr val="585858"/>
                </a:solidFill>
                <a:latin typeface="微软雅黑"/>
                <a:cs typeface="微软雅黑"/>
              </a:rPr>
              <a:t>制造行业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778326" y="4513658"/>
            <a:ext cx="90267" cy="9026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4879340" y="4462271"/>
            <a:ext cx="6959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5">
                <a:solidFill>
                  <a:srgbClr val="585858"/>
                </a:solidFill>
                <a:latin typeface="微软雅黑"/>
                <a:cs typeface="微软雅黑"/>
              </a:rPr>
              <a:t>房地产行业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778326" y="4879418"/>
            <a:ext cx="90267" cy="90267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4879340" y="4824983"/>
            <a:ext cx="5619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5">
                <a:solidFill>
                  <a:srgbClr val="585858"/>
                </a:solidFill>
                <a:latin typeface="微软雅黑"/>
                <a:cs typeface="微软雅黑"/>
              </a:rPr>
              <a:t>消费行业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778326" y="5246115"/>
            <a:ext cx="90267" cy="89407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4879340" y="5190744"/>
            <a:ext cx="13665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5">
                <a:solidFill>
                  <a:srgbClr val="585858"/>
                </a:solidFill>
                <a:latin typeface="微软雅黑"/>
                <a:cs typeface="微软雅黑"/>
              </a:rPr>
              <a:t>科技、传媒和电信行业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778326" y="5611876"/>
            <a:ext cx="90267" cy="89407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4879340" y="5553455"/>
            <a:ext cx="2940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5">
                <a:solidFill>
                  <a:srgbClr val="585858"/>
                </a:solidFill>
                <a:latin typeface="微软雅黑"/>
                <a:cs typeface="微软雅黑"/>
              </a:rPr>
              <a:t>其它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29259" y="6228313"/>
            <a:ext cx="7109459" cy="3505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200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资料来源：上交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深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北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latin typeface="华文细黑"/>
                <a:cs typeface="华文细黑"/>
              </a:rPr>
              <a:t>，</a:t>
            </a:r>
            <a:r>
              <a:rPr sz="850" spc="10">
                <a:latin typeface="华文细黑"/>
                <a:cs typeface="华文细黑"/>
              </a:rPr>
              <a:t>德</a:t>
            </a:r>
            <a:r>
              <a:rPr sz="850" spc="35">
                <a:latin typeface="华文细黑"/>
                <a:cs typeface="华文细黑"/>
              </a:rPr>
              <a:t>勤估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与</a:t>
            </a:r>
            <a:r>
              <a:rPr sz="850" spc="10">
                <a:latin typeface="华文细黑"/>
                <a:cs typeface="华文细黑"/>
              </a:rPr>
              <a:t>分</a:t>
            </a:r>
            <a:r>
              <a:rPr sz="850" spc="35">
                <a:latin typeface="华文细黑"/>
                <a:cs typeface="华文细黑"/>
              </a:rPr>
              <a:t>析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数</a:t>
            </a:r>
            <a:r>
              <a:rPr sz="850" spc="10">
                <a:latin typeface="华文细黑"/>
                <a:cs typeface="华文细黑"/>
              </a:rPr>
              <a:t>据</a:t>
            </a:r>
            <a:r>
              <a:rPr sz="850" spc="35">
                <a:latin typeface="华文细黑"/>
                <a:cs typeface="华文细黑"/>
              </a:rPr>
              <a:t>截</a:t>
            </a:r>
            <a:r>
              <a:rPr sz="850" spc="10">
                <a:latin typeface="华文细黑"/>
                <a:cs typeface="华文细黑"/>
              </a:rPr>
              <a:t>至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29</a:t>
            </a:r>
            <a:r>
              <a:rPr sz="850" spc="35">
                <a:latin typeface="华文细黑"/>
                <a:cs typeface="华文细黑"/>
              </a:rPr>
              <a:t>日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德</a:t>
            </a:r>
            <a:r>
              <a:rPr sz="850" spc="10">
                <a:latin typeface="华文细黑"/>
                <a:cs typeface="华文细黑"/>
              </a:rPr>
              <a:t>勤</a:t>
            </a:r>
            <a:r>
              <a:rPr sz="850" spc="35">
                <a:latin typeface="华文细黑"/>
                <a:cs typeface="华文细黑"/>
              </a:rPr>
              <a:t>预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15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10">
                <a:latin typeface="Calibri"/>
                <a:cs typeface="Calibri"/>
              </a:rPr>
              <a:t>12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10">
                <a:latin typeface="Calibri"/>
                <a:cs typeface="Calibri"/>
              </a:rPr>
              <a:t>11</a:t>
            </a:r>
            <a:r>
              <a:rPr sz="850" spc="35">
                <a:latin typeface="华文细黑"/>
                <a:cs typeface="华文细黑"/>
              </a:rPr>
              <a:t>日</a:t>
            </a:r>
            <a:r>
              <a:rPr sz="850" spc="10">
                <a:latin typeface="华文细黑"/>
                <a:cs typeface="华文细黑"/>
              </a:rPr>
              <a:t>至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29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之</a:t>
            </a:r>
            <a:r>
              <a:rPr sz="850" spc="10">
                <a:latin typeface="华文细黑"/>
                <a:cs typeface="华文细黑"/>
              </a:rPr>
              <a:t>间</a:t>
            </a:r>
            <a:r>
              <a:rPr sz="850" spc="35">
                <a:latin typeface="华文细黑"/>
                <a:cs typeface="华文细黑"/>
              </a:rPr>
              <a:t>有</a:t>
            </a:r>
            <a:r>
              <a:rPr sz="850" spc="10">
                <a:latin typeface="Calibri"/>
                <a:cs typeface="Calibri"/>
              </a:rPr>
              <a:t>13</a:t>
            </a:r>
            <a:r>
              <a:rPr sz="850" spc="35">
                <a:latin typeface="华文细黑"/>
                <a:cs typeface="华文细黑"/>
              </a:rPr>
              <a:t>只</a:t>
            </a:r>
            <a:r>
              <a:rPr sz="850" spc="10">
                <a:latin typeface="华文细黑"/>
                <a:cs typeface="华文细黑"/>
              </a:rPr>
              <a:t>新</a:t>
            </a:r>
            <a:r>
              <a:rPr sz="850" spc="35">
                <a:latin typeface="华文细黑"/>
                <a:cs typeface="华文细黑"/>
              </a:rPr>
              <a:t>股</a:t>
            </a:r>
            <a:r>
              <a:rPr sz="850" spc="10">
                <a:latin typeface="华文细黑"/>
                <a:cs typeface="华文细黑"/>
              </a:rPr>
              <a:t>上</a:t>
            </a:r>
            <a:r>
              <a:rPr sz="850" spc="35">
                <a:latin typeface="华文细黑"/>
                <a:cs typeface="华文细黑"/>
              </a:rPr>
              <a:t>市。</a:t>
            </a:r>
            <a:endParaRPr sz="850">
              <a:latin typeface="华文细黑"/>
              <a:cs typeface="华文细黑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700" spc="-5">
                <a:latin typeface="Calibri"/>
                <a:cs typeface="Calibri"/>
              </a:rPr>
              <a:t>©</a:t>
            </a:r>
            <a:r>
              <a:rPr sz="700">
                <a:latin typeface="Calibri"/>
                <a:cs typeface="Calibri"/>
              </a:rPr>
              <a:t> 2023</a:t>
            </a:r>
            <a:r>
              <a:rPr sz="700" spc="-5">
                <a:latin typeface="华文细黑"/>
                <a:cs typeface="华文细黑"/>
              </a:rPr>
              <a:t>。欲了解更多信息，请联系德勤中国。</a:t>
            </a:r>
            <a:endParaRPr sz="700">
              <a:latin typeface="华文细黑"/>
              <a:cs typeface="华文细黑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60"/>
              </a:spcBef>
            </a:pPr>
            <a:r>
              <a:rPr spc="-5"/>
              <a:t>33</a:t>
            </a:r>
          </a:p>
        </p:txBody>
      </p:sp>
      <p:sp>
        <p:nvSpPr>
          <p:cNvPr id="42" name="object 42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268224" y="4142740"/>
            <a:ext cx="9174480" cy="253365"/>
          </a:xfrm>
          <a:custGeom>
            <a:rect l="l" t="t" r="r" b="b"/>
            <a:pathLst>
              <a:path w="9174480" h="253364">
                <a:moveTo>
                  <a:pt x="128015" y="0"/>
                </a:moveTo>
                <a:lnTo>
                  <a:pt x="0" y="128015"/>
                </a:lnTo>
                <a:lnTo>
                  <a:pt x="128015" y="252984"/>
                </a:lnTo>
                <a:lnTo>
                  <a:pt x="128015" y="188976"/>
                </a:lnTo>
                <a:lnTo>
                  <a:pt x="9174480" y="188976"/>
                </a:lnTo>
                <a:lnTo>
                  <a:pt x="9174480" y="64008"/>
                </a:lnTo>
                <a:lnTo>
                  <a:pt x="128015" y="64008"/>
                </a:lnTo>
                <a:lnTo>
                  <a:pt x="128015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003792" y="1963420"/>
            <a:ext cx="259079" cy="509270"/>
          </a:xfrm>
          <a:custGeom>
            <a:rect l="l" t="t" r="r" b="b"/>
            <a:pathLst>
              <a:path w="259077" h="509269">
                <a:moveTo>
                  <a:pt x="0" y="0"/>
                </a:moveTo>
                <a:lnTo>
                  <a:pt x="0" y="493775"/>
                </a:lnTo>
                <a:lnTo>
                  <a:pt x="32432" y="494442"/>
                </a:lnTo>
                <a:lnTo>
                  <a:pt x="65150" y="496824"/>
                </a:lnTo>
                <a:lnTo>
                  <a:pt x="97297" y="501491"/>
                </a:lnTo>
                <a:lnTo>
                  <a:pt x="128015" y="509015"/>
                </a:lnTo>
                <a:lnTo>
                  <a:pt x="259079" y="36575"/>
                </a:lnTo>
                <a:lnTo>
                  <a:pt x="207849" y="23408"/>
                </a:lnTo>
                <a:lnTo>
                  <a:pt x="156472" y="13167"/>
                </a:lnTo>
                <a:lnTo>
                  <a:pt x="104802" y="5852"/>
                </a:lnTo>
                <a:lnTo>
                  <a:pt x="52693" y="1463"/>
                </a:lnTo>
                <a:lnTo>
                  <a:pt x="0" y="0"/>
                </a:lnTo>
                <a:close/>
              </a:path>
            </a:pathLst>
          </a:custGeom>
          <a:solidFill>
            <a:srgbClr val="8496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134856" y="1999995"/>
            <a:ext cx="173990" cy="478790"/>
          </a:xfrm>
          <a:custGeom>
            <a:rect l="l" t="t" r="r" b="b"/>
            <a:pathLst>
              <a:path w="173990" h="478789">
                <a:moveTo>
                  <a:pt x="128016" y="0"/>
                </a:moveTo>
                <a:lnTo>
                  <a:pt x="0" y="472439"/>
                </a:lnTo>
                <a:lnTo>
                  <a:pt x="6096" y="475488"/>
                </a:lnTo>
                <a:lnTo>
                  <a:pt x="15240" y="478536"/>
                </a:lnTo>
                <a:lnTo>
                  <a:pt x="21336" y="478536"/>
                </a:lnTo>
                <a:lnTo>
                  <a:pt x="173736" y="12191"/>
                </a:lnTo>
                <a:lnTo>
                  <a:pt x="162305" y="9429"/>
                </a:lnTo>
                <a:lnTo>
                  <a:pt x="139446" y="2762"/>
                </a:lnTo>
                <a:lnTo>
                  <a:pt x="128016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159240" y="2012188"/>
            <a:ext cx="436245" cy="542925"/>
          </a:xfrm>
          <a:custGeom>
            <a:rect l="l" t="t" r="r" b="b"/>
            <a:pathLst>
              <a:path w="436245" h="542925">
                <a:moveTo>
                  <a:pt x="149351" y="0"/>
                </a:moveTo>
                <a:lnTo>
                  <a:pt x="0" y="469391"/>
                </a:lnTo>
                <a:lnTo>
                  <a:pt x="37814" y="482536"/>
                </a:lnTo>
                <a:lnTo>
                  <a:pt x="73913" y="499110"/>
                </a:lnTo>
                <a:lnTo>
                  <a:pt x="108870" y="519112"/>
                </a:lnTo>
                <a:lnTo>
                  <a:pt x="143255" y="542544"/>
                </a:lnTo>
                <a:lnTo>
                  <a:pt x="435863" y="146303"/>
                </a:lnTo>
                <a:lnTo>
                  <a:pt x="391145" y="115569"/>
                </a:lnTo>
                <a:lnTo>
                  <a:pt x="345327" y="87375"/>
                </a:lnTo>
                <a:lnTo>
                  <a:pt x="298322" y="61722"/>
                </a:lnTo>
                <a:lnTo>
                  <a:pt x="250048" y="38608"/>
                </a:lnTo>
                <a:lnTo>
                  <a:pt x="200420" y="18034"/>
                </a:lnTo>
                <a:lnTo>
                  <a:pt x="149351" y="0"/>
                </a:lnTo>
                <a:close/>
              </a:path>
            </a:pathLst>
          </a:custGeom>
          <a:solidFill>
            <a:srgbClr val="559FC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775192" y="2173732"/>
            <a:ext cx="1219835" cy="1769110"/>
          </a:xfrm>
          <a:custGeom>
            <a:rect l="l" t="t" r="r" b="b"/>
            <a:pathLst>
              <a:path w="1219834" h="1769110">
                <a:moveTo>
                  <a:pt x="118872" y="1264919"/>
                </a:moveTo>
                <a:lnTo>
                  <a:pt x="0" y="1740407"/>
                </a:lnTo>
                <a:lnTo>
                  <a:pt x="48103" y="1750985"/>
                </a:lnTo>
                <a:lnTo>
                  <a:pt x="96345" y="1759114"/>
                </a:lnTo>
                <a:lnTo>
                  <a:pt x="144643" y="1764821"/>
                </a:lnTo>
                <a:lnTo>
                  <a:pt x="192913" y="1768136"/>
                </a:lnTo>
                <a:lnTo>
                  <a:pt x="241071" y="1769085"/>
                </a:lnTo>
                <a:lnTo>
                  <a:pt x="289036" y="1767697"/>
                </a:lnTo>
                <a:lnTo>
                  <a:pt x="336722" y="1763998"/>
                </a:lnTo>
                <a:lnTo>
                  <a:pt x="384048" y="1758018"/>
                </a:lnTo>
                <a:lnTo>
                  <a:pt x="430928" y="1749784"/>
                </a:lnTo>
                <a:lnTo>
                  <a:pt x="477281" y="1739323"/>
                </a:lnTo>
                <a:lnTo>
                  <a:pt x="523023" y="1726663"/>
                </a:lnTo>
                <a:lnTo>
                  <a:pt x="568071" y="1711833"/>
                </a:lnTo>
                <a:lnTo>
                  <a:pt x="612340" y="1694859"/>
                </a:lnTo>
                <a:lnTo>
                  <a:pt x="655748" y="1675770"/>
                </a:lnTo>
                <a:lnTo>
                  <a:pt x="698212" y="1654593"/>
                </a:lnTo>
                <a:lnTo>
                  <a:pt x="739647" y="1631357"/>
                </a:lnTo>
                <a:lnTo>
                  <a:pt x="779972" y="1606088"/>
                </a:lnTo>
                <a:lnTo>
                  <a:pt x="819102" y="1578816"/>
                </a:lnTo>
                <a:lnTo>
                  <a:pt x="856954" y="1549567"/>
                </a:lnTo>
                <a:lnTo>
                  <a:pt x="893444" y="1518369"/>
                </a:lnTo>
                <a:lnTo>
                  <a:pt x="928491" y="1485251"/>
                </a:lnTo>
                <a:lnTo>
                  <a:pt x="962009" y="1450239"/>
                </a:lnTo>
                <a:lnTo>
                  <a:pt x="993915" y="1413362"/>
                </a:lnTo>
                <a:lnTo>
                  <a:pt x="1024127" y="1374647"/>
                </a:lnTo>
                <a:lnTo>
                  <a:pt x="1051822" y="1335734"/>
                </a:lnTo>
                <a:lnTo>
                  <a:pt x="1077361" y="1295960"/>
                </a:lnTo>
                <a:lnTo>
                  <a:pt x="1087341" y="1278655"/>
                </a:lnTo>
                <a:lnTo>
                  <a:pt x="257059" y="1278655"/>
                </a:lnTo>
                <a:lnTo>
                  <a:pt x="211298" y="1278460"/>
                </a:lnTo>
                <a:lnTo>
                  <a:pt x="165150" y="1273929"/>
                </a:lnTo>
                <a:lnTo>
                  <a:pt x="118872" y="1264919"/>
                </a:lnTo>
                <a:close/>
              </a:path>
              <a:path w="1219834" h="1769110">
                <a:moveTo>
                  <a:pt x="822959" y="0"/>
                </a:moveTo>
                <a:lnTo>
                  <a:pt x="530351" y="393191"/>
                </a:lnTo>
                <a:lnTo>
                  <a:pt x="568176" y="424571"/>
                </a:lnTo>
                <a:lnTo>
                  <a:pt x="602318" y="459062"/>
                </a:lnTo>
                <a:lnTo>
                  <a:pt x="632650" y="496347"/>
                </a:lnTo>
                <a:lnTo>
                  <a:pt x="659045" y="536109"/>
                </a:lnTo>
                <a:lnTo>
                  <a:pt x="681376" y="578029"/>
                </a:lnTo>
                <a:lnTo>
                  <a:pt x="699515" y="621791"/>
                </a:lnTo>
                <a:lnTo>
                  <a:pt x="713337" y="667078"/>
                </a:lnTo>
                <a:lnTo>
                  <a:pt x="722714" y="713570"/>
                </a:lnTo>
                <a:lnTo>
                  <a:pt x="727519" y="760952"/>
                </a:lnTo>
                <a:lnTo>
                  <a:pt x="727625" y="808905"/>
                </a:lnTo>
                <a:lnTo>
                  <a:pt x="722905" y="857112"/>
                </a:lnTo>
                <a:lnTo>
                  <a:pt x="713231" y="905255"/>
                </a:lnTo>
                <a:lnTo>
                  <a:pt x="699859" y="950920"/>
                </a:lnTo>
                <a:lnTo>
                  <a:pt x="682503" y="994229"/>
                </a:lnTo>
                <a:lnTo>
                  <a:pt x="661422" y="1035040"/>
                </a:lnTo>
                <a:lnTo>
                  <a:pt x="636871" y="1073211"/>
                </a:lnTo>
                <a:lnTo>
                  <a:pt x="609108" y="1108602"/>
                </a:lnTo>
                <a:lnTo>
                  <a:pt x="578389" y="1141071"/>
                </a:lnTo>
                <a:lnTo>
                  <a:pt x="544971" y="1170477"/>
                </a:lnTo>
                <a:lnTo>
                  <a:pt x="509112" y="1196677"/>
                </a:lnTo>
                <a:lnTo>
                  <a:pt x="471067" y="1219531"/>
                </a:lnTo>
                <a:lnTo>
                  <a:pt x="431095" y="1238898"/>
                </a:lnTo>
                <a:lnTo>
                  <a:pt x="389451" y="1254635"/>
                </a:lnTo>
                <a:lnTo>
                  <a:pt x="346392" y="1266601"/>
                </a:lnTo>
                <a:lnTo>
                  <a:pt x="302176" y="1274655"/>
                </a:lnTo>
                <a:lnTo>
                  <a:pt x="257059" y="1278655"/>
                </a:lnTo>
                <a:lnTo>
                  <a:pt x="1087341" y="1278655"/>
                </a:lnTo>
                <a:lnTo>
                  <a:pt x="1122015" y="1214115"/>
                </a:lnTo>
                <a:lnTo>
                  <a:pt x="1141152" y="1172190"/>
                </a:lnTo>
                <a:lnTo>
                  <a:pt x="1158177" y="1129691"/>
                </a:lnTo>
                <a:lnTo>
                  <a:pt x="1173103" y="1086692"/>
                </a:lnTo>
                <a:lnTo>
                  <a:pt x="1185939" y="1043265"/>
                </a:lnTo>
                <a:lnTo>
                  <a:pt x="1196697" y="999481"/>
                </a:lnTo>
                <a:lnTo>
                  <a:pt x="1205388" y="955413"/>
                </a:lnTo>
                <a:lnTo>
                  <a:pt x="1212024" y="911132"/>
                </a:lnTo>
                <a:lnTo>
                  <a:pt x="1216615" y="866712"/>
                </a:lnTo>
                <a:lnTo>
                  <a:pt x="1219173" y="822223"/>
                </a:lnTo>
                <a:lnTo>
                  <a:pt x="1219708" y="777739"/>
                </a:lnTo>
                <a:lnTo>
                  <a:pt x="1218233" y="733331"/>
                </a:lnTo>
                <a:lnTo>
                  <a:pt x="1214757" y="689071"/>
                </a:lnTo>
                <a:lnTo>
                  <a:pt x="1209294" y="645032"/>
                </a:lnTo>
                <a:lnTo>
                  <a:pt x="1201852" y="601286"/>
                </a:lnTo>
                <a:lnTo>
                  <a:pt x="1192444" y="557905"/>
                </a:lnTo>
                <a:lnTo>
                  <a:pt x="1181081" y="514960"/>
                </a:lnTo>
                <a:lnTo>
                  <a:pt x="1167774" y="472525"/>
                </a:lnTo>
                <a:lnTo>
                  <a:pt x="1152534" y="430670"/>
                </a:lnTo>
                <a:lnTo>
                  <a:pt x="1135373" y="389469"/>
                </a:lnTo>
                <a:lnTo>
                  <a:pt x="1116301" y="348993"/>
                </a:lnTo>
                <a:lnTo>
                  <a:pt x="1095329" y="309315"/>
                </a:lnTo>
                <a:lnTo>
                  <a:pt x="1072470" y="270507"/>
                </a:lnTo>
                <a:lnTo>
                  <a:pt x="1047733" y="232640"/>
                </a:lnTo>
                <a:lnTo>
                  <a:pt x="1021131" y="195787"/>
                </a:lnTo>
                <a:lnTo>
                  <a:pt x="992674" y="160020"/>
                </a:lnTo>
                <a:lnTo>
                  <a:pt x="962373" y="125411"/>
                </a:lnTo>
                <a:lnTo>
                  <a:pt x="930241" y="92033"/>
                </a:lnTo>
                <a:lnTo>
                  <a:pt x="896286" y="59956"/>
                </a:lnTo>
                <a:lnTo>
                  <a:pt x="860522" y="29255"/>
                </a:lnTo>
                <a:lnTo>
                  <a:pt x="822959" y="0"/>
                </a:lnTo>
                <a:close/>
              </a:path>
            </a:pathLst>
          </a:custGeom>
          <a:solidFill>
            <a:srgbClr val="011C5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729471" y="3438652"/>
            <a:ext cx="152400" cy="481965"/>
          </a:xfrm>
          <a:custGeom>
            <a:rect l="l" t="t" r="r" b="b"/>
            <a:pathLst>
              <a:path w="152400" h="481964">
                <a:moveTo>
                  <a:pt x="140207" y="0"/>
                </a:moveTo>
                <a:lnTo>
                  <a:pt x="134111" y="0"/>
                </a:lnTo>
                <a:lnTo>
                  <a:pt x="0" y="472439"/>
                </a:lnTo>
                <a:lnTo>
                  <a:pt x="8667" y="474725"/>
                </a:lnTo>
                <a:lnTo>
                  <a:pt x="24860" y="479298"/>
                </a:lnTo>
                <a:lnTo>
                  <a:pt x="33527" y="481584"/>
                </a:lnTo>
                <a:lnTo>
                  <a:pt x="152400" y="3048"/>
                </a:lnTo>
                <a:lnTo>
                  <a:pt x="146303" y="3048"/>
                </a:lnTo>
                <a:lnTo>
                  <a:pt x="140207" y="0"/>
                </a:lnTo>
                <a:close/>
              </a:path>
            </a:pathLst>
          </a:custGeom>
          <a:solidFill>
            <a:srgbClr val="0F57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308847" y="3316732"/>
            <a:ext cx="554990" cy="591820"/>
          </a:xfrm>
          <a:custGeom>
            <a:rect l="l" t="t" r="r" b="b"/>
            <a:pathLst>
              <a:path w="554990" h="591820">
                <a:moveTo>
                  <a:pt x="344424" y="0"/>
                </a:moveTo>
                <a:lnTo>
                  <a:pt x="0" y="350519"/>
                </a:lnTo>
                <a:lnTo>
                  <a:pt x="35640" y="383514"/>
                </a:lnTo>
                <a:lnTo>
                  <a:pt x="72981" y="414771"/>
                </a:lnTo>
                <a:lnTo>
                  <a:pt x="111895" y="444200"/>
                </a:lnTo>
                <a:lnTo>
                  <a:pt x="152253" y="471708"/>
                </a:lnTo>
                <a:lnTo>
                  <a:pt x="193928" y="497205"/>
                </a:lnTo>
                <a:lnTo>
                  <a:pt x="236793" y="520598"/>
                </a:lnTo>
                <a:lnTo>
                  <a:pt x="280717" y="541797"/>
                </a:lnTo>
                <a:lnTo>
                  <a:pt x="325575" y="560710"/>
                </a:lnTo>
                <a:lnTo>
                  <a:pt x="371237" y="577245"/>
                </a:lnTo>
                <a:lnTo>
                  <a:pt x="417575" y="591312"/>
                </a:lnTo>
                <a:lnTo>
                  <a:pt x="554735" y="121919"/>
                </a:lnTo>
                <a:lnTo>
                  <a:pt x="507991" y="105143"/>
                </a:lnTo>
                <a:lnTo>
                  <a:pt x="463149" y="84271"/>
                </a:lnTo>
                <a:lnTo>
                  <a:pt x="420648" y="59594"/>
                </a:lnTo>
                <a:lnTo>
                  <a:pt x="380926" y="31406"/>
                </a:lnTo>
                <a:lnTo>
                  <a:pt x="344424" y="0"/>
                </a:lnTo>
                <a:close/>
              </a:path>
            </a:pathLst>
          </a:custGeom>
          <a:solidFill>
            <a:srgbClr val="638D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011668" y="1972564"/>
            <a:ext cx="946785" cy="1682750"/>
          </a:xfrm>
          <a:custGeom>
            <a:rect l="l" t="t" r="r" b="b"/>
            <a:pathLst>
              <a:path w="946784" h="1682750">
                <a:moveTo>
                  <a:pt x="912876" y="0"/>
                </a:moveTo>
                <a:lnTo>
                  <a:pt x="861570" y="5218"/>
                </a:lnTo>
                <a:lnTo>
                  <a:pt x="810905" y="13009"/>
                </a:lnTo>
                <a:lnTo>
                  <a:pt x="760960" y="23333"/>
                </a:lnTo>
                <a:lnTo>
                  <a:pt x="711814" y="36149"/>
                </a:lnTo>
                <a:lnTo>
                  <a:pt x="663548" y="51418"/>
                </a:lnTo>
                <a:lnTo>
                  <a:pt x="616242" y="69099"/>
                </a:lnTo>
                <a:lnTo>
                  <a:pt x="569975" y="89154"/>
                </a:lnTo>
                <a:lnTo>
                  <a:pt x="524829" y="111540"/>
                </a:lnTo>
                <a:lnTo>
                  <a:pt x="480881" y="136220"/>
                </a:lnTo>
                <a:lnTo>
                  <a:pt x="438214" y="163152"/>
                </a:lnTo>
                <a:lnTo>
                  <a:pt x="396906" y="192297"/>
                </a:lnTo>
                <a:lnTo>
                  <a:pt x="357038" y="223614"/>
                </a:lnTo>
                <a:lnTo>
                  <a:pt x="318689" y="257065"/>
                </a:lnTo>
                <a:lnTo>
                  <a:pt x="281939" y="292608"/>
                </a:lnTo>
                <a:lnTo>
                  <a:pt x="249326" y="327360"/>
                </a:lnTo>
                <a:lnTo>
                  <a:pt x="218721" y="363258"/>
                </a:lnTo>
                <a:lnTo>
                  <a:pt x="190124" y="400229"/>
                </a:lnTo>
                <a:lnTo>
                  <a:pt x="163532" y="438201"/>
                </a:lnTo>
                <a:lnTo>
                  <a:pt x="138946" y="477100"/>
                </a:lnTo>
                <a:lnTo>
                  <a:pt x="116365" y="516854"/>
                </a:lnTo>
                <a:lnTo>
                  <a:pt x="95787" y="557391"/>
                </a:lnTo>
                <a:lnTo>
                  <a:pt x="77212" y="598638"/>
                </a:lnTo>
                <a:lnTo>
                  <a:pt x="60638" y="640523"/>
                </a:lnTo>
                <a:lnTo>
                  <a:pt x="46065" y="682972"/>
                </a:lnTo>
                <a:lnTo>
                  <a:pt x="33492" y="725914"/>
                </a:lnTo>
                <a:lnTo>
                  <a:pt x="22918" y="769275"/>
                </a:lnTo>
                <a:lnTo>
                  <a:pt x="14342" y="812984"/>
                </a:lnTo>
                <a:lnTo>
                  <a:pt x="7763" y="856967"/>
                </a:lnTo>
                <a:lnTo>
                  <a:pt x="3181" y="901152"/>
                </a:lnTo>
                <a:lnTo>
                  <a:pt x="593" y="945466"/>
                </a:lnTo>
                <a:lnTo>
                  <a:pt x="0" y="989837"/>
                </a:lnTo>
                <a:lnTo>
                  <a:pt x="1399" y="1034193"/>
                </a:lnTo>
                <a:lnTo>
                  <a:pt x="4792" y="1078460"/>
                </a:lnTo>
                <a:lnTo>
                  <a:pt x="10176" y="1122566"/>
                </a:lnTo>
                <a:lnTo>
                  <a:pt x="17550" y="1166438"/>
                </a:lnTo>
                <a:lnTo>
                  <a:pt x="26914" y="1210004"/>
                </a:lnTo>
                <a:lnTo>
                  <a:pt x="38266" y="1253191"/>
                </a:lnTo>
                <a:lnTo>
                  <a:pt x="51607" y="1295927"/>
                </a:lnTo>
                <a:lnTo>
                  <a:pt x="66934" y="1338140"/>
                </a:lnTo>
                <a:lnTo>
                  <a:pt x="84247" y="1379755"/>
                </a:lnTo>
                <a:lnTo>
                  <a:pt x="103545" y="1420702"/>
                </a:lnTo>
                <a:lnTo>
                  <a:pt x="124827" y="1460907"/>
                </a:lnTo>
                <a:lnTo>
                  <a:pt x="148092" y="1500297"/>
                </a:lnTo>
                <a:lnTo>
                  <a:pt x="173339" y="1538801"/>
                </a:lnTo>
                <a:lnTo>
                  <a:pt x="200568" y="1576345"/>
                </a:lnTo>
                <a:lnTo>
                  <a:pt x="229777" y="1612857"/>
                </a:lnTo>
                <a:lnTo>
                  <a:pt x="260965" y="1648265"/>
                </a:lnTo>
                <a:lnTo>
                  <a:pt x="294131" y="1682496"/>
                </a:lnTo>
                <a:lnTo>
                  <a:pt x="638555" y="1331976"/>
                </a:lnTo>
                <a:lnTo>
                  <a:pt x="604059" y="1293782"/>
                </a:lnTo>
                <a:lnTo>
                  <a:pt x="573828" y="1252603"/>
                </a:lnTo>
                <a:lnTo>
                  <a:pt x="548022" y="1208811"/>
                </a:lnTo>
                <a:lnTo>
                  <a:pt x="526801" y="1162780"/>
                </a:lnTo>
                <a:lnTo>
                  <a:pt x="510326" y="1114883"/>
                </a:lnTo>
                <a:lnTo>
                  <a:pt x="498756" y="1065493"/>
                </a:lnTo>
                <a:lnTo>
                  <a:pt x="492251" y="1014984"/>
                </a:lnTo>
                <a:lnTo>
                  <a:pt x="491272" y="968005"/>
                </a:lnTo>
                <a:lnTo>
                  <a:pt x="494666" y="921890"/>
                </a:lnTo>
                <a:lnTo>
                  <a:pt x="502252" y="876869"/>
                </a:lnTo>
                <a:lnTo>
                  <a:pt x="513846" y="833173"/>
                </a:lnTo>
                <a:lnTo>
                  <a:pt x="529267" y="791033"/>
                </a:lnTo>
                <a:lnTo>
                  <a:pt x="548333" y="750680"/>
                </a:lnTo>
                <a:lnTo>
                  <a:pt x="570860" y="712345"/>
                </a:lnTo>
                <a:lnTo>
                  <a:pt x="596666" y="676258"/>
                </a:lnTo>
                <a:lnTo>
                  <a:pt x="625570" y="642650"/>
                </a:lnTo>
                <a:lnTo>
                  <a:pt x="657388" y="611752"/>
                </a:lnTo>
                <a:lnTo>
                  <a:pt x="691939" y="583794"/>
                </a:lnTo>
                <a:lnTo>
                  <a:pt x="729039" y="559008"/>
                </a:lnTo>
                <a:lnTo>
                  <a:pt x="768507" y="537624"/>
                </a:lnTo>
                <a:lnTo>
                  <a:pt x="810159" y="519874"/>
                </a:lnTo>
                <a:lnTo>
                  <a:pt x="853815" y="505987"/>
                </a:lnTo>
                <a:lnTo>
                  <a:pt x="899290" y="496194"/>
                </a:lnTo>
                <a:lnTo>
                  <a:pt x="946403" y="490727"/>
                </a:lnTo>
                <a:lnTo>
                  <a:pt x="912876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930640" y="1963420"/>
            <a:ext cx="73660" cy="494030"/>
          </a:xfrm>
          <a:custGeom>
            <a:rect l="l" t="t" r="r" b="b"/>
            <a:pathLst>
              <a:path w="73659" h="494030">
                <a:moveTo>
                  <a:pt x="73151" y="0"/>
                </a:moveTo>
                <a:lnTo>
                  <a:pt x="54863" y="476"/>
                </a:lnTo>
                <a:lnTo>
                  <a:pt x="18287" y="2571"/>
                </a:lnTo>
                <a:lnTo>
                  <a:pt x="0" y="3047"/>
                </a:lnTo>
                <a:lnTo>
                  <a:pt x="36575" y="493775"/>
                </a:lnTo>
                <a:lnTo>
                  <a:pt x="45719" y="493299"/>
                </a:lnTo>
                <a:lnTo>
                  <a:pt x="64007" y="491204"/>
                </a:lnTo>
                <a:lnTo>
                  <a:pt x="73151" y="490727"/>
                </a:lnTo>
                <a:lnTo>
                  <a:pt x="73151" y="0"/>
                </a:lnTo>
                <a:close/>
              </a:path>
            </a:pathLst>
          </a:custGeom>
          <a:solidFill>
            <a:srgbClr val="849E8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217152" y="2018283"/>
            <a:ext cx="207645" cy="222885"/>
          </a:xfrm>
          <a:custGeom>
            <a:rect l="l" t="t" r="r" b="b"/>
            <a:pathLst>
              <a:path w="207645" h="222885">
                <a:moveTo>
                  <a:pt x="0" y="222503"/>
                </a:moveTo>
                <a:lnTo>
                  <a:pt x="155448" y="0"/>
                </a:lnTo>
                <a:lnTo>
                  <a:pt x="207264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763000" y="2067051"/>
            <a:ext cx="213360" cy="143510"/>
          </a:xfrm>
          <a:custGeom>
            <a:rect l="l" t="t" r="r" b="b"/>
            <a:pathLst>
              <a:path w="213359" h="143510">
                <a:moveTo>
                  <a:pt x="213359" y="143256"/>
                </a:moveTo>
                <a:lnTo>
                  <a:pt x="51816" y="0"/>
                </a:ln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9497059" y="1892807"/>
            <a:ext cx="2419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latin typeface="Calibri"/>
                <a:cs typeface="Calibri"/>
              </a:rPr>
              <a:t>1%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24619" y="2011680"/>
            <a:ext cx="440055" cy="393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45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4%</a:t>
            </a:r>
            <a:endParaRPr sz="1400">
              <a:latin typeface="Calibri"/>
              <a:cs typeface="Calibri"/>
            </a:endParaRPr>
          </a:p>
          <a:p>
            <a:pPr marL="210820">
              <a:lnSpc>
                <a:spcPts val="1450"/>
              </a:lnSpc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5%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15347" y="3148583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44%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15604" y="3486911"/>
            <a:ext cx="2419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37652" y="2572512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36%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02828" y="1938527"/>
            <a:ext cx="2419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latin typeface="Calibri"/>
                <a:cs typeface="Calibri"/>
              </a:rPr>
              <a:t>1%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926335" y="4072635"/>
            <a:ext cx="58419" cy="60960"/>
          </a:xfrm>
          <a:custGeom>
            <a:rect l="l" t="t" r="r" b="b"/>
            <a:pathLst>
              <a:path w="58419" h="60960">
                <a:moveTo>
                  <a:pt x="0" y="60960"/>
                </a:moveTo>
                <a:lnTo>
                  <a:pt x="57912" y="60960"/>
                </a:lnTo>
                <a:lnTo>
                  <a:pt x="57912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8496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996183" y="4072635"/>
            <a:ext cx="58419" cy="60960"/>
          </a:xfrm>
          <a:custGeom>
            <a:rect l="l" t="t" r="r" b="b"/>
            <a:pathLst>
              <a:path w="58419" h="60960">
                <a:moveTo>
                  <a:pt x="0" y="60960"/>
                </a:moveTo>
                <a:lnTo>
                  <a:pt x="57912" y="60960"/>
                </a:lnTo>
                <a:lnTo>
                  <a:pt x="57912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941064" y="4072635"/>
            <a:ext cx="60960" cy="60960"/>
          </a:xfrm>
          <a:custGeom>
            <a:rect l="l" t="t" r="r" b="b"/>
            <a:pathLst>
              <a:path w="60960" h="60960">
                <a:moveTo>
                  <a:pt x="0" y="60960"/>
                </a:moveTo>
                <a:lnTo>
                  <a:pt x="60960" y="60960"/>
                </a:lnTo>
                <a:lnTo>
                  <a:pt x="60960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559FC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010911" y="4072635"/>
            <a:ext cx="58419" cy="60960"/>
          </a:xfrm>
          <a:custGeom>
            <a:rect l="l" t="t" r="r" b="b"/>
            <a:pathLst>
              <a:path w="58419" h="60960">
                <a:moveTo>
                  <a:pt x="0" y="60960"/>
                </a:moveTo>
                <a:lnTo>
                  <a:pt x="57912" y="60960"/>
                </a:lnTo>
                <a:lnTo>
                  <a:pt x="57912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011C5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711952" y="4072635"/>
            <a:ext cx="58419" cy="60960"/>
          </a:xfrm>
          <a:custGeom>
            <a:rect l="l" t="t" r="r" b="b"/>
            <a:pathLst>
              <a:path w="58419" h="60960">
                <a:moveTo>
                  <a:pt x="0" y="60960"/>
                </a:moveTo>
                <a:lnTo>
                  <a:pt x="57912" y="60960"/>
                </a:lnTo>
                <a:lnTo>
                  <a:pt x="57912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0F57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534911" y="4072635"/>
            <a:ext cx="60960" cy="60960"/>
          </a:xfrm>
          <a:custGeom>
            <a:rect l="l" t="t" r="r" b="b"/>
            <a:pathLst>
              <a:path w="60957" h="60960">
                <a:moveTo>
                  <a:pt x="0" y="60960"/>
                </a:moveTo>
                <a:lnTo>
                  <a:pt x="60959" y="60960"/>
                </a:lnTo>
                <a:lnTo>
                  <a:pt x="60959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638D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235952" y="4072635"/>
            <a:ext cx="60960" cy="60960"/>
          </a:xfrm>
          <a:custGeom>
            <a:rect l="l" t="t" r="r" b="b"/>
            <a:pathLst>
              <a:path w="60957" h="60960">
                <a:moveTo>
                  <a:pt x="0" y="60960"/>
                </a:moveTo>
                <a:lnTo>
                  <a:pt x="60959" y="60960"/>
                </a:lnTo>
                <a:lnTo>
                  <a:pt x="60959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674607" y="4072635"/>
            <a:ext cx="58419" cy="60960"/>
          </a:xfrm>
          <a:custGeom>
            <a:rect l="l" t="t" r="r" b="b"/>
            <a:pathLst>
              <a:path w="58419" h="60960">
                <a:moveTo>
                  <a:pt x="0" y="60960"/>
                </a:moveTo>
                <a:lnTo>
                  <a:pt x="57911" y="60960"/>
                </a:lnTo>
                <a:lnTo>
                  <a:pt x="57911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849E8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 flipH="1">
            <a:off x="5297423" y="4429252"/>
            <a:ext cx="0" cy="277495"/>
          </a:xfrm>
          <a:custGeom>
            <a:rect l="l" t="t" r="r" b="b"/>
            <a:pathLst>
              <a:path h="277495">
                <a:moveTo>
                  <a:pt x="0" y="0"/>
                </a:moveTo>
                <a:lnTo>
                  <a:pt x="0" y="277368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 flipH="1">
            <a:off x="5297423" y="4834635"/>
            <a:ext cx="0" cy="554990"/>
          </a:xfrm>
          <a:custGeom>
            <a:rect l="l" t="t" r="r" b="b"/>
            <a:pathLst>
              <a:path h="554989">
                <a:moveTo>
                  <a:pt x="0" y="0"/>
                </a:moveTo>
                <a:lnTo>
                  <a:pt x="0" y="554736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 flipH="1">
            <a:off x="5297423" y="5520435"/>
            <a:ext cx="0" cy="100965"/>
          </a:xfrm>
          <a:custGeom>
            <a:rect l="l" t="t" r="r" b="b"/>
            <a:pathLst>
              <a:path h="100964">
                <a:moveTo>
                  <a:pt x="0" y="0"/>
                </a:moveTo>
                <a:lnTo>
                  <a:pt x="0" y="100583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 flipH="1">
            <a:off x="5297423" y="5749035"/>
            <a:ext cx="0" cy="326390"/>
          </a:xfrm>
          <a:custGeom>
            <a:rect l="l" t="t" r="r" b="b"/>
            <a:pathLst>
              <a:path h="326389">
                <a:moveTo>
                  <a:pt x="0" y="0"/>
                </a:moveTo>
                <a:lnTo>
                  <a:pt x="0" y="32613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 flipH="1">
            <a:off x="5297423" y="6206235"/>
            <a:ext cx="0" cy="48895"/>
          </a:xfrm>
          <a:custGeom>
            <a:rect l="l" t="t" r="r" b="b"/>
            <a:pathLst>
              <a:path h="48895">
                <a:moveTo>
                  <a:pt x="0" y="0"/>
                </a:moveTo>
                <a:lnTo>
                  <a:pt x="0" y="48767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 flipH="1">
            <a:off x="6172200" y="4429252"/>
            <a:ext cx="0" cy="277495"/>
          </a:xfrm>
          <a:custGeom>
            <a:rect l="l" t="t" r="r" b="b"/>
            <a:pathLst>
              <a:path h="277495">
                <a:moveTo>
                  <a:pt x="0" y="0"/>
                </a:moveTo>
                <a:lnTo>
                  <a:pt x="0" y="277368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 flipH="1">
            <a:off x="6172200" y="4834635"/>
            <a:ext cx="0" cy="554990"/>
          </a:xfrm>
          <a:custGeom>
            <a:rect l="l" t="t" r="r" b="b"/>
            <a:pathLst>
              <a:path h="554989">
                <a:moveTo>
                  <a:pt x="0" y="0"/>
                </a:moveTo>
                <a:lnTo>
                  <a:pt x="0" y="554736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 flipH="1">
            <a:off x="6172200" y="5520435"/>
            <a:ext cx="0" cy="734695"/>
          </a:xfrm>
          <a:custGeom>
            <a:rect l="l" t="t" r="r" b="b"/>
            <a:pathLst>
              <a:path h="734695">
                <a:moveTo>
                  <a:pt x="0" y="0"/>
                </a:moveTo>
                <a:lnTo>
                  <a:pt x="0" y="734567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 flipH="1">
            <a:off x="7046976" y="4429252"/>
            <a:ext cx="0" cy="277495"/>
          </a:xfrm>
          <a:custGeom>
            <a:rect l="l" t="t" r="r" b="b"/>
            <a:pathLst>
              <a:path h="277495">
                <a:moveTo>
                  <a:pt x="0" y="0"/>
                </a:moveTo>
                <a:lnTo>
                  <a:pt x="0" y="277368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 flipH="1">
            <a:off x="7046976" y="4834635"/>
            <a:ext cx="0" cy="554990"/>
          </a:xfrm>
          <a:custGeom>
            <a:rect l="l" t="t" r="r" b="b"/>
            <a:pathLst>
              <a:path h="554989">
                <a:moveTo>
                  <a:pt x="0" y="0"/>
                </a:moveTo>
                <a:lnTo>
                  <a:pt x="0" y="554736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 flipH="1">
            <a:off x="7046976" y="5520435"/>
            <a:ext cx="0" cy="734695"/>
          </a:xfrm>
          <a:custGeom>
            <a:rect l="l" t="t" r="r" b="b"/>
            <a:pathLst>
              <a:path h="734695">
                <a:moveTo>
                  <a:pt x="0" y="0"/>
                </a:moveTo>
                <a:lnTo>
                  <a:pt x="0" y="734567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 flipH="1">
            <a:off x="7921752" y="4429252"/>
            <a:ext cx="0" cy="277495"/>
          </a:xfrm>
          <a:custGeom>
            <a:rect l="l" t="t" r="r" b="b"/>
            <a:pathLst>
              <a:path h="277495">
                <a:moveTo>
                  <a:pt x="0" y="0"/>
                </a:moveTo>
                <a:lnTo>
                  <a:pt x="0" y="277368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 flipH="1">
            <a:off x="7921752" y="4834635"/>
            <a:ext cx="0" cy="1420495"/>
          </a:xfrm>
          <a:custGeom>
            <a:rect l="l" t="t" r="r" b="b"/>
            <a:pathLst>
              <a:path h="1420495">
                <a:moveTo>
                  <a:pt x="0" y="0"/>
                </a:moveTo>
                <a:lnTo>
                  <a:pt x="0" y="1420367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 flipH="1">
            <a:off x="8793480" y="4429252"/>
            <a:ext cx="0" cy="277495"/>
          </a:xfrm>
          <a:custGeom>
            <a:rect l="l" t="t" r="r" b="b"/>
            <a:pathLst>
              <a:path h="277495">
                <a:moveTo>
                  <a:pt x="0" y="0"/>
                </a:moveTo>
                <a:lnTo>
                  <a:pt x="0" y="277368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 flipH="1">
            <a:off x="8793480" y="4834635"/>
            <a:ext cx="0" cy="1420495"/>
          </a:xfrm>
          <a:custGeom>
            <a:rect l="l" t="t" r="r" b="b"/>
            <a:pathLst>
              <a:path h="1420495">
                <a:moveTo>
                  <a:pt x="0" y="0"/>
                </a:moveTo>
                <a:lnTo>
                  <a:pt x="0" y="1420367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 flipH="1">
            <a:off x="9668256" y="4429252"/>
            <a:ext cx="0" cy="1826260"/>
          </a:xfrm>
          <a:custGeom>
            <a:rect l="l" t="t" r="r" b="b"/>
            <a:pathLst>
              <a:path h="1826260">
                <a:moveTo>
                  <a:pt x="0" y="0"/>
                </a:moveTo>
                <a:lnTo>
                  <a:pt x="0" y="1825752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 flipH="1">
            <a:off x="4459223" y="5846571"/>
            <a:ext cx="0" cy="131445"/>
          </a:xfrm>
          <a:custGeom>
            <a:rect l="l" t="t" r="r" b="b"/>
            <a:pathLst>
              <a:path h="131445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73151">
            <a:solidFill>
              <a:srgbClr val="D0CEC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416552" y="5383276"/>
            <a:ext cx="2932176" cy="14935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422647" y="4706620"/>
            <a:ext cx="4401820" cy="128270"/>
          </a:xfrm>
          <a:custGeom>
            <a:rect l="l" t="t" r="r" b="b"/>
            <a:pathLst>
              <a:path w="4401820" h="128270">
                <a:moveTo>
                  <a:pt x="0" y="128015"/>
                </a:moveTo>
                <a:lnTo>
                  <a:pt x="4401311" y="128015"/>
                </a:lnTo>
                <a:lnTo>
                  <a:pt x="4401311" y="0"/>
                </a:lnTo>
                <a:lnTo>
                  <a:pt x="0" y="0"/>
                </a:lnTo>
                <a:lnTo>
                  <a:pt x="0" y="12801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422647" y="4706620"/>
            <a:ext cx="4401820" cy="128270"/>
          </a:xfrm>
          <a:custGeom>
            <a:rect l="l" t="t" r="r" b="b"/>
            <a:pathLst>
              <a:path w="4401820" h="128270">
                <a:moveTo>
                  <a:pt x="0" y="128015"/>
                </a:moveTo>
                <a:lnTo>
                  <a:pt x="4401311" y="128015"/>
                </a:lnTo>
                <a:lnTo>
                  <a:pt x="4401311" y="0"/>
                </a:lnTo>
                <a:lnTo>
                  <a:pt x="0" y="0"/>
                </a:lnTo>
                <a:lnTo>
                  <a:pt x="0" y="128015"/>
                </a:lnTo>
                <a:close/>
              </a:path>
            </a:pathLst>
          </a:custGeom>
          <a:ln w="9144">
            <a:solidFill>
              <a:srgbClr val="D1EB9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422647" y="6075171"/>
            <a:ext cx="969644" cy="131445"/>
          </a:xfrm>
          <a:custGeom>
            <a:rect l="l" t="t" r="r" b="b"/>
            <a:pathLst>
              <a:path w="969644" h="131445">
                <a:moveTo>
                  <a:pt x="969263" y="0"/>
                </a:moveTo>
                <a:lnTo>
                  <a:pt x="0" y="0"/>
                </a:lnTo>
                <a:lnTo>
                  <a:pt x="0" y="131063"/>
                </a:lnTo>
                <a:lnTo>
                  <a:pt x="969263" y="131063"/>
                </a:lnTo>
                <a:lnTo>
                  <a:pt x="969263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422647" y="5621020"/>
            <a:ext cx="1207135" cy="128270"/>
          </a:xfrm>
          <a:custGeom>
            <a:rect l="l" t="t" r="r" b="b"/>
            <a:pathLst>
              <a:path w="1207135" h="128270">
                <a:moveTo>
                  <a:pt x="1207007" y="0"/>
                </a:moveTo>
                <a:lnTo>
                  <a:pt x="0" y="0"/>
                </a:lnTo>
                <a:lnTo>
                  <a:pt x="0" y="128015"/>
                </a:lnTo>
                <a:lnTo>
                  <a:pt x="1207007" y="128015"/>
                </a:lnTo>
                <a:lnTo>
                  <a:pt x="1207007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 flipH="1">
            <a:off x="4428744" y="5163820"/>
            <a:ext cx="0" cy="131445"/>
          </a:xfrm>
          <a:custGeom>
            <a:rect l="l" t="t" r="r" b="b"/>
            <a:pathLst>
              <a:path h="131445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12191">
            <a:solidFill>
              <a:srgbClr val="D0CEC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422647" y="4935220"/>
            <a:ext cx="567055" cy="131445"/>
          </a:xfrm>
          <a:custGeom>
            <a:rect l="l" t="t" r="r" b="b"/>
            <a:pathLst>
              <a:path w="567054" h="131445">
                <a:moveTo>
                  <a:pt x="566927" y="0"/>
                </a:moveTo>
                <a:lnTo>
                  <a:pt x="0" y="0"/>
                </a:lnTo>
                <a:lnTo>
                  <a:pt x="0" y="131063"/>
                </a:lnTo>
                <a:lnTo>
                  <a:pt x="566927" y="131063"/>
                </a:lnTo>
                <a:lnTo>
                  <a:pt x="566927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422647" y="4478020"/>
            <a:ext cx="119380" cy="131445"/>
          </a:xfrm>
          <a:custGeom>
            <a:rect l="l" t="t" r="r" b="b"/>
            <a:pathLst>
              <a:path w="119379" h="131445">
                <a:moveTo>
                  <a:pt x="118872" y="0"/>
                </a:moveTo>
                <a:lnTo>
                  <a:pt x="0" y="0"/>
                </a:lnTo>
                <a:lnTo>
                  <a:pt x="0" y="131063"/>
                </a:lnTo>
                <a:lnTo>
                  <a:pt x="118872" y="131063"/>
                </a:lnTo>
                <a:lnTo>
                  <a:pt x="118872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422647" y="6255003"/>
            <a:ext cx="5245735" cy="0"/>
          </a:xfrm>
          <a:custGeom>
            <a:rect l="l" t="t" r="r" b="b"/>
            <a:pathLst>
              <a:path w="5245734">
                <a:moveTo>
                  <a:pt x="0" y="0"/>
                </a:moveTo>
                <a:lnTo>
                  <a:pt x="5245608" y="0"/>
                </a:lnTo>
              </a:path>
            </a:pathLst>
          </a:custGeom>
          <a:ln w="9144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 flipH="1">
            <a:off x="4422647" y="6255003"/>
            <a:ext cx="0" cy="36830"/>
          </a:xfrm>
          <a:custGeom>
            <a:rect l="l" t="t" r="r" b="b"/>
            <a:pathLst>
              <a:path h="36829">
                <a:moveTo>
                  <a:pt x="0" y="0"/>
                </a:moveTo>
                <a:lnTo>
                  <a:pt x="0" y="36576"/>
                </a:lnTo>
              </a:path>
            </a:pathLst>
          </a:custGeom>
          <a:ln w="9144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 flipH="1">
            <a:off x="5297423" y="6255003"/>
            <a:ext cx="0" cy="36830"/>
          </a:xfrm>
          <a:custGeom>
            <a:rect l="l" t="t" r="r" b="b"/>
            <a:pathLst>
              <a:path h="36829">
                <a:moveTo>
                  <a:pt x="0" y="0"/>
                </a:moveTo>
                <a:lnTo>
                  <a:pt x="0" y="36576"/>
                </a:lnTo>
              </a:path>
            </a:pathLst>
          </a:custGeom>
          <a:ln w="9144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 flipH="1">
            <a:off x="6172200" y="6255003"/>
            <a:ext cx="0" cy="36830"/>
          </a:xfrm>
          <a:custGeom>
            <a:rect l="l" t="t" r="r" b="b"/>
            <a:pathLst>
              <a:path h="36829">
                <a:moveTo>
                  <a:pt x="0" y="0"/>
                </a:moveTo>
                <a:lnTo>
                  <a:pt x="0" y="36576"/>
                </a:lnTo>
              </a:path>
            </a:pathLst>
          </a:custGeom>
          <a:ln w="9144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 flipH="1">
            <a:off x="7046976" y="6255003"/>
            <a:ext cx="0" cy="36830"/>
          </a:xfrm>
          <a:custGeom>
            <a:rect l="l" t="t" r="r" b="b"/>
            <a:pathLst>
              <a:path h="36829">
                <a:moveTo>
                  <a:pt x="0" y="0"/>
                </a:moveTo>
                <a:lnTo>
                  <a:pt x="0" y="36576"/>
                </a:lnTo>
              </a:path>
            </a:pathLst>
          </a:custGeom>
          <a:ln w="9144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 flipH="1">
            <a:off x="7921752" y="6255003"/>
            <a:ext cx="0" cy="36830"/>
          </a:xfrm>
          <a:custGeom>
            <a:rect l="l" t="t" r="r" b="b"/>
            <a:pathLst>
              <a:path h="36829">
                <a:moveTo>
                  <a:pt x="0" y="0"/>
                </a:moveTo>
                <a:lnTo>
                  <a:pt x="0" y="36576"/>
                </a:lnTo>
              </a:path>
            </a:pathLst>
          </a:custGeom>
          <a:ln w="9144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 flipH="1">
            <a:off x="8793480" y="6255003"/>
            <a:ext cx="0" cy="36830"/>
          </a:xfrm>
          <a:custGeom>
            <a:rect l="l" t="t" r="r" b="b"/>
            <a:pathLst>
              <a:path h="36829">
                <a:moveTo>
                  <a:pt x="0" y="0"/>
                </a:moveTo>
                <a:lnTo>
                  <a:pt x="0" y="36576"/>
                </a:lnTo>
              </a:path>
            </a:pathLst>
          </a:custGeom>
          <a:ln w="9144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 flipH="1">
            <a:off x="9668256" y="6255003"/>
            <a:ext cx="0" cy="36830"/>
          </a:xfrm>
          <a:custGeom>
            <a:rect l="l" t="t" r="r" b="b"/>
            <a:pathLst>
              <a:path h="36829">
                <a:moveTo>
                  <a:pt x="0" y="0"/>
                </a:moveTo>
                <a:lnTo>
                  <a:pt x="0" y="36576"/>
                </a:lnTo>
              </a:path>
            </a:pathLst>
          </a:custGeom>
          <a:ln w="9144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 flipH="1">
            <a:off x="4422647" y="4429252"/>
            <a:ext cx="0" cy="1826260"/>
          </a:xfrm>
          <a:custGeom>
            <a:rect l="l" t="t" r="r" b="b"/>
            <a:pathLst>
              <a:path h="1826260">
                <a:moveTo>
                  <a:pt x="0" y="1825752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5446267" y="6028944"/>
            <a:ext cx="263525" cy="212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b="1" spc="10">
                <a:latin typeface="Calibri"/>
                <a:cs typeface="Calibri"/>
              </a:rPr>
              <a:t>554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550155" y="5800344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42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684011" y="5571744"/>
            <a:ext cx="26352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690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393940" y="5343144"/>
            <a:ext cx="38227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1</a:t>
            </a:r>
            <a:r>
              <a:rPr sz="1200" b="1">
                <a:latin typeface="Calibri"/>
                <a:cs typeface="Calibri"/>
              </a:rPr>
              <a:t>,</a:t>
            </a:r>
            <a:r>
              <a:rPr sz="1200" b="1" spc="10">
                <a:latin typeface="Calibri"/>
                <a:cs typeface="Calibri"/>
              </a:rPr>
              <a:t>668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489196" y="5114544"/>
            <a:ext cx="10477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040884" y="4885944"/>
            <a:ext cx="26352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323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878316" y="4657344"/>
            <a:ext cx="38227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2</a:t>
            </a:r>
            <a:r>
              <a:rPr sz="1200" b="1">
                <a:latin typeface="Calibri"/>
                <a:cs typeface="Calibri"/>
              </a:rPr>
              <a:t>,</a:t>
            </a:r>
            <a:r>
              <a:rPr sz="1200" b="1" spc="10">
                <a:latin typeface="Calibri"/>
                <a:cs typeface="Calibri"/>
              </a:rPr>
              <a:t>517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595876" y="4428744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latin typeface="Calibri"/>
                <a:cs typeface="Calibri"/>
              </a:rPr>
              <a:t>67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956051" y="4370222"/>
            <a:ext cx="1372870" cy="185166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635"/>
              </a:spcBef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其他</a:t>
            </a:r>
            <a:endParaRPr sz="1050">
              <a:latin typeface="Microsoft JhengHei"/>
              <a:cs typeface="Microsoft JhengHei"/>
            </a:endParaRPr>
          </a:p>
          <a:p>
            <a:pPr marR="5080" algn="r">
              <a:lnSpc>
                <a:spcPct val="100000"/>
              </a:lnSpc>
              <a:spcBef>
                <a:spcPts val="540"/>
              </a:spcBef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科技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、传媒和电信行业</a:t>
            </a:r>
            <a:endParaRPr sz="1050">
              <a:latin typeface="Microsoft JhengHei"/>
              <a:cs typeface="Microsoft JhengHei"/>
            </a:endParaRPr>
          </a:p>
          <a:p>
            <a:pPr marL="682625" marR="5080" indent="133985" algn="r">
              <a:lnSpc>
                <a:spcPct val="142900"/>
              </a:lnSpc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消费</a:t>
            </a:r>
            <a:r>
              <a:rPr sz="1050" b="1">
                <a:solidFill>
                  <a:srgbClr val="303030"/>
                </a:solidFill>
                <a:latin typeface="Microsoft JhengHei"/>
                <a:cs typeface="Microsoft JhengHei"/>
              </a:rPr>
              <a:t>行业 </a:t>
            </a: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房地</a:t>
            </a:r>
            <a:r>
              <a:rPr sz="1050" b="1">
                <a:solidFill>
                  <a:srgbClr val="303030"/>
                </a:solidFill>
                <a:latin typeface="Microsoft JhengHei"/>
                <a:cs typeface="Microsoft JhengHei"/>
              </a:rPr>
              <a:t>产行业 </a:t>
            </a: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制造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行业</a:t>
            </a:r>
            <a:endParaRPr sz="1050">
              <a:latin typeface="Microsoft JhengHei"/>
              <a:cs typeface="Microsoft JhengHei"/>
            </a:endParaRPr>
          </a:p>
          <a:p>
            <a:pPr marL="414655" marR="5080" algn="r">
              <a:lnSpc>
                <a:spcPct val="141900"/>
              </a:lnSpc>
              <a:spcBef>
                <a:spcPts val="15"/>
              </a:spcBef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医疗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及医药行业 </a:t>
            </a: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金融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服务行业 </a:t>
            </a:r>
            <a:r>
              <a:rPr sz="1050" b="1" spc="20">
                <a:solidFill>
                  <a:srgbClr val="303030"/>
                </a:solidFill>
                <a:latin typeface="Microsoft JhengHei"/>
                <a:cs typeface="Microsoft JhengHei"/>
              </a:rPr>
              <a:t> 能源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和资源行业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494011" y="4172711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2022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71" name="object 71"/>
          <p:cNvSpPr/>
          <p:nvPr/>
        </p:nvSpPr>
        <p:spPr>
          <a:xfrm flipH="1">
            <a:off x="2807207" y="1972564"/>
            <a:ext cx="0" cy="274320"/>
          </a:xfrm>
          <a:custGeom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 flipH="1">
            <a:off x="2807207" y="2377948"/>
            <a:ext cx="0" cy="94615"/>
          </a:xfrm>
          <a:custGeom>
            <a:rect l="l" t="t" r="r" b="b"/>
            <a:pathLst>
              <a:path h="94614">
                <a:moveTo>
                  <a:pt x="0" y="0"/>
                </a:moveTo>
                <a:lnTo>
                  <a:pt x="0" y="94487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 flipH="1">
            <a:off x="2807207" y="2603500"/>
            <a:ext cx="0" cy="320040"/>
          </a:xfrm>
          <a:custGeom>
            <a:rect l="l" t="t" r="r" b="b"/>
            <a:pathLst>
              <a:path h="320039">
                <a:moveTo>
                  <a:pt x="0" y="0"/>
                </a:moveTo>
                <a:lnTo>
                  <a:pt x="0" y="320039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 flipH="1">
            <a:off x="2807207" y="3051555"/>
            <a:ext cx="0" cy="725805"/>
          </a:xfrm>
          <a:custGeom>
            <a:rect l="l" t="t" r="r" b="b"/>
            <a:pathLst>
              <a:path h="725804">
                <a:moveTo>
                  <a:pt x="0" y="0"/>
                </a:moveTo>
                <a:lnTo>
                  <a:pt x="0" y="7254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 flipH="1">
            <a:off x="3410711" y="1972564"/>
            <a:ext cx="0" cy="274320"/>
          </a:xfrm>
          <a:custGeom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 flipH="1">
            <a:off x="3410711" y="2377948"/>
            <a:ext cx="0" cy="546100"/>
          </a:xfrm>
          <a:custGeom>
            <a:rect l="l" t="t" r="r" b="b"/>
            <a:pathLst>
              <a:path h="546100">
                <a:moveTo>
                  <a:pt x="0" y="0"/>
                </a:moveTo>
                <a:lnTo>
                  <a:pt x="0" y="545591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 flipH="1">
            <a:off x="3410711" y="3051555"/>
            <a:ext cx="0" cy="725805"/>
          </a:xfrm>
          <a:custGeom>
            <a:rect l="l" t="t" r="r" b="b"/>
            <a:pathLst>
              <a:path h="725804">
                <a:moveTo>
                  <a:pt x="0" y="0"/>
                </a:moveTo>
                <a:lnTo>
                  <a:pt x="0" y="7254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 flipH="1">
            <a:off x="4017264" y="1972564"/>
            <a:ext cx="0" cy="274320"/>
          </a:xfrm>
          <a:custGeom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 flipH="1">
            <a:off x="4017264" y="2377948"/>
            <a:ext cx="0" cy="546100"/>
          </a:xfrm>
          <a:custGeom>
            <a:rect l="l" t="t" r="r" b="b"/>
            <a:pathLst>
              <a:path h="546100">
                <a:moveTo>
                  <a:pt x="0" y="0"/>
                </a:moveTo>
                <a:lnTo>
                  <a:pt x="0" y="545591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 flipH="1">
            <a:off x="4017264" y="3051555"/>
            <a:ext cx="0" cy="725805"/>
          </a:xfrm>
          <a:custGeom>
            <a:rect l="l" t="t" r="r" b="b"/>
            <a:pathLst>
              <a:path h="725804">
                <a:moveTo>
                  <a:pt x="0" y="0"/>
                </a:moveTo>
                <a:lnTo>
                  <a:pt x="0" y="7254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 flipH="1">
            <a:off x="4620767" y="1972564"/>
            <a:ext cx="0" cy="274320"/>
          </a:xfrm>
          <a:custGeom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 flipH="1">
            <a:off x="4620767" y="2377948"/>
            <a:ext cx="0" cy="546100"/>
          </a:xfrm>
          <a:custGeom>
            <a:rect l="l" t="t" r="r" b="b"/>
            <a:pathLst>
              <a:path h="546100">
                <a:moveTo>
                  <a:pt x="0" y="0"/>
                </a:moveTo>
                <a:lnTo>
                  <a:pt x="0" y="545591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 flipH="1">
            <a:off x="4620767" y="3051555"/>
            <a:ext cx="0" cy="725805"/>
          </a:xfrm>
          <a:custGeom>
            <a:rect l="l" t="t" r="r" b="b"/>
            <a:pathLst>
              <a:path h="725804">
                <a:moveTo>
                  <a:pt x="0" y="0"/>
                </a:moveTo>
                <a:lnTo>
                  <a:pt x="0" y="7254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 flipH="1">
            <a:off x="5224271" y="1972564"/>
            <a:ext cx="0" cy="274320"/>
          </a:xfrm>
          <a:custGeom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 flipH="1">
            <a:off x="5224271" y="2377948"/>
            <a:ext cx="0" cy="546100"/>
          </a:xfrm>
          <a:custGeom>
            <a:rect l="l" t="t" r="r" b="b"/>
            <a:pathLst>
              <a:path h="546100">
                <a:moveTo>
                  <a:pt x="0" y="0"/>
                </a:moveTo>
                <a:lnTo>
                  <a:pt x="0" y="545591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 flipH="1">
            <a:off x="5224271" y="3051555"/>
            <a:ext cx="0" cy="725805"/>
          </a:xfrm>
          <a:custGeom>
            <a:rect l="l" t="t" r="r" b="b"/>
            <a:pathLst>
              <a:path h="725804">
                <a:moveTo>
                  <a:pt x="0" y="0"/>
                </a:moveTo>
                <a:lnTo>
                  <a:pt x="0" y="7254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 flipH="1">
            <a:off x="5830823" y="1972564"/>
            <a:ext cx="0" cy="274320"/>
          </a:xfrm>
          <a:custGeom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 flipH="1">
            <a:off x="5830823" y="2377948"/>
            <a:ext cx="0" cy="546100"/>
          </a:xfrm>
          <a:custGeom>
            <a:rect l="l" t="t" r="r" b="b"/>
            <a:pathLst>
              <a:path h="546100">
                <a:moveTo>
                  <a:pt x="0" y="0"/>
                </a:moveTo>
                <a:lnTo>
                  <a:pt x="0" y="545591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 flipH="1">
            <a:off x="5830823" y="3051555"/>
            <a:ext cx="0" cy="725805"/>
          </a:xfrm>
          <a:custGeom>
            <a:rect l="l" t="t" r="r" b="b"/>
            <a:pathLst>
              <a:path h="725804">
                <a:moveTo>
                  <a:pt x="0" y="0"/>
                </a:moveTo>
                <a:lnTo>
                  <a:pt x="0" y="7254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 flipH="1">
            <a:off x="6434328" y="1972564"/>
            <a:ext cx="0" cy="951230"/>
          </a:xfrm>
          <a:custGeom>
            <a:rect l="l" t="t" r="r" b="b"/>
            <a:pathLst>
              <a:path h="951230">
                <a:moveTo>
                  <a:pt x="0" y="0"/>
                </a:moveTo>
                <a:lnTo>
                  <a:pt x="0" y="950976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 flipH="1">
            <a:off x="6434328" y="3051555"/>
            <a:ext cx="0" cy="725805"/>
          </a:xfrm>
          <a:custGeom>
            <a:rect l="l" t="t" r="r" b="b"/>
            <a:pathLst>
              <a:path h="725804">
                <a:moveTo>
                  <a:pt x="0" y="0"/>
                </a:moveTo>
                <a:lnTo>
                  <a:pt x="0" y="7254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 flipH="1">
            <a:off x="7040880" y="1972564"/>
            <a:ext cx="0" cy="1804670"/>
          </a:xfrm>
          <a:custGeom>
            <a:rect l="l" t="t" r="r" b="b"/>
            <a:pathLst>
              <a:path h="1804670">
                <a:moveTo>
                  <a:pt x="0" y="0"/>
                </a:moveTo>
                <a:lnTo>
                  <a:pt x="0" y="180441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 flipH="1">
            <a:off x="7644383" y="1972564"/>
            <a:ext cx="0" cy="1804670"/>
          </a:xfrm>
          <a:custGeom>
            <a:rect l="l" t="t" r="r" b="b"/>
            <a:pathLst>
              <a:path h="1804670">
                <a:moveTo>
                  <a:pt x="0" y="0"/>
                </a:moveTo>
                <a:lnTo>
                  <a:pt x="0" y="180441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 flipH="1">
            <a:off x="2240279" y="3374644"/>
            <a:ext cx="0" cy="128270"/>
          </a:xfrm>
          <a:custGeom>
            <a:rect l="l" t="t" r="r" b="b"/>
            <a:pathLst>
              <a:path h="128270">
                <a:moveTo>
                  <a:pt x="0" y="0"/>
                </a:moveTo>
                <a:lnTo>
                  <a:pt x="0" y="128015"/>
                </a:lnTo>
              </a:path>
            </a:pathLst>
          </a:custGeom>
          <a:ln w="79248">
            <a:solidFill>
              <a:srgbClr val="D0CEC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200655" y="2923539"/>
            <a:ext cx="4691380" cy="128270"/>
          </a:xfrm>
          <a:custGeom>
            <a:rect l="l" t="t" r="r" b="b"/>
            <a:pathLst>
              <a:path w="4691380" h="128269">
                <a:moveTo>
                  <a:pt x="0" y="128015"/>
                </a:moveTo>
                <a:lnTo>
                  <a:pt x="4690872" y="128015"/>
                </a:lnTo>
                <a:lnTo>
                  <a:pt x="4690872" y="0"/>
                </a:lnTo>
                <a:lnTo>
                  <a:pt x="0" y="0"/>
                </a:lnTo>
                <a:lnTo>
                  <a:pt x="0" y="128015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200655" y="2923539"/>
            <a:ext cx="4691380" cy="128270"/>
          </a:xfrm>
          <a:custGeom>
            <a:rect l="l" t="t" r="r" b="b"/>
            <a:pathLst>
              <a:path w="4691380" h="128269">
                <a:moveTo>
                  <a:pt x="0" y="0"/>
                </a:moveTo>
                <a:lnTo>
                  <a:pt x="4690872" y="0"/>
                </a:lnTo>
                <a:lnTo>
                  <a:pt x="4690872" y="128015"/>
                </a:lnTo>
                <a:lnTo>
                  <a:pt x="0" y="128015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200655" y="3603244"/>
            <a:ext cx="454659" cy="128270"/>
          </a:xfrm>
          <a:custGeom>
            <a:rect l="l" t="t" r="r" b="b"/>
            <a:pathLst>
              <a:path w="454659" h="128270">
                <a:moveTo>
                  <a:pt x="454151" y="0"/>
                </a:moveTo>
                <a:lnTo>
                  <a:pt x="0" y="0"/>
                </a:lnTo>
                <a:lnTo>
                  <a:pt x="0" y="128015"/>
                </a:lnTo>
                <a:lnTo>
                  <a:pt x="454151" y="128015"/>
                </a:lnTo>
                <a:lnTo>
                  <a:pt x="454151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200655" y="3152139"/>
            <a:ext cx="561340" cy="128270"/>
          </a:xfrm>
          <a:custGeom>
            <a:rect l="l" t="t" r="r" b="b"/>
            <a:pathLst>
              <a:path w="561339" h="128270">
                <a:moveTo>
                  <a:pt x="560832" y="0"/>
                </a:moveTo>
                <a:lnTo>
                  <a:pt x="0" y="0"/>
                </a:lnTo>
                <a:lnTo>
                  <a:pt x="0" y="128015"/>
                </a:lnTo>
                <a:lnTo>
                  <a:pt x="560832" y="128015"/>
                </a:lnTo>
                <a:lnTo>
                  <a:pt x="560832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 flipH="1">
            <a:off x="2231135" y="2697988"/>
            <a:ext cx="0" cy="131445"/>
          </a:xfrm>
          <a:custGeom>
            <a:rect l="l" t="t" r="r" b="b"/>
            <a:pathLst>
              <a:path h="131444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60960">
            <a:solidFill>
              <a:srgbClr val="D0CEC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2200655" y="2472435"/>
            <a:ext cx="850900" cy="131445"/>
          </a:xfrm>
          <a:custGeom>
            <a:rect l="l" t="t" r="r" b="b"/>
            <a:pathLst>
              <a:path w="850900" h="131444">
                <a:moveTo>
                  <a:pt x="850392" y="0"/>
                </a:moveTo>
                <a:lnTo>
                  <a:pt x="0" y="0"/>
                </a:lnTo>
                <a:lnTo>
                  <a:pt x="0" y="131063"/>
                </a:lnTo>
                <a:lnTo>
                  <a:pt x="850392" y="131063"/>
                </a:lnTo>
                <a:lnTo>
                  <a:pt x="850392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200655" y="2246883"/>
            <a:ext cx="3919854" cy="131445"/>
          </a:xfrm>
          <a:custGeom>
            <a:rect l="l" t="t" r="r" b="b"/>
            <a:pathLst>
              <a:path w="3919854" h="131444">
                <a:moveTo>
                  <a:pt x="3919728" y="0"/>
                </a:moveTo>
                <a:lnTo>
                  <a:pt x="0" y="0"/>
                </a:lnTo>
                <a:lnTo>
                  <a:pt x="0" y="131063"/>
                </a:lnTo>
                <a:lnTo>
                  <a:pt x="3919728" y="131063"/>
                </a:lnTo>
                <a:lnTo>
                  <a:pt x="3919728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2200655" y="2021332"/>
            <a:ext cx="125095" cy="131445"/>
          </a:xfrm>
          <a:custGeom>
            <a:rect l="l" t="t" r="r" b="b"/>
            <a:pathLst>
              <a:path w="125094" h="131444">
                <a:moveTo>
                  <a:pt x="124968" y="0"/>
                </a:moveTo>
                <a:lnTo>
                  <a:pt x="0" y="0"/>
                </a:lnTo>
                <a:lnTo>
                  <a:pt x="0" y="131063"/>
                </a:lnTo>
                <a:lnTo>
                  <a:pt x="124968" y="131063"/>
                </a:lnTo>
                <a:lnTo>
                  <a:pt x="124968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2200655" y="2472435"/>
            <a:ext cx="850900" cy="131445"/>
          </a:xfrm>
          <a:custGeom>
            <a:rect l="l" t="t" r="r" b="b"/>
            <a:pathLst>
              <a:path w="850900" h="131444">
                <a:moveTo>
                  <a:pt x="850392" y="131063"/>
                </a:moveTo>
                <a:lnTo>
                  <a:pt x="0" y="131063"/>
                </a:lnTo>
                <a:lnTo>
                  <a:pt x="0" y="0"/>
                </a:lnTo>
                <a:lnTo>
                  <a:pt x="850392" y="0"/>
                </a:lnTo>
                <a:lnTo>
                  <a:pt x="850392" y="131063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200655" y="2246883"/>
            <a:ext cx="3919854" cy="131445"/>
          </a:xfrm>
          <a:custGeom>
            <a:rect l="l" t="t" r="r" b="b"/>
            <a:pathLst>
              <a:path w="3919854" h="131444">
                <a:moveTo>
                  <a:pt x="3919728" y="131063"/>
                </a:moveTo>
                <a:lnTo>
                  <a:pt x="0" y="131063"/>
                </a:lnTo>
                <a:lnTo>
                  <a:pt x="0" y="0"/>
                </a:lnTo>
                <a:lnTo>
                  <a:pt x="3919728" y="0"/>
                </a:lnTo>
                <a:lnTo>
                  <a:pt x="3919728" y="131063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2200655" y="3776979"/>
            <a:ext cx="5443855" cy="0"/>
          </a:xfrm>
          <a:custGeom>
            <a:rect l="l" t="t" r="r" b="b"/>
            <a:pathLst>
              <a:path w="5443855">
                <a:moveTo>
                  <a:pt x="0" y="0"/>
                </a:moveTo>
                <a:lnTo>
                  <a:pt x="544372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 flipH="1">
            <a:off x="2200655" y="3776979"/>
            <a:ext cx="0" cy="36830"/>
          </a:xfrm>
          <a:custGeom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 flipH="1">
            <a:off x="2807207" y="3776979"/>
            <a:ext cx="0" cy="36830"/>
          </a:xfrm>
          <a:custGeom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 flipH="1">
            <a:off x="3410711" y="3776979"/>
            <a:ext cx="0" cy="36830"/>
          </a:xfrm>
          <a:custGeom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 flipH="1">
            <a:off x="4017264" y="3776979"/>
            <a:ext cx="0" cy="36830"/>
          </a:xfrm>
          <a:custGeom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 flipH="1">
            <a:off x="4620767" y="3776979"/>
            <a:ext cx="0" cy="36830"/>
          </a:xfrm>
          <a:custGeom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 flipH="1">
            <a:off x="5224271" y="3776979"/>
            <a:ext cx="0" cy="36830"/>
          </a:xfrm>
          <a:custGeom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 flipH="1">
            <a:off x="5830823" y="3776979"/>
            <a:ext cx="0" cy="36830"/>
          </a:xfrm>
          <a:custGeom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 flipH="1">
            <a:off x="6434328" y="3776979"/>
            <a:ext cx="0" cy="36830"/>
          </a:xfrm>
          <a:custGeom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 flipH="1">
            <a:off x="7040880" y="3776979"/>
            <a:ext cx="0" cy="36830"/>
          </a:xfrm>
          <a:custGeom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 flipH="1">
            <a:off x="7644383" y="3776979"/>
            <a:ext cx="0" cy="36830"/>
          </a:xfrm>
          <a:custGeom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 flipH="1">
            <a:off x="2200655" y="1972564"/>
            <a:ext cx="0" cy="1804670"/>
          </a:xfrm>
          <a:custGeom>
            <a:rect l="l" t="t" r="r" b="b"/>
            <a:pathLst>
              <a:path h="1804670">
                <a:moveTo>
                  <a:pt x="0" y="1804415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 txBox="1"/>
          <p:nvPr/>
        </p:nvSpPr>
        <p:spPr>
          <a:xfrm>
            <a:off x="2709164" y="3553967"/>
            <a:ext cx="26352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150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2337307" y="3328416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27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2815844" y="3102863"/>
            <a:ext cx="26352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185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6945883" y="2874263"/>
            <a:ext cx="38227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1</a:t>
            </a:r>
            <a:r>
              <a:rPr sz="1200" b="1">
                <a:solidFill>
                  <a:srgbClr val="303030"/>
                </a:solidFill>
                <a:latin typeface="Calibri"/>
                <a:cs typeface="Calibri"/>
              </a:rPr>
              <a:t>,</a:t>
            </a: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552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2315972" y="2648711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3105404" y="2423160"/>
            <a:ext cx="26352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281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6171691" y="2197607"/>
            <a:ext cx="38227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1</a:t>
            </a:r>
            <a:r>
              <a:rPr sz="1200" b="1">
                <a:solidFill>
                  <a:srgbClr val="303030"/>
                </a:solidFill>
                <a:latin typeface="Calibri"/>
                <a:cs typeface="Calibri"/>
              </a:rPr>
              <a:t>,</a:t>
            </a: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296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2376932" y="1972055"/>
            <a:ext cx="1841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10">
                <a:solidFill>
                  <a:srgbClr val="303030"/>
                </a:solidFill>
                <a:latin typeface="Calibri"/>
                <a:cs typeface="Calibri"/>
              </a:rPr>
              <a:t>40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3068827" y="3795811"/>
            <a:ext cx="756920" cy="38100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R="68580" algn="ctr">
              <a:lnSpc>
                <a:spcPct val="100000"/>
              </a:lnSpc>
              <a:spcBef>
                <a:spcPts val="415"/>
              </a:spcBef>
            </a:pPr>
            <a:r>
              <a:rPr sz="850" b="1" spc="5">
                <a:solidFill>
                  <a:srgbClr val="303030"/>
                </a:solidFill>
                <a:latin typeface="Calibri"/>
                <a:cs typeface="Calibri"/>
              </a:rPr>
              <a:t>400</a:t>
            </a:r>
            <a:endParaRPr sz="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50" spc="10">
                <a:latin typeface="华文细黑"/>
                <a:cs typeface="华文细黑"/>
              </a:rPr>
              <a:t>金融服务行业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3919220" y="3795811"/>
            <a:ext cx="976630" cy="38100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5"/>
              </a:spcBef>
              <a:tabLst>
                <a:tab pos="615950"/>
              </a:tabLst>
            </a:pPr>
            <a:r>
              <a:rPr sz="850" b="1" spc="10">
                <a:solidFill>
                  <a:srgbClr val="303030"/>
                </a:solidFill>
                <a:latin typeface="Calibri"/>
                <a:cs typeface="Calibri"/>
              </a:rPr>
              <a:t>600	</a:t>
            </a:r>
            <a:r>
              <a:rPr sz="850" b="1" spc="5">
                <a:solidFill>
                  <a:srgbClr val="303030"/>
                </a:solidFill>
                <a:latin typeface="Calibri"/>
                <a:cs typeface="Calibri"/>
              </a:rPr>
              <a:t>800</a:t>
            </a:r>
            <a:endParaRPr sz="850">
              <a:latin typeface="Calibri"/>
              <a:cs typeface="Calibri"/>
            </a:endParaRPr>
          </a:p>
          <a:p>
            <a:pPr marL="109855">
              <a:lnSpc>
                <a:spcPct val="100000"/>
              </a:lnSpc>
              <a:spcBef>
                <a:spcPts val="320"/>
              </a:spcBef>
            </a:pPr>
            <a:r>
              <a:rPr sz="950" spc="10">
                <a:latin typeface="华文细黑"/>
                <a:cs typeface="华文细黑"/>
              </a:rPr>
              <a:t>医疗及医药行业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5083555" y="3795811"/>
            <a:ext cx="513080" cy="38100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415"/>
              </a:spcBef>
            </a:pPr>
            <a:r>
              <a:rPr sz="850" b="1" spc="10">
                <a:solidFill>
                  <a:srgbClr val="303030"/>
                </a:solidFill>
                <a:latin typeface="Calibri"/>
                <a:cs typeface="Calibri"/>
              </a:rPr>
              <a:t>1,000</a:t>
            </a:r>
            <a:endParaRPr sz="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50" spc="10">
                <a:latin typeface="华文细黑"/>
                <a:cs typeface="华文细黑"/>
              </a:rPr>
              <a:t>制造行业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5690108" y="3795811"/>
            <a:ext cx="888365" cy="38100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5"/>
              </a:spcBef>
              <a:tabLst>
                <a:tab pos="619125"/>
              </a:tabLst>
            </a:pP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1</a:t>
            </a:r>
            <a:r>
              <a:rPr sz="850" b="1" spc="-10">
                <a:solidFill>
                  <a:srgbClr val="303030"/>
                </a:solidFill>
                <a:latin typeface="Calibri"/>
                <a:cs typeface="Calibri"/>
              </a:rPr>
              <a:t>,</a:t>
            </a:r>
            <a:r>
              <a:rPr sz="850" b="1" spc="-5">
                <a:solidFill>
                  <a:srgbClr val="303030"/>
                </a:solidFill>
                <a:latin typeface="Calibri"/>
                <a:cs typeface="Calibri"/>
              </a:rPr>
              <a:t>2</a:t>
            </a: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0</a:t>
            </a:r>
            <a:r>
              <a:rPr sz="850" b="1" spc="15">
                <a:solidFill>
                  <a:srgbClr val="303030"/>
                </a:solidFill>
                <a:latin typeface="Calibri"/>
                <a:cs typeface="Calibri"/>
              </a:rPr>
              <a:t>0</a:t>
            </a:r>
            <a:r>
              <a:rPr sz="850" b="1">
                <a:solidFill>
                  <a:srgbClr val="303030"/>
                </a:solidFill>
                <a:latin typeface="Calibri"/>
                <a:cs typeface="Calibri"/>
              </a:rPr>
              <a:t>	</a:t>
            </a: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1</a:t>
            </a:r>
            <a:r>
              <a:rPr sz="850" b="1" spc="-10">
                <a:solidFill>
                  <a:srgbClr val="303030"/>
                </a:solidFill>
                <a:latin typeface="Calibri"/>
                <a:cs typeface="Calibri"/>
              </a:rPr>
              <a:t>,</a:t>
            </a:r>
            <a:r>
              <a:rPr sz="850" b="1" spc="-5">
                <a:solidFill>
                  <a:srgbClr val="303030"/>
                </a:solidFill>
                <a:latin typeface="Calibri"/>
                <a:cs typeface="Calibri"/>
              </a:rPr>
              <a:t>4</a:t>
            </a: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00</a:t>
            </a:r>
            <a:endParaRPr sz="850">
              <a:latin typeface="Calibri"/>
              <a:cs typeface="Calibri"/>
            </a:endParaRPr>
          </a:p>
          <a:p>
            <a:pPr marL="106680">
              <a:lnSpc>
                <a:spcPct val="100000"/>
              </a:lnSpc>
              <a:spcBef>
                <a:spcPts val="320"/>
              </a:spcBef>
            </a:pPr>
            <a:r>
              <a:rPr sz="950" spc="10">
                <a:latin typeface="华文细黑"/>
                <a:cs typeface="华文细黑"/>
              </a:rPr>
              <a:t>房地产行业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6610604" y="3795811"/>
            <a:ext cx="571500" cy="38100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301625">
              <a:lnSpc>
                <a:spcPct val="100000"/>
              </a:lnSpc>
              <a:spcBef>
                <a:spcPts val="415"/>
              </a:spcBef>
            </a:pP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1</a:t>
            </a:r>
            <a:r>
              <a:rPr sz="850" b="1" spc="-10">
                <a:solidFill>
                  <a:srgbClr val="303030"/>
                </a:solidFill>
                <a:latin typeface="Calibri"/>
                <a:cs typeface="Calibri"/>
              </a:rPr>
              <a:t>,</a:t>
            </a:r>
            <a:r>
              <a:rPr sz="850" b="1" spc="-5">
                <a:solidFill>
                  <a:srgbClr val="303030"/>
                </a:solidFill>
                <a:latin typeface="Calibri"/>
                <a:cs typeface="Calibri"/>
              </a:rPr>
              <a:t>6</a:t>
            </a: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00</a:t>
            </a:r>
            <a:endParaRPr sz="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50" spc="10">
                <a:latin typeface="华文细黑"/>
                <a:cs typeface="华文细黑"/>
              </a:rPr>
              <a:t>消费行业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7286243" y="3730203"/>
            <a:ext cx="1779905" cy="447040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384"/>
              </a:spcBef>
              <a:tabLst>
                <a:tab pos="1525270"/>
              </a:tabLst>
            </a:pPr>
            <a:r>
              <a:rPr sz="850" b="1" spc="10">
                <a:solidFill>
                  <a:srgbClr val="303030"/>
                </a:solidFill>
                <a:latin typeface="Calibri"/>
                <a:cs typeface="Calibri"/>
              </a:rPr>
              <a:t>1,800	</a:t>
            </a:r>
            <a:r>
              <a:rPr sz="2100" b="1" spc="-22" baseline="21825">
                <a:solidFill>
                  <a:srgbClr val="FFFFFF"/>
                </a:solidFill>
                <a:latin typeface="Calibri"/>
                <a:cs typeface="Calibri"/>
              </a:rPr>
              <a:t>1%</a:t>
            </a:r>
            <a:endParaRPr sz="2100" baseline="21825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209"/>
              </a:spcBef>
              <a:tabLst>
                <a:tab pos="1473200"/>
              </a:tabLst>
            </a:pPr>
            <a:r>
              <a:rPr sz="950" spc="10">
                <a:latin typeface="华文细黑"/>
                <a:cs typeface="华文细黑"/>
              </a:rPr>
              <a:t>科技、传媒和电信行业	其他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734059" y="1916582"/>
            <a:ext cx="1372870" cy="183007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615"/>
              </a:spcBef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其他</a:t>
            </a:r>
            <a:endParaRPr sz="1050">
              <a:latin typeface="Microsoft JhengHei"/>
              <a:cs typeface="Microsoft JhengHei"/>
            </a:endParaRPr>
          </a:p>
          <a:p>
            <a:pPr marR="5080" algn="r">
              <a:lnSpc>
                <a:spcPct val="100000"/>
              </a:lnSpc>
              <a:spcBef>
                <a:spcPts val="515"/>
              </a:spcBef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科技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、传媒和电信行业</a:t>
            </a:r>
            <a:endParaRPr sz="1050">
              <a:latin typeface="Microsoft JhengHei"/>
              <a:cs typeface="Microsoft JhengHei"/>
            </a:endParaRPr>
          </a:p>
          <a:p>
            <a:pPr marL="683260" marR="5080" indent="133985" algn="r">
              <a:lnSpc>
                <a:spcPct val="141000"/>
              </a:lnSpc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消费</a:t>
            </a:r>
            <a:r>
              <a:rPr sz="1050" b="1">
                <a:solidFill>
                  <a:srgbClr val="303030"/>
                </a:solidFill>
                <a:latin typeface="Microsoft JhengHei"/>
                <a:cs typeface="Microsoft JhengHei"/>
              </a:rPr>
              <a:t>行业 </a:t>
            </a: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房地</a:t>
            </a:r>
            <a:r>
              <a:rPr sz="1050" b="1">
                <a:solidFill>
                  <a:srgbClr val="303030"/>
                </a:solidFill>
                <a:latin typeface="Microsoft JhengHei"/>
                <a:cs typeface="Microsoft JhengHei"/>
              </a:rPr>
              <a:t>产行业 </a:t>
            </a: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制造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行业</a:t>
            </a:r>
            <a:endParaRPr sz="1050">
              <a:latin typeface="Microsoft JhengHei"/>
              <a:cs typeface="Microsoft JhengHei"/>
            </a:endParaRPr>
          </a:p>
          <a:p>
            <a:pPr marL="414655" marR="5080" algn="r">
              <a:lnSpc>
                <a:spcPct val="141000"/>
              </a:lnSpc>
            </a:pP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医疗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及医药行业 </a:t>
            </a:r>
            <a:r>
              <a:rPr sz="1050" b="1" spc="25">
                <a:solidFill>
                  <a:srgbClr val="303030"/>
                </a:solidFill>
                <a:latin typeface="Microsoft JhengHei"/>
                <a:cs typeface="Microsoft JhengHei"/>
              </a:rPr>
              <a:t>金融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服务行业 </a:t>
            </a:r>
            <a:r>
              <a:rPr sz="1050" b="1" spc="20">
                <a:solidFill>
                  <a:srgbClr val="303030"/>
                </a:solidFill>
                <a:latin typeface="Microsoft JhengHei"/>
                <a:cs typeface="Microsoft JhengHei"/>
              </a:rPr>
              <a:t> 能源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和资源行业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450595" y="1749552"/>
            <a:ext cx="427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>
                <a:solidFill>
                  <a:srgbClr val="303030"/>
                </a:solidFill>
                <a:latin typeface="Calibri"/>
                <a:cs typeface="Calibri"/>
              </a:rPr>
              <a:t>2023</a:t>
            </a:r>
            <a:r>
              <a:rPr sz="1050" b="1" spc="5">
                <a:solidFill>
                  <a:srgbClr val="303030"/>
                </a:solidFill>
                <a:latin typeface="Microsoft JhengHei"/>
                <a:cs typeface="Microsoft JhengHei"/>
              </a:rPr>
              <a:t>年</a:t>
            </a:r>
            <a:endParaRPr sz="1050">
              <a:latin typeface="Microsoft JhengHei"/>
              <a:cs typeface="Microsoft JhengHei"/>
            </a:endParaRPr>
          </a:p>
        </p:txBody>
      </p:sp>
      <p:sp>
        <p:nvSpPr>
          <p:cNvPr id="133" name="object 133"/>
          <p:cNvSpPr/>
          <p:nvPr/>
        </p:nvSpPr>
        <p:spPr>
          <a:xfrm>
            <a:off x="725423" y="4356100"/>
            <a:ext cx="2085339" cy="2085339"/>
          </a:xfrm>
          <a:custGeom>
            <a:rect l="l" t="t" r="r" b="b"/>
            <a:pathLst>
              <a:path w="2085339" h="2085339">
                <a:moveTo>
                  <a:pt x="0" y="0"/>
                </a:moveTo>
                <a:lnTo>
                  <a:pt x="2084832" y="0"/>
                </a:lnTo>
                <a:lnTo>
                  <a:pt x="2084832" y="2084832"/>
                </a:lnTo>
                <a:lnTo>
                  <a:pt x="0" y="2084832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767839" y="4356100"/>
            <a:ext cx="582295" cy="609600"/>
          </a:xfrm>
          <a:custGeom>
            <a:rect l="l" t="t" r="r" b="b"/>
            <a:pathLst>
              <a:path w="582294" h="609600">
                <a:moveTo>
                  <a:pt x="0" y="0"/>
                </a:moveTo>
                <a:lnTo>
                  <a:pt x="0" y="521207"/>
                </a:lnTo>
                <a:lnTo>
                  <a:pt x="51519" y="523733"/>
                </a:lnTo>
                <a:lnTo>
                  <a:pt x="102277" y="531255"/>
                </a:lnTo>
                <a:lnTo>
                  <a:pt x="152019" y="543687"/>
                </a:lnTo>
                <a:lnTo>
                  <a:pt x="200490" y="560944"/>
                </a:lnTo>
                <a:lnTo>
                  <a:pt x="247438" y="582944"/>
                </a:lnTo>
                <a:lnTo>
                  <a:pt x="292608" y="609600"/>
                </a:lnTo>
                <a:lnTo>
                  <a:pt x="582168" y="176783"/>
                </a:lnTo>
                <a:lnTo>
                  <a:pt x="538815" y="148974"/>
                </a:lnTo>
                <a:lnTo>
                  <a:pt x="494171" y="123472"/>
                </a:lnTo>
                <a:lnTo>
                  <a:pt x="448341" y="100298"/>
                </a:lnTo>
                <a:lnTo>
                  <a:pt x="401432" y="79473"/>
                </a:lnTo>
                <a:lnTo>
                  <a:pt x="353550" y="61019"/>
                </a:lnTo>
                <a:lnTo>
                  <a:pt x="304800" y="44958"/>
                </a:lnTo>
                <a:lnTo>
                  <a:pt x="255287" y="31309"/>
                </a:lnTo>
                <a:lnTo>
                  <a:pt x="205119" y="20094"/>
                </a:lnTo>
                <a:lnTo>
                  <a:pt x="154400" y="11334"/>
                </a:lnTo>
                <a:lnTo>
                  <a:pt x="103236" y="5051"/>
                </a:lnTo>
                <a:lnTo>
                  <a:pt x="51734" y="1266"/>
                </a:lnTo>
                <a:lnTo>
                  <a:pt x="0" y="0"/>
                </a:lnTo>
                <a:close/>
              </a:path>
            </a:pathLst>
          </a:custGeom>
          <a:solidFill>
            <a:srgbClr val="8496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767839" y="4356100"/>
            <a:ext cx="582295" cy="609600"/>
          </a:xfrm>
          <a:custGeom>
            <a:rect l="l" t="t" r="r" b="b"/>
            <a:pathLst>
              <a:path w="582294" h="609600">
                <a:moveTo>
                  <a:pt x="0" y="0"/>
                </a:moveTo>
                <a:lnTo>
                  <a:pt x="51734" y="1266"/>
                </a:lnTo>
                <a:lnTo>
                  <a:pt x="103236" y="5051"/>
                </a:lnTo>
                <a:lnTo>
                  <a:pt x="154400" y="11334"/>
                </a:lnTo>
                <a:lnTo>
                  <a:pt x="205119" y="20094"/>
                </a:lnTo>
                <a:lnTo>
                  <a:pt x="255287" y="31309"/>
                </a:lnTo>
                <a:lnTo>
                  <a:pt x="304800" y="44958"/>
                </a:lnTo>
                <a:lnTo>
                  <a:pt x="353550" y="61019"/>
                </a:lnTo>
                <a:lnTo>
                  <a:pt x="401432" y="79473"/>
                </a:lnTo>
                <a:lnTo>
                  <a:pt x="448341" y="100298"/>
                </a:lnTo>
                <a:lnTo>
                  <a:pt x="494171" y="123472"/>
                </a:lnTo>
                <a:lnTo>
                  <a:pt x="538815" y="148974"/>
                </a:lnTo>
                <a:lnTo>
                  <a:pt x="582168" y="176783"/>
                </a:lnTo>
                <a:lnTo>
                  <a:pt x="292608" y="609600"/>
                </a:lnTo>
                <a:lnTo>
                  <a:pt x="247438" y="582944"/>
                </a:lnTo>
                <a:lnTo>
                  <a:pt x="200490" y="560944"/>
                </a:lnTo>
                <a:lnTo>
                  <a:pt x="152019" y="543687"/>
                </a:lnTo>
                <a:lnTo>
                  <a:pt x="102277" y="531255"/>
                </a:lnTo>
                <a:lnTo>
                  <a:pt x="51519" y="523733"/>
                </a:lnTo>
                <a:lnTo>
                  <a:pt x="0" y="521207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2060448" y="4532884"/>
            <a:ext cx="329565" cy="448309"/>
          </a:xfrm>
          <a:custGeom>
            <a:rect l="l" t="t" r="r" b="b"/>
            <a:pathLst>
              <a:path w="329564" h="448309">
                <a:moveTo>
                  <a:pt x="289559" y="0"/>
                </a:moveTo>
                <a:lnTo>
                  <a:pt x="0" y="432816"/>
                </a:lnTo>
                <a:lnTo>
                  <a:pt x="6095" y="438912"/>
                </a:lnTo>
                <a:lnTo>
                  <a:pt x="12191" y="441960"/>
                </a:lnTo>
                <a:lnTo>
                  <a:pt x="18287" y="448056"/>
                </a:lnTo>
                <a:lnTo>
                  <a:pt x="329183" y="27432"/>
                </a:lnTo>
                <a:lnTo>
                  <a:pt x="319563" y="20574"/>
                </a:lnTo>
                <a:lnTo>
                  <a:pt x="299180" y="6858"/>
                </a:lnTo>
                <a:lnTo>
                  <a:pt x="289559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2060448" y="4532884"/>
            <a:ext cx="329565" cy="448309"/>
          </a:xfrm>
          <a:custGeom>
            <a:rect l="l" t="t" r="r" b="b"/>
            <a:pathLst>
              <a:path w="329564" h="448309">
                <a:moveTo>
                  <a:pt x="289559" y="0"/>
                </a:moveTo>
                <a:lnTo>
                  <a:pt x="299180" y="6858"/>
                </a:lnTo>
                <a:lnTo>
                  <a:pt x="309371" y="13716"/>
                </a:lnTo>
                <a:lnTo>
                  <a:pt x="319563" y="20574"/>
                </a:lnTo>
                <a:lnTo>
                  <a:pt x="329183" y="27432"/>
                </a:lnTo>
                <a:lnTo>
                  <a:pt x="18287" y="448056"/>
                </a:lnTo>
                <a:lnTo>
                  <a:pt x="12191" y="441960"/>
                </a:lnTo>
                <a:lnTo>
                  <a:pt x="6095" y="438912"/>
                </a:lnTo>
                <a:lnTo>
                  <a:pt x="0" y="432816"/>
                </a:lnTo>
                <a:lnTo>
                  <a:pt x="289559" y="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2078735" y="4560315"/>
            <a:ext cx="713740" cy="737870"/>
          </a:xfrm>
          <a:custGeom>
            <a:rect l="l" t="t" r="r" b="b"/>
            <a:pathLst>
              <a:path w="713739" h="737870">
                <a:moveTo>
                  <a:pt x="310895" y="0"/>
                </a:moveTo>
                <a:lnTo>
                  <a:pt x="0" y="420623"/>
                </a:lnTo>
                <a:lnTo>
                  <a:pt x="37397" y="450871"/>
                </a:lnTo>
                <a:lnTo>
                  <a:pt x="71723" y="484298"/>
                </a:lnTo>
                <a:lnTo>
                  <a:pt x="102762" y="520654"/>
                </a:lnTo>
                <a:lnTo>
                  <a:pt x="130301" y="559688"/>
                </a:lnTo>
                <a:lnTo>
                  <a:pt x="154126" y="601152"/>
                </a:lnTo>
                <a:lnTo>
                  <a:pt x="174021" y="644794"/>
                </a:lnTo>
                <a:lnTo>
                  <a:pt x="189773" y="690366"/>
                </a:lnTo>
                <a:lnTo>
                  <a:pt x="201168" y="737615"/>
                </a:lnTo>
                <a:lnTo>
                  <a:pt x="713232" y="637031"/>
                </a:lnTo>
                <a:lnTo>
                  <a:pt x="702451" y="589392"/>
                </a:lnTo>
                <a:lnTo>
                  <a:pt x="689568" y="542526"/>
                </a:lnTo>
                <a:lnTo>
                  <a:pt x="674622" y="496489"/>
                </a:lnTo>
                <a:lnTo>
                  <a:pt x="657653" y="451342"/>
                </a:lnTo>
                <a:lnTo>
                  <a:pt x="638702" y="407140"/>
                </a:lnTo>
                <a:lnTo>
                  <a:pt x="617809" y="363944"/>
                </a:lnTo>
                <a:lnTo>
                  <a:pt x="595014" y="321810"/>
                </a:lnTo>
                <a:lnTo>
                  <a:pt x="570357" y="280796"/>
                </a:lnTo>
                <a:lnTo>
                  <a:pt x="543878" y="240962"/>
                </a:lnTo>
                <a:lnTo>
                  <a:pt x="515618" y="202364"/>
                </a:lnTo>
                <a:lnTo>
                  <a:pt x="485616" y="165061"/>
                </a:lnTo>
                <a:lnTo>
                  <a:pt x="453913" y="129111"/>
                </a:lnTo>
                <a:lnTo>
                  <a:pt x="420550" y="94572"/>
                </a:lnTo>
                <a:lnTo>
                  <a:pt x="385566" y="61501"/>
                </a:lnTo>
                <a:lnTo>
                  <a:pt x="349001" y="29958"/>
                </a:lnTo>
                <a:lnTo>
                  <a:pt x="310895" y="0"/>
                </a:lnTo>
                <a:close/>
              </a:path>
            </a:pathLst>
          </a:custGeom>
          <a:solidFill>
            <a:srgbClr val="61B5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2078735" y="4560315"/>
            <a:ext cx="713740" cy="737870"/>
          </a:xfrm>
          <a:custGeom>
            <a:rect l="l" t="t" r="r" b="b"/>
            <a:pathLst>
              <a:path w="713739" h="737870">
                <a:moveTo>
                  <a:pt x="310895" y="0"/>
                </a:moveTo>
                <a:lnTo>
                  <a:pt x="349001" y="29958"/>
                </a:lnTo>
                <a:lnTo>
                  <a:pt x="385566" y="61501"/>
                </a:lnTo>
                <a:lnTo>
                  <a:pt x="420550" y="94572"/>
                </a:lnTo>
                <a:lnTo>
                  <a:pt x="453913" y="129111"/>
                </a:lnTo>
                <a:lnTo>
                  <a:pt x="485616" y="165061"/>
                </a:lnTo>
                <a:lnTo>
                  <a:pt x="515618" y="202364"/>
                </a:lnTo>
                <a:lnTo>
                  <a:pt x="543878" y="240962"/>
                </a:lnTo>
                <a:lnTo>
                  <a:pt x="570357" y="280796"/>
                </a:lnTo>
                <a:lnTo>
                  <a:pt x="595014" y="321810"/>
                </a:lnTo>
                <a:lnTo>
                  <a:pt x="617809" y="363944"/>
                </a:lnTo>
                <a:lnTo>
                  <a:pt x="638702" y="407140"/>
                </a:lnTo>
                <a:lnTo>
                  <a:pt x="657653" y="451342"/>
                </a:lnTo>
                <a:lnTo>
                  <a:pt x="674622" y="496489"/>
                </a:lnTo>
                <a:lnTo>
                  <a:pt x="689568" y="542526"/>
                </a:lnTo>
                <a:lnTo>
                  <a:pt x="702451" y="589392"/>
                </a:lnTo>
                <a:lnTo>
                  <a:pt x="713232" y="637031"/>
                </a:lnTo>
                <a:lnTo>
                  <a:pt x="201168" y="737615"/>
                </a:lnTo>
                <a:lnTo>
                  <a:pt x="189773" y="690366"/>
                </a:lnTo>
                <a:lnTo>
                  <a:pt x="174021" y="644794"/>
                </a:lnTo>
                <a:lnTo>
                  <a:pt x="154126" y="601152"/>
                </a:lnTo>
                <a:lnTo>
                  <a:pt x="130301" y="559688"/>
                </a:lnTo>
                <a:lnTo>
                  <a:pt x="102762" y="520654"/>
                </a:lnTo>
                <a:lnTo>
                  <a:pt x="71723" y="484298"/>
                </a:lnTo>
                <a:lnTo>
                  <a:pt x="37397" y="450871"/>
                </a:lnTo>
                <a:lnTo>
                  <a:pt x="0" y="420623"/>
                </a:lnTo>
                <a:lnTo>
                  <a:pt x="310895" y="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743455" y="5197347"/>
            <a:ext cx="1068070" cy="1243965"/>
          </a:xfrm>
          <a:custGeom>
            <a:rect l="l" t="t" r="r" b="b"/>
            <a:pathLst>
              <a:path w="1068070" h="1243964">
                <a:moveTo>
                  <a:pt x="1048512" y="0"/>
                </a:moveTo>
                <a:lnTo>
                  <a:pt x="536448" y="100583"/>
                </a:lnTo>
                <a:lnTo>
                  <a:pt x="540448" y="128492"/>
                </a:lnTo>
                <a:lnTo>
                  <a:pt x="543306" y="156971"/>
                </a:lnTo>
                <a:lnTo>
                  <a:pt x="545020" y="185451"/>
                </a:lnTo>
                <a:lnTo>
                  <a:pt x="545592" y="213359"/>
                </a:lnTo>
                <a:lnTo>
                  <a:pt x="542461" y="260545"/>
                </a:lnTo>
                <a:lnTo>
                  <a:pt x="535227" y="306476"/>
                </a:lnTo>
                <a:lnTo>
                  <a:pt x="524072" y="350971"/>
                </a:lnTo>
                <a:lnTo>
                  <a:pt x="509183" y="393848"/>
                </a:lnTo>
                <a:lnTo>
                  <a:pt x="490744" y="434925"/>
                </a:lnTo>
                <a:lnTo>
                  <a:pt x="468940" y="474020"/>
                </a:lnTo>
                <a:lnTo>
                  <a:pt x="443956" y="510951"/>
                </a:lnTo>
                <a:lnTo>
                  <a:pt x="415978" y="545537"/>
                </a:lnTo>
                <a:lnTo>
                  <a:pt x="385190" y="577595"/>
                </a:lnTo>
                <a:lnTo>
                  <a:pt x="351778" y="606945"/>
                </a:lnTo>
                <a:lnTo>
                  <a:pt x="315926" y="633402"/>
                </a:lnTo>
                <a:lnTo>
                  <a:pt x="277819" y="656787"/>
                </a:lnTo>
                <a:lnTo>
                  <a:pt x="237643" y="676917"/>
                </a:lnTo>
                <a:lnTo>
                  <a:pt x="195582" y="693610"/>
                </a:lnTo>
                <a:lnTo>
                  <a:pt x="151821" y="706684"/>
                </a:lnTo>
                <a:lnTo>
                  <a:pt x="106546" y="715958"/>
                </a:lnTo>
                <a:lnTo>
                  <a:pt x="59941" y="721249"/>
                </a:lnTo>
                <a:lnTo>
                  <a:pt x="12192" y="722376"/>
                </a:lnTo>
                <a:lnTo>
                  <a:pt x="0" y="1243583"/>
                </a:lnTo>
                <a:lnTo>
                  <a:pt x="57102" y="1243726"/>
                </a:lnTo>
                <a:lnTo>
                  <a:pt x="113918" y="1240155"/>
                </a:lnTo>
                <a:lnTo>
                  <a:pt x="170164" y="1233725"/>
                </a:lnTo>
                <a:lnTo>
                  <a:pt x="225551" y="1225295"/>
                </a:lnTo>
                <a:lnTo>
                  <a:pt x="272084" y="1214898"/>
                </a:lnTo>
                <a:lnTo>
                  <a:pt x="317677" y="1202536"/>
                </a:lnTo>
                <a:lnTo>
                  <a:pt x="362293" y="1188264"/>
                </a:lnTo>
                <a:lnTo>
                  <a:pt x="405898" y="1172137"/>
                </a:lnTo>
                <a:lnTo>
                  <a:pt x="448453" y="1154209"/>
                </a:lnTo>
                <a:lnTo>
                  <a:pt x="489923" y="1134533"/>
                </a:lnTo>
                <a:lnTo>
                  <a:pt x="530271" y="1113164"/>
                </a:lnTo>
                <a:lnTo>
                  <a:pt x="569461" y="1090155"/>
                </a:lnTo>
                <a:lnTo>
                  <a:pt x="607456" y="1065561"/>
                </a:lnTo>
                <a:lnTo>
                  <a:pt x="644220" y="1039436"/>
                </a:lnTo>
                <a:lnTo>
                  <a:pt x="679717" y="1011835"/>
                </a:lnTo>
                <a:lnTo>
                  <a:pt x="713909" y="982810"/>
                </a:lnTo>
                <a:lnTo>
                  <a:pt x="746760" y="952417"/>
                </a:lnTo>
                <a:lnTo>
                  <a:pt x="778235" y="920709"/>
                </a:lnTo>
                <a:lnTo>
                  <a:pt x="808296" y="887740"/>
                </a:lnTo>
                <a:lnTo>
                  <a:pt x="836908" y="853565"/>
                </a:lnTo>
                <a:lnTo>
                  <a:pt x="864032" y="818237"/>
                </a:lnTo>
                <a:lnTo>
                  <a:pt x="889634" y="781811"/>
                </a:lnTo>
                <a:lnTo>
                  <a:pt x="913677" y="744341"/>
                </a:lnTo>
                <a:lnTo>
                  <a:pt x="936124" y="705881"/>
                </a:lnTo>
                <a:lnTo>
                  <a:pt x="956939" y="666485"/>
                </a:lnTo>
                <a:lnTo>
                  <a:pt x="976085" y="626207"/>
                </a:lnTo>
                <a:lnTo>
                  <a:pt x="993527" y="585101"/>
                </a:lnTo>
                <a:lnTo>
                  <a:pt x="1009226" y="543221"/>
                </a:lnTo>
                <a:lnTo>
                  <a:pt x="1023148" y="500621"/>
                </a:lnTo>
                <a:lnTo>
                  <a:pt x="1035255" y="457356"/>
                </a:lnTo>
                <a:lnTo>
                  <a:pt x="1045511" y="413480"/>
                </a:lnTo>
                <a:lnTo>
                  <a:pt x="1053880" y="369046"/>
                </a:lnTo>
                <a:lnTo>
                  <a:pt x="1060325" y="324109"/>
                </a:lnTo>
                <a:lnTo>
                  <a:pt x="1064810" y="278722"/>
                </a:lnTo>
                <a:lnTo>
                  <a:pt x="1067298" y="232941"/>
                </a:lnTo>
                <a:lnTo>
                  <a:pt x="1067753" y="186818"/>
                </a:lnTo>
                <a:lnTo>
                  <a:pt x="1066138" y="140409"/>
                </a:lnTo>
                <a:lnTo>
                  <a:pt x="1062417" y="93766"/>
                </a:lnTo>
                <a:lnTo>
                  <a:pt x="1056554" y="46945"/>
                </a:lnTo>
                <a:lnTo>
                  <a:pt x="1048512" y="0"/>
                </a:lnTo>
                <a:close/>
              </a:path>
            </a:pathLst>
          </a:custGeom>
          <a:solidFill>
            <a:srgbClr val="011C5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743455" y="5197347"/>
            <a:ext cx="1068070" cy="1243965"/>
          </a:xfrm>
          <a:custGeom>
            <a:rect l="l" t="t" r="r" b="b"/>
            <a:pathLst>
              <a:path w="1068070" h="1243964">
                <a:moveTo>
                  <a:pt x="1048512" y="0"/>
                </a:moveTo>
                <a:lnTo>
                  <a:pt x="1056554" y="46945"/>
                </a:lnTo>
                <a:lnTo>
                  <a:pt x="1062417" y="93766"/>
                </a:lnTo>
                <a:lnTo>
                  <a:pt x="1066138" y="140409"/>
                </a:lnTo>
                <a:lnTo>
                  <a:pt x="1067753" y="186818"/>
                </a:lnTo>
                <a:lnTo>
                  <a:pt x="1067298" y="232941"/>
                </a:lnTo>
                <a:lnTo>
                  <a:pt x="1064810" y="278722"/>
                </a:lnTo>
                <a:lnTo>
                  <a:pt x="1060325" y="324109"/>
                </a:lnTo>
                <a:lnTo>
                  <a:pt x="1053880" y="369046"/>
                </a:lnTo>
                <a:lnTo>
                  <a:pt x="1045511" y="413480"/>
                </a:lnTo>
                <a:lnTo>
                  <a:pt x="1035255" y="457356"/>
                </a:lnTo>
                <a:lnTo>
                  <a:pt x="1023148" y="500621"/>
                </a:lnTo>
                <a:lnTo>
                  <a:pt x="1009226" y="543221"/>
                </a:lnTo>
                <a:lnTo>
                  <a:pt x="993527" y="585101"/>
                </a:lnTo>
                <a:lnTo>
                  <a:pt x="976085" y="626207"/>
                </a:lnTo>
                <a:lnTo>
                  <a:pt x="956939" y="666485"/>
                </a:lnTo>
                <a:lnTo>
                  <a:pt x="936124" y="705881"/>
                </a:lnTo>
                <a:lnTo>
                  <a:pt x="913677" y="744341"/>
                </a:lnTo>
                <a:lnTo>
                  <a:pt x="889634" y="781811"/>
                </a:lnTo>
                <a:lnTo>
                  <a:pt x="864032" y="818237"/>
                </a:lnTo>
                <a:lnTo>
                  <a:pt x="836908" y="853565"/>
                </a:lnTo>
                <a:lnTo>
                  <a:pt x="808296" y="887740"/>
                </a:lnTo>
                <a:lnTo>
                  <a:pt x="778235" y="920709"/>
                </a:lnTo>
                <a:lnTo>
                  <a:pt x="746760" y="952417"/>
                </a:lnTo>
                <a:lnTo>
                  <a:pt x="713909" y="982810"/>
                </a:lnTo>
                <a:lnTo>
                  <a:pt x="679717" y="1011835"/>
                </a:lnTo>
                <a:lnTo>
                  <a:pt x="644220" y="1039436"/>
                </a:lnTo>
                <a:lnTo>
                  <a:pt x="607456" y="1065561"/>
                </a:lnTo>
                <a:lnTo>
                  <a:pt x="569461" y="1090155"/>
                </a:lnTo>
                <a:lnTo>
                  <a:pt x="530271" y="1113164"/>
                </a:lnTo>
                <a:lnTo>
                  <a:pt x="489923" y="1134533"/>
                </a:lnTo>
                <a:lnTo>
                  <a:pt x="448453" y="1154209"/>
                </a:lnTo>
                <a:lnTo>
                  <a:pt x="405898" y="1172137"/>
                </a:lnTo>
                <a:lnTo>
                  <a:pt x="362293" y="1188264"/>
                </a:lnTo>
                <a:lnTo>
                  <a:pt x="317677" y="1202536"/>
                </a:lnTo>
                <a:lnTo>
                  <a:pt x="272084" y="1214898"/>
                </a:lnTo>
                <a:lnTo>
                  <a:pt x="225551" y="1225295"/>
                </a:lnTo>
                <a:lnTo>
                  <a:pt x="170164" y="1233725"/>
                </a:lnTo>
                <a:lnTo>
                  <a:pt x="113918" y="1240155"/>
                </a:lnTo>
                <a:lnTo>
                  <a:pt x="57102" y="1243726"/>
                </a:lnTo>
                <a:lnTo>
                  <a:pt x="0" y="1243583"/>
                </a:lnTo>
                <a:lnTo>
                  <a:pt x="12192" y="722376"/>
                </a:lnTo>
                <a:lnTo>
                  <a:pt x="59941" y="721249"/>
                </a:lnTo>
                <a:lnTo>
                  <a:pt x="106546" y="715958"/>
                </a:lnTo>
                <a:lnTo>
                  <a:pt x="151821" y="706684"/>
                </a:lnTo>
                <a:lnTo>
                  <a:pt x="195582" y="693610"/>
                </a:lnTo>
                <a:lnTo>
                  <a:pt x="237643" y="676917"/>
                </a:lnTo>
                <a:lnTo>
                  <a:pt x="277819" y="656787"/>
                </a:lnTo>
                <a:lnTo>
                  <a:pt x="315926" y="633402"/>
                </a:lnTo>
                <a:lnTo>
                  <a:pt x="351778" y="606945"/>
                </a:lnTo>
                <a:lnTo>
                  <a:pt x="385190" y="577595"/>
                </a:lnTo>
                <a:lnTo>
                  <a:pt x="415978" y="545537"/>
                </a:lnTo>
                <a:lnTo>
                  <a:pt x="443956" y="510951"/>
                </a:lnTo>
                <a:lnTo>
                  <a:pt x="468940" y="474020"/>
                </a:lnTo>
                <a:lnTo>
                  <a:pt x="490744" y="434925"/>
                </a:lnTo>
                <a:lnTo>
                  <a:pt x="509183" y="393848"/>
                </a:lnTo>
                <a:lnTo>
                  <a:pt x="524072" y="350971"/>
                </a:lnTo>
                <a:lnTo>
                  <a:pt x="535227" y="306476"/>
                </a:lnTo>
                <a:lnTo>
                  <a:pt x="542461" y="260545"/>
                </a:lnTo>
                <a:lnTo>
                  <a:pt x="545592" y="213359"/>
                </a:lnTo>
                <a:lnTo>
                  <a:pt x="545020" y="185451"/>
                </a:lnTo>
                <a:lnTo>
                  <a:pt x="543306" y="156971"/>
                </a:lnTo>
                <a:lnTo>
                  <a:pt x="540448" y="128492"/>
                </a:lnTo>
                <a:lnTo>
                  <a:pt x="536448" y="100583"/>
                </a:lnTo>
                <a:lnTo>
                  <a:pt x="1048512" y="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 flipH="1">
            <a:off x="1746504" y="5919723"/>
            <a:ext cx="0" cy="521334"/>
          </a:xfrm>
          <a:custGeom>
            <a:rect l="l" t="t" r="r" b="b"/>
            <a:pathLst>
              <a:path h="521334">
                <a:moveTo>
                  <a:pt x="0" y="0"/>
                </a:moveTo>
                <a:lnTo>
                  <a:pt x="0" y="521207"/>
                </a:lnTo>
              </a:path>
            </a:pathLst>
          </a:custGeom>
          <a:ln w="18287">
            <a:solidFill>
              <a:srgbClr val="0084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737360" y="5919723"/>
            <a:ext cx="18415" cy="521334"/>
          </a:xfrm>
          <a:custGeom>
            <a:rect l="l" t="t" r="r" b="b"/>
            <a:pathLst>
              <a:path w="18414" h="521334">
                <a:moveTo>
                  <a:pt x="6095" y="521207"/>
                </a:moveTo>
                <a:lnTo>
                  <a:pt x="3047" y="521207"/>
                </a:lnTo>
                <a:lnTo>
                  <a:pt x="0" y="521207"/>
                </a:lnTo>
                <a:lnTo>
                  <a:pt x="15239" y="0"/>
                </a:lnTo>
                <a:lnTo>
                  <a:pt x="18287" y="0"/>
                </a:lnTo>
                <a:lnTo>
                  <a:pt x="6095" y="521207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386839" y="5883147"/>
            <a:ext cx="365760" cy="558165"/>
          </a:xfrm>
          <a:custGeom>
            <a:rect l="l" t="t" r="r" b="b"/>
            <a:pathLst>
              <a:path w="365760" h="558164">
                <a:moveTo>
                  <a:pt x="188975" y="0"/>
                </a:moveTo>
                <a:lnTo>
                  <a:pt x="0" y="484631"/>
                </a:lnTo>
                <a:lnTo>
                  <a:pt x="47568" y="502919"/>
                </a:lnTo>
                <a:lnTo>
                  <a:pt x="96149" y="518595"/>
                </a:lnTo>
                <a:lnTo>
                  <a:pt x="145637" y="531658"/>
                </a:lnTo>
                <a:lnTo>
                  <a:pt x="195925" y="542108"/>
                </a:lnTo>
                <a:lnTo>
                  <a:pt x="246905" y="549946"/>
                </a:lnTo>
                <a:lnTo>
                  <a:pt x="298472" y="555171"/>
                </a:lnTo>
                <a:lnTo>
                  <a:pt x="350520" y="557783"/>
                </a:lnTo>
                <a:lnTo>
                  <a:pt x="365759" y="36575"/>
                </a:lnTo>
                <a:lnTo>
                  <a:pt x="320563" y="32575"/>
                </a:lnTo>
                <a:lnTo>
                  <a:pt x="276224" y="25145"/>
                </a:lnTo>
                <a:lnTo>
                  <a:pt x="232457" y="14287"/>
                </a:lnTo>
                <a:lnTo>
                  <a:pt x="188975" y="0"/>
                </a:lnTo>
                <a:close/>
              </a:path>
            </a:pathLst>
          </a:custGeom>
          <a:solidFill>
            <a:srgbClr val="638D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386839" y="5883147"/>
            <a:ext cx="365760" cy="558165"/>
          </a:xfrm>
          <a:custGeom>
            <a:rect l="l" t="t" r="r" b="b"/>
            <a:pathLst>
              <a:path w="365760" h="558164">
                <a:moveTo>
                  <a:pt x="350520" y="557783"/>
                </a:moveTo>
                <a:lnTo>
                  <a:pt x="298472" y="555171"/>
                </a:lnTo>
                <a:lnTo>
                  <a:pt x="246905" y="549946"/>
                </a:lnTo>
                <a:lnTo>
                  <a:pt x="195925" y="542108"/>
                </a:lnTo>
                <a:lnTo>
                  <a:pt x="145637" y="531658"/>
                </a:lnTo>
                <a:lnTo>
                  <a:pt x="96149" y="518595"/>
                </a:lnTo>
                <a:lnTo>
                  <a:pt x="47568" y="502919"/>
                </a:lnTo>
                <a:lnTo>
                  <a:pt x="0" y="484631"/>
                </a:lnTo>
                <a:lnTo>
                  <a:pt x="188975" y="0"/>
                </a:lnTo>
                <a:lnTo>
                  <a:pt x="232457" y="14287"/>
                </a:lnTo>
                <a:lnTo>
                  <a:pt x="276224" y="25145"/>
                </a:lnTo>
                <a:lnTo>
                  <a:pt x="320563" y="32575"/>
                </a:lnTo>
                <a:lnTo>
                  <a:pt x="365759" y="36575"/>
                </a:lnTo>
                <a:lnTo>
                  <a:pt x="350520" y="557783"/>
                </a:lnTo>
                <a:close/>
              </a:path>
            </a:pathLst>
          </a:custGeom>
          <a:ln w="12191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726184" y="4359147"/>
            <a:ext cx="1005205" cy="2009139"/>
          </a:xfrm>
          <a:custGeom>
            <a:rect l="l" t="t" r="r" b="b"/>
            <a:pathLst>
              <a:path w="1005205" h="2009139">
                <a:moveTo>
                  <a:pt x="968503" y="0"/>
                </a:moveTo>
                <a:lnTo>
                  <a:pt x="918507" y="4611"/>
                </a:lnTo>
                <a:lnTo>
                  <a:pt x="869146" y="11557"/>
                </a:lnTo>
                <a:lnTo>
                  <a:pt x="820484" y="20788"/>
                </a:lnTo>
                <a:lnTo>
                  <a:pt x="772584" y="32258"/>
                </a:lnTo>
                <a:lnTo>
                  <a:pt x="725509" y="45918"/>
                </a:lnTo>
                <a:lnTo>
                  <a:pt x="679324" y="61722"/>
                </a:lnTo>
                <a:lnTo>
                  <a:pt x="634090" y="79621"/>
                </a:lnTo>
                <a:lnTo>
                  <a:pt x="589873" y="99568"/>
                </a:lnTo>
                <a:lnTo>
                  <a:pt x="546736" y="121515"/>
                </a:lnTo>
                <a:lnTo>
                  <a:pt x="504741" y="145415"/>
                </a:lnTo>
                <a:lnTo>
                  <a:pt x="463953" y="171219"/>
                </a:lnTo>
                <a:lnTo>
                  <a:pt x="424435" y="198881"/>
                </a:lnTo>
                <a:lnTo>
                  <a:pt x="386250" y="228353"/>
                </a:lnTo>
                <a:lnTo>
                  <a:pt x="349462" y="259587"/>
                </a:lnTo>
                <a:lnTo>
                  <a:pt x="314135" y="292536"/>
                </a:lnTo>
                <a:lnTo>
                  <a:pt x="280332" y="327151"/>
                </a:lnTo>
                <a:lnTo>
                  <a:pt x="248116" y="363386"/>
                </a:lnTo>
                <a:lnTo>
                  <a:pt x="217552" y="401193"/>
                </a:lnTo>
                <a:lnTo>
                  <a:pt x="188701" y="440523"/>
                </a:lnTo>
                <a:lnTo>
                  <a:pt x="161629" y="481330"/>
                </a:lnTo>
                <a:lnTo>
                  <a:pt x="136273" y="523799"/>
                </a:lnTo>
                <a:lnTo>
                  <a:pt x="113073" y="567182"/>
                </a:lnTo>
                <a:lnTo>
                  <a:pt x="91716" y="612132"/>
                </a:lnTo>
                <a:lnTo>
                  <a:pt x="72391" y="658368"/>
                </a:lnTo>
                <a:lnTo>
                  <a:pt x="55954" y="702977"/>
                </a:lnTo>
                <a:lnTo>
                  <a:pt x="41679" y="747864"/>
                </a:lnTo>
                <a:lnTo>
                  <a:pt x="29540" y="792970"/>
                </a:lnTo>
                <a:lnTo>
                  <a:pt x="19513" y="838233"/>
                </a:lnTo>
                <a:lnTo>
                  <a:pt x="11570" y="883593"/>
                </a:lnTo>
                <a:lnTo>
                  <a:pt x="5687" y="928990"/>
                </a:lnTo>
                <a:lnTo>
                  <a:pt x="1839" y="974364"/>
                </a:lnTo>
                <a:lnTo>
                  <a:pt x="0" y="1019654"/>
                </a:lnTo>
                <a:lnTo>
                  <a:pt x="143" y="1064799"/>
                </a:lnTo>
                <a:lnTo>
                  <a:pt x="2245" y="1109740"/>
                </a:lnTo>
                <a:lnTo>
                  <a:pt x="6280" y="1154416"/>
                </a:lnTo>
                <a:lnTo>
                  <a:pt x="12221" y="1198767"/>
                </a:lnTo>
                <a:lnTo>
                  <a:pt x="20043" y="1242731"/>
                </a:lnTo>
                <a:lnTo>
                  <a:pt x="29722" y="1286250"/>
                </a:lnTo>
                <a:lnTo>
                  <a:pt x="41231" y="1329263"/>
                </a:lnTo>
                <a:lnTo>
                  <a:pt x="54546" y="1371708"/>
                </a:lnTo>
                <a:lnTo>
                  <a:pt x="69640" y="1413527"/>
                </a:lnTo>
                <a:lnTo>
                  <a:pt x="86488" y="1454658"/>
                </a:lnTo>
                <a:lnTo>
                  <a:pt x="105064" y="1495040"/>
                </a:lnTo>
                <a:lnTo>
                  <a:pt x="125344" y="1534615"/>
                </a:lnTo>
                <a:lnTo>
                  <a:pt x="147301" y="1573321"/>
                </a:lnTo>
                <a:lnTo>
                  <a:pt x="170911" y="1611099"/>
                </a:lnTo>
                <a:lnTo>
                  <a:pt x="196147" y="1647886"/>
                </a:lnTo>
                <a:lnTo>
                  <a:pt x="222984" y="1683624"/>
                </a:lnTo>
                <a:lnTo>
                  <a:pt x="251398" y="1718252"/>
                </a:lnTo>
                <a:lnTo>
                  <a:pt x="281361" y="1751710"/>
                </a:lnTo>
                <a:lnTo>
                  <a:pt x="312849" y="1783937"/>
                </a:lnTo>
                <a:lnTo>
                  <a:pt x="345837" y="1814872"/>
                </a:lnTo>
                <a:lnTo>
                  <a:pt x="380298" y="1844456"/>
                </a:lnTo>
                <a:lnTo>
                  <a:pt x="416208" y="1872629"/>
                </a:lnTo>
                <a:lnTo>
                  <a:pt x="453540" y="1899329"/>
                </a:lnTo>
                <a:lnTo>
                  <a:pt x="492270" y="1924496"/>
                </a:lnTo>
                <a:lnTo>
                  <a:pt x="532372" y="1948070"/>
                </a:lnTo>
                <a:lnTo>
                  <a:pt x="573821" y="1969991"/>
                </a:lnTo>
                <a:lnTo>
                  <a:pt x="616590" y="1990198"/>
                </a:lnTo>
                <a:lnTo>
                  <a:pt x="660655" y="2008632"/>
                </a:lnTo>
                <a:lnTo>
                  <a:pt x="849631" y="1524000"/>
                </a:lnTo>
                <a:lnTo>
                  <a:pt x="804387" y="1503658"/>
                </a:lnTo>
                <a:lnTo>
                  <a:pt x="761747" y="1479380"/>
                </a:lnTo>
                <a:lnTo>
                  <a:pt x="721900" y="1451419"/>
                </a:lnTo>
                <a:lnTo>
                  <a:pt x="685039" y="1420029"/>
                </a:lnTo>
                <a:lnTo>
                  <a:pt x="651352" y="1385464"/>
                </a:lnTo>
                <a:lnTo>
                  <a:pt x="621031" y="1347977"/>
                </a:lnTo>
                <a:lnTo>
                  <a:pt x="594265" y="1307824"/>
                </a:lnTo>
                <a:lnTo>
                  <a:pt x="571247" y="1265258"/>
                </a:lnTo>
                <a:lnTo>
                  <a:pt x="552165" y="1220533"/>
                </a:lnTo>
                <a:lnTo>
                  <a:pt x="537211" y="1173903"/>
                </a:lnTo>
                <a:lnTo>
                  <a:pt x="526574" y="1125622"/>
                </a:lnTo>
                <a:lnTo>
                  <a:pt x="520447" y="1075944"/>
                </a:lnTo>
                <a:lnTo>
                  <a:pt x="519543" y="1028563"/>
                </a:lnTo>
                <a:lnTo>
                  <a:pt x="522817" y="982058"/>
                </a:lnTo>
                <a:lnTo>
                  <a:pt x="530099" y="936625"/>
                </a:lnTo>
                <a:lnTo>
                  <a:pt x="541218" y="892461"/>
                </a:lnTo>
                <a:lnTo>
                  <a:pt x="556007" y="849766"/>
                </a:lnTo>
                <a:lnTo>
                  <a:pt x="574295" y="808735"/>
                </a:lnTo>
                <a:lnTo>
                  <a:pt x="595913" y="769568"/>
                </a:lnTo>
                <a:lnTo>
                  <a:pt x="620692" y="732460"/>
                </a:lnTo>
                <a:lnTo>
                  <a:pt x="648463" y="697611"/>
                </a:lnTo>
                <a:lnTo>
                  <a:pt x="679055" y="665216"/>
                </a:lnTo>
                <a:lnTo>
                  <a:pt x="712301" y="635475"/>
                </a:lnTo>
                <a:lnTo>
                  <a:pt x="748031" y="608584"/>
                </a:lnTo>
                <a:lnTo>
                  <a:pt x="786074" y="584740"/>
                </a:lnTo>
                <a:lnTo>
                  <a:pt x="826263" y="564143"/>
                </a:lnTo>
                <a:lnTo>
                  <a:pt x="868427" y="546988"/>
                </a:lnTo>
                <a:lnTo>
                  <a:pt x="912397" y="533475"/>
                </a:lnTo>
                <a:lnTo>
                  <a:pt x="958004" y="523799"/>
                </a:lnTo>
                <a:lnTo>
                  <a:pt x="1005079" y="518159"/>
                </a:lnTo>
                <a:lnTo>
                  <a:pt x="968503" y="0"/>
                </a:lnTo>
                <a:close/>
              </a:path>
            </a:pathLst>
          </a:custGeom>
          <a:solidFill>
            <a:srgbClr val="B9E2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726184" y="4359147"/>
            <a:ext cx="1005205" cy="2009139"/>
          </a:xfrm>
          <a:custGeom>
            <a:rect l="l" t="t" r="r" b="b"/>
            <a:pathLst>
              <a:path w="1005205" h="2009139">
                <a:moveTo>
                  <a:pt x="660655" y="2008632"/>
                </a:moveTo>
                <a:lnTo>
                  <a:pt x="616590" y="1990198"/>
                </a:lnTo>
                <a:lnTo>
                  <a:pt x="573821" y="1969991"/>
                </a:lnTo>
                <a:lnTo>
                  <a:pt x="532372" y="1948070"/>
                </a:lnTo>
                <a:lnTo>
                  <a:pt x="492270" y="1924496"/>
                </a:lnTo>
                <a:lnTo>
                  <a:pt x="453540" y="1899329"/>
                </a:lnTo>
                <a:lnTo>
                  <a:pt x="416208" y="1872629"/>
                </a:lnTo>
                <a:lnTo>
                  <a:pt x="380298" y="1844456"/>
                </a:lnTo>
                <a:lnTo>
                  <a:pt x="345837" y="1814872"/>
                </a:lnTo>
                <a:lnTo>
                  <a:pt x="312849" y="1783937"/>
                </a:lnTo>
                <a:lnTo>
                  <a:pt x="281361" y="1751710"/>
                </a:lnTo>
                <a:lnTo>
                  <a:pt x="251398" y="1718252"/>
                </a:lnTo>
                <a:lnTo>
                  <a:pt x="222984" y="1683624"/>
                </a:lnTo>
                <a:lnTo>
                  <a:pt x="196147" y="1647886"/>
                </a:lnTo>
                <a:lnTo>
                  <a:pt x="170911" y="1611099"/>
                </a:lnTo>
                <a:lnTo>
                  <a:pt x="147301" y="1573321"/>
                </a:lnTo>
                <a:lnTo>
                  <a:pt x="125344" y="1534615"/>
                </a:lnTo>
                <a:lnTo>
                  <a:pt x="105064" y="1495040"/>
                </a:lnTo>
                <a:lnTo>
                  <a:pt x="86488" y="1454658"/>
                </a:lnTo>
                <a:lnTo>
                  <a:pt x="69640" y="1413527"/>
                </a:lnTo>
                <a:lnTo>
                  <a:pt x="54546" y="1371708"/>
                </a:lnTo>
                <a:lnTo>
                  <a:pt x="41231" y="1329263"/>
                </a:lnTo>
                <a:lnTo>
                  <a:pt x="29722" y="1286250"/>
                </a:lnTo>
                <a:lnTo>
                  <a:pt x="20043" y="1242731"/>
                </a:lnTo>
                <a:lnTo>
                  <a:pt x="12221" y="1198767"/>
                </a:lnTo>
                <a:lnTo>
                  <a:pt x="6280" y="1154416"/>
                </a:lnTo>
                <a:lnTo>
                  <a:pt x="2245" y="1109740"/>
                </a:lnTo>
                <a:lnTo>
                  <a:pt x="143" y="1064799"/>
                </a:lnTo>
                <a:lnTo>
                  <a:pt x="0" y="1019654"/>
                </a:lnTo>
                <a:lnTo>
                  <a:pt x="1839" y="974364"/>
                </a:lnTo>
                <a:lnTo>
                  <a:pt x="5687" y="928990"/>
                </a:lnTo>
                <a:lnTo>
                  <a:pt x="11570" y="883593"/>
                </a:lnTo>
                <a:lnTo>
                  <a:pt x="19513" y="838233"/>
                </a:lnTo>
                <a:lnTo>
                  <a:pt x="29540" y="792970"/>
                </a:lnTo>
                <a:lnTo>
                  <a:pt x="41679" y="747864"/>
                </a:lnTo>
                <a:lnTo>
                  <a:pt x="55954" y="702977"/>
                </a:lnTo>
                <a:lnTo>
                  <a:pt x="72391" y="658368"/>
                </a:lnTo>
                <a:lnTo>
                  <a:pt x="91716" y="612132"/>
                </a:lnTo>
                <a:lnTo>
                  <a:pt x="113073" y="567182"/>
                </a:lnTo>
                <a:lnTo>
                  <a:pt x="136399" y="523565"/>
                </a:lnTo>
                <a:lnTo>
                  <a:pt x="161629" y="481330"/>
                </a:lnTo>
                <a:lnTo>
                  <a:pt x="188701" y="440523"/>
                </a:lnTo>
                <a:lnTo>
                  <a:pt x="217552" y="401193"/>
                </a:lnTo>
                <a:lnTo>
                  <a:pt x="248116" y="363386"/>
                </a:lnTo>
                <a:lnTo>
                  <a:pt x="280332" y="327151"/>
                </a:lnTo>
                <a:lnTo>
                  <a:pt x="314135" y="292536"/>
                </a:lnTo>
                <a:lnTo>
                  <a:pt x="349462" y="259587"/>
                </a:lnTo>
                <a:lnTo>
                  <a:pt x="386250" y="228353"/>
                </a:lnTo>
                <a:lnTo>
                  <a:pt x="424435" y="198881"/>
                </a:lnTo>
                <a:lnTo>
                  <a:pt x="463953" y="171219"/>
                </a:lnTo>
                <a:lnTo>
                  <a:pt x="504741" y="145415"/>
                </a:lnTo>
                <a:lnTo>
                  <a:pt x="546736" y="121515"/>
                </a:lnTo>
                <a:lnTo>
                  <a:pt x="589873" y="99568"/>
                </a:lnTo>
                <a:lnTo>
                  <a:pt x="634090" y="79621"/>
                </a:lnTo>
                <a:lnTo>
                  <a:pt x="679324" y="61722"/>
                </a:lnTo>
                <a:lnTo>
                  <a:pt x="725509" y="45918"/>
                </a:lnTo>
                <a:lnTo>
                  <a:pt x="772584" y="32258"/>
                </a:lnTo>
                <a:lnTo>
                  <a:pt x="820484" y="20788"/>
                </a:lnTo>
                <a:lnTo>
                  <a:pt x="869146" y="11557"/>
                </a:lnTo>
                <a:lnTo>
                  <a:pt x="918507" y="4611"/>
                </a:lnTo>
                <a:lnTo>
                  <a:pt x="968503" y="0"/>
                </a:lnTo>
                <a:lnTo>
                  <a:pt x="1005079" y="518159"/>
                </a:lnTo>
                <a:lnTo>
                  <a:pt x="958004" y="523799"/>
                </a:lnTo>
                <a:lnTo>
                  <a:pt x="912397" y="533475"/>
                </a:lnTo>
                <a:lnTo>
                  <a:pt x="868427" y="546988"/>
                </a:lnTo>
                <a:lnTo>
                  <a:pt x="826263" y="564143"/>
                </a:lnTo>
                <a:lnTo>
                  <a:pt x="786074" y="584740"/>
                </a:lnTo>
                <a:lnTo>
                  <a:pt x="748031" y="608584"/>
                </a:lnTo>
                <a:lnTo>
                  <a:pt x="712301" y="635475"/>
                </a:lnTo>
                <a:lnTo>
                  <a:pt x="679055" y="665216"/>
                </a:lnTo>
                <a:lnTo>
                  <a:pt x="648463" y="697611"/>
                </a:lnTo>
                <a:lnTo>
                  <a:pt x="620692" y="732460"/>
                </a:lnTo>
                <a:lnTo>
                  <a:pt x="595913" y="769568"/>
                </a:lnTo>
                <a:lnTo>
                  <a:pt x="574295" y="808735"/>
                </a:lnTo>
                <a:lnTo>
                  <a:pt x="556007" y="849766"/>
                </a:lnTo>
                <a:lnTo>
                  <a:pt x="541218" y="892461"/>
                </a:lnTo>
                <a:lnTo>
                  <a:pt x="530099" y="936625"/>
                </a:lnTo>
                <a:lnTo>
                  <a:pt x="522817" y="982058"/>
                </a:lnTo>
                <a:lnTo>
                  <a:pt x="519543" y="1028563"/>
                </a:lnTo>
                <a:lnTo>
                  <a:pt x="520447" y="1075944"/>
                </a:lnTo>
                <a:lnTo>
                  <a:pt x="526574" y="1125622"/>
                </a:lnTo>
                <a:lnTo>
                  <a:pt x="537211" y="1173903"/>
                </a:lnTo>
                <a:lnTo>
                  <a:pt x="552165" y="1220533"/>
                </a:lnTo>
                <a:lnTo>
                  <a:pt x="571247" y="1265258"/>
                </a:lnTo>
                <a:lnTo>
                  <a:pt x="594265" y="1307824"/>
                </a:lnTo>
                <a:lnTo>
                  <a:pt x="621031" y="1347977"/>
                </a:lnTo>
                <a:lnTo>
                  <a:pt x="651352" y="1385464"/>
                </a:lnTo>
                <a:lnTo>
                  <a:pt x="685039" y="1420029"/>
                </a:lnTo>
                <a:lnTo>
                  <a:pt x="721900" y="1451419"/>
                </a:lnTo>
                <a:lnTo>
                  <a:pt x="761747" y="1479380"/>
                </a:lnTo>
                <a:lnTo>
                  <a:pt x="804387" y="1503658"/>
                </a:lnTo>
                <a:lnTo>
                  <a:pt x="849631" y="1524000"/>
                </a:lnTo>
                <a:lnTo>
                  <a:pt x="660655" y="2008632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694688" y="4356100"/>
            <a:ext cx="73660" cy="521334"/>
          </a:xfrm>
          <a:custGeom>
            <a:rect l="l" t="t" r="r" b="b"/>
            <a:pathLst>
              <a:path w="73660" h="521334">
                <a:moveTo>
                  <a:pt x="73151" y="0"/>
                </a:moveTo>
                <a:lnTo>
                  <a:pt x="54863" y="47"/>
                </a:lnTo>
                <a:lnTo>
                  <a:pt x="36575" y="381"/>
                </a:lnTo>
                <a:lnTo>
                  <a:pt x="18287" y="1285"/>
                </a:lnTo>
                <a:lnTo>
                  <a:pt x="0" y="3048"/>
                </a:lnTo>
                <a:lnTo>
                  <a:pt x="36575" y="521207"/>
                </a:lnTo>
                <a:lnTo>
                  <a:pt x="73151" y="521207"/>
                </a:lnTo>
                <a:lnTo>
                  <a:pt x="73151" y="0"/>
                </a:lnTo>
                <a:close/>
              </a:path>
            </a:pathLst>
          </a:custGeom>
          <a:solidFill>
            <a:srgbClr val="849E8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694688" y="4356100"/>
            <a:ext cx="73660" cy="521334"/>
          </a:xfrm>
          <a:custGeom>
            <a:rect l="l" t="t" r="r" b="b"/>
            <a:pathLst>
              <a:path w="73660" h="521334">
                <a:moveTo>
                  <a:pt x="0" y="3048"/>
                </a:moveTo>
                <a:lnTo>
                  <a:pt x="18287" y="1285"/>
                </a:lnTo>
                <a:lnTo>
                  <a:pt x="36575" y="381"/>
                </a:lnTo>
                <a:lnTo>
                  <a:pt x="54863" y="47"/>
                </a:lnTo>
                <a:lnTo>
                  <a:pt x="73151" y="0"/>
                </a:lnTo>
                <a:lnTo>
                  <a:pt x="73151" y="521207"/>
                </a:lnTo>
                <a:lnTo>
                  <a:pt x="64007" y="521207"/>
                </a:lnTo>
                <a:lnTo>
                  <a:pt x="54863" y="521207"/>
                </a:lnTo>
                <a:lnTo>
                  <a:pt x="45719" y="521207"/>
                </a:lnTo>
                <a:lnTo>
                  <a:pt x="36575" y="521207"/>
                </a:lnTo>
                <a:lnTo>
                  <a:pt x="0" y="3048"/>
                </a:lnTo>
                <a:close/>
              </a:path>
            </a:pathLst>
          </a:custGeom>
          <a:ln w="12191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 txBox="1"/>
          <p:nvPr/>
        </p:nvSpPr>
        <p:spPr>
          <a:xfrm>
            <a:off x="2099564" y="4632959"/>
            <a:ext cx="2419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1%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2264155" y="4855464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12%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2200148" y="5775959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28%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1493011" y="6038088"/>
            <a:ext cx="2419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6%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831596" y="5154167"/>
            <a:ext cx="3302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>
                <a:solidFill>
                  <a:srgbClr val="FFFFFF"/>
                </a:solidFill>
                <a:latin typeface="Calibri"/>
                <a:cs typeface="Calibri"/>
              </a:rPr>
              <a:t>43%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1595627" y="4492751"/>
            <a:ext cx="54864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400" b="1" spc="-10">
                <a:solidFill>
                  <a:srgbClr val="FFFFFF"/>
                </a:solidFill>
                <a:latin typeface="Calibri"/>
                <a:cs typeface="Calibri"/>
              </a:rPr>
              <a:t>1%</a:t>
            </a:r>
            <a:r>
              <a:rPr sz="1400" b="1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b="1" spc="-22" baseline="-9920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endParaRPr sz="2100" baseline="-9920">
              <a:latin typeface="Calibri"/>
              <a:cs typeface="Calibri"/>
            </a:endParaRPr>
          </a:p>
        </p:txBody>
      </p:sp>
      <p:sp>
        <p:nvSpPr>
          <p:cNvPr id="156" name="object 156"/>
          <p:cNvSpPr/>
          <p:nvPr/>
        </p:nvSpPr>
        <p:spPr>
          <a:xfrm>
            <a:off x="957072" y="1713483"/>
            <a:ext cx="9570720" cy="292735"/>
          </a:xfrm>
          <a:custGeom>
            <a:rect l="l" t="t" r="r" b="b"/>
            <a:pathLst>
              <a:path w="9570720" h="292735">
                <a:moveTo>
                  <a:pt x="9424416" y="0"/>
                </a:moveTo>
                <a:lnTo>
                  <a:pt x="9424416" y="73151"/>
                </a:lnTo>
                <a:lnTo>
                  <a:pt x="0" y="73151"/>
                </a:lnTo>
                <a:lnTo>
                  <a:pt x="0" y="219455"/>
                </a:lnTo>
                <a:lnTo>
                  <a:pt x="9424416" y="219455"/>
                </a:lnTo>
                <a:lnTo>
                  <a:pt x="9424416" y="292607"/>
                </a:lnTo>
                <a:lnTo>
                  <a:pt x="9570720" y="146303"/>
                </a:lnTo>
                <a:lnTo>
                  <a:pt x="9424416" y="0"/>
                </a:lnTo>
                <a:close/>
              </a:path>
            </a:pathLst>
          </a:custGeom>
          <a:solidFill>
            <a:srgbClr val="0350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957072" y="1713483"/>
            <a:ext cx="9570720" cy="292735"/>
          </a:xfrm>
          <a:custGeom>
            <a:rect l="l" t="t" r="r" b="b"/>
            <a:pathLst>
              <a:path w="9570720" h="292735">
                <a:moveTo>
                  <a:pt x="0" y="73151"/>
                </a:moveTo>
                <a:lnTo>
                  <a:pt x="9424416" y="73151"/>
                </a:lnTo>
                <a:lnTo>
                  <a:pt x="9424416" y="0"/>
                </a:lnTo>
                <a:lnTo>
                  <a:pt x="9570720" y="146303"/>
                </a:lnTo>
                <a:lnTo>
                  <a:pt x="9424416" y="292607"/>
                </a:lnTo>
                <a:lnTo>
                  <a:pt x="9424416" y="219455"/>
                </a:lnTo>
                <a:lnTo>
                  <a:pt x="0" y="219455"/>
                </a:lnTo>
                <a:lnTo>
                  <a:pt x="0" y="73151"/>
                </a:lnTo>
                <a:close/>
              </a:path>
            </a:pathLst>
          </a:custGeom>
          <a:ln w="2133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 txBox="1"/>
          <p:nvPr/>
        </p:nvSpPr>
        <p:spPr>
          <a:xfrm>
            <a:off x="1414780" y="3795811"/>
            <a:ext cx="1525905" cy="38100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415"/>
              </a:spcBef>
              <a:tabLst>
                <a:tab pos="1306830"/>
              </a:tabLst>
            </a:pPr>
            <a:r>
              <a:rPr sz="1275" baseline="6535">
                <a:solidFill>
                  <a:srgbClr val="303030"/>
                </a:solidFill>
                <a:latin typeface="Calibri"/>
                <a:cs typeface="Calibri"/>
              </a:rPr>
              <a:t>(</a:t>
            </a:r>
            <a:r>
              <a:rPr sz="1275" spc="52" baseline="6535">
                <a:solidFill>
                  <a:srgbClr val="303030"/>
                </a:solidFill>
                <a:latin typeface="华文细黑"/>
                <a:cs typeface="华文细黑"/>
              </a:rPr>
              <a:t>亿元人民币</a:t>
            </a:r>
            <a:r>
              <a:rPr sz="1275" spc="15" baseline="6535">
                <a:solidFill>
                  <a:srgbClr val="303030"/>
                </a:solidFill>
                <a:latin typeface="Calibri"/>
                <a:cs typeface="Calibri"/>
              </a:rPr>
              <a:t>) </a:t>
            </a:r>
            <a:r>
              <a:rPr sz="1275" spc="165" baseline="6535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850" b="1" spc="15">
                <a:solidFill>
                  <a:srgbClr val="303030"/>
                </a:solidFill>
                <a:latin typeface="Calibri"/>
                <a:cs typeface="Calibri"/>
              </a:rPr>
              <a:t>0	</a:t>
            </a:r>
            <a:r>
              <a:rPr sz="850" b="1" spc="5">
                <a:solidFill>
                  <a:srgbClr val="303030"/>
                </a:solidFill>
                <a:latin typeface="Calibri"/>
                <a:cs typeface="Calibri"/>
              </a:rPr>
              <a:t>200</a:t>
            </a:r>
            <a:endParaRPr sz="850">
              <a:latin typeface="Calibri"/>
              <a:cs typeface="Calibri"/>
            </a:endParaRPr>
          </a:p>
          <a:p>
            <a:pPr marL="596900">
              <a:lnSpc>
                <a:spcPct val="100000"/>
              </a:lnSpc>
              <a:spcBef>
                <a:spcPts val="320"/>
              </a:spcBef>
            </a:pPr>
            <a:r>
              <a:rPr sz="950" spc="10">
                <a:latin typeface="华文细黑"/>
                <a:cs typeface="华文细黑"/>
              </a:rPr>
              <a:t>能源和资源行业</a:t>
            </a:r>
            <a:endParaRPr sz="950">
              <a:latin typeface="华文细黑"/>
              <a:cs typeface="华文细黑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3571747" y="6283177"/>
            <a:ext cx="657225" cy="18097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50">
                <a:solidFill>
                  <a:srgbClr val="303030"/>
                </a:solidFill>
                <a:latin typeface="Calibri"/>
                <a:cs typeface="Calibri"/>
              </a:rPr>
              <a:t>(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亿元人民币</a:t>
            </a:r>
            <a:r>
              <a:rPr sz="850" spc="10">
                <a:solidFill>
                  <a:srgbClr val="303030"/>
                </a:solidFill>
                <a:latin typeface="Calibri"/>
                <a:cs typeface="Calibri"/>
              </a:rPr>
              <a:t>)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4382515" y="6314756"/>
            <a:ext cx="83185" cy="163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b="1" spc="15">
                <a:solidFill>
                  <a:srgbClr val="303030"/>
                </a:solidFill>
                <a:latin typeface="Calibri"/>
                <a:cs typeface="Calibri"/>
              </a:rPr>
              <a:t>0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5202428" y="6314756"/>
            <a:ext cx="193040" cy="163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5</a:t>
            </a:r>
            <a:r>
              <a:rPr sz="850" b="1" spc="-5">
                <a:solidFill>
                  <a:srgbClr val="303030"/>
                </a:solidFill>
                <a:latin typeface="Calibri"/>
                <a:cs typeface="Calibri"/>
              </a:rPr>
              <a:t>00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6031484" y="6314756"/>
            <a:ext cx="281940" cy="163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1</a:t>
            </a:r>
            <a:r>
              <a:rPr sz="850" b="1" spc="-10">
                <a:solidFill>
                  <a:srgbClr val="303030"/>
                </a:solidFill>
                <a:latin typeface="Calibri"/>
                <a:cs typeface="Calibri"/>
              </a:rPr>
              <a:t>,</a:t>
            </a:r>
            <a:r>
              <a:rPr sz="850" b="1" spc="-5">
                <a:solidFill>
                  <a:srgbClr val="303030"/>
                </a:solidFill>
                <a:latin typeface="Calibri"/>
                <a:cs typeface="Calibri"/>
              </a:rPr>
              <a:t>0</a:t>
            </a: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00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6906259" y="6314756"/>
            <a:ext cx="281940" cy="163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1</a:t>
            </a:r>
            <a:r>
              <a:rPr sz="850" b="1" spc="-10">
                <a:solidFill>
                  <a:srgbClr val="303030"/>
                </a:solidFill>
                <a:latin typeface="Calibri"/>
                <a:cs typeface="Calibri"/>
              </a:rPr>
              <a:t>,</a:t>
            </a:r>
            <a:r>
              <a:rPr sz="850" b="1" spc="-5">
                <a:solidFill>
                  <a:srgbClr val="303030"/>
                </a:solidFill>
                <a:latin typeface="Calibri"/>
                <a:cs typeface="Calibri"/>
              </a:rPr>
              <a:t>5</a:t>
            </a: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00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7781035" y="6314756"/>
            <a:ext cx="281940" cy="163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2</a:t>
            </a:r>
            <a:r>
              <a:rPr sz="850" b="1" spc="-10">
                <a:solidFill>
                  <a:srgbClr val="303030"/>
                </a:solidFill>
                <a:latin typeface="Calibri"/>
                <a:cs typeface="Calibri"/>
              </a:rPr>
              <a:t>,</a:t>
            </a:r>
            <a:r>
              <a:rPr sz="850" b="1" spc="-5">
                <a:solidFill>
                  <a:srgbClr val="303030"/>
                </a:solidFill>
                <a:latin typeface="Calibri"/>
                <a:cs typeface="Calibri"/>
              </a:rPr>
              <a:t>0</a:t>
            </a: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00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8655811" y="6314756"/>
            <a:ext cx="281940" cy="163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2</a:t>
            </a:r>
            <a:r>
              <a:rPr sz="850" b="1" spc="-10">
                <a:solidFill>
                  <a:srgbClr val="303030"/>
                </a:solidFill>
                <a:latin typeface="Calibri"/>
                <a:cs typeface="Calibri"/>
              </a:rPr>
              <a:t>,</a:t>
            </a:r>
            <a:r>
              <a:rPr sz="850" b="1" spc="-5">
                <a:solidFill>
                  <a:srgbClr val="303030"/>
                </a:solidFill>
                <a:latin typeface="Calibri"/>
                <a:cs typeface="Calibri"/>
              </a:rPr>
              <a:t>5</a:t>
            </a: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00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9530588" y="6314756"/>
            <a:ext cx="281940" cy="163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3</a:t>
            </a:r>
            <a:r>
              <a:rPr sz="850" b="1" spc="-10">
                <a:solidFill>
                  <a:srgbClr val="303030"/>
                </a:solidFill>
                <a:latin typeface="Calibri"/>
                <a:cs typeface="Calibri"/>
              </a:rPr>
              <a:t>,</a:t>
            </a:r>
            <a:r>
              <a:rPr sz="850" b="1" spc="-5">
                <a:solidFill>
                  <a:srgbClr val="303030"/>
                </a:solidFill>
                <a:latin typeface="Calibri"/>
                <a:cs typeface="Calibri"/>
              </a:rPr>
              <a:t>0</a:t>
            </a:r>
            <a:r>
              <a:rPr sz="850" b="1" spc="20">
                <a:solidFill>
                  <a:srgbClr val="303030"/>
                </a:solidFill>
                <a:latin typeface="Calibri"/>
                <a:cs typeface="Calibri"/>
              </a:rPr>
              <a:t>00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72" name="object 17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pc="-5">
                <a:latin typeface="Calibri"/>
                <a:cs typeface="Calibri"/>
              </a:rPr>
              <a:t>©</a:t>
            </a:r>
            <a:r>
              <a:rPr spc="-4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2023</a:t>
            </a:r>
            <a:r>
              <a:rPr spc="-5"/>
              <a:t>。欲了解更多信息，请联系德勤中国。</a:t>
            </a:r>
          </a:p>
        </p:txBody>
      </p:sp>
      <p:sp>
        <p:nvSpPr>
          <p:cNvPr id="173" name="object 17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60"/>
              </a:spcBef>
            </a:pPr>
            <a:r>
              <a:rPr spc="-5"/>
              <a:t>34</a:t>
            </a:r>
          </a:p>
        </p:txBody>
      </p:sp>
      <p:sp>
        <p:nvSpPr>
          <p:cNvPr id="159" name="object 159"/>
          <p:cNvSpPr txBox="1">
            <a:spLocks noGrp="1"/>
          </p:cNvSpPr>
          <p:nvPr>
            <p:ph type="title"/>
          </p:nvPr>
        </p:nvSpPr>
        <p:spPr>
          <a:xfrm>
            <a:off x="429259" y="961948"/>
            <a:ext cx="7517765" cy="73279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pc="10">
                <a:latin typeface="Calibri"/>
                <a:cs typeface="Calibri"/>
              </a:rPr>
              <a:t>2023</a:t>
            </a:r>
            <a:r>
              <a:rPr spc="10"/>
              <a:t>年</a:t>
            </a:r>
            <a:r>
              <a:rPr spc="-15"/>
              <a:t>中</a:t>
            </a:r>
            <a:r>
              <a:rPr spc="10"/>
              <a:t>国内</a:t>
            </a:r>
            <a:r>
              <a:rPr spc="-15"/>
              <a:t>地</a:t>
            </a:r>
            <a:r>
              <a:rPr spc="10"/>
              <a:t>新股</a:t>
            </a:r>
            <a:r>
              <a:rPr spc="-15"/>
              <a:t>行</a:t>
            </a:r>
            <a:r>
              <a:rPr spc="10"/>
              <a:t>业划</a:t>
            </a:r>
            <a:r>
              <a:rPr spc="-15"/>
              <a:t>分</a:t>
            </a:r>
            <a:r>
              <a:rPr spc="-10">
                <a:latin typeface="Calibri"/>
                <a:cs typeface="Calibri"/>
              </a:rPr>
              <a:t>(</a:t>
            </a:r>
            <a:r>
              <a:rPr spc="10"/>
              <a:t>按融资额</a:t>
            </a:r>
            <a:r>
              <a:rPr spc="-15"/>
              <a:t>计</a:t>
            </a:r>
            <a:r>
              <a:rPr>
                <a:latin typeface="Calibri"/>
                <a:cs typeface="Calibri"/>
              </a:rPr>
              <a:t>)</a:t>
            </a: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30">
                <a:solidFill>
                  <a:srgbClr val="565656"/>
                </a:solidFill>
              </a:rPr>
              <a:t>制造</a:t>
            </a:r>
            <a:r>
              <a:rPr spc="10">
                <a:solidFill>
                  <a:srgbClr val="565656"/>
                </a:solidFill>
              </a:rPr>
              <a:t>行业</a:t>
            </a:r>
            <a:r>
              <a:rPr spc="-15">
                <a:solidFill>
                  <a:srgbClr val="565656"/>
                </a:solidFill>
              </a:rPr>
              <a:t>的</a:t>
            </a:r>
            <a:r>
              <a:rPr spc="10">
                <a:solidFill>
                  <a:srgbClr val="565656"/>
                </a:solidFill>
              </a:rPr>
              <a:t>融资</a:t>
            </a:r>
            <a:r>
              <a:rPr spc="-15">
                <a:solidFill>
                  <a:srgbClr val="565656"/>
                </a:solidFill>
              </a:rPr>
              <a:t>金</a:t>
            </a:r>
            <a:r>
              <a:rPr spc="10">
                <a:solidFill>
                  <a:srgbClr val="565656"/>
                </a:solidFill>
              </a:rPr>
              <a:t>额遥</a:t>
            </a:r>
            <a:r>
              <a:rPr spc="-15">
                <a:solidFill>
                  <a:srgbClr val="565656"/>
                </a:solidFill>
              </a:rPr>
              <a:t>遥</a:t>
            </a:r>
            <a:r>
              <a:rPr spc="10">
                <a:solidFill>
                  <a:srgbClr val="565656"/>
                </a:solidFill>
              </a:rPr>
              <a:t>领先</a:t>
            </a:r>
            <a:r>
              <a:rPr spc="-15">
                <a:solidFill>
                  <a:srgbClr val="565656"/>
                </a:solidFill>
              </a:rPr>
              <a:t>，</a:t>
            </a:r>
            <a:r>
              <a:rPr spc="10">
                <a:solidFill>
                  <a:srgbClr val="565656"/>
                </a:solidFill>
              </a:rPr>
              <a:t>科技</a:t>
            </a:r>
            <a:r>
              <a:rPr spc="-15">
                <a:solidFill>
                  <a:srgbClr val="565656"/>
                </a:solidFill>
              </a:rPr>
              <a:t>、</a:t>
            </a:r>
            <a:r>
              <a:rPr spc="10">
                <a:solidFill>
                  <a:srgbClr val="565656"/>
                </a:solidFill>
              </a:rPr>
              <a:t>传媒</a:t>
            </a:r>
            <a:r>
              <a:rPr spc="-15">
                <a:solidFill>
                  <a:srgbClr val="565656"/>
                </a:solidFill>
              </a:rPr>
              <a:t>和</a:t>
            </a:r>
            <a:r>
              <a:rPr spc="10">
                <a:solidFill>
                  <a:srgbClr val="565656"/>
                </a:solidFill>
              </a:rPr>
              <a:t>电信</a:t>
            </a:r>
            <a:r>
              <a:rPr spc="-15">
                <a:solidFill>
                  <a:srgbClr val="565656"/>
                </a:solidFill>
              </a:rPr>
              <a:t>行</a:t>
            </a:r>
            <a:r>
              <a:rPr spc="10">
                <a:solidFill>
                  <a:srgbClr val="565656"/>
                </a:solidFill>
              </a:rPr>
              <a:t>业位</a:t>
            </a:r>
            <a:r>
              <a:rPr spc="-15">
                <a:solidFill>
                  <a:srgbClr val="565656"/>
                </a:solidFill>
              </a:rPr>
              <a:t>居</a:t>
            </a:r>
            <a:r>
              <a:rPr spc="10">
                <a:solidFill>
                  <a:srgbClr val="565656"/>
                </a:solidFill>
              </a:rPr>
              <a:t>第二</a:t>
            </a:r>
          </a:p>
        </p:txBody>
      </p:sp>
      <p:sp>
        <p:nvSpPr>
          <p:cNvPr id="160" name="object 160"/>
          <p:cNvSpPr txBox="1"/>
          <p:nvPr/>
        </p:nvSpPr>
        <p:spPr>
          <a:xfrm>
            <a:off x="8646668" y="2752344"/>
            <a:ext cx="741680" cy="4514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1400" b="1" spc="10">
                <a:solidFill>
                  <a:srgbClr val="303030"/>
                </a:solidFill>
                <a:latin typeface="Microsoft JhengHei"/>
                <a:cs typeface="Microsoft JhengHei"/>
              </a:rPr>
              <a:t>制造行</a:t>
            </a:r>
            <a:r>
              <a:rPr sz="1400" b="1" spc="-10">
                <a:solidFill>
                  <a:srgbClr val="303030"/>
                </a:solidFill>
                <a:latin typeface="Microsoft JhengHei"/>
                <a:cs typeface="Microsoft JhengHei"/>
              </a:rPr>
              <a:t>业</a:t>
            </a:r>
            <a:endParaRPr sz="1400">
              <a:latin typeface="Microsoft JhengHei"/>
              <a:cs typeface="Microsoft JhengHei"/>
            </a:endParaRPr>
          </a:p>
          <a:p>
            <a:pPr marL="2540" algn="ctr">
              <a:lnSpc>
                <a:spcPct val="100000"/>
              </a:lnSpc>
            </a:pPr>
            <a:r>
              <a:rPr sz="1400" b="1" spc="10">
                <a:solidFill>
                  <a:srgbClr val="303030"/>
                </a:solidFill>
                <a:latin typeface="Microsoft JhengHei"/>
                <a:cs typeface="Microsoft JhengHei"/>
              </a:rPr>
              <a:t>领先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1410716" y="5056632"/>
            <a:ext cx="744855" cy="664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0"/>
              </a:spcBef>
            </a:pPr>
            <a:r>
              <a:rPr sz="1400" b="1" spc="10">
                <a:solidFill>
                  <a:srgbClr val="303030"/>
                </a:solidFill>
                <a:latin typeface="Microsoft JhengHei"/>
                <a:cs typeface="Microsoft JhengHei"/>
              </a:rPr>
              <a:t>科技、</a:t>
            </a:r>
            <a:r>
              <a:rPr sz="1400" b="1" spc="-5">
                <a:solidFill>
                  <a:srgbClr val="303030"/>
                </a:solidFill>
                <a:latin typeface="Microsoft JhengHei"/>
                <a:cs typeface="Microsoft JhengHei"/>
              </a:rPr>
              <a:t>传 </a:t>
            </a:r>
            <a:r>
              <a:rPr sz="1400" b="1" spc="10">
                <a:solidFill>
                  <a:srgbClr val="303030"/>
                </a:solidFill>
                <a:latin typeface="Microsoft JhengHei"/>
                <a:cs typeface="Microsoft JhengHei"/>
              </a:rPr>
              <a:t>媒和电</a:t>
            </a:r>
            <a:r>
              <a:rPr sz="1400" b="1" spc="-5">
                <a:solidFill>
                  <a:srgbClr val="303030"/>
                </a:solidFill>
                <a:latin typeface="Microsoft JhengHei"/>
                <a:cs typeface="Microsoft JhengHei"/>
              </a:rPr>
              <a:t>信 </a:t>
            </a:r>
            <a:r>
              <a:rPr sz="1400" b="1" spc="10">
                <a:solidFill>
                  <a:srgbClr val="303030"/>
                </a:solidFill>
                <a:latin typeface="Microsoft JhengHei"/>
                <a:cs typeface="Microsoft JhengHei"/>
              </a:rPr>
              <a:t>行业领先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9085580" y="5404103"/>
            <a:ext cx="1501140" cy="694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2899"/>
              </a:lnSpc>
              <a:spcBef>
                <a:spcPts val="105"/>
              </a:spcBef>
            </a:pP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资料来源：上交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、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深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交</a:t>
            </a:r>
            <a:r>
              <a:rPr sz="850" spc="10">
                <a:solidFill>
                  <a:srgbClr val="303030"/>
                </a:solidFill>
                <a:latin typeface="华文细黑"/>
                <a:cs typeface="华文细黑"/>
              </a:rPr>
              <a:t>所、 </a:t>
            </a:r>
            <a:r>
              <a:rPr sz="850" spc="35">
                <a:solidFill>
                  <a:srgbClr val="303030"/>
                </a:solidFill>
                <a:latin typeface="华文细黑"/>
                <a:cs typeface="华文细黑"/>
              </a:rPr>
              <a:t>北交所</a:t>
            </a:r>
            <a:r>
              <a:rPr sz="850" spc="35">
                <a:latin typeface="华文细黑"/>
                <a:cs typeface="华文细黑"/>
              </a:rPr>
              <a:t>，德勤估</a:t>
            </a:r>
            <a:r>
              <a:rPr sz="850" spc="10">
                <a:latin typeface="华文细黑"/>
                <a:cs typeface="华文细黑"/>
              </a:rPr>
              <a:t>计</a:t>
            </a:r>
            <a:r>
              <a:rPr sz="850" spc="35">
                <a:latin typeface="华文细黑"/>
                <a:cs typeface="华文细黑"/>
              </a:rPr>
              <a:t>与</a:t>
            </a:r>
            <a:r>
              <a:rPr sz="850" spc="10">
                <a:latin typeface="华文细黑"/>
                <a:cs typeface="华文细黑"/>
              </a:rPr>
              <a:t>分</a:t>
            </a:r>
            <a:r>
              <a:rPr sz="850" spc="35">
                <a:latin typeface="华文细黑"/>
                <a:cs typeface="华文细黑"/>
              </a:rPr>
              <a:t>析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5">
                <a:latin typeface="华文细黑"/>
                <a:cs typeface="华文细黑"/>
              </a:rPr>
              <a:t>数 据截至</a:t>
            </a:r>
            <a:r>
              <a:rPr sz="850" spc="20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</a:t>
            </a:r>
            <a:r>
              <a:rPr sz="850" spc="-5">
                <a:latin typeface="Calibri"/>
                <a:cs typeface="Calibri"/>
              </a:rPr>
              <a:t>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2</a:t>
            </a:r>
            <a:r>
              <a:rPr sz="850" spc="-5">
                <a:latin typeface="Calibri"/>
                <a:cs typeface="Calibri"/>
              </a:rPr>
              <a:t>9</a:t>
            </a:r>
            <a:r>
              <a:rPr sz="850" spc="35">
                <a:latin typeface="华文细黑"/>
                <a:cs typeface="华文细黑"/>
              </a:rPr>
              <a:t>日</a:t>
            </a:r>
            <a:r>
              <a:rPr sz="850" spc="10">
                <a:latin typeface="华文细黑"/>
                <a:cs typeface="华文细黑"/>
              </a:rPr>
              <a:t>，</a:t>
            </a:r>
            <a:r>
              <a:rPr sz="850" spc="30">
                <a:latin typeface="华文细黑"/>
                <a:cs typeface="华文细黑"/>
              </a:rPr>
              <a:t>德勤 预计</a:t>
            </a:r>
            <a:r>
              <a:rPr sz="850" spc="20">
                <a:latin typeface="Calibri"/>
                <a:cs typeface="Calibri"/>
              </a:rPr>
              <a:t>2023</a:t>
            </a:r>
            <a:r>
              <a:rPr sz="850" spc="35">
                <a:latin typeface="华文细黑"/>
                <a:cs typeface="华文细黑"/>
              </a:rPr>
              <a:t>年</a:t>
            </a:r>
            <a:r>
              <a:rPr sz="850" spc="20">
                <a:latin typeface="Calibri"/>
                <a:cs typeface="Calibri"/>
              </a:rPr>
              <a:t>12</a:t>
            </a:r>
            <a:r>
              <a:rPr sz="850" spc="10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11</a:t>
            </a:r>
            <a:r>
              <a:rPr sz="850" spc="10">
                <a:latin typeface="华文细黑"/>
                <a:cs typeface="华文细黑"/>
              </a:rPr>
              <a:t>日</a:t>
            </a:r>
            <a:r>
              <a:rPr sz="850" spc="35">
                <a:latin typeface="华文细黑"/>
                <a:cs typeface="华文细黑"/>
              </a:rPr>
              <a:t>至</a:t>
            </a:r>
            <a:r>
              <a:rPr sz="850" spc="20">
                <a:latin typeface="Calibri"/>
                <a:cs typeface="Calibri"/>
              </a:rPr>
              <a:t>1</a:t>
            </a:r>
            <a:r>
              <a:rPr sz="850" spc="-5">
                <a:latin typeface="Calibri"/>
                <a:cs typeface="Calibri"/>
              </a:rPr>
              <a:t>2</a:t>
            </a:r>
            <a:r>
              <a:rPr sz="850" spc="35">
                <a:latin typeface="华文细黑"/>
                <a:cs typeface="华文细黑"/>
              </a:rPr>
              <a:t>月</a:t>
            </a:r>
            <a:r>
              <a:rPr sz="850" spc="20">
                <a:latin typeface="Calibri"/>
                <a:cs typeface="Calibri"/>
              </a:rPr>
              <a:t>29 </a:t>
            </a:r>
            <a:r>
              <a:rPr sz="850" spc="35">
                <a:latin typeface="华文细黑"/>
                <a:cs typeface="华文细黑"/>
              </a:rPr>
              <a:t>日之间有</a:t>
            </a:r>
            <a:r>
              <a:rPr sz="850" spc="20">
                <a:latin typeface="Calibri"/>
                <a:cs typeface="Calibri"/>
              </a:rPr>
              <a:t>13</a:t>
            </a:r>
            <a:r>
              <a:rPr sz="850" spc="35">
                <a:latin typeface="华文细黑"/>
                <a:cs typeface="华文细黑"/>
              </a:rPr>
              <a:t>只新</a:t>
            </a:r>
            <a:r>
              <a:rPr sz="850" spc="10">
                <a:latin typeface="华文细黑"/>
                <a:cs typeface="华文细黑"/>
              </a:rPr>
              <a:t>股</a:t>
            </a:r>
            <a:r>
              <a:rPr sz="850" spc="35">
                <a:latin typeface="华文细黑"/>
                <a:cs typeface="华文细黑"/>
              </a:rPr>
              <a:t>上</a:t>
            </a:r>
            <a:r>
              <a:rPr sz="850" spc="10">
                <a:latin typeface="华文细黑"/>
                <a:cs typeface="华文细黑"/>
              </a:rPr>
              <a:t>市。</a:t>
            </a:r>
            <a:endParaRPr sz="850">
              <a:latin typeface="华文细黑"/>
              <a:cs typeface="华文细黑"/>
            </a:endParaRPr>
          </a:p>
        </p:txBody>
      </p:sp>
      <p:sp>
        <p:nvSpPr>
          <p:cNvPr id="163" name="object 163"/>
          <p:cNvSpPr txBox="1"/>
          <p:nvPr/>
        </p:nvSpPr>
        <p:spPr>
          <a:xfrm rot="18900000">
            <a:off x="2090833" y="3317389"/>
            <a:ext cx="6515449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Internal </a:t>
            </a:r>
            <a:r>
              <a:rPr sz="7200" spc="-5">
                <a:solidFill>
                  <a:srgbClr val="BFBFBF"/>
                </a:solidFill>
                <a:latin typeface="Calibri"/>
                <a:cs typeface="Calibri"/>
              </a:rPr>
              <a:t>Use</a:t>
            </a:r>
            <a:r>
              <a:rPr sz="7200" spc="-45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7200">
                <a:solidFill>
                  <a:srgbClr val="BFBFBF"/>
                </a:solidFill>
                <a:latin typeface="Calibri"/>
                <a:cs typeface="Calibri"/>
              </a:rPr>
              <a:t>Only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9423400" cy="6286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https://d.book118.com/775320343021011041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1387</Paragraphs>
  <Slides>34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baseType="lpstr" size="45">
      <vt:lpstr>Arial</vt:lpstr>
      <vt:lpstr>Calibri</vt:lpstr>
      <vt:lpstr>Microsoft JhengHei</vt:lpstr>
      <vt:lpstr>华文细黑</vt:lpstr>
      <vt:lpstr>微软雅黑</vt:lpstr>
      <vt:lpstr>Symbol</vt:lpstr>
      <vt:lpstr>Times New Roman</vt:lpstr>
      <vt:lpstr>宋体</vt:lpstr>
      <vt:lpstr>Verdana</vt:lpstr>
      <vt:lpstr>Calibri Light</vt:lpstr>
      <vt:lpstr>Office Theme</vt:lpstr>
      <vt:lpstr>PowerPoint Presentation</vt:lpstr>
      <vt:lpstr>今年全球地缘政治局势受到俄乌冲突持续、以色列─哈玛斯战争影响而变得紧张，美国和多国央行 持续加息、内地经济复苏速度低于市场预期，虽然中美关系稍有缓和，但仍影响了全球资本市场 的流动性与资金流向</vt:lpstr>
      <vt:lpstr>今年全球地缘政治局势受到俄乌冲突持续、以色列─哈玛斯战争影响而变得紧张，美国和多国央行</vt:lpstr>
      <vt:lpstr>今年全球地缘政治局势受到俄乌冲突持续、以色列─哈玛斯战争影响而变得紧张，美国和多国央行 持续加息、内地经济复苏速度低于市场预期，虽然中美关系稍有缓和，但仍影响了全球资本市场 的流动性与资金流向(续)</vt:lpstr>
      <vt:lpstr>2023年新股市场回顾 ─
全球</vt:lpstr>
      <vt:lpstr>上交所、深交所、纳斯达克及纽交所维持环球新股融资额排行榜前四名位置，印 度国家证券交易所上升至第五位，香港交易所排名提升至第六位</vt:lpstr>
      <vt:lpstr>今年全球前十大新股融资规模大幅减少，融资总额较去年下跌53%</vt:lpstr>
      <vt:lpstr>2023年新股市场回顾 ─
香港</vt:lpstr>
      <vt:lpstr>PowerPoint Presentation</vt:lpstr>
      <vt:lpstr>2023年香港新股市场概览</vt:lpstr>
      <vt:lpstr>2023年香港上市申请状况概览
除了申请被拒及被发回外，其他所有上市申请相关的个案类别宗数均下跌</vt:lpstr>
      <vt:lpstr>2023年香港新股市场概览
今年前五大新股主要由3只大型新股和2只中型新股所推动，融资总额由去年550亿港元</vt:lpstr>
      <vt:lpstr>46只新股</vt:lpstr>
      <vt:lpstr>2023年香港前十大冻资额新股分析
今年前十大冻资额新股合共冻结约298亿港元，以TMT行业和小规模为主，整体数字较去年的245</vt:lpstr>
      <vt:lpstr>2023年香港新股市场概览
由于没有任何海外公司来港上市，内地企业在新股数量及融资总额占比再进一步上升；</vt:lpstr>
      <vt:lpstr>2023年香港新股市场概览</vt:lpstr>
      <vt:lpstr>2023年香港新股融资规模分析
今年仅录得3只大型新股上市，超大型规模新股欠奉，主板融资总额为多年以来的最</vt:lpstr>
      <vt:lpstr>2023年香港新股融资规模分析</vt:lpstr>
      <vt:lpstr>2023年香港新股发售价格分析
以发售价范围上限、低于中间值和处于发售价范围中间值定价的新股比重均有所增 加，而以发售价范围下限定价和固定发售价上市的新股占比则减少19个百分点</vt:lpstr>
      <vt:lpstr>PowerPoint Presentation</vt:lpstr>
      <vt:lpstr>2023年香港新股数量行业分析
消费行业主导，TMT行业紧随其后，消费行业的份额较去年显著上升，医疗及医药行</vt:lpstr>
      <vt:lpstr>2023年香港新股融资额行业分析
消费行业主导，医疗及医药行业居次位， TMT行业紧随其后</vt:lpstr>
      <vt:lpstr>2023年新股市场回顾 ─
中国内地</vt:lpstr>
      <vt:lpstr>PowerPoint Presentation</vt:lpstr>
      <vt:lpstr>2023年中国内地新股市场概览
前5大IPO共计融资规模为566亿元人民币，较去年减少51%</vt:lpstr>
      <vt:lpstr>2023年中国内地新股市场概览
新股上会数量和IPO申请数量较上年均下降</vt:lpstr>
      <vt:lpstr>2023年中国内地新股市场概览
新股发行市盈率及上市首日平均回报率</vt:lpstr>
      <vt:lpstr>2023年中国内地新股市场概览
新股发行市盈率及上市首日平均回报率</vt:lpstr>
      <vt:lpstr>2023年中国内地新股市场融资规模分析
融资规模大的发行数量及融资额均下降</vt:lpstr>
      <vt:lpstr>2023年中国内地新股巿场融资规模分析</vt:lpstr>
      <vt:lpstr>PowerPoint Presentation</vt:lpstr>
      <vt:lpstr>2023年中国内地新股行业划分(按数量计)
制造行业占比最高且比例上升，科技、传媒和电信行业、医疗及医药行业和消费行</vt:lpstr>
      <vt:lpstr>2023年中国内地新股行业划分(按融资额计)
制造行业的融资金额遥遥领先，科技、传媒和电信行业位居第二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2024-09-01T12:33:31.032</cp:lastPrinted>
  <dcterms:created xsi:type="dcterms:W3CDTF">2024-09-01T04:33:31Z</dcterms:created>
  <dcterms:modified xsi:type="dcterms:W3CDTF">2024-09-01T04:33:34Z</dcterms:modified>
</cp:coreProperties>
</file>