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84D3228-61BC-4F6B-9739-0EDC085BC3E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63A136-1F98-499A-8439-3F9A3A3F4A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F764A7-4C91-46A0-8A7F-7903BC6B0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BD51E4-2571-4F59-B6FD-B86A4D7D6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1B8E08-F493-4172-A193-8B92B4A34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C85154-D1CC-4BE4-99C4-4EF4D8D87D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863C01-13ED-4CD0-8878-012C9BF764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9917D1-3F69-45DC-AA5E-C733D82197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249530-1071-487B-A984-1052BC1EB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C3D30-BA54-4B4D-A021-1B079F431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584308-40A9-4EFA-ADB8-09F38337C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AF6AA-51BE-4A35-9023-AFCB188AA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F8CFA2F-7425-4685-9C46-4179EFC4738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AE4343E-42BF-448A-81F3-4128D22B791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32133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人员管理能力培养班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人员管理能力培养班简介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人员管理基础知识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团队建设与领导力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绩效管理与激励机制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战略人力资源管理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人员管理能力培养班总结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人员管理能力培养班简介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人员管理能力培养班概述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人员管理能力培养班是专门为企业管理人员和</a:t>
            </a:r>
            <a:r>
              <a:rPr lang="en-US" sz="2500" b="0" strike="noStrike" spc="-1">
                <a:solidFill>
                  <a:schemeClr val="dk1">
                    <a:lumMod val="85000"/>
                    <a:lumOff val="15000"/>
                  </a:schemeClr>
                </a:solidFill>
                <a:latin typeface="微软雅黑"/>
                <a:ea typeface="微软雅黑"/>
              </a:rPr>
              <a:t>HR</a:t>
            </a:r>
            <a:r>
              <a:rPr lang="zh-CN" sz="2500" b="0" strike="noStrike" spc="-1">
                <a:solidFill>
                  <a:schemeClr val="dk1">
                    <a:lumMod val="85000"/>
                    <a:lumOff val="15000"/>
                  </a:schemeClr>
                </a:solidFill>
                <a:latin typeface="微软雅黑"/>
                <a:ea typeface="微软雅黑"/>
              </a:rPr>
              <a:t>人员设计的培训课程。旨在通过系统的培训计划，提升学员的人员管理技能和领导能力，使其能够更好地应对各种管理挑战。</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课程目标</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帮助学员了解人员管理的基本理论和实践技巧。</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理论与实践</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提升学员团队协作和沟通能力，促进团队间的合作与共赢。</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培养学员的领导潜力，使其能够成为优秀的领导者。</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领导能力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培养学员解决问题的能力，帮助他们在复杂情况下做出正确决策。</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问题解决</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培训方式</a:t>
            </a:r>
            <a:endParaRPr lang="en-US" sz="3600" b="0" strike="noStrike" spc="-1">
              <a:solidFill>
                <a:schemeClr val="dk1"/>
              </a:solidFill>
              <a:latin typeface="Arial"/>
            </a:endParaRPr>
          </a:p>
        </p:txBody>
      </p:sp>
      <p:sp>
        <p:nvSpPr>
          <p:cNvPr id="9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人员管理能力培养班采用多种培训方式，包括案例分析、角色扮演、小组讨论等形式。通过实际操作和互动学习，让学员深入理解管理知识，提升实战能力。</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培训师资</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人员管理能力培养班的培训师团队由经验丰富的人力资源管理专家和成功企业家组成。他们将为学员提供专业指导和实战经验，帮助学员更好地掌握管理技能和领导能力。</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课程特点</a:t>
            </a:r>
            <a:endParaRPr lang="en-US" sz="3600" b="0" strike="noStrike" spc="-1">
              <a:solidFill>
                <a:schemeClr val="dk1"/>
              </a:solidFill>
              <a:latin typeface="Arial"/>
            </a:endParaRPr>
          </a:p>
        </p:txBody>
      </p:sp>
      <p:sp>
        <p:nvSpPr>
          <p:cNvPr id="9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课程内容贴近实际工作场景，注重实战操作和解决问题能力的培养。</a:t>
            </a:r>
            <a:endParaRPr lang="en-US" sz="2000" b="0" strike="noStrike" spc="-1">
              <a:solidFill>
                <a:srgbClr val="000000"/>
              </a:solidFill>
              <a:latin typeface="Arial"/>
            </a:endParaRPr>
          </a:p>
        </p:txBody>
      </p:sp>
      <p:sp>
        <p:nvSpPr>
          <p:cNvPr id="9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实战性强</a:t>
            </a:r>
            <a:endParaRPr lang="en-US" sz="3000" b="0" strike="noStrike" spc="-1">
              <a:solidFill>
                <a:srgbClr val="000000"/>
              </a:solidFill>
              <a:latin typeface="Arial"/>
            </a:endParaRPr>
          </a:p>
        </p:txBody>
      </p:sp>
      <p:sp>
        <p:nvSpPr>
          <p:cNvPr id="10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由资深专家亲自授课，分享管理经验和成功案例，为学员提供一对一的指导和建议。</a:t>
            </a:r>
            <a:endParaRPr lang="en-US" sz="2000" b="0" strike="noStrike" spc="-1">
              <a:solidFill>
                <a:srgbClr val="000000"/>
              </a:solidFill>
              <a:latin typeface="Arial"/>
            </a:endParaRPr>
          </a:p>
        </p:txBody>
      </p:sp>
      <p:sp>
        <p:nvSpPr>
          <p:cNvPr id="10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专家指导</a:t>
            </a:r>
            <a:endParaRPr lang="en-US" sz="3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采用互动式教学，包括小组合作、角色扮演等，让学员更好地理解和应用所学知识。</a:t>
            </a:r>
            <a:endParaRPr lang="en-US" sz="2000" b="0" strike="noStrike" spc="-1">
              <a:solidFill>
                <a:srgbClr val="000000"/>
              </a:solidFill>
              <a:latin typeface="Arial"/>
            </a:endParaRPr>
          </a:p>
        </p:txBody>
      </p:sp>
      <p:sp>
        <p:nvSpPr>
          <p:cNvPr id="10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互动性强</a:t>
            </a:r>
            <a:endParaRPr lang="en-US" sz="3000" b="0" strike="noStrike" spc="-1">
              <a:solidFill>
                <a:srgbClr val="000000"/>
              </a:solidFill>
              <a:latin typeface="Arial"/>
            </a:endParaRPr>
          </a:p>
        </p:txBody>
      </p:sp>
      <p:sp>
        <p:nvSpPr>
          <p:cNvPr id="10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人员管理基础知识</a:t>
            </a:r>
            <a:endParaRPr lang="en-US" sz="3600" b="0" strike="noStrike" spc="-1">
              <a:solidFill>
                <a:schemeClr val="dk1"/>
              </a:solidFill>
              <a:latin typeface="Arial"/>
            </a:endParaRPr>
          </a:p>
        </p:txBody>
      </p:sp>
      <p:sp>
        <p:nvSpPr>
          <p:cNvPr id="1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人员管理概念</a:t>
            </a:r>
            <a:endParaRPr lang="en-US" sz="3500" b="0" strike="noStrike" spc="-1">
              <a:solidFill>
                <a:srgbClr val="000000"/>
              </a:solidFill>
              <a:latin typeface="Arial"/>
            </a:endParaRPr>
          </a:p>
        </p:txBody>
      </p:sp>
      <p:sp>
        <p:nvSpPr>
          <p:cNvPr id="1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人员管理是指通过对员工的规划、遴选、培训、激励和评价等方式，以达到组织既定目标的活动。在企业中，员工激励和绩效评估是非常重要的环节，可以有效提高员工的工作积极性和工作效率。</a:t>
            </a:r>
            <a:endParaRPr lang="en-US" sz="2500" b="0" strike="noStrike" spc="-1">
              <a:solidFill>
                <a:srgbClr val="000000"/>
              </a:solidFill>
              <a:latin typeface="Arial"/>
            </a:endParaRPr>
          </a:p>
        </p:txBody>
      </p:sp>
      <p:sp>
        <p:nvSpPr>
          <p:cNvPr id="1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招聘与面试技巧</a:t>
            </a:r>
            <a:endParaRPr lang="en-US" sz="3600" b="0" strike="noStrike" spc="-1">
              <a:solidFill>
                <a:schemeClr val="dk1"/>
              </a:solidFill>
              <a:latin typeface="Arial"/>
            </a:endParaRPr>
          </a:p>
        </p:txBody>
      </p:sp>
      <p:sp>
        <p:nvSpPr>
          <p:cNvPr id="11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招聘需求分析</a:t>
            </a:r>
            <a:endParaRPr lang="en-US" sz="1500" b="0" strike="noStrike" spc="-1">
              <a:solidFill>
                <a:srgbClr val="000000"/>
              </a:solidFill>
              <a:latin typeface="Arial"/>
            </a:endParaRPr>
          </a:p>
        </p:txBody>
      </p:sp>
      <p:sp>
        <p:nvSpPr>
          <p:cNvPr id="11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招聘流程</a:t>
            </a:r>
            <a:endParaRPr lang="en-US" sz="2200" b="0" strike="noStrike" spc="-1">
              <a:solidFill>
                <a:srgbClr val="000000"/>
              </a:solidFill>
              <a:latin typeface="Arial"/>
            </a:endParaRPr>
          </a:p>
        </p:txBody>
      </p:sp>
      <p:sp>
        <p:nvSpPr>
          <p:cNvPr id="11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提前准备面试问题</a:t>
            </a:r>
            <a:endParaRPr lang="en-US" sz="1500" b="0" strike="noStrike" spc="-1">
              <a:solidFill>
                <a:srgbClr val="000000"/>
              </a:solidFill>
              <a:latin typeface="Arial"/>
            </a:endParaRPr>
          </a:p>
        </p:txBody>
      </p:sp>
      <p:sp>
        <p:nvSpPr>
          <p:cNvPr id="11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面试技巧</a:t>
            </a:r>
            <a:endParaRPr lang="en-US" sz="2200" b="0" strike="noStrike" spc="-1">
              <a:solidFill>
                <a:srgbClr val="000000"/>
              </a:solidFill>
              <a:latin typeface="Arial"/>
            </a:endParaRPr>
          </a:p>
        </p:txBody>
      </p:sp>
      <p:sp>
        <p:nvSpPr>
          <p:cNvPr id="11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技能与文化匹配</a:t>
            </a:r>
            <a:endParaRPr lang="en-US" sz="1500" b="0" strike="noStrike" spc="-1">
              <a:solidFill>
                <a:srgbClr val="000000"/>
              </a:solidFill>
              <a:latin typeface="Arial"/>
            </a:endParaRPr>
          </a:p>
        </p:txBody>
      </p:sp>
      <p:sp>
        <p:nvSpPr>
          <p:cNvPr id="12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人才筛选</a:t>
            </a:r>
            <a:endParaRPr lang="en-US" sz="2200" b="0" strike="noStrike" spc="-1">
              <a:solidFill>
                <a:srgbClr val="000000"/>
              </a:solidFill>
              <a:latin typeface="Arial"/>
            </a:endParaRPr>
          </a:p>
        </p:txBody>
      </p:sp>
      <p:sp>
        <p:nvSpPr>
          <p:cNvPr id="12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员工发展路径规划</a:t>
            </a:r>
            <a:endParaRPr lang="en-US" sz="2200" b="0" strike="noStrike" spc="-1">
              <a:solidFill>
                <a:srgbClr val="000000"/>
              </a:solidFill>
              <a:latin typeface="Arial"/>
            </a:endParaRPr>
          </a:p>
        </p:txBody>
      </p:sp>
      <p:sp>
        <p:nvSpPr>
          <p:cNvPr id="12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职业目标设定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技能提升计划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晋升路径规划</a:t>
            </a:r>
            <a:endParaRPr lang="en-US" sz="1500" b="0" strike="noStrike" spc="-1">
              <a:solidFill>
                <a:srgbClr val="000000"/>
              </a:solidFill>
              <a:latin typeface="Arial"/>
            </a:endParaRPr>
          </a:p>
        </p:txBody>
      </p:sp>
      <p:sp>
        <p:nvSpPr>
          <p:cNvPr id="12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绩效考核</a:t>
            </a:r>
            <a:endParaRPr lang="en-US" sz="2200" b="0" strike="noStrike" spc="-1">
              <a:solidFill>
                <a:srgbClr val="000000"/>
              </a:solidFill>
              <a:latin typeface="Arial"/>
            </a:endParaRPr>
          </a:p>
        </p:txBody>
      </p:sp>
      <p:sp>
        <p:nvSpPr>
          <p:cNvPr id="12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设定绩效指标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绩效评估方法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激励机制建立</a:t>
            </a:r>
            <a:endParaRPr lang="en-US" sz="1500" b="0" strike="noStrike" spc="-1">
              <a:solidFill>
                <a:srgbClr val="000000"/>
              </a:solidFill>
              <a:latin typeface="Arial"/>
            </a:endParaRPr>
          </a:p>
        </p:txBody>
      </p:sp>
      <p:sp>
        <p:nvSpPr>
          <p:cNvPr id="12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员工培训与发展</a:t>
            </a:r>
            <a:endParaRPr lang="en-US" sz="3600" b="0" strike="noStrike" spc="-1">
              <a:solidFill>
                <a:schemeClr val="dk1"/>
              </a:solidFill>
              <a:latin typeface="Arial"/>
            </a:endParaRPr>
          </a:p>
        </p:txBody>
      </p:sp>
      <p:sp>
        <p:nvSpPr>
          <p:cNvPr id="13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员工培训计划制定</a:t>
            </a:r>
            <a:endParaRPr lang="en-US" sz="2200" b="0" strike="noStrike" spc="-1">
              <a:solidFill>
                <a:srgbClr val="000000"/>
              </a:solidFill>
              <a:latin typeface="Arial"/>
            </a:endParaRPr>
          </a:p>
        </p:txBody>
      </p:sp>
      <p:sp>
        <p:nvSpPr>
          <p:cNvPr id="13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了解培训需求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设置培训目标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制定培训方案</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人员管理实践案例</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奖金制度和晋升机会</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激励机制设计</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帮助员工规划未来职业方向</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职业发展规划</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360</a:t>
            </a:r>
            <a:r>
              <a:rPr lang="zh-CN" sz="2000" b="0" strike="noStrike" spc="-1">
                <a:solidFill>
                  <a:schemeClr val="dk1">
                    <a:lumMod val="85000"/>
                    <a:lumOff val="15000"/>
                  </a:schemeClr>
                </a:solidFill>
                <a:latin typeface="微软雅黑"/>
                <a:ea typeface="微软雅黑"/>
              </a:rPr>
              <a:t>度评估和目标管理</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绩效考核方法</a:t>
            </a:r>
            <a:endParaRPr lang="en-US" sz="3000" b="0" strike="noStrike" spc="-1">
              <a:solidFill>
                <a:srgbClr val="000000"/>
              </a:solidFill>
              <a:latin typeface="Arial"/>
            </a:endParaRPr>
          </a:p>
        </p:txBody>
      </p:sp>
      <p:sp>
        <p:nvSpPr>
          <p:cNvPr id="14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人员管理是组织中至关重要的一环，通过有效的人员管理可以实现员工的自我提升和组织的发展目标的达成。在实践中不断总结经验，不断提升管理水平，才能更好地激发团队的凝聚力和创造力。</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团队建设与领导力</a:t>
            </a:r>
            <a:endParaRPr lang="en-US" sz="3600" b="0" strike="noStrike" spc="-1">
              <a:solidFill>
                <a:schemeClr val="dk1"/>
              </a:solidFill>
              <a:latin typeface="Arial"/>
            </a:endParaRPr>
          </a:p>
        </p:txBody>
      </p:sp>
      <p:sp>
        <p:nvSpPr>
          <p:cNvPr id="15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团队建设原则</a:t>
            </a:r>
            <a:endParaRPr lang="en-US" sz="3600" b="0" strike="noStrike" spc="-1">
              <a:solidFill>
                <a:schemeClr val="dk1"/>
              </a:solidFill>
              <a:latin typeface="Arial"/>
            </a:endParaRPr>
          </a:p>
        </p:txBody>
      </p:sp>
      <p:sp>
        <p:nvSpPr>
          <p:cNvPr id="15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设定明确的团队目标，激励团队成员共同努力。</a:t>
            </a:r>
            <a:endParaRPr lang="en-US" sz="2000" b="0" strike="noStrike" spc="-1">
              <a:solidFill>
                <a:srgbClr val="000000"/>
              </a:solidFill>
              <a:latin typeface="Arial"/>
            </a:endParaRPr>
          </a:p>
        </p:txBody>
      </p:sp>
      <p:sp>
        <p:nvSpPr>
          <p:cNvPr id="15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明确目标</a:t>
            </a:r>
            <a:endParaRPr lang="en-US" sz="3000" b="0" strike="noStrike" spc="-1">
              <a:solidFill>
                <a:srgbClr val="000000"/>
              </a:solidFill>
              <a:latin typeface="Arial"/>
            </a:endParaRPr>
          </a:p>
        </p:txBody>
      </p:sp>
      <p:sp>
        <p:nvSpPr>
          <p:cNvPr id="15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培养团队成员之间的信任关系，增强团队凝聚力。</a:t>
            </a:r>
            <a:endParaRPr lang="en-US" sz="2000" b="0" strike="noStrike" spc="-1">
              <a:solidFill>
                <a:srgbClr val="000000"/>
              </a:solidFill>
              <a:latin typeface="Arial"/>
            </a:endParaRPr>
          </a:p>
        </p:txBody>
      </p:sp>
      <p:sp>
        <p:nvSpPr>
          <p:cNvPr id="15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建立信任</a:t>
            </a:r>
            <a:endParaRPr lang="en-US" sz="3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建立良好的沟通机制，促进团队成员之间的合作和协调。</a:t>
            </a:r>
            <a:endParaRPr lang="en-US" sz="2000" b="0" strike="noStrike" spc="-1">
              <a:solidFill>
                <a:srgbClr val="000000"/>
              </a:solidFill>
              <a:latin typeface="Arial"/>
            </a:endParaRPr>
          </a:p>
        </p:txBody>
      </p:sp>
      <p:sp>
        <p:nvSpPr>
          <p:cNvPr id="15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沟通协作</a:t>
            </a:r>
            <a:endParaRPr lang="en-US" sz="3000" b="0" strike="noStrike" spc="-1">
              <a:solidFill>
                <a:srgbClr val="000000"/>
              </a:solidFill>
              <a:latin typeface="Arial"/>
            </a:endParaRPr>
          </a:p>
        </p:txBody>
      </p:sp>
      <p:sp>
        <p:nvSpPr>
          <p:cNvPr id="16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团队冲突处理</a:t>
            </a:r>
            <a:endParaRPr lang="en-US" sz="3600" b="0" strike="noStrike" spc="-1">
              <a:solidFill>
                <a:schemeClr val="dk1"/>
              </a:solidFill>
              <a:latin typeface="Arial"/>
            </a:endParaRPr>
          </a:p>
        </p:txBody>
      </p:sp>
      <p:sp>
        <p:nvSpPr>
          <p:cNvPr id="16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倾听他人意见，理解不同观点，有效沟通是化解冲突的关键。</a:t>
            </a:r>
            <a:endParaRPr lang="en-US" sz="1500" b="0" strike="noStrike" spc="-1">
              <a:solidFill>
                <a:srgbClr val="000000"/>
              </a:solidFill>
              <a:latin typeface="Arial"/>
            </a:endParaRPr>
          </a:p>
        </p:txBody>
      </p:sp>
      <p:sp>
        <p:nvSpPr>
          <p:cNvPr id="16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16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寻求第三方帮助，进行有效的冲突调解，维护团队和谐氛围。</a:t>
            </a:r>
            <a:endParaRPr lang="en-US" sz="1500" b="0" strike="noStrike" spc="-1">
              <a:solidFill>
                <a:srgbClr val="000000"/>
              </a:solidFill>
              <a:latin typeface="Arial"/>
            </a:endParaRPr>
          </a:p>
        </p:txBody>
      </p:sp>
      <p:sp>
        <p:nvSpPr>
          <p:cNvPr id="16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冲突调解</a:t>
            </a:r>
            <a:endParaRPr lang="en-US" sz="2200" b="0" strike="noStrike" spc="-1">
              <a:solidFill>
                <a:srgbClr val="000000"/>
              </a:solidFill>
              <a:latin typeface="Arial"/>
            </a:endParaRPr>
          </a:p>
        </p:txBody>
      </p:sp>
      <p:sp>
        <p:nvSpPr>
          <p:cNvPr id="16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及时给予积极反馈，促进团队成员间的理解和互动。</a:t>
            </a:r>
            <a:endParaRPr lang="en-US" sz="1500" b="0" strike="noStrike" spc="-1">
              <a:solidFill>
                <a:srgbClr val="000000"/>
              </a:solidFill>
              <a:latin typeface="Arial"/>
            </a:endParaRPr>
          </a:p>
        </p:txBody>
      </p:sp>
      <p:sp>
        <p:nvSpPr>
          <p:cNvPr id="16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积极反馈</a:t>
            </a:r>
            <a:endParaRPr lang="en-US" sz="2200" b="0" strike="noStrike" spc="-1">
              <a:solidFill>
                <a:srgbClr val="000000"/>
              </a:solidFill>
              <a:latin typeface="Arial"/>
            </a:endParaRPr>
          </a:p>
        </p:txBody>
      </p:sp>
      <p:sp>
        <p:nvSpPr>
          <p:cNvPr id="16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团队激励</a:t>
            </a:r>
            <a:endParaRPr lang="en-US" sz="2200" b="0" strike="noStrike" spc="-1">
              <a:solidFill>
                <a:srgbClr val="000000"/>
              </a:solidFill>
              <a:latin typeface="Arial"/>
            </a:endParaRPr>
          </a:p>
        </p:txBody>
      </p:sp>
      <p:sp>
        <p:nvSpPr>
          <p:cNvPr id="17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激发团队成员工作动力，提高团队整体绩效。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制定激励机制，激励团队成员积极投入工作。</a:t>
            </a:r>
            <a:endParaRPr lang="en-US" sz="1500" b="0" strike="noStrike" spc="-1">
              <a:solidFill>
                <a:srgbClr val="000000"/>
              </a:solidFill>
              <a:latin typeface="Arial"/>
            </a:endParaRPr>
          </a:p>
        </p:txBody>
      </p:sp>
      <p:sp>
        <p:nvSpPr>
          <p:cNvPr id="17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目标管理</a:t>
            </a:r>
            <a:endParaRPr lang="en-US" sz="2200" b="0" strike="noStrike" spc="-1">
              <a:solidFill>
                <a:srgbClr val="000000"/>
              </a:solidFill>
              <a:latin typeface="Arial"/>
            </a:endParaRPr>
          </a:p>
        </p:txBody>
      </p:sp>
      <p:sp>
        <p:nvSpPr>
          <p:cNvPr id="17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设定明确目标，引领团队朝着共同目标努力。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监督目标完成情况，调整工作策略，确保目标达成。</a:t>
            </a:r>
            <a:endParaRPr lang="en-US" sz="1500" b="0" strike="noStrike" spc="-1">
              <a:solidFill>
                <a:srgbClr val="000000"/>
              </a:solidFill>
              <a:latin typeface="Arial"/>
            </a:endParaRPr>
          </a:p>
        </p:txBody>
      </p:sp>
      <p:sp>
        <p:nvSpPr>
          <p:cNvPr id="17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情绪管理</a:t>
            </a:r>
            <a:endParaRPr lang="en-US" sz="2200" b="0" strike="noStrike" spc="-1">
              <a:solidFill>
                <a:srgbClr val="000000"/>
              </a:solidFill>
              <a:latin typeface="Arial"/>
            </a:endParaRPr>
          </a:p>
        </p:txBody>
      </p:sp>
      <p:sp>
        <p:nvSpPr>
          <p:cNvPr id="17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保持情绪稳定，遇到问题冷静思考，稳定团队情绪。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学会处理压力，有效化解团队内部矛盾。</a:t>
            </a:r>
            <a:endParaRPr lang="en-US" sz="1500" b="0" strike="noStrike" spc="-1">
              <a:solidFill>
                <a:srgbClr val="000000"/>
              </a:solidFill>
              <a:latin typeface="Arial"/>
            </a:endParaRPr>
          </a:p>
        </p:txBody>
      </p:sp>
      <p:sp>
        <p:nvSpPr>
          <p:cNvPr id="17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领导力培养</a:t>
            </a:r>
            <a:endParaRPr lang="en-US" sz="3600" b="0" strike="noStrike" spc="-1">
              <a:solidFill>
                <a:schemeClr val="dk1"/>
              </a:solidFill>
              <a:latin typeface="Arial"/>
            </a:endParaRPr>
          </a:p>
        </p:txBody>
      </p:sp>
      <p:sp>
        <p:nvSpPr>
          <p:cNvPr id="18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自我认知</a:t>
            </a:r>
            <a:endParaRPr lang="en-US" sz="2200" b="0" strike="noStrike" spc="-1">
              <a:solidFill>
                <a:srgbClr val="000000"/>
              </a:solidFill>
              <a:latin typeface="Arial"/>
            </a:endParaRPr>
          </a:p>
        </p:txBody>
      </p:sp>
      <p:sp>
        <p:nvSpPr>
          <p:cNvPr id="18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了解自身优势和不足，做到知己知彼。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不断反思，不断进步，提升自身领导能力。</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团队建设与领导力</a:t>
            </a:r>
            <a:endParaRPr lang="en-US" sz="3500" b="0" strike="noStrike" spc="-1">
              <a:solidFill>
                <a:srgbClr val="000000"/>
              </a:solidFill>
              <a:latin typeface="Arial"/>
            </a:endParaRPr>
          </a:p>
        </p:txBody>
      </p:sp>
      <p:sp>
        <p:nvSpPr>
          <p:cNvPr id="18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团队建设与领导力是企业管理中至关重要的一环，一个高效协作的团队和有效的领导力能够推动企业不断前行。通过培养团队建设和领导力，可以帮助企业更好地应对挑战，实现持续发展。</a:t>
            </a:r>
            <a:endParaRPr lang="en-US" sz="2500" b="0" strike="noStrike" spc="-1">
              <a:solidFill>
                <a:srgbClr val="000000"/>
              </a:solidFill>
              <a:latin typeface="Arial"/>
            </a:endParaRPr>
          </a:p>
        </p:txBody>
      </p:sp>
      <p:sp>
        <p:nvSpPr>
          <p:cNvPr id="1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https://d.book118.com/775321334013011130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人员管理能力培养班</vt:lpstr>
      <vt:lpstr>目录</vt:lpstr>
      <vt:lpstr>第1章 人员管理能力培养班简介</vt:lpstr>
      <vt:lpstr>人员管理能力培养班概述</vt:lpstr>
      <vt:lpstr>课程目标</vt:lpstr>
      <vt:lpstr>培训方式</vt:lpstr>
      <vt:lpstr> </vt:lpstr>
      <vt:lpstr>课程特点</vt:lpstr>
      <vt:lpstr>第2章 人员管理基础知识</vt:lpstr>
      <vt:lpstr> </vt:lpstr>
      <vt:lpstr>招聘与面试技巧</vt:lpstr>
      <vt:lpstr>员工培训与发展</vt:lpstr>
      <vt:lpstr>人员管理实践案例</vt:lpstr>
      <vt:lpstr>总结</vt:lpstr>
      <vt:lpstr>第3章 团队建设与领导力</vt:lpstr>
      <vt:lpstr>团队建设原则</vt:lpstr>
      <vt:lpstr>团队冲突处理</vt:lpstr>
      <vt:lpstr>领导力培养</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2024-09-29T14:35:17.142</cp:lastPrinted>
  <dcterms:created xsi:type="dcterms:W3CDTF">2024-09-29T06:35:17Z</dcterms:created>
  <dcterms:modified xsi:type="dcterms:W3CDTF">2024-09-29T06:35:19Z</dcterms:modified>
</cp:coreProperties>
</file>