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28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54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4F675-0630-4A16-A5F8-77DBD6616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0FEEF-5538-4945-A6C7-7EF5FA1B6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98FD9-3441-464D-A2C4-C138BAE30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8A8B1-D6D3-4419-B669-6DA86496D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1914DF-C12A-47A7-8B22-8D801CE02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85A5BE-2843-4AF6-B412-895770221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F5EF14-2627-4553-AF89-A13004E68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932C6D-FEEB-4132-8227-437AB36D3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48FA6E-F83D-42C5-A403-B8B8E8D89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272A1-6FCB-4116-9649-7B65DC4D9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97A01-3BF3-4B0E-A4AA-F59513ED3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7379336" y="2026284"/>
            <a:ext cx="4812664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001510" y="1156970"/>
            <a:ext cx="4286885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6305550" y="4939030"/>
            <a:ext cx="1906905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998220" y="407797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998218" y="1918970"/>
            <a:ext cx="5935343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998217" y="2788920"/>
            <a:ext cx="5935344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555423" y="599440"/>
            <a:ext cx="9093854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10578465" y="748030"/>
            <a:ext cx="1085850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852170" y="1969770"/>
            <a:ext cx="3956050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/>
              <a:ea typeface="汉仪粗圆简"/>
              <a:cs typeface="汉仪粗圆简" panose="02010600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09675" y="1985645"/>
            <a:ext cx="336296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  <a:solidFill>
                  <a:srgbClr val="4799FF"/>
                </a:solidFill>
                <a:cs typeface="汉仪粗圆简" panose="02010600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5719445" y="3941445"/>
            <a:ext cx="5658485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380924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1055370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1080262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1105154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968375" y="4810760"/>
            <a:ext cx="1236345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310640" y="945515"/>
            <a:ext cx="4047490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358130" y="2305366"/>
            <a:ext cx="603847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358130" y="3256280"/>
            <a:ext cx="603847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8723086" y="2423904"/>
            <a:ext cx="3279859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796290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8268970" y="78994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54755" y="156279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4848860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5350" y="1156970"/>
            <a:ext cx="4286885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3971290" y="4939030"/>
            <a:ext cx="1906905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552440" y="1620520"/>
            <a:ext cx="5935345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9223375" y="415544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654415" y="1461796"/>
            <a:ext cx="10699385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54415" y="365126"/>
            <a:ext cx="10699385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270" r:id="rId2"/>
    <p:sldLayoutId id="2147493271" r:id="rId3"/>
    <p:sldLayoutId id="2147493272" r:id="rId4"/>
    <p:sldLayoutId id="2147493273" r:id="rId5"/>
    <p:sldLayoutId id="2147493274" r:id="rId6"/>
    <p:sldLayoutId id="2147493275" r:id="rId7"/>
    <p:sldLayoutId id="2147493276" r:id="rId8"/>
    <p:sldLayoutId id="2147493277" r:id="rId9"/>
    <p:sldLayoutId id="2147493278" r:id="rId10"/>
    <p:sldLayoutId id="214749327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0000101010101" charset="-122"/>
          <a:sym typeface="汉仪粗圆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18" Type="http://schemas.openxmlformats.org/officeDocument/2006/relationships/tags" Target="../tags/tag188.xml" /><Relationship Id="rId19" Type="http://schemas.openxmlformats.org/officeDocument/2006/relationships/tags" Target="../tags/tag189.xml" /><Relationship Id="rId2" Type="http://schemas.openxmlformats.org/officeDocument/2006/relationships/tags" Target="../tags/tag172.xml" /><Relationship Id="rId20" Type="http://schemas.openxmlformats.org/officeDocument/2006/relationships/tags" Target="../tags/tag190.xml" /><Relationship Id="rId21" Type="http://schemas.openxmlformats.org/officeDocument/2006/relationships/tags" Target="../tags/tag191.xml" /><Relationship Id="rId22" Type="http://schemas.openxmlformats.org/officeDocument/2006/relationships/tags" Target="../tags/tag192.xml" /><Relationship Id="rId23" Type="http://schemas.openxmlformats.org/officeDocument/2006/relationships/tags" Target="../tags/tag193.xml" /><Relationship Id="rId24" Type="http://schemas.openxmlformats.org/officeDocument/2006/relationships/tags" Target="../tags/tag194.xml" /><Relationship Id="rId25" Type="http://schemas.openxmlformats.org/officeDocument/2006/relationships/tags" Target="../tags/tag195.xml" /><Relationship Id="rId26" Type="http://schemas.openxmlformats.org/officeDocument/2006/relationships/tags" Target="../tags/tag196.xml" /><Relationship Id="rId27" Type="http://schemas.openxmlformats.org/officeDocument/2006/relationships/tags" Target="../tags/tag197.xml" /><Relationship Id="rId28" Type="http://schemas.openxmlformats.org/officeDocument/2006/relationships/tags" Target="../tags/tag198.xml" /><Relationship Id="rId29" Type="http://schemas.openxmlformats.org/officeDocument/2006/relationships/tags" Target="../tags/tag199.xml" /><Relationship Id="rId3" Type="http://schemas.openxmlformats.org/officeDocument/2006/relationships/tags" Target="../tags/tag173.xml" /><Relationship Id="rId30" Type="http://schemas.openxmlformats.org/officeDocument/2006/relationships/tags" Target="../tags/tag200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18" Type="http://schemas.openxmlformats.org/officeDocument/2006/relationships/tags" Target="../tags/tag217.xml" /><Relationship Id="rId19" Type="http://schemas.openxmlformats.org/officeDocument/2006/relationships/tags" Target="../tags/tag218.xml" /><Relationship Id="rId2" Type="http://schemas.openxmlformats.org/officeDocument/2006/relationships/tags" Target="../tags/tag201.xml" /><Relationship Id="rId20" Type="http://schemas.openxmlformats.org/officeDocument/2006/relationships/tags" Target="../tags/tag219.xml" /><Relationship Id="rId21" Type="http://schemas.openxmlformats.org/officeDocument/2006/relationships/tags" Target="../tags/tag220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15" Type="http://schemas.openxmlformats.org/officeDocument/2006/relationships/tags" Target="../tags/tag246.xml" /><Relationship Id="rId16" Type="http://schemas.openxmlformats.org/officeDocument/2006/relationships/tags" Target="../tags/tag247.xml" /><Relationship Id="rId17" Type="http://schemas.openxmlformats.org/officeDocument/2006/relationships/tags" Target="../tags/tag248.xml" /><Relationship Id="rId18" Type="http://schemas.openxmlformats.org/officeDocument/2006/relationships/tags" Target="../tags/tag249.xml" /><Relationship Id="rId19" Type="http://schemas.openxmlformats.org/officeDocument/2006/relationships/tags" Target="../tags/tag250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34121400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洁净燃烧技术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5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511111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One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511111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添加目录标题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855408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Two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855408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洁净燃烧技术概述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11111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Three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511111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洁净燃烧技术分类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855408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Four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855408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洁净燃烧技术原理及特点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514032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Five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514032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洁净燃烧技术应用案例分析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858329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Six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14"/>
            </p:custDataLst>
          </p:nvPr>
        </p:nvSpPr>
        <p:spPr>
          <a:xfrm>
            <a:off x="858329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洁净燃烧技术的挑战与未来发展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洁净燃烧技术概述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定义与原理</a:t>
            </a:r>
            <a:endParaRPr lang="zh-CN" altLang="en-US"/>
          </a:p>
        </p:txBody>
      </p:sp>
      <p:sp>
        <p:nvSpPr>
          <p:cNvPr id="1049080" name="五边形 30"/>
          <p:cNvSpPr/>
          <p:nvPr>
            <p:custDataLst>
              <p:tags r:id="rId2"/>
            </p:custDataLst>
          </p:nvPr>
        </p:nvSpPr>
        <p:spPr>
          <a:xfrm>
            <a:off x="654755" y="336559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2" name="燕尾形 36"/>
          <p:cNvSpPr/>
          <p:nvPr>
            <p:custDataLst>
              <p:tags r:id="rId3"/>
            </p:custDataLst>
          </p:nvPr>
        </p:nvSpPr>
        <p:spPr>
          <a:xfrm>
            <a:off x="3266847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4" name="燕尾形 37"/>
          <p:cNvSpPr/>
          <p:nvPr>
            <p:custDataLst>
              <p:tags r:id="rId4"/>
            </p:custDataLst>
          </p:nvPr>
        </p:nvSpPr>
        <p:spPr>
          <a:xfrm>
            <a:off x="8491031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6" name="燕尾形 38"/>
          <p:cNvSpPr/>
          <p:nvPr>
            <p:custDataLst>
              <p:tags r:id="rId5"/>
            </p:custDataLst>
          </p:nvPr>
        </p:nvSpPr>
        <p:spPr>
          <a:xfrm>
            <a:off x="5878939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8" name="文本框 3"/>
          <p:cNvSpPr txBox="1"/>
          <p:nvPr>
            <p:custDataLst>
              <p:tags r:id="rId6"/>
            </p:custDataLst>
          </p:nvPr>
        </p:nvSpPr>
        <p:spPr>
          <a:xfrm>
            <a:off x="3206039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原理：通过优化燃烧条件，提高燃烧效率，降低污染物生成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0" name="文本框 6"/>
          <p:cNvSpPr txBox="1"/>
          <p:nvPr>
            <p:custDataLst>
              <p:tags r:id="rId7"/>
            </p:custDataLst>
          </p:nvPr>
        </p:nvSpPr>
        <p:spPr>
          <a:xfrm>
            <a:off x="654755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洁净燃烧技术：通过控制燃烧过程，减少污染物排放的技术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2" name="文本框 7"/>
          <p:cNvSpPr txBox="1"/>
          <p:nvPr>
            <p:custDataLst>
              <p:tags r:id="rId8"/>
            </p:custDataLst>
          </p:nvPr>
        </p:nvSpPr>
        <p:spPr>
          <a:xfrm>
            <a:off x="5877177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技术分类：包括燃烧前处理、燃烧过程控制和燃烧后处理等技术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4" name="文本框 8"/>
          <p:cNvSpPr txBox="1"/>
          <p:nvPr>
            <p:custDataLst>
              <p:tags r:id="rId9"/>
            </p:custDataLst>
          </p:nvPr>
        </p:nvSpPr>
        <p:spPr>
          <a:xfrm>
            <a:off x="8488387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应用领域：广泛应用于工业、交通、能源等领域，如汽车尾气净化、锅炉燃烧优化等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重要性及应用领域</a:t>
            </a:r>
            <a:endParaRPr lang="zh-CN" altLang="en-US"/>
          </a:p>
        </p:txBody>
      </p:sp>
      <p:sp>
        <p:nvSpPr>
          <p:cNvPr id="1049142" name="对角圆角矩形 15"/>
          <p:cNvSpPr/>
          <p:nvPr>
            <p:custDataLst>
              <p:tags r:id="rId2"/>
            </p:custDataLst>
          </p:nvPr>
        </p:nvSpPr>
        <p:spPr>
          <a:xfrm>
            <a:off x="654755" y="5056957"/>
            <a:ext cx="10968932" cy="92452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对角圆角矩形 16"/>
          <p:cNvSpPr/>
          <p:nvPr>
            <p:custDataLst>
              <p:tags r:id="rId3"/>
            </p:custDataLst>
          </p:nvPr>
        </p:nvSpPr>
        <p:spPr>
          <a:xfrm>
            <a:off x="654755" y="4889406"/>
            <a:ext cx="667588" cy="63702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直角三角形 17"/>
          <p:cNvSpPr/>
          <p:nvPr>
            <p:custDataLst>
              <p:tags r:id="rId4"/>
            </p:custDataLst>
          </p:nvPr>
        </p:nvSpPr>
        <p:spPr>
          <a:xfrm>
            <a:off x="1322412" y="4889406"/>
            <a:ext cx="100583" cy="167638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文本框 27"/>
          <p:cNvSpPr txBox="1"/>
          <p:nvPr>
            <p:custDataLst>
              <p:tags r:id="rId5"/>
            </p:custDataLst>
          </p:nvPr>
        </p:nvSpPr>
        <p:spPr>
          <a:xfrm>
            <a:off x="1365733" y="5110471"/>
            <a:ext cx="9910746" cy="82599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应用领域：洁净燃烧技术广泛应用于汽车、船舶、发电、化工等领域。</a:t>
            </a:r>
            <a:endParaRPr lang="en-US" altLang="zh-CN" sz="20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对角圆角矩形 52"/>
          <p:cNvSpPr/>
          <p:nvPr>
            <p:custDataLst>
              <p:tags r:id="rId6"/>
            </p:custDataLst>
          </p:nvPr>
        </p:nvSpPr>
        <p:spPr>
          <a:xfrm>
            <a:off x="654755" y="2071612"/>
            <a:ext cx="10968932" cy="92452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对角圆角矩形 53"/>
          <p:cNvSpPr/>
          <p:nvPr>
            <p:custDataLst>
              <p:tags r:id="rId7"/>
            </p:custDataLst>
          </p:nvPr>
        </p:nvSpPr>
        <p:spPr>
          <a:xfrm>
            <a:off x="654755" y="1904060"/>
            <a:ext cx="667588" cy="63702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直角三角形 54"/>
          <p:cNvSpPr/>
          <p:nvPr>
            <p:custDataLst>
              <p:tags r:id="rId8"/>
            </p:custDataLst>
          </p:nvPr>
        </p:nvSpPr>
        <p:spPr>
          <a:xfrm>
            <a:off x="1322412" y="1904060"/>
            <a:ext cx="100583" cy="167638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文本框 56"/>
          <p:cNvSpPr txBox="1"/>
          <p:nvPr>
            <p:custDataLst>
              <p:tags r:id="rId9"/>
            </p:custDataLst>
          </p:nvPr>
        </p:nvSpPr>
        <p:spPr>
          <a:xfrm>
            <a:off x="1365733" y="2117481"/>
            <a:ext cx="9910746" cy="82599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减少环境污染：洁净燃烧技术可以减少有害气体和颗粒物的排放，降低环境污染。</a:t>
            </a:r>
            <a:endParaRPr lang="zh-CN" altLang="en-US" sz="20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对角圆角矩形 5"/>
          <p:cNvSpPr/>
          <p:nvPr>
            <p:custDataLst>
              <p:tags r:id="rId10"/>
            </p:custDataLst>
          </p:nvPr>
        </p:nvSpPr>
        <p:spPr>
          <a:xfrm>
            <a:off x="654755" y="3570018"/>
            <a:ext cx="10968932" cy="92452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对角圆角矩形 6"/>
          <p:cNvSpPr/>
          <p:nvPr>
            <p:custDataLst>
              <p:tags r:id="rId11"/>
            </p:custDataLst>
          </p:nvPr>
        </p:nvSpPr>
        <p:spPr>
          <a:xfrm>
            <a:off x="654755" y="3402467"/>
            <a:ext cx="667588" cy="63702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直角三角形 7"/>
          <p:cNvSpPr/>
          <p:nvPr>
            <p:custDataLst>
              <p:tags r:id="rId12"/>
            </p:custDataLst>
          </p:nvPr>
        </p:nvSpPr>
        <p:spPr>
          <a:xfrm>
            <a:off x="1322412" y="3402467"/>
            <a:ext cx="100583" cy="167638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文本框 8"/>
          <p:cNvSpPr txBox="1"/>
          <p:nvPr>
            <p:custDataLst>
              <p:tags r:id="rId13"/>
            </p:custDataLst>
          </p:nvPr>
        </p:nvSpPr>
        <p:spPr>
          <a:xfrm>
            <a:off x="1365733" y="3624170"/>
            <a:ext cx="9910746" cy="82599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提高能源效率：洁净燃烧技术可以提高能源利用效率，降低能源消耗。</a:t>
            </a:r>
            <a:endParaRPr lang="zh-CN" altLang="en-US" sz="20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发展历程与现状</a:t>
            </a:r>
            <a:endParaRPr lang="zh-CN" altLang="en-US"/>
          </a:p>
        </p:txBody>
      </p:sp>
      <p:sp>
        <p:nvSpPr>
          <p:cNvPr id="1049212" name="矩形 5"/>
          <p:cNvSpPr/>
          <p:nvPr>
            <p:custDataLst>
              <p:tags r:id="rId2"/>
            </p:custDataLst>
          </p:nvPr>
        </p:nvSpPr>
        <p:spPr>
          <a:xfrm>
            <a:off x="654755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4" name="矩形 10"/>
          <p:cNvSpPr/>
          <p:nvPr>
            <p:custDataLst>
              <p:tags r:id="rId3"/>
            </p:custDataLst>
          </p:nvPr>
        </p:nvSpPr>
        <p:spPr>
          <a:xfrm>
            <a:off x="1009361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6" name="TextBox 2"/>
          <p:cNvSpPr txBox="1"/>
          <p:nvPr>
            <p:custDataLst>
              <p:tags r:id="rId4"/>
            </p:custDataLst>
          </p:nvPr>
        </p:nvSpPr>
        <p:spPr>
          <a:xfrm>
            <a:off x="809736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洁净燃烧技术的起源：20世纪70年代，为了解决环境污染问题，洁净燃烧技术开始兴起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18" name="矩形 6"/>
          <p:cNvSpPr/>
          <p:nvPr>
            <p:custDataLst>
              <p:tags r:id="rId5"/>
            </p:custDataLst>
          </p:nvPr>
        </p:nvSpPr>
        <p:spPr>
          <a:xfrm>
            <a:off x="345333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0" name="矩形 11"/>
          <p:cNvSpPr/>
          <p:nvPr>
            <p:custDataLst>
              <p:tags r:id="rId6"/>
            </p:custDataLst>
          </p:nvPr>
        </p:nvSpPr>
        <p:spPr>
          <a:xfrm>
            <a:off x="3827079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2" name="TextBox 2"/>
          <p:cNvSpPr txBox="1"/>
          <p:nvPr>
            <p:custDataLst>
              <p:tags r:id="rId7"/>
            </p:custDataLst>
          </p:nvPr>
        </p:nvSpPr>
        <p:spPr>
          <a:xfrm>
            <a:off x="3607682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发展历程：从最初的简单燃烧控制技术，发展到现在的高效燃烧技术、低氮燃烧技术等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24" name="矩形 33"/>
          <p:cNvSpPr/>
          <p:nvPr>
            <p:custDataLst>
              <p:tags r:id="rId8"/>
            </p:custDataLst>
          </p:nvPr>
        </p:nvSpPr>
        <p:spPr>
          <a:xfrm>
            <a:off x="624745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6" name="矩形 37"/>
          <p:cNvSpPr/>
          <p:nvPr>
            <p:custDataLst>
              <p:tags r:id="rId9"/>
            </p:custDataLst>
          </p:nvPr>
        </p:nvSpPr>
        <p:spPr>
          <a:xfrm>
            <a:off x="6602065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8" name="TextBox 2"/>
          <p:cNvSpPr txBox="1"/>
          <p:nvPr>
            <p:custDataLst>
              <p:tags r:id="rId10"/>
            </p:custDataLst>
          </p:nvPr>
        </p:nvSpPr>
        <p:spPr>
          <a:xfrm>
            <a:off x="6402440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现状：洁净燃烧技术在工业、交通、建筑等领域得到了广泛应用，成为解决环境污染问题的重要手段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30" name="矩形 34"/>
          <p:cNvSpPr/>
          <p:nvPr>
            <p:custDataLst>
              <p:tags r:id="rId11"/>
            </p:custDataLst>
          </p:nvPr>
        </p:nvSpPr>
        <p:spPr>
          <a:xfrm>
            <a:off x="903583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2" name="矩形 38"/>
          <p:cNvSpPr/>
          <p:nvPr>
            <p:custDataLst>
              <p:tags r:id="rId12"/>
            </p:custDataLst>
          </p:nvPr>
        </p:nvSpPr>
        <p:spPr>
          <a:xfrm>
            <a:off x="9409579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4" name="TextBox 2"/>
          <p:cNvSpPr txBox="1"/>
          <p:nvPr>
            <p:custDataLst>
              <p:tags r:id="rId13"/>
            </p:custDataLst>
          </p:nvPr>
        </p:nvSpPr>
        <p:spPr>
          <a:xfrm>
            <a:off x="9190820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未来趋势：随着环保要求的不断提高，洁净燃烧技术将继续发展，以满足更高的环保要求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8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洁净燃烧技术分类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燃料预处理技术</a:t>
            </a:r>
            <a:endParaRPr lang="zh-CN" altLang="en-US"/>
          </a:p>
        </p:txBody>
      </p:sp>
      <p:sp>
        <p:nvSpPr>
          <p:cNvPr id="1049386" name="椭圆 262"/>
          <p:cNvSpPr/>
          <p:nvPr>
            <p:custDataLst>
              <p:tags r:id="rId2"/>
            </p:custDataLst>
          </p:nvPr>
        </p:nvSpPr>
        <p:spPr>
          <a:xfrm>
            <a:off x="2460516" y="419466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8" name="椭圆 263"/>
          <p:cNvSpPr/>
          <p:nvPr>
            <p:custDataLst>
              <p:tags r:id="rId3"/>
            </p:custDataLst>
          </p:nvPr>
        </p:nvSpPr>
        <p:spPr>
          <a:xfrm>
            <a:off x="3312747" y="427504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0" name="椭圆 264"/>
          <p:cNvSpPr/>
          <p:nvPr>
            <p:custDataLst>
              <p:tags r:id="rId4"/>
            </p:custDataLst>
          </p:nvPr>
        </p:nvSpPr>
        <p:spPr>
          <a:xfrm>
            <a:off x="4110733" y="451163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2" name="椭圆 265"/>
          <p:cNvSpPr/>
          <p:nvPr>
            <p:custDataLst>
              <p:tags r:id="rId5"/>
            </p:custDataLst>
          </p:nvPr>
        </p:nvSpPr>
        <p:spPr>
          <a:xfrm>
            <a:off x="4785197" y="471161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4" name="椭圆 266"/>
          <p:cNvSpPr/>
          <p:nvPr>
            <p:custDataLst>
              <p:tags r:id="rId6"/>
            </p:custDataLst>
          </p:nvPr>
        </p:nvSpPr>
        <p:spPr>
          <a:xfrm>
            <a:off x="5476654" y="491618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16042" y="484167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6" name="椭圆 268"/>
          <p:cNvSpPr/>
          <p:nvPr>
            <p:custDataLst>
              <p:tags r:id="rId8"/>
            </p:custDataLst>
          </p:nvPr>
        </p:nvSpPr>
        <p:spPr>
          <a:xfrm flipV="1">
            <a:off x="2824544" y="465541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8" name="椭圆 269"/>
          <p:cNvSpPr/>
          <p:nvPr>
            <p:custDataLst>
              <p:tags r:id="rId9"/>
            </p:custDataLst>
          </p:nvPr>
        </p:nvSpPr>
        <p:spPr>
          <a:xfrm flipV="1">
            <a:off x="2866372" y="469789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0" name="椭圆 270"/>
          <p:cNvSpPr/>
          <p:nvPr>
            <p:custDataLst>
              <p:tags r:id="rId10"/>
            </p:custDataLst>
          </p:nvPr>
        </p:nvSpPr>
        <p:spPr>
          <a:xfrm flipV="1">
            <a:off x="7833359" y="3841089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86297" y="395611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2" name="椭圆 272"/>
          <p:cNvSpPr/>
          <p:nvPr>
            <p:custDataLst>
              <p:tags r:id="rId12"/>
            </p:custDataLst>
          </p:nvPr>
        </p:nvSpPr>
        <p:spPr>
          <a:xfrm flipV="1">
            <a:off x="4056488" y="371560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49286" y="413518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77194" y="382279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4" name="椭圆 275"/>
          <p:cNvSpPr/>
          <p:nvPr>
            <p:custDataLst>
              <p:tags r:id="rId15"/>
            </p:custDataLst>
          </p:nvPr>
        </p:nvSpPr>
        <p:spPr>
          <a:xfrm flipV="1">
            <a:off x="7085697" y="363652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6" name="椭圆 276"/>
          <p:cNvSpPr/>
          <p:nvPr>
            <p:custDataLst>
              <p:tags r:id="rId16"/>
            </p:custDataLst>
          </p:nvPr>
        </p:nvSpPr>
        <p:spPr>
          <a:xfrm flipV="1">
            <a:off x="7127524" y="367900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8" name="椭圆 277"/>
          <p:cNvSpPr/>
          <p:nvPr>
            <p:custDataLst>
              <p:tags r:id="rId17"/>
            </p:custDataLst>
          </p:nvPr>
        </p:nvSpPr>
        <p:spPr>
          <a:xfrm flipV="1">
            <a:off x="3804871" y="449725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57809" y="461228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0" name="椭圆 279"/>
          <p:cNvSpPr/>
          <p:nvPr>
            <p:custDataLst>
              <p:tags r:id="rId19"/>
            </p:custDataLst>
          </p:nvPr>
        </p:nvSpPr>
        <p:spPr>
          <a:xfrm flipV="1">
            <a:off x="8575793" y="473318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06503" y="5025977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2" name="椭圆 281"/>
          <p:cNvSpPr/>
          <p:nvPr>
            <p:custDataLst>
              <p:tags r:id="rId21"/>
            </p:custDataLst>
          </p:nvPr>
        </p:nvSpPr>
        <p:spPr>
          <a:xfrm flipV="1">
            <a:off x="4995641" y="504493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6414" y="542399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4" name="图形 15"/>
          <p:cNvSpPr/>
          <p:nvPr>
            <p:custDataLst>
              <p:tags r:id="rId23"/>
            </p:custDataLst>
          </p:nvPr>
        </p:nvSpPr>
        <p:spPr>
          <a:xfrm>
            <a:off x="5062957" y="511486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6" name="图形 19"/>
          <p:cNvSpPr/>
          <p:nvPr>
            <p:custDataLst>
              <p:tags r:id="rId24"/>
            </p:custDataLst>
          </p:nvPr>
        </p:nvSpPr>
        <p:spPr>
          <a:xfrm>
            <a:off x="8643763" y="480703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8" name="图形 27"/>
          <p:cNvSpPr/>
          <p:nvPr>
            <p:custDataLst>
              <p:tags r:id="rId25"/>
            </p:custDataLst>
          </p:nvPr>
        </p:nvSpPr>
        <p:spPr>
          <a:xfrm>
            <a:off x="4159749" y="383978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0" name="任意多边形: 形状 286"/>
          <p:cNvSpPr/>
          <p:nvPr>
            <p:custDataLst>
              <p:tags r:id="rId26"/>
            </p:custDataLst>
          </p:nvPr>
        </p:nvSpPr>
        <p:spPr>
          <a:xfrm>
            <a:off x="5467505" y="378880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2" name="正文"/>
          <p:cNvSpPr txBox="1"/>
          <p:nvPr>
            <p:custDataLst>
              <p:tags r:id="rId27"/>
            </p:custDataLst>
          </p:nvPr>
        </p:nvSpPr>
        <p:spPr>
          <a:xfrm>
            <a:off x="654755" y="386135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燃料脱硫：去除燃料中的硫元素，减少燃烧过程中产生的二氧化硫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正文"/>
          <p:cNvSpPr txBox="1"/>
          <p:nvPr>
            <p:custDataLst>
              <p:tags r:id="rId28"/>
            </p:custDataLst>
          </p:nvPr>
        </p:nvSpPr>
        <p:spPr>
          <a:xfrm>
            <a:off x="9465930" y="386135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燃料脱水：去除燃料中的水分，提高燃料的燃烧效率和稳定性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正文"/>
          <p:cNvSpPr txBox="1"/>
          <p:nvPr>
            <p:custDataLst>
              <p:tags r:id="rId29"/>
            </p:custDataLst>
          </p:nvPr>
        </p:nvSpPr>
        <p:spPr>
          <a:xfrm>
            <a:off x="7109878" y="173796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燃料脱碳：去除燃料中的碳元素，减少燃烧过程中产生的二氧化碳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正文"/>
          <p:cNvSpPr txBox="1"/>
          <p:nvPr>
            <p:custDataLst>
              <p:tags r:id="rId30"/>
            </p:custDataLst>
          </p:nvPr>
        </p:nvSpPr>
        <p:spPr>
          <a:xfrm>
            <a:off x="3010806" y="173796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燃料脱硝：去除燃料中的氮元素，减少燃烧过程中产生的氮氧化物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47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燃烧方式优化技术</a:t>
            </a:r>
            <a:endParaRPr lang="zh-CN" altLang="en-US"/>
          </a:p>
        </p:txBody>
      </p:sp>
      <p:sp>
        <p:nvSpPr>
          <p:cNvPr id="104947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75267" y="168824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96415" y="446178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任意多边形 18"/>
          <p:cNvSpPr/>
          <p:nvPr>
            <p:custDataLst>
              <p:tags r:id="rId4"/>
            </p:custDataLst>
          </p:nvPr>
        </p:nvSpPr>
        <p:spPr>
          <a:xfrm>
            <a:off x="6485727" y="250211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任意多边形 19"/>
          <p:cNvSpPr/>
          <p:nvPr>
            <p:custDataLst>
              <p:tags r:id="rId5"/>
            </p:custDataLst>
          </p:nvPr>
        </p:nvSpPr>
        <p:spPr>
          <a:xfrm flipV="1">
            <a:off x="6358201" y="186255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71181" y="168888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93610" y="446178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任意多边形 4"/>
          <p:cNvSpPr/>
          <p:nvPr>
            <p:custDataLst>
              <p:tags r:id="rId8"/>
            </p:custDataLst>
          </p:nvPr>
        </p:nvSpPr>
        <p:spPr>
          <a:xfrm>
            <a:off x="782922" y="250211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任意多边形 5"/>
          <p:cNvSpPr/>
          <p:nvPr>
            <p:custDataLst>
              <p:tags r:id="rId9"/>
            </p:custDataLst>
          </p:nvPr>
        </p:nvSpPr>
        <p:spPr>
          <a:xfrm flipV="1">
            <a:off x="654755" y="186255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82922" y="321151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燃烧器优化：提高燃烧效率，降低污染物排放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85727" y="321151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燃烧过程控制：精确控制燃烧过程，降低污染物排放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96600" y="170170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18388" y="447460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任意多边形 11"/>
          <p:cNvSpPr/>
          <p:nvPr>
            <p:custDataLst>
              <p:tags r:id="rId14"/>
            </p:custDataLst>
          </p:nvPr>
        </p:nvSpPr>
        <p:spPr>
          <a:xfrm>
            <a:off x="3707701" y="251428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任意多边形 12"/>
          <p:cNvSpPr/>
          <p:nvPr>
            <p:custDataLst>
              <p:tags r:id="rId15"/>
            </p:custDataLst>
          </p:nvPr>
        </p:nvSpPr>
        <p:spPr>
          <a:xfrm flipV="1">
            <a:off x="3580174" y="187601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2653" y="172669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4442" y="449831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任意多边形 25"/>
          <p:cNvSpPr/>
          <p:nvPr>
            <p:custDataLst>
              <p:tags r:id="rId18"/>
            </p:custDataLst>
          </p:nvPr>
        </p:nvSpPr>
        <p:spPr>
          <a:xfrm>
            <a:off x="9263113" y="253927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任意多边形 26"/>
          <p:cNvSpPr/>
          <p:nvPr>
            <p:custDataLst>
              <p:tags r:id="rId19"/>
            </p:custDataLst>
          </p:nvPr>
        </p:nvSpPr>
        <p:spPr>
          <a:xfrm flipV="1">
            <a:off x="9136228" y="190100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63754" y="324868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燃烧后处理：采用净化技术，降低污染物排放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7701" y="322369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燃料优化：使用清洁燃料，减少污染物排放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56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燃烧后处理技术</a:t>
            </a:r>
            <a:endParaRPr lang="zh-CN" altLang="en-US"/>
          </a:p>
        </p:txBody>
      </p:sp>
      <p:sp>
        <p:nvSpPr>
          <p:cNvPr id="1049562" name="矩形 5"/>
          <p:cNvSpPr/>
          <p:nvPr>
            <p:custDataLst>
              <p:tags r:id="rId2"/>
            </p:custDataLst>
          </p:nvPr>
        </p:nvSpPr>
        <p:spPr>
          <a:xfrm>
            <a:off x="654755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4" name="矩形 10"/>
          <p:cNvSpPr/>
          <p:nvPr>
            <p:custDataLst>
              <p:tags r:id="rId3"/>
            </p:custDataLst>
          </p:nvPr>
        </p:nvSpPr>
        <p:spPr>
          <a:xfrm>
            <a:off x="1009361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6" name="TextBox 2"/>
          <p:cNvSpPr txBox="1"/>
          <p:nvPr>
            <p:custDataLst>
              <p:tags r:id="rId4"/>
            </p:custDataLst>
          </p:nvPr>
        </p:nvSpPr>
        <p:spPr>
          <a:xfrm>
            <a:off x="809736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催化燃烧技术：通过催化剂降低燃烧温度，提高燃烧效率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68" name="矩形 6"/>
          <p:cNvSpPr/>
          <p:nvPr>
            <p:custDataLst>
              <p:tags r:id="rId5"/>
            </p:custDataLst>
          </p:nvPr>
        </p:nvSpPr>
        <p:spPr>
          <a:xfrm>
            <a:off x="345333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0" name="矩形 11"/>
          <p:cNvSpPr/>
          <p:nvPr>
            <p:custDataLst>
              <p:tags r:id="rId6"/>
            </p:custDataLst>
          </p:nvPr>
        </p:nvSpPr>
        <p:spPr>
          <a:xfrm>
            <a:off x="3827079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2" name="TextBox 2"/>
          <p:cNvSpPr txBox="1"/>
          <p:nvPr>
            <p:custDataLst>
              <p:tags r:id="rId7"/>
            </p:custDataLst>
          </p:nvPr>
        </p:nvSpPr>
        <p:spPr>
          <a:xfrm>
            <a:off x="3607682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吸附燃烧技术：利用吸附剂吸附有害物质，降低排放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74" name="矩形 33"/>
          <p:cNvSpPr/>
          <p:nvPr>
            <p:custDataLst>
              <p:tags r:id="rId8"/>
            </p:custDataLst>
          </p:nvPr>
        </p:nvSpPr>
        <p:spPr>
          <a:xfrm>
            <a:off x="624745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6" name="矩形 37"/>
          <p:cNvSpPr/>
          <p:nvPr>
            <p:custDataLst>
              <p:tags r:id="rId9"/>
            </p:custDataLst>
          </p:nvPr>
        </p:nvSpPr>
        <p:spPr>
          <a:xfrm>
            <a:off x="6602065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8" name="TextBox 2"/>
          <p:cNvSpPr txBox="1"/>
          <p:nvPr>
            <p:custDataLst>
              <p:tags r:id="rId10"/>
            </p:custDataLst>
          </p:nvPr>
        </p:nvSpPr>
        <p:spPr>
          <a:xfrm>
            <a:off x="6402440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生物燃烧技术：利用微生物分解有害物质，实现无害化处理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80" name="矩形 34"/>
          <p:cNvSpPr/>
          <p:nvPr>
            <p:custDataLst>
              <p:tags r:id="rId11"/>
            </p:custDataLst>
          </p:nvPr>
        </p:nvSpPr>
        <p:spPr>
          <a:xfrm>
            <a:off x="903583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2" name="矩形 38"/>
          <p:cNvSpPr/>
          <p:nvPr>
            <p:custDataLst>
              <p:tags r:id="rId12"/>
            </p:custDataLst>
          </p:nvPr>
        </p:nvSpPr>
        <p:spPr>
          <a:xfrm>
            <a:off x="9409579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4" name="TextBox 2"/>
          <p:cNvSpPr txBox="1"/>
          <p:nvPr>
            <p:custDataLst>
              <p:tags r:id="rId13"/>
            </p:custDataLst>
          </p:nvPr>
        </p:nvSpPr>
        <p:spPr>
          <a:xfrm>
            <a:off x="9190820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光催化燃烧技术：利用光催化剂分解有害物质，实现无害化处理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/>
        <p:cNvGrpSpPr/>
        <p:nvPr/>
      </p:nvGrpSpPr>
      <p:grpSpPr>
        <a:xfrm>
          <a:off x="0" y="0"/>
          <a:ext cx="0" cy="0"/>
        </a:xfrm>
      </p:grpSpPr>
      <p:sp>
        <p:nvSpPr>
          <p:cNvPr id="104963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新能源燃烧技术</a:t>
            </a:r>
            <a:endParaRPr lang="zh-CN" altLang="en-US"/>
          </a:p>
        </p:txBody>
      </p:sp>
      <p:sp>
        <p:nvSpPr>
          <p:cNvPr id="1049632" name="矩形 15"/>
          <p:cNvSpPr/>
          <p:nvPr>
            <p:custDataLst>
              <p:tags r:id="rId2"/>
            </p:custDataLst>
          </p:nvPr>
        </p:nvSpPr>
        <p:spPr>
          <a:xfrm>
            <a:off x="3079967" y="162403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太阳能：利用太阳光能进行燃烧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4" name="任意多边形 17"/>
          <p:cNvSpPr/>
          <p:nvPr>
            <p:custDataLst>
              <p:tags r:id="rId3"/>
            </p:custDataLst>
          </p:nvPr>
        </p:nvSpPr>
        <p:spPr>
          <a:xfrm flipV="1">
            <a:off x="3014642" y="156279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任意多边形 18"/>
          <p:cNvSpPr/>
          <p:nvPr>
            <p:custDataLst>
              <p:tags r:id="rId4"/>
            </p:custDataLst>
          </p:nvPr>
        </p:nvSpPr>
        <p:spPr>
          <a:xfrm flipH="1">
            <a:off x="8169874" y="190778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8" name="矩形 27"/>
          <p:cNvSpPr/>
          <p:nvPr>
            <p:custDataLst>
              <p:tags r:id="rId5"/>
            </p:custDataLst>
          </p:nvPr>
        </p:nvSpPr>
        <p:spPr>
          <a:xfrm>
            <a:off x="3079967" y="246577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风能：利用风力进行燃烧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任意多边形 29"/>
          <p:cNvSpPr/>
          <p:nvPr>
            <p:custDataLst>
              <p:tags r:id="rId6"/>
            </p:custDataLst>
          </p:nvPr>
        </p:nvSpPr>
        <p:spPr>
          <a:xfrm flipV="1">
            <a:off x="3014642" y="240453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2" name="任意多边形 30"/>
          <p:cNvSpPr/>
          <p:nvPr>
            <p:custDataLst>
              <p:tags r:id="rId7"/>
            </p:custDataLst>
          </p:nvPr>
        </p:nvSpPr>
        <p:spPr>
          <a:xfrm flipH="1">
            <a:off x="8169874" y="274952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4" name="矩形 5"/>
          <p:cNvSpPr/>
          <p:nvPr>
            <p:custDataLst>
              <p:tags r:id="rId8"/>
            </p:custDataLst>
          </p:nvPr>
        </p:nvSpPr>
        <p:spPr>
          <a:xfrm>
            <a:off x="3079967" y="330751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水能：利用水力进行燃烧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6" name="任意多边形 7"/>
          <p:cNvSpPr/>
          <p:nvPr>
            <p:custDataLst>
              <p:tags r:id="rId9"/>
            </p:custDataLst>
          </p:nvPr>
        </p:nvSpPr>
        <p:spPr>
          <a:xfrm flipV="1">
            <a:off x="3014642" y="324627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8" name="任意多边形 8"/>
          <p:cNvSpPr/>
          <p:nvPr>
            <p:custDataLst>
              <p:tags r:id="rId10"/>
            </p:custDataLst>
          </p:nvPr>
        </p:nvSpPr>
        <p:spPr>
          <a:xfrm flipH="1">
            <a:off x="8169874" y="359126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0" name="矩形 10"/>
          <p:cNvSpPr/>
          <p:nvPr>
            <p:custDataLst>
              <p:tags r:id="rId11"/>
            </p:custDataLst>
          </p:nvPr>
        </p:nvSpPr>
        <p:spPr>
          <a:xfrm>
            <a:off x="3079967" y="414925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生物质能：利用生物质进行燃烧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2" name="任意多边形 12"/>
          <p:cNvSpPr/>
          <p:nvPr>
            <p:custDataLst>
              <p:tags r:id="rId12"/>
            </p:custDataLst>
          </p:nvPr>
        </p:nvSpPr>
        <p:spPr>
          <a:xfrm flipV="1">
            <a:off x="3014642" y="408801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4" name="任意多边形 13"/>
          <p:cNvSpPr/>
          <p:nvPr>
            <p:custDataLst>
              <p:tags r:id="rId13"/>
            </p:custDataLst>
          </p:nvPr>
        </p:nvSpPr>
        <p:spPr>
          <a:xfrm flipH="1">
            <a:off x="8169874" y="443300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6" name="矩形 19"/>
          <p:cNvSpPr/>
          <p:nvPr>
            <p:custDataLst>
              <p:tags r:id="rId14"/>
            </p:custDataLst>
          </p:nvPr>
        </p:nvSpPr>
        <p:spPr>
          <a:xfrm>
            <a:off x="3079967" y="499099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地热能：利用地热进行燃烧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8" name="任意多边形 21"/>
          <p:cNvSpPr/>
          <p:nvPr>
            <p:custDataLst>
              <p:tags r:id="rId15"/>
            </p:custDataLst>
          </p:nvPr>
        </p:nvSpPr>
        <p:spPr>
          <a:xfrm flipV="1">
            <a:off x="3014642" y="492975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0" name="任意多边形 22"/>
          <p:cNvSpPr/>
          <p:nvPr>
            <p:custDataLst>
              <p:tags r:id="rId16"/>
            </p:custDataLst>
          </p:nvPr>
        </p:nvSpPr>
        <p:spPr>
          <a:xfrm flipH="1">
            <a:off x="8169874" y="527474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2" name="矩形 38"/>
          <p:cNvSpPr/>
          <p:nvPr>
            <p:custDataLst>
              <p:tags r:id="rId17"/>
            </p:custDataLst>
          </p:nvPr>
        </p:nvSpPr>
        <p:spPr>
          <a:xfrm>
            <a:off x="3079967" y="583273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核能：利用核反应进行燃烧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4" name="任意多边形 40"/>
          <p:cNvSpPr/>
          <p:nvPr>
            <p:custDataLst>
              <p:tags r:id="rId18"/>
            </p:custDataLst>
          </p:nvPr>
        </p:nvSpPr>
        <p:spPr>
          <a:xfrm flipV="1">
            <a:off x="3014642" y="577149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6" name="任意多边形 41"/>
          <p:cNvSpPr/>
          <p:nvPr>
            <p:custDataLst>
              <p:tags r:id="rId19"/>
            </p:custDataLst>
          </p:nvPr>
        </p:nvSpPr>
        <p:spPr>
          <a:xfrm flipH="1">
            <a:off x="8169874" y="611648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75" name=""/>
        <p:cNvGrpSpPr/>
        <p:nvPr/>
      </p:nvGrpSpPr>
      <p:grpSpPr>
        <a:xfrm>
          <a:off x="0" y="0"/>
          <a:ext cx="0" cy="0"/>
        </a:xfrm>
      </p:grpSpPr>
      <p:sp>
        <p:nvSpPr>
          <p:cNvPr id="104971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71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洁净燃烧技术原理及特点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https://d.book118.com/775341214001011112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i*1_3_3"/>
  <p:tag name="KSO_WM_UNIT_INDEX" val="1_3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2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2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i*1_1_3"/>
  <p:tag name="KSO_WM_UNIT_INDEX" val="1_1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2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2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i*1_2_3"/>
  <p:tag name="KSO_WM_UNIT_INDEX" val="1_2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2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2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5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5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/>
        <a:ea typeface="汉仪粗圆简"/>
        <a:cs typeface="Arial"/>
      </a:majorFont>
      <a:minorFont>
        <a:latin typeface="汉仪粗圆简"/>
        <a:ea typeface="汉仪粗圆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汉仪粗圆简</vt:lpstr>
      <vt:lpstr>Wingdings</vt:lpstr>
      <vt:lpstr>江城圆体 700W</vt:lpstr>
      <vt:lpstr>Calibri Light</vt:lpstr>
      <vt:lpstr>微软雅黑</vt:lpstr>
      <vt:lpstr>宋体</vt:lpstr>
      <vt:lpstr>Office Theme</vt:lpstr>
      <vt:lpstr>洁净燃烧技术</vt:lpstr>
      <vt:lpstr>目录</vt:lpstr>
      <vt:lpstr>单击添加章节标题</vt:lpstr>
      <vt:lpstr>洁净燃烧技术概述</vt:lpstr>
      <vt:lpstr>PowerPoint Presentation</vt:lpstr>
      <vt:lpstr>定义与原理</vt:lpstr>
      <vt:lpstr>重要性及应用领域</vt:lpstr>
      <vt:lpstr>发展历程与现状</vt:lpstr>
      <vt:lpstr>洁净燃烧技术分类</vt:lpstr>
      <vt:lpstr>PowerPoint Presentation</vt:lpstr>
      <vt:lpstr>燃料预处理技术</vt:lpstr>
      <vt:lpstr>燃烧方式优化技术</vt:lpstr>
      <vt:lpstr>燃烧后处理技术</vt:lpstr>
      <vt:lpstr>新能源燃烧技术</vt:lpstr>
      <vt:lpstr>洁净燃烧技术原理及特点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2024-09-18T02:03:28.261</cp:lastPrinted>
  <dcterms:created xsi:type="dcterms:W3CDTF">2024-09-17T18:03:28Z</dcterms:created>
  <dcterms:modified xsi:type="dcterms:W3CDTF">2024-09-17T18:03:30Z</dcterms:modified>
</cp:coreProperties>
</file>