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0693400" cy="756285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53E6F6-DA19-4F5D-AB08-29551FB02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8F62E3-6A38-4263-BBB5-EE2F45660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B8F8AF-5BFB-4A74-A6F3-3EAC94925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1BB01A-135C-437F-B604-614366CB4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5A5B15-9FD6-4A39-AC0E-3A780473A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3C7E00-CBBA-4865-9D62-0E96A7663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F92D5D-3826-4711-9E99-68C8E6FA2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7C560D-BFCE-4C7D-AB1D-032F76BB3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A9959C-9830-4C26-A543-194ECE0B0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9AA271-2EB4-4991-AB48-5CB522403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F34992-B566-4497-873A-A112F19EA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7.png" /><Relationship Id="rId3" Type="http://schemas.openxmlformats.org/officeDocument/2006/relationships/image" Target="../media/image1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01412205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2393956" y="2981855"/>
            <a:ext cx="7163434" cy="26873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955"/>
              </a:lnSpc>
            </a:pPr>
            <a:endParaRPr lang="Arial" altLang="Arial" sz="100"/>
          </a:p>
          <a:p>
            <a:pPr marL="547369" algn="l" rtl="0" eaLnBrk="0">
              <a:lnSpc>
                <a:spcPct val="95000"/>
              </a:lnSpc>
            </a:pPr>
            <a:r>
              <a:rPr sz="4200" b="1" kern="0" spc="280">
                <a:solidFill>
                  <a:srgbClr val="FE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第1章安装工程造价</a:t>
            </a:r>
            <a:endParaRPr lang="SimSun" altLang="SimSun" sz="4200"/>
          </a:p>
          <a:p>
            <a:pPr algn="l" rtl="0" eaLnBrk="0">
              <a:lnSpc>
                <a:spcPct val="147000"/>
              </a:lnSpc>
            </a:pPr>
            <a:endParaRPr lang="Arial" altLang="Arial" sz="1000"/>
          </a:p>
          <a:p>
            <a:pPr marL="17779" algn="l" rtl="0" eaLnBrk="0">
              <a:lnSpc>
                <a:spcPct val="95000"/>
              </a:lnSpc>
              <a:spcBef>
                <a:spcPts val="850"/>
              </a:spcBef>
            </a:pPr>
            <a:r>
              <a:rPr sz="2800" b="1" kern="0" spc="-4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28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2800" kern="0" spc="5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8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建设工程程序及组成</a:t>
            </a:r>
            <a:endParaRPr lang="SimSun" altLang="SimSun" sz="2800"/>
          </a:p>
          <a:p>
            <a:pPr marL="12700" algn="l" rtl="0" eaLnBrk="0">
              <a:lnSpc>
                <a:spcPct val="82000"/>
              </a:lnSpc>
              <a:spcBef>
                <a:spcPts val="866"/>
              </a:spcBef>
            </a:pPr>
            <a:r>
              <a:rPr sz="2800" b="1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1.2</a:t>
            </a:r>
            <a:r>
              <a:rPr sz="2800" b="1" kern="0" spc="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28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建设工程造价的构成</a:t>
            </a:r>
            <a:endParaRPr lang="SimSun" altLang="SimSun" sz="2800"/>
          </a:p>
          <a:p>
            <a:pPr algn="l" rtl="0" eaLnBrk="0">
              <a:lnSpc>
                <a:spcPct val="101000"/>
              </a:lnSpc>
            </a:pPr>
            <a:endParaRPr lang="Arial" altLang="Arial" sz="1200"/>
          </a:p>
          <a:p>
            <a:pPr algn="l" rtl="0" eaLnBrk="0">
              <a:lnSpc>
                <a:spcPct val="9340"/>
              </a:lnSpc>
            </a:pPr>
            <a:endParaRPr lang="Arial" altLang="Arial" sz="100"/>
          </a:p>
          <a:p>
            <a:pPr marL="17779" algn="l" rtl="0" eaLnBrk="0">
              <a:lnSpc>
                <a:spcPct val="94000"/>
              </a:lnSpc>
            </a:pPr>
            <a:r>
              <a:rPr sz="2800" b="1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1.3建筑安装工程费用构</a:t>
            </a:r>
            <a:r>
              <a:rPr sz="2800" b="1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成及计算</a:t>
            </a:r>
            <a:r>
              <a:rPr sz="2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</a:t>
            </a:r>
            <a:endParaRPr lang="SimSun" altLang="SimSun" sz="2800"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521482" y="4800565"/>
            <a:ext cx="990636" cy="80645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textbox 8"/>
          <p:cNvSpPr/>
          <p:nvPr/>
        </p:nvSpPr>
        <p:spPr>
          <a:xfrm>
            <a:off x="1581150" y="1126653"/>
            <a:ext cx="7618730" cy="41363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755"/>
              </a:lnSpc>
            </a:pPr>
            <a:endParaRPr lang="Arial" altLang="Arial" sz="100"/>
          </a:p>
          <a:p>
            <a:pPr marL="1536700" algn="l" rtl="0" eaLnBrk="0">
              <a:lnSpc>
                <a:spcPct val="94000"/>
              </a:lnSpc>
            </a:pPr>
            <a:r>
              <a:rPr sz="3800" b="1" kern="0" spc="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第1章安装工程造价</a:t>
            </a:r>
            <a:endParaRPr lang="SimSun" altLang="SimSun" sz="38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marL="309245" indent="-297179" algn="l" rtl="0" eaLnBrk="0">
              <a:lnSpc>
                <a:spcPct val="97000"/>
              </a:lnSpc>
              <a:spcBef>
                <a:spcPts val="938"/>
              </a:spcBef>
            </a:pPr>
            <a:r>
              <a:rPr sz="3100" kern="0" spc="-560">
                <a:solidFill>
                  <a:srgbClr val="FF00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</a:t>
            </a:r>
            <a:r>
              <a:rPr sz="3100" kern="0" spc="-960">
                <a:solidFill>
                  <a:srgbClr val="FF00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100" b="1" kern="0" spc="-560">
                <a:solidFill>
                  <a:srgbClr val="FF00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基本要求：</a:t>
            </a:r>
            <a:r>
              <a:rPr sz="3100" kern="0" spc="940">
                <a:solidFill>
                  <a:srgbClr val="FF00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100" b="1" kern="0" spc="70">
                <a:solidFill>
                  <a:srgbClr val="0042F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了解工程项目建设程序</a:t>
            </a:r>
            <a:r>
              <a:rPr sz="3100" b="1" kern="0" spc="60">
                <a:solidFill>
                  <a:srgbClr val="0042F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、掌握</a:t>
            </a:r>
            <a:r>
              <a:rPr sz="3100" kern="0" spc="0">
                <a:solidFill>
                  <a:srgbClr val="0042F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100" b="1" kern="0" spc="80">
                <a:solidFill>
                  <a:srgbClr val="0042F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我国现行工程造价构成</a:t>
            </a:r>
            <a:r>
              <a:rPr sz="3100" b="1" kern="0" spc="70">
                <a:solidFill>
                  <a:srgbClr val="0042F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以及工程造价文件</a:t>
            </a:r>
            <a:r>
              <a:rPr sz="3100" kern="0" spc="-10">
                <a:solidFill>
                  <a:srgbClr val="0042F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100" b="1" kern="0" spc="40">
                <a:solidFill>
                  <a:srgbClr val="0042F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管理系统；掌握安装工程的造价组成。</a:t>
            </a:r>
            <a:endParaRPr lang="SimSun" altLang="SimSun" sz="3100"/>
          </a:p>
          <a:p>
            <a:pPr marL="309245" indent="-297179" algn="l" rtl="0" eaLnBrk="0">
              <a:lnSpc>
                <a:spcPct val="95000"/>
              </a:lnSpc>
              <a:spcBef>
                <a:spcPts val="1682"/>
              </a:spcBef>
            </a:pPr>
            <a:r>
              <a:rPr sz="3100" kern="0" spc="-470">
                <a:solidFill>
                  <a:srgbClr val="FD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</a:t>
            </a:r>
            <a:r>
              <a:rPr sz="3100" kern="0" spc="-820">
                <a:solidFill>
                  <a:srgbClr val="FD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100" b="1" kern="0" spc="-470">
                <a:solidFill>
                  <a:srgbClr val="FD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重点与难点：</a:t>
            </a:r>
            <a:r>
              <a:rPr sz="3100" kern="0" spc="640">
                <a:solidFill>
                  <a:srgbClr val="FD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100" b="1" kern="0" spc="20">
                <a:solidFill>
                  <a:srgbClr val="00B2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建设工程造价构成及文件；</a:t>
            </a:r>
            <a:r>
              <a:rPr sz="3100" kern="0" spc="0">
                <a:solidFill>
                  <a:srgbClr val="00B2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100" b="1" kern="0" spc="80">
                <a:solidFill>
                  <a:srgbClr val="00B2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安装工程费用项目构成</a:t>
            </a:r>
            <a:r>
              <a:rPr sz="3100" b="1" kern="0" spc="70">
                <a:solidFill>
                  <a:srgbClr val="00B2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及安装工程造价计</a:t>
            </a:r>
            <a:endParaRPr lang="SimSun" altLang="SimSun" sz="3100"/>
          </a:p>
          <a:p>
            <a:pPr marL="304800" algn="l" rtl="0" eaLnBrk="0">
              <a:lnSpc>
                <a:spcPct val="97000"/>
              </a:lnSpc>
              <a:spcBef>
                <a:spcPts val="90"/>
              </a:spcBef>
            </a:pPr>
            <a:r>
              <a:rPr sz="3000" kern="0" spc="-250">
                <a:solidFill>
                  <a:srgbClr val="00B2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价程序。</a:t>
            </a:r>
            <a:endParaRPr lang="SimSun" altLang="SimSun" sz="3000"/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30252" y="5835646"/>
            <a:ext cx="1873269" cy="129544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917647" y="1955828"/>
            <a:ext cx="6635789" cy="3200371"/>
          </a:xfrm>
          <a:prstGeom prst="rect">
            <a:avLst/>
          </a:prstGeom>
        </p:spPr>
      </p:pic>
      <p:sp>
        <p:nvSpPr>
          <p:cNvPr id="14" name="textbox 14"/>
          <p:cNvSpPr/>
          <p:nvPr/>
        </p:nvSpPr>
        <p:spPr>
          <a:xfrm>
            <a:off x="717552" y="5562888"/>
            <a:ext cx="8841740" cy="7334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273"/>
              </a:lnSpc>
            </a:pPr>
            <a:endParaRPr lang="Arial" altLang="Arial" sz="100"/>
          </a:p>
          <a:p>
            <a:pPr algn="r" rtl="0" eaLnBrk="0">
              <a:lnSpc>
                <a:spcPct val="83000"/>
              </a:lnSpc>
            </a:pPr>
            <a:r>
              <a:rPr sz="2300" b="1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·建议书阶段、可行性研究阶段、设计阶</a:t>
            </a:r>
            <a:r>
              <a:rPr sz="2300" b="1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段、施工准备阶段</a:t>
            </a:r>
            <a:r>
              <a:rPr sz="23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endParaRPr lang="SimSun" altLang="SimSun" sz="2300"/>
          </a:p>
          <a:p>
            <a:pPr marL="12700" algn="l" rtl="0" eaLnBrk="0">
              <a:lnSpc>
                <a:spcPct val="95000"/>
              </a:lnSpc>
              <a:spcBef>
                <a:spcPts val="654"/>
              </a:spcBef>
              <a:tabLst>
                <a:tab pos="1203960"/>
              </a:tabLst>
            </a:pP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	</a:t>
            </a:r>
            <a:r>
              <a:rPr sz="2300" b="1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工密装阶段、生产准备阶段、竣工验收阶段</a:t>
            </a:r>
            <a:endParaRPr lang="SimSun" altLang="SimSun" sz="2300"/>
          </a:p>
        </p:txBody>
      </p:sp>
      <p:sp>
        <p:nvSpPr>
          <p:cNvPr id="16" name="textbox 16"/>
          <p:cNvSpPr/>
          <p:nvPr/>
        </p:nvSpPr>
        <p:spPr>
          <a:xfrm>
            <a:off x="1333491" y="721782"/>
            <a:ext cx="5644515" cy="1054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564"/>
              </a:lnSpc>
            </a:pPr>
            <a:endParaRPr lang="Arial" altLang="Arial" sz="100"/>
          </a:p>
          <a:p>
            <a:pPr algn="r" rtl="0" eaLnBrk="0">
              <a:lnSpc>
                <a:spcPct val="83000"/>
              </a:lnSpc>
            </a:pPr>
            <a:r>
              <a:rPr sz="28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1.1建设工程程序及组成</a:t>
            </a:r>
            <a:endParaRPr lang="SimSun" altLang="SimSun" sz="2800"/>
          </a:p>
          <a:p>
            <a:pPr marL="12700" algn="l" rtl="0" eaLnBrk="0">
              <a:lnSpc>
                <a:spcPts val="5299"/>
              </a:lnSpc>
            </a:pPr>
            <a:r>
              <a:rPr sz="28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</a:t>
            </a:r>
            <a:r>
              <a:rPr sz="2800" kern="0" spc="-6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800" b="1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1.1.1项目建</a:t>
            </a:r>
            <a:r>
              <a:rPr sz="2800" b="1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设程序</a:t>
            </a:r>
            <a:endParaRPr lang="SimSun" altLang="SimSun" sz="2800"/>
          </a:p>
        </p:txBody>
      </p:sp>
      <p:sp>
        <p:nvSpPr>
          <p:cNvPr id="18" name="textbox 18"/>
          <p:cNvSpPr/>
          <p:nvPr/>
        </p:nvSpPr>
        <p:spPr>
          <a:xfrm>
            <a:off x="2047434" y="4431439"/>
            <a:ext cx="6452234" cy="7391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841"/>
              </a:lnSpc>
            </a:pPr>
            <a:endParaRPr lang="Arial" altLang="Arial" sz="100"/>
          </a:p>
          <a:p>
            <a:pPr marL="1616075" algn="l" rtl="0" eaLnBrk="0">
              <a:lnSpc>
                <a:spcPct val="80000"/>
              </a:lnSpc>
            </a:pPr>
            <a:r>
              <a:rPr sz="2700" kern="0" spc="-270">
                <a:solidFill>
                  <a:srgbClr val="00E75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            </a:t>
            </a:r>
            <a:r>
              <a:rPr sz="4000" kern="0" spc="90">
                <a:solidFill>
                  <a:srgbClr val="00E754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l</a:t>
            </a:r>
            <a:endParaRPr lang="Times New Roman" altLang="Times New Roman" sz="4000"/>
          </a:p>
          <a:p>
            <a:pPr marL="12700" algn="l" rtl="0" eaLnBrk="0">
              <a:lnSpc>
                <a:spcPct val="98000"/>
              </a:lnSpc>
              <a:spcBef>
                <a:spcPts val="11"/>
              </a:spcBef>
            </a:pPr>
            <a:r>
              <a:rPr sz="1500" b="1" kern="0" spc="90">
                <a:solidFill>
                  <a:srgbClr val="94CB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算匡估算经济评价报告</a:t>
            </a:r>
            <a:r>
              <a:rPr sz="1500" kern="0" spc="40">
                <a:solidFill>
                  <a:srgbClr val="94CB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  </a:t>
            </a:r>
            <a:r>
              <a:rPr sz="1500" b="1" kern="0" spc="90">
                <a:solidFill>
                  <a:srgbClr val="94CB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概算</a:t>
            </a:r>
            <a:r>
              <a:rPr sz="1500" kern="0" spc="90">
                <a:solidFill>
                  <a:srgbClr val="94CB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    </a:t>
            </a:r>
            <a:r>
              <a:rPr sz="1500" b="1" kern="0" spc="90">
                <a:solidFill>
                  <a:srgbClr val="9BCB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预算</a:t>
            </a:r>
            <a:r>
              <a:rPr sz="1500" kern="0" spc="120">
                <a:solidFill>
                  <a:srgbClr val="9BCB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</a:t>
            </a:r>
            <a:r>
              <a:rPr sz="1500" b="1" kern="0" spc="90">
                <a:solidFill>
                  <a:srgbClr val="A4D6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合同价</a:t>
            </a:r>
            <a:r>
              <a:rPr sz="1500" kern="0" spc="90">
                <a:solidFill>
                  <a:srgbClr val="A4D6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500" b="1" kern="0" spc="90">
                <a:solidFill>
                  <a:srgbClr val="A0D1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结算价</a:t>
            </a:r>
            <a:r>
              <a:rPr sz="1500" kern="0" spc="500">
                <a:solidFill>
                  <a:srgbClr val="A0D1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500" b="1" kern="0" spc="90">
                <a:solidFill>
                  <a:srgbClr val="A0D1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竣工决算</a:t>
            </a:r>
            <a:endParaRPr lang="SimHei" altLang="SimHei" sz="1500"/>
          </a:p>
        </p:txBody>
      </p:sp>
      <p:sp>
        <p:nvSpPr>
          <p:cNvPr id="20" name="textbox 20"/>
          <p:cNvSpPr/>
          <p:nvPr/>
        </p:nvSpPr>
        <p:spPr>
          <a:xfrm>
            <a:off x="2066408" y="3738688"/>
            <a:ext cx="6448425" cy="6413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862"/>
              </a:lnSpc>
            </a:pPr>
            <a:r>
              <a:rPr sz="15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项目建议书</a:t>
            </a:r>
            <a:r>
              <a:rPr sz="15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</a:t>
            </a:r>
            <a:r>
              <a:rPr sz="15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初步设计</a:t>
            </a:r>
            <a:r>
              <a:rPr sz="15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15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</a:t>
            </a:r>
            <a:r>
              <a:rPr sz="15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建设准备</a:t>
            </a:r>
            <a:r>
              <a:rPr sz="15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</a:t>
            </a:r>
            <a:r>
              <a:rPr sz="2300" b="1" kern="0" spc="-30" baseline="5418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生产准备</a:t>
            </a:r>
            <a:endParaRPr lang="SimSun" altLang="SimSun" sz="2300" baseline="5418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algn="r" rtl="0" eaLnBrk="0">
              <a:lnSpc>
                <a:spcPts val="2024"/>
              </a:lnSpc>
              <a:spcBef>
                <a:spcPts val="2"/>
              </a:spcBef>
            </a:pPr>
            <a:r>
              <a:rPr sz="2300" b="1" kern="0" spc="-80" baseline="10011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可行性研究</a:t>
            </a:r>
            <a:r>
              <a:rPr sz="14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</a:t>
            </a:r>
            <a:r>
              <a:rPr sz="1500" b="1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施工图设计</a:t>
            </a:r>
            <a:r>
              <a:rPr sz="15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</a:t>
            </a:r>
            <a:r>
              <a:rPr sz="2300" b="1" kern="0" spc="-80" baseline="145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施工</a:t>
            </a:r>
            <a:r>
              <a:rPr sz="14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</a:t>
            </a:r>
            <a:r>
              <a:rPr sz="2300" b="1" kern="0" spc="-80" baseline="-8106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投入使用</a:t>
            </a:r>
            <a:endParaRPr lang="SimSun" altLang="SimSun" sz="2300" baseline="-8106"/>
          </a:p>
        </p:txBody>
      </p:sp>
      <p:sp>
        <p:nvSpPr>
          <p:cNvPr id="22" name="textbox 22"/>
          <p:cNvSpPr/>
          <p:nvPr/>
        </p:nvSpPr>
        <p:spPr>
          <a:xfrm>
            <a:off x="2093547" y="2301788"/>
            <a:ext cx="910589" cy="1011555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749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400" kern="0" spc="150">
                <a:solidFill>
                  <a:srgbClr val="00E35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建议书批准</a:t>
            </a:r>
            <a:endParaRPr lang="SimSun" altLang="SimSun" sz="14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algn="l" rtl="0" eaLnBrk="0">
              <a:lnSpc>
                <a:spcPct val="117000"/>
              </a:lnSpc>
            </a:pPr>
            <a:endParaRPr lang="Arial" altLang="Arial" sz="300"/>
          </a:p>
          <a:p>
            <a:pPr marL="208915" algn="l" rtl="0" eaLnBrk="0">
              <a:lnSpc>
                <a:spcPct val="97000"/>
              </a:lnSpc>
              <a:spcBef>
                <a:spcPts val="1"/>
              </a:spcBef>
            </a:pPr>
            <a:r>
              <a:rPr sz="1400" kern="0" spc="120">
                <a:solidFill>
                  <a:srgbClr val="3EF68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项目意向</a:t>
            </a:r>
            <a:endParaRPr lang="SimSun" altLang="SimSun" sz="1400"/>
          </a:p>
        </p:txBody>
      </p:sp>
      <p:sp>
        <p:nvSpPr>
          <p:cNvPr id="24" name="textbox 24"/>
          <p:cNvSpPr/>
          <p:nvPr/>
        </p:nvSpPr>
        <p:spPr>
          <a:xfrm>
            <a:off x="7425062" y="2411259"/>
            <a:ext cx="785494" cy="824864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185"/>
              </a:lnSpc>
            </a:pPr>
            <a:endParaRPr lang="Arial" altLang="Arial" sz="100"/>
          </a:p>
          <a:p>
            <a:pPr marL="313690" algn="l" rtl="0" eaLnBrk="0">
              <a:lnSpc>
                <a:spcPct val="98000"/>
              </a:lnSpc>
            </a:pPr>
            <a:r>
              <a:rPr sz="1400" kern="0" spc="40">
                <a:solidFill>
                  <a:srgbClr val="00E252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移</a:t>
            </a:r>
            <a:r>
              <a:rPr sz="1400" kern="0" spc="-170">
                <a:solidFill>
                  <a:srgbClr val="00E252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40">
                <a:solidFill>
                  <a:srgbClr val="00E252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交</a:t>
            </a:r>
            <a:endParaRPr lang="SimSun" altLang="SimSun" sz="1400"/>
          </a:p>
          <a:p>
            <a:pPr algn="l" rtl="0" eaLnBrk="0">
              <a:lnSpc>
                <a:spcPct val="182000"/>
              </a:lnSpc>
            </a:pP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300"/>
          </a:p>
          <a:p>
            <a:pPr marL="12700" algn="l" rtl="0" eaLnBrk="0">
              <a:lnSpc>
                <a:spcPct val="97000"/>
              </a:lnSpc>
              <a:spcBef>
                <a:spcPts val="1"/>
              </a:spcBef>
            </a:pPr>
            <a:r>
              <a:rPr sz="1400" kern="0" spc="170">
                <a:solidFill>
                  <a:srgbClr val="00E85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竣工验收</a:t>
            </a:r>
            <a:endParaRPr lang="SimSun" altLang="SimSun" sz="1400"/>
          </a:p>
        </p:txBody>
      </p:sp>
      <p:sp>
        <p:nvSpPr>
          <p:cNvPr id="26" name="textbox 26"/>
          <p:cNvSpPr/>
          <p:nvPr/>
        </p:nvSpPr>
        <p:spPr>
          <a:xfrm>
            <a:off x="6388229" y="2073883"/>
            <a:ext cx="234950" cy="1201419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71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400" kern="0" spc="140">
                <a:solidFill>
                  <a:srgbClr val="00E35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开工报告批准</a:t>
            </a:r>
            <a:endParaRPr lang="SimSun" altLang="SimSun" sz="1400"/>
          </a:p>
        </p:txBody>
      </p:sp>
      <p:sp>
        <p:nvSpPr>
          <p:cNvPr id="28" name="textbox 28"/>
          <p:cNvSpPr/>
          <p:nvPr/>
        </p:nvSpPr>
        <p:spPr>
          <a:xfrm>
            <a:off x="3664086" y="2071673"/>
            <a:ext cx="234950" cy="1197610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71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400" kern="0" spc="130">
                <a:solidFill>
                  <a:srgbClr val="00E55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可研报告批准</a:t>
            </a:r>
            <a:endParaRPr lang="SimSun" altLang="SimSun" sz="1400"/>
          </a:p>
        </p:txBody>
      </p:sp>
      <p:sp>
        <p:nvSpPr>
          <p:cNvPr id="30" name="textbox 30"/>
          <p:cNvSpPr/>
          <p:nvPr/>
        </p:nvSpPr>
        <p:spPr>
          <a:xfrm>
            <a:off x="5497150" y="2312651"/>
            <a:ext cx="237490" cy="1000125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707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400" kern="0" spc="130">
                <a:solidFill>
                  <a:srgbClr val="00ED5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工程招投标</a:t>
            </a:r>
            <a:endParaRPr lang="SimSun" altLang="SimSun" sz="1400"/>
          </a:p>
        </p:txBody>
      </p:sp>
      <p:sp>
        <p:nvSpPr>
          <p:cNvPr id="32" name="textbox 32"/>
          <p:cNvSpPr/>
          <p:nvPr/>
        </p:nvSpPr>
        <p:spPr>
          <a:xfrm>
            <a:off x="4608849" y="2474710"/>
            <a:ext cx="236220" cy="819785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28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400" kern="0" spc="160">
                <a:solidFill>
                  <a:srgbClr val="00E45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概算批准</a:t>
            </a:r>
            <a:endParaRPr lang="SimSun" altLang="SimSun" sz="14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4" name="picture 3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graphicFrame>
        <p:nvGraphicFramePr>
          <p:cNvPr id="36" name="table 36"/>
          <p:cNvGraphicFramePr>
            <a:graphicFrameLocks noGrp="1"/>
          </p:cNvGraphicFramePr>
          <p:nvPr/>
        </p:nvGraphicFramePr>
        <p:xfrm>
          <a:off x="1736775" y="3986676"/>
          <a:ext cx="6367145" cy="1320164"/>
        </p:xfrm>
        <a:graphic>
          <a:graphicData uri="http://schemas.openxmlformats.org/drawingml/2006/table">
            <a:tbl>
              <a:tblPr/>
              <a:tblGrid>
                <a:gridCol w="4906645"/>
                <a:gridCol w="1460500"/>
              </a:tblGrid>
              <a:tr h="132016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ts val="2206"/>
                        </a:lnSpc>
                        <a:spcBef>
                          <a:spcPts val="2"/>
                        </a:spcBef>
                      </a:pPr>
                      <a:r>
                        <a:rPr sz="1800" b="1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可研报告编制</a:t>
                      </a:r>
                      <a:r>
                        <a:rPr sz="18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1800" b="1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初步设计阶段</a:t>
                      </a:r>
                      <a:r>
                        <a:rPr sz="1800" kern="0" spc="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1800" b="1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建设准备</a:t>
                      </a:r>
                      <a:endParaRPr lang="SimSun" altLang="SimSun" sz="18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600"/>
                    </a:p>
                    <a:p>
                      <a:pPr algn="l" rtl="0" eaLnBrk="0">
                        <a:lnSpc>
                          <a:spcPct val="94000"/>
                        </a:lnSpc>
                        <a:spcBef>
                          <a:spcPts val="7"/>
                        </a:spcBef>
                      </a:pPr>
                      <a:r>
                        <a:rPr sz="1800" b="1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可研报告审批</a:t>
                      </a:r>
                      <a:r>
                        <a:rPr sz="1800" kern="0" spc="2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800" b="1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施工图设计阶段</a:t>
                      </a:r>
                      <a:r>
                        <a:rPr sz="1800" kern="0" spc="-3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800" b="1" kern="0" spc="-10">
                          <a:solidFill>
                            <a:srgbClr val="94CB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报批开工报告</a:t>
                      </a:r>
                      <a:endParaRPr lang="SimSun" altLang="SimSu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029"/>
                        </a:lnSpc>
                      </a:pPr>
                      <a:endParaRPr lang="Arial" altLang="Arial" sz="100"/>
                    </a:p>
                    <a:p>
                      <a:pPr marL="433705" algn="l" rtl="0" eaLnBrk="0">
                        <a:lnSpc>
                          <a:spcPct val="82000"/>
                        </a:lnSpc>
                      </a:pPr>
                      <a:r>
                        <a:rPr sz="1800" b="1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组建机构</a:t>
                      </a:r>
                      <a:endParaRPr lang="SimSun" altLang="SimSun" sz="1800"/>
                    </a:p>
                    <a:p>
                      <a:pPr marL="332104" indent="100964" algn="l" rtl="0" eaLnBrk="0">
                        <a:lnSpc>
                          <a:spcPct val="132000"/>
                        </a:lnSpc>
                        <a:spcBef>
                          <a:spcPts val="3"/>
                        </a:spcBef>
                      </a:pPr>
                      <a:r>
                        <a:rPr sz="1800" b="1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调试验收</a:t>
                      </a:r>
                      <a:r>
                        <a:rPr sz="18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1800" b="1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原材料采购</a:t>
                      </a:r>
                      <a:r>
                        <a:rPr sz="18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800" b="1" kern="0" spc="1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设备订货</a:t>
                      </a:r>
                      <a:endParaRPr lang="SimSun" altLang="SimSu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38" name="textbox 38"/>
          <p:cNvSpPr/>
          <p:nvPr/>
        </p:nvSpPr>
        <p:spPr>
          <a:xfrm>
            <a:off x="1409736" y="1063917"/>
            <a:ext cx="5389245" cy="11201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38"/>
              </a:lnSpc>
            </a:pPr>
            <a:endParaRPr lang="Arial" altLang="Arial" sz="100"/>
          </a:p>
          <a:p>
            <a:pPr algn="r" rtl="0" eaLnBrk="0">
              <a:lnSpc>
                <a:spcPct val="95000"/>
              </a:lnSpc>
            </a:pPr>
            <a:r>
              <a:rPr sz="2600" b="1" kern="0" spc="1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1.1建设工程程序及组</a:t>
            </a:r>
            <a:r>
              <a:rPr sz="2600" b="1" kern="0" spc="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成</a:t>
            </a:r>
            <a:endParaRPr lang="SimSun" altLang="SimSun" sz="2600"/>
          </a:p>
          <a:p>
            <a:pPr algn="l" rtl="0" eaLnBrk="0">
              <a:lnSpc>
                <a:spcPct val="194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500"/>
          </a:p>
          <a:p>
            <a:pPr marL="12700" algn="l" rtl="0" eaLnBrk="0">
              <a:lnSpc>
                <a:spcPct val="95000"/>
              </a:lnSpc>
              <a:spcBef>
                <a:spcPts val="3"/>
              </a:spcBef>
            </a:pPr>
            <a:r>
              <a:rPr sz="23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</a:t>
            </a:r>
            <a:r>
              <a:rPr sz="2300" kern="0" spc="3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3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1.1.1项目建设程序</a:t>
            </a:r>
            <a:endParaRPr lang="SimSun" altLang="SimSun" sz="2300"/>
          </a:p>
        </p:txBody>
      </p:sp>
      <p:pic>
        <p:nvPicPr>
          <p:cNvPr id="40" name="picture 4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30252" y="5822940"/>
            <a:ext cx="1879578" cy="1308146"/>
          </a:xfrm>
          <a:prstGeom prst="rect">
            <a:avLst/>
          </a:prstGeom>
        </p:spPr>
      </p:pic>
      <p:sp>
        <p:nvSpPr>
          <p:cNvPr id="42" name="textbox 42"/>
          <p:cNvSpPr/>
          <p:nvPr/>
        </p:nvSpPr>
        <p:spPr>
          <a:xfrm>
            <a:off x="8518662" y="3974662"/>
            <a:ext cx="930910" cy="10071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983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8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检验质量</a:t>
            </a:r>
            <a:endParaRPr lang="SimSun" altLang="SimSun" sz="1800"/>
          </a:p>
          <a:p>
            <a:pPr marL="234315" algn="l" rtl="0" eaLnBrk="0">
              <a:lnSpc>
                <a:spcPts val="2863"/>
              </a:lnSpc>
            </a:pPr>
            <a:r>
              <a:rPr sz="18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总结</a:t>
            </a:r>
            <a:endParaRPr lang="SimSun" altLang="SimSun" sz="1800"/>
          </a:p>
          <a:p>
            <a:pPr algn="l" rtl="0" eaLnBrk="0">
              <a:lnSpc>
                <a:spcPct val="105000"/>
              </a:lnSpc>
            </a:pPr>
            <a:endParaRPr lang="Arial" altLang="Arial" sz="800"/>
          </a:p>
          <a:p>
            <a:pPr marL="228600" algn="l" rtl="0" eaLnBrk="0">
              <a:lnSpc>
                <a:spcPct val="95000"/>
              </a:lnSpc>
              <a:spcBef>
                <a:spcPts val="4"/>
              </a:spcBef>
            </a:pPr>
            <a:r>
              <a:rPr sz="1800" b="1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移交</a:t>
            </a:r>
            <a:endParaRPr lang="SimSun" altLang="SimSun" sz="18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2679658" y="5708666"/>
            <a:ext cx="1225570" cy="447592"/>
            <a:chExt cx="1225570" cy="447592"/>
          </a:xfrm>
        </p:grpSpPr>
        <p:pic>
          <p:nvPicPr>
            <p:cNvPr id="44" name="picture 4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1225570" cy="438115"/>
            </a:xfrm>
            <a:prstGeom prst="rect">
              <a:avLst/>
            </a:prstGeom>
          </p:spPr>
        </p:pic>
        <p:sp>
          <p:nvSpPr>
            <p:cNvPr id="46" name="textbox 46"/>
            <p:cNvSpPr/>
            <p:nvPr/>
          </p:nvSpPr>
          <p:spPr>
            <a:xfrm>
              <a:off x="-12700" y="-12700"/>
              <a:ext cx="1251585" cy="52006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7000"/>
                </a:lnSpc>
              </a:pPr>
              <a:endParaRPr lang="Arial" altLang="Arial" sz="800"/>
            </a:p>
            <a:p>
              <a:pPr marL="309245" algn="l" rtl="0" eaLnBrk="0">
                <a:lnSpc>
                  <a:spcPct val="95000"/>
                </a:lnSpc>
                <a:spcBef>
                  <a:spcPts val="4"/>
                </a:spcBef>
              </a:pPr>
              <a:r>
                <a:rPr sz="2600" b="1" kern="0" spc="-5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立项</a:t>
              </a:r>
              <a:endParaRPr lang="SimSun" altLang="SimSun" sz="2600"/>
            </a:p>
          </p:txBody>
        </p:sp>
      </p:grpSp>
      <p:grpSp>
        <p:nvGrpSpPr>
          <p:cNvPr id="4" name="group 4"/>
          <p:cNvGrpSpPr/>
          <p:nvPr/>
        </p:nvGrpSpPr>
        <p:grpSpPr>
          <a:xfrm rot="21600000">
            <a:off x="6134055" y="6146782"/>
            <a:ext cx="1225570" cy="425485"/>
            <a:chExt cx="1225570" cy="425485"/>
          </a:xfrm>
        </p:grpSpPr>
        <p:pic>
          <p:nvPicPr>
            <p:cNvPr id="48" name="picture 48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0" y="0"/>
              <a:ext cx="1225570" cy="425485"/>
            </a:xfrm>
            <a:prstGeom prst="rect">
              <a:avLst/>
            </a:prstGeom>
          </p:spPr>
        </p:pic>
        <p:sp>
          <p:nvSpPr>
            <p:cNvPr id="50" name="textbox 50"/>
            <p:cNvSpPr/>
            <p:nvPr/>
          </p:nvSpPr>
          <p:spPr>
            <a:xfrm>
              <a:off x="-12700" y="-12700"/>
              <a:ext cx="1251585" cy="49974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1000"/>
                </a:lnSpc>
              </a:pPr>
              <a:endParaRPr lang="Arial" altLang="Arial" sz="700"/>
            </a:p>
            <a:p>
              <a:pPr marL="309245" algn="l" rtl="0" eaLnBrk="0">
                <a:lnSpc>
                  <a:spcPct val="95000"/>
                </a:lnSpc>
                <a:spcBef>
                  <a:spcPts val="3"/>
                </a:spcBef>
              </a:pPr>
              <a:r>
                <a:rPr sz="2600" b="1" kern="0" spc="-5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开工</a:t>
              </a:r>
              <a:endParaRPr lang="SimSun" altLang="SimSun" sz="2600"/>
            </a:p>
          </p:txBody>
        </p:sp>
      </p:grpSp>
      <p:sp>
        <p:nvSpPr>
          <p:cNvPr id="52" name="textbox 52"/>
          <p:cNvSpPr/>
          <p:nvPr/>
        </p:nvSpPr>
        <p:spPr>
          <a:xfrm>
            <a:off x="7346374" y="2351823"/>
            <a:ext cx="273684" cy="1407160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446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7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生产准备阶段</a:t>
            </a:r>
            <a:endParaRPr lang="SimSun" altLang="SimSun" sz="1700"/>
          </a:p>
        </p:txBody>
      </p:sp>
      <p:sp>
        <p:nvSpPr>
          <p:cNvPr id="54" name="textbox 54"/>
          <p:cNvSpPr/>
          <p:nvPr/>
        </p:nvSpPr>
        <p:spPr>
          <a:xfrm>
            <a:off x="5252363" y="2351823"/>
            <a:ext cx="275590" cy="1407160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32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7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施工准备阶段</a:t>
            </a:r>
            <a:endParaRPr lang="SimSun" altLang="SimSun" sz="1700"/>
          </a:p>
        </p:txBody>
      </p:sp>
      <p:sp>
        <p:nvSpPr>
          <p:cNvPr id="56" name="textbox 56"/>
          <p:cNvSpPr/>
          <p:nvPr/>
        </p:nvSpPr>
        <p:spPr>
          <a:xfrm>
            <a:off x="8781481" y="2365392"/>
            <a:ext cx="273684" cy="1387475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446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7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竣工验收阶段</a:t>
            </a:r>
            <a:endParaRPr lang="SimSun" altLang="SimSun" sz="1700"/>
          </a:p>
        </p:txBody>
      </p:sp>
      <p:sp>
        <p:nvSpPr>
          <p:cNvPr id="58" name="textbox 58"/>
          <p:cNvSpPr/>
          <p:nvPr/>
        </p:nvSpPr>
        <p:spPr>
          <a:xfrm>
            <a:off x="2165623" y="2449672"/>
            <a:ext cx="273050" cy="1198880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06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7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可行性研究</a:t>
            </a:r>
            <a:endParaRPr lang="SimSun" altLang="SimSun" sz="1700"/>
          </a:p>
        </p:txBody>
      </p:sp>
      <p:sp>
        <p:nvSpPr>
          <p:cNvPr id="60" name="textbox 60"/>
          <p:cNvSpPr/>
          <p:nvPr/>
        </p:nvSpPr>
        <p:spPr>
          <a:xfrm>
            <a:off x="1225834" y="2458957"/>
            <a:ext cx="273050" cy="1191894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06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7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建议书阶段</a:t>
            </a:r>
            <a:endParaRPr lang="SimSun" altLang="SimSun" sz="1700"/>
          </a:p>
        </p:txBody>
      </p:sp>
      <p:sp>
        <p:nvSpPr>
          <p:cNvPr id="62" name="textbox 62"/>
          <p:cNvSpPr/>
          <p:nvPr/>
        </p:nvSpPr>
        <p:spPr>
          <a:xfrm>
            <a:off x="3674391" y="2562776"/>
            <a:ext cx="275590" cy="980439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32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700" kern="0" spc="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设计阶段</a:t>
            </a:r>
            <a:endParaRPr lang="SimSun" altLang="SimSun" sz="1700"/>
          </a:p>
        </p:txBody>
      </p:sp>
      <p:sp>
        <p:nvSpPr>
          <p:cNvPr id="64" name="textbox 64"/>
          <p:cNvSpPr/>
          <p:nvPr/>
        </p:nvSpPr>
        <p:spPr>
          <a:xfrm>
            <a:off x="6396224" y="2574094"/>
            <a:ext cx="274954" cy="942975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882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7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施工安装</a:t>
            </a:r>
            <a:endParaRPr lang="SimSun" altLang="SimSun" sz="17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group 6"/>
          <p:cNvGrpSpPr/>
          <p:nvPr/>
        </p:nvGrpSpPr>
        <p:grpSpPr>
          <a:xfrm rot="21600000">
            <a:off x="2565346" y="2463825"/>
            <a:ext cx="5956331" cy="3784601"/>
            <a:chExt cx="5956331" cy="3784601"/>
          </a:xfrm>
        </p:grpSpPr>
        <p:pic>
          <p:nvPicPr>
            <p:cNvPr id="66" name="picture 66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5956331" cy="3784601"/>
            </a:xfrm>
            <a:prstGeom prst="rect">
              <a:avLst/>
            </a:prstGeom>
          </p:spPr>
        </p:pic>
        <p:sp>
          <p:nvSpPr>
            <p:cNvPr id="68" name="textbox 68"/>
            <p:cNvSpPr/>
            <p:nvPr/>
          </p:nvSpPr>
          <p:spPr>
            <a:xfrm>
              <a:off x="108028" y="178434"/>
              <a:ext cx="5767070" cy="355219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8398"/>
                </a:lnSpc>
              </a:pPr>
              <a:endParaRPr lang="Arial" altLang="Arial" sz="100"/>
            </a:p>
            <a:p>
              <a:pPr marL="4971415" algn="l" rtl="0" eaLnBrk="0">
                <a:lnSpc>
                  <a:spcPct val="99000"/>
                </a:lnSpc>
              </a:pPr>
              <a:r>
                <a:rPr sz="1200" kern="0" spc="10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分项工程</a:t>
              </a:r>
              <a:endParaRPr lang="SimSun" altLang="SimSun" sz="1200"/>
            </a:p>
            <a:p>
              <a:pPr marL="4545965" algn="l" rtl="0" eaLnBrk="0">
                <a:lnSpc>
                  <a:spcPct val="99000"/>
                </a:lnSpc>
                <a:spcBef>
                  <a:spcPts val="1024"/>
                </a:spcBef>
              </a:pPr>
              <a:r>
                <a:rPr sz="1200" kern="0" spc="7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综合</a:t>
              </a:r>
              <a:endParaRPr lang="SimSun" altLang="SimSun" sz="1200"/>
            </a:p>
            <a:p>
              <a:pPr algn="l" rtl="0" eaLnBrk="0">
                <a:lnSpc>
                  <a:spcPct val="140000"/>
                </a:lnSpc>
              </a:pPr>
              <a:endParaRPr lang="Arial" altLang="Arial" sz="1000"/>
            </a:p>
            <a:p>
              <a:pPr algn="l" rtl="0" eaLnBrk="0">
                <a:lnSpc>
                  <a:spcPct val="140000"/>
                </a:lnSpc>
              </a:pPr>
              <a:endParaRPr lang="Arial" altLang="Arial" sz="1000"/>
            </a:p>
            <a:p>
              <a:pPr algn="r" rtl="0" eaLnBrk="0">
                <a:lnSpc>
                  <a:spcPct val="98000"/>
                </a:lnSpc>
                <a:spcBef>
                  <a:spcPts val="369"/>
                </a:spcBef>
              </a:pPr>
              <a:r>
                <a:rPr sz="1200" kern="0" spc="-3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普通灯具安装</a:t>
              </a:r>
              <a:endParaRPr lang="SimSun" altLang="SimSun" sz="1200"/>
            </a:p>
            <a:p>
              <a:pPr algn="l" rtl="0" eaLnBrk="0">
                <a:lnSpc>
                  <a:spcPct val="121000"/>
                </a:lnSpc>
              </a:pPr>
              <a:endParaRPr lang="Arial" altLang="Arial" sz="1000"/>
            </a:p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marL="5003165" algn="l" rtl="0" eaLnBrk="0">
                <a:lnSpc>
                  <a:spcPct val="107000"/>
                </a:lnSpc>
                <a:spcBef>
                  <a:spcPts val="362"/>
                </a:spcBef>
              </a:pPr>
              <a:r>
                <a:rPr sz="1200" kern="0" spc="-2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防水防尘</a:t>
              </a:r>
              <a:r>
                <a:rPr sz="1200" kern="0" spc="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   </a:t>
              </a:r>
              <a:r>
                <a:rPr sz="1200" kern="0" spc="-2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灯具安装</a:t>
              </a:r>
              <a:endParaRPr lang="SimSun" altLang="SimSun" sz="1200"/>
            </a:p>
            <a:p>
              <a:pPr marL="12700" algn="l" rtl="0" eaLnBrk="0">
                <a:lnSpc>
                  <a:spcPct val="98000"/>
                </a:lnSpc>
                <a:spcBef>
                  <a:spcPts val="1371"/>
                </a:spcBef>
              </a:pPr>
              <a:r>
                <a:rPr sz="1200" kern="0" spc="10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某机械厂</a:t>
              </a:r>
              <a:endParaRPr lang="SimSun" altLang="SimSun" sz="1200"/>
            </a:p>
            <a:p>
              <a:pPr algn="l" rtl="0" eaLnBrk="0">
                <a:lnSpc>
                  <a:spcPct val="130000"/>
                </a:lnSpc>
              </a:pPr>
              <a:endParaRPr lang="Arial" altLang="Arial" sz="1000"/>
            </a:p>
            <a:p>
              <a:pPr algn="l" rtl="0" eaLnBrk="0">
                <a:lnSpc>
                  <a:spcPct val="131000"/>
                </a:lnSpc>
              </a:pPr>
              <a:endParaRPr lang="Arial" altLang="Arial" sz="1000"/>
            </a:p>
            <a:p>
              <a:pPr marL="2348864" algn="l" rtl="0" eaLnBrk="0">
                <a:lnSpc>
                  <a:spcPct val="99000"/>
                </a:lnSpc>
                <a:spcBef>
                  <a:spcPts val="361"/>
                </a:spcBef>
              </a:pPr>
              <a:r>
                <a:rPr sz="1200" kern="0" spc="-2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通风空调工程</a:t>
              </a:r>
              <a:endParaRPr lang="SimSun" altLang="SimSun" sz="1200"/>
            </a:p>
            <a:p>
              <a:pPr algn="l" rtl="0" eaLnBrk="0">
                <a:lnSpc>
                  <a:spcPct val="121000"/>
                </a:lnSpc>
              </a:pPr>
              <a:endParaRPr lang="Arial" altLang="Arial" sz="1000"/>
            </a:p>
            <a:p>
              <a:pPr algn="l" rtl="0" eaLnBrk="0">
                <a:lnSpc>
                  <a:spcPct val="121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300"/>
            </a:p>
            <a:p>
              <a:pPr marL="2470150" algn="l" rtl="0" eaLnBrk="0">
                <a:lnSpc>
                  <a:spcPct val="99000"/>
                </a:lnSpc>
                <a:spcBef>
                  <a:spcPts val="3"/>
                </a:spcBef>
              </a:pPr>
              <a:r>
                <a:rPr sz="1200" kern="0" spc="8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电气工程</a:t>
              </a:r>
              <a:endParaRPr lang="SimSun" altLang="SimSun" sz="1200"/>
            </a:p>
          </p:txBody>
        </p:sp>
        <p:pic>
          <p:nvPicPr>
            <p:cNvPr id="70" name="picture 70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5105457" y="2349475"/>
              <a:ext cx="234933" cy="38116"/>
            </a:xfrm>
            <a:prstGeom prst="rect">
              <a:avLst/>
            </a:prstGeom>
          </p:spPr>
        </p:pic>
        <p:pic>
          <p:nvPicPr>
            <p:cNvPr id="72" name="picture 72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2863906" y="641329"/>
              <a:ext cx="44484" cy="152391"/>
            </a:xfrm>
            <a:prstGeom prst="rect">
              <a:avLst/>
            </a:prstGeom>
          </p:spPr>
        </p:pic>
      </p:grpSp>
      <p:sp>
        <p:nvSpPr>
          <p:cNvPr id="74" name="textbox 74"/>
          <p:cNvSpPr/>
          <p:nvPr/>
        </p:nvSpPr>
        <p:spPr>
          <a:xfrm>
            <a:off x="1263664" y="716694"/>
            <a:ext cx="5925184" cy="21164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7663"/>
              </a:lnSpc>
            </a:pPr>
            <a:endParaRPr lang="Arial" altLang="Arial" sz="100"/>
          </a:p>
          <a:p>
            <a:pPr algn="r" rtl="0" eaLnBrk="0">
              <a:lnSpc>
                <a:spcPct val="96000"/>
              </a:lnSpc>
            </a:pPr>
            <a:r>
              <a:rPr sz="3100" b="1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1.1建设工程程序</a:t>
            </a:r>
            <a:r>
              <a:rPr sz="3100" b="1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及组成</a:t>
            </a:r>
            <a:endParaRPr lang="SimSun" altLang="SimSun" sz="3100"/>
          </a:p>
          <a:p>
            <a:pPr algn="l" rtl="0" eaLnBrk="0">
              <a:lnSpc>
                <a:spcPct val="187000"/>
              </a:lnSpc>
            </a:pPr>
            <a:endParaRPr lang="Arial" altLang="Arial" sz="1000"/>
          </a:p>
          <a:p>
            <a:pPr marL="18415" algn="l" rtl="0" eaLnBrk="0">
              <a:lnSpc>
                <a:spcPct val="83000"/>
              </a:lnSpc>
              <a:spcBef>
                <a:spcPts val="700"/>
              </a:spcBef>
            </a:pPr>
            <a:r>
              <a:rPr sz="23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</a:t>
            </a:r>
            <a:r>
              <a:rPr sz="2300" kern="0" spc="4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3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1.1.1项目建设程序</a:t>
            </a:r>
            <a:endParaRPr lang="SimSun" altLang="SimSun" sz="2300"/>
          </a:p>
          <a:p>
            <a:pPr marL="12700" algn="l" rtl="0" eaLnBrk="0">
              <a:lnSpc>
                <a:spcPts val="3400"/>
              </a:lnSpc>
            </a:pPr>
            <a:r>
              <a:rPr sz="23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 </a:t>
            </a:r>
            <a:r>
              <a:rPr sz="23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1.1.2建设项目分解</a:t>
            </a:r>
            <a:endParaRPr lang="SimSun" altLang="SimSun" sz="2300"/>
          </a:p>
          <a:p>
            <a:pPr marL="2190114" algn="l" rtl="0" eaLnBrk="0">
              <a:lnSpc>
                <a:spcPct val="89000"/>
              </a:lnSpc>
              <a:spcBef>
                <a:spcPts val="423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分解</a:t>
            </a:r>
            <a:endParaRPr lang="FangSong" altLang="FangSong" sz="1200"/>
          </a:p>
          <a:p>
            <a:pPr marL="1435100" algn="l" rtl="0" eaLnBrk="0">
              <a:lnSpc>
                <a:spcPts val="2533"/>
              </a:lnSpc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建设项目</a:t>
            </a:r>
            <a:endParaRPr lang="SimSun" altLang="SimSun" sz="1200"/>
          </a:p>
        </p:txBody>
      </p:sp>
      <p:pic>
        <p:nvPicPr>
          <p:cNvPr id="76" name="picture 7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8451849" y="330193"/>
            <a:ext cx="1390677" cy="2178025"/>
          </a:xfrm>
          <a:prstGeom prst="rect">
            <a:avLst/>
          </a:prstGeom>
        </p:spPr>
      </p:pic>
      <p:pic>
        <p:nvPicPr>
          <p:cNvPr id="78" name="picture 7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730252" y="5835646"/>
            <a:ext cx="1873269" cy="1295440"/>
          </a:xfrm>
          <a:prstGeom prst="rect">
            <a:avLst/>
          </a:prstGeom>
        </p:spPr>
      </p:pic>
      <p:sp>
        <p:nvSpPr>
          <p:cNvPr id="80" name="textbox 80"/>
          <p:cNvSpPr/>
          <p:nvPr/>
        </p:nvSpPr>
        <p:spPr>
          <a:xfrm>
            <a:off x="6223049" y="5455261"/>
            <a:ext cx="1017269" cy="7251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400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防雷接地安装</a:t>
            </a:r>
            <a:endParaRPr lang="SimSun" altLang="SimSun" sz="1200"/>
          </a:p>
          <a:p>
            <a:pPr algn="l" rtl="0" eaLnBrk="0">
              <a:lnSpc>
                <a:spcPct val="193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300"/>
          </a:p>
          <a:p>
            <a:pPr marL="62864" algn="l" rtl="0" eaLnBrk="0">
              <a:lnSpc>
                <a:spcPct val="98000"/>
              </a:lnSpc>
              <a:spcBef>
                <a:spcPts val="4"/>
              </a:spcBef>
            </a:pP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照明器具安装</a:t>
            </a:r>
            <a:endParaRPr lang="SimSun" altLang="SimSun" sz="1200"/>
          </a:p>
        </p:txBody>
      </p:sp>
      <p:sp>
        <p:nvSpPr>
          <p:cNvPr id="82" name="textbox 82"/>
          <p:cNvSpPr/>
          <p:nvPr/>
        </p:nvSpPr>
        <p:spPr>
          <a:xfrm>
            <a:off x="6267426" y="3619501"/>
            <a:ext cx="915669" cy="7708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92"/>
              </a:lnSpc>
            </a:pPr>
            <a:endParaRPr lang="Arial" altLang="Arial" sz="100"/>
          </a:p>
          <a:p>
            <a:pPr marL="120650" algn="l" rtl="0" eaLnBrk="0">
              <a:lnSpc>
                <a:spcPct val="98000"/>
              </a:lnSpc>
            </a:pP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配管配线</a:t>
            </a:r>
            <a:endParaRPr lang="SimSun" altLang="SimSun" sz="12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300"/>
          </a:p>
          <a:p>
            <a:pPr marL="12700" algn="l" rtl="0" eaLnBrk="0">
              <a:lnSpc>
                <a:spcPct val="98000"/>
              </a:lnSpc>
              <a:spcBef>
                <a:spcPts val="3"/>
              </a:spcBef>
            </a:pP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电线电缆敷设</a:t>
            </a:r>
            <a:endParaRPr lang="SimSun" altLang="SimSun" sz="1200"/>
          </a:p>
        </p:txBody>
      </p:sp>
      <p:sp>
        <p:nvSpPr>
          <p:cNvPr id="84" name="textbox 84"/>
          <p:cNvSpPr/>
          <p:nvPr/>
        </p:nvSpPr>
        <p:spPr>
          <a:xfrm>
            <a:off x="4009856" y="6509015"/>
            <a:ext cx="2667635" cy="2787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995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7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图1-1</a:t>
            </a:r>
            <a:r>
              <a:rPr sz="17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7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建设项目分解示意图</a:t>
            </a:r>
            <a:endParaRPr lang="SimSun" altLang="SimSun" sz="1700"/>
          </a:p>
        </p:txBody>
      </p:sp>
      <p:sp>
        <p:nvSpPr>
          <p:cNvPr id="86" name="textbox 86"/>
          <p:cNvSpPr/>
          <p:nvPr/>
        </p:nvSpPr>
        <p:spPr>
          <a:xfrm>
            <a:off x="5041855" y="3620136"/>
            <a:ext cx="862964" cy="7442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398"/>
              </a:lnSpc>
            </a:pPr>
            <a:endParaRPr lang="Arial" altLang="Arial" sz="100"/>
          </a:p>
          <a:p>
            <a:pPr marL="101600" algn="l" rtl="0" eaLnBrk="0">
              <a:lnSpc>
                <a:spcPct val="99000"/>
              </a:lnSpc>
            </a:pP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土建工程</a:t>
            </a:r>
            <a:endParaRPr lang="SimSun" altLang="SimSun" sz="12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300"/>
          </a:p>
          <a:p>
            <a:pPr marL="12700" algn="l" rtl="0" eaLnBrk="0">
              <a:lnSpc>
                <a:spcPct val="98000"/>
              </a:lnSpc>
              <a:spcBef>
                <a:spcPts val="2"/>
              </a:spcBef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给排水工程</a:t>
            </a:r>
            <a:endParaRPr lang="SimSun" altLang="SimSun" sz="1200"/>
          </a:p>
        </p:txBody>
      </p:sp>
      <p:sp>
        <p:nvSpPr>
          <p:cNvPr id="88" name="textbox 88"/>
          <p:cNvSpPr/>
          <p:nvPr/>
        </p:nvSpPr>
        <p:spPr>
          <a:xfrm>
            <a:off x="3873495" y="5410232"/>
            <a:ext cx="699769" cy="7829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93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装配车间</a:t>
            </a:r>
            <a:endParaRPr lang="SimSun" altLang="SimSun" sz="12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300"/>
          </a:p>
          <a:p>
            <a:pPr marL="12700" algn="l" rtl="0" eaLnBrk="0">
              <a:lnSpc>
                <a:spcPct val="98000"/>
              </a:lnSpc>
              <a:spcBef>
                <a:spcPts val="3"/>
              </a:spcBef>
            </a:pP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办公大楼</a:t>
            </a:r>
            <a:endParaRPr lang="SimSun" altLang="SimSun" sz="1200"/>
          </a:p>
        </p:txBody>
      </p:sp>
      <p:sp>
        <p:nvSpPr>
          <p:cNvPr id="90" name="textbox 90"/>
          <p:cNvSpPr/>
          <p:nvPr/>
        </p:nvSpPr>
        <p:spPr>
          <a:xfrm>
            <a:off x="3873495" y="3619501"/>
            <a:ext cx="688975" cy="7835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92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金工车间</a:t>
            </a:r>
            <a:endParaRPr lang="SimSun" altLang="SimSun" sz="12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300"/>
          </a:p>
          <a:p>
            <a:pPr marL="12700" algn="l" rtl="0" eaLnBrk="0">
              <a:lnSpc>
                <a:spcPct val="98000"/>
              </a:lnSpc>
            </a:pP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铆焊车间</a:t>
            </a:r>
            <a:endParaRPr lang="SimSun" altLang="SimSun" sz="1200"/>
          </a:p>
        </p:txBody>
      </p:sp>
      <p:sp>
        <p:nvSpPr>
          <p:cNvPr id="92" name="textbox 92"/>
          <p:cNvSpPr/>
          <p:nvPr/>
        </p:nvSpPr>
        <p:spPr>
          <a:xfrm>
            <a:off x="7664412" y="5148733"/>
            <a:ext cx="629919" cy="4095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36"/>
              </a:lnSpc>
            </a:pPr>
            <a:endParaRPr lang="Arial" altLang="Arial" sz="100"/>
          </a:p>
          <a:p>
            <a:pPr marL="12700" indent="76200" algn="l" rtl="0" eaLnBrk="0">
              <a:lnSpc>
                <a:spcPct val="105000"/>
              </a:lnSpc>
            </a:pP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开关及 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按扭安装</a:t>
            </a:r>
            <a:endParaRPr lang="SimSun" altLang="SimSun" sz="1200"/>
          </a:p>
        </p:txBody>
      </p:sp>
      <p:sp>
        <p:nvSpPr>
          <p:cNvPr id="94" name="textbox 94"/>
          <p:cNvSpPr/>
          <p:nvPr/>
        </p:nvSpPr>
        <p:spPr>
          <a:xfrm>
            <a:off x="3873495" y="2648612"/>
            <a:ext cx="697865" cy="2057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398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单项工程</a:t>
            </a:r>
            <a:endParaRPr lang="SimSun" altLang="SimSun" sz="1200"/>
          </a:p>
        </p:txBody>
      </p:sp>
      <p:sp>
        <p:nvSpPr>
          <p:cNvPr id="96" name="textbox 96"/>
          <p:cNvSpPr/>
          <p:nvPr/>
        </p:nvSpPr>
        <p:spPr>
          <a:xfrm>
            <a:off x="7632652" y="5988669"/>
            <a:ext cx="693419" cy="2057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400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插座安装</a:t>
            </a:r>
            <a:endParaRPr lang="SimSun" altLang="SimSun" sz="1200"/>
          </a:p>
        </p:txBody>
      </p:sp>
      <p:sp>
        <p:nvSpPr>
          <p:cNvPr id="98" name="textbox 98"/>
          <p:cNvSpPr/>
          <p:nvPr/>
        </p:nvSpPr>
        <p:spPr>
          <a:xfrm>
            <a:off x="6381739" y="2641624"/>
            <a:ext cx="691515" cy="2051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92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分部工程</a:t>
            </a:r>
            <a:endParaRPr lang="SimSun" altLang="SimSun" sz="1200"/>
          </a:p>
        </p:txBody>
      </p:sp>
      <p:sp>
        <p:nvSpPr>
          <p:cNvPr id="100" name="textbox 100"/>
          <p:cNvSpPr/>
          <p:nvPr/>
        </p:nvSpPr>
        <p:spPr>
          <a:xfrm>
            <a:off x="5130825" y="2648612"/>
            <a:ext cx="691515" cy="2057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398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单位工程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group 8"/>
          <p:cNvGrpSpPr/>
          <p:nvPr/>
        </p:nvGrpSpPr>
        <p:grpSpPr>
          <a:xfrm rot="21600000">
            <a:off x="2355862" y="1174737"/>
            <a:ext cx="6616648" cy="4952985"/>
            <a:chExt cx="6616648" cy="4952985"/>
          </a:xfrm>
        </p:grpSpPr>
        <p:pic>
          <p:nvPicPr>
            <p:cNvPr id="102" name="picture 10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6616648" cy="4952985"/>
            </a:xfrm>
            <a:prstGeom prst="rect">
              <a:avLst/>
            </a:prstGeom>
          </p:spPr>
        </p:pic>
        <p:sp>
          <p:nvSpPr>
            <p:cNvPr id="104" name="textbox 104"/>
            <p:cNvSpPr/>
            <p:nvPr/>
          </p:nvSpPr>
          <p:spPr>
            <a:xfrm>
              <a:off x="292061" y="62413"/>
              <a:ext cx="6267450" cy="49180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8679"/>
                </a:lnSpc>
              </a:pPr>
              <a:endParaRPr lang="Arial" altLang="Arial" sz="100"/>
            </a:p>
            <a:p>
              <a:pPr marL="5314950" algn="l" rtl="0" eaLnBrk="0">
                <a:lnSpc>
                  <a:spcPct val="98000"/>
                </a:lnSpc>
              </a:pPr>
              <a:r>
                <a:rPr sz="1200" kern="0" spc="3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设备原价</a:t>
              </a:r>
              <a:endParaRPr lang="SimSun" altLang="SimSun" sz="1200"/>
            </a:p>
            <a:p>
              <a:pPr marL="4140200" algn="l" rtl="0" eaLnBrk="0">
                <a:lnSpc>
                  <a:spcPct val="87000"/>
                </a:lnSpc>
                <a:spcBef>
                  <a:spcPts val="304"/>
                </a:spcBef>
              </a:pPr>
              <a:r>
                <a:rPr sz="1200" kern="0" spc="-5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一设备购置费</a:t>
              </a:r>
              <a:endParaRPr lang="SimSun" altLang="SimSun" sz="1200"/>
            </a:p>
            <a:p>
              <a:pPr marL="2235200" algn="l" rtl="0" eaLnBrk="0">
                <a:lnSpc>
                  <a:spcPts val="1470"/>
                </a:lnSpc>
              </a:pPr>
              <a:r>
                <a:rPr sz="1200" kern="0" spc="-6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-设备及工、器具购置</a:t>
              </a:r>
              <a:r>
                <a:rPr sz="1200" kern="0" spc="-7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费用</a:t>
              </a:r>
              <a:r>
                <a:rPr sz="1200" kern="0" spc="-18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 </a:t>
              </a:r>
              <a:r>
                <a:rPr sz="1200" kern="0" spc="-7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·</a:t>
              </a:r>
              <a:endParaRPr lang="SimSun" altLang="SimSun" sz="1200"/>
            </a:p>
            <a:p>
              <a:pPr marL="3771900" indent="456565" algn="l" rtl="0" eaLnBrk="0">
                <a:lnSpc>
                  <a:spcPct val="119000"/>
                </a:lnSpc>
                <a:spcBef>
                  <a:spcPts val="673"/>
                </a:spcBef>
              </a:pPr>
              <a:r>
                <a:rPr sz="1200" kern="0" spc="-1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-工、器具生产家具购</a:t>
              </a:r>
              <a:r>
                <a:rPr sz="1200" kern="0" spc="-2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置费</a:t>
              </a:r>
              <a:r>
                <a:rPr sz="1200" kern="0" spc="-1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     </a:t>
              </a:r>
              <a:r>
                <a:rPr sz="1200" kern="0" spc="8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直接费</a:t>
              </a:r>
              <a:endParaRPr lang="SimSun" altLang="SimSun" sz="1200"/>
            </a:p>
            <a:p>
              <a:pPr marL="3771900" algn="l" rtl="0" eaLnBrk="0">
                <a:lnSpc>
                  <a:spcPct val="78000"/>
                </a:lnSpc>
                <a:spcBef>
                  <a:spcPts val="631"/>
                </a:spcBef>
              </a:pPr>
              <a:r>
                <a:rPr sz="1200" kern="0" spc="8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间接费</a:t>
              </a:r>
              <a:endParaRPr lang="SimSun" altLang="SimSun" sz="1200"/>
            </a:p>
            <a:p>
              <a:pPr marL="2235200" algn="l" rtl="0" eaLnBrk="0">
                <a:lnSpc>
                  <a:spcPct val="69000"/>
                </a:lnSpc>
                <a:spcBef>
                  <a:spcPts val="7"/>
                </a:spcBef>
              </a:pPr>
              <a:r>
                <a:rPr sz="1200" kern="0" spc="6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建筑安装工程费用</a:t>
              </a:r>
              <a:endParaRPr lang="SimSun" altLang="SimSun" sz="1200"/>
            </a:p>
            <a:p>
              <a:pPr marL="3663950" algn="l" rtl="0" eaLnBrk="0">
                <a:lnSpc>
                  <a:spcPct val="89000"/>
                </a:lnSpc>
                <a:spcBef>
                  <a:spcPts val="14"/>
                </a:spcBef>
              </a:pPr>
              <a:r>
                <a:rPr sz="1200" kern="0" spc="-4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一利润</a:t>
              </a:r>
              <a:endParaRPr lang="SimSun" altLang="SimSun" sz="1200"/>
            </a:p>
            <a:p>
              <a:pPr marL="3771900" algn="l" rtl="0" eaLnBrk="0">
                <a:lnSpc>
                  <a:spcPct val="99000"/>
                </a:lnSpc>
                <a:spcBef>
                  <a:spcPts val="1225"/>
                </a:spcBef>
              </a:pPr>
              <a:r>
                <a:rPr sz="1200" kern="0" spc="14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税金</a:t>
              </a:r>
              <a:endParaRPr lang="SimSun" altLang="SimSun" sz="1200"/>
            </a:p>
            <a:p>
              <a:pPr marL="12700" algn="l" rtl="0" eaLnBrk="0">
                <a:lnSpc>
                  <a:spcPct val="98000"/>
                </a:lnSpc>
                <a:spcBef>
                  <a:spcPts val="11"/>
                </a:spcBef>
              </a:pPr>
              <a:r>
                <a:rPr sz="1200" kern="0" spc="-5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一固定资产投资——工程造价一</a:t>
              </a:r>
              <a:endParaRPr lang="SimSun" altLang="SimSun" sz="1200"/>
            </a:p>
            <a:p>
              <a:pPr marL="3771900" algn="l" rtl="0" eaLnBrk="0">
                <a:lnSpc>
                  <a:spcPct val="98000"/>
                </a:lnSpc>
                <a:spcBef>
                  <a:spcPts val="657"/>
                </a:spcBef>
              </a:pPr>
              <a:r>
                <a:rPr sz="1200" kern="0" spc="3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土地使用费</a:t>
              </a:r>
              <a:endParaRPr lang="SimSun" altLang="SimSun" sz="12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marL="2235200" algn="l" rtl="0" eaLnBrk="0">
                <a:lnSpc>
                  <a:spcPts val="1469"/>
                </a:lnSpc>
                <a:spcBef>
                  <a:spcPts val="366"/>
                </a:spcBef>
              </a:pPr>
              <a:r>
                <a:rPr sz="1200" kern="0" spc="3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工程建设其他费用</a:t>
              </a:r>
              <a:r>
                <a:rPr sz="1200" kern="0" spc="12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   </a:t>
              </a:r>
              <a:r>
                <a:rPr sz="1200" kern="0" spc="3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与项目建设有关的其他费用</a:t>
              </a:r>
              <a:endParaRPr lang="SimSun" altLang="SimSun" sz="1200"/>
            </a:p>
            <a:p>
              <a:pPr algn="r" rtl="0" eaLnBrk="0">
                <a:lnSpc>
                  <a:spcPct val="98000"/>
                </a:lnSpc>
                <a:spcBef>
                  <a:spcPts val="1129"/>
                </a:spcBef>
              </a:pPr>
              <a:r>
                <a:rPr sz="1200" kern="0" spc="2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与未来企业生产经营有关的其他费用</a:t>
              </a:r>
              <a:endParaRPr lang="SimSun" altLang="SimSun" sz="1200"/>
            </a:p>
            <a:p>
              <a:pPr marL="3098800" algn="l" rtl="0" eaLnBrk="0">
                <a:lnSpc>
                  <a:spcPct val="98000"/>
                </a:lnSpc>
                <a:spcBef>
                  <a:spcPts val="1080"/>
                </a:spcBef>
              </a:pPr>
              <a:r>
                <a:rPr sz="1200" kern="0" spc="3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基本预备费</a:t>
              </a:r>
              <a:endParaRPr lang="SimSun" altLang="SimSun" sz="1200"/>
            </a:p>
            <a:p>
              <a:pPr marL="2279650" algn="l" rtl="0" eaLnBrk="0">
                <a:lnSpc>
                  <a:spcPct val="99000"/>
                </a:lnSpc>
                <a:spcBef>
                  <a:spcPts val="43"/>
                </a:spcBef>
              </a:pPr>
              <a:r>
                <a:rPr sz="1200" kern="0" spc="-11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预备费</a:t>
              </a:r>
              <a:r>
                <a:rPr sz="1200" kern="0" spc="-18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 </a:t>
              </a:r>
              <a:r>
                <a:rPr sz="1200" kern="0" spc="-11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·</a:t>
              </a:r>
              <a:endParaRPr lang="SimSun" altLang="SimSun" sz="1200"/>
            </a:p>
            <a:p>
              <a:pPr marL="3092450" algn="l" rtl="0" eaLnBrk="0">
                <a:lnSpc>
                  <a:spcPct val="98000"/>
                </a:lnSpc>
                <a:spcBef>
                  <a:spcPts val="261"/>
                </a:spcBef>
              </a:pPr>
              <a:r>
                <a:rPr sz="1200" kern="0" spc="3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涨价预备费</a:t>
              </a:r>
              <a:endParaRPr lang="SimSun" altLang="SimSun" sz="1200"/>
            </a:p>
            <a:p>
              <a:pPr marL="2235200" algn="l" rtl="0" eaLnBrk="0">
                <a:lnSpc>
                  <a:spcPct val="98000"/>
                </a:lnSpc>
                <a:spcBef>
                  <a:spcPts val="1057"/>
                </a:spcBef>
              </a:pPr>
              <a:r>
                <a:rPr sz="1200" kern="0" spc="5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建设期贷款利息</a:t>
              </a:r>
              <a:endParaRPr lang="SimSun" altLang="SimSun" sz="12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marL="2235200" algn="l" rtl="0" eaLnBrk="0">
                <a:lnSpc>
                  <a:spcPct val="98000"/>
                </a:lnSpc>
                <a:spcBef>
                  <a:spcPts val="367"/>
                </a:spcBef>
              </a:pPr>
              <a:r>
                <a:rPr sz="1200" kern="0" spc="3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固定资产投资方向调节说</a:t>
              </a:r>
              <a:endParaRPr lang="SimSun" altLang="SimSun" sz="12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300"/>
            </a:p>
            <a:p>
              <a:pPr marL="113664" algn="l" rtl="0" eaLnBrk="0">
                <a:lnSpc>
                  <a:spcPct val="98000"/>
                </a:lnSpc>
                <a:spcBef>
                  <a:spcPts val="3"/>
                </a:spcBef>
              </a:pPr>
              <a:r>
                <a:rPr sz="1200" kern="0" spc="4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流动资产投资——流动资全</a:t>
              </a:r>
              <a:endParaRPr lang="SimSun" altLang="SimSun" sz="1200"/>
            </a:p>
          </p:txBody>
        </p:sp>
      </p:grpSp>
      <p:pic>
        <p:nvPicPr>
          <p:cNvPr id="106" name="picture 10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30252" y="5848351"/>
            <a:ext cx="1879578" cy="1289012"/>
          </a:xfrm>
          <a:prstGeom prst="rect">
            <a:avLst/>
          </a:prstGeom>
        </p:spPr>
      </p:pic>
      <p:sp>
        <p:nvSpPr>
          <p:cNvPr id="108" name="textbox 108"/>
          <p:cNvSpPr/>
          <p:nvPr/>
        </p:nvSpPr>
        <p:spPr>
          <a:xfrm>
            <a:off x="3130518" y="527241"/>
            <a:ext cx="3910965" cy="419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814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700" b="1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1.2   </a:t>
            </a:r>
            <a:r>
              <a:rPr sz="2700" b="1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建设工程造价的构</a:t>
            </a:r>
            <a:r>
              <a:rPr sz="2700" b="1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成</a:t>
            </a:r>
            <a:endParaRPr lang="SimSun" altLang="SimSun" sz="2700"/>
          </a:p>
        </p:txBody>
      </p:sp>
      <p:sp>
        <p:nvSpPr>
          <p:cNvPr id="110" name="textbox 110"/>
          <p:cNvSpPr/>
          <p:nvPr/>
        </p:nvSpPr>
        <p:spPr>
          <a:xfrm>
            <a:off x="3727423" y="6433515"/>
            <a:ext cx="3122295" cy="2762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392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7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图1-2我国现行工程造价的构成</a:t>
            </a:r>
            <a:endParaRPr lang="SimSun" altLang="SimSun" sz="1700"/>
          </a:p>
        </p:txBody>
      </p:sp>
      <p:pic>
        <p:nvPicPr>
          <p:cNvPr id="112" name="picture 1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8451849" y="311135"/>
            <a:ext cx="768321" cy="742974"/>
          </a:xfrm>
          <a:prstGeom prst="rect">
            <a:avLst/>
          </a:prstGeom>
        </p:spPr>
      </p:pic>
      <p:sp>
        <p:nvSpPr>
          <p:cNvPr id="114" name="textbox 114"/>
          <p:cNvSpPr/>
          <p:nvPr/>
        </p:nvSpPr>
        <p:spPr>
          <a:xfrm>
            <a:off x="2369823" y="3673716"/>
            <a:ext cx="230504" cy="1341755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73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4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建设项自总投资</a:t>
            </a:r>
            <a:endParaRPr lang="SimSun" altLang="SimSun" sz="1400"/>
          </a:p>
        </p:txBody>
      </p:sp>
      <p:sp>
        <p:nvSpPr>
          <p:cNvPr id="116" name="textbox 116"/>
          <p:cNvSpPr/>
          <p:nvPr/>
        </p:nvSpPr>
        <p:spPr>
          <a:xfrm>
            <a:off x="7937522" y="1638337"/>
            <a:ext cx="835660" cy="2051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92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设备运杂费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textbox 118"/>
          <p:cNvSpPr/>
          <p:nvPr/>
        </p:nvSpPr>
        <p:spPr>
          <a:xfrm>
            <a:off x="1555700" y="2234535"/>
            <a:ext cx="3407409" cy="2578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874"/>
              </a:lnSpc>
            </a:pPr>
            <a:endParaRPr lang="Arial" altLang="Arial" sz="100"/>
          </a:p>
          <a:p>
            <a:pPr marL="15240" algn="l" rtl="0" eaLnBrk="0">
              <a:lnSpc>
                <a:spcPct val="98000"/>
              </a:lnSpc>
            </a:pPr>
            <a:r>
              <a:rPr sz="2300" b="1" kern="0" spc="-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</a:t>
            </a:r>
            <a:r>
              <a:rPr sz="2300" kern="0" spc="3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300" b="1" kern="0" spc="-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2300" kern="0" spc="4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300" b="1" kern="0" spc="-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投资估算</a:t>
            </a:r>
            <a:endParaRPr lang="SimSun" altLang="SimSun" sz="2300"/>
          </a:p>
          <a:p>
            <a:pPr marL="15240" algn="l" rtl="0" eaLnBrk="0">
              <a:lnSpc>
                <a:spcPct val="83000"/>
              </a:lnSpc>
              <a:spcBef>
                <a:spcPts val="777"/>
              </a:spcBef>
            </a:pPr>
            <a:r>
              <a:rPr sz="2400" b="1" kern="0" spc="-2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</a:t>
            </a:r>
            <a:r>
              <a:rPr sz="2400" kern="0" spc="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400" b="1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2400" b="1" kern="0" spc="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2400" b="1" kern="0" spc="-2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建设工程概算</a:t>
            </a:r>
            <a:endParaRPr lang="SimSun" altLang="SimSun" sz="2400"/>
          </a:p>
          <a:p>
            <a:pPr marL="12700" algn="l" rtl="0" eaLnBrk="0">
              <a:lnSpc>
                <a:spcPts val="3449"/>
              </a:lnSpc>
            </a:pPr>
            <a:r>
              <a:rPr sz="2400" kern="0" spc="-2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</a:t>
            </a:r>
            <a:r>
              <a:rPr sz="2400" kern="0" spc="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400" b="1" kern="0" spc="-2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r>
              <a:rPr sz="2400" kern="0" spc="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400" b="1" kern="0" spc="-2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建设工程预算</a:t>
            </a:r>
            <a:endParaRPr lang="SimSun" altLang="SimSun" sz="2400"/>
          </a:p>
          <a:p>
            <a:pPr marL="15240" algn="l" rtl="0" eaLnBrk="0">
              <a:lnSpc>
                <a:spcPct val="83000"/>
              </a:lnSpc>
              <a:spcBef>
                <a:spcPts val="1093"/>
              </a:spcBef>
            </a:pPr>
            <a:r>
              <a:rPr sz="24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</a:t>
            </a:r>
            <a:r>
              <a:rPr sz="2400" kern="0" spc="2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4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4招标标底和投标报</a:t>
            </a:r>
            <a:r>
              <a:rPr sz="24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价</a:t>
            </a:r>
            <a:endParaRPr lang="SimSun" altLang="SimSun" sz="2400"/>
          </a:p>
          <a:p>
            <a:pPr marL="12700" algn="l" rtl="0" eaLnBrk="0">
              <a:lnSpc>
                <a:spcPts val="3449"/>
              </a:lnSpc>
            </a:pPr>
            <a:r>
              <a:rPr sz="24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</a:t>
            </a:r>
            <a:r>
              <a:rPr sz="2400" kern="0" spc="-2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400" b="1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5工程合同价</a:t>
            </a:r>
            <a:endParaRPr lang="SimSun" altLang="SimSun" sz="2400"/>
          </a:p>
          <a:p>
            <a:pPr algn="l" rtl="0" eaLnBrk="0">
              <a:lnSpc>
                <a:spcPct val="103000"/>
              </a:lnSpc>
            </a:pPr>
            <a:endParaRPr lang="Arial" altLang="Arial" sz="900"/>
          </a:p>
          <a:p>
            <a:pPr marL="12700" algn="l" rtl="0" eaLnBrk="0">
              <a:lnSpc>
                <a:spcPct val="95000"/>
              </a:lnSpc>
              <a:spcBef>
                <a:spcPts val="1"/>
              </a:spcBef>
            </a:pPr>
            <a:r>
              <a:rPr sz="24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</a:t>
            </a:r>
            <a:r>
              <a:rPr sz="2400" kern="0" spc="-2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400" b="1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6工程结算和竣工决算</a:t>
            </a:r>
            <a:endParaRPr lang="SimSun" altLang="SimSun" sz="2400"/>
          </a:p>
        </p:txBody>
      </p:sp>
      <p:pic>
        <p:nvPicPr>
          <p:cNvPr id="120" name="picture 1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49286" y="5854704"/>
            <a:ext cx="1841510" cy="1263676"/>
          </a:xfrm>
          <a:prstGeom prst="rect">
            <a:avLst/>
          </a:prstGeom>
        </p:spPr>
      </p:pic>
      <p:sp>
        <p:nvSpPr>
          <p:cNvPr id="122" name="textbox 122"/>
          <p:cNvSpPr/>
          <p:nvPr/>
        </p:nvSpPr>
        <p:spPr>
          <a:xfrm>
            <a:off x="3472140" y="1225746"/>
            <a:ext cx="2837179" cy="419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817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700" b="1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建设工程造价文件</a:t>
            </a:r>
            <a:endParaRPr lang="SimSun" altLang="SimSun" sz="27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4" name="picture 12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26" name="textbox 126"/>
          <p:cNvSpPr/>
          <p:nvPr/>
        </p:nvSpPr>
        <p:spPr>
          <a:xfrm>
            <a:off x="854167" y="4284197"/>
            <a:ext cx="3973195" cy="9537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2183"/>
              </a:lnSpc>
            </a:pPr>
            <a:r>
              <a:rPr sz="1800" b="1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投资估算</a:t>
            </a:r>
            <a:r>
              <a:rPr sz="18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8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投资估算</a:t>
            </a:r>
            <a:r>
              <a:rPr sz="1800" kern="0" spc="5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8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设计概算</a:t>
            </a:r>
            <a:endParaRPr lang="SimSun" altLang="SimSun" sz="18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400"/>
          </a:p>
          <a:p>
            <a:pPr algn="r" rtl="0" eaLnBrk="0">
              <a:lnSpc>
                <a:spcPct val="95000"/>
              </a:lnSpc>
            </a:pPr>
            <a:r>
              <a:rPr sz="1800" b="1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施工图预算</a:t>
            </a:r>
            <a:endParaRPr lang="SimSun" altLang="SimSun" sz="1800"/>
          </a:p>
        </p:txBody>
      </p:sp>
      <p:pic>
        <p:nvPicPr>
          <p:cNvPr id="128" name="picture 12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30252" y="5835646"/>
            <a:ext cx="1879578" cy="1301717"/>
          </a:xfrm>
          <a:prstGeom prst="rect">
            <a:avLst/>
          </a:prstGeom>
        </p:spPr>
      </p:pic>
      <p:sp>
        <p:nvSpPr>
          <p:cNvPr id="130" name="textbox 130"/>
          <p:cNvSpPr/>
          <p:nvPr/>
        </p:nvSpPr>
        <p:spPr>
          <a:xfrm>
            <a:off x="4970517" y="4232557"/>
            <a:ext cx="2287904" cy="945514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446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7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工程结算</a:t>
            </a:r>
            <a:endParaRPr lang="SimSun" altLang="SimSun" sz="17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marL="130810" algn="l" rtl="0" eaLnBrk="0">
              <a:lnSpc>
                <a:spcPct val="94000"/>
              </a:lnSpc>
              <a:spcBef>
                <a:spcPts val="524"/>
              </a:spcBef>
            </a:pPr>
            <a:r>
              <a:rPr sz="17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合同价</a:t>
            </a:r>
            <a:endParaRPr lang="SimSun" altLang="SimSun" sz="1700"/>
          </a:p>
          <a:p>
            <a:pPr algn="l" rtl="0" eaLnBrk="0">
              <a:lnSpc>
                <a:spcPct val="140000"/>
              </a:lnSpc>
            </a:pPr>
            <a:endParaRPr lang="Arial" altLang="Arial" sz="1000"/>
          </a:p>
          <a:p>
            <a:pPr algn="l" rtl="0" eaLnBrk="0">
              <a:lnSpc>
                <a:spcPct val="140000"/>
              </a:lnSpc>
            </a:pPr>
            <a:endParaRPr lang="Arial" altLang="Arial" sz="1000"/>
          </a:p>
          <a:p>
            <a:pPr marL="16509" algn="l" rtl="0" eaLnBrk="0">
              <a:lnSpc>
                <a:spcPct val="82000"/>
              </a:lnSpc>
              <a:spcBef>
                <a:spcPts val="524"/>
              </a:spcBef>
            </a:pPr>
            <a:r>
              <a:rPr sz="17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投标报价</a:t>
            </a:r>
            <a:endParaRPr lang="SimSun" altLang="SimSun" sz="1700"/>
          </a:p>
          <a:p>
            <a:pPr marL="12700" algn="l" rtl="0" eaLnBrk="0">
              <a:lnSpc>
                <a:spcPts val="4500"/>
              </a:lnSpc>
            </a:pPr>
            <a:r>
              <a:rPr sz="17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工程标底</a:t>
            </a:r>
            <a:endParaRPr lang="SimSun" altLang="SimSun" sz="1700"/>
          </a:p>
        </p:txBody>
      </p:sp>
      <p:sp>
        <p:nvSpPr>
          <p:cNvPr id="132" name="textbox 132"/>
          <p:cNvSpPr/>
          <p:nvPr/>
        </p:nvSpPr>
        <p:spPr>
          <a:xfrm>
            <a:off x="3437936" y="2459820"/>
            <a:ext cx="1080135" cy="1191260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32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7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施工图设计</a:t>
            </a:r>
            <a:endParaRPr lang="SimSun" altLang="SimSun" sz="17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400"/>
          </a:p>
          <a:p>
            <a:pPr marL="114935" algn="l" rtl="0" eaLnBrk="0">
              <a:lnSpc>
                <a:spcPct val="94000"/>
              </a:lnSpc>
              <a:spcBef>
                <a:spcPts val="4"/>
              </a:spcBef>
            </a:pPr>
            <a:r>
              <a:rPr sz="17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初步设计</a:t>
            </a:r>
            <a:endParaRPr lang="SimSun" altLang="SimSun" sz="1700"/>
          </a:p>
        </p:txBody>
      </p:sp>
      <p:sp>
        <p:nvSpPr>
          <p:cNvPr id="134" name="textbox 134"/>
          <p:cNvSpPr/>
          <p:nvPr/>
        </p:nvSpPr>
        <p:spPr>
          <a:xfrm>
            <a:off x="3903940" y="876493"/>
            <a:ext cx="2856229" cy="419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817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700" b="1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建设工程造价文件</a:t>
            </a:r>
            <a:endParaRPr lang="SimSun" altLang="SimSun" sz="2700"/>
          </a:p>
        </p:txBody>
      </p:sp>
      <p:sp>
        <p:nvSpPr>
          <p:cNvPr id="136" name="textbox 136"/>
          <p:cNvSpPr/>
          <p:nvPr/>
        </p:nvSpPr>
        <p:spPr>
          <a:xfrm>
            <a:off x="4975297" y="2744578"/>
            <a:ext cx="950594" cy="5416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904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8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施工准备</a:t>
            </a:r>
            <a:endParaRPr lang="SimSun" altLang="SimSun" sz="1800"/>
          </a:p>
          <a:p>
            <a:pPr marL="241300" algn="l" rtl="0" eaLnBrk="0">
              <a:lnSpc>
                <a:spcPct val="95000"/>
              </a:lnSpc>
              <a:spcBef>
                <a:spcPts val="10"/>
              </a:spcBef>
            </a:pPr>
            <a:r>
              <a:rPr sz="1800" b="1" kern="0" spc="-10">
                <a:solidFill>
                  <a:srgbClr val="161F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阶段</a:t>
            </a:r>
            <a:endParaRPr lang="SimSun" altLang="SimSun" sz="1800"/>
          </a:p>
        </p:txBody>
      </p:sp>
      <p:sp>
        <p:nvSpPr>
          <p:cNvPr id="138" name="textbox 138"/>
          <p:cNvSpPr/>
          <p:nvPr/>
        </p:nvSpPr>
        <p:spPr>
          <a:xfrm>
            <a:off x="7559119" y="2351823"/>
            <a:ext cx="273684" cy="1407160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446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7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生产准备阶段</a:t>
            </a:r>
            <a:endParaRPr lang="SimSun" altLang="SimSun" sz="1700"/>
          </a:p>
        </p:txBody>
      </p:sp>
      <p:sp>
        <p:nvSpPr>
          <p:cNvPr id="140" name="textbox 140"/>
          <p:cNvSpPr/>
          <p:nvPr/>
        </p:nvSpPr>
        <p:spPr>
          <a:xfrm>
            <a:off x="8571891" y="2359039"/>
            <a:ext cx="273684" cy="1406525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446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7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竣工验收阶段</a:t>
            </a:r>
            <a:endParaRPr lang="SimSun" altLang="SimSun" sz="1700"/>
          </a:p>
        </p:txBody>
      </p:sp>
      <p:sp>
        <p:nvSpPr>
          <p:cNvPr id="142" name="textbox 142"/>
          <p:cNvSpPr/>
          <p:nvPr/>
        </p:nvSpPr>
        <p:spPr>
          <a:xfrm>
            <a:off x="1216317" y="2452604"/>
            <a:ext cx="273050" cy="1204594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06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7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建议书阶段</a:t>
            </a:r>
            <a:endParaRPr lang="SimSun" altLang="SimSun" sz="1700"/>
          </a:p>
        </p:txBody>
      </p:sp>
      <p:sp>
        <p:nvSpPr>
          <p:cNvPr id="144" name="textbox 144"/>
          <p:cNvSpPr/>
          <p:nvPr/>
        </p:nvSpPr>
        <p:spPr>
          <a:xfrm>
            <a:off x="8486183" y="4238634"/>
            <a:ext cx="273684" cy="941069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446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7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竣工决算</a:t>
            </a:r>
            <a:endParaRPr lang="SimSun" altLang="SimSun" sz="1700"/>
          </a:p>
        </p:txBody>
      </p:sp>
      <p:sp>
        <p:nvSpPr>
          <p:cNvPr id="146" name="textbox 146"/>
          <p:cNvSpPr/>
          <p:nvPr/>
        </p:nvSpPr>
        <p:spPr>
          <a:xfrm>
            <a:off x="6542243" y="2574094"/>
            <a:ext cx="274954" cy="936625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884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7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施工安装</a:t>
            </a:r>
            <a:endParaRPr lang="SimSun" altLang="SimSun" sz="1700"/>
          </a:p>
        </p:txBody>
      </p:sp>
      <p:sp>
        <p:nvSpPr>
          <p:cNvPr id="148" name="textbox 148"/>
          <p:cNvSpPr/>
          <p:nvPr/>
        </p:nvSpPr>
        <p:spPr>
          <a:xfrm>
            <a:off x="2192065" y="2448146"/>
            <a:ext cx="214629" cy="1205864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686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可 行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性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研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究</a:t>
            </a:r>
            <a:endParaRPr lang="SimSun" altLang="SimSun" sz="13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0" name="picture 15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57289" y="298429"/>
            <a:ext cx="6616649" cy="5651491"/>
          </a:xfrm>
          <a:prstGeom prst="rect">
            <a:avLst/>
          </a:prstGeom>
        </p:spPr>
      </p:pic>
      <p:sp>
        <p:nvSpPr>
          <p:cNvPr id="152" name="textbox 152"/>
          <p:cNvSpPr/>
          <p:nvPr/>
        </p:nvSpPr>
        <p:spPr>
          <a:xfrm>
            <a:off x="1001238" y="420436"/>
            <a:ext cx="4533265" cy="12426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02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2300" b="1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1.3建筑安装工程费用构成及计算</a:t>
            </a:r>
            <a:endParaRPr lang="SimSun" altLang="SimSun" sz="2300"/>
          </a:p>
          <a:p>
            <a:pPr marL="3249929" algn="l" rtl="0" eaLnBrk="0">
              <a:lnSpc>
                <a:spcPts val="3291"/>
              </a:lnSpc>
            </a:pPr>
            <a:r>
              <a:rPr sz="1700" b="1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直接工程费</a:t>
            </a:r>
            <a:endParaRPr lang="SimSun" altLang="SimSun" sz="17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400"/>
          </a:p>
          <a:p>
            <a:pPr marL="2252979" algn="l" rtl="0" eaLnBrk="0">
              <a:lnSpc>
                <a:spcPct val="98000"/>
              </a:lnSpc>
              <a:spcBef>
                <a:spcPts val="2"/>
              </a:spcBef>
            </a:pPr>
            <a:r>
              <a:rPr sz="1700" b="1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直接费</a:t>
            </a:r>
            <a:endParaRPr lang="SimSun" altLang="SimSun" sz="1700"/>
          </a:p>
        </p:txBody>
      </p:sp>
      <p:sp>
        <p:nvSpPr>
          <p:cNvPr id="154" name="textbox 154"/>
          <p:cNvSpPr/>
          <p:nvPr/>
        </p:nvSpPr>
        <p:spPr>
          <a:xfrm>
            <a:off x="3870364" y="4740520"/>
            <a:ext cx="2696845" cy="19342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995"/>
              </a:lnSpc>
            </a:pPr>
            <a:endParaRPr lang="Arial" altLang="Arial" sz="100"/>
          </a:p>
          <a:p>
            <a:pPr marL="561340" algn="l" rtl="0" eaLnBrk="0">
              <a:lnSpc>
                <a:spcPct val="98000"/>
              </a:lnSpc>
            </a:pPr>
            <a:r>
              <a:rPr sz="1500" kern="0" spc="50" baseline="31252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(;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7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营业税</a:t>
            </a:r>
            <a:endParaRPr lang="SimSun" altLang="SimSun" sz="1700"/>
          </a:p>
          <a:p>
            <a:pPr marL="758190" algn="l" rtl="0" eaLnBrk="0">
              <a:lnSpc>
                <a:spcPct val="86000"/>
              </a:lnSpc>
              <a:spcBef>
                <a:spcPts val="1347"/>
              </a:spcBef>
            </a:pPr>
            <a:r>
              <a:rPr sz="17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城市维护建设税</a:t>
            </a:r>
            <a:endParaRPr lang="SimSun" altLang="SimSun" sz="1700"/>
          </a:p>
          <a:p>
            <a:pPr marL="758190" algn="l" rtl="0" eaLnBrk="0">
              <a:lnSpc>
                <a:spcPts val="4094"/>
              </a:lnSpc>
            </a:pPr>
            <a:r>
              <a:rPr sz="17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教育费附加</a:t>
            </a:r>
            <a:endParaRPr lang="SimSun" altLang="SimSun" sz="1700"/>
          </a:p>
          <a:p>
            <a:pPr algn="l" rtl="0" eaLnBrk="0">
              <a:lnSpc>
                <a:spcPct val="139000"/>
              </a:lnSpc>
            </a:pPr>
            <a:endParaRPr lang="Arial" altLang="Arial" sz="1000"/>
          </a:p>
          <a:p>
            <a:pPr algn="l" rtl="0" eaLnBrk="0">
              <a:lnSpc>
                <a:spcPct val="140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400"/>
          </a:p>
          <a:p>
            <a:pPr marL="12700" algn="l" rtl="0" eaLnBrk="0">
              <a:lnSpc>
                <a:spcPct val="97000"/>
              </a:lnSpc>
              <a:spcBef>
                <a:spcPts val="4"/>
              </a:spcBef>
            </a:pPr>
            <a:r>
              <a:rPr sz="1700" b="1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图1-3安装工程造价的构成</a:t>
            </a:r>
            <a:endParaRPr lang="SimSun" altLang="SimSun" sz="1700"/>
          </a:p>
        </p:txBody>
      </p:sp>
      <p:sp>
        <p:nvSpPr>
          <p:cNvPr id="156" name="textbox 156"/>
          <p:cNvSpPr/>
          <p:nvPr/>
        </p:nvSpPr>
        <p:spPr>
          <a:xfrm>
            <a:off x="5705459" y="438391"/>
            <a:ext cx="1664970" cy="2025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353"/>
              </a:lnSpc>
            </a:pPr>
            <a:endParaRPr lang="Arial" altLang="Arial" sz="100"/>
          </a:p>
          <a:p>
            <a:pPr marL="50165" algn="l" rtl="0" eaLnBrk="0">
              <a:lnSpc>
                <a:spcPct val="86000"/>
              </a:lnSpc>
            </a:pPr>
            <a:r>
              <a:rPr sz="1700" b="1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人工费</a:t>
            </a:r>
            <a:endParaRPr lang="SimSun" altLang="SimSun" sz="1700"/>
          </a:p>
          <a:p>
            <a:pPr marL="50165" algn="l" rtl="0" eaLnBrk="0">
              <a:lnSpc>
                <a:spcPts val="2587"/>
              </a:lnSpc>
            </a:pPr>
            <a:r>
              <a:rPr sz="1700" b="1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材料费</a:t>
            </a:r>
            <a:endParaRPr lang="SimSun" altLang="SimSun" sz="1700"/>
          </a:p>
          <a:p>
            <a:pPr marL="12700" algn="l" rtl="0" eaLnBrk="0">
              <a:lnSpc>
                <a:spcPct val="97000"/>
              </a:lnSpc>
              <a:spcBef>
                <a:spcPts val="1100"/>
              </a:spcBef>
            </a:pPr>
            <a:r>
              <a:rPr sz="1700" b="1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机械台班费</a:t>
            </a:r>
            <a:endParaRPr lang="SimSun" altLang="SimSun" sz="1700"/>
          </a:p>
          <a:p>
            <a:pPr algn="l" rtl="0" eaLnBrk="0">
              <a:lnSpc>
                <a:spcPct val="176000"/>
              </a:lnSpc>
            </a:pPr>
            <a:endParaRPr lang="Arial" altLang="Arial" sz="1000"/>
          </a:p>
          <a:p>
            <a:pPr marL="50165" algn="l" rtl="0" eaLnBrk="0">
              <a:lnSpc>
                <a:spcPct val="86000"/>
              </a:lnSpc>
              <a:spcBef>
                <a:spcPts val="511"/>
              </a:spcBef>
            </a:pPr>
            <a:r>
              <a:rPr sz="1700" b="1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施工技术措施费</a:t>
            </a:r>
            <a:endParaRPr lang="SimSun" altLang="SimSun" sz="1700"/>
          </a:p>
          <a:p>
            <a:pPr marL="50165" algn="l" rtl="0" eaLnBrk="0">
              <a:lnSpc>
                <a:spcPts val="3956"/>
              </a:lnSpc>
            </a:pPr>
            <a:r>
              <a:rPr sz="1700" b="1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施工组织措施费</a:t>
            </a:r>
            <a:endParaRPr lang="SimSun" altLang="SimSun" sz="1700"/>
          </a:p>
        </p:txBody>
      </p:sp>
      <p:pic>
        <p:nvPicPr>
          <p:cNvPr id="158" name="picture 15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23943" y="5835646"/>
            <a:ext cx="1879578" cy="1301717"/>
          </a:xfrm>
          <a:prstGeom prst="rect">
            <a:avLst/>
          </a:prstGeom>
        </p:spPr>
      </p:pic>
      <p:sp>
        <p:nvSpPr>
          <p:cNvPr id="160" name="textbox 160"/>
          <p:cNvSpPr/>
          <p:nvPr/>
        </p:nvSpPr>
        <p:spPr>
          <a:xfrm>
            <a:off x="3238521" y="2790156"/>
            <a:ext cx="2230120" cy="939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462"/>
              </a:lnSpc>
            </a:pPr>
            <a:endParaRPr lang="Arial" altLang="Arial" sz="100"/>
          </a:p>
          <a:p>
            <a:pPr algn="r" rtl="0" eaLnBrk="0">
              <a:lnSpc>
                <a:spcPct val="97000"/>
              </a:lnSpc>
            </a:pPr>
            <a:r>
              <a:rPr sz="17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施工管理费</a:t>
            </a:r>
            <a:endParaRPr lang="SimSun" altLang="SimSun" sz="1700"/>
          </a:p>
          <a:p>
            <a:pPr marL="12700" algn="l" rtl="0" eaLnBrk="0">
              <a:lnSpc>
                <a:spcPct val="98000"/>
              </a:lnSpc>
              <a:spcBef>
                <a:spcPts val="865"/>
              </a:spcBef>
            </a:pPr>
            <a:r>
              <a:rPr sz="17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间接费</a:t>
            </a:r>
            <a:endParaRPr lang="SimSun" altLang="SimSun" sz="1700"/>
          </a:p>
          <a:p>
            <a:pPr marL="1161414" algn="l" rtl="0" eaLnBrk="0">
              <a:lnSpc>
                <a:spcPct val="98000"/>
              </a:lnSpc>
              <a:spcBef>
                <a:spcPts val="351"/>
              </a:spcBef>
            </a:pPr>
            <a:r>
              <a:rPr sz="17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规费</a:t>
            </a:r>
            <a:endParaRPr lang="SimSun" altLang="SimSun" sz="1700"/>
          </a:p>
        </p:txBody>
      </p:sp>
      <p:sp>
        <p:nvSpPr>
          <p:cNvPr id="162" name="textbox 162"/>
          <p:cNvSpPr/>
          <p:nvPr/>
        </p:nvSpPr>
        <p:spPr>
          <a:xfrm>
            <a:off x="1693390" y="2192215"/>
            <a:ext cx="272415" cy="1849120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568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7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建筑安装工程造价</a:t>
            </a:r>
            <a:endParaRPr lang="SimSun" altLang="SimSun" sz="1700"/>
          </a:p>
        </p:txBody>
      </p:sp>
      <p:sp>
        <p:nvSpPr>
          <p:cNvPr id="164" name="textbox 164"/>
          <p:cNvSpPr/>
          <p:nvPr/>
        </p:nvSpPr>
        <p:spPr>
          <a:xfrm>
            <a:off x="4514885" y="1851285"/>
            <a:ext cx="725169" cy="2787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996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7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措施费</a:t>
            </a:r>
            <a:endParaRPr lang="SimSun" altLang="SimSun" sz="1700"/>
          </a:p>
        </p:txBody>
      </p:sp>
      <p:sp>
        <p:nvSpPr>
          <p:cNvPr id="166" name="textbox 166"/>
          <p:cNvSpPr/>
          <p:nvPr/>
        </p:nvSpPr>
        <p:spPr>
          <a:xfrm>
            <a:off x="3241699" y="4273815"/>
            <a:ext cx="487680" cy="2787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995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700" b="1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利润</a:t>
            </a:r>
            <a:endParaRPr lang="SimSun" altLang="SimSun" sz="1700"/>
          </a:p>
        </p:txBody>
      </p:sp>
      <p:sp>
        <p:nvSpPr>
          <p:cNvPr id="168" name="textbox 168"/>
          <p:cNvSpPr/>
          <p:nvPr/>
        </p:nvSpPr>
        <p:spPr>
          <a:xfrm>
            <a:off x="3165455" y="5099300"/>
            <a:ext cx="486409" cy="2787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995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700" b="1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税金</a:t>
            </a:r>
            <a:endParaRPr lang="SimSun" altLang="SimSun" sz="17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textbox 170"/>
          <p:cNvSpPr/>
          <p:nvPr/>
        </p:nvSpPr>
        <p:spPr>
          <a:xfrm>
            <a:off x="5211865" y="3350246"/>
            <a:ext cx="1764664" cy="21329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304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2700" b="1" kern="0" spc="-10">
                <a:solidFill>
                  <a:srgbClr val="4200F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人工费</a:t>
            </a:r>
            <a:endParaRPr lang="SimSun" altLang="SimSun" sz="2700"/>
          </a:p>
          <a:p>
            <a:pPr marL="12700" algn="l" rtl="0" eaLnBrk="0">
              <a:lnSpc>
                <a:spcPts val="6781"/>
              </a:lnSpc>
            </a:pPr>
            <a:r>
              <a:rPr sz="2700" b="1" kern="0" spc="-10">
                <a:solidFill>
                  <a:srgbClr val="4200F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材料费</a:t>
            </a:r>
            <a:endParaRPr lang="SimSun" altLang="SimSun" sz="2700"/>
          </a:p>
          <a:p>
            <a:pPr algn="l" rtl="0" eaLnBrk="0">
              <a:lnSpc>
                <a:spcPct val="135000"/>
              </a:lnSpc>
            </a:pPr>
            <a:endParaRPr lang="Arial" altLang="Arial" sz="1000"/>
          </a:p>
          <a:p>
            <a:pPr algn="l" rtl="0" eaLnBrk="0">
              <a:lnSpc>
                <a:spcPct val="136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600"/>
          </a:p>
          <a:p>
            <a:pPr marL="12700" algn="l" rtl="0" eaLnBrk="0">
              <a:lnSpc>
                <a:spcPct val="94000"/>
              </a:lnSpc>
              <a:spcBef>
                <a:spcPts val="3"/>
              </a:spcBef>
            </a:pPr>
            <a:r>
              <a:rPr sz="2700" b="1" kern="0" spc="20">
                <a:solidFill>
                  <a:srgbClr val="4200F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机械使用费</a:t>
            </a:r>
            <a:endParaRPr lang="SimSun" altLang="SimSun" sz="2700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2044684" y="838190"/>
            <a:ext cx="6121436" cy="577877"/>
            <a:chExt cx="6121436" cy="577877"/>
          </a:xfrm>
        </p:grpSpPr>
        <p:pic>
          <p:nvPicPr>
            <p:cNvPr id="172" name="picture 17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6121436" cy="577877"/>
            </a:xfrm>
            <a:prstGeom prst="rect">
              <a:avLst/>
            </a:prstGeom>
          </p:spPr>
        </p:pic>
        <p:sp>
          <p:nvSpPr>
            <p:cNvPr id="174" name="textbox 174"/>
            <p:cNvSpPr/>
            <p:nvPr/>
          </p:nvSpPr>
          <p:spPr>
            <a:xfrm>
              <a:off x="-12700" y="-12700"/>
              <a:ext cx="6147434" cy="65785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6000"/>
                </a:lnSpc>
              </a:pPr>
              <a:endParaRPr lang="Arial" altLang="Arial" sz="800"/>
            </a:p>
            <a:p>
              <a:pPr marL="138429" algn="l" rtl="0" eaLnBrk="0">
                <a:lnSpc>
                  <a:spcPct val="95000"/>
                </a:lnSpc>
                <a:spcBef>
                  <a:spcPts val="4"/>
                </a:spcBef>
              </a:pPr>
              <a:r>
                <a:rPr sz="3100" b="1" kern="0" spc="7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1.3建筑安装工程费用构成及</a:t>
              </a:r>
              <a:r>
                <a:rPr sz="3100" b="1" kern="0" spc="6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计算</a:t>
              </a:r>
              <a:endParaRPr lang="SimSun" altLang="SimSun" sz="3100"/>
            </a:p>
          </p:txBody>
        </p:sp>
      </p:grpSp>
      <p:pic>
        <p:nvPicPr>
          <p:cNvPr id="176" name="picture 17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30252" y="5835646"/>
            <a:ext cx="1879578" cy="1301717"/>
          </a:xfrm>
          <a:prstGeom prst="rect">
            <a:avLst/>
          </a:prstGeom>
        </p:spPr>
      </p:pic>
      <p:sp>
        <p:nvSpPr>
          <p:cNvPr id="178" name="textbox 178"/>
          <p:cNvSpPr/>
          <p:nvPr/>
        </p:nvSpPr>
        <p:spPr>
          <a:xfrm>
            <a:off x="1123901" y="1973826"/>
            <a:ext cx="2622550" cy="4749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33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3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</a:t>
            </a:r>
            <a:r>
              <a:rPr sz="31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1.3.1直接费</a:t>
            </a:r>
            <a:endParaRPr lang="SimSun" altLang="SimSun" sz="3100"/>
          </a:p>
        </p:txBody>
      </p:sp>
      <p:sp>
        <p:nvSpPr>
          <p:cNvPr id="180" name="textbox 180"/>
          <p:cNvSpPr/>
          <p:nvPr/>
        </p:nvSpPr>
        <p:spPr>
          <a:xfrm>
            <a:off x="2487722" y="4290081"/>
            <a:ext cx="1783079" cy="4171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556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700" b="1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直接工程费</a:t>
            </a:r>
            <a:endParaRPr lang="SimSun" altLang="SimSun" sz="27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2" name="picture 18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30252" y="330193"/>
            <a:ext cx="9086824" cy="6807171"/>
          </a:xfrm>
          <a:prstGeom prst="rect">
            <a:avLst/>
          </a:prstGeom>
        </p:spPr>
      </p:pic>
      <p:sp>
        <p:nvSpPr>
          <p:cNvPr id="184" name="textbox 184"/>
          <p:cNvSpPr/>
          <p:nvPr/>
        </p:nvSpPr>
        <p:spPr>
          <a:xfrm>
            <a:off x="3829010" y="1356913"/>
            <a:ext cx="5208904" cy="21240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02"/>
              </a:lnSpc>
            </a:pPr>
            <a:endParaRPr lang="Arial" altLang="Arial" sz="100"/>
          </a:p>
          <a:p>
            <a:pPr marL="16509" algn="l" rtl="0" eaLnBrk="0">
              <a:lnSpc>
                <a:spcPct val="85000"/>
              </a:lnSpc>
            </a:pPr>
            <a:r>
              <a:rPr sz="2300" b="1" kern="0" spc="90">
                <a:solidFill>
                  <a:srgbClr val="003FE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①大型机械设备进出场及安拆费</a:t>
            </a:r>
            <a:endParaRPr lang="SimSun" altLang="SimSun" sz="2300"/>
          </a:p>
          <a:p>
            <a:pPr marL="16509" algn="l" rtl="0" eaLnBrk="0">
              <a:lnSpc>
                <a:spcPts val="3400"/>
              </a:lnSpc>
            </a:pPr>
            <a:r>
              <a:rPr sz="2300" b="1" kern="0" spc="80">
                <a:solidFill>
                  <a:srgbClr val="003FE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②已完工程及设备保护费</a:t>
            </a:r>
            <a:endParaRPr lang="SimSun" altLang="SimSun" sz="2300"/>
          </a:p>
          <a:p>
            <a:pPr marL="12700" algn="l" rtl="0" eaLnBrk="0">
              <a:lnSpc>
                <a:spcPct val="96000"/>
              </a:lnSpc>
              <a:spcBef>
                <a:spcPts val="1175"/>
              </a:spcBef>
            </a:pPr>
            <a:r>
              <a:rPr sz="2300" kern="0" spc="100">
                <a:solidFill>
                  <a:srgbClr val="003FE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③施工排水、降水费</a:t>
            </a:r>
            <a:endParaRPr lang="SimSun" altLang="SimSun" sz="2300"/>
          </a:p>
          <a:p>
            <a:pPr marL="16509" algn="l" rtl="0" eaLnBrk="0">
              <a:lnSpc>
                <a:spcPct val="96000"/>
              </a:lnSpc>
              <a:spcBef>
                <a:spcPts val="717"/>
              </a:spcBef>
            </a:pPr>
            <a:r>
              <a:rPr sz="2300" b="1" kern="0" spc="90">
                <a:solidFill>
                  <a:srgbClr val="003FE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④地上、地下设施、</a:t>
            </a:r>
            <a:r>
              <a:rPr sz="2300" b="1" kern="0" spc="80">
                <a:solidFill>
                  <a:srgbClr val="003FE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建筑物临时保护费</a:t>
            </a:r>
            <a:endParaRPr lang="SimSun" altLang="SimSun" sz="2300"/>
          </a:p>
          <a:p>
            <a:pPr algn="l" rtl="0" eaLnBrk="0">
              <a:lnSpc>
                <a:spcPct val="111000"/>
              </a:lnSpc>
            </a:pPr>
            <a:endParaRPr lang="Arial" altLang="Arial" sz="700"/>
          </a:p>
          <a:p>
            <a:pPr marL="12700" algn="l" rtl="0" eaLnBrk="0">
              <a:lnSpc>
                <a:spcPct val="96000"/>
              </a:lnSpc>
              <a:spcBef>
                <a:spcPts val="2"/>
              </a:spcBef>
            </a:pPr>
            <a:r>
              <a:rPr sz="2300" kern="0" spc="90">
                <a:solidFill>
                  <a:srgbClr val="003FE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⑤技术措施费</a:t>
            </a:r>
            <a:endParaRPr lang="SimSun" altLang="SimSun" sz="2300"/>
          </a:p>
        </p:txBody>
      </p:sp>
      <p:graphicFrame>
        <p:nvGraphicFramePr>
          <p:cNvPr id="186" name="table 186"/>
          <p:cNvGraphicFramePr>
            <a:graphicFrameLocks noGrp="1"/>
          </p:cNvGraphicFramePr>
          <p:nvPr/>
        </p:nvGraphicFramePr>
        <p:xfrm>
          <a:off x="3911645" y="3949777"/>
          <a:ext cx="4728209" cy="2141854"/>
        </p:xfrm>
        <a:graphic>
          <a:graphicData uri="http://schemas.openxmlformats.org/drawingml/2006/table">
            <a:tbl>
              <a:tblPr/>
              <a:tblGrid>
                <a:gridCol w="2633979"/>
                <a:gridCol w="2094230"/>
              </a:tblGrid>
              <a:tr h="214185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500"/>
                    </a:p>
                    <a:p>
                      <a:pPr marL="3810" algn="l" rtl="0" eaLnBrk="0">
                        <a:lnSpc>
                          <a:spcPct val="96000"/>
                        </a:lnSpc>
                        <a:spcBef>
                          <a:spcPts val="6"/>
                        </a:spcBef>
                      </a:pPr>
                      <a:r>
                        <a:rPr sz="2300" b="1" kern="0" spc="220">
                          <a:solidFill>
                            <a:srgbClr val="00B3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①安全文明施工费</a:t>
                      </a:r>
                      <a:endParaRPr lang="SimSun" altLang="SimSun" sz="23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5000"/>
                        </a:lnSpc>
                        <a:spcBef>
                          <a:spcPts val="700"/>
                        </a:spcBef>
                      </a:pPr>
                      <a:r>
                        <a:rPr sz="2300" kern="0" spc="90">
                          <a:solidFill>
                            <a:srgbClr val="00B3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②夜间施工费</a:t>
                      </a:r>
                      <a:endParaRPr lang="SimSun" altLang="SimSun" sz="2300"/>
                    </a:p>
                    <a:p>
                      <a:pPr algn="l" rtl="0" eaLnBrk="0">
                        <a:lnSpc>
                          <a:spcPts val="3381"/>
                        </a:lnSpc>
                      </a:pPr>
                      <a:r>
                        <a:rPr sz="2300" kern="0" spc="90">
                          <a:solidFill>
                            <a:srgbClr val="00B3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③二次搬运费</a:t>
                      </a:r>
                      <a:endParaRPr lang="SimSun" altLang="SimSun" sz="2300"/>
                    </a:p>
                    <a:p>
                      <a:pPr algn="l" rtl="0" eaLnBrk="0">
                        <a:lnSpc>
                          <a:spcPts val="3431"/>
                        </a:lnSpc>
                      </a:pPr>
                      <a:r>
                        <a:rPr sz="2300" kern="0" spc="70">
                          <a:solidFill>
                            <a:srgbClr val="00B3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④冬雨季施工</a:t>
                      </a:r>
                      <a:endParaRPr lang="SimSun" altLang="SimSun" sz="23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48259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1700" b="1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安全施工费</a:t>
                      </a:r>
                      <a:endParaRPr lang="SimSun" altLang="SimSun" sz="1700"/>
                    </a:p>
                    <a:p>
                      <a:pPr marL="48259" algn="l" rtl="0" eaLnBrk="0">
                        <a:lnSpc>
                          <a:spcPct val="104000"/>
                        </a:lnSpc>
                        <a:spcBef>
                          <a:spcPts val="94"/>
                        </a:spcBef>
                      </a:pPr>
                      <a:r>
                        <a:rPr sz="1700" b="1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文明施工环境保护费</a:t>
                      </a:r>
                      <a:r>
                        <a:rPr sz="17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700" b="1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临时设施费</a:t>
                      </a:r>
                      <a:endParaRPr lang="SimSun" altLang="SimSun" sz="1700"/>
                    </a:p>
                  </a:txBody>
                  <a:tcPr marL="0" marR="0" marT="308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88" name="textbox 188"/>
          <p:cNvSpPr/>
          <p:nvPr/>
        </p:nvSpPr>
        <p:spPr>
          <a:xfrm>
            <a:off x="3903213" y="6214682"/>
            <a:ext cx="4277359" cy="8051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75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300" b="1" kern="0" spc="70">
                <a:solidFill>
                  <a:srgbClr val="00B3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⑤生产工具用具使用</a:t>
            </a:r>
            <a:r>
              <a:rPr sz="2300" b="1" kern="0" spc="60">
                <a:solidFill>
                  <a:srgbClr val="00B3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费</a:t>
            </a:r>
            <a:endParaRPr lang="SimSun" altLang="SimSun" sz="2300"/>
          </a:p>
          <a:p>
            <a:pPr algn="l" rtl="0" eaLnBrk="0">
              <a:lnSpc>
                <a:spcPct val="101000"/>
              </a:lnSpc>
            </a:pPr>
            <a:endParaRPr lang="Arial" altLang="Arial" sz="700"/>
          </a:p>
          <a:p>
            <a:pPr marL="12700" algn="l" rtl="0" eaLnBrk="0">
              <a:lnSpc>
                <a:spcPct val="96000"/>
              </a:lnSpc>
              <a:spcBef>
                <a:spcPts val="2"/>
              </a:spcBef>
            </a:pPr>
            <a:r>
              <a:rPr sz="2300" b="1" kern="0" spc="80">
                <a:solidFill>
                  <a:srgbClr val="00B3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⑥工程定位、点交、场地</a:t>
            </a:r>
            <a:r>
              <a:rPr sz="2300" b="1" kern="0" spc="70">
                <a:solidFill>
                  <a:srgbClr val="00B3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清理费</a:t>
            </a:r>
            <a:endParaRPr lang="SimSun" altLang="SimSun" sz="2300"/>
          </a:p>
        </p:txBody>
      </p:sp>
      <p:sp>
        <p:nvSpPr>
          <p:cNvPr id="190" name="textbox 190"/>
          <p:cNvSpPr/>
          <p:nvPr/>
        </p:nvSpPr>
        <p:spPr>
          <a:xfrm>
            <a:off x="1045616" y="1043901"/>
            <a:ext cx="2562860" cy="13030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709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300" b="1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1.3.1直接费</a:t>
            </a:r>
            <a:endParaRPr lang="SimSun" altLang="SimSun" sz="23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500"/>
          </a:p>
          <a:p>
            <a:pPr algn="r" rtl="0" eaLnBrk="0">
              <a:lnSpc>
                <a:spcPct val="97000"/>
              </a:lnSpc>
              <a:spcBef>
                <a:spcPts val="1"/>
              </a:spcBef>
            </a:pPr>
            <a:r>
              <a:rPr sz="2300" b="1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施工技术措施费</a:t>
            </a:r>
            <a:endParaRPr lang="SimSun" altLang="SimSun" sz="2300"/>
          </a:p>
        </p:txBody>
      </p:sp>
      <p:sp>
        <p:nvSpPr>
          <p:cNvPr id="192" name="textbox 192"/>
          <p:cNvSpPr/>
          <p:nvPr/>
        </p:nvSpPr>
        <p:spPr>
          <a:xfrm>
            <a:off x="3020473" y="528357"/>
            <a:ext cx="4444365" cy="3644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222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300" b="1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1.3建筑安装工程费用</a:t>
            </a:r>
            <a:r>
              <a:rPr sz="2300" b="1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构成及计算</a:t>
            </a:r>
            <a:endParaRPr lang="SimSun" altLang="SimSun" sz="2300"/>
          </a:p>
        </p:txBody>
      </p:sp>
      <p:sp>
        <p:nvSpPr>
          <p:cNvPr id="194" name="textbox 194"/>
          <p:cNvSpPr/>
          <p:nvPr/>
        </p:nvSpPr>
        <p:spPr>
          <a:xfrm>
            <a:off x="1414003" y="4714228"/>
            <a:ext cx="2143760" cy="3651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708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300" b="1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施工组织措施费</a:t>
            </a:r>
            <a:endParaRPr lang="SimSun" altLang="SimSun" sz="2300"/>
          </a:p>
        </p:txBody>
      </p:sp>
      <p:sp>
        <p:nvSpPr>
          <p:cNvPr id="196" name="textbox 196"/>
          <p:cNvSpPr/>
          <p:nvPr/>
        </p:nvSpPr>
        <p:spPr>
          <a:xfrm>
            <a:off x="781885" y="2828922"/>
            <a:ext cx="377190" cy="1071244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172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2400" kern="0" spc="3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措施费</a:t>
            </a:r>
            <a:endParaRPr lang="SimSun" altLang="SimSun" sz="24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9423400" cy="62928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https://d.book118.com/776014122051010050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SimSun</vt:lpstr>
      <vt:lpstr>Times New Roman</vt:lpstr>
      <vt:lpstr>YouYuan</vt:lpstr>
      <vt:lpstr>SimHei</vt:lpstr>
      <vt:lpstr>FangSong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2024-09-15T11:20:32.686</cp:lastPrinted>
  <dcterms:created xsi:type="dcterms:W3CDTF">2024-09-15T03:20:32Z</dcterms:created>
  <dcterms:modified xsi:type="dcterms:W3CDTF">2024-09-15T03:20:34Z</dcterms:modified>
</cp:coreProperties>
</file>