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9144000" cy="51435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39609-6E5B-4D8D-B3CF-683036B7F93A}" type="datetimeFigureOut">
              <a:rPr lang="zh-CN" altLang="en-US" smtClean="0"/>
              <a:t>2022/1/17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22BF4-4D04-4A44-ADD7-B62AC6FF20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99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06D26-EB15-4881-94CD-B86EEBA9904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86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06D26-EB15-4881-94CD-B86EEBA9904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866716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5ABAC-6B6E-4916-9682-0C5BEFBC6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965E7-EB13-462D-B456-83E833EF9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7D297-30BE-43CB-B712-32A23158C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DD8201-B4ED-405D-8775-F4A88586D2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3CC114-8F00-4D26-AFFA-C1EC09565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BE163B-8392-44D1-9377-D168D1A90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66B64B-F19E-497E-91CC-B3973039C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79BBD1-5F62-4381-8FB9-6DDBE9F9F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9F69AC-0375-4FA4-8C70-AF0083F28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046971-17EB-4C83-9D54-889CB514E2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CD370E-24E6-47DF-B7A3-5C56DE46F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722826438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7" name="Picture 3" descr="C:\Documents and Settings\t11318\桌面\揭开01.jpg"/>
          <p:cNvPicPr>
            <a:picLocks noChangeAspect="1" noChangeArrowheads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4022" y="0"/>
            <a:ext cx="662997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 userDrawn="1"/>
        </p:nvSpPr>
        <p:spPr>
          <a:xfrm>
            <a:off x="411894" y="1563638"/>
            <a:ext cx="3076739" cy="684803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l"/>
            <a:r>
              <a:rPr lang="zh-CN" altLang="en-US" sz="4000" b="0">
                <a:solidFill>
                  <a:schemeClr val="bg1">
                    <a:lumMod val="50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经典繁仿黑" pitchFamily="49" charset="-122"/>
              </a:rPr>
              <a:t>第十章</a:t>
            </a:r>
            <a:r>
              <a:rPr lang="en-US" altLang="zh-CN" sz="4000" b="0">
                <a:solidFill>
                  <a:schemeClr val="bg1">
                    <a:lumMod val="50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endParaRPr lang="zh-CN" altLang="en-US" sz="4000" b="0">
              <a:solidFill>
                <a:schemeClr val="bg1">
                  <a:lumMod val="50000"/>
                </a:schemeClr>
              </a:solidFill>
              <a:effectLst/>
              <a:latin typeface="微软雅黑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sp>
        <p:nvSpPr>
          <p:cNvPr id="8" name="TextBox 3"/>
          <p:cNvSpPr txBox="1"/>
          <p:nvPr userDrawn="1"/>
        </p:nvSpPr>
        <p:spPr>
          <a:xfrm>
            <a:off x="395536" y="2499742"/>
            <a:ext cx="5328592" cy="1069524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  <a:scene3d>
              <a:camera prst="orthographicFront"/>
              <a:lightRig rig="soft" dir="tl"/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200" kern="1200" spc="5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lvl="0"/>
            <a:r>
              <a:rPr lang="zh-CN" altLang="en-US" sz="6500" b="1">
                <a:solidFill>
                  <a:srgbClr val="00B050"/>
                </a:solidFill>
                <a:latin typeface="微软雅黑" pitchFamily="34" charset="-122"/>
                <a:ea typeface="微软雅黑" panose="020b0503020204020204" pitchFamily="34" charset="-122"/>
              </a:rPr>
              <a:t>热力学</a:t>
            </a:r>
            <a:r>
              <a:rPr lang="zh-CN" altLang="en-US" sz="6500" b="1" kern="1200" spc="50">
                <a:ln w="11430"/>
                <a:solidFill>
                  <a:srgbClr val="CD1F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anose="020b0503020204020204" pitchFamily="34" charset="-122"/>
                <a:cs typeface="经典繁仿黑" pitchFamily="49" charset="-122"/>
              </a:rPr>
              <a:t>定律</a:t>
            </a:r>
          </a:p>
        </p:txBody>
      </p:sp>
    </p:spTree>
    <p:extLst>
      <p:ext uri="{BB962C8B-B14F-4D97-AF65-F5344CB8AC3E}">
        <p14:creationId xmlns:p14="http://schemas.microsoft.com/office/powerpoint/2010/main" val="791407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6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 userDrawn="1"/>
        </p:nvSpPr>
        <p:spPr>
          <a:xfrm>
            <a:off x="0" y="176962"/>
            <a:ext cx="9144000" cy="13146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522218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1470" y="3130"/>
            <a:ext cx="9142530" cy="516565"/>
          </a:xfrm>
          <a:prstGeom prst="rect">
            <a:avLst/>
          </a:prstGeom>
          <a:pattFill prst="ltUpDiag">
            <a:fgClr>
              <a:srgbClr val="FF9600"/>
            </a:fgClr>
            <a:bgClr>
              <a:srgbClr val="FC6204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59943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1470" y="3130"/>
            <a:ext cx="7306833" cy="516565"/>
          </a:xfrm>
          <a:prstGeom prst="rect">
            <a:avLst/>
          </a:prstGeom>
          <a:pattFill prst="ltUpDiag">
            <a:fgClr>
              <a:srgbClr val="FF9600"/>
            </a:fgClr>
            <a:bgClr>
              <a:srgbClr val="FC6204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255393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134720501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204605194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11669450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6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7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6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/>
          <p:nvPr userDrawn="1"/>
        </p:nvSpPr>
        <p:spPr>
          <a:xfrm>
            <a:off x="0" y="4800600"/>
            <a:ext cx="9144000" cy="342900"/>
          </a:xfrm>
          <a:prstGeom prst="rect">
            <a:avLst/>
          </a:prstGeom>
          <a:blipFill rotWithShape="1">
            <a:blip r:embed="rId1">
              <a:duotone>
                <a:srgbClr val="000000">
                  <a:shade val="12000"/>
                  <a:satMod val="240000"/>
                </a:srgbClr>
                <a:srgbClr val="000000">
                  <a:tint val="98000"/>
                </a:srgbClr>
              </a:duotone>
            </a:blip>
            <a:tile tx="0" ty="0" sx="100000" sy="100000" flip="none" algn="ctr"/>
          </a:blip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959" y="4732021"/>
            <a:ext cx="9141714" cy="72911"/>
          </a:xfrm>
          <a:prstGeom prst="rect">
            <a:avLst/>
          </a:prstGeom>
          <a:solidFill>
            <a:srgbClr val="000000"/>
          </a:solidFill>
          <a:ln w="28575" cap="flat" cmpd="sng" algn="ctr">
            <a:noFill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8517719" y="4829747"/>
            <a:ext cx="270000" cy="270000"/>
          </a:xfrm>
          <a:prstGeom prst="ellipse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8408807" y="4837789"/>
            <a:ext cx="48782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fld id="{2EEF1883-7A0E-4F66-9932-E581691AD397}" type="slidenum">
              <a:rPr lang="zh-CN" altLang="en-US" sz="1200" smtClean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2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666750" y="4804099"/>
            <a:ext cx="3617218" cy="307190"/>
          </a:xfrm>
          <a:prstGeom prst="roundRect">
            <a:avLst/>
          </a:prstGeom>
          <a:solidFill>
            <a:srgbClr val="FFFFFF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27584" y="4790434"/>
            <a:ext cx="3486549" cy="315471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algn="l" defTabSz="914400" rtl="0" eaLnBrk="1" latinLnBrk="0" hangingPunct="1"/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功和内能</a:t>
            </a:r>
            <a:r>
              <a:rPr lang="en-US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~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lang="en-US" altLang="zh-CN" sz="1600" kern="120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1600" kern="120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  <a:cs typeface="+mn-cs"/>
              </a:rPr>
              <a:t>讲　热和内能</a:t>
            </a:r>
          </a:p>
        </p:txBody>
      </p:sp>
    </p:spTree>
    <p:extLst>
      <p:ext uri="{BB962C8B-B14F-4D97-AF65-F5344CB8AC3E}">
        <p14:creationId xmlns:p14="http://schemas.microsoft.com/office/powerpoint/2010/main" val="309271323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image" Target="../media/image3.png" /><Relationship Id="rId2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F9C2A9E6-7A8F-43B0-8224-F1EF0B9CF8D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AD0066FD-3414-44CF-B3E1-56DB0D9D60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65764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</p:sldLayoutIdLst>
  <p:transition/>
  <p:timing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" Target="slide3.xml" TargetMode="In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02021001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91241441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3"/>
          <p:cNvSpPr txBox="1"/>
          <p:nvPr/>
        </p:nvSpPr>
        <p:spPr>
          <a:xfrm>
            <a:off x="1106091" y="185961"/>
            <a:ext cx="7021446" cy="13681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40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第</a:t>
            </a:r>
            <a:r>
              <a:rPr lang="en-US" altLang="zh-CN" sz="340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lang="zh-CN" altLang="zh-CN" sz="340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讲　功和内能</a:t>
            </a:r>
          </a:p>
          <a:p>
            <a:pPr algn="ctr"/>
            <a:r>
              <a:rPr lang="zh-CN" altLang="zh-CN" sz="340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第</a:t>
            </a:r>
            <a:r>
              <a:rPr lang="en-US" altLang="zh-CN" sz="340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lang="zh-CN" altLang="zh-CN" sz="340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讲　热和内能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909931"/>
            <a:ext cx="8335095" cy="2534027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ts val="5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E36C0A"/>
                </a:solidFill>
                <a:latin typeface="IPAPANNEW"/>
                <a:ea typeface="微软雅黑"/>
                <a:cs typeface="Times New Roman"/>
              </a:rPr>
              <a:t>目标定位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　</a:t>
            </a:r>
            <a:endParaRPr lang="en-US" altLang="zh-CN" sz="2600" kern="100">
              <a:latin typeface="Times New Roman"/>
              <a:ea typeface="微软雅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知道做功可以改变物体的内能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260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知道热传递与内能变化的关系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260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3.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知道热传递和做功对改变物体内能的等效结果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2600" kern="10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0900181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/>
        </p:nvGrpSpPr>
        <p:grpSpPr>
          <a:xfrm>
            <a:off x="2028000" y="1304255"/>
            <a:ext cx="5428736" cy="430887"/>
            <a:chOff x="3779912" y="1732304"/>
            <a:chExt cx="7510491" cy="592994"/>
          </a:xfrm>
        </p:grpSpPr>
        <p:sp>
          <p:nvSpPr>
            <p:cNvPr id="12" name="矩形 11"/>
            <p:cNvSpPr/>
            <p:nvPr/>
          </p:nvSpPr>
          <p:spPr>
            <a:xfrm>
              <a:off x="3779912" y="1777380"/>
              <a:ext cx="7392805" cy="432048"/>
            </a:xfrm>
            <a:prstGeom prst="rect">
              <a:avLst/>
            </a:prstGeom>
            <a:noFill/>
            <a:ln w="12700" cap="flat" cmpd="sng" algn="ctr">
              <a:solidFill>
                <a:srgbClr val="F05425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790249" y="1777379"/>
              <a:ext cx="432048" cy="432048"/>
            </a:xfrm>
            <a:prstGeom prst="rect">
              <a:avLst/>
            </a:prstGeom>
            <a:solidFill>
              <a:srgbClr val="F05425"/>
            </a:solidFill>
            <a:ln w="12700" cap="flat" cmpd="sng" algn="ctr">
              <a:solidFill>
                <a:srgbClr val="F05425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2200" kern="0">
                  <a:solidFill>
                    <a:sysClr val="window" lastClr="FFFFFF"/>
                  </a:solidFill>
                  <a:latin typeface="Broadway" pitchFamily="82" charset="0"/>
                  <a:ea typeface="微软雅黑"/>
                </a:rPr>
                <a:t>1</a:t>
              </a:r>
              <a:endParaRPr lang="zh-CN" altLang="en-US" sz="2200" kern="0">
                <a:solidFill>
                  <a:sysClr val="window" lastClr="FFFFFF"/>
                </a:solidFill>
                <a:latin typeface="Broadway" pitchFamily="82" charset="0"/>
                <a:ea typeface="微软雅黑"/>
              </a:endParaRPr>
            </a:p>
          </p:txBody>
        </p:sp>
        <p:sp>
          <p:nvSpPr>
            <p:cNvPr id="14" name="TextBox 37"/>
            <p:cNvSpPr txBox="1"/>
            <p:nvPr/>
          </p:nvSpPr>
          <p:spPr>
            <a:xfrm>
              <a:off x="4231470" y="1732304"/>
              <a:ext cx="7058933" cy="5929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2200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预习导学        </a:t>
              </a:r>
              <a:r>
                <a:rPr lang="en-US" altLang="zh-CN" sz="2200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		    </a:t>
              </a:r>
              <a:r>
                <a:rPr lang="zh-CN" altLang="en-US" sz="2200" kern="0">
                  <a:latin typeface="微软雅黑" pitchFamily="34" charset="-122"/>
                  <a:ea typeface="微软雅黑" panose="020b0503020204020204" pitchFamily="34" charset="-122"/>
                </a:rPr>
                <a:t>梳理</a:t>
              </a:r>
              <a:r>
                <a:rPr lang="en-US" altLang="zh-CN" sz="2200" kern="0">
                  <a:latin typeface="微软雅黑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200" kern="0">
                  <a:latin typeface="微软雅黑" pitchFamily="34" charset="-122"/>
                  <a:ea typeface="微软雅黑" panose="020b0503020204020204" pitchFamily="34" charset="-122"/>
                </a:rPr>
                <a:t>识记</a:t>
              </a:r>
              <a:r>
                <a:rPr lang="en-US" altLang="zh-CN" sz="2200" kern="0">
                  <a:latin typeface="微软雅黑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200" kern="0">
                  <a:latin typeface="微软雅黑" pitchFamily="34" charset="-122"/>
                  <a:ea typeface="微软雅黑" panose="020b0503020204020204" pitchFamily="34" charset="-122"/>
                </a:rPr>
                <a:t>点拨</a:t>
              </a:r>
              <a:r>
                <a:rPr lang="en-US" altLang="zh-CN" sz="2200" kern="0">
                  <a:latin typeface="微软雅黑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2200" kern="0"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033565" y="2320969"/>
            <a:ext cx="5417851" cy="430887"/>
            <a:chOff x="3779912" y="1734172"/>
            <a:chExt cx="7495432" cy="574516"/>
          </a:xfrm>
        </p:grpSpPr>
        <p:sp>
          <p:nvSpPr>
            <p:cNvPr id="16" name="矩形 15"/>
            <p:cNvSpPr/>
            <p:nvPr/>
          </p:nvSpPr>
          <p:spPr>
            <a:xfrm>
              <a:off x="3779912" y="1777380"/>
              <a:ext cx="7392805" cy="432048"/>
            </a:xfrm>
            <a:prstGeom prst="rect">
              <a:avLst/>
            </a:prstGeom>
            <a:noFill/>
            <a:ln w="12700" cap="flat" cmpd="sng" algn="ctr">
              <a:solidFill>
                <a:srgbClr val="F05425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779912" y="1777380"/>
              <a:ext cx="432048" cy="432048"/>
            </a:xfrm>
            <a:prstGeom prst="rect">
              <a:avLst/>
            </a:prstGeom>
            <a:solidFill>
              <a:srgbClr val="F05425"/>
            </a:solidFill>
            <a:ln w="12700" cap="flat" cmpd="sng" algn="ctr">
              <a:solidFill>
                <a:srgbClr val="F05425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2200" kern="0">
                  <a:solidFill>
                    <a:sysClr val="window" lastClr="FFFFFF"/>
                  </a:solidFill>
                  <a:latin typeface="Broadway" pitchFamily="82" charset="0"/>
                  <a:ea typeface="微软雅黑"/>
                </a:rPr>
                <a:t>2</a:t>
              </a:r>
              <a:endParaRPr lang="zh-CN" altLang="en-US" sz="2200" kern="0">
                <a:solidFill>
                  <a:sysClr val="window" lastClr="FFFFFF"/>
                </a:solidFill>
                <a:latin typeface="Broadway" pitchFamily="82" charset="0"/>
                <a:ea typeface="微软雅黑"/>
              </a:endParaRPr>
            </a:p>
          </p:txBody>
        </p:sp>
        <p:sp>
          <p:nvSpPr>
            <p:cNvPr id="18" name="TextBox 37"/>
            <p:cNvSpPr txBox="1"/>
            <p:nvPr/>
          </p:nvSpPr>
          <p:spPr>
            <a:xfrm>
              <a:off x="4216410" y="1734172"/>
              <a:ext cx="7058934" cy="5745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2200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课堂讲义        </a:t>
              </a:r>
              <a:r>
                <a:rPr lang="en-US" altLang="zh-CN" sz="2200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		    </a:t>
              </a:r>
              <a:r>
                <a:rPr lang="zh-CN" altLang="en-US" sz="2200" kern="0">
                  <a:latin typeface="微软雅黑" pitchFamily="34" charset="-122"/>
                  <a:ea typeface="微软雅黑" panose="020b0503020204020204" pitchFamily="34" charset="-122"/>
                </a:rPr>
                <a:t>理解</a:t>
              </a:r>
              <a:r>
                <a:rPr lang="en-US" altLang="zh-CN" sz="2200" kern="0">
                  <a:latin typeface="微软雅黑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200" kern="0">
                  <a:latin typeface="微软雅黑" pitchFamily="34" charset="-122"/>
                  <a:ea typeface="微软雅黑" panose="020b0503020204020204" pitchFamily="34" charset="-122"/>
                </a:rPr>
                <a:t>深化</a:t>
              </a:r>
              <a:r>
                <a:rPr lang="en-US" altLang="zh-CN" sz="2200" kern="0">
                  <a:latin typeface="微软雅黑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200" kern="0">
                  <a:latin typeface="微软雅黑" pitchFamily="34" charset="-122"/>
                  <a:ea typeface="微软雅黑" panose="020b0503020204020204" pitchFamily="34" charset="-122"/>
                </a:rPr>
                <a:t>探究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039130" y="3312214"/>
            <a:ext cx="5417851" cy="415498"/>
            <a:chOff x="3779912" y="1734174"/>
            <a:chExt cx="7495432" cy="553997"/>
          </a:xfrm>
        </p:grpSpPr>
        <p:sp>
          <p:nvSpPr>
            <p:cNvPr id="20" name="矩形 19"/>
            <p:cNvSpPr/>
            <p:nvPr/>
          </p:nvSpPr>
          <p:spPr>
            <a:xfrm>
              <a:off x="3779912" y="1777380"/>
              <a:ext cx="7392805" cy="432048"/>
            </a:xfrm>
            <a:prstGeom prst="rect">
              <a:avLst/>
            </a:prstGeom>
            <a:noFill/>
            <a:ln w="12700" cap="flat" cmpd="sng" algn="ctr">
              <a:solidFill>
                <a:srgbClr val="F05425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10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779912" y="1777381"/>
              <a:ext cx="432048" cy="432048"/>
            </a:xfrm>
            <a:prstGeom prst="rect">
              <a:avLst/>
            </a:prstGeom>
            <a:solidFill>
              <a:srgbClr val="F05425"/>
            </a:solidFill>
            <a:ln w="12700" cap="flat" cmpd="sng" algn="ctr">
              <a:solidFill>
                <a:srgbClr val="F05425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2200" kern="0">
                  <a:solidFill>
                    <a:sysClr val="window" lastClr="FFFFFF"/>
                  </a:solidFill>
                  <a:latin typeface="Broadway" pitchFamily="82" charset="0"/>
                  <a:ea typeface="微软雅黑"/>
                </a:rPr>
                <a:t>3</a:t>
              </a:r>
              <a:endParaRPr lang="zh-CN" altLang="en-US" sz="2200" kern="0">
                <a:solidFill>
                  <a:sysClr val="window" lastClr="FFFFFF"/>
                </a:solidFill>
                <a:latin typeface="Broadway" pitchFamily="82" charset="0"/>
                <a:ea typeface="微软雅黑"/>
              </a:endParaRPr>
            </a:p>
          </p:txBody>
        </p:sp>
        <p:sp>
          <p:nvSpPr>
            <p:cNvPr id="22" name="TextBox 37"/>
            <p:cNvSpPr txBox="1"/>
            <p:nvPr/>
          </p:nvSpPr>
          <p:spPr>
            <a:xfrm>
              <a:off x="4216410" y="1734174"/>
              <a:ext cx="7058934" cy="5539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2100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对点练习         </a:t>
              </a:r>
              <a:r>
                <a:rPr lang="en-US" altLang="zh-CN" sz="2100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		     </a:t>
              </a:r>
              <a:r>
                <a:rPr lang="zh-CN" altLang="en-US" sz="2100" kern="0">
                  <a:latin typeface="微软雅黑" pitchFamily="34" charset="-122"/>
                  <a:ea typeface="微软雅黑" panose="020b0503020204020204" pitchFamily="34" charset="-122"/>
                </a:rPr>
                <a:t>巩固</a:t>
              </a:r>
              <a:r>
                <a:rPr lang="en-US" altLang="zh-CN" sz="2100" kern="0">
                  <a:latin typeface="微软雅黑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100" kern="0">
                  <a:latin typeface="微软雅黑" pitchFamily="34" charset="-122"/>
                  <a:ea typeface="微软雅黑" panose="020b0503020204020204" pitchFamily="34" charset="-122"/>
                </a:rPr>
                <a:t>应用</a:t>
              </a:r>
              <a:r>
                <a:rPr lang="en-US" altLang="zh-CN" sz="2100" kern="0">
                  <a:latin typeface="微软雅黑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100" kern="0">
                  <a:latin typeface="微软雅黑" pitchFamily="34" charset="-122"/>
                  <a:ea typeface="微软雅黑" panose="020b0503020204020204" pitchFamily="34" charset="-122"/>
                </a:rPr>
                <a:t>反馈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5053899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37"/>
          <p:cNvSpPr txBox="1"/>
          <p:nvPr/>
        </p:nvSpPr>
        <p:spPr>
          <a:xfrm>
            <a:off x="122744" y="51470"/>
            <a:ext cx="8946406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2400" b="1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预习导学    </a:t>
            </a:r>
            <a:r>
              <a:rPr lang="en-US" altLang="zh-CN" sz="2400" b="1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						  </a:t>
            </a:r>
            <a:r>
              <a:rPr lang="zh-CN" altLang="en-US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梳理</a:t>
            </a:r>
            <a:r>
              <a:rPr lang="en-US" altLang="zh-CN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识记</a:t>
            </a:r>
            <a:r>
              <a:rPr lang="en-US" altLang="zh-CN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点拨</a:t>
            </a:r>
            <a:r>
              <a:rPr lang="en-US" altLang="zh-CN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kern="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0557" y="1454932"/>
            <a:ext cx="8258651" cy="29500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8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系统不从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吸热，也不向外界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的过程叫做绝热过程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8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要使系统状态通过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过程发生变化，做功的数量只由过程始末两个状态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、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决定，而与做功方式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  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8313" y="887216"/>
            <a:ext cx="2518638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Times New Roman"/>
              </a:rPr>
              <a:t>一、焦耳的实验</a:t>
            </a:r>
          </a:p>
        </p:txBody>
      </p:sp>
      <p:sp>
        <p:nvSpPr>
          <p:cNvPr id="3" name="矩形 2"/>
          <p:cNvSpPr/>
          <p:nvPr/>
        </p:nvSpPr>
        <p:spPr>
          <a:xfrm>
            <a:off x="1935525" y="1605731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外界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64088" y="1609159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放热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60445" y="3026658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绝热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48264" y="3723878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无关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2388183"/>
      </p:ext>
    </p:extLst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232470" y="557816"/>
            <a:ext cx="8593985" cy="59843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600" b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二、内能</a:t>
            </a:r>
          </a:p>
        </p:txBody>
      </p:sp>
      <p:sp>
        <p:nvSpPr>
          <p:cNvPr id="9" name="矩形 8"/>
          <p:cNvSpPr/>
          <p:nvPr/>
        </p:nvSpPr>
        <p:spPr>
          <a:xfrm>
            <a:off x="212554" y="1205888"/>
            <a:ext cx="8679926" cy="29500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8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任何一个热力学系统都存在一个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系统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 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的物理量，我们把它称之为系统的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 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8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当系统从状态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经过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过程达到状态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时，内能的增加量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i="1" u="sng" kern="100">
                <a:latin typeface="Times New Roman"/>
                <a:ea typeface="微软雅黑"/>
                <a:cs typeface="Courier New"/>
              </a:rPr>
              <a:t>		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就等于外界对系统所做的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，即</a:t>
            </a:r>
            <a:r>
              <a:rPr lang="en-US" altLang="zh-CN" sz="2600" u="sng" kern="100">
                <a:latin typeface="Times New Roman"/>
                <a:ea typeface="微软雅黑"/>
                <a:cs typeface="Courier New"/>
              </a:rPr>
              <a:t>              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37956" y="1371362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只依赖于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20272" y="1365766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自身状态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95644" y="2091442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内能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60616" y="2781607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绝热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4678" y="3478827"/>
            <a:ext cx="1220206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U</a:t>
            </a:r>
            <a:r>
              <a:rPr lang="en-US" altLang="zh-CN" sz="2600" kern="100" baseline="-250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－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U</a:t>
            </a:r>
            <a:r>
              <a:rPr lang="en-US" altLang="zh-CN" sz="2600" kern="100" baseline="-250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1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00433" y="3497694"/>
            <a:ext cx="795411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功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W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69362" y="3514363"/>
            <a:ext cx="1250663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W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274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0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98562" y="501835"/>
            <a:ext cx="8593985" cy="68602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ts val="5500"/>
              </a:lnSpc>
            </a:pPr>
            <a:r>
              <a:rPr lang="zh-CN" altLang="zh-CN" sz="2600" b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三、热和内能</a:t>
            </a:r>
          </a:p>
        </p:txBody>
      </p:sp>
      <p:sp>
        <p:nvSpPr>
          <p:cNvPr id="8" name="矩形 7"/>
          <p:cNvSpPr/>
          <p:nvPr/>
        </p:nvSpPr>
        <p:spPr>
          <a:xfrm>
            <a:off x="212554" y="1221915"/>
            <a:ext cx="8679926" cy="278999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7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不仅对系统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可以改变系统的内能，单纯的对系统</a:t>
            </a:r>
            <a:endParaRPr lang="en-US" altLang="zh-CN" sz="2600" u="sng" kern="100">
              <a:latin typeface="Times New Roman"/>
              <a:ea typeface="微软雅黑"/>
              <a:cs typeface="Times New Roman"/>
            </a:endParaRPr>
          </a:p>
          <a:p>
            <a:pPr algn="just">
              <a:lnSpc>
                <a:spcPct val="170000"/>
              </a:lnSpc>
              <a:spcAft>
                <a:spcPct val="0"/>
              </a:spcAft>
            </a:pP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也能改变系统的内能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7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当系统从状态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经过单纯的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达到状态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，内能的增加量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i="1" u="sng" kern="100">
                <a:latin typeface="Times New Roman"/>
                <a:ea typeface="微软雅黑"/>
                <a:cs typeface="Courier New"/>
              </a:rPr>
              <a:t>     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就等于外界向系统传递的</a:t>
            </a:r>
            <a:r>
              <a:rPr lang="en-US" altLang="zh-CN" sz="2600" u="sng" kern="100">
                <a:latin typeface="Times New Roman"/>
                <a:ea typeface="微软雅黑"/>
                <a:cs typeface="Times New Roman"/>
              </a:rPr>
              <a:t>          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，即</a:t>
            </a:r>
            <a:r>
              <a:rPr lang="en-US" altLang="zh-CN" sz="2600" u="sng" kern="100">
                <a:latin typeface="Times New Roman"/>
                <a:ea typeface="微软雅黑"/>
                <a:cs typeface="Courier New"/>
              </a:rPr>
              <a:t>              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85628" y="1355234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做功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13144" y="1393135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传热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127173" y="1870537"/>
            <a:ext cx="6648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48834" y="2696899"/>
            <a:ext cx="851515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传热</a:t>
            </a:r>
            <a:endParaRPr lang="zh-CN" altLang="en-US" sz="2600" kern="100">
              <a:solidFill>
                <a:schemeClr val="accent6">
                  <a:lumMod val="75000"/>
                </a:schemeClr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1600" y="3348598"/>
            <a:ext cx="1220206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U</a:t>
            </a:r>
            <a:r>
              <a:rPr lang="en-US" altLang="zh-CN" sz="2600" kern="100" baseline="-250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－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U</a:t>
            </a:r>
            <a:r>
              <a:rPr lang="en-US" altLang="zh-CN" sz="2600" kern="100" baseline="-250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1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24128" y="3363838"/>
            <a:ext cx="1091966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热量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Q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75180" y="3363837"/>
            <a:ext cx="1213794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i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Q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 rot="5400000">
            <a:off x="8599376" y="4274749"/>
            <a:ext cx="411846" cy="412061"/>
            <a:chOff x="11226607" y="6533712"/>
            <a:chExt cx="360000" cy="360000"/>
          </a:xfrm>
        </p:grpSpPr>
        <p:sp>
          <p:nvSpPr>
            <p:cNvPr id="17" name="椭圆 16">
              <a:hlinkClick r:id="rId2" action="ppaction://hlinksldjump?num=3"/>
            </p:cNvPr>
            <p:cNvSpPr/>
            <p:nvPr/>
          </p:nvSpPr>
          <p:spPr>
            <a:xfrm>
              <a:off x="11226607" y="6533712"/>
              <a:ext cx="360000" cy="360000"/>
            </a:xfrm>
            <a:prstGeom prst="ellipse">
              <a:avLst/>
            </a:prstGeom>
            <a:solidFill>
              <a:srgbClr val="FF95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燕尾形 17">
              <a:hlinkClick r:id="rId2" action="ppaction://hlinksldjump?num=3"/>
            </p:cNvPr>
            <p:cNvSpPr/>
            <p:nvPr/>
          </p:nvSpPr>
          <p:spPr>
            <a:xfrm flipH="1">
              <a:off x="11320207" y="6627312"/>
              <a:ext cx="17280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Calibri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9334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37"/>
          <p:cNvSpPr txBox="1"/>
          <p:nvPr/>
        </p:nvSpPr>
        <p:spPr>
          <a:xfrm>
            <a:off x="251520" y="47727"/>
            <a:ext cx="883737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2400" b="1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课堂讲义        </a:t>
            </a:r>
            <a:r>
              <a:rPr lang="en-US" altLang="zh-CN" sz="2400" b="1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 					 </a:t>
            </a:r>
            <a:r>
              <a:rPr lang="zh-CN" altLang="en-US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理解</a:t>
            </a:r>
            <a:r>
              <a:rPr lang="en-US" altLang="zh-CN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深化</a:t>
            </a:r>
            <a:r>
              <a:rPr lang="en-US" altLang="zh-CN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ker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探究</a:t>
            </a:r>
          </a:p>
        </p:txBody>
      </p:sp>
      <p:sp>
        <p:nvSpPr>
          <p:cNvPr id="10" name="矩形 9"/>
          <p:cNvSpPr/>
          <p:nvPr/>
        </p:nvSpPr>
        <p:spPr>
          <a:xfrm>
            <a:off x="192967" y="843558"/>
            <a:ext cx="3852337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b="1" kern="10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Times New Roman"/>
              </a:rPr>
              <a:t>一、功和内能关系的理解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1202" y="1473008"/>
            <a:ext cx="8341238" cy="239488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内能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(1)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微观：所有分子的动能和势能之和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(2)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宏观：只依赖于热力学系统自身状态的物理量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(3)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状态量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9338824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34958" y="-35778"/>
            <a:ext cx="8341238" cy="47955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功和内能变化的关系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做功可以改变系统的内能，功是系统内能转化的量度，在绝热过程中：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(1)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外界对系统做功，系统内能增加，即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en-US" altLang="zh-CN" sz="2600" kern="100" baseline="-25000"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－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en-US" altLang="zh-CN" sz="2600" kern="100" baseline="-25000">
                <a:latin typeface="Times New Roman"/>
                <a:ea typeface="微软雅黑"/>
                <a:cs typeface="Courier New"/>
              </a:rPr>
              <a:t>1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W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；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(2)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系统对外界做功，系统内能减少，即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W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3.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内能与机械能的区别和联系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(1)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区别：内能与机械能是两个不同的概念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(2)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联系：在一定条件下可以相互转化，且总量保持不变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9356032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42578" y="-54446"/>
            <a:ext cx="8341238" cy="48705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0070C0"/>
                </a:solidFill>
                <a:latin typeface="Times New Roman"/>
                <a:ea typeface="微软雅黑"/>
                <a:cs typeface="Times New Roman"/>
              </a:rPr>
              <a:t>例</a:t>
            </a:r>
            <a:r>
              <a:rPr lang="en-US" altLang="zh-CN" sz="2600" b="1" kern="100">
                <a:solidFill>
                  <a:srgbClr val="0070C0"/>
                </a:solidFill>
                <a:latin typeface="Times New Roman"/>
                <a:ea typeface="微软雅黑"/>
                <a:cs typeface="Courier New"/>
              </a:rPr>
              <a:t>1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　如图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所示，活塞将汽缸分成甲、乙两气室，汽缸、活塞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连同拉杆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是绝热的，且不漏气，以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甲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、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乙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分别表示甲、乙两气室中气体的内能，则在将拉杆缓慢向外拉的过程中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　　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)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A.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甲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不变，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乙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减小</a:t>
            </a:r>
            <a:endParaRPr lang="en-US" altLang="zh-CN" sz="2600" kern="100">
              <a:latin typeface="Times New Roman"/>
              <a:ea typeface="微软雅黑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B.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甲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不变，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乙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增大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C.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甲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增大，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乙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不变</a:t>
            </a:r>
            <a:endParaRPr lang="en-US" altLang="zh-CN" sz="2600" kern="100">
              <a:latin typeface="Times New Roman"/>
              <a:ea typeface="微软雅黑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D.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甲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增大，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E</a:t>
            </a:r>
            <a:r>
              <a:rPr lang="zh-CN" altLang="zh-CN" sz="2600" kern="100" baseline="-25000">
                <a:latin typeface="Times New Roman"/>
                <a:ea typeface="微软雅黑"/>
                <a:cs typeface="Times New Roman"/>
              </a:rPr>
              <a:t>乙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减小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  <p:pic>
        <p:nvPicPr>
          <p:cNvPr id="1026" name="Picture 2" descr="\\莫成程\f\幻灯片文件复制\2015\同步\创新\物理\人教物理选修3-3\W157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1851670"/>
            <a:ext cx="2160240" cy="143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7343581" y="3435846"/>
            <a:ext cx="684803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图</a:t>
            </a:r>
            <a:r>
              <a:rPr lang="en-US" altLang="zh-CN" sz="2600" kern="100">
                <a:latin typeface="Times New Roman"/>
                <a:ea typeface="微软雅黑"/>
              </a:rPr>
              <a:t>1</a:t>
            </a:r>
            <a:endParaRPr lang="zh-CN" altLang="en-US" sz="2600"/>
          </a:p>
        </p:txBody>
      </p:sp>
    </p:spTree>
    <p:extLst>
      <p:ext uri="{BB962C8B-B14F-4D97-AF65-F5344CB8AC3E}">
        <p14:creationId xmlns:p14="http://schemas.microsoft.com/office/powerpoint/2010/main" val="128469780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407226" y="320587"/>
            <a:ext cx="8341238" cy="41953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本题解题的关键是明确甲、乙两气室气体都经历绝热过程，内能的改变取决了做功的情况，对甲室内的气体，在拉杆缓慢向外拉的过程中，活塞左移，压缩气体，外界对甲室气体做功，其内能应增大，对乙室内的气体，活塞左移，气体膨胀，气体对外界做功，内能就减小，故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D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选项正确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D</a:t>
            </a:r>
            <a:endParaRPr lang="zh-CN" altLang="zh-CN" sz="1050" kern="10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712034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467544" y="915566"/>
            <a:ext cx="8341238" cy="299505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借题发挥　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(1)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压缩气体，外界对气体做功，内能增大，温度升高，柴油机就是利用这个原理点火的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(2)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在绝热过程中，末态内能大于初态内能时，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为正，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W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为正，外界对系统做功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末态内能小于初态内能时，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为负，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W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为负，系统对外界做功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24767869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79512" y="245566"/>
            <a:ext cx="8766725" cy="427040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0070C0"/>
                </a:solidFill>
                <a:latin typeface="Times New Roman"/>
                <a:ea typeface="微软雅黑"/>
                <a:cs typeface="Times New Roman"/>
              </a:rPr>
              <a:t>例</a:t>
            </a:r>
            <a:r>
              <a:rPr lang="en-US" altLang="zh-CN" sz="2600" b="1" kern="100">
                <a:solidFill>
                  <a:srgbClr val="0070C0"/>
                </a:solidFill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　下列关于系统的内能的说法正确的是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　　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)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A.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系统的内能是由系统的状态决定的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B.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分子动理论中引入的系统内能和热力学中引入的系统内能</a:t>
            </a:r>
            <a:endParaRPr lang="en-US" altLang="zh-CN" sz="2600" kern="100">
              <a:latin typeface="Times New Roman"/>
              <a:ea typeface="微软雅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Times New Roman"/>
              </a:rPr>
              <a:t>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是一致的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C.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做功可以改变系统的内能，但单纯地对系统传热不能改变</a:t>
            </a:r>
            <a:endParaRPr lang="en-US" altLang="zh-CN" sz="2600" kern="100">
              <a:latin typeface="Times New Roman"/>
              <a:ea typeface="微软雅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Times New Roman"/>
              </a:rPr>
              <a:t>   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系统的内能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D.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气体在大气中绝热膨胀时对外做了功，但气体的内能不变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9903176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42578" y="-28158"/>
            <a:ext cx="8341238" cy="47955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系统的内能是一个只依赖于系统自身状态的物理量，所以是由系统的状态决定的，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A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对；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正因为内能是由系统的状态决定的，所以分子动理论中引入的内能和热力学中引入的内能是一致的，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B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对；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做功和热传递都可以改变系统的内能，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C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错；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气体绝热膨胀时对外界做了功，又因为与外界没有热交换，所以系统的内能要减小，故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D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错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b="1" kern="10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600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Courier New"/>
              </a:rPr>
              <a:t>AB</a:t>
            </a:r>
            <a:endParaRPr lang="zh-CN" altLang="zh-CN" sz="1050" kern="10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39461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271002" y="51470"/>
            <a:ext cx="8508896" cy="59843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600" b="1" kern="10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二、热和内能</a:t>
            </a:r>
          </a:p>
        </p:txBody>
      </p:sp>
      <p:sp>
        <p:nvSpPr>
          <p:cNvPr id="3" name="矩形 2"/>
          <p:cNvSpPr/>
          <p:nvPr/>
        </p:nvSpPr>
        <p:spPr>
          <a:xfrm>
            <a:off x="263210" y="570276"/>
            <a:ext cx="8341238" cy="41953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1.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传热和内能变化的关系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系统在单纯传热过程中，内能的增量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等于外界向系统传递的热量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Q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，即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Δ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U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＝</a:t>
            </a:r>
            <a:r>
              <a:rPr lang="en-US" altLang="zh-CN" sz="2600" i="1" kern="100">
                <a:latin typeface="Times New Roman"/>
                <a:ea typeface="微软雅黑"/>
                <a:cs typeface="Courier New"/>
              </a:rPr>
              <a:t>Q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2.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区分三组概念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(1)</a:t>
            </a:r>
            <a:r>
              <a:rPr lang="zh-CN" altLang="zh-CN" sz="2600" kern="100">
                <a:latin typeface="Times New Roman"/>
                <a:ea typeface="微软雅黑"/>
                <a:cs typeface="Times New Roman"/>
              </a:rPr>
              <a:t>内能与热量：内能是状态量，可以说系统具有多少内能而不能说传递多少内能；热量是过程量，不能说系统具有多少热量，只能说传递了多少热量</a:t>
            </a:r>
            <a:r>
              <a:rPr lang="en-US" altLang="zh-CN" sz="2600" kern="100">
                <a:latin typeface="Times New Roman"/>
                <a:ea typeface="微软雅黑"/>
                <a:cs typeface="Courier New"/>
              </a:rPr>
              <a:t>.</a:t>
            </a:r>
            <a:endParaRPr lang="zh-CN" altLang="zh-CN" sz="1050" kern="10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7583949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https://d.book118.com/776020210014010050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8">
      <vt:lpstr>Arial</vt:lpstr>
      <vt:lpstr>Calibri</vt:lpstr>
      <vt:lpstr>微软雅黑</vt:lpstr>
      <vt:lpstr>经典繁仿黑</vt:lpstr>
      <vt:lpstr>华康俪金黑W8(P)</vt:lpstr>
      <vt:lpstr>Euphemia</vt:lpstr>
      <vt:lpstr>Arial Unicode MS</vt:lpstr>
      <vt:lpstr>Times New Roman</vt:lpstr>
      <vt:lpstr>IPAPANNEW</vt:lpstr>
      <vt:lpstr>Courier New</vt:lpstr>
      <vt:lpstr>宋体</vt:lpstr>
      <vt:lpstr>Broadway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2024-09-15T05:00:25.540</cp:lastPrinted>
  <dcterms:created xsi:type="dcterms:W3CDTF">2024-09-14T21:00:25Z</dcterms:created>
  <dcterms:modified xsi:type="dcterms:W3CDTF">2024-09-14T21:00:27Z</dcterms:modified>
</cp:coreProperties>
</file>