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9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2741D-A6EE-45FB-BD58-85481CBFB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B3AA2-976C-46B8-916C-DD951273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D3EBB-52A1-44EE-AB62-3C5E413AE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E5C68-3242-4AAA-9CE6-CE04D015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118EF-6A1B-4338-B2CD-D3B0579A0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CC913-023D-4F6F-8594-79E412A0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B9EB5-CA9B-4083-A4E4-7CB9D774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12F91-B497-4644-9A39-8B007C04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25248-1DDA-4237-9637-E8E9558FF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1AAA4-3244-430E-9068-287F2F803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A78B1-EC79-4450-B66B-527612240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22034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标题 3073" title=""/>
          <p:cNvSpPr txBox="1"/>
          <p:nvPr/>
        </p:nvSpPr>
        <p:spPr>
          <a:xfrm>
            <a:off x="823631" y="1393899"/>
            <a:ext cx="10363200" cy="3316816"/>
          </a:xfrm>
          <a:prstGeom prst="rect">
            <a:avLst/>
          </a:prstGeom>
        </p:spPr>
        <p:txBody>
          <a:bodyPr anchor="ctr" anchorCtr="0"/>
          <a:lstStyle>
            <a:defPPr>
              <a:defRPr lang="zh-CN"/>
            </a:defPPr>
            <a:lvl1pPr marL="0" algn="ctr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ctr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2pPr>
            <a:lvl3pPr marL="914400" algn="ctr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3pPr>
            <a:lvl4pPr marL="1371600" algn="ctr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4pPr>
            <a:lvl5pPr marL="1828800" algn="ctr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5pPr>
            <a:lvl6pPr marL="45720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6pPr>
            <a:lvl7pPr marL="91440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7pPr>
            <a:lvl8pPr marL="137160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8pPr>
            <a:lvl9pPr marL="182880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Impact" panose="020b0806030902050204" pitchFamily="34" charset="0"/>
                <a:ea typeface="微软雅黑"/>
                <a:cs typeface="+mn-cs"/>
              </a:defRPr>
            </a:lvl9pPr>
          </a:lstStyle>
          <a:p>
            <a:pPr defTabSz="914400"/>
            <a:endParaRPr lang="zh-CN" altLang="en-US" sz="7200"/>
          </a:p>
        </p:txBody>
      </p:sp>
      <p:sp>
        <p:nvSpPr>
          <p:cNvPr id="4" name="文本框 3" title=""/>
          <p:cNvSpPr txBox="1"/>
          <p:nvPr/>
        </p:nvSpPr>
        <p:spPr>
          <a:xfrm>
            <a:off x="286884" y="1818743"/>
            <a:ext cx="11567080" cy="30460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50000"/>
              </a:lnSpc>
            </a:pPr>
            <a:r>
              <a:rPr lang="zh-CN" altLang="en-US" sz="6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charset="-122"/>
                <a:ea typeface="隶书" panose="02010509060101010101" charset="-122"/>
              </a:rPr>
              <a:t>第二单元</a:t>
            </a:r>
            <a:br>
              <a:rPr lang="zh-CN" altLang="en-US" sz="6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CN" sz="64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5  </a:t>
            </a:r>
            <a:r>
              <a:rPr lang="zh-CN" altLang="en-US" sz="64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黄河颂</a:t>
            </a:r>
            <a:endParaRPr lang="zh-CN" altLang="en-US" sz="64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/>
        </p:nvGrpSpPr>
        <p:grpSpPr>
          <a:xfrm>
            <a:off x="518160" y="231987"/>
            <a:ext cx="2889541" cy="666115"/>
            <a:chOff x="388620" y="173990"/>
            <a:chExt cx="2167156" cy="499586"/>
          </a:xfrm>
        </p:grpSpPr>
        <p:sp>
          <p:nvSpPr>
            <p:cNvPr id="3" name="文本框 2"/>
            <p:cNvSpPr txBox="1"/>
            <p:nvPr/>
          </p:nvSpPr>
          <p:spPr>
            <a:xfrm>
              <a:off x="828040" y="173990"/>
              <a:ext cx="1727736" cy="4995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735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设计说明</a:t>
              </a:r>
              <a:endParaRPr lang="zh-CN" altLang="en-US" sz="3735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4" name="菱形 3"/>
            <p:cNvSpPr/>
            <p:nvPr/>
          </p:nvSpPr>
          <p:spPr>
            <a:xfrm>
              <a:off x="391160" y="280035"/>
              <a:ext cx="351155" cy="351155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kumimoji="1" lang="zh-CN" altLang="en-US" sz="240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88620" y="648970"/>
              <a:ext cx="2044700" cy="0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" name="直接连接符 5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>
            <a:spLocks noChangeArrowheads="1"/>
          </p:cNvSpPr>
          <p:nvPr/>
        </p:nvSpPr>
        <p:spPr bwMode="auto">
          <a:xfrm>
            <a:off x="403859" y="1383453"/>
            <a:ext cx="11384281" cy="52622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0" latinLnBrk="0" hangingPunct="0">
              <a:lnSpc>
                <a:spcPct val="150000"/>
              </a:lnSpc>
            </a:pP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《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黄河颂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》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是著名音乐作品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《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黄河大合唱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》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第二乐章的歌词，也是一首反映抗日救亡主题的现代诗。这首诗以热烈的颂歌形式塑造黄河的形象，展现了黄河桀骜不驯的血性和中华民族的英雄气概。学习时可充分利用多媒体辅助的优势，通过直接诉诸视觉、听觉的画面和音乐来激发胸中澎湃激昂的民族感情。学习本课，还应通过多种形式的反复诵读，理解诗歌颂扬黄河、赞美中华民族伟大精神的内涵，体会作者的爱国情怀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408093" y="1709421"/>
            <a:ext cx="11384279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1.反复诵读，赏析诗歌凝练的语言，感受诗歌的音韵美。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2.感受诗中黄河的形象，领悟黄河所凝聚的中华民族的伟大精神。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3.细心揣摩文中的精彩段落和关键语句，了解直接抒情的方式，学会做批注。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4" name="直接连接符 3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 title=""/>
          <p:cNvGrpSpPr/>
          <p:nvPr/>
        </p:nvGrpSpPr>
        <p:grpSpPr>
          <a:xfrm>
            <a:off x="518160" y="231987"/>
            <a:ext cx="2889541" cy="666115"/>
            <a:chOff x="388620" y="173990"/>
            <a:chExt cx="2167156" cy="499586"/>
          </a:xfrm>
        </p:grpSpPr>
        <p:sp>
          <p:nvSpPr>
            <p:cNvPr id="7" name="文本框 6"/>
            <p:cNvSpPr txBox="1"/>
            <p:nvPr/>
          </p:nvSpPr>
          <p:spPr>
            <a:xfrm>
              <a:off x="828040" y="173990"/>
              <a:ext cx="1727736" cy="4995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735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学习目标</a:t>
              </a:r>
              <a:endParaRPr lang="zh-CN" altLang="en-US" sz="3735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8" name="菱形 7"/>
            <p:cNvSpPr/>
            <p:nvPr/>
          </p:nvSpPr>
          <p:spPr>
            <a:xfrm>
              <a:off x="391160" y="280035"/>
              <a:ext cx="351155" cy="351155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kumimoji="1" lang="zh-CN" altLang="en-US" sz="240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</a:endParaRPr>
            </a:p>
          </p:txBody>
        </p:sp>
        <p:cxnSp>
          <p:nvCxnSpPr>
            <p:cNvPr id="9" name="直接连接符 8"/>
            <p:cNvCxnSpPr/>
            <p:nvPr/>
          </p:nvCxnSpPr>
          <p:spPr>
            <a:xfrm>
              <a:off x="388620" y="648970"/>
              <a:ext cx="2044700" cy="0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640080" y="1734820"/>
            <a:ext cx="10833947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1.感受诗中黄河的形象，领悟黄河所凝聚的中华民族的伟大精神。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2.细心揣摩文中的精彩段落和关键语句，学会赏析和做批注。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4" name="直接连接符 3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 title=""/>
          <p:cNvGrpSpPr/>
          <p:nvPr/>
        </p:nvGrpSpPr>
        <p:grpSpPr>
          <a:xfrm>
            <a:off x="518160" y="231987"/>
            <a:ext cx="3275753" cy="666327"/>
            <a:chOff x="612" y="274"/>
            <a:chExt cx="3869" cy="787"/>
          </a:xfrm>
        </p:grpSpPr>
        <p:sp>
          <p:nvSpPr>
            <p:cNvPr id="7" name="文本框 6"/>
            <p:cNvSpPr txBox="1"/>
            <p:nvPr>
              <p:custDataLst>
                <p:tags r:id="rId2"/>
              </p:custDataLst>
            </p:nvPr>
          </p:nvSpPr>
          <p:spPr>
            <a:xfrm>
              <a:off x="1304" y="274"/>
              <a:ext cx="3177" cy="7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735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教学重难点</a:t>
              </a:r>
              <a:endParaRPr lang="en-US" altLang="zh-CN" sz="3735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8" name="菱形 7"/>
            <p:cNvSpPr/>
            <p:nvPr>
              <p:custDataLst>
                <p:tags r:id="rId3"/>
              </p:custDataLst>
            </p:nvPr>
          </p:nvSpPr>
          <p:spPr>
            <a:xfrm>
              <a:off x="616" y="441"/>
              <a:ext cx="553" cy="553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kumimoji="1" lang="zh-CN" altLang="en-US" sz="240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</a:endParaRPr>
            </a:p>
          </p:txBody>
        </p:sp>
        <p:cxnSp>
          <p:nvCxnSpPr>
            <p:cNvPr id="9" name="直接连接符 8"/>
            <p:cNvCxnSpPr/>
            <p:nvPr>
              <p:custDataLst>
                <p:tags r:id="rId4"/>
              </p:custDataLst>
            </p:nvPr>
          </p:nvCxnSpPr>
          <p:spPr>
            <a:xfrm flipV="1">
              <a:off x="612" y="989"/>
              <a:ext cx="3639" cy="33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530860" y="1788583"/>
            <a:ext cx="11130280" cy="45231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黄河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中华民族的母亲河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中华民族文明的发源地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它孕育了五千年的中国文化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见证了中华民族的荣辱兴衰。古往今来</a:t>
            </a:r>
            <a:r>
              <a:rPr lang="zh-CN" altLang="en-US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，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吟唱黄河的篇章可谓多矣</a:t>
            </a:r>
            <a:r>
              <a:rPr lang="zh-CN" altLang="en-US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，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如李白的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“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君不见黄河之水天上来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奔流到海不复回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”</a:t>
            </a:r>
            <a:r>
              <a:rPr lang="zh-CN" altLang="en-US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，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王之涣的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“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黄河远上白云间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一片孤城万仞山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”“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白日依山尽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黄河入海流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”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。今天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,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我们一起学习一首写黄河的现代诗</a:t>
            </a:r>
            <a:r>
              <a:rPr lang="en-US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——</a:t>
            </a:r>
            <a:r>
              <a:rPr lang="zh-CN" altLang="zh-CN" sz="3200" kern="100" spc="3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《黄河颂》。</a:t>
            </a:r>
            <a:endParaRPr lang="zh-CN" altLang="zh-CN" sz="3200" kern="100" spc="3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</a:endParaRPr>
          </a:p>
        </p:txBody>
      </p:sp>
      <p:cxnSp>
        <p:nvCxnSpPr>
          <p:cNvPr id="3" name="直接连接符 2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 title=""/>
          <p:cNvGrpSpPr/>
          <p:nvPr/>
        </p:nvGrpSpPr>
        <p:grpSpPr>
          <a:xfrm>
            <a:off x="518160" y="231987"/>
            <a:ext cx="2889541" cy="666115"/>
            <a:chOff x="388620" y="173990"/>
            <a:chExt cx="2167156" cy="499586"/>
          </a:xfrm>
        </p:grpSpPr>
        <p:sp>
          <p:nvSpPr>
            <p:cNvPr id="6" name="文本框 5"/>
            <p:cNvSpPr txBox="1"/>
            <p:nvPr/>
          </p:nvSpPr>
          <p:spPr>
            <a:xfrm>
              <a:off x="828040" y="173990"/>
              <a:ext cx="1727736" cy="4995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735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情境导入</a:t>
              </a:r>
              <a:endParaRPr lang="zh-CN" altLang="en-US" sz="3735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7" name="菱形 6"/>
            <p:cNvSpPr/>
            <p:nvPr/>
          </p:nvSpPr>
          <p:spPr>
            <a:xfrm>
              <a:off x="391160" y="280035"/>
              <a:ext cx="351155" cy="351155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kumimoji="1" lang="zh-CN" altLang="en-US" sz="240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</a:endParaRPr>
            </a:p>
          </p:txBody>
        </p:sp>
        <p:cxnSp>
          <p:nvCxnSpPr>
            <p:cNvPr id="8" name="直接连接符 7"/>
            <p:cNvCxnSpPr/>
            <p:nvPr/>
          </p:nvCxnSpPr>
          <p:spPr>
            <a:xfrm>
              <a:off x="388620" y="648970"/>
              <a:ext cx="2044700" cy="0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 title=""/>
          <p:cNvGrpSpPr/>
          <p:nvPr/>
        </p:nvGrpSpPr>
        <p:grpSpPr>
          <a:xfrm>
            <a:off x="518160" y="231987"/>
            <a:ext cx="2726267" cy="666327"/>
            <a:chOff x="612" y="274"/>
            <a:chExt cx="3220" cy="787"/>
          </a:xfrm>
        </p:grpSpPr>
        <p:sp>
          <p:nvSpPr>
            <p:cNvPr id="7" name="文本框 6"/>
            <p:cNvSpPr txBox="1"/>
            <p:nvPr>
              <p:custDataLst>
                <p:tags r:id="rId2"/>
              </p:custDataLst>
            </p:nvPr>
          </p:nvSpPr>
          <p:spPr>
            <a:xfrm>
              <a:off x="1304" y="274"/>
              <a:ext cx="2528" cy="7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735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预习检查</a:t>
              </a:r>
              <a:endParaRPr lang="zh-CN" altLang="en-US" sz="3735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8" name="菱形 7"/>
            <p:cNvSpPr/>
            <p:nvPr>
              <p:custDataLst>
                <p:tags r:id="rId3"/>
              </p:custDataLst>
            </p:nvPr>
          </p:nvSpPr>
          <p:spPr>
            <a:xfrm>
              <a:off x="616" y="441"/>
              <a:ext cx="553" cy="553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kumimoji="1" lang="zh-CN" altLang="en-US" sz="240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</a:endParaRPr>
            </a:p>
          </p:txBody>
        </p:sp>
        <p:cxnSp>
          <p:nvCxnSpPr>
            <p:cNvPr id="9" name="直接连接符 8"/>
            <p:cNvCxnSpPr/>
            <p:nvPr>
              <p:custDataLst>
                <p:tags r:id="rId4"/>
              </p:custDataLst>
            </p:nvPr>
          </p:nvCxnSpPr>
          <p:spPr>
            <a:xfrm>
              <a:off x="612" y="1022"/>
              <a:ext cx="3220" cy="0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矩形 9" title=""/>
          <p:cNvSpPr/>
          <p:nvPr/>
        </p:nvSpPr>
        <p:spPr>
          <a:xfrm>
            <a:off x="1031671" y="1210595"/>
            <a:ext cx="1140460" cy="6661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  <a:cs typeface="汉语拼音" panose="020b0604020202020204" pitchFamily="34" charset="0"/>
              </a:rPr>
              <a:t>diān</a:t>
            </a:r>
            <a:endParaRPr lang="en-US" altLang="zh-CN" sz="3735" b="1"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1094648" y="1700808"/>
            <a:ext cx="86106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巅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6037731" y="1684960"/>
            <a:ext cx="153924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屏障</a:t>
            </a:r>
            <a:endParaRPr lang="zh-CN" altLang="en-US" sz="5335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5612448" y="1196413"/>
            <a:ext cx="2576830" cy="6661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</a:rPr>
              <a:t>píng zhàng</a:t>
            </a:r>
            <a:endParaRPr lang="zh-CN" altLang="en-US" sz="3735" b="1">
              <a:latin typeface="宋体" panose="02010600030101010101" pitchFamily="2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3500551" y="1210595"/>
            <a:ext cx="661670" cy="6661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  <a:cs typeface="汉语拼音" panose="020b0604020202020204" pitchFamily="34" charset="0"/>
              </a:rPr>
              <a:t>pī</a:t>
            </a:r>
            <a:endParaRPr lang="en-US" altLang="zh-CN" sz="3735" b="1"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3390808" y="1700808"/>
            <a:ext cx="86106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劈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9709385" y="1220755"/>
            <a:ext cx="901065" cy="6661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  <a:cs typeface="汉语拼音" panose="020b0604020202020204" pitchFamily="34" charset="0"/>
              </a:rPr>
              <a:t>lán</a:t>
            </a:r>
            <a:endParaRPr lang="en-US" altLang="zh-CN" sz="3735" b="1"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9067635" y="1750245"/>
            <a:ext cx="1755359" cy="912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狂</a:t>
            </a:r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澜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973092" y="3387796"/>
            <a:ext cx="153924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哺</a:t>
            </a:r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育</a:t>
            </a:r>
            <a:endParaRPr lang="zh-CN" altLang="en-US" sz="533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矩形 18" title=""/>
          <p:cNvSpPr/>
          <p:nvPr/>
        </p:nvSpPr>
        <p:spPr>
          <a:xfrm>
            <a:off x="1068343" y="2897572"/>
            <a:ext cx="661670" cy="6661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</a:rPr>
              <a:t>bǔ</a:t>
            </a:r>
            <a:endParaRPr lang="en-US" altLang="zh-CN" sz="3735" b="1">
              <a:latin typeface="宋体" panose="02010600030101010101" pitchFamily="2" charset="-122"/>
            </a:endParaRPr>
          </a:p>
        </p:txBody>
      </p:sp>
      <p:sp>
        <p:nvSpPr>
          <p:cNvPr id="20" name="矩形 19" title=""/>
          <p:cNvSpPr/>
          <p:nvPr/>
        </p:nvSpPr>
        <p:spPr>
          <a:xfrm>
            <a:off x="3477411" y="3351200"/>
            <a:ext cx="153924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澎湃</a:t>
            </a:r>
            <a:endParaRPr lang="zh-CN" altLang="en-US" sz="5335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3102928" y="2862653"/>
            <a:ext cx="2098040" cy="6661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</a:rPr>
              <a:t>péng pài</a:t>
            </a:r>
            <a:endParaRPr lang="zh-CN" altLang="en-US" sz="3735" b="1">
              <a:latin typeface="宋体" panose="02010600030101010101" pitchFamily="2" charset="-122"/>
            </a:endParaRPr>
          </a:p>
        </p:txBody>
      </p:sp>
      <p:sp>
        <p:nvSpPr>
          <p:cNvPr id="22" name="矩形 21" title=""/>
          <p:cNvSpPr/>
          <p:nvPr/>
        </p:nvSpPr>
        <p:spPr>
          <a:xfrm>
            <a:off x="5961652" y="3397956"/>
            <a:ext cx="153924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榜</a:t>
            </a:r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样</a:t>
            </a:r>
            <a:endParaRPr lang="zh-CN" altLang="en-US" sz="533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矩形 22" title=""/>
          <p:cNvSpPr/>
          <p:nvPr/>
        </p:nvSpPr>
        <p:spPr>
          <a:xfrm>
            <a:off x="5945143" y="2907732"/>
            <a:ext cx="1140460" cy="6661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</a:rPr>
              <a:t>bǎng</a:t>
            </a:r>
            <a:endParaRPr lang="en-US" altLang="zh-CN" sz="3735" b="1">
              <a:latin typeface="宋体" panose="02010600030101010101" pitchFamily="2" charset="-122"/>
            </a:endParaRPr>
          </a:p>
        </p:txBody>
      </p:sp>
      <p:sp>
        <p:nvSpPr>
          <p:cNvPr id="24" name="矩形 23" title=""/>
          <p:cNvSpPr/>
          <p:nvPr/>
        </p:nvSpPr>
        <p:spPr>
          <a:xfrm>
            <a:off x="9638265" y="2856515"/>
            <a:ext cx="901065" cy="6661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  <a:cs typeface="汉语拼音" panose="020b0604020202020204" pitchFamily="34" charset="0"/>
              </a:rPr>
              <a:t>xiè</a:t>
            </a:r>
            <a:endParaRPr lang="en-US" altLang="zh-CN" sz="3735" b="1"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5" name="矩形 24" title=""/>
          <p:cNvSpPr/>
          <p:nvPr/>
        </p:nvSpPr>
        <p:spPr>
          <a:xfrm>
            <a:off x="8996515" y="3386005"/>
            <a:ext cx="1755359" cy="912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流</a:t>
            </a:r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泻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26" name="矩形 25" title=""/>
          <p:cNvSpPr/>
          <p:nvPr/>
        </p:nvSpPr>
        <p:spPr>
          <a:xfrm>
            <a:off x="1550905" y="4492275"/>
            <a:ext cx="1140460" cy="6661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  <a:cs typeface="汉语拼音" panose="020b0604020202020204" pitchFamily="34" charset="0"/>
              </a:rPr>
              <a:t>yuán</a:t>
            </a:r>
            <a:endParaRPr lang="en-US" altLang="zh-CN" sz="3735" b="1"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909155" y="5021765"/>
            <a:ext cx="1755359" cy="912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发</a:t>
            </a:r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源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28" name="矩形 27" title=""/>
          <p:cNvSpPr/>
          <p:nvPr/>
        </p:nvSpPr>
        <p:spPr>
          <a:xfrm>
            <a:off x="3523252" y="5003236"/>
            <a:ext cx="153924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浊</a:t>
            </a:r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流</a:t>
            </a:r>
            <a:endParaRPr lang="zh-CN" altLang="en-US" sz="533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矩形 28" title=""/>
          <p:cNvSpPr/>
          <p:nvPr/>
        </p:nvSpPr>
        <p:spPr>
          <a:xfrm>
            <a:off x="3506743" y="4513012"/>
            <a:ext cx="1140460" cy="6661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</a:rPr>
              <a:t>zhuó</a:t>
            </a:r>
            <a:endParaRPr lang="en-US" altLang="zh-CN" sz="3735" b="1">
              <a:latin typeface="宋体" panose="02010600030101010101" pitchFamily="2" charset="-122"/>
            </a:endParaRPr>
          </a:p>
        </p:txBody>
      </p:sp>
      <p:sp>
        <p:nvSpPr>
          <p:cNvPr id="30" name="矩形 29" title=""/>
          <p:cNvSpPr/>
          <p:nvPr/>
        </p:nvSpPr>
        <p:spPr>
          <a:xfrm>
            <a:off x="6012452" y="5013396"/>
            <a:ext cx="153924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宛</a:t>
            </a:r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转</a:t>
            </a:r>
            <a:endParaRPr lang="zh-CN" altLang="en-US" sz="533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矩形 30" title=""/>
          <p:cNvSpPr/>
          <p:nvPr/>
        </p:nvSpPr>
        <p:spPr>
          <a:xfrm>
            <a:off x="5995943" y="4523172"/>
            <a:ext cx="901065" cy="6661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</a:rPr>
              <a:t>wǎn</a:t>
            </a:r>
            <a:endParaRPr lang="en-US" altLang="zh-CN" sz="3735" b="1">
              <a:latin typeface="宋体" panose="02010600030101010101" pitchFamily="2" charset="-122"/>
            </a:endParaRPr>
          </a:p>
        </p:txBody>
      </p:sp>
      <p:sp>
        <p:nvSpPr>
          <p:cNvPr id="32" name="矩形 31" title=""/>
          <p:cNvSpPr/>
          <p:nvPr/>
        </p:nvSpPr>
        <p:spPr>
          <a:xfrm>
            <a:off x="9202849" y="4467647"/>
            <a:ext cx="661670" cy="6661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err="1">
                <a:latin typeface="宋体" panose="02010600030101010101" pitchFamily="2" charset="-122"/>
                <a:cs typeface="汉语拼音" panose="020b0604020202020204" pitchFamily="34" charset="0"/>
              </a:rPr>
              <a:t>qū</a:t>
            </a:r>
            <a:endParaRPr lang="en-US" altLang="zh-CN" sz="3735" b="1"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33" name="矩形 32" title=""/>
          <p:cNvSpPr/>
          <p:nvPr/>
        </p:nvSpPr>
        <p:spPr>
          <a:xfrm>
            <a:off x="8510455" y="5013396"/>
            <a:ext cx="2895600" cy="9124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九</a:t>
            </a:r>
            <a:r>
              <a:rPr lang="zh-CN" altLang="en-US" sz="533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曲</a:t>
            </a:r>
            <a:r>
              <a:rPr lang="zh-CN" altLang="en-US" sz="5335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连环</a:t>
            </a:r>
            <a:endParaRPr lang="zh-CN" altLang="en-US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  <p:bldP spid="21" grpId="0"/>
      <p:bldP spid="23" grpId="0"/>
      <p:bldP spid="24" grpId="0"/>
      <p:bldP spid="26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 title=""/>
          <p:cNvGrpSpPr/>
          <p:nvPr/>
        </p:nvGrpSpPr>
        <p:grpSpPr>
          <a:xfrm>
            <a:off x="518160" y="231987"/>
            <a:ext cx="2726267" cy="666327"/>
            <a:chOff x="612" y="274"/>
            <a:chExt cx="3220" cy="787"/>
          </a:xfrm>
        </p:grpSpPr>
        <p:sp>
          <p:nvSpPr>
            <p:cNvPr id="6" name="文本框 5"/>
            <p:cNvSpPr txBox="1"/>
            <p:nvPr>
              <p:custDataLst>
                <p:tags r:id="rId2"/>
              </p:custDataLst>
            </p:nvPr>
          </p:nvSpPr>
          <p:spPr>
            <a:xfrm>
              <a:off x="1304" y="274"/>
              <a:ext cx="2528" cy="7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735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预习检查</a:t>
              </a:r>
              <a:endParaRPr lang="zh-CN" altLang="en-US" sz="3735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7" name="菱形 6"/>
            <p:cNvSpPr/>
            <p:nvPr>
              <p:custDataLst>
                <p:tags r:id="rId3"/>
              </p:custDataLst>
            </p:nvPr>
          </p:nvSpPr>
          <p:spPr>
            <a:xfrm>
              <a:off x="616" y="441"/>
              <a:ext cx="553" cy="553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kumimoji="1" lang="zh-CN" altLang="en-US" sz="240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</a:endParaRPr>
            </a:p>
          </p:txBody>
        </p: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>
              <a:off x="612" y="1022"/>
              <a:ext cx="3220" cy="0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 Box 10" title=""/>
          <p:cNvSpPr txBox="1"/>
          <p:nvPr/>
        </p:nvSpPr>
        <p:spPr>
          <a:xfrm>
            <a:off x="2319004" y="1545760"/>
            <a:ext cx="921850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比喻幼年或青年时代的生活环境或文化、运动等发源地。课文中指黄河是中华民族的发源地。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 Box 11" title=""/>
          <p:cNvSpPr txBox="1"/>
          <p:nvPr/>
        </p:nvSpPr>
        <p:spPr>
          <a:xfrm>
            <a:off x="2319883" y="2727329"/>
            <a:ext cx="7553113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生长；产生（多用于抽象事物）。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Text Box 12" title=""/>
          <p:cNvSpPr txBox="1"/>
          <p:nvPr/>
        </p:nvSpPr>
        <p:spPr>
          <a:xfrm>
            <a:off x="2319004" y="3351264"/>
            <a:ext cx="8877739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形容波浪互相撞击；形容声势浩大，气势雄伟。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Text Box 13" title=""/>
          <p:cNvSpPr txBox="1"/>
          <p:nvPr/>
        </p:nvSpPr>
        <p:spPr>
          <a:xfrm>
            <a:off x="2319004" y="4080979"/>
            <a:ext cx="9405636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巨大的波浪。比喻动荡不安的局势或猛烈的潮流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580356" y="4027597"/>
            <a:ext cx="193932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狂澜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580356" y="3350683"/>
            <a:ext cx="193932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澎湃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580356" y="2673768"/>
            <a:ext cx="193932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滋长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580356" y="1509596"/>
            <a:ext cx="193932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摇篮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7" name="文本框 1" title=""/>
          <p:cNvSpPr txBox="1"/>
          <p:nvPr/>
        </p:nvSpPr>
        <p:spPr>
          <a:xfrm>
            <a:off x="580356" y="4704512"/>
            <a:ext cx="193932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宛转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8" name="文本框 1" title=""/>
          <p:cNvSpPr txBox="1"/>
          <p:nvPr/>
        </p:nvSpPr>
        <p:spPr>
          <a:xfrm>
            <a:off x="580356" y="5389473"/>
            <a:ext cx="193932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屏障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9" name="Text Box 13" title=""/>
          <p:cNvSpPr txBox="1"/>
          <p:nvPr/>
        </p:nvSpPr>
        <p:spPr>
          <a:xfrm>
            <a:off x="2319004" y="4716544"/>
            <a:ext cx="8561539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课文中形容黄河弯弯曲曲地流过。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Text Box 13" title=""/>
          <p:cNvSpPr txBox="1"/>
          <p:nvPr/>
        </p:nvSpPr>
        <p:spPr>
          <a:xfrm>
            <a:off x="2319004" y="5373827"/>
            <a:ext cx="962914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像屏风那样遮挡着的东西（多指山岭、岛屿等）。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414867" y="1833880"/>
            <a:ext cx="11362267" cy="45231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光未然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(1913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—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2002)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，原名张光年，湖北光化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今老河口西北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人。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1927</a:t>
            </a:r>
            <a:r>
              <a:rPr lang="zh-CN" altLang="en-US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在中学时代即参加革命工作，曾做过学徒、店员和小学教师。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1935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月创作《五月的鲜花》歌词，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1936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年抵达上海，参加抗日救亡运动并从事进步文艺活动。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1939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年到延安后创作了歌颂中华民族精神的组诗《黄河大合唱》，经冼星海谱曲后风行全国。</a:t>
            </a:r>
            <a:endParaRPr lang="zh-CN" altLang="zh-CN" sz="3200" kern="100">
              <a:effectLst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cxnSp>
        <p:nvCxnSpPr>
          <p:cNvPr id="3" name="直接连接符 2" title=""/>
          <p:cNvCxnSpPr/>
          <p:nvPr/>
        </p:nvCxnSpPr>
        <p:spPr>
          <a:xfrm>
            <a:off x="0" y="1124373"/>
            <a:ext cx="12192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 title=""/>
          <p:cNvGrpSpPr/>
          <p:nvPr/>
        </p:nvGrpSpPr>
        <p:grpSpPr>
          <a:xfrm>
            <a:off x="518160" y="231987"/>
            <a:ext cx="5226473" cy="649393"/>
            <a:chOff x="612" y="274"/>
            <a:chExt cx="6173" cy="767"/>
          </a:xfrm>
        </p:grpSpPr>
        <p:sp>
          <p:nvSpPr>
            <p:cNvPr id="6" name="文本框 5"/>
            <p:cNvSpPr txBox="1"/>
            <p:nvPr>
              <p:custDataLst>
                <p:tags r:id="rId2"/>
              </p:custDataLst>
            </p:nvPr>
          </p:nvSpPr>
          <p:spPr>
            <a:xfrm>
              <a:off x="1304" y="274"/>
              <a:ext cx="5481" cy="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知识链接</a:t>
              </a:r>
              <a:r>
                <a:rPr lang="en-US" altLang="zh-CN" sz="3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——</a:t>
              </a:r>
              <a:r>
                <a:rPr lang="zh-CN" altLang="en-US" sz="3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作者介绍</a:t>
              </a:r>
              <a:endParaRPr lang="zh-CN" altLang="en-US" sz="3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7" name="菱形 6"/>
            <p:cNvSpPr/>
            <p:nvPr>
              <p:custDataLst>
                <p:tags r:id="rId3"/>
              </p:custDataLst>
            </p:nvPr>
          </p:nvSpPr>
          <p:spPr>
            <a:xfrm>
              <a:off x="616" y="441"/>
              <a:ext cx="553" cy="553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kumimoji="1" lang="zh-CN" altLang="en-US" sz="240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</a:endParaRPr>
            </a:p>
          </p:txBody>
        </p: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>
              <a:off x="612" y="1022"/>
              <a:ext cx="5761" cy="19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259080" y="1402292"/>
            <a:ext cx="11673840" cy="52622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反复朗读课文，读出诗韵。</a:t>
            </a:r>
            <a:endParaRPr lang="en-US" altLang="zh-CN" sz="3200" kern="1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1.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探究：请同学们初步朗读诗歌，并结合历史创作背景，谈谈该如何朗读本篇诗歌。</a:t>
            </a:r>
            <a:endParaRPr lang="zh-CN" altLang="zh-CN" sz="3200" kern="10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2.</a:t>
            </a:r>
            <a:r>
              <a:rPr lang="zh-CN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小组中的成员进行朗读交流，相互做出评价。</a:t>
            </a:r>
            <a:endParaRPr lang="en-US" altLang="zh-CN" sz="3200" kern="1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3.</a:t>
            </a:r>
            <a:r>
              <a:rPr lang="zh-CN" altLang="en-US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选取自己喜欢的部分在课堂上朗读，讨论如何读得更好，更能读出感情。</a:t>
            </a:r>
            <a:endParaRPr lang="en-US" altLang="zh-CN" sz="3200" kern="1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4.</a:t>
            </a:r>
            <a:r>
              <a:rPr lang="zh-CN" altLang="en-US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认真聆听老师范读。</a:t>
            </a:r>
            <a:endParaRPr lang="zh-CN" altLang="zh-CN" sz="3200" kern="10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30480" y="287232"/>
            <a:ext cx="12192000" cy="892387"/>
            <a:chOff x="0" y="173990"/>
            <a:chExt cx="9144000" cy="669290"/>
          </a:xfrm>
        </p:grpSpPr>
        <p:cxnSp>
          <p:nvCxnSpPr>
            <p:cNvPr id="10" name="直接连接符 9"/>
            <p:cNvCxnSpPr/>
            <p:nvPr/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组合 12"/>
            <p:cNvGrpSpPr/>
            <p:nvPr/>
          </p:nvGrpSpPr>
          <p:grpSpPr>
            <a:xfrm>
              <a:off x="388620" y="173990"/>
              <a:ext cx="3919855" cy="474980"/>
              <a:chOff x="612" y="274"/>
              <a:chExt cx="6173" cy="748"/>
            </a:xfrm>
          </p:grpSpPr>
          <p:sp>
            <p:nvSpPr>
              <p:cNvPr id="14" name="文本框 13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304" y="274"/>
                <a:ext cx="5481" cy="6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黑体" panose="02010609060101010101" pitchFamily="49" charset="-122"/>
                    <a:ea typeface="黑体" panose="02010609060101010101" pitchFamily="49" charset="-122"/>
                  </a:rPr>
                  <a:t>学习任务一：朗读课文</a:t>
                </a:r>
                <a:endParaRPr lang="zh-CN" altLang="en-US" sz="32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5" name="菱形 14"/>
              <p:cNvSpPr/>
              <p:nvPr>
                <p:custDataLst>
                  <p:tags r:id="rId3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 sz="2400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16" name="直接连接符 15"/>
              <p:cNvCxnSpPr/>
              <p:nvPr>
                <p:custDataLst>
                  <p:tags r:id="rId4"/>
                </p:custDataLst>
              </p:nvPr>
            </p:nvCxnSpPr>
            <p:spPr>
              <a:xfrm flipV="1">
                <a:off x="612" y="994"/>
                <a:ext cx="5772" cy="28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408304" y="1476167"/>
            <a:ext cx="11375391" cy="52108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(1)</a:t>
            </a:r>
            <a:r>
              <a:rPr lang="zh-CN" altLang="zh-CN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“我站在高山之巅，望黄河滚滚，奔向东南。”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总领下文，因此停顿要稍长。后面的四个分句注意重点词语“掀”</a:t>
            </a:r>
            <a:r>
              <a:rPr lang="en-US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“结”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“奔”“劈”的重读，且</a:t>
            </a:r>
            <a:r>
              <a:rPr lang="zh-CN" altLang="en-US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这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四句应该越读越激昂，表现黄河</a:t>
            </a:r>
            <a:r>
              <a:rPr lang="zh-CN" altLang="en-US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磅礴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的气势。</a:t>
            </a:r>
            <a:endParaRPr lang="zh-CN" altLang="zh-CN" sz="3200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(2)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三个</a:t>
            </a:r>
            <a:r>
              <a:rPr lang="zh-CN" altLang="zh-CN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“啊</a:t>
            </a:r>
            <a:r>
              <a:rPr lang="zh-CN" altLang="en-US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！黄河</a:t>
            </a:r>
            <a:r>
              <a:rPr lang="zh-CN" altLang="zh-CN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中的“啊”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要读得深沉，声音稍稍延长；“黄河”要读得高昂，表明</a:t>
            </a:r>
            <a:r>
              <a:rPr lang="zh-CN" altLang="en-US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歌颂</a:t>
            </a:r>
            <a:r>
              <a:rPr lang="zh-CN" altLang="en-US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”之意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zh-CN" sz="3200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(3)</a:t>
            </a:r>
            <a:r>
              <a:rPr lang="zh-CN" altLang="en-US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诗歌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最后两句</a:t>
            </a:r>
            <a:r>
              <a:rPr lang="zh-CN" altLang="zh-CN" sz="3200" b="1" kern="100" spc="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“像你一样的伟大坚强”</a:t>
            </a:r>
            <a:r>
              <a:rPr lang="zh-CN" altLang="zh-CN" sz="3200" kern="100" spc="3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</a:rPr>
              <a:t>充满了战斗的决心，要读得铿锵有力。</a:t>
            </a:r>
            <a:endParaRPr lang="zh-CN" altLang="zh-CN" sz="3200" kern="100" spc="3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3" name="组合 2" title=""/>
          <p:cNvGrpSpPr/>
          <p:nvPr/>
        </p:nvGrpSpPr>
        <p:grpSpPr>
          <a:xfrm>
            <a:off x="0" y="294005"/>
            <a:ext cx="12192000" cy="892387"/>
            <a:chOff x="0" y="173990"/>
            <a:chExt cx="9144000" cy="669290"/>
          </a:xfrm>
        </p:grpSpPr>
        <p:cxnSp>
          <p:nvCxnSpPr>
            <p:cNvPr id="11" name="直接连接符 10"/>
            <p:cNvCxnSpPr/>
            <p:nvPr/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组合 12"/>
            <p:cNvGrpSpPr/>
            <p:nvPr/>
          </p:nvGrpSpPr>
          <p:grpSpPr>
            <a:xfrm>
              <a:off x="388620" y="173990"/>
              <a:ext cx="3919855" cy="474980"/>
              <a:chOff x="612" y="274"/>
              <a:chExt cx="6173" cy="748"/>
            </a:xfrm>
          </p:grpSpPr>
          <p:sp>
            <p:nvSpPr>
              <p:cNvPr id="14" name="文本框 13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304" y="274"/>
                <a:ext cx="5481" cy="6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黑体" panose="02010609060101010101" pitchFamily="49" charset="-122"/>
                    <a:ea typeface="黑体" panose="02010609060101010101" pitchFamily="49" charset="-122"/>
                  </a:rPr>
                  <a:t>学习任务一：朗读课文</a:t>
                </a:r>
                <a:endParaRPr lang="zh-CN" altLang="en-US" sz="32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5" name="菱形 14"/>
              <p:cNvSpPr/>
              <p:nvPr>
                <p:custDataLst>
                  <p:tags r:id="rId3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 sz="2400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16" name="直接连接符 15"/>
              <p:cNvCxnSpPr/>
              <p:nvPr>
                <p:custDataLst>
                  <p:tags r:id="rId4"/>
                </p:custDataLst>
              </p:nvPr>
            </p:nvCxnSpPr>
            <p:spPr>
              <a:xfrm flipV="1">
                <a:off x="612" y="994"/>
                <a:ext cx="5772" cy="28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 Box 4" title=""/>
          <p:cNvSpPr txBox="1">
            <a:spLocks noChangeArrowheads="1"/>
          </p:cNvSpPr>
          <p:nvPr/>
        </p:nvSpPr>
        <p:spPr bwMode="auto">
          <a:xfrm>
            <a:off x="521545" y="1579064"/>
            <a:ext cx="11019367" cy="156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kumimoji="1"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kumimoji="1"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）找出</a:t>
            </a:r>
            <a:r>
              <a:rPr lang="zh-CN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表现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颂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的提示性、标志性的语言或句子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。体会其作用。</a:t>
            </a:r>
            <a:endParaRPr lang="zh-CN" altLang="zh-CN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69383" y="3234267"/>
            <a:ext cx="10923693" cy="304609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“啊！黄河！”反复三次，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直接抒情，开启了歌颂的篇章。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同时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把诗歌主体分为三个层次，从“哺育”到“保卫”再到“激励”，由实到虚，环环相扣，形成了一种回环往复的韵律美，同时抒发了作者对黄河的热爱与赞美。</a:t>
            </a:r>
            <a:endParaRPr lang="zh-CN" altLang="zh-CN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10" name="组合 9" title=""/>
          <p:cNvGrpSpPr/>
          <p:nvPr/>
        </p:nvGrpSpPr>
        <p:grpSpPr>
          <a:xfrm>
            <a:off x="21167" y="294005"/>
            <a:ext cx="12192000" cy="892387"/>
            <a:chOff x="0" y="173990"/>
            <a:chExt cx="9144000" cy="669290"/>
          </a:xfrm>
        </p:grpSpPr>
        <p:cxnSp>
          <p:nvCxnSpPr>
            <p:cNvPr id="11" name="直接连接符 10"/>
            <p:cNvCxnSpPr/>
            <p:nvPr/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组合 12"/>
            <p:cNvGrpSpPr/>
            <p:nvPr/>
          </p:nvGrpSpPr>
          <p:grpSpPr>
            <a:xfrm>
              <a:off x="388620" y="173990"/>
              <a:ext cx="3919855" cy="474980"/>
              <a:chOff x="612" y="274"/>
              <a:chExt cx="6173" cy="748"/>
            </a:xfrm>
          </p:grpSpPr>
          <p:sp>
            <p:nvSpPr>
              <p:cNvPr id="14" name="文本框 13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304" y="274"/>
                <a:ext cx="5481" cy="6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黑体" panose="02010609060101010101" pitchFamily="49" charset="-122"/>
                    <a:ea typeface="黑体" panose="02010609060101010101" pitchFamily="49" charset="-122"/>
                  </a:rPr>
                  <a:t>学习任务二：再读感知</a:t>
                </a:r>
                <a:endParaRPr lang="zh-CN" altLang="en-US" sz="32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5" name="菱形 14"/>
              <p:cNvSpPr/>
              <p:nvPr>
                <p:custDataLst>
                  <p:tags r:id="rId3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 sz="2400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16" name="直接连接符 15"/>
              <p:cNvCxnSpPr/>
              <p:nvPr>
                <p:custDataLst>
                  <p:tags r:id="rId4"/>
                </p:custDataLst>
              </p:nvPr>
            </p:nvCxnSpPr>
            <p:spPr>
              <a:xfrm flipV="1">
                <a:off x="612" y="994"/>
                <a:ext cx="5772" cy="28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35689" y="1370755"/>
            <a:ext cx="11121813" cy="3046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1.</a:t>
            </a:r>
            <a:r>
              <a:rPr lang="zh-CN" altLang="en-US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理解诗歌内容。</a:t>
            </a:r>
            <a:endParaRPr lang="zh-CN" altLang="en-US" sz="3200" kern="1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）这首诗歌是赞美黄河的，全诗分成朗诵词和歌词两大部分，朗诵词可以看作是一个序曲，它的主要内容和作用是什么？</a:t>
            </a:r>
            <a:endParaRPr lang="zh-CN" altLang="en-US" sz="3200" kern="1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260773" y="4260935"/>
            <a:ext cx="11196729" cy="2306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3200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内容：赞扬黄河的精神、中华民族的精神——伟大坚强。</a:t>
            </a:r>
            <a:endParaRPr lang="zh-CN" altLang="zh-CN" sz="3200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3200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作用：点名“赞美黄河与中华民族”的主题，引出下文的颂歌。</a:t>
            </a:r>
            <a:endParaRPr lang="zh-CN" altLang="zh-CN" sz="3200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0" y="300779"/>
            <a:ext cx="12192000" cy="892387"/>
            <a:chOff x="0" y="173990"/>
            <a:chExt cx="9144000" cy="669290"/>
          </a:xfrm>
        </p:grpSpPr>
        <p:cxnSp>
          <p:nvCxnSpPr>
            <p:cNvPr id="12" name="直接连接符 11"/>
            <p:cNvCxnSpPr/>
            <p:nvPr/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组合 13"/>
            <p:cNvGrpSpPr/>
            <p:nvPr/>
          </p:nvGrpSpPr>
          <p:grpSpPr>
            <a:xfrm>
              <a:off x="388620" y="173990"/>
              <a:ext cx="3919855" cy="474980"/>
              <a:chOff x="612" y="274"/>
              <a:chExt cx="6173" cy="748"/>
            </a:xfrm>
          </p:grpSpPr>
          <p:sp>
            <p:nvSpPr>
              <p:cNvPr id="15" name="文本框 14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304" y="274"/>
                <a:ext cx="5481" cy="6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黑体" panose="02010609060101010101" pitchFamily="49" charset="-122"/>
                    <a:ea typeface="黑体" panose="02010609060101010101" pitchFamily="49" charset="-122"/>
                  </a:rPr>
                  <a:t>学习任务二：再读感知</a:t>
                </a:r>
                <a:endParaRPr lang="zh-CN" altLang="en-US" sz="32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6" name="菱形 15"/>
              <p:cNvSpPr/>
              <p:nvPr>
                <p:custDataLst>
                  <p:tags r:id="rId3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 sz="2400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17" name="直接连接符 16"/>
              <p:cNvCxnSpPr/>
              <p:nvPr>
                <p:custDataLst>
                  <p:tags r:id="rId4"/>
                </p:custDataLst>
              </p:nvPr>
            </p:nvCxnSpPr>
            <p:spPr>
              <a:xfrm flipV="1">
                <a:off x="612" y="994"/>
                <a:ext cx="5772" cy="28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212236" y="3324557"/>
            <a:ext cx="11690204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3200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对黄河进行了近镜头特写、俯瞰全景式总写、纵向描写、横向</a:t>
            </a:r>
            <a:r>
              <a:rPr lang="zh-CN" altLang="en-US" sz="3200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描写，</a:t>
            </a:r>
            <a:r>
              <a:rPr lang="zh-CN" altLang="zh-CN" sz="3200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表现了黄河一往无前、无坚不摧的特点。</a:t>
            </a:r>
            <a:endParaRPr lang="zh-CN" altLang="zh-CN" sz="2400" kern="100">
              <a:solidFill>
                <a:srgbClr val="FF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12236" y="1401065"/>
            <a:ext cx="11767524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3200" b="1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3200" b="1" kern="1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）在歌颂黄河之前，诗人先对其进行了一番描绘，哪些语句是对黄河的描绘？诗人是怎样描绘的？表现了黄河怎样的特点？</a:t>
            </a:r>
            <a:endParaRPr lang="zh-CN" altLang="en-US" sz="3200" b="1" kern="1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0" name="组合 9" title=""/>
          <p:cNvGrpSpPr/>
          <p:nvPr/>
        </p:nvGrpSpPr>
        <p:grpSpPr>
          <a:xfrm>
            <a:off x="0" y="300779"/>
            <a:ext cx="12192000" cy="892387"/>
            <a:chOff x="0" y="173990"/>
            <a:chExt cx="9144000" cy="669290"/>
          </a:xfrm>
        </p:grpSpPr>
        <p:cxnSp>
          <p:nvCxnSpPr>
            <p:cNvPr id="11" name="直接连接符 10"/>
            <p:cNvCxnSpPr/>
            <p:nvPr/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组合 12"/>
            <p:cNvGrpSpPr/>
            <p:nvPr/>
          </p:nvGrpSpPr>
          <p:grpSpPr>
            <a:xfrm>
              <a:off x="388620" y="173990"/>
              <a:ext cx="3919855" cy="474980"/>
              <a:chOff x="612" y="274"/>
              <a:chExt cx="6173" cy="748"/>
            </a:xfrm>
          </p:grpSpPr>
          <p:sp>
            <p:nvSpPr>
              <p:cNvPr id="14" name="文本框 13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304" y="274"/>
                <a:ext cx="5481" cy="6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黑体" panose="02010609060101010101" pitchFamily="49" charset="-122"/>
                    <a:ea typeface="黑体" panose="02010609060101010101" pitchFamily="49" charset="-122"/>
                  </a:rPr>
                  <a:t>学习任务二：再读感知</a:t>
                </a:r>
                <a:endParaRPr lang="zh-CN" altLang="en-US" sz="32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5" name="菱形 14"/>
              <p:cNvSpPr/>
              <p:nvPr>
                <p:custDataLst>
                  <p:tags r:id="rId3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 sz="2400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16" name="直接连接符 15"/>
              <p:cNvCxnSpPr/>
              <p:nvPr>
                <p:custDataLst>
                  <p:tags r:id="rId4"/>
                </p:custDataLst>
              </p:nvPr>
            </p:nvCxnSpPr>
            <p:spPr>
              <a:xfrm flipV="1">
                <a:off x="612" y="994"/>
                <a:ext cx="5772" cy="28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文本框 3" title=""/>
          <p:cNvSpPr txBox="1"/>
          <p:nvPr/>
        </p:nvSpPr>
        <p:spPr>
          <a:xfrm>
            <a:off x="4085500" y="1094957"/>
            <a:ext cx="3364560" cy="5760913"/>
          </a:xfrm>
          <a:prstGeom prst="roundRect">
            <a:avLst/>
          </a:prstGeom>
          <a:solidFill>
            <a:schemeClr val="accent5">
              <a:lumMod val="20000"/>
              <a:lumOff val="80000"/>
              <a:alpha val="28000"/>
            </a:schemeClr>
          </a:solidFill>
          <a:ln w="952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望黄河滚滚，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奔向东南。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惊涛澎湃，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掀起万丈狂澜；</a:t>
            </a:r>
            <a:endParaRPr lang="zh-CN" altLang="en-US" sz="2665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浊流宛转，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结成九曲连环 </a:t>
            </a:r>
            <a:r>
              <a:rPr lang="en-US" altLang="zh-CN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;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从昆仑山下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奔向黄海之边 </a:t>
            </a:r>
            <a:r>
              <a:rPr lang="en-US" altLang="zh-CN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;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把中原大地</a:t>
            </a:r>
            <a:endParaRPr lang="zh-CN" altLang="en-US" sz="2665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</a:rPr>
              <a:t>劈成南北两面。</a:t>
            </a:r>
            <a:endParaRPr lang="zh-CN" altLang="en-US" sz="266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1" title=""/>
          <p:cNvSpPr txBox="1"/>
          <p:nvPr/>
        </p:nvSpPr>
        <p:spPr>
          <a:xfrm flipH="1">
            <a:off x="7450060" y="3611620"/>
            <a:ext cx="4283161" cy="583564"/>
          </a:xfrm>
          <a:prstGeom prst="homePlate">
            <a:avLst/>
          </a:prstGeom>
          <a:solidFill>
            <a:schemeClr val="accent1">
              <a:lumMod val="20000"/>
              <a:lumOff val="80000"/>
              <a:alpha val="60000"/>
            </a:schemeClr>
          </a:solidFill>
          <a:ln w="28575" cmpd="sng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俯瞰全景式的总写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1" title=""/>
          <p:cNvSpPr txBox="1"/>
          <p:nvPr/>
        </p:nvSpPr>
        <p:spPr>
          <a:xfrm>
            <a:off x="194553" y="4579839"/>
            <a:ext cx="3598588" cy="1076324"/>
          </a:xfrm>
          <a:prstGeom prst="homePlate">
            <a:avLst/>
          </a:prstGeom>
          <a:solidFill>
            <a:schemeClr val="accent1">
              <a:lumMod val="20000"/>
              <a:lumOff val="80000"/>
              <a:alpha val="60000"/>
            </a:schemeClr>
          </a:solidFill>
          <a:ln w="28575" cmpd="sng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纵向描写黄河</a:t>
            </a:r>
            <a:endParaRPr lang="en-US" altLang="zh-CN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的流向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文本框 1" title=""/>
          <p:cNvSpPr txBox="1"/>
          <p:nvPr/>
        </p:nvSpPr>
        <p:spPr>
          <a:xfrm flipH="1">
            <a:off x="7491729" y="5561112"/>
            <a:ext cx="4283161" cy="1076324"/>
          </a:xfrm>
          <a:prstGeom prst="homePlate">
            <a:avLst/>
          </a:prstGeom>
          <a:solidFill>
            <a:schemeClr val="accent1">
              <a:lumMod val="20000"/>
              <a:lumOff val="80000"/>
              <a:alpha val="60000"/>
            </a:schemeClr>
          </a:solidFill>
          <a:ln w="28575" cmpd="sng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横向展开到黄河流   </a:t>
            </a:r>
            <a:endParaRPr lang="en-US" altLang="zh-CN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域两岸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左大括号 3" title=""/>
          <p:cNvSpPr/>
          <p:nvPr/>
        </p:nvSpPr>
        <p:spPr>
          <a:xfrm rot="10800000">
            <a:off x="6796652" y="3529064"/>
            <a:ext cx="338795" cy="780667"/>
          </a:xfrm>
          <a:prstGeom prst="leftBrace">
            <a:avLst>
              <a:gd name="adj1" fmla="val 42128"/>
              <a:gd name="adj2" fmla="val 49251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左大括号 1" title=""/>
          <p:cNvSpPr/>
          <p:nvPr/>
        </p:nvSpPr>
        <p:spPr>
          <a:xfrm rot="10800000">
            <a:off x="6796652" y="5733627"/>
            <a:ext cx="307129" cy="762967"/>
          </a:xfrm>
          <a:prstGeom prst="leftBrace">
            <a:avLst>
              <a:gd name="adj1" fmla="val 42128"/>
              <a:gd name="adj2" fmla="val 49251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左大括号 9" title=""/>
          <p:cNvSpPr/>
          <p:nvPr/>
        </p:nvSpPr>
        <p:spPr>
          <a:xfrm>
            <a:off x="3924712" y="4759008"/>
            <a:ext cx="347928" cy="749659"/>
          </a:xfrm>
          <a:prstGeom prst="leftBrace">
            <a:avLst>
              <a:gd name="adj1" fmla="val 42128"/>
              <a:gd name="adj2" fmla="val 49251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文本框 1" title=""/>
          <p:cNvSpPr txBox="1"/>
          <p:nvPr/>
        </p:nvSpPr>
        <p:spPr>
          <a:xfrm flipH="1">
            <a:off x="369036" y="2345727"/>
            <a:ext cx="3424105" cy="1194950"/>
          </a:xfrm>
          <a:prstGeom prst="leftArrow">
            <a:avLst/>
          </a:prstGeom>
          <a:solidFill>
            <a:schemeClr val="accent1">
              <a:lumMod val="20000"/>
              <a:lumOff val="80000"/>
              <a:alpha val="62000"/>
            </a:schemeClr>
          </a:solidFill>
          <a:ln w="28575" cmpd="sng">
            <a:solidFill>
              <a:schemeClr val="bg1"/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近镜头特写</a:t>
            </a:r>
            <a:endParaRPr lang="zh-CN" altLang="en-US" sz="3200" b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左大括号 11" title=""/>
          <p:cNvSpPr/>
          <p:nvPr/>
        </p:nvSpPr>
        <p:spPr>
          <a:xfrm>
            <a:off x="3892683" y="2566863"/>
            <a:ext cx="347928" cy="749657"/>
          </a:xfrm>
          <a:prstGeom prst="leftBrace">
            <a:avLst>
              <a:gd name="adj1" fmla="val 42128"/>
              <a:gd name="adj2" fmla="val 49251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椭圆 15" title=""/>
          <p:cNvSpPr/>
          <p:nvPr/>
        </p:nvSpPr>
        <p:spPr>
          <a:xfrm>
            <a:off x="4253505" y="6074773"/>
            <a:ext cx="533363" cy="505656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Text Box 3" title=""/>
          <p:cNvSpPr txBox="1">
            <a:spLocks noChangeArrowheads="1"/>
          </p:cNvSpPr>
          <p:nvPr/>
        </p:nvSpPr>
        <p:spPr bwMode="auto">
          <a:xfrm>
            <a:off x="7951339" y="1383455"/>
            <a:ext cx="3739381" cy="15659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2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“掀、结、奔、劈”表现了</a:t>
            </a:r>
            <a:endParaRPr lang="en-US" altLang="zh-CN" sz="2400" b="1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sym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zh-CN" altLang="en-US" sz="2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黄河一往无前、无坚不摧的</a:t>
            </a:r>
            <a:endParaRPr lang="en-US" altLang="zh-CN" sz="2400" b="1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sym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zh-CN" altLang="en-US" sz="2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特点。</a:t>
            </a:r>
            <a:endParaRPr lang="zh-CN" altLang="en-US" sz="2400" b="1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sym typeface="Arial" pitchFamily="34" charset="0"/>
            </a:endParaRPr>
          </a:p>
        </p:txBody>
      </p:sp>
      <p:sp>
        <p:nvSpPr>
          <p:cNvPr id="21" name="椭圆 20" title=""/>
          <p:cNvSpPr/>
          <p:nvPr/>
        </p:nvSpPr>
        <p:spPr>
          <a:xfrm>
            <a:off x="4258232" y="2941692"/>
            <a:ext cx="533363" cy="505656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" name="椭圆 21" title=""/>
          <p:cNvSpPr/>
          <p:nvPr/>
        </p:nvSpPr>
        <p:spPr>
          <a:xfrm>
            <a:off x="4262957" y="4042753"/>
            <a:ext cx="533363" cy="505656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" name="椭圆 22" title=""/>
          <p:cNvSpPr/>
          <p:nvPr/>
        </p:nvSpPr>
        <p:spPr>
          <a:xfrm>
            <a:off x="4296044" y="5077649"/>
            <a:ext cx="533363" cy="505656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0" y="293159"/>
            <a:ext cx="12192000" cy="892387"/>
            <a:chOff x="0" y="173990"/>
            <a:chExt cx="9144000" cy="669290"/>
          </a:xfrm>
        </p:grpSpPr>
        <p:cxnSp>
          <p:nvCxnSpPr>
            <p:cNvPr id="14" name="直接连接符 13"/>
            <p:cNvCxnSpPr/>
            <p:nvPr/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组合 23"/>
            <p:cNvGrpSpPr/>
            <p:nvPr/>
          </p:nvGrpSpPr>
          <p:grpSpPr>
            <a:xfrm>
              <a:off x="388620" y="173990"/>
              <a:ext cx="3919855" cy="474980"/>
              <a:chOff x="612" y="274"/>
              <a:chExt cx="6173" cy="748"/>
            </a:xfrm>
          </p:grpSpPr>
          <p:sp>
            <p:nvSpPr>
              <p:cNvPr id="25" name="文本框 24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304" y="274"/>
                <a:ext cx="5481" cy="6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黑体" panose="02010609060101010101" pitchFamily="49" charset="-122"/>
                    <a:ea typeface="黑体" panose="02010609060101010101" pitchFamily="49" charset="-122"/>
                  </a:rPr>
                  <a:t>学习任务二：再读感知</a:t>
                </a:r>
                <a:endParaRPr lang="zh-CN" altLang="en-US" sz="32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26" name="菱形 25"/>
              <p:cNvSpPr/>
              <p:nvPr>
                <p:custDataLst>
                  <p:tags r:id="rId3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 sz="2400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27" name="直接连接符 26"/>
              <p:cNvCxnSpPr/>
              <p:nvPr>
                <p:custDataLst>
                  <p:tags r:id="rId4"/>
                </p:custDataLst>
              </p:nvPr>
            </p:nvCxnSpPr>
            <p:spPr>
              <a:xfrm flipV="1">
                <a:off x="612" y="994"/>
                <a:ext cx="5772" cy="28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4" grpId="0"/>
      <p:bldP spid="2" grpId="0"/>
      <p:bldP spid="10" grpId="0"/>
      <p:bldP spid="11" grpId="0"/>
      <p:bldP spid="12" grpId="0"/>
      <p:bldP spid="16" grpId="0"/>
      <p:bldP spid="17" grpId="0"/>
      <p:bldP spid="21" grpId="0"/>
      <p:bldP spid="22" grpId="0"/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518160" y="1407387"/>
            <a:ext cx="1047496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55600">
              <a:spcAft>
                <a:spcPct val="0"/>
              </a:spcAft>
            </a:pPr>
            <a:r>
              <a:rPr lang="zh-CN" altLang="en-US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资料助读：“摇篮”</a:t>
            </a:r>
            <a:r>
              <a:rPr lang="en-US" altLang="zh-CN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——</a:t>
            </a:r>
            <a:r>
              <a:rPr lang="zh-CN" altLang="en-US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黄河是中华</a:t>
            </a:r>
            <a:r>
              <a:rPr lang="zh-CN" altLang="zh-CN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Arial" pitchFamily="34" charset="0"/>
              </a:rPr>
              <a:t>文明</a:t>
            </a:r>
            <a:r>
              <a:rPr lang="zh-CN" altLang="en-US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的</a:t>
            </a:r>
            <a:r>
              <a:rPr lang="zh-CN" altLang="zh-CN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Arial" pitchFamily="34" charset="0"/>
              </a:rPr>
              <a:t>发</a:t>
            </a:r>
            <a:r>
              <a:rPr lang="zh-CN" altLang="zh-CN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祥</a:t>
            </a:r>
            <a:r>
              <a:rPr lang="zh-CN" altLang="zh-CN" sz="3200" ker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Arial" pitchFamily="34" charset="0"/>
              </a:rPr>
              <a:t>地</a:t>
            </a:r>
            <a:endParaRPr lang="en-US" altLang="zh-CN" sz="3200" kern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 pitchFamily="49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86080" y="2196497"/>
            <a:ext cx="11419840" cy="45231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  <a:spcAft>
                <a:spcPct val="0"/>
              </a:spcAft>
            </a:pPr>
            <a:r>
              <a:rPr lang="zh-CN" altLang="en-US" sz="3200" kern="0"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中华文明发源于黄河流域，大约在</a:t>
            </a:r>
            <a:r>
              <a:rPr lang="en-US" altLang="zh-CN" sz="3200" kern="0"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80</a:t>
            </a:r>
            <a:r>
              <a:rPr lang="zh-CN" altLang="en-US" sz="3200" kern="0"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万年前，我国著名的蓝田猿人就生活在今天的陕西省蓝田县公王岭一带。此外，陕西的大荔人、山西的丁村人、内蒙古地区的河套人等，都证明了从远古时代起，中华民族的祖先就已在黄河流域从事生产活动了。而先秦时期中央政权诞生在黄河流域，中国文字也产生在黄河流域，诸多史实充分说明了华夏文明发源于黄河流域。</a:t>
            </a:r>
            <a:endParaRPr lang="zh-CN" altLang="en-US" sz="3200" kern="0"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 pitchFamily="49" charset="0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0" y="286385"/>
            <a:ext cx="12192000" cy="892387"/>
            <a:chOff x="0" y="173990"/>
            <a:chExt cx="9144000" cy="669290"/>
          </a:xfrm>
        </p:grpSpPr>
        <p:cxnSp>
          <p:nvCxnSpPr>
            <p:cNvPr id="6" name="直接连接符 5"/>
            <p:cNvCxnSpPr/>
            <p:nvPr/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组合 12"/>
            <p:cNvGrpSpPr/>
            <p:nvPr/>
          </p:nvGrpSpPr>
          <p:grpSpPr>
            <a:xfrm>
              <a:off x="388620" y="173990"/>
              <a:ext cx="3919855" cy="474980"/>
              <a:chOff x="612" y="274"/>
              <a:chExt cx="6173" cy="748"/>
            </a:xfrm>
          </p:grpSpPr>
          <p:sp>
            <p:nvSpPr>
              <p:cNvPr id="14" name="文本框 13"/>
              <p:cNvSpPr txBox="1"/>
              <p:nvPr>
                <p:custDataLst>
                  <p:tags r:id="rId2"/>
                </p:custDataLst>
              </p:nvPr>
            </p:nvSpPr>
            <p:spPr>
              <a:xfrm>
                <a:off x="1304" y="274"/>
                <a:ext cx="5481" cy="6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黑体" panose="02010609060101010101" pitchFamily="49" charset="-122"/>
                    <a:ea typeface="黑体" panose="02010609060101010101" pitchFamily="49" charset="-122"/>
                  </a:rPr>
                  <a:t>学习任务二：再读感知</a:t>
                </a:r>
                <a:endParaRPr lang="zh-CN" altLang="en-US" sz="32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5" name="菱形 14"/>
              <p:cNvSpPr/>
              <p:nvPr>
                <p:custDataLst>
                  <p:tags r:id="rId3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 sz="2400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16" name="直接连接符 15"/>
              <p:cNvCxnSpPr/>
              <p:nvPr>
                <p:custDataLst>
                  <p:tags r:id="rId4"/>
                </p:custDataLst>
              </p:nvPr>
            </p:nvCxnSpPr>
            <p:spPr>
              <a:xfrm flipV="1">
                <a:off x="612" y="994"/>
                <a:ext cx="5772" cy="28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https://d.book118.com/776022034213010051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Impact</vt:lpstr>
      <vt:lpstr>隶书</vt:lpstr>
      <vt:lpstr>楷体</vt:lpstr>
      <vt:lpstr>黑体</vt:lpstr>
      <vt:lpstr>宋体</vt:lpstr>
      <vt:lpstr>汉语拼音</vt:lpstr>
      <vt:lpstr>Times New Roman</vt:lpstr>
      <vt:lpstr>华文楷体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2024-09-17T18:10:01.893</cp:lastPrinted>
  <dcterms:created xsi:type="dcterms:W3CDTF">2024-09-17T10:10:01Z</dcterms:created>
  <dcterms:modified xsi:type="dcterms:W3CDTF">2024-09-17T10:10:04Z</dcterms:modified>
</cp:coreProperties>
</file>