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C859CB2-366D-41B9-B964-047B1F800B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950B62-36E6-464B-80EA-D96574E1D0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DA4B5CF-1565-4A19-B1BF-2628A8BA85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70E721-0E9F-4880-8DCF-798102E134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9FA39DC-C6E7-4F81-8043-9FE6DD0A27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EBB12A-34DB-4F8B-A58D-88E39D4B561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BBDFA14-A3EB-4356-9901-6F8B536E29F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B7DD0C-88DE-4CFD-AB8A-5A35E48FD9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79ED0B-BA35-47F4-BF15-CE370ECB0A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4BF610-AF1A-41CF-B895-6D79B9F887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800D31-5C16-4819-8510-20BEA1BDD3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6024154212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护理保险管理制度</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护理保险制度概述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护理保险管理制度的建立与完善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护理保险管理流程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护理保险管理中的问题与对策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护理保险管理制度的发展趋势和展望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24" r="2182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2971" r="1297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4021" r="34021"/>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现有的医疗保险制度无法满足老年人长期护理的需求，需要建立专门的护理保险制度来提供保障。</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随着人口老龄化加剧，老年人的护理需求日益增长，家庭护理负担加重。</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792" r="1379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675" r="16675"/>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减轻家庭护理负担，提高老年人的生活质量。</a:t>
            </a:r>
          </a:p>
        </p:txBody>
      </p:sp>
      <p:pic>
        <p:nvPicPr>
          <p:cNvPr id="5" name="Picture 5"/>
          <p:cNvPicPr>
            <a:picLocks noChangeAspect="1"/>
          </p:cNvPicPr>
          <p:nvPr/>
        </p:nvPicPr>
        <p:blipFill>
          <a:blip r:embed="rId4"/>
          <a:srcRect l="13792" r="13792"/>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促进护理行业的规范发展，提高护理服务水平。</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完善社会保障体系，实现社会公平和可持续发展。</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护理保险制度概述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964" b="296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护理保险是为因年老、疾病或伤残导致生活不能自理的被保险人提供护理服务费用补偿的健康保险。</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护理保险具有特定的保险责任，主要针对被保险人的护理需求提供保障，通常与医疗保险相衔接。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护理保险的定义和特点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护理保险特点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护理保险定义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080100" y="1846792"/>
            <a:ext cx="10176933" cy="67098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flipV="1">
            <a:off x="1824109" y="2746375"/>
            <a:ext cx="406400"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4491109" y="2746375"/>
            <a:ext cx="406400"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flipV="1">
            <a:off x="7291459" y="2746375"/>
            <a:ext cx="404283"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flipV="1">
            <a:off x="10076993" y="2746375"/>
            <a:ext cx="406400"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1109" y="3095626"/>
            <a:ext cx="2600876"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375626" y="3095626"/>
            <a:ext cx="2667000"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193162" y="3095626"/>
            <a:ext cx="2600876"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8931875" y="3095626"/>
            <a:ext cx="2618599"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358817" y="1865842"/>
            <a:ext cx="642408" cy="642408"/>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702259" y="1856317"/>
            <a:ext cx="641985" cy="641985"/>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172608" y="1866265"/>
            <a:ext cx="641985" cy="6419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9959200" y="1866265"/>
            <a:ext cx="641985" cy="64198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护理保险的种类和适用范围</a:t>
              </a:r>
            </a:p>
          </p:txBody>
        </p:sp>
      </p:grpSp>
      <p:grpSp>
        <p:nvGrpSpPr>
          <p:cNvPr id="37" name="Group 37"/>
          <p:cNvGrpSpPr/>
          <p:nvPr/>
        </p:nvGrpSpPr>
        <p:grpSpPr>
          <a:xfrm>
            <a:off x="681109" y="3095626"/>
            <a:ext cx="2600876" cy="490334"/>
            <a:chOff x="681109" y="3095626"/>
            <a:chExt cx="2600876" cy="490334"/>
          </a:xfrm>
        </p:grpSpPr>
        <p:sp>
          <p:nvSpPr>
            <p:cNvPr id="38" name="TextBox 38"/>
            <p:cNvSpPr txBox="1"/>
            <p:nvPr/>
          </p:nvSpPr>
          <p:spPr>
            <a:xfrm>
              <a:off x="681109" y="30956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长期护理保险</a:t>
              </a:r>
            </a:p>
          </p:txBody>
        </p:sp>
      </p:grpSp>
      <p:grpSp>
        <p:nvGrpSpPr>
          <p:cNvPr id="39" name="Group 39"/>
          <p:cNvGrpSpPr/>
          <p:nvPr/>
        </p:nvGrpSpPr>
        <p:grpSpPr>
          <a:xfrm>
            <a:off x="681109" y="3729400"/>
            <a:ext cx="2600876" cy="2374592"/>
            <a:chOff x="681109" y="3729400"/>
            <a:chExt cx="2600876" cy="2374592"/>
          </a:xfrm>
        </p:grpSpPr>
        <p:sp>
          <p:nvSpPr>
            <p:cNvPr id="40" name="TextBox 40"/>
            <p:cNvSpPr txBox="1"/>
            <p:nvPr/>
          </p:nvSpPr>
          <p:spPr>
            <a:xfrm>
              <a:off x="681109" y="3729400"/>
              <a:ext cx="260087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75">
                  <a:solidFill>
                    <a:schemeClr val="dk1">
                      <a:alpha val="100000"/>
                    </a:schemeClr>
                  </a:solidFill>
                  <a:latin typeface="Microsoft Yahei"/>
                  <a:ea typeface="Microsoft Yahei"/>
                  <a:cs typeface="Microsoft Yahei"/>
                </a:rPr>
                <a:t>为长期需要护理的被保险人提供护理服务费用补偿的健康保险，通常覆盖较长时间，如几年或几十年。</a:t>
              </a:r>
            </a:p>
          </p:txBody>
        </p:sp>
      </p:grpSp>
      <p:grpSp>
        <p:nvGrpSpPr>
          <p:cNvPr id="41" name="Group 41"/>
          <p:cNvGrpSpPr/>
          <p:nvPr/>
        </p:nvGrpSpPr>
        <p:grpSpPr>
          <a:xfrm>
            <a:off x="3393871" y="3095626"/>
            <a:ext cx="2600876" cy="490334"/>
            <a:chOff x="3393871" y="3095626"/>
            <a:chExt cx="2600876" cy="490334"/>
          </a:xfrm>
        </p:grpSpPr>
        <p:sp>
          <p:nvSpPr>
            <p:cNvPr id="42" name="TextBox 42"/>
            <p:cNvSpPr txBox="1"/>
            <p:nvPr/>
          </p:nvSpPr>
          <p:spPr>
            <a:xfrm>
              <a:off x="3393871" y="30956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短期护理保险</a:t>
              </a:r>
            </a:p>
          </p:txBody>
        </p:sp>
      </p:grpSp>
      <p:grpSp>
        <p:nvGrpSpPr>
          <p:cNvPr id="43" name="Group 43"/>
          <p:cNvGrpSpPr/>
          <p:nvPr/>
        </p:nvGrpSpPr>
        <p:grpSpPr>
          <a:xfrm>
            <a:off x="3393871" y="3729400"/>
            <a:ext cx="2600876" cy="2374592"/>
            <a:chOff x="3393871" y="3729400"/>
            <a:chExt cx="2600876" cy="2374592"/>
          </a:xfrm>
        </p:grpSpPr>
        <p:sp>
          <p:nvSpPr>
            <p:cNvPr id="44" name="TextBox 44"/>
            <p:cNvSpPr txBox="1"/>
            <p:nvPr/>
          </p:nvSpPr>
          <p:spPr>
            <a:xfrm>
              <a:off x="3393871" y="3729400"/>
              <a:ext cx="260087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为短期需要护理的被保险人提供护理服务费用补偿的健康保险，通常覆盖较短时间，如几个月或一年。</a:t>
              </a:r>
            </a:p>
          </p:txBody>
        </p:sp>
      </p:grpSp>
      <p:grpSp>
        <p:nvGrpSpPr>
          <p:cNvPr id="45" name="Group 45"/>
          <p:cNvGrpSpPr/>
          <p:nvPr/>
        </p:nvGrpSpPr>
        <p:grpSpPr>
          <a:xfrm>
            <a:off x="6168567" y="3095626"/>
            <a:ext cx="2600876" cy="490334"/>
            <a:chOff x="6168567" y="3095626"/>
            <a:chExt cx="2600876" cy="490334"/>
          </a:xfrm>
        </p:grpSpPr>
        <p:sp>
          <p:nvSpPr>
            <p:cNvPr id="46" name="TextBox 46"/>
            <p:cNvSpPr txBox="1"/>
            <p:nvPr/>
          </p:nvSpPr>
          <p:spPr>
            <a:xfrm>
              <a:off x="6168567" y="30956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专项护理保险</a:t>
              </a:r>
            </a:p>
          </p:txBody>
        </p:sp>
      </p:grpSp>
      <p:grpSp>
        <p:nvGrpSpPr>
          <p:cNvPr id="47" name="Group 47"/>
          <p:cNvGrpSpPr/>
          <p:nvPr/>
        </p:nvGrpSpPr>
        <p:grpSpPr>
          <a:xfrm>
            <a:off x="6168567" y="3729400"/>
            <a:ext cx="2600876" cy="2374592"/>
            <a:chOff x="6168567" y="3729400"/>
            <a:chExt cx="2600876" cy="2374592"/>
          </a:xfrm>
        </p:grpSpPr>
        <p:sp>
          <p:nvSpPr>
            <p:cNvPr id="48" name="TextBox 48"/>
            <p:cNvSpPr txBox="1"/>
            <p:nvPr/>
          </p:nvSpPr>
          <p:spPr>
            <a:xfrm>
              <a:off x="6168567" y="3729400"/>
              <a:ext cx="260087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针对特定疾病或伤残提供护理服务费用补偿的健康保险，如脑中风、骨折等。</a:t>
              </a:r>
            </a:p>
          </p:txBody>
        </p:sp>
      </p:grpSp>
      <p:grpSp>
        <p:nvGrpSpPr>
          <p:cNvPr id="49" name="Group 49"/>
          <p:cNvGrpSpPr/>
          <p:nvPr/>
        </p:nvGrpSpPr>
        <p:grpSpPr>
          <a:xfrm>
            <a:off x="8931875" y="3095626"/>
            <a:ext cx="2600876" cy="490334"/>
            <a:chOff x="8931875" y="3095626"/>
            <a:chExt cx="2600876" cy="490334"/>
          </a:xfrm>
        </p:grpSpPr>
        <p:sp>
          <p:nvSpPr>
            <p:cNvPr id="50" name="TextBox 50"/>
            <p:cNvSpPr txBox="1"/>
            <p:nvPr/>
          </p:nvSpPr>
          <p:spPr>
            <a:xfrm>
              <a:off x="8931875" y="30956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适用范围</a:t>
              </a:r>
            </a:p>
          </p:txBody>
        </p:sp>
      </p:grpSp>
      <p:grpSp>
        <p:nvGrpSpPr>
          <p:cNvPr id="51" name="Group 51"/>
          <p:cNvGrpSpPr/>
          <p:nvPr/>
        </p:nvGrpSpPr>
        <p:grpSpPr>
          <a:xfrm>
            <a:off x="8931875" y="3729400"/>
            <a:ext cx="2600876" cy="2374592"/>
            <a:chOff x="8931875" y="3729400"/>
            <a:chExt cx="2600876" cy="2374592"/>
          </a:xfrm>
        </p:grpSpPr>
        <p:sp>
          <p:nvSpPr>
            <p:cNvPr id="52" name="TextBox 52"/>
            <p:cNvSpPr txBox="1"/>
            <p:nvPr/>
          </p:nvSpPr>
          <p:spPr>
            <a:xfrm>
              <a:off x="8931875" y="3729400"/>
              <a:ext cx="260087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护理保险适用于因年老、疾病或伤残导致生活不能自理的被保险人，通常覆盖一定年龄以上的人群，如60岁以上。</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保险责任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护理保险承担被保险人在需要护理期间的护理服务费用，包括家庭护理、养老院护理、康复中心护理等。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给付方式</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护理保险的给付方式通常为定额给付和比例给付两种方式，其中定额给付是根据约定的金额进行补偿，比例给付是根据实际护理费用的一定比例进行补偿。</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护理保险的保险责任和给付方式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护理保险管理制度的建立与完善</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0373" b="2037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899" b="1089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9347" b="1934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建立护理保险管理制度的必要性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应对人口老龄化</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随着人口老龄化的加剧，老年人对护理服务的需求不断增加，需要建立完善的护理保险管理制度来满足这一需求。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提高护理服务质量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通过建立护理保险管理制度，可以规范护理服务标准，提高服务质量，保障老年人的权益。</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减轻家庭负担</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护理保险管理制度可以为家庭提供一定的经济支持，减轻家庭在照顾老年人方面的经济负担。</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583" r="4583"/>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明确护理保险的覆盖范围，包括服务对象、服务项目、服务时间等。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保险范围</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制定护理保险的给付标准和审核流程，确保公平、合理。</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保险标准</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规范护理保险资金的筹集、使用和管理，确保资金安全、有效。</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保险资金管理</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建立监督机制和评估体系，对护理保险管理制度的实施进行监督和评估。</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监督与评估</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护理保险管理制度的框架和内容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2265" r="2265"/>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通过各种渠道宣传护理保险政策，提高公众对护理保险的认识和参与度。</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加强政策宣传</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制定和完善相关法律法规，为护理保险管理制度的实施提供法律保障。</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完善法律法规</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加强对护理保险市场的监管，规范服务标准和服务质量。</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加强监管力度</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加强公众对护理保险的认识和意识，鼓励更多人参与护理保险。</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提高保险意识</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完善护理保险管理制度的措施和方法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https://d.book118.com/776024154212010043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2024-09-11T19:46:15.011</cp:lastPrinted>
  <dcterms:created xsi:type="dcterms:W3CDTF">2024-09-11T11:46:15Z</dcterms:created>
  <dcterms:modified xsi:type="dcterms:W3CDTF">2024-09-11T11:46:17Z</dcterms:modified>
</cp:coreProperties>
</file>