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wav"/>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9144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audio" Target="../media/chimes1.wav"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84B92F-73F6-4E06-9A04-8128C605E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09F4FC-C2B3-4E35-AE7E-91A5E5A157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93CB7C-C9D5-4095-AB2E-8597A50A25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EE9B07B-1EFB-434F-A14A-863BBA36F7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84A1CD8-8232-4DBB-9D52-2B8EC7BFCB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3DCA80-1CD9-4B3B-BFBA-696DCCDD7D5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918DF0-B1AE-42C0-89A2-C858526757B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A47B3B-FC14-4A73-90BE-A083149D18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C0555F-3E87-4CFA-9B98-A644054454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3D6D0E-873F-4A1F-BBF2-2F8D51E641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BF7CC2-94CE-4683-94E2-9A84DD3D4E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blipFill rotWithShape="0">
          <a:blip r:embed="rId1"/>
          <a:tile tx="0" ty="0" sx="100000" sy="100000" flip="none" algn="tl"/>
        </a:blipFill>
      </p:bgPr>
    </p:bg>
    <p:spTree>
      <p:nvGrpSpPr>
        <p:cNvPr id="1" name=""/>
        <p:cNvGrpSpPr/>
        <p:nvPr/>
      </p:nvGrpSpPr>
      <p:grpSpPr/>
      <p:sp>
        <p:nvSpPr>
          <p:cNvPr id="46083" name=""/>
          <p:cNvSpPr/>
          <p:nvPr>
            <p:ph type="ctrTitle"/>
          </p:nvPr>
        </p:nvSpPr>
        <p:spPr>
          <a:xfrm>
            <a:off x="750888" y="1150938"/>
            <a:ext cx="7772400" cy="998538"/>
          </a:xfrm>
          <a:prstGeom prst="rect">
            <a:avLst/>
          </a:prstGeom>
          <a:noFill/>
          <a:ln>
            <a:noFill/>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4800" b="1" i="0" u="none" baseline="0">
                <a:solidFill>
                  <a:schemeClr val="tx2"/>
                </a:solidFill>
                <a:latin typeface="Times New Roman" pitchFamily="18" charset="0"/>
                <a:ea typeface="隶书" pitchFamily="49" charset="-122"/>
              </a:defRPr>
            </a:lvl1pPr>
          </a:lstStyle>
          <a:p>
            <a:pPr lvl="0"/>
            <a:r>
              <a:t>单击此处编辑母版标题样式</a:t>
            </a:r>
          </a:p>
        </p:txBody>
      </p:sp>
      <p:sp>
        <p:nvSpPr>
          <p:cNvPr id="46084" name=""/>
          <p:cNvSpPr/>
          <p:nvPr>
            <p:ph type="subTitle" idx="1"/>
          </p:nvPr>
        </p:nvSpPr>
        <p:spPr>
          <a:xfrm>
            <a:off x="1371600" y="3068638"/>
            <a:ext cx="6400800" cy="2570162"/>
          </a:xfrm>
          <a:prstGeom prst="rect">
            <a:avLst/>
          </a:prstGeom>
          <a:noFill/>
          <a:ln>
            <a:noFill/>
            <a:miter lim="800000"/>
          </a:ln>
        </p:spPr>
        <p:txBody>
          <a:bodyPr/>
          <a:lstStyle>
            <a:lvl1pPr marL="0" indent="0" algn="ctr" defTabSz="914400" rtl="0" eaLnBrk="1" fontAlgn="base" hangingPunct="1">
              <a:lnSpc>
                <a:spcPct val="100000"/>
              </a:lnSpc>
              <a:spcBef>
                <a:spcPct val="20000"/>
              </a:spcBef>
              <a:spcAft>
                <a:spcPct val="0"/>
              </a:spcAft>
              <a:buClr>
                <a:schemeClr val="bg2"/>
              </a:buClr>
              <a:buSzTx/>
              <a:buFont typeface="Monotype Sorts" pitchFamily="2" charset="2"/>
              <a:buNone/>
              <a:defRPr kumimoji="1" lang="zh-CN" altLang="en-US" sz="3200" b="0" i="0" u="none" baseline="0">
                <a:solidFill>
                  <a:schemeClr val="tx1"/>
                </a:solidFill>
                <a:latin typeface="Times New Roman" pitchFamily="18" charset="0"/>
                <a:ea typeface="宋体" pitchFamily="2" charset="-122"/>
              </a:defRPr>
            </a:lvl1pPr>
            <a:lvl2pPr marL="457200" indent="0" algn="ctr" defTabSz="914400" rtl="0" eaLnBrk="1" fontAlgn="base" hangingPunct="1">
              <a:lnSpc>
                <a:spcPct val="100000"/>
              </a:lnSpc>
              <a:spcBef>
                <a:spcPct val="20000"/>
              </a:spcBef>
              <a:spcAft>
                <a:spcPct val="0"/>
              </a:spcAft>
              <a:buClr>
                <a:schemeClr val="bg2"/>
              </a:buClr>
              <a:buSzPct val="50000"/>
              <a:buFont typeface="Monotype Sorts" pitchFamily="2" charset="2"/>
              <a:buNone/>
              <a:defRPr kumimoji="1" lang="zh-CN" altLang="en-US" sz="2800" b="0" i="0" u="none" baseline="0">
                <a:solidFill>
                  <a:schemeClr val="tx1"/>
                </a:solidFill>
                <a:latin typeface="Times New Roman" pitchFamily="18" charset="0"/>
                <a:ea typeface="宋体" pitchFamily="2" charset="-122"/>
              </a:defRPr>
            </a:lvl2pPr>
            <a:lvl3pPr marL="914400" indent="0" algn="ctr" defTabSz="914400" rtl="0" eaLnBrk="1" fontAlgn="base" hangingPunct="1">
              <a:lnSpc>
                <a:spcPct val="100000"/>
              </a:lnSpc>
              <a:spcBef>
                <a:spcPct val="2000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ctr" defTabSz="914400" rtl="0" eaLnBrk="1" fontAlgn="base" hangingPunct="1">
              <a:lnSpc>
                <a:spcPct val="100000"/>
              </a:lnSpc>
              <a:spcBef>
                <a:spcPct val="20000"/>
              </a:spcBef>
              <a:spcAft>
                <a:spcPct val="0"/>
              </a:spcAft>
              <a:buClrTx/>
              <a:buSzTx/>
              <a:buFontTx/>
              <a:buNone/>
              <a:defRPr kumimoji="1" lang="zh-CN" altLang="en-US" sz="2000" b="0" i="0" u="none" baseline="0">
                <a:solidFill>
                  <a:schemeClr val="tx1"/>
                </a:solidFill>
                <a:latin typeface="Times New Roman" pitchFamily="18" charset="0"/>
                <a:ea typeface="宋体" pitchFamily="2" charset="-122"/>
              </a:defRPr>
            </a:lvl4pPr>
            <a:lvl5pPr marL="1828800" indent="0" algn="ctr" defTabSz="914400" rtl="0" eaLnBrk="1" fontAlgn="base" hangingPunct="1">
              <a:lnSpc>
                <a:spcPct val="100000"/>
              </a:lnSpc>
              <a:spcBef>
                <a:spcPct val="20000"/>
              </a:spcBef>
              <a:spcAft>
                <a:spcPct val="0"/>
              </a:spcAft>
              <a:buClrTx/>
              <a:buSzTx/>
              <a:buFontTx/>
              <a:buNone/>
              <a:defRPr kumimoji="1" lang="zh-CN" altLang="en-US" sz="2000" b="0" i="0" u="none" baseline="0">
                <a:solidFill>
                  <a:schemeClr val="tx1"/>
                </a:solidFill>
                <a:latin typeface="Times New Roman" pitchFamily="18" charset="0"/>
                <a:ea typeface="宋体" pitchFamily="2" charset="-122"/>
              </a:defRPr>
            </a:lvl5pPr>
          </a:lstStyle>
          <a:p>
            <a:pPr lvl="0"/>
            <a:r>
              <a:t>单击此处编辑母版副标题样式</a:t>
            </a:r>
          </a:p>
        </p:txBody>
      </p:sp>
      <p:sp>
        <p:nvSpPr>
          <p:cNvPr id="46087" name=""/>
          <p:cNvSpPr/>
          <p:nvPr>
            <p:ph type="sldNum" sz="quarter" idx="4"/>
          </p:nvPr>
        </p:nvSpPr>
        <p:spPr>
          <a:xfrm>
            <a:off x="5292725" y="6453188"/>
            <a:ext cx="3851275" cy="404812"/>
          </a:xfrm>
          <a:prstGeom prst="rect">
            <a:avLst/>
          </a:prstGeo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r" eaLnBrk="1" hangingPunct="1">
              <a:spcBef>
                <a:spcPct val="50000"/>
              </a:spcBef>
            </a:pPr>
            <a:r>
              <a:rPr sz="2000" b="1">
                <a:solidFill>
                  <a:srgbClr val="003399"/>
                </a:solidFill>
                <a:latin typeface="宋体" pitchFamily="2" charset="-122"/>
              </a:rPr>
              <a:t>西方经济学·</a:t>
            </a:r>
            <a:r>
              <a:rPr sz="2000">
                <a:solidFill>
                  <a:srgbClr val="CC0000"/>
                </a:solidFill>
                <a:latin typeface="宋体" pitchFamily="2" charset="-122"/>
              </a:rPr>
              <a:t>微观·</a:t>
            </a:r>
            <a:r>
              <a:rPr sz="2000">
                <a:solidFill>
                  <a:srgbClr val="0000CC"/>
                </a:solidFill>
              </a:rPr>
              <a:t>第5章 </a:t>
            </a:r>
            <a:fld id="{897263C1-E1AA-453E-90F0-3FD28D750DD1}" type="slidenum">
              <a:rPr sz="2000">
                <a:solidFill>
                  <a:srgbClr val="0000CC"/>
                </a:solidFill>
              </a:rPr>
              <a:t>*</a:t>
            </a:fld>
            <a:endParaRPr sz="2000">
              <a:solidFill>
                <a:srgbClr val="0000CC"/>
              </a:solidFill>
            </a:endParaRPr>
          </a:p>
        </p:txBody>
      </p:sp>
      <p:cxnSp>
        <p:nvCxnSpPr>
          <p:cNvPr id="46094" name=""/>
          <p:cNvCxnSpPr/>
          <p:nvPr/>
        </p:nvCxnSpPr>
        <p:spPr>
          <a:xfrm>
            <a:off x="762000" y="2209800"/>
            <a:ext cx="7467600" cy="0"/>
          </a:xfrm>
          <a:prstGeom prst="line">
            <a:avLst/>
          </a:prstGeom>
          <a:noFill/>
          <a:ln w="25400">
            <a:solidFill>
              <a:srgbClr val="FF0000"/>
            </a:solidFill>
            <a:miter lim="800000"/>
          </a:ln>
          <a:effectLst/>
        </p:spPr>
      </p:cxnSp>
      <p:cxnSp>
        <p:nvCxnSpPr>
          <p:cNvPr id="46095" name=""/>
          <p:cNvCxnSpPr/>
          <p:nvPr/>
        </p:nvCxnSpPr>
        <p:spPr>
          <a:xfrm>
            <a:off x="762000" y="2286000"/>
            <a:ext cx="4800600" cy="0"/>
          </a:xfrm>
          <a:prstGeom prst="line">
            <a:avLst/>
          </a:prstGeom>
          <a:noFill/>
          <a:ln w="114300">
            <a:solidFill>
              <a:srgbClr val="FF0000"/>
            </a:solidFill>
            <a:miter lim="800000"/>
          </a:ln>
          <a:effectLst/>
        </p:spPr>
      </p:cxn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5" name="Slide Number Placeholder 4"/>
          <p:cNvSpPr>
            <a:spLocks noGrp="1"/>
          </p:cNvSpPr>
          <p:nvPr>
            <p:ph type="sldNum" sz="quarter" idx="3"/>
          </p:nvPr>
        </p:nvSpPr>
        <p:spPr/>
        <p:txBody>
          <a:bodyPr/>
          <a:lstStyle/>
          <a:p>
            <a:pPr lvl="0" algn="r" eaLnBrk="1" hangingPunct="1">
              <a:spcBef>
                <a:spcPct val="50000"/>
              </a:spcBef>
            </a:pPr>
            <a:fld id="{93AE1883-0942-4AA3-9DB2-9C7C3A0314B1}" type="slidenum">
              <a:rPr sz="2000" b="1">
                <a:solidFill>
                  <a:srgbClr val="003399"/>
                </a:solidFill>
                <a:latin typeface="宋体" pitchFamily="2" charset="-122"/>
              </a:rPr>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6" name="Slide Number Placeholder 5"/>
          <p:cNvSpPr>
            <a:spLocks noGrp="1"/>
          </p:cNvSpPr>
          <p:nvPr>
            <p:ph type="sldNum" sz="quarter" idx="4"/>
          </p:nvPr>
        </p:nvSpPr>
        <p:spPr/>
        <p:txBody>
          <a:bodyPr/>
          <a:lstStyle/>
          <a:p>
            <a:pPr lvl="0" algn="r" eaLnBrk="1" hangingPunct="1">
              <a:spcBef>
                <a:spcPct val="50000"/>
              </a:spcBef>
            </a:pPr>
            <a:fld id="{93AE1883-0942-4AA3-9DB2-9C7C3A0314B1}" type="slidenum">
              <a:rPr sz="2000" b="1">
                <a:solidFill>
                  <a:srgbClr val="003399"/>
                </a:solidFill>
                <a:latin typeface="宋体" pitchFamily="2" charset="-122"/>
              </a:rPr>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Footer Placeholder 1"/>
          <p:cNvSpPr>
            <a:spLocks noGrp="1"/>
          </p:cNvSpPr>
          <p:nvPr>
            <p:ph type="ftr" sz="quarter"/>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 name="Slide Number Placeholder 2"/>
          <p:cNvSpPr>
            <a:spLocks noGrp="1"/>
          </p:cNvSpPr>
          <p:nvPr>
            <p:ph type="sldNum" sz="quarter" idx="1"/>
          </p:nvPr>
        </p:nvSpPr>
        <p:spPr/>
        <p:txBody>
          <a:bodyPr/>
          <a:lstStyle/>
          <a:p>
            <a:pPr lvl="0" algn="r" eaLnBrk="1" hangingPunct="1">
              <a:spcBef>
                <a:spcPct val="50000"/>
              </a:spcBef>
            </a:pPr>
            <a:fld id="{93AE1883-0942-4AA3-9DB2-9C7C3A0314B1}" type="slidenum">
              <a:rPr sz="2000" b="1">
                <a:solidFill>
                  <a:srgbClr val="003399"/>
                </a:solidFill>
                <a:latin typeface="宋体" pitchFamily="2" charset="-122"/>
              </a:rPr>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Footer Placeholder 2"/>
          <p:cNvSpPr>
            <a:spLocks noGrp="1"/>
          </p:cNvSpPr>
          <p:nvPr>
            <p:ph type="ftr" sz="quarter" idx="1"/>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4" name="Slide Number Placeholder 3"/>
          <p:cNvSpPr>
            <a:spLocks noGrp="1"/>
          </p:cNvSpPr>
          <p:nvPr>
            <p:ph type="sldNum" sz="quarter" idx="2"/>
          </p:nvPr>
        </p:nvSpPr>
        <p:spPr/>
        <p:txBody>
          <a:bodyPr/>
          <a:lstStyle/>
          <a:p>
            <a:pPr lvl="0" algn="r" eaLnBrk="1" hangingPunct="1">
              <a:spcBef>
                <a:spcPct val="50000"/>
              </a:spcBef>
            </a:pPr>
            <a:fld id="{93AE1883-0942-4AA3-9DB2-9C7C3A0314B1}" type="slidenum">
              <a:rPr sz="2000" b="1">
                <a:solidFill>
                  <a:srgbClr val="003399"/>
                </a:solidFill>
                <a:latin typeface="宋体" pitchFamily="2" charset="-122"/>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2.png" /><Relationship Id="rId7" Type="http://schemas.openxmlformats.org/officeDocument/2006/relationships/image" Target="../media/image1.jpeg" /><Relationship Id="rId8" Type="http://schemas.openxmlformats.org/officeDocument/2006/relationships/audio" Target="../media/chimes1.wav" /><Relationship Id="rId9"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7"/>
          <a:tile tx="0" ty="0" sx="100000" sy="100000" flip="none" algn="tl"/>
        </a:blipFill>
      </p:bgPr>
    </p:bg>
    <p:spTree>
      <p:nvGrpSpPr>
        <p:cNvPr id="1" name=""/>
        <p:cNvGrpSpPr/>
        <p:nvPr/>
      </p:nvGrpSpPr>
      <p:grpSpPr/>
      <p:sp>
        <p:nvSpPr>
          <p:cNvPr id="45058" name=""/>
          <p:cNvSpPr/>
          <p:nvPr>
            <p:ph type="title"/>
          </p:nvPr>
        </p:nvSpPr>
        <p:spPr>
          <a:xfrm>
            <a:off x="611188" y="187325"/>
            <a:ext cx="6697662" cy="719138"/>
          </a:xfrm>
          <a:prstGeom prst="rect">
            <a:avLst/>
          </a:prstGeom>
          <a:noFill/>
          <a:ln>
            <a:noFill/>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单击此处编辑母版标题样式</a:t>
            </a:r>
          </a:p>
        </p:txBody>
      </p:sp>
      <p:sp>
        <p:nvSpPr>
          <p:cNvPr id="45059" name=""/>
          <p:cNvSpPr/>
          <p:nvPr>
            <p:ph type="body" idx="1"/>
          </p:nvPr>
        </p:nvSpPr>
        <p:spPr>
          <a:xfrm>
            <a:off x="611188" y="1268412"/>
            <a:ext cx="7991475" cy="4824412"/>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45062" name=""/>
          <p:cNvSpPr/>
          <p:nvPr>
            <p:ph type="sldNum" sz="quarter" idx="4"/>
          </p:nvPr>
        </p:nvSpPr>
        <p:spPr>
          <a:xfrm>
            <a:off x="5651500" y="6453188"/>
            <a:ext cx="3492500" cy="404812"/>
          </a:xfrm>
          <a:prstGeom prst="rect">
            <a:avLst/>
          </a:prstGeom>
          <a:noFill/>
          <a:ln>
            <a:noFill/>
            <a:miter lim="800000"/>
          </a:ln>
        </p:spPr>
        <p:txBody>
          <a:bodyPr/>
          <a:lstStyle>
            <a:defPPr algn="l" rtl="0" eaLnBrk="0" hangingPunct="0">
              <a:defRPr kumimoji="1" lang="zh-CN" altLang="en-US" b="1"/>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r" eaLnBrk="1" hangingPunct="1">
              <a:spcBef>
                <a:spcPct val="50000"/>
              </a:spcBef>
            </a:pPr>
            <a:r>
              <a:rPr sz="2000" b="1">
                <a:solidFill>
                  <a:srgbClr val="003399"/>
                </a:solidFill>
                <a:latin typeface="宋体" pitchFamily="2" charset="-122"/>
              </a:rPr>
              <a:t>西方经济学·</a:t>
            </a:r>
            <a:r>
              <a:rPr sz="2000">
                <a:solidFill>
                  <a:srgbClr val="CC0000"/>
                </a:solidFill>
                <a:latin typeface="宋体" pitchFamily="2" charset="-122"/>
              </a:rPr>
              <a:t>微观·</a:t>
            </a:r>
            <a:r>
              <a:rPr sz="2000">
                <a:solidFill>
                  <a:srgbClr val="0000CC"/>
                </a:solidFill>
              </a:rPr>
              <a:t>第5章 </a:t>
            </a:r>
            <a:fld id="{09A931E9-E782-4710-825A-BC6CCDFEFEF3}" type="slidenum">
              <a:rPr sz="2000">
                <a:solidFill>
                  <a:srgbClr val="0000CC"/>
                </a:solidFill>
              </a:rPr>
              <a:t>*</a:t>
            </a:fld>
            <a:endParaRPr sz="2000">
              <a:solidFill>
                <a:srgbClr val="0000CC"/>
              </a:solidFill>
            </a:endParaRPr>
          </a:p>
        </p:txBody>
      </p:sp>
      <p:pic>
        <p:nvPicPr>
          <p:cNvPr id="45063" name=""/>
          <p:cNvPicPr/>
          <p:nvPr/>
        </p:nvPicPr>
        <p:blipFill>
          <a:blip r:embed="rId6"/>
          <a:stretch>
            <a:fillRect/>
          </a:stretch>
        </p:blipFill>
        <p:spPr>
          <a:xfrm>
            <a:off x="611188" y="908050"/>
            <a:ext cx="6710362" cy="201612"/>
          </a:xfrm>
          <a:prstGeom prst="rect">
            <a:avLst/>
          </a:prstGeom>
          <a:noFill/>
          <a:ln>
            <a:solidFill>
              <a:srgbClr val="CCCC00"/>
            </a:solidFill>
            <a:miter lim="800000"/>
          </a:ln>
        </p:spPr>
      </p:pic>
      <p:sp>
        <p:nvSpPr>
          <p:cNvPr id="45064" name=""/>
          <p:cNvSpPr/>
          <p:nvPr>
            <p:ph type="ftr" sz="quarter" idx="3"/>
          </p:nvPr>
        </p:nvSpPr>
        <p:spPr>
          <a:xfrm>
            <a:off x="1042988" y="6376988"/>
            <a:ext cx="3976688" cy="404812"/>
          </a:xfrm>
          <a:prstGeom prst="rect">
            <a:avLst/>
          </a:prstGeom>
          <a:noFill/>
          <a:ln>
            <a:noFill/>
            <a:miter lim="800000"/>
          </a:ln>
        </p:spPr>
        <p:txBody>
          <a:bodyPr/>
          <a:lstStyle>
            <a:defPPr algn="l" rtl="0" eaLnBrk="0" hangingPunct="0">
              <a:defRPr kumimoji="1" lang="zh-CN" altLang="en-US" b="1"/>
            </a:defPPr>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eaLnBrk="1" hangingPunct="1">
              <a:spcBef>
                <a:spcPct val="50000"/>
              </a:spcBef>
            </a:pPr>
            <a:endParaRPr b="1">
              <a:solidFill>
                <a:srgbClr val="990033"/>
              </a:solidFill>
              <a:latin typeface="隶书" pitchFamily="49" charset="-122"/>
              <a:ea typeface="隶书" pitchFamily="49" charset="-122"/>
            </a:endParaRPr>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Lst>
  <mc:AlternateContent>
    <mc:Choice xmlns:p14="http://schemas.microsoft.com/office/powerpoint/2010/main" Requires="p14">
      <p:transition spd="med" p14:dur="1600">
        <p:blinds dir="vert"/>
        <p:sndAc>
          <p:stSnd>
            <p:snd r:embed="rId8" name="chimes.wav"/>
          </p:stSnd>
        </p:sndAc>
      </p:transition>
    </mc:Choice>
    <mc:Fallback>
      <p:transition spd="med">
        <p:blinds dir="vert"/>
        <p:sndAc>
          <p:stSnd>
            <p:snd r:embed="rId8" name="chimes.wav"/>
          </p:stSnd>
        </p:sndAc>
      </p:transition>
    </mc:Fallback>
  </mc:AlternateContent>
  <p:timing/>
  <p:hf hdr="0" dt="0"/>
  <p:txStyles>
    <p:titleStyle>
      <a:lvl1pPr marL="0" indent="0" algn="l" defTabSz="914400" rtl="0" eaLnBrk="1" fontAlgn="base" hangingPunct="1">
        <a:lnSpc>
          <a:spcPct val="100000"/>
        </a:lnSpc>
        <a:spcBef>
          <a:spcPct val="0"/>
        </a:spcBef>
        <a:spcAft>
          <a:spcPct val="0"/>
        </a:spcAft>
        <a:buClrTx/>
        <a:buSzTx/>
        <a:buFontTx/>
        <a:buNone/>
        <a:defRPr kumimoji="1" sz="3200" b="1" i="0" u="none" baseline="0">
          <a:solidFill>
            <a:schemeClr val="tx2"/>
          </a:solidFill>
          <a:latin typeface="Times New Roman" pitchFamily="18"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sz="2000" b="0" i="0" u="none" baseline="0">
          <a:solidFill>
            <a:schemeClr val="tx1"/>
          </a:solidFill>
          <a:latin typeface="Times New Roman" pitchFamily="18" charset="0"/>
          <a:ea typeface="宋体" pitchFamily="2" charset="-122"/>
        </a:defRPr>
      </a:lvl5pPr>
    </p:bodyStyle>
    <p:otherStyle>
      <a:lvl1pPr marL="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audio" Target="../media/chimes1.wav"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wmf" /><Relationship Id="rId3" Type="http://schemas.openxmlformats.org/officeDocument/2006/relationships/image" Target="../media/image4.png" /><Relationship Id="rId4" Type="http://schemas.openxmlformats.org/officeDocument/2006/relationships/audio" Target="../media/chimes1.wav"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5.jpeg" /><Relationship Id="rId3" Type="http://schemas.openxmlformats.org/officeDocument/2006/relationships/image" Target="../media/image6.wmf" /><Relationship Id="rId4" Type="http://schemas.openxmlformats.org/officeDocument/2006/relationships/audio" Target="../media/chimes1.wav"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wmf" /><Relationship Id="rId3" Type="http://schemas.openxmlformats.org/officeDocument/2006/relationships/audio" Target="../media/chimes1.wav"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wmf" /><Relationship Id="rId3" Type="http://schemas.openxmlformats.org/officeDocument/2006/relationships/image" Target="../media/image9.wmf" /><Relationship Id="rId4" Type="http://schemas.openxmlformats.org/officeDocument/2006/relationships/audio" Target="../media/chimes1.wav"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audio" Target="../media/chimes1.wav"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audio" Target="../media/chimes1.wav"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audio" Target="../media/chimes1.wav"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6035200202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8885" name=""/>
          <p:cNvSpPr/>
          <p:nvPr>
            <p:ph type="subTitle" idx="1"/>
          </p:nvPr>
        </p:nvSpPr>
        <p:spPr>
          <a:xfrm>
            <a:off x="1055688" y="2647950"/>
            <a:ext cx="5040312" cy="2305050"/>
          </a:xfrm>
          <a:prstGeom prst="rect">
            <a:avLst/>
          </a:prstGeom>
          <a:noFill/>
          <a:ln w="76200" cmpd="tri">
            <a:solidFill>
              <a:srgbClr val="993300"/>
            </a:solidFill>
            <a:miter lim="800000"/>
          </a:ln>
        </p:spPr>
        <p:txBody>
          <a:bodyPr/>
          <a:lstStyle/>
          <a:p>
            <a:pPr lvl="0" algn="l"/>
            <a:r>
              <a:rPr sz="2800" b="1">
                <a:solidFill>
                  <a:srgbClr val="990033"/>
                </a:solidFill>
              </a:rPr>
              <a:t>一、成本的概念</a:t>
            </a:r>
            <a:endParaRPr sz="2800" b="1">
              <a:solidFill>
                <a:srgbClr val="990033"/>
              </a:solidFill>
            </a:endParaRPr>
          </a:p>
          <a:p>
            <a:pPr lvl="0" algn="l"/>
            <a:r>
              <a:rPr sz="2800" b="1">
                <a:solidFill>
                  <a:srgbClr val="990033"/>
                </a:solidFill>
              </a:rPr>
              <a:t>二、短期总产量和短期总成本</a:t>
            </a:r>
            <a:endParaRPr sz="2800" b="1">
              <a:solidFill>
                <a:srgbClr val="990033"/>
              </a:solidFill>
            </a:endParaRPr>
          </a:p>
          <a:p>
            <a:pPr lvl="0" algn="l"/>
            <a:r>
              <a:rPr sz="2800" b="1">
                <a:solidFill>
                  <a:srgbClr val="990033"/>
                </a:solidFill>
              </a:rPr>
              <a:t>三、短期成本曲线</a:t>
            </a:r>
            <a:endParaRPr sz="2800" b="1">
              <a:solidFill>
                <a:srgbClr val="990033"/>
              </a:solidFill>
            </a:endParaRPr>
          </a:p>
          <a:p>
            <a:pPr lvl="0" algn="l"/>
            <a:r>
              <a:rPr sz="2800" b="1">
                <a:solidFill>
                  <a:srgbClr val="990033"/>
                </a:solidFill>
              </a:rPr>
              <a:t>四、长期成本 </a:t>
            </a:r>
            <a:endParaRPr sz="2800" b="1">
              <a:solidFill>
                <a:srgbClr val="990033"/>
              </a:solidFill>
            </a:endParaRPr>
          </a:p>
        </p:txBody>
      </p:sp>
      <p:sp>
        <p:nvSpPr>
          <p:cNvPr id="378886" name=""/>
          <p:cNvSpPr/>
          <p:nvPr>
            <p:ph type="ctrTitle"/>
          </p:nvPr>
        </p:nvSpPr>
        <p:spPr>
          <a:xfrm>
            <a:off x="762000" y="1150938"/>
            <a:ext cx="7558088" cy="998538"/>
          </a:xfrm>
          <a:prstGeom prst="rect">
            <a:avLst/>
          </a:prstGeom>
          <a:noFill/>
          <a:ln>
            <a:noFill/>
            <a:miter lim="800000"/>
          </a:ln>
        </p:spPr>
        <p:txBody>
          <a:bodyPr rot="0" vert="horz" wrap="square" lIns="91440" tIns="45720" rIns="91440" bIns="45720" anchor="b" anchorCtr="0">
            <a:noAutofit/>
          </a:bodyPr>
          <a:lstStyle/>
          <a:p>
            <a:pPr lvl="0"/>
            <a:r>
              <a:rPr>
                <a:solidFill>
                  <a:srgbClr val="990033"/>
                </a:solidFill>
                <a:latin typeface="黑体" pitchFamily="2" charset="-122"/>
                <a:ea typeface="黑体" pitchFamily="2" charset="-122"/>
              </a:rPr>
              <a:t>第五章  成本论</a:t>
            </a:r>
            <a:endParaRPr>
              <a:solidFill>
                <a:srgbClr val="990033"/>
              </a:solidFill>
              <a:latin typeface="黑体" pitchFamily="2" charset="-122"/>
              <a:ea typeface="黑体" pitchFamily="2" charset="-122"/>
            </a:endParaRPr>
          </a:p>
        </p:txBody>
      </p:sp>
      <p:sp>
        <p:nvSpPr>
          <p:cNvPr id="378887" name=""/>
          <p:cNvSpPr>
            <a:spLocks noGrp="1"/>
          </p:cNvSpPr>
          <p:nvPr>
            <p:ph type="sldNum" sz="quarter" idx="4"/>
          </p:nvPr>
        </p:nvSpPr>
        <p:spPr/>
        <p:txBody>
          <a:bodyPr/>
          <a:lstStyle>
            <a:lvl1pPr marL="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r" eaLnBrk="1" hangingPunct="1">
              <a:spcBef>
                <a:spcPct val="50000"/>
              </a:spcBef>
            </a:pPr>
            <a:r>
              <a:rPr sz="2000" b="1">
                <a:solidFill>
                  <a:srgbClr val="003399"/>
                </a:solidFill>
                <a:latin typeface="宋体" pitchFamily="2" charset="-122"/>
              </a:rPr>
              <a:t>西方经济学·</a:t>
            </a:r>
            <a:r>
              <a:rPr sz="2000">
                <a:solidFill>
                  <a:srgbClr val="CC0000"/>
                </a:solidFill>
                <a:latin typeface="宋体" pitchFamily="2" charset="-122"/>
              </a:rPr>
              <a:t>微观·</a:t>
            </a:r>
            <a:r>
              <a:rPr sz="2000">
                <a:solidFill>
                  <a:srgbClr val="0000CC"/>
                </a:solidFill>
              </a:rPr>
              <a:t>第5章 </a:t>
            </a:r>
            <a:fld id="{1E0E7E33-02F7-489C-AB38-C98A82849A5A}" type="slidenum">
              <a:rPr sz="2000">
                <a:solidFill>
                  <a:srgbClr val="0000CC"/>
                </a:solidFill>
              </a:rPr>
              <a:t>1</a:t>
            </a:fld>
            <a:endParaRPr sz="2000">
              <a:solidFill>
                <a:srgbClr val="0000CC"/>
              </a:solidFill>
            </a:endParaRPr>
          </a:p>
        </p:txBody>
      </p:sp>
      <p:sp>
        <p:nvSpPr>
          <p:cNvPr id="378888" name="TextBox 378887"/>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62" name=""/>
          <p:cNvSpPr/>
          <p:nvPr>
            <p:ph type="title"/>
          </p:nvPr>
        </p:nvSpPr>
        <p:spPr>
          <a:xfrm>
            <a:off x="611188" y="307975"/>
            <a:ext cx="3076575" cy="59848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一、成本的概念</a:t>
            </a:r>
          </a:p>
        </p:txBody>
      </p:sp>
      <p:sp>
        <p:nvSpPr>
          <p:cNvPr id="296963" name=""/>
          <p:cNvSpPr/>
          <p:nvPr>
            <p:ph type="body" idx="4294967295"/>
          </p:nvPr>
        </p:nvSpPr>
        <p:spPr>
          <a:xfrm>
            <a:off x="611188" y="1346200"/>
            <a:ext cx="7994650" cy="1185862"/>
          </a:xfrm>
          <a:prstGeom prst="rect">
            <a:avLst/>
          </a:prstGeom>
          <a:solidFill>
            <a:srgbClr val="FFFFFF"/>
          </a:solidFill>
          <a:ln w="57150" cmpd="thickThin">
            <a:solidFill>
              <a:srgbClr val="000099"/>
            </a:solidFill>
            <a:miter lim="800000"/>
          </a:ln>
        </p:spPr>
        <p:txBody>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lnSpc>
                <a:spcPct val="90000"/>
              </a:lnSpc>
              <a:buSzPct val="95000"/>
              <a:buFont typeface="Wingdings" pitchFamily="2" charset="2"/>
              <a:buChar char="n"/>
            </a:pPr>
            <a:r>
              <a:rPr sz="2400" b="1"/>
              <a:t>1.</a:t>
            </a:r>
            <a:r>
              <a:rPr b="1"/>
              <a:t> </a:t>
            </a:r>
            <a:r>
              <a:rPr sz="2400" b="1"/>
              <a:t>生产成本：生产一定产量所支付的费用。</a:t>
            </a:r>
            <a:endParaRPr sz="2400" b="1"/>
          </a:p>
          <a:p>
            <a:pPr lvl="0">
              <a:lnSpc>
                <a:spcPct val="90000"/>
              </a:lnSpc>
              <a:buSzPct val="95000"/>
              <a:buFont typeface="Wingdings" pitchFamily="2" charset="2"/>
              <a:buChar char="n"/>
            </a:pPr>
            <a:r>
              <a:rPr sz="2400" b="1"/>
              <a:t>取决于产量Q和各种生产要素的价格P。</a:t>
            </a:r>
            <a:endParaRPr sz="2400" b="1"/>
          </a:p>
        </p:txBody>
      </p:sp>
      <p:sp>
        <p:nvSpPr>
          <p:cNvPr id="296969" name=""/>
          <p:cNvSpPr/>
          <p:nvPr/>
        </p:nvSpPr>
        <p:spPr>
          <a:xfrm>
            <a:off x="1331912" y="3505200"/>
            <a:ext cx="7343775" cy="933450"/>
          </a:xfrm>
          <a:prstGeom prst="rect">
            <a:avLst/>
          </a:prstGeom>
          <a:solidFill>
            <a:srgbClr val="A0F1FA"/>
          </a:solidFill>
          <a:ln w="38100" cmpd="dbl">
            <a:solidFill>
              <a:schemeClr val="tx1"/>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a:lnSpc>
                <a:spcPct val="110000"/>
              </a:lnSpc>
              <a:buClr>
                <a:srgbClr val="336600"/>
              </a:buClr>
              <a:buSzPct val="95000"/>
              <a:buFont typeface="Wingdings" pitchFamily="2" charset="2"/>
              <a:buChar char="p"/>
              <a:tabLst>
                <a:tab pos="2971800"/>
              </a:tabLst>
            </a:pPr>
            <a:r>
              <a:rPr b="1"/>
              <a:t>显成本（Explicit  Cost）：会计学成本，厂商在要素市场上购买或租用所需要的生产要素的实际支出。</a:t>
            </a:r>
            <a:endParaRPr b="1"/>
          </a:p>
        </p:txBody>
      </p:sp>
      <p:sp>
        <p:nvSpPr>
          <p:cNvPr id="296970" name=""/>
          <p:cNvSpPr/>
          <p:nvPr/>
        </p:nvSpPr>
        <p:spPr>
          <a:xfrm>
            <a:off x="1331912" y="4802188"/>
            <a:ext cx="7343775" cy="1225550"/>
          </a:xfrm>
          <a:prstGeom prst="rect">
            <a:avLst/>
          </a:prstGeom>
          <a:solidFill>
            <a:srgbClr val="A0F1FA"/>
          </a:solidFill>
          <a:ln w="38100" cmpd="dbl">
            <a:solidFill>
              <a:schemeClr val="tx1"/>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a:buClr>
                <a:srgbClr val="336600"/>
              </a:buClr>
              <a:buSzPct val="95000"/>
              <a:buFont typeface="Wingdings" pitchFamily="2" charset="2"/>
              <a:buChar char="p"/>
              <a:tabLst>
                <a:tab pos="2971800"/>
              </a:tabLst>
            </a:pPr>
            <a:r>
              <a:rPr b="1"/>
              <a:t>隐成本（ Implicit  Cost）：对自己拥有的、且被用于生产的要素应支付的费用。不在帐目上反映。</a:t>
            </a:r>
            <a:endParaRPr b="1"/>
          </a:p>
          <a:p>
            <a:pPr marL="0" lvl="0" indent="0">
              <a:buClr>
                <a:srgbClr val="336600"/>
              </a:buClr>
              <a:buSzPct val="95000"/>
              <a:buFont typeface="Wingdings" pitchFamily="2" charset="2"/>
              <a:buChar char="p"/>
              <a:tabLst>
                <a:tab pos="2971800"/>
              </a:tabLst>
            </a:pPr>
            <a:r>
              <a:rPr b="1"/>
              <a:t>如自有房屋作厂房，在会计账目上并无租金支出。</a:t>
            </a:r>
            <a:endParaRPr b="1"/>
          </a:p>
        </p:txBody>
      </p:sp>
      <p:sp>
        <p:nvSpPr>
          <p:cNvPr id="296971" name=""/>
          <p:cNvSpPr/>
          <p:nvPr/>
        </p:nvSpPr>
        <p:spPr>
          <a:xfrm>
            <a:off x="609600" y="2667000"/>
            <a:ext cx="6408738" cy="720725"/>
          </a:xfrm>
          <a:prstGeom prst="rect">
            <a:avLst/>
          </a:prstGeom>
          <a:solidFill>
            <a:srgbClr val="FFFFFF"/>
          </a:solidFill>
          <a:ln w="57150" cmpd="thickThin">
            <a:solidFill>
              <a:srgbClr val="000099"/>
            </a:solidFill>
            <a:miter lim="800000"/>
          </a:ln>
          <a:effectLst/>
        </p:spPr>
        <p:txBody>
          <a:bodyPr>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342900" lvl="0" indent="-342900" eaLnBrk="1" hangingPunct="1">
              <a:lnSpc>
                <a:spcPct val="110000"/>
              </a:lnSpc>
              <a:spcBef>
                <a:spcPct val="20000"/>
              </a:spcBef>
              <a:buClr>
                <a:srgbClr val="FF0000"/>
              </a:buClr>
              <a:buSzPct val="95000"/>
              <a:buFont typeface="Wingdings" pitchFamily="2" charset="2"/>
              <a:buChar char="n"/>
            </a:pPr>
            <a:r>
              <a:rPr b="1"/>
              <a:t>2.生产成本＝经济成本＝隐成本+显成本 </a:t>
            </a:r>
            <a:endParaRPr b="1"/>
          </a:p>
        </p:txBody>
      </p:sp>
      <p:sp>
        <p:nvSpPr>
          <p:cNvPr id="296974" name=""/>
          <p:cNvSpPr/>
          <p:nvPr/>
        </p:nvSpPr>
        <p:spPr>
          <a:xfrm>
            <a:off x="755650" y="3578225"/>
            <a:ext cx="503238" cy="2232025"/>
          </a:xfrm>
          <a:prstGeom prst="leftBrace">
            <a:avLst>
              <a:gd name="adj1" fmla="val 36961"/>
              <a:gd name="adj2" fmla="val 50000"/>
            </a:avLst>
          </a:prstGeom>
          <a:noFill/>
          <a:ln w="76200">
            <a:solidFill>
              <a:srgbClr val="9933FF"/>
            </a:solidFill>
            <a:round/>
          </a:ln>
          <a:effectLst/>
        </p:spPr>
        <p:txBody>
          <a:bodyPr wrap="none" anchor="ctr" anchorCtr="0"/>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endParaRPr b="1">
              <a:solidFill>
                <a:srgbClr val="0000CC"/>
              </a:solidFill>
            </a:endParaRPr>
          </a:p>
        </p:txBody>
      </p:sp>
      <p:sp>
        <p:nvSpPr>
          <p:cNvPr id="296975" name="Slide Number Placeholder 4"/>
          <p:cNvSpPr>
            <a:spLocks noGrp="1"/>
          </p:cNvSpPr>
          <p:nvPr>
            <p:ph type="sldNum" sz="quarter" idx="3"/>
          </p:nvPr>
        </p:nvSpPr>
        <p:spPr/>
        <p:txBody>
          <a:bodyPr/>
          <a:lstStyle/>
          <a:p>
            <a:pPr lvl="0" algn="r" eaLnBrk="1" hangingPunct="1">
              <a:spcBef>
                <a:spcPct val="50000"/>
              </a:spcBef>
            </a:pPr>
            <a:fld id="{44C77749-3303-4FCA-AE0C-7C9BD283708B}" type="slidenum">
              <a:rPr sz="2000" b="1">
                <a:solidFill>
                  <a:srgbClr val="003399"/>
                </a:solidFill>
                <a:latin typeface="宋体" pitchFamily="2" charset="-122"/>
              </a:rPr>
              <a:t>2</a:t>
            </a:fld>
            <a:endParaRPr lang="en-US"/>
          </a:p>
        </p:txBody>
      </p:sp>
      <p:sp>
        <p:nvSpPr>
          <p:cNvPr id="296976"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296977" name="TextBox 296976"/>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西方经济学微观第五章成本论共37页，您现在浏览的是第2页!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7994" name=""/>
          <p:cNvSpPr/>
          <p:nvPr>
            <p:ph type="title"/>
          </p:nvPr>
        </p:nvSpPr>
        <p:spPr>
          <a:xfrm>
            <a:off x="611188" y="187325"/>
            <a:ext cx="3378200"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3.利润 </a:t>
            </a:r>
          </a:p>
        </p:txBody>
      </p:sp>
      <p:sp>
        <p:nvSpPr>
          <p:cNvPr id="297996" name=""/>
          <p:cNvSpPr/>
          <p:nvPr>
            <p:ph type="body" idx="4294967295"/>
          </p:nvPr>
        </p:nvSpPr>
        <p:spPr bwMode="auto">
          <a:xfrm>
            <a:off x="611188" y="1420812"/>
            <a:ext cx="7847012" cy="1093788"/>
          </a:xfrm>
          <a:prstGeom prst="rect">
            <a:avLst/>
          </a:prstGeom>
          <a:solidFill>
            <a:srgbClr val="FFFFFF"/>
          </a:solidFill>
          <a:ln w="76200" cap="flat" cmpd="tri">
            <a:solidFill>
              <a:schemeClr val="bg2"/>
            </a:solidFill>
            <a:prstDash val="solid"/>
            <a:miter lim="800000"/>
          </a:ln>
          <a:effectLst/>
        </p:spPr>
        <p:txBody>
          <a:bodyPr rot="0" vert="horz" wrap="square" lIns="91440" tIns="45720" rIns="91440" bIns="45720" anchor="t"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lnSpc>
                <a:spcPct val="90000"/>
              </a:lnSpc>
              <a:buSzPct val="95000"/>
              <a:buFont typeface="Wingdings" pitchFamily="2" charset="2"/>
              <a:buChar char="p"/>
            </a:pPr>
            <a:r>
              <a:rPr sz="2000" b="1"/>
              <a:t>经济学从稀缺资源配置的角度来研究生产一定数量某种产品所必须支付的代价。</a:t>
            </a:r>
            <a:endParaRPr sz="2000" b="1"/>
          </a:p>
          <a:p>
            <a:pPr lvl="0">
              <a:lnSpc>
                <a:spcPct val="80000"/>
              </a:lnSpc>
              <a:buSzPct val="95000"/>
              <a:buFont typeface="Wingdings" pitchFamily="2" charset="2"/>
              <a:buChar char="p"/>
            </a:pPr>
            <a:r>
              <a:rPr sz="2000" b="1"/>
              <a:t>用机会成本来研究厂商成本。</a:t>
            </a:r>
            <a:endParaRPr sz="2000" b="1"/>
          </a:p>
        </p:txBody>
      </p:sp>
      <p:sp>
        <p:nvSpPr>
          <p:cNvPr id="297997" name=""/>
          <p:cNvSpPr/>
          <p:nvPr/>
        </p:nvSpPr>
        <p:spPr>
          <a:xfrm>
            <a:off x="609600" y="2689225"/>
            <a:ext cx="7885112" cy="1044575"/>
          </a:xfrm>
          <a:prstGeom prst="rect">
            <a:avLst/>
          </a:prstGeom>
          <a:solidFill>
            <a:srgbClr val="FFFFFF"/>
          </a:solidFill>
          <a:ln w="38100">
            <a:solidFill>
              <a:srgbClr val="CC66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3366FF"/>
              </a:buClr>
              <a:buSzPct val="95000"/>
              <a:buFont typeface="Wingdings" pitchFamily="2" charset="2"/>
              <a:buChar char="n"/>
            </a:pPr>
            <a:r>
              <a:rPr sz="2000" b="1"/>
              <a:t>经济利润＝总收益－总成本。</a:t>
            </a:r>
            <a:endParaRPr sz="2000" b="1"/>
          </a:p>
          <a:p>
            <a:pPr lvl="0">
              <a:buClr>
                <a:srgbClr val="3366FF"/>
              </a:buClr>
              <a:buSzPct val="95000"/>
              <a:buFont typeface="Wingdings" pitchFamily="2" charset="2"/>
              <a:buChar char="n"/>
            </a:pPr>
            <a:r>
              <a:rPr sz="2000" b="1"/>
              <a:t>总成本＝显成本＋隐成本＝会计成本＋机会成本</a:t>
            </a:r>
            <a:endParaRPr sz="2000" b="1"/>
          </a:p>
          <a:p>
            <a:pPr lvl="0">
              <a:buClr>
                <a:srgbClr val="3366FF"/>
              </a:buClr>
              <a:buSzPct val="95000"/>
              <a:buFont typeface="Wingdings" pitchFamily="2" charset="2"/>
              <a:buChar char="n"/>
            </a:pPr>
            <a:r>
              <a:rPr sz="2000" b="1"/>
              <a:t>企业所追求的利润就是经济利润最大</a:t>
            </a:r>
            <a:endParaRPr sz="2000" b="1"/>
          </a:p>
        </p:txBody>
      </p:sp>
      <p:sp>
        <p:nvSpPr>
          <p:cNvPr id="298000" name=""/>
          <p:cNvSpPr/>
          <p:nvPr/>
        </p:nvSpPr>
        <p:spPr>
          <a:xfrm>
            <a:off x="609600" y="3984625"/>
            <a:ext cx="7920038" cy="739775"/>
          </a:xfrm>
          <a:prstGeom prst="rect">
            <a:avLst/>
          </a:prstGeom>
          <a:solidFill>
            <a:srgbClr val="FFFFFF"/>
          </a:solidFill>
          <a:ln w="38100">
            <a:solidFill>
              <a:schemeClr val="folHlink"/>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006600"/>
              </a:buClr>
              <a:buFont typeface="Wingdings" pitchFamily="2" charset="2"/>
              <a:buChar char="p"/>
            </a:pPr>
            <a:r>
              <a:rPr sz="2000" b="1"/>
              <a:t>正常利润：厂商对自己提供的企业家才能支付的报酬。</a:t>
            </a:r>
            <a:endParaRPr sz="2000" b="1"/>
          </a:p>
          <a:p>
            <a:pPr lvl="0">
              <a:buClr>
                <a:srgbClr val="006600"/>
              </a:buClr>
              <a:buFont typeface="Wingdings" pitchFamily="2" charset="2"/>
              <a:buChar char="p"/>
            </a:pPr>
            <a:r>
              <a:rPr sz="2000" b="1"/>
              <a:t>隐成本中的一个组成部分。 </a:t>
            </a:r>
            <a:endParaRPr sz="2000" b="1"/>
          </a:p>
        </p:txBody>
      </p:sp>
      <p:sp>
        <p:nvSpPr>
          <p:cNvPr id="298001" name="Slide Number Placeholder 4"/>
          <p:cNvSpPr>
            <a:spLocks noGrp="1"/>
          </p:cNvSpPr>
          <p:nvPr>
            <p:ph type="sldNum" sz="quarter" idx="3"/>
          </p:nvPr>
        </p:nvSpPr>
        <p:spPr/>
        <p:txBody>
          <a:bodyPr/>
          <a:lstStyle/>
          <a:p>
            <a:pPr lvl="0" algn="r" eaLnBrk="1" hangingPunct="1">
              <a:spcBef>
                <a:spcPct val="50000"/>
              </a:spcBef>
            </a:pPr>
            <a:fld id="{5A8C6FE7-750A-431F-B452-E874BDEAA8EC}" type="slidenum">
              <a:rPr sz="2000" b="1">
                <a:solidFill>
                  <a:srgbClr val="003399"/>
                </a:solidFill>
                <a:latin typeface="宋体" pitchFamily="2" charset="-122"/>
              </a:rPr>
              <a:t>3</a:t>
            </a:fld>
            <a:endParaRPr lang="en-US"/>
          </a:p>
        </p:txBody>
      </p:sp>
      <p:sp>
        <p:nvSpPr>
          <p:cNvPr id="298002"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298003" name="TextBox 298002"/>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西方经济学微观第五章成本论共37页，您现在浏览的是第3页!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0034" name=""/>
          <p:cNvSpPr/>
          <p:nvPr>
            <p:ph type="title"/>
          </p:nvPr>
        </p:nvSpPr>
        <p:spPr>
          <a:xfrm>
            <a:off x="611188" y="187325"/>
            <a:ext cx="6697662"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b="0"/>
              <a:t>二、短期总产量和短期总成本</a:t>
            </a:r>
            <a:endParaRPr b="0"/>
          </a:p>
        </p:txBody>
      </p:sp>
      <p:sp>
        <p:nvSpPr>
          <p:cNvPr id="300035" name=""/>
          <p:cNvSpPr/>
          <p:nvPr>
            <p:ph type="body" idx="4294967295"/>
          </p:nvPr>
        </p:nvSpPr>
        <p:spPr>
          <a:xfrm>
            <a:off x="611188" y="1346200"/>
            <a:ext cx="8075612" cy="2159000"/>
          </a:xfrm>
          <a:prstGeom prst="rect">
            <a:avLst/>
          </a:prstGeom>
          <a:solidFill>
            <a:srgbClr val="FFFFFF"/>
          </a:solidFill>
          <a:ln w="76200" cmpd="tri">
            <a:solidFill>
              <a:schemeClr val="bg2"/>
            </a:solidFill>
            <a:miter lim="800000"/>
          </a:ln>
        </p:spPr>
        <p:txBody>
          <a:bodyPr>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lnSpc>
                <a:spcPct val="110000"/>
              </a:lnSpc>
              <a:buSzPct val="95000"/>
              <a:buFont typeface="Wingdings" pitchFamily="2" charset="2"/>
              <a:buChar char="p"/>
            </a:pPr>
            <a:r>
              <a:rPr sz="2400" b="1"/>
              <a:t>1.</a:t>
            </a:r>
            <a:r>
              <a:rPr sz="2400" b="1">
                <a:solidFill>
                  <a:schemeClr val="tx2"/>
                </a:solidFill>
              </a:rPr>
              <a:t>短期总产量</a:t>
            </a:r>
            <a:endParaRPr sz="2400" b="1">
              <a:solidFill>
                <a:schemeClr val="tx2"/>
              </a:solidFill>
            </a:endParaRPr>
          </a:p>
          <a:p>
            <a:pPr lvl="0">
              <a:lnSpc>
                <a:spcPct val="110000"/>
              </a:lnSpc>
              <a:buSzPct val="95000"/>
              <a:buFont typeface="Wingdings" pitchFamily="2" charset="2"/>
              <a:buNone/>
            </a:pPr>
            <a:r>
              <a:rPr sz="2400" b="1"/>
              <a:t>生产和成本分别从实物量和价值量角度研究生产问题。</a:t>
            </a:r>
            <a:endParaRPr sz="2400" b="1"/>
          </a:p>
          <a:p>
            <a:pPr lvl="0">
              <a:lnSpc>
                <a:spcPct val="110000"/>
              </a:lnSpc>
              <a:buSzPct val="95000"/>
              <a:buFont typeface="Wingdings" pitchFamily="2" charset="2"/>
              <a:buNone/>
            </a:pPr>
            <a:r>
              <a:rPr sz="2400" b="1"/>
              <a:t>成本函数与生产函数有密切联系。 </a:t>
            </a:r>
            <a:endParaRPr sz="2400" b="1"/>
          </a:p>
          <a:p>
            <a:pPr lvl="0">
              <a:lnSpc>
                <a:spcPct val="110000"/>
              </a:lnSpc>
              <a:buSzPct val="95000"/>
              <a:buFont typeface="Wingdings" pitchFamily="2" charset="2"/>
              <a:buNone/>
            </a:pPr>
            <a:r>
              <a:rPr sz="2400" b="1"/>
              <a:t> 短期生产函数</a:t>
            </a:r>
            <a:endParaRPr sz="2000" b="1"/>
          </a:p>
        </p:txBody>
      </p:sp>
      <p:pic>
        <p:nvPicPr>
          <p:cNvPr id="300036" name=""/>
          <p:cNvPicPr/>
          <p:nvPr/>
        </p:nvPicPr>
        <p:blipFill>
          <a:blip r:embed="rId2"/>
          <a:stretch>
            <a:fillRect/>
          </a:stretch>
        </p:blipFill>
        <p:spPr>
          <a:xfrm>
            <a:off x="2819400" y="2819400"/>
            <a:ext cx="1946275" cy="457200"/>
          </a:xfrm>
          <a:prstGeom prst="rect">
            <a:avLst/>
          </a:prstGeom>
          <a:noFill/>
          <a:ln w="38100" cmpd="dbl">
            <a:noFill/>
            <a:miter lim="800000"/>
          </a:ln>
        </p:spPr>
      </p:pic>
      <p:sp>
        <p:nvSpPr>
          <p:cNvPr id="300038" name=""/>
          <p:cNvSpPr/>
          <p:nvPr/>
        </p:nvSpPr>
        <p:spPr>
          <a:xfrm>
            <a:off x="609600" y="3657600"/>
            <a:ext cx="8001000" cy="2303462"/>
          </a:xfrm>
          <a:prstGeom prst="rect">
            <a:avLst/>
          </a:prstGeom>
          <a:solidFill>
            <a:srgbClr val="FFFFFF"/>
          </a:solidFill>
          <a:ln w="57150" cmpd="thickThin">
            <a:solidFill>
              <a:srgbClr val="000099"/>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a:lnSpc>
                <a:spcPct val="130000"/>
              </a:lnSpc>
              <a:buClr>
                <a:srgbClr val="FF0000"/>
              </a:buClr>
              <a:buSzPct val="95000"/>
              <a:buFont typeface="Wingdings" pitchFamily="2" charset="2"/>
            </a:pPr>
            <a:r>
              <a:rPr b="1"/>
              <a:t>2.</a:t>
            </a:r>
            <a:r>
              <a:rPr b="1">
                <a:solidFill>
                  <a:schemeClr val="tx2"/>
                </a:solidFill>
              </a:rPr>
              <a:t>短期总成本</a:t>
            </a:r>
            <a:endParaRPr b="1"/>
          </a:p>
          <a:p>
            <a:pPr marL="0" lvl="0" indent="0">
              <a:lnSpc>
                <a:spcPct val="130000"/>
              </a:lnSpc>
              <a:buClr>
                <a:srgbClr val="FF0000"/>
              </a:buClr>
              <a:buSzPct val="95000"/>
              <a:buFont typeface="Wingdings" pitchFamily="2" charset="2"/>
            </a:pPr>
            <a:r>
              <a:rPr b="1"/>
              <a:t>劳动价格w和资本价格r固定</a:t>
            </a:r>
            <a:endParaRPr b="1"/>
          </a:p>
          <a:p>
            <a:pPr marL="0" lvl="0" indent="0">
              <a:lnSpc>
                <a:spcPct val="110000"/>
              </a:lnSpc>
              <a:buClr>
                <a:srgbClr val="FF0000"/>
              </a:buClr>
              <a:buSzPct val="95000"/>
              <a:buFont typeface="Wingdings" pitchFamily="2" charset="2"/>
            </a:pPr>
            <a:r>
              <a:rPr b="1"/>
              <a:t>短期中，资本为固定投入，L为变动投入，L与产量Q有关短期总成本： </a:t>
            </a:r>
            <a:endParaRPr b="1"/>
          </a:p>
          <a:p>
            <a:pPr marL="0" lvl="0" indent="0">
              <a:lnSpc>
                <a:spcPct val="110000"/>
              </a:lnSpc>
              <a:buClr>
                <a:srgbClr val="FF0000"/>
              </a:buClr>
              <a:buSzPct val="95000"/>
              <a:buFont typeface="Wingdings" pitchFamily="2" charset="2"/>
            </a:pPr>
            <a:endParaRPr b="1"/>
          </a:p>
        </p:txBody>
      </p:sp>
      <p:pic>
        <p:nvPicPr>
          <p:cNvPr id="300039" name=""/>
          <p:cNvPicPr/>
          <p:nvPr/>
        </p:nvPicPr>
        <p:blipFill>
          <a:blip r:embed="rId3"/>
          <a:stretch>
            <a:fillRect/>
          </a:stretch>
        </p:blipFill>
        <p:spPr>
          <a:xfrm>
            <a:off x="2590800" y="5105400"/>
            <a:ext cx="2667000" cy="422275"/>
          </a:xfrm>
          <a:prstGeom prst="rect">
            <a:avLst/>
          </a:prstGeom>
          <a:solidFill>
            <a:schemeClr val="folHlink"/>
          </a:solidFill>
          <a:ln w="38100" cmpd="dbl">
            <a:noFill/>
            <a:miter lim="800000"/>
          </a:ln>
        </p:spPr>
      </p:pic>
      <p:sp>
        <p:nvSpPr>
          <p:cNvPr id="300040" name="Slide Number Placeholder 4"/>
          <p:cNvSpPr>
            <a:spLocks noGrp="1"/>
          </p:cNvSpPr>
          <p:nvPr>
            <p:ph type="sldNum" sz="quarter" idx="3"/>
          </p:nvPr>
        </p:nvSpPr>
        <p:spPr/>
        <p:txBody>
          <a:bodyPr/>
          <a:lstStyle/>
          <a:p>
            <a:pPr lvl="0" algn="r" eaLnBrk="1" hangingPunct="1">
              <a:spcBef>
                <a:spcPct val="50000"/>
              </a:spcBef>
            </a:pPr>
            <a:fld id="{B53E74A2-6CE5-4BA7-AFA7-131B5D473A95}" type="slidenum">
              <a:rPr sz="2000" b="1">
                <a:solidFill>
                  <a:srgbClr val="003399"/>
                </a:solidFill>
                <a:latin typeface="宋体" pitchFamily="2" charset="-122"/>
              </a:rPr>
              <a:t>4</a:t>
            </a:fld>
            <a:endParaRPr lang="en-US"/>
          </a:p>
        </p:txBody>
      </p:sp>
      <p:sp>
        <p:nvSpPr>
          <p:cNvPr id="300041"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00042" name="TextBox 300041"/>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西方经济学微观第五章成本论共37页，您现在浏览的是第4页!</a:t>
            </a:r>
          </a:p>
        </p:txBody>
      </p:sp>
    </p:spTree>
  </p:cSld>
  <p:clrMapOvr>
    <a:masterClrMapping/>
  </p:clrMapOvr>
  <mc:AlternateContent>
    <mc:Choice xmlns:p14="http://schemas.microsoft.com/office/powerpoint/2010/main" Requires="p14">
      <p:transition spd="med" p14:dur="1600">
        <p:blinds dir="vert"/>
        <p:sndAc>
          <p:stSnd>
            <p:snd r:embed="rId4" name="chimes.wav"/>
          </p:stSnd>
        </p:sndAc>
      </p:transition>
    </mc:Choice>
    <mc:Fallback>
      <p:transition spd="med">
        <p:blinds dir="vert"/>
        <p:sndAc>
          <p:stSnd>
            <p:snd r:embed="rId4" name="chimes.wav"/>
          </p:stSnd>
        </p:sndAc>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22" name=""/>
          <p:cNvSpPr/>
          <p:nvPr>
            <p:ph type="title"/>
          </p:nvPr>
        </p:nvSpPr>
        <p:spPr>
          <a:xfrm>
            <a:off x="611188" y="187325"/>
            <a:ext cx="6697662"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三、短期成本曲线</a:t>
            </a:r>
          </a:p>
        </p:txBody>
      </p:sp>
      <p:sp>
        <p:nvSpPr>
          <p:cNvPr id="81924" name=""/>
          <p:cNvSpPr/>
          <p:nvPr/>
        </p:nvSpPr>
        <p:spPr>
          <a:xfrm>
            <a:off x="684212" y="1308100"/>
            <a:ext cx="8021638" cy="606425"/>
          </a:xfrm>
          <a:prstGeom prst="rect">
            <a:avLst/>
          </a:prstGeom>
          <a:solidFill>
            <a:srgbClr val="FFFFFF"/>
          </a:solidFill>
          <a:ln w="76200">
            <a:solidFill>
              <a:srgbClr val="3366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nSpc>
                <a:spcPct val="120000"/>
              </a:lnSpc>
            </a:pPr>
            <a:r>
              <a:rPr b="1"/>
              <a:t>1.长期与短期的问题是要素是否全部可变的问题。</a:t>
            </a:r>
            <a:endParaRPr b="1"/>
          </a:p>
        </p:txBody>
      </p:sp>
      <p:sp>
        <p:nvSpPr>
          <p:cNvPr id="81928" name=""/>
          <p:cNvSpPr/>
          <p:nvPr/>
        </p:nvSpPr>
        <p:spPr>
          <a:xfrm>
            <a:off x="1619250" y="2057400"/>
            <a:ext cx="7056438" cy="1263650"/>
          </a:xfrm>
          <a:prstGeom prst="rect">
            <a:avLst/>
          </a:prstGeom>
          <a:solidFill>
            <a:srgbClr val="FBCDF2"/>
          </a:solidFill>
          <a:ln w="76200">
            <a:solidFill>
              <a:srgbClr val="3366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chemeClr val="tx2"/>
              </a:buClr>
              <a:buSzPct val="95000"/>
              <a:buFont typeface="Wingdings" pitchFamily="2" charset="2"/>
            </a:pPr>
            <a:r>
              <a:rPr b="1">
                <a:solidFill>
                  <a:srgbClr val="000000"/>
                </a:solidFill>
              </a:rPr>
              <a:t>部分投入可调整</a:t>
            </a:r>
            <a:r>
              <a:rPr b="1">
                <a:solidFill>
                  <a:srgbClr val="0000CC"/>
                </a:solidFill>
              </a:rPr>
              <a:t>－可变成本variable cost  VC</a:t>
            </a:r>
            <a:r>
              <a:rPr>
                <a:solidFill>
                  <a:srgbClr val="000066"/>
                </a:solidFill>
              </a:rPr>
              <a:t>：随产量变动而变动。</a:t>
            </a:r>
            <a:r>
              <a:rPr>
                <a:solidFill>
                  <a:srgbClr val="FF0000"/>
                </a:solidFill>
              </a:rPr>
              <a:t>包括：原材料、燃料支出和工人工资。</a:t>
            </a:r>
          </a:p>
        </p:txBody>
      </p:sp>
      <p:sp>
        <p:nvSpPr>
          <p:cNvPr id="81929" name=""/>
          <p:cNvSpPr/>
          <p:nvPr/>
        </p:nvSpPr>
        <p:spPr>
          <a:xfrm>
            <a:off x="684212" y="5219700"/>
            <a:ext cx="7991475" cy="606425"/>
          </a:xfrm>
          <a:prstGeom prst="rect">
            <a:avLst/>
          </a:prstGeom>
          <a:solidFill>
            <a:srgbClr val="FFFFFF"/>
          </a:solidFill>
          <a:ln w="76200">
            <a:solidFill>
              <a:srgbClr val="3366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nSpc>
                <a:spcPct val="120000"/>
              </a:lnSpc>
            </a:pPr>
            <a:r>
              <a:rPr b="1"/>
              <a:t>长期：一切成本都可以调整，没有固定与可变之分。</a:t>
            </a:r>
            <a:endParaRPr b="1"/>
          </a:p>
        </p:txBody>
      </p:sp>
      <p:sp>
        <p:nvSpPr>
          <p:cNvPr id="81932" name=""/>
          <p:cNvSpPr/>
          <p:nvPr/>
        </p:nvSpPr>
        <p:spPr>
          <a:xfrm>
            <a:off x="1619250" y="3425825"/>
            <a:ext cx="7056438" cy="1628775"/>
          </a:xfrm>
          <a:prstGeom prst="rect">
            <a:avLst/>
          </a:prstGeom>
          <a:solidFill>
            <a:srgbClr val="FBCDF2"/>
          </a:solidFill>
          <a:ln w="76200">
            <a:solidFill>
              <a:srgbClr val="3366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chemeClr val="tx2"/>
              </a:buClr>
              <a:buSzPct val="95000"/>
              <a:buFont typeface="Wingdings" pitchFamily="2" charset="2"/>
            </a:pPr>
            <a:r>
              <a:rPr b="1">
                <a:solidFill>
                  <a:srgbClr val="000000"/>
                </a:solidFill>
              </a:rPr>
              <a:t>部分投入不可调整</a:t>
            </a:r>
            <a:r>
              <a:rPr>
                <a:solidFill>
                  <a:srgbClr val="0000CC"/>
                </a:solidFill>
              </a:rPr>
              <a:t>－</a:t>
            </a:r>
            <a:r>
              <a:rPr b="1">
                <a:solidFill>
                  <a:srgbClr val="0000CC"/>
                </a:solidFill>
              </a:rPr>
              <a:t>固定成本fixed cost   FC</a:t>
            </a:r>
            <a:r>
              <a:rPr>
                <a:solidFill>
                  <a:srgbClr val="0000CC"/>
                </a:solidFill>
              </a:rPr>
              <a:t>：固定不变，不随产量变动而变动，短期必须支付的不能调整的要素费用。</a:t>
            </a:r>
            <a:r>
              <a:rPr>
                <a:solidFill>
                  <a:srgbClr val="FF0000"/>
                </a:solidFill>
              </a:rPr>
              <a:t>包括：厂房和设备折旧，及管理人员工资。</a:t>
            </a:r>
            <a:endParaRPr>
              <a:solidFill>
                <a:srgbClr val="FF0000"/>
              </a:solidFill>
            </a:endParaRPr>
          </a:p>
        </p:txBody>
      </p:sp>
      <p:sp>
        <p:nvSpPr>
          <p:cNvPr id="81934" name=""/>
          <p:cNvSpPr/>
          <p:nvPr/>
        </p:nvSpPr>
        <p:spPr>
          <a:xfrm>
            <a:off x="684212" y="3138488"/>
            <a:ext cx="574675" cy="898525"/>
          </a:xfrm>
          <a:prstGeom prst="rect">
            <a:avLst/>
          </a:prstGeom>
          <a:solidFill>
            <a:srgbClr val="FBCDF2"/>
          </a:solidFill>
          <a:ln w="76200">
            <a:solidFill>
              <a:srgbClr val="3366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chemeClr val="hlink"/>
              </a:buClr>
              <a:buSzPct val="95000"/>
              <a:buFont typeface="Wingdings" pitchFamily="2" charset="2"/>
            </a:pPr>
            <a:r>
              <a:rPr b="1">
                <a:solidFill>
                  <a:srgbClr val="000000"/>
                </a:solidFill>
              </a:rPr>
              <a:t>短期</a:t>
            </a:r>
            <a:endParaRPr b="1">
              <a:solidFill>
                <a:srgbClr val="000000"/>
              </a:solidFill>
            </a:endParaRPr>
          </a:p>
        </p:txBody>
      </p:sp>
      <p:sp>
        <p:nvSpPr>
          <p:cNvPr id="81935" name=""/>
          <p:cNvSpPr/>
          <p:nvPr/>
        </p:nvSpPr>
        <p:spPr>
          <a:xfrm>
            <a:off x="1331912" y="2057400"/>
            <a:ext cx="215900" cy="2952750"/>
          </a:xfrm>
          <a:prstGeom prst="leftBrace">
            <a:avLst>
              <a:gd name="adj1" fmla="val 113971"/>
              <a:gd name="adj2" fmla="val 50000"/>
            </a:avLst>
          </a:prstGeom>
          <a:solidFill>
            <a:srgbClr val="FBCDF2"/>
          </a:solidFill>
          <a:ln w="76200">
            <a:solidFill>
              <a:schemeClr val="tx1"/>
            </a:solidFill>
            <a:round/>
          </a:ln>
          <a:effectLst/>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1936" name="Slide Number Placeholder 5"/>
          <p:cNvSpPr>
            <a:spLocks noGrp="1"/>
          </p:cNvSpPr>
          <p:nvPr>
            <p:ph type="sldNum" sz="quarter" idx="4"/>
          </p:nvPr>
        </p:nvSpPr>
        <p:spPr/>
        <p:txBody>
          <a:bodyPr/>
          <a:lstStyle/>
          <a:p>
            <a:pPr lvl="0" algn="r" eaLnBrk="1" hangingPunct="1">
              <a:spcBef>
                <a:spcPct val="50000"/>
              </a:spcBef>
            </a:pPr>
            <a:fld id="{F4022236-47CC-4C48-A68E-3729F1EEB869}" type="slidenum">
              <a:rPr sz="2000" b="1">
                <a:solidFill>
                  <a:srgbClr val="003399"/>
                </a:solidFill>
                <a:latin typeface="宋体" pitchFamily="2" charset="-122"/>
              </a:rPr>
              <a:t>5</a:t>
            </a:fld>
            <a:endParaRPr lang="en-US"/>
          </a:p>
        </p:txBody>
      </p:sp>
      <p:sp>
        <p:nvSpPr>
          <p:cNvPr id="81937"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81938" name="TextBox 81937"/>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西方经济学微观第五章成本论共37页，您现在浏览的是第5页!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4994" name=""/>
          <p:cNvSpPr/>
          <p:nvPr>
            <p:ph type="title"/>
          </p:nvPr>
        </p:nvSpPr>
        <p:spPr>
          <a:xfrm>
            <a:off x="611188" y="187325"/>
            <a:ext cx="6699250"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b="0">
                <a:solidFill>
                  <a:srgbClr val="660033"/>
                </a:solidFill>
              </a:rPr>
              <a:t>3.</a:t>
            </a:r>
            <a:r>
              <a:rPr b="0">
                <a:solidFill>
                  <a:srgbClr val="660033"/>
                </a:solidFill>
                <a:ea typeface="仿宋_GB2312" pitchFamily="49" charset="-122"/>
              </a:rPr>
              <a:t>短期平均成本SAC  </a:t>
            </a:r>
            <a:r>
              <a:rPr b="0"/>
              <a:t>average</a:t>
            </a:r>
            <a:r>
              <a:rPr b="0">
                <a:solidFill>
                  <a:srgbClr val="660033"/>
                </a:solidFill>
                <a:ea typeface="仿宋_GB2312" pitchFamily="49" charset="-122"/>
              </a:rPr>
              <a:t> </a:t>
            </a:r>
            <a:r>
              <a:rPr b="0"/>
              <a:t>cost </a:t>
            </a:r>
            <a:endParaRPr b="0"/>
          </a:p>
        </p:txBody>
      </p:sp>
      <p:cxnSp>
        <p:nvCxnSpPr>
          <p:cNvPr id="84996" name=""/>
          <p:cNvCxnSpPr/>
          <p:nvPr/>
        </p:nvCxnSpPr>
        <p:spPr>
          <a:xfrm flipH="1" flipV="1">
            <a:off x="4818062" y="2649538"/>
            <a:ext cx="15875" cy="2778125"/>
          </a:xfrm>
          <a:prstGeom prst="line">
            <a:avLst/>
          </a:prstGeom>
          <a:noFill/>
          <a:ln w="28575">
            <a:solidFill>
              <a:srgbClr val="000066"/>
            </a:solidFill>
            <a:miter lim="800000"/>
            <a:tailEnd type="triangle"/>
          </a:ln>
        </p:spPr>
      </p:cxnSp>
      <p:cxnSp>
        <p:nvCxnSpPr>
          <p:cNvPr id="84997" name=""/>
          <p:cNvCxnSpPr/>
          <p:nvPr/>
        </p:nvCxnSpPr>
        <p:spPr>
          <a:xfrm>
            <a:off x="4833938" y="5427662"/>
            <a:ext cx="3581400" cy="1588"/>
          </a:xfrm>
          <a:prstGeom prst="line">
            <a:avLst/>
          </a:prstGeom>
          <a:noFill/>
          <a:ln w="28575">
            <a:solidFill>
              <a:srgbClr val="000066"/>
            </a:solidFill>
            <a:miter lim="800000"/>
            <a:tailEnd type="triangle"/>
          </a:ln>
        </p:spPr>
      </p:cxnSp>
      <p:sp>
        <p:nvSpPr>
          <p:cNvPr id="84998" name=""/>
          <p:cNvSpPr/>
          <p:nvPr/>
        </p:nvSpPr>
        <p:spPr>
          <a:xfrm>
            <a:off x="5199062" y="3182938"/>
            <a:ext cx="2667000" cy="2057400"/>
          </a:xfrm>
          <a:custGeom>
            <a:rect l="l" t="t" r="r" b="b"/>
            <a:pathLst>
              <a:path w="1680" h="1296">
                <a:moveTo>
                  <a:pt x="0" y="0"/>
                </a:moveTo>
                <a:cubicBezTo>
                  <a:pt x="52" y="396"/>
                  <a:pt x="104" y="792"/>
                  <a:pt x="384" y="1008"/>
                </a:cubicBezTo>
                <a:cubicBezTo>
                  <a:pt x="664" y="1224"/>
                  <a:pt x="1464" y="1248"/>
                  <a:pt x="1680" y="1296"/>
                </a:cubicBezTo>
              </a:path>
            </a:pathLst>
          </a:custGeom>
          <a:noFill/>
          <a:ln w="28575" cmpd="sng">
            <a:solidFill>
              <a:srgbClr val="FF00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5001" name=""/>
          <p:cNvSpPr/>
          <p:nvPr/>
        </p:nvSpPr>
        <p:spPr>
          <a:xfrm>
            <a:off x="8099425" y="4967288"/>
            <a:ext cx="404812" cy="457200"/>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t>Q</a:t>
            </a:r>
          </a:p>
        </p:txBody>
      </p:sp>
      <p:sp>
        <p:nvSpPr>
          <p:cNvPr id="85002" name=""/>
          <p:cNvSpPr/>
          <p:nvPr/>
        </p:nvSpPr>
        <p:spPr>
          <a:xfrm>
            <a:off x="4787900" y="2590800"/>
            <a:ext cx="387350" cy="457200"/>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t>C</a:t>
            </a:r>
          </a:p>
        </p:txBody>
      </p:sp>
      <p:sp>
        <p:nvSpPr>
          <p:cNvPr id="85003" name=""/>
          <p:cNvSpPr/>
          <p:nvPr/>
        </p:nvSpPr>
        <p:spPr>
          <a:xfrm>
            <a:off x="7164388" y="4751388"/>
            <a:ext cx="777875" cy="457200"/>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rgbClr val="FF0000"/>
                </a:solidFill>
              </a:rPr>
              <a:t>AFC</a:t>
            </a:r>
            <a:endParaRPr>
              <a:solidFill>
                <a:srgbClr val="FF0000"/>
              </a:solidFill>
            </a:endParaRPr>
          </a:p>
        </p:txBody>
      </p:sp>
      <p:sp>
        <p:nvSpPr>
          <p:cNvPr id="85006" name=""/>
          <p:cNvSpPr/>
          <p:nvPr/>
        </p:nvSpPr>
        <p:spPr>
          <a:xfrm>
            <a:off x="609600" y="3667125"/>
            <a:ext cx="3671888" cy="2047875"/>
          </a:xfrm>
          <a:prstGeom prst="rect">
            <a:avLst/>
          </a:prstGeom>
          <a:blipFill rotWithShape="0">
            <a:blip r:embed="rId2"/>
            <a:tile tx="0" ty="0" sx="100000" sy="100000" flip="none" algn="tl"/>
          </a:blipFill>
          <a:ln w="57150" cmpd="thickThin">
            <a:solidFill>
              <a:srgbClr val="000099"/>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195262" lvl="0" indent="-195262" eaLnBrk="1" hangingPunct="1">
              <a:spcBef>
                <a:spcPct val="20000"/>
              </a:spcBef>
              <a:buClr>
                <a:srgbClr val="FF0000"/>
              </a:buClr>
              <a:buSzPct val="95000"/>
              <a:buFont typeface="Wingdings" pitchFamily="2" charset="2"/>
              <a:buChar char="n"/>
            </a:pPr>
            <a:r>
              <a:rPr b="1">
                <a:solidFill>
                  <a:srgbClr val="660033"/>
                </a:solidFill>
              </a:rPr>
              <a:t>AFC</a:t>
            </a:r>
            <a:r>
              <a:rPr b="1">
                <a:solidFill>
                  <a:srgbClr val="003300"/>
                </a:solidFill>
              </a:rPr>
              <a:t>随产量Q的增加</a:t>
            </a:r>
            <a:r>
              <a:rPr b="1">
                <a:solidFill>
                  <a:srgbClr val="0000CC"/>
                </a:solidFill>
              </a:rPr>
              <a:t>一直趋于减少</a:t>
            </a:r>
            <a:endParaRPr b="1"/>
          </a:p>
          <a:p>
            <a:pPr marL="195262" lvl="0" indent="-195262" eaLnBrk="1" hangingPunct="1">
              <a:spcBef>
                <a:spcPct val="20000"/>
              </a:spcBef>
              <a:buClr>
                <a:srgbClr val="FF0000"/>
              </a:buClr>
              <a:buSzPct val="95000"/>
              <a:buFont typeface="Wingdings" pitchFamily="2" charset="2"/>
              <a:buChar char="n"/>
            </a:pPr>
            <a:r>
              <a:rPr b="1"/>
              <a:t>但AFC曲线不会与横轴相交，因为总固定成本不会为零</a:t>
            </a:r>
            <a:endParaRPr b="1"/>
          </a:p>
        </p:txBody>
      </p:sp>
      <p:pic>
        <p:nvPicPr>
          <p:cNvPr id="85012" name=""/>
          <p:cNvPicPr/>
          <p:nvPr/>
        </p:nvPicPr>
        <p:blipFill>
          <a:blip r:embed="rId3"/>
          <a:stretch>
            <a:fillRect/>
          </a:stretch>
        </p:blipFill>
        <p:spPr>
          <a:xfrm>
            <a:off x="609600" y="2514600"/>
            <a:ext cx="1871662" cy="979488"/>
          </a:xfrm>
          <a:prstGeom prst="rect">
            <a:avLst/>
          </a:prstGeom>
          <a:noFill/>
          <a:ln>
            <a:noFill/>
            <a:miter lim="800000"/>
          </a:ln>
        </p:spPr>
      </p:pic>
      <p:sp>
        <p:nvSpPr>
          <p:cNvPr id="85014" name=""/>
          <p:cNvSpPr/>
          <p:nvPr>
            <p:ph type="body" idx="4294967295"/>
          </p:nvPr>
        </p:nvSpPr>
        <p:spPr>
          <a:xfrm>
            <a:off x="611188" y="1268412"/>
            <a:ext cx="7848600" cy="1106488"/>
          </a:xfrm>
          <a:prstGeom prst="rect">
            <a:avLst/>
          </a:prstGeom>
          <a:solidFill>
            <a:srgbClr val="FBCDF2"/>
          </a:solidFill>
          <a:ln w="57150" cmpd="thinThick">
            <a:solidFill>
              <a:srgbClr val="009999"/>
            </a:solidFill>
            <a:miter lim="800000"/>
          </a:ln>
        </p:spPr>
        <p:txBody>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buSzPct val="95000"/>
              <a:buFont typeface="Wingdings" pitchFamily="2" charset="2"/>
              <a:buNone/>
            </a:pPr>
            <a:r>
              <a:rPr sz="2400" b="1"/>
              <a:t>（1）平均固定成本（Average  Fixed  Cost） AFC。</a:t>
            </a:r>
            <a:endParaRPr sz="2400" b="1"/>
          </a:p>
          <a:p>
            <a:pPr lvl="0">
              <a:buSzPct val="95000"/>
              <a:buFont typeface="Wingdings" pitchFamily="2" charset="2"/>
              <a:buChar char="l"/>
            </a:pPr>
            <a:r>
              <a:rPr sz="2400" b="1"/>
              <a:t>短期内平均生产每一单位产品所消耗的固定成本。</a:t>
            </a:r>
            <a:endParaRPr sz="2400" b="1"/>
          </a:p>
        </p:txBody>
      </p:sp>
      <p:sp>
        <p:nvSpPr>
          <p:cNvPr id="85015" name="Slide Number Placeholder 5"/>
          <p:cNvSpPr>
            <a:spLocks noGrp="1"/>
          </p:cNvSpPr>
          <p:nvPr>
            <p:ph type="sldNum" sz="quarter" idx="4"/>
          </p:nvPr>
        </p:nvSpPr>
        <p:spPr/>
        <p:txBody>
          <a:bodyPr/>
          <a:lstStyle/>
          <a:p>
            <a:pPr lvl="0" algn="r" eaLnBrk="1" hangingPunct="1">
              <a:spcBef>
                <a:spcPct val="50000"/>
              </a:spcBef>
            </a:pPr>
            <a:fld id="{5ADB59C6-9E7C-419C-A861-91E6712B32B9}" type="slidenum">
              <a:rPr sz="2000" b="1">
                <a:solidFill>
                  <a:srgbClr val="003399"/>
                </a:solidFill>
                <a:latin typeface="宋体" pitchFamily="2" charset="-122"/>
              </a:rPr>
              <a:t>6</a:t>
            </a:fld>
            <a:endParaRPr lang="en-US"/>
          </a:p>
        </p:txBody>
      </p:sp>
      <p:sp>
        <p:nvSpPr>
          <p:cNvPr id="85016"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85017" name="TextBox 85016"/>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西方经济学微观第五章成本论共37页，您现在浏览的是第6页!</a:t>
            </a:r>
          </a:p>
        </p:txBody>
      </p:sp>
    </p:spTree>
  </p:cSld>
  <p:clrMapOvr>
    <a:masterClrMapping/>
  </p:clrMapOvr>
  <mc:AlternateContent>
    <mc:Choice xmlns:p14="http://schemas.microsoft.com/office/powerpoint/2010/main" Requires="p14">
      <p:transition spd="med" p14:dur="1600">
        <p:blinds dir="vert"/>
        <p:sndAc>
          <p:stSnd>
            <p:snd r:embed="rId4" name="chimes.wav"/>
          </p:stSnd>
        </p:sndAc>
      </p:transition>
    </mc:Choice>
    <mc:Fallback>
      <p:transition spd="med">
        <p:blinds dir="vert"/>
        <p:sndAc>
          <p:stSnd>
            <p:snd r:embed="rId4" name="chimes.wav"/>
          </p:stSnd>
        </p:sndAc>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4130" name=""/>
          <p:cNvSpPr/>
          <p:nvPr>
            <p:ph type="title"/>
          </p:nvPr>
        </p:nvSpPr>
        <p:spPr>
          <a:xfrm>
            <a:off x="611188" y="187325"/>
            <a:ext cx="6162675" cy="719138"/>
          </a:xfrm>
          <a:prstGeom prst="rect">
            <a:avLst/>
          </a:prstGeom>
          <a:noFill/>
          <a:ln>
            <a:noFill/>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b="0">
                <a:solidFill>
                  <a:srgbClr val="660033"/>
                </a:solidFill>
                <a:ea typeface="仿宋_GB2312" pitchFamily="49" charset="-122"/>
              </a:rPr>
              <a:t>（3）短期平均成本</a:t>
            </a:r>
            <a:r>
              <a:rPr sz="2400">
                <a:solidFill>
                  <a:srgbClr val="660033"/>
                </a:solidFill>
                <a:ea typeface="仿宋_GB2312" pitchFamily="49" charset="-122"/>
              </a:rPr>
              <a:t>SAC</a:t>
            </a:r>
            <a:endParaRPr sz="2400">
              <a:solidFill>
                <a:srgbClr val="660033"/>
              </a:solidFill>
              <a:ea typeface="仿宋_GB2312" pitchFamily="49" charset="-122"/>
            </a:endParaRPr>
          </a:p>
        </p:txBody>
      </p:sp>
      <p:sp>
        <p:nvSpPr>
          <p:cNvPr id="304142" name=""/>
          <p:cNvSpPr/>
          <p:nvPr/>
        </p:nvSpPr>
        <p:spPr>
          <a:xfrm>
            <a:off x="609600" y="3886200"/>
            <a:ext cx="3354388" cy="1600200"/>
          </a:xfrm>
          <a:prstGeom prst="rect">
            <a:avLst/>
          </a:prstGeom>
          <a:solidFill>
            <a:srgbClr val="CCFFFF">
              <a:alpha val="66000"/>
            </a:srgbClr>
          </a:solidFill>
          <a:ln w="57150" cmpd="thinThick">
            <a:solidFill>
              <a:srgbClr val="FF0000"/>
            </a:solidFill>
            <a:miter lim="800000"/>
          </a:ln>
          <a:effectLst/>
        </p:spPr>
        <p:txBody>
          <a:bodyPr>
            <a:noAutofit/>
          </a:bodyPr>
          <a:lstStyle>
            <a:defPPr algn="l" rtl="0" eaLnBrk="0" hangingPunct="0">
              <a:defRPr kumimoji="1" lang="zh-CN" altLang="en-US" b="1"/>
            </a:defPPr>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195262" lvl="0" indent="-195262">
              <a:buClr>
                <a:srgbClr val="FF66CC"/>
              </a:buClr>
              <a:buFont typeface="Wingdings" pitchFamily="2" charset="2"/>
              <a:buChar char="l"/>
            </a:pPr>
            <a:r>
              <a:rPr sz="2400" b="1"/>
              <a:t>SAC =平均固定成本+平均可变成本</a:t>
            </a:r>
            <a:endParaRPr sz="2400" b="1"/>
          </a:p>
          <a:p>
            <a:pPr marL="195262" lvl="0" indent="-195262">
              <a:buClr>
                <a:srgbClr val="FF66CC"/>
              </a:buClr>
              <a:buFont typeface="Wingdings" pitchFamily="2" charset="2"/>
              <a:buChar char="l"/>
            </a:pPr>
            <a:r>
              <a:rPr sz="2400" b="1"/>
              <a:t>=AFC+ AVC</a:t>
            </a:r>
            <a:endParaRPr sz="2400" b="1"/>
          </a:p>
        </p:txBody>
      </p:sp>
      <p:sp>
        <p:nvSpPr>
          <p:cNvPr id="304143" name=""/>
          <p:cNvSpPr/>
          <p:nvPr>
            <p:ph type="body" idx="4294967295"/>
          </p:nvPr>
        </p:nvSpPr>
        <p:spPr>
          <a:xfrm>
            <a:off x="685800" y="1371600"/>
            <a:ext cx="3352800" cy="1371600"/>
          </a:xfrm>
          <a:prstGeom prst="rect">
            <a:avLst/>
          </a:prstGeom>
          <a:solidFill>
            <a:srgbClr val="CCFFFF">
              <a:alpha val="66000"/>
            </a:srgbClr>
          </a:solidFill>
          <a:ln w="57150" cap="flat" cmpd="thinThick">
            <a:solidFill>
              <a:srgbClr val="FF0000"/>
            </a:solidFill>
            <a:prstDash val="solid"/>
            <a:miter lim="800000"/>
          </a:ln>
        </p:spPr>
        <p:txBody>
          <a:bodyPr rot="0" vert="horz" wrap="square" lIns="91440" tIns="45720" rIns="91440" bIns="45720" anchor="t" anchorCtr="0">
            <a:noAutofit/>
          </a:bodyPr>
          <a:lstStyle>
            <a:lvl1pPr marL="195262" indent="-195262"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63588" indent="-28575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82688" indent="-228600" algn="l"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1788"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buClr>
                <a:srgbClr val="FF66CC"/>
              </a:buClr>
              <a:buFont typeface="Wingdings" pitchFamily="2" charset="2"/>
              <a:buChar char="l"/>
            </a:pPr>
            <a:r>
              <a:rPr sz="2400" b="1">
                <a:solidFill>
                  <a:srgbClr val="660033"/>
                </a:solidFill>
                <a:ea typeface="仿宋_GB2312" pitchFamily="49" charset="-122"/>
              </a:rPr>
              <a:t>短期平均成本：</a:t>
            </a:r>
            <a:r>
              <a:rPr sz="2400" b="1"/>
              <a:t>生产每一单位产品平均所需要的成本。</a:t>
            </a:r>
            <a:endParaRPr sz="2400" b="1"/>
          </a:p>
        </p:txBody>
      </p:sp>
      <p:pic>
        <p:nvPicPr>
          <p:cNvPr id="304144" name=""/>
          <p:cNvPicPr/>
          <p:nvPr/>
        </p:nvPicPr>
        <p:blipFill>
          <a:blip r:embed="rId2"/>
          <a:stretch>
            <a:fillRect/>
          </a:stretch>
        </p:blipFill>
        <p:spPr>
          <a:xfrm>
            <a:off x="685800" y="2895600"/>
            <a:ext cx="1600200" cy="914400"/>
          </a:xfrm>
          <a:prstGeom prst="rect">
            <a:avLst/>
          </a:prstGeom>
          <a:noFill/>
          <a:ln>
            <a:noFill/>
            <a:miter lim="800000"/>
          </a:ln>
        </p:spPr>
      </p:pic>
      <p:grpSp>
        <p:nvGrpSpPr>
          <p:cNvPr id="304146" name=""/>
          <p:cNvGrpSpPr/>
          <p:nvPr/>
        </p:nvGrpSpPr>
        <p:grpSpPr>
          <a:xfrm>
            <a:off x="4191000" y="1371600"/>
            <a:ext cx="3657600" cy="3749675"/>
            <a:chOff x="3072" y="1008"/>
            <a:chExt cx="2304" cy="2362"/>
          </a:xfrm>
        </p:grpSpPr>
        <p:cxnSp>
          <p:nvCxnSpPr>
            <p:cNvPr id="304147" name=""/>
            <p:cNvCxnSpPr/>
            <p:nvPr/>
          </p:nvCxnSpPr>
          <p:spPr>
            <a:xfrm>
              <a:off x="3312" y="3072"/>
              <a:ext cx="2064" cy="0"/>
            </a:xfrm>
            <a:prstGeom prst="line">
              <a:avLst/>
            </a:prstGeom>
            <a:noFill/>
            <a:ln w="22225">
              <a:solidFill>
                <a:schemeClr val="tx1"/>
              </a:solidFill>
              <a:miter lim="800000"/>
            </a:ln>
          </p:spPr>
        </p:cxnSp>
        <p:cxnSp>
          <p:nvCxnSpPr>
            <p:cNvPr id="304148" name=""/>
            <p:cNvCxnSpPr/>
            <p:nvPr/>
          </p:nvCxnSpPr>
          <p:spPr>
            <a:xfrm flipH="1" flipV="1">
              <a:off x="3312" y="1056"/>
              <a:ext cx="0" cy="2016"/>
            </a:xfrm>
            <a:prstGeom prst="line">
              <a:avLst/>
            </a:prstGeom>
            <a:noFill/>
            <a:ln w="22225">
              <a:solidFill>
                <a:schemeClr val="tx1"/>
              </a:solidFill>
              <a:miter lim="800000"/>
            </a:ln>
            <a:effectLst/>
          </p:spPr>
        </p:cxnSp>
        <p:sp>
          <p:nvSpPr>
            <p:cNvPr id="304149" name=""/>
            <p:cNvSpPr/>
            <p:nvPr/>
          </p:nvSpPr>
          <p:spPr>
            <a:xfrm rot="21060000">
              <a:off x="3600" y="1536"/>
              <a:ext cx="1584" cy="624"/>
            </a:xfrm>
            <a:custGeom>
              <a:rect l="l" t="t" r="r" b="b"/>
              <a:pathLst>
                <a:path w="1584" h="624">
                  <a:moveTo>
                    <a:pt x="0" y="0"/>
                  </a:moveTo>
                  <a:cubicBezTo>
                    <a:pt x="108" y="312"/>
                    <a:pt x="216" y="624"/>
                    <a:pt x="480" y="624"/>
                  </a:cubicBezTo>
                  <a:cubicBezTo>
                    <a:pt x="744" y="624"/>
                    <a:pt x="1164" y="312"/>
                    <a:pt x="1584" y="0"/>
                  </a:cubicBezTo>
                </a:path>
              </a:pathLst>
            </a:custGeom>
            <a:noFill/>
            <a:ln w="28575">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04150" name=""/>
            <p:cNvSpPr/>
            <p:nvPr/>
          </p:nvSpPr>
          <p:spPr>
            <a:xfrm rot="20880000">
              <a:off x="3408" y="2112"/>
              <a:ext cx="1485" cy="436"/>
            </a:xfrm>
            <a:custGeom>
              <a:rect l="l" t="t" r="r" b="b"/>
              <a:pathLst>
                <a:path w="1344" h="744">
                  <a:moveTo>
                    <a:pt x="0" y="0"/>
                  </a:moveTo>
                  <a:cubicBezTo>
                    <a:pt x="32" y="348"/>
                    <a:pt x="64" y="696"/>
                    <a:pt x="288" y="720"/>
                  </a:cubicBezTo>
                  <a:cubicBezTo>
                    <a:pt x="512" y="744"/>
                    <a:pt x="1168" y="240"/>
                    <a:pt x="1344" y="144"/>
                  </a:cubicBezTo>
                </a:path>
              </a:pathLst>
            </a:custGeom>
            <a:noFill/>
            <a:ln w="28575">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04151" name=""/>
            <p:cNvSpPr/>
            <p:nvPr/>
          </p:nvSpPr>
          <p:spPr>
            <a:xfrm>
              <a:off x="3408" y="1824"/>
              <a:ext cx="1248" cy="1104"/>
            </a:xfrm>
            <a:custGeom>
              <a:rect l="l" t="t" r="r" b="b"/>
              <a:pathLst>
                <a:path w="1872" h="1680">
                  <a:moveTo>
                    <a:pt x="0" y="0"/>
                  </a:moveTo>
                  <a:cubicBezTo>
                    <a:pt x="228" y="364"/>
                    <a:pt x="456" y="728"/>
                    <a:pt x="768" y="1008"/>
                  </a:cubicBezTo>
                  <a:cubicBezTo>
                    <a:pt x="1080" y="1288"/>
                    <a:pt x="1476" y="1484"/>
                    <a:pt x="1872" y="1680"/>
                  </a:cubicBezTo>
                </a:path>
              </a:pathLst>
            </a:custGeom>
            <a:noFill/>
            <a:ln w="28575">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304152" name=""/>
            <p:cNvCxnSpPr/>
            <p:nvPr/>
          </p:nvCxnSpPr>
          <p:spPr>
            <a:xfrm flipH="1">
              <a:off x="3648" y="2640"/>
              <a:ext cx="0" cy="432"/>
            </a:xfrm>
            <a:prstGeom prst="line">
              <a:avLst/>
            </a:prstGeom>
            <a:noFill/>
            <a:ln>
              <a:solidFill>
                <a:schemeClr val="tx1"/>
              </a:solidFill>
              <a:prstDash val="dash"/>
              <a:miter lim="800000"/>
            </a:ln>
          </p:spPr>
        </p:cxnSp>
        <p:cxnSp>
          <p:nvCxnSpPr>
            <p:cNvPr id="304153" name=""/>
            <p:cNvCxnSpPr/>
            <p:nvPr/>
          </p:nvCxnSpPr>
          <p:spPr>
            <a:xfrm flipH="1">
              <a:off x="4080" y="2208"/>
              <a:ext cx="0" cy="864"/>
            </a:xfrm>
            <a:prstGeom prst="line">
              <a:avLst/>
            </a:prstGeom>
            <a:noFill/>
            <a:ln>
              <a:solidFill>
                <a:schemeClr val="tx1"/>
              </a:solidFill>
              <a:prstDash val="dash"/>
              <a:miter lim="800000"/>
            </a:ln>
          </p:spPr>
        </p:cxnSp>
        <p:sp>
          <p:nvSpPr>
            <p:cNvPr id="304154" name=""/>
            <p:cNvSpPr/>
            <p:nvPr/>
          </p:nvSpPr>
          <p:spPr>
            <a:xfrm>
              <a:off x="4656" y="2112"/>
              <a:ext cx="528" cy="250"/>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spcBef>
                  <a:spcPct val="50000"/>
                </a:spcBef>
              </a:pPr>
              <a:r>
                <a:rPr sz="2000"/>
                <a:t>AVC</a:t>
              </a:r>
              <a:endParaRPr sz="2000"/>
            </a:p>
          </p:txBody>
        </p:sp>
        <p:sp>
          <p:nvSpPr>
            <p:cNvPr id="304155" name=""/>
            <p:cNvSpPr/>
            <p:nvPr/>
          </p:nvSpPr>
          <p:spPr>
            <a:xfrm>
              <a:off x="4560" y="1344"/>
              <a:ext cx="480" cy="250"/>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spcBef>
                  <a:spcPct val="50000"/>
                </a:spcBef>
              </a:pPr>
              <a:r>
                <a:rPr sz="2000"/>
                <a:t>SAC</a:t>
              </a:r>
              <a:endParaRPr sz="2000"/>
            </a:p>
          </p:txBody>
        </p:sp>
        <p:sp>
          <p:nvSpPr>
            <p:cNvPr id="304156" name=""/>
            <p:cNvSpPr/>
            <p:nvPr/>
          </p:nvSpPr>
          <p:spPr>
            <a:xfrm>
              <a:off x="4560" y="2640"/>
              <a:ext cx="480" cy="250"/>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spcBef>
                  <a:spcPct val="50000"/>
                </a:spcBef>
              </a:pPr>
              <a:r>
                <a:rPr sz="2000"/>
                <a:t>AFC</a:t>
              </a:r>
              <a:endParaRPr sz="2000"/>
            </a:p>
          </p:txBody>
        </p:sp>
        <p:sp>
          <p:nvSpPr>
            <p:cNvPr id="304157" name=""/>
            <p:cNvSpPr/>
            <p:nvPr/>
          </p:nvSpPr>
          <p:spPr>
            <a:xfrm>
              <a:off x="3072" y="1008"/>
              <a:ext cx="223" cy="250"/>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C</a:t>
              </a:r>
              <a:endParaRPr sz="2000"/>
            </a:p>
          </p:txBody>
        </p:sp>
        <p:sp>
          <p:nvSpPr>
            <p:cNvPr id="304158" name=""/>
            <p:cNvSpPr/>
            <p:nvPr/>
          </p:nvSpPr>
          <p:spPr>
            <a:xfrm>
              <a:off x="3120" y="3024"/>
              <a:ext cx="196" cy="250"/>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0</a:t>
              </a:r>
              <a:endParaRPr sz="2000"/>
            </a:p>
          </p:txBody>
        </p:sp>
        <p:sp>
          <p:nvSpPr>
            <p:cNvPr id="304159" name=""/>
            <p:cNvSpPr/>
            <p:nvPr/>
          </p:nvSpPr>
          <p:spPr>
            <a:xfrm>
              <a:off x="5136" y="3120"/>
              <a:ext cx="232" cy="250"/>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Q</a:t>
              </a:r>
              <a:endParaRPr sz="2000"/>
            </a:p>
          </p:txBody>
        </p:sp>
        <p:sp>
          <p:nvSpPr>
            <p:cNvPr id="304160" name=""/>
            <p:cNvSpPr/>
            <p:nvPr/>
          </p:nvSpPr>
          <p:spPr>
            <a:xfrm>
              <a:off x="3552" y="2352"/>
              <a:ext cx="232" cy="250"/>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A</a:t>
              </a:r>
              <a:endParaRPr sz="2000"/>
            </a:p>
          </p:txBody>
        </p:sp>
        <p:sp>
          <p:nvSpPr>
            <p:cNvPr id="304161" name=""/>
            <p:cNvSpPr/>
            <p:nvPr/>
          </p:nvSpPr>
          <p:spPr>
            <a:xfrm>
              <a:off x="4032" y="1824"/>
              <a:ext cx="223" cy="250"/>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B</a:t>
              </a:r>
              <a:endParaRPr sz="2000"/>
            </a:p>
          </p:txBody>
        </p:sp>
        <p:sp>
          <p:nvSpPr>
            <p:cNvPr id="304162" name=""/>
            <p:cNvSpPr/>
            <p:nvPr/>
          </p:nvSpPr>
          <p:spPr>
            <a:xfrm>
              <a:off x="3552" y="3072"/>
              <a:ext cx="348" cy="250"/>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Q</a:t>
              </a:r>
              <a:r>
                <a:rPr baseline="-16000">
                  <a:latin typeface="Verdana" pitchFamily="34" charset="0"/>
                </a:rPr>
                <a:t>1</a:t>
              </a:r>
              <a:endParaRPr baseline="-16000">
                <a:latin typeface="Verdana" pitchFamily="34" charset="0"/>
              </a:endParaRPr>
            </a:p>
          </p:txBody>
        </p:sp>
        <p:sp>
          <p:nvSpPr>
            <p:cNvPr id="304163" name=""/>
            <p:cNvSpPr/>
            <p:nvPr/>
          </p:nvSpPr>
          <p:spPr>
            <a:xfrm>
              <a:off x="3984" y="3072"/>
              <a:ext cx="348" cy="250"/>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a:t>Q</a:t>
              </a:r>
              <a:r>
                <a:rPr baseline="-16000">
                  <a:latin typeface="Verdana" pitchFamily="34" charset="0"/>
                </a:rPr>
                <a:t>2</a:t>
              </a:r>
              <a:endParaRPr baseline="-16000">
                <a:latin typeface="Verdana" pitchFamily="34" charset="0"/>
              </a:endParaRPr>
            </a:p>
          </p:txBody>
        </p:sp>
      </p:grpSp>
      <p:sp>
        <p:nvSpPr>
          <p:cNvPr id="304164" name="Slide Number Placeholder 4"/>
          <p:cNvSpPr>
            <a:spLocks noGrp="1"/>
          </p:cNvSpPr>
          <p:nvPr>
            <p:ph type="sldNum" sz="quarter" idx="3"/>
          </p:nvPr>
        </p:nvSpPr>
        <p:spPr/>
        <p:txBody>
          <a:bodyPr/>
          <a:lstStyle/>
          <a:p>
            <a:pPr lvl="0" algn="r" eaLnBrk="1" hangingPunct="1">
              <a:spcBef>
                <a:spcPct val="50000"/>
              </a:spcBef>
            </a:pPr>
            <a:fld id="{C37AFB63-DA93-4C9F-84EE-DC72147EC23E}" type="slidenum">
              <a:rPr sz="2000" b="1">
                <a:solidFill>
                  <a:srgbClr val="003399"/>
                </a:solidFill>
                <a:latin typeface="宋体" pitchFamily="2" charset="-122"/>
              </a:rPr>
              <a:t>7</a:t>
            </a:fld>
            <a:endParaRPr lang="en-US"/>
          </a:p>
        </p:txBody>
      </p:sp>
      <p:sp>
        <p:nvSpPr>
          <p:cNvPr id="304165"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04166" name="TextBox 304165"/>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西方经济学微观第五章成本论共37页，您现在浏览的是第7页!</a:t>
            </a:r>
          </a:p>
        </p:txBody>
      </p:sp>
    </p:spTree>
  </p:cSld>
  <p:clrMapOvr>
    <a:masterClrMapping/>
  </p:clrMapOvr>
  <mc:AlternateContent>
    <mc:Choice xmlns:p14="http://schemas.microsoft.com/office/powerpoint/2010/main" Requires="p14">
      <p:transition spd="med" p14:dur="1600">
        <p:blinds dir="vert"/>
        <p:sndAc>
          <p:stSnd>
            <p:snd r:embed="rId3" name="chimes.wav"/>
          </p:stSnd>
        </p:sndAc>
      </p:transition>
    </mc:Choice>
    <mc:Fallback>
      <p:transition spd="med">
        <p:blinds dir="vert"/>
        <p:sndAc>
          <p:stSnd>
            <p:snd r:embed="rId3" name="chimes.wav"/>
          </p:stSnd>
        </p:sndAc>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5154" name=""/>
          <p:cNvSpPr/>
          <p:nvPr>
            <p:ph type="title"/>
          </p:nvPr>
        </p:nvSpPr>
        <p:spPr>
          <a:xfrm>
            <a:off x="611188" y="187325"/>
            <a:ext cx="6697662"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a:solidFill>
                  <a:schemeClr val="tx1"/>
                </a:solidFill>
              </a:rPr>
              <a:t>短期边际成本曲线</a:t>
            </a:r>
            <a:endParaRPr>
              <a:solidFill>
                <a:schemeClr val="tx1"/>
              </a:solidFill>
            </a:endParaRPr>
          </a:p>
        </p:txBody>
      </p:sp>
      <p:sp>
        <p:nvSpPr>
          <p:cNvPr id="305156" name=""/>
          <p:cNvSpPr/>
          <p:nvPr/>
        </p:nvSpPr>
        <p:spPr>
          <a:xfrm>
            <a:off x="608012" y="3781425"/>
            <a:ext cx="4608512" cy="541338"/>
          </a:xfrm>
          <a:prstGeom prst="rect">
            <a:avLst/>
          </a:prstGeom>
          <a:solidFill>
            <a:srgbClr val="FFFFFF"/>
          </a:solidFill>
          <a:ln w="47625">
            <a:solidFill>
              <a:srgbClr val="008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nSpc>
                <a:spcPct val="110000"/>
              </a:lnSpc>
              <a:buClr>
                <a:srgbClr val="FF0000"/>
              </a:buClr>
              <a:buFont typeface="Wingdings" pitchFamily="2" charset="2"/>
              <a:buChar char="n"/>
            </a:pPr>
            <a:r>
              <a:rPr b="1"/>
              <a:t>原因是边际收益递减规律</a:t>
            </a:r>
            <a:endParaRPr b="1"/>
          </a:p>
        </p:txBody>
      </p:sp>
      <p:sp>
        <p:nvSpPr>
          <p:cNvPr id="305157" name=""/>
          <p:cNvSpPr/>
          <p:nvPr/>
        </p:nvSpPr>
        <p:spPr>
          <a:xfrm>
            <a:off x="609600" y="1309688"/>
            <a:ext cx="7848600" cy="541338"/>
          </a:xfrm>
          <a:prstGeom prst="rect">
            <a:avLst/>
          </a:prstGeom>
          <a:solidFill>
            <a:srgbClr val="FFFFFF"/>
          </a:solidFill>
          <a:ln w="47625">
            <a:solidFill>
              <a:srgbClr val="008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nSpc>
                <a:spcPct val="110000"/>
              </a:lnSpc>
              <a:buClr>
                <a:srgbClr val="FF0000"/>
              </a:buClr>
              <a:buFont typeface="Wingdings" pitchFamily="2" charset="2"/>
              <a:buChar char="n"/>
            </a:pPr>
            <a:r>
              <a:rPr b="1"/>
              <a:t>短期边际成本曲线是条先下降而后上升的“U”形曲线。</a:t>
            </a:r>
            <a:endParaRPr b="1"/>
          </a:p>
        </p:txBody>
      </p:sp>
      <p:sp>
        <p:nvSpPr>
          <p:cNvPr id="305158" name=""/>
          <p:cNvSpPr/>
          <p:nvPr/>
        </p:nvSpPr>
        <p:spPr>
          <a:xfrm>
            <a:off x="608012" y="2057400"/>
            <a:ext cx="4608512" cy="1609725"/>
          </a:xfrm>
          <a:prstGeom prst="rect">
            <a:avLst/>
          </a:prstGeom>
          <a:solidFill>
            <a:srgbClr val="FFFFFF"/>
          </a:solidFill>
          <a:ln w="57150">
            <a:solidFill>
              <a:srgbClr val="000099"/>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006600"/>
              </a:buClr>
              <a:buSzPct val="95000"/>
              <a:buFont typeface="Wingdings" pitchFamily="2" charset="2"/>
              <a:buChar char="u"/>
            </a:pPr>
            <a:r>
              <a:rPr b="1">
                <a:latin typeface="宋体" pitchFamily="2" charset="-122"/>
              </a:rPr>
              <a:t>开始时，边际成本随产量增加而减少；</a:t>
            </a:r>
            <a:endParaRPr b="1">
              <a:latin typeface="宋体" pitchFamily="2" charset="-122"/>
            </a:endParaRPr>
          </a:p>
          <a:p>
            <a:pPr lvl="0">
              <a:buClr>
                <a:srgbClr val="006600"/>
              </a:buClr>
              <a:buSzPct val="95000"/>
              <a:buFont typeface="Wingdings" pitchFamily="2" charset="2"/>
              <a:buChar char="u"/>
            </a:pPr>
            <a:r>
              <a:rPr b="1">
                <a:latin typeface="宋体" pitchFamily="2" charset="-122"/>
              </a:rPr>
              <a:t>当产量增加到一定程度，就随产量的增加而增加。</a:t>
            </a:r>
            <a:endParaRPr b="1">
              <a:latin typeface="宋体" pitchFamily="2" charset="-122"/>
            </a:endParaRPr>
          </a:p>
        </p:txBody>
      </p:sp>
      <p:grpSp>
        <p:nvGrpSpPr>
          <p:cNvPr id="305174" name=""/>
          <p:cNvGrpSpPr/>
          <p:nvPr/>
        </p:nvGrpSpPr>
        <p:grpSpPr>
          <a:xfrm>
            <a:off x="5580062" y="2636838"/>
            <a:ext cx="2725738" cy="2568575"/>
            <a:chOff x="3515" y="1661"/>
            <a:chExt cx="2009" cy="2152"/>
          </a:xfrm>
        </p:grpSpPr>
        <p:cxnSp>
          <p:nvCxnSpPr>
            <p:cNvPr id="305160" name=""/>
            <p:cNvCxnSpPr/>
            <p:nvPr/>
          </p:nvCxnSpPr>
          <p:spPr>
            <a:xfrm flipH="1" flipV="1">
              <a:off x="3515" y="1661"/>
              <a:ext cx="0" cy="2112"/>
            </a:xfrm>
            <a:prstGeom prst="line">
              <a:avLst/>
            </a:prstGeom>
            <a:noFill/>
            <a:ln w="28575">
              <a:solidFill>
                <a:srgbClr val="000066"/>
              </a:solidFill>
              <a:miter lim="800000"/>
              <a:tailEnd type="triangle"/>
            </a:ln>
          </p:spPr>
        </p:cxnSp>
        <p:cxnSp>
          <p:nvCxnSpPr>
            <p:cNvPr id="305161" name=""/>
            <p:cNvCxnSpPr/>
            <p:nvPr/>
          </p:nvCxnSpPr>
          <p:spPr>
            <a:xfrm flipV="1">
              <a:off x="3515" y="3792"/>
              <a:ext cx="2009" cy="1"/>
            </a:xfrm>
            <a:prstGeom prst="line">
              <a:avLst/>
            </a:prstGeom>
            <a:noFill/>
            <a:ln w="28575">
              <a:solidFill>
                <a:srgbClr val="000066"/>
              </a:solidFill>
              <a:miter lim="800000"/>
              <a:tailEnd type="triangle"/>
            </a:ln>
          </p:spPr>
        </p:cxnSp>
        <p:sp>
          <p:nvSpPr>
            <p:cNvPr id="305164" name=""/>
            <p:cNvSpPr/>
            <p:nvPr/>
          </p:nvSpPr>
          <p:spPr>
            <a:xfrm>
              <a:off x="3878" y="1978"/>
              <a:ext cx="1225" cy="1452"/>
            </a:xfrm>
            <a:custGeom>
              <a:rect l="l" t="t" r="r" b="b"/>
              <a:pathLst>
                <a:path w="1200" h="1920">
                  <a:moveTo>
                    <a:pt x="0" y="1440"/>
                  </a:moveTo>
                  <a:cubicBezTo>
                    <a:pt x="44" y="1680"/>
                    <a:pt x="88" y="1920"/>
                    <a:pt x="288" y="1680"/>
                  </a:cubicBezTo>
                  <a:cubicBezTo>
                    <a:pt x="488" y="1440"/>
                    <a:pt x="1048" y="280"/>
                    <a:pt x="1200" y="0"/>
                  </a:cubicBezTo>
                </a:path>
              </a:pathLst>
            </a:custGeom>
            <a:noFill/>
            <a:ln w="34925" cmpd="sng">
              <a:solidFill>
                <a:srgbClr val="0033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05165" name=""/>
            <p:cNvSpPr/>
            <p:nvPr/>
          </p:nvSpPr>
          <p:spPr>
            <a:xfrm>
              <a:off x="5193" y="3430"/>
              <a:ext cx="298" cy="383"/>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t>Q</a:t>
              </a:r>
            </a:p>
          </p:txBody>
        </p:sp>
        <p:sp>
          <p:nvSpPr>
            <p:cNvPr id="305166" name=""/>
            <p:cNvSpPr/>
            <p:nvPr/>
          </p:nvSpPr>
          <p:spPr>
            <a:xfrm>
              <a:off x="3606" y="1661"/>
              <a:ext cx="286" cy="383"/>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t>C</a:t>
              </a:r>
            </a:p>
          </p:txBody>
        </p:sp>
        <p:sp>
          <p:nvSpPr>
            <p:cNvPr id="305169" name=""/>
            <p:cNvSpPr/>
            <p:nvPr/>
          </p:nvSpPr>
          <p:spPr>
            <a:xfrm>
              <a:off x="4286" y="1797"/>
              <a:ext cx="632" cy="407"/>
            </a:xfrm>
            <a:prstGeom prst="rect">
              <a:avLst/>
            </a:prstGeom>
            <a:noFill/>
            <a:ln w="28575">
              <a:solidFill>
                <a:schemeClr val="bg1"/>
              </a:solid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chemeClr val="tx2"/>
                  </a:solidFill>
                </a:rPr>
                <a:t>SMC</a:t>
              </a:r>
              <a:endParaRPr>
                <a:solidFill>
                  <a:schemeClr val="tx2"/>
                </a:solidFill>
              </a:endParaRPr>
            </a:p>
          </p:txBody>
        </p:sp>
      </p:grpSp>
      <p:sp>
        <p:nvSpPr>
          <p:cNvPr id="305173" name=""/>
          <p:cNvSpPr/>
          <p:nvPr/>
        </p:nvSpPr>
        <p:spPr>
          <a:xfrm>
            <a:off x="609600" y="4505325"/>
            <a:ext cx="4606925" cy="1244600"/>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a:buClr>
                <a:srgbClr val="FF66CC"/>
              </a:buClr>
              <a:buSzPct val="95000"/>
              <a:buFont typeface="Wingdings" pitchFamily="2" charset="2"/>
              <a:buChar char="l"/>
              <a:tabLst>
                <a:tab pos="2971800"/>
              </a:tabLst>
            </a:pPr>
            <a:r>
              <a:rPr b="1"/>
              <a:t>MP递增，MC就递减。</a:t>
            </a:r>
            <a:endParaRPr b="1"/>
          </a:p>
          <a:p>
            <a:pPr marL="0" lvl="0" indent="0">
              <a:buClr>
                <a:srgbClr val="FF66CC"/>
              </a:buClr>
              <a:buSzPct val="95000"/>
              <a:buFont typeface="Wingdings" pitchFamily="2" charset="2"/>
              <a:buChar char="l"/>
              <a:tabLst>
                <a:tab pos="2971800"/>
              </a:tabLst>
            </a:pPr>
            <a:r>
              <a:rPr b="1"/>
              <a:t>投入增加超过一定界限，MP递减，所需MC就递增。</a:t>
            </a:r>
            <a:endParaRPr b="1"/>
          </a:p>
        </p:txBody>
      </p:sp>
      <p:sp>
        <p:nvSpPr>
          <p:cNvPr id="305177" name="Slide Number Placeholder 4"/>
          <p:cNvSpPr>
            <a:spLocks noGrp="1"/>
          </p:cNvSpPr>
          <p:nvPr>
            <p:ph type="sldNum" sz="quarter" idx="3"/>
          </p:nvPr>
        </p:nvSpPr>
        <p:spPr/>
        <p:txBody>
          <a:bodyPr/>
          <a:lstStyle/>
          <a:p>
            <a:pPr lvl="0" algn="r" eaLnBrk="1" hangingPunct="1">
              <a:spcBef>
                <a:spcPct val="50000"/>
              </a:spcBef>
            </a:pPr>
            <a:fld id="{ABBFB7FB-26C0-4578-90FD-ED58E41C29D7}" type="slidenum">
              <a:rPr sz="2000" b="1">
                <a:solidFill>
                  <a:srgbClr val="003399"/>
                </a:solidFill>
                <a:latin typeface="宋体" pitchFamily="2" charset="-122"/>
              </a:rPr>
              <a:t>8</a:t>
            </a:fld>
            <a:endParaRPr lang="en-US"/>
          </a:p>
        </p:txBody>
      </p:sp>
      <p:sp>
        <p:nvSpPr>
          <p:cNvPr id="305175"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05176" name="TextBox 305175"/>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西方经济学微观第五章成本论共37页，您现在浏览的是第8页!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9257" name=""/>
          <p:cNvSpPr/>
          <p:nvPr/>
        </p:nvSpPr>
        <p:spPr>
          <a:xfrm>
            <a:off x="609600" y="2057400"/>
            <a:ext cx="7620000" cy="1600200"/>
          </a:xfrm>
          <a:prstGeom prst="rect">
            <a:avLst/>
          </a:prstGeom>
          <a:solidFill>
            <a:srgbClr val="CCFFFF">
              <a:alpha val="66000"/>
            </a:srgbClr>
          </a:solidFill>
          <a:ln w="57150" cmpd="thinThick">
            <a:solidFill>
              <a:srgbClr val="FF0000"/>
            </a:solidFill>
            <a:miter lim="800000"/>
          </a:ln>
          <a:effectLst/>
        </p:spPr>
        <p:txBody>
          <a:bodyPr anchor="ctr" anchorCtr="0">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195262" lvl="0" indent="-195262">
              <a:lnSpc>
                <a:spcPct val="110000"/>
              </a:lnSpc>
              <a:buClr>
                <a:srgbClr val="FF66CC"/>
              </a:buClr>
              <a:buSzPct val="95000"/>
              <a:buFont typeface="Wingdings" pitchFamily="2" charset="2"/>
              <a:tabLst>
                <a:tab pos="2971800"/>
              </a:tabLst>
            </a:pPr>
            <a:endParaRPr b="1"/>
          </a:p>
        </p:txBody>
      </p:sp>
      <p:sp>
        <p:nvSpPr>
          <p:cNvPr id="309250" name=""/>
          <p:cNvSpPr/>
          <p:nvPr>
            <p:ph type="title"/>
          </p:nvPr>
        </p:nvSpPr>
        <p:spPr>
          <a:xfrm>
            <a:off x="611188" y="187325"/>
            <a:ext cx="6162675"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6. 成本函数与产量函数间关系</a:t>
            </a:r>
          </a:p>
        </p:txBody>
      </p:sp>
      <p:sp>
        <p:nvSpPr>
          <p:cNvPr id="309251" name=""/>
          <p:cNvSpPr/>
          <p:nvPr>
            <p:ph type="body" idx="4294967295"/>
          </p:nvPr>
        </p:nvSpPr>
        <p:spPr bwMode="auto">
          <a:xfrm>
            <a:off x="611188" y="1254125"/>
            <a:ext cx="7618412" cy="550862"/>
          </a:xfrm>
          <a:prstGeom prst="rect">
            <a:avLst/>
          </a:prstGeom>
          <a:solidFill>
            <a:srgbClr val="CCFFFF">
              <a:alpha val="66000"/>
            </a:srgbClr>
          </a:solidFill>
          <a:ln w="57150" cap="flat" cmpd="thinThick">
            <a:solidFill>
              <a:srgbClr val="FF0000"/>
            </a:solidFill>
            <a:prstDash val="solid"/>
            <a:miter lim="800000"/>
          </a:ln>
          <a:effectLst/>
        </p:spPr>
        <p:txBody>
          <a:bodyPr rot="0" vert="horz" wrap="square" lIns="91440" tIns="45720" rIns="91440" bIns="45720" anchor="ctr" anchorCtr="0">
            <a:spAutoFit/>
          </a:bodyPr>
          <a:lstStyle>
            <a:defPPr>
              <a:tabLst>
                <a:tab pos="2971800"/>
              </a:tabLst>
            </a:defPPr>
            <a:lvl1pPr marL="0" indent="0" algn="l" rtl="0" eaLnBrk="1" fontAlgn="base" hangingPunct="1">
              <a:lnSpc>
                <a:spcPct val="100000"/>
              </a:lnSpc>
              <a:spcBef>
                <a:spcPct val="20000"/>
              </a:spcBef>
              <a:spcAft>
                <a:spcPct val="0"/>
              </a:spcAft>
              <a:buClr>
                <a:schemeClr val="bg2"/>
              </a:buClr>
              <a:buSzTx/>
              <a:buFont typeface="Monotype Sorts" pitchFamily="2" charset="2"/>
              <a:buChar char="§"/>
              <a:tabLst>
                <a:tab pos="2971800"/>
              </a:tabLst>
              <a:defRPr kumimoji="1" lang="zh-CN" altLang="en-US" sz="3200" b="0" i="0" u="none" baseline="0">
                <a:solidFill>
                  <a:schemeClr val="tx1"/>
                </a:solidFill>
                <a:latin typeface="Times New Roman" pitchFamily="18" charset="0"/>
                <a:ea typeface="宋体" pitchFamily="2" charset="-122"/>
              </a:defRPr>
            </a:lvl1pPr>
            <a:lvl2pPr marL="457200" indent="0" algn="l" rtl="0" eaLnBrk="1" fontAlgn="base" hangingPunct="1">
              <a:lnSpc>
                <a:spcPct val="100000"/>
              </a:lnSpc>
              <a:spcBef>
                <a:spcPct val="20000"/>
              </a:spcBef>
              <a:spcAft>
                <a:spcPct val="0"/>
              </a:spcAft>
              <a:buClr>
                <a:schemeClr val="bg2"/>
              </a:buClr>
              <a:buSzPct val="50000"/>
              <a:buFont typeface="Monotype Sorts" pitchFamily="2" charset="2"/>
              <a:buChar char="l"/>
              <a:tabLst>
                <a:tab pos="2971800"/>
              </a:tabLst>
              <a:defRPr kumimoji="1" lang="zh-CN" altLang="en-US" sz="2800" b="0" i="0" u="none" baseline="0">
                <a:solidFill>
                  <a:schemeClr val="tx1"/>
                </a:solidFill>
                <a:latin typeface="Times New Roman" pitchFamily="18" charset="0"/>
                <a:ea typeface="宋体" pitchFamily="2" charset="-122"/>
              </a:defRPr>
            </a:lvl2pPr>
            <a:lvl3pPr marL="914400" indent="0" algn="l" rtl="0" eaLnBrk="1" fontAlgn="base" hangingPunct="1">
              <a:lnSpc>
                <a:spcPct val="100000"/>
              </a:lnSpc>
              <a:spcBef>
                <a:spcPct val="20000"/>
              </a:spcBef>
              <a:spcAft>
                <a:spcPct val="0"/>
              </a:spcAft>
              <a:buClrTx/>
              <a:buSzTx/>
              <a:buFontTx/>
              <a:buChar char="•"/>
              <a:tabLst>
                <a:tab pos="2971800"/>
              </a:tabLst>
              <a:defRPr kumimoji="1" lang="zh-CN" altLang="en-US" sz="2400" b="0" i="0" u="none" baseline="0">
                <a:solidFill>
                  <a:schemeClr val="tx1"/>
                </a:solidFill>
                <a:latin typeface="Times New Roman" pitchFamily="18" charset="0"/>
                <a:ea typeface="宋体" pitchFamily="2" charset="-122"/>
              </a:defRPr>
            </a:lvl3pPr>
            <a:lvl4pPr marL="1371600" indent="0" algn="l" rtl="0" eaLnBrk="1" fontAlgn="base" hangingPunct="1">
              <a:lnSpc>
                <a:spcPct val="100000"/>
              </a:lnSpc>
              <a:spcBef>
                <a:spcPct val="20000"/>
              </a:spcBef>
              <a:spcAft>
                <a:spcPct val="0"/>
              </a:spcAft>
              <a:buClrTx/>
              <a:buSzTx/>
              <a:buFontTx/>
              <a:buChar char="–"/>
              <a:tabLst>
                <a:tab pos="2971800"/>
              </a:tabLst>
              <a:defRPr kumimoji="1" lang="zh-CN" altLang="en-US" sz="2000" b="0" i="0" u="none" baseline="0">
                <a:solidFill>
                  <a:schemeClr val="tx1"/>
                </a:solidFill>
                <a:latin typeface="Times New Roman" pitchFamily="18" charset="0"/>
                <a:ea typeface="宋体" pitchFamily="2" charset="-122"/>
              </a:defRPr>
            </a:lvl4pPr>
            <a:lvl5pPr marL="1828800" indent="0" algn="l" rtl="0" eaLnBrk="1" fontAlgn="base" hangingPunct="1">
              <a:lnSpc>
                <a:spcPct val="100000"/>
              </a:lnSpc>
              <a:spcBef>
                <a:spcPct val="20000"/>
              </a:spcBef>
              <a:spcAft>
                <a:spcPct val="0"/>
              </a:spcAft>
              <a:buClrTx/>
              <a:buSzTx/>
              <a:buFontTx/>
              <a:buChar char="»"/>
              <a:tabLst>
                <a:tab pos="2971800"/>
              </a:tabLst>
              <a:defRPr kumimoji="1" lang="zh-CN" altLang="en-US" sz="2000" b="0" i="0" u="none" baseline="0">
                <a:solidFill>
                  <a:schemeClr val="tx1"/>
                </a:solidFill>
                <a:latin typeface="Times New Roman" pitchFamily="18" charset="0"/>
                <a:ea typeface="宋体" pitchFamily="2" charset="-122"/>
              </a:defRPr>
            </a:lvl5pPr>
          </a:lstStyle>
          <a:p>
            <a:pPr lvl="0" eaLnBrk="0" hangingPunct="0">
              <a:lnSpc>
                <a:spcPct val="110000"/>
              </a:lnSpc>
              <a:spcBef>
                <a:spcPct val="0"/>
              </a:spcBef>
              <a:buClr>
                <a:srgbClr val="FF66CC"/>
              </a:buClr>
              <a:buSzPct val="95000"/>
              <a:buFont typeface="Wingdings" pitchFamily="2" charset="2"/>
              <a:buChar char="u"/>
            </a:pPr>
            <a:r>
              <a:rPr sz="2400" b="1"/>
              <a:t>（1）平均产量与平均可变成本。 </a:t>
            </a:r>
            <a:endParaRPr sz="2400" b="1"/>
          </a:p>
        </p:txBody>
      </p:sp>
      <p:grpSp>
        <p:nvGrpSpPr>
          <p:cNvPr id="309258" name=""/>
          <p:cNvGrpSpPr/>
          <p:nvPr/>
        </p:nvGrpSpPr>
        <p:grpSpPr>
          <a:xfrm>
            <a:off x="685800" y="2362200"/>
            <a:ext cx="6934200" cy="1196975"/>
            <a:chOff x="336" y="1248"/>
            <a:chExt cx="4368" cy="754"/>
          </a:xfrm>
        </p:grpSpPr>
        <p:pic>
          <p:nvPicPr>
            <p:cNvPr id="309252" name=""/>
            <p:cNvPicPr/>
            <p:nvPr/>
          </p:nvPicPr>
          <p:blipFill>
            <a:blip r:embed="rId2"/>
            <a:stretch>
              <a:fillRect/>
            </a:stretch>
          </p:blipFill>
          <p:spPr>
            <a:xfrm>
              <a:off x="336" y="1254"/>
              <a:ext cx="2540" cy="748"/>
            </a:xfrm>
            <a:prstGeom prst="rect">
              <a:avLst/>
            </a:prstGeom>
            <a:noFill/>
            <a:ln>
              <a:miter lim="800000"/>
            </a:ln>
          </p:spPr>
        </p:pic>
        <p:pic>
          <p:nvPicPr>
            <p:cNvPr id="309253" name=""/>
            <p:cNvPicPr/>
            <p:nvPr/>
          </p:nvPicPr>
          <p:blipFill>
            <a:blip r:embed="rId3"/>
            <a:stretch>
              <a:fillRect/>
            </a:stretch>
          </p:blipFill>
          <p:spPr>
            <a:xfrm>
              <a:off x="3504" y="1248"/>
              <a:ext cx="1200" cy="580"/>
            </a:xfrm>
            <a:prstGeom prst="rect">
              <a:avLst/>
            </a:prstGeom>
            <a:noFill/>
            <a:ln>
              <a:noFill/>
              <a:miter lim="800000"/>
            </a:ln>
            <a:effectLst/>
          </p:spPr>
        </p:pic>
        <p:sp>
          <p:nvSpPr>
            <p:cNvPr id="309254" name=""/>
            <p:cNvSpPr/>
            <p:nvPr/>
          </p:nvSpPr>
          <p:spPr>
            <a:xfrm>
              <a:off x="2976" y="1440"/>
              <a:ext cx="394" cy="157"/>
            </a:xfrm>
            <a:prstGeom prst="rightArrow">
              <a:avLst>
                <a:gd name="adj1" fmla="val 50000"/>
                <a:gd name="adj2" fmla="val 62739"/>
              </a:avLst>
            </a:prstGeom>
            <a:noFill/>
            <a:ln>
              <a:solidFill>
                <a:schemeClr val="tx1"/>
              </a:solidFill>
              <a:miter lim="800000"/>
            </a:ln>
            <a:effectLst/>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309255" name=""/>
          <p:cNvSpPr/>
          <p:nvPr/>
        </p:nvSpPr>
        <p:spPr>
          <a:xfrm>
            <a:off x="608012" y="3925888"/>
            <a:ext cx="7621588" cy="1427162"/>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195262" lvl="0" indent="-195262">
              <a:lnSpc>
                <a:spcPct val="120000"/>
              </a:lnSpc>
              <a:buClr>
                <a:srgbClr val="FF66CC"/>
              </a:buClr>
              <a:buSzPct val="95000"/>
              <a:buFont typeface="Wingdings" pitchFamily="2" charset="2"/>
              <a:tabLst>
                <a:tab pos="2971800"/>
              </a:tabLst>
            </a:pPr>
            <a:r>
              <a:rPr b="1"/>
              <a:t>1.AP与AVC成反比。AP递减，AVC递增；AP递增， AVC递减；当AP达最大时，AVC最小。</a:t>
            </a:r>
            <a:endParaRPr b="1"/>
          </a:p>
          <a:p>
            <a:pPr marL="195262" lvl="0" indent="-195262">
              <a:lnSpc>
                <a:spcPct val="110000"/>
              </a:lnSpc>
              <a:buClr>
                <a:srgbClr val="FF66CC"/>
              </a:buClr>
              <a:buSzPct val="95000"/>
              <a:buFont typeface="Wingdings" pitchFamily="2" charset="2"/>
              <a:tabLst>
                <a:tab pos="2971800"/>
              </a:tabLst>
            </a:pPr>
            <a:r>
              <a:rPr b="1"/>
              <a:t>2.AP曲线顶点对应AVC曲线最低点。</a:t>
            </a:r>
            <a:endParaRPr b="1"/>
          </a:p>
        </p:txBody>
      </p:sp>
      <p:sp>
        <p:nvSpPr>
          <p:cNvPr id="309261" name="Slide Number Placeholder 4"/>
          <p:cNvSpPr>
            <a:spLocks noGrp="1"/>
          </p:cNvSpPr>
          <p:nvPr>
            <p:ph type="sldNum" sz="quarter" idx="3"/>
          </p:nvPr>
        </p:nvSpPr>
        <p:spPr/>
        <p:txBody>
          <a:bodyPr/>
          <a:lstStyle/>
          <a:p>
            <a:pPr lvl="0" algn="r" eaLnBrk="1" hangingPunct="1">
              <a:spcBef>
                <a:spcPct val="50000"/>
              </a:spcBef>
            </a:pPr>
            <a:fld id="{3BE95464-5699-47B8-BCF2-0E9982095A7D}" type="slidenum">
              <a:rPr sz="2000" b="1">
                <a:solidFill>
                  <a:srgbClr val="003399"/>
                </a:solidFill>
                <a:latin typeface="宋体" pitchFamily="2" charset="-122"/>
              </a:rPr>
              <a:t>9</a:t>
            </a:fld>
            <a:endParaRPr lang="en-US"/>
          </a:p>
        </p:txBody>
      </p:sp>
      <p:sp>
        <p:nvSpPr>
          <p:cNvPr id="309259"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09260" name="TextBox 309259"/>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西方经济学微观第五章成本论共37页，您现在浏览的是第9页!</a:t>
            </a:r>
          </a:p>
        </p:txBody>
      </p:sp>
    </p:spTree>
  </p:cSld>
  <p:clrMapOvr>
    <a:masterClrMapping/>
  </p:clrMapOvr>
  <mc:AlternateContent>
    <mc:Choice xmlns:p14="http://schemas.microsoft.com/office/powerpoint/2010/main" Requires="p14">
      <p:transition spd="med" p14:dur="1600">
        <p:blinds dir="vert"/>
        <p:sndAc>
          <p:stSnd>
            <p:snd r:embed="rId4" name="chimes.wav"/>
          </p:stSnd>
        </p:sndAc>
      </p:transition>
    </mc:Choice>
    <mc:Fallback>
      <p:transition spd="med">
        <p:blinds dir="vert"/>
        <p:sndAc>
          <p:stSnd>
            <p:snd r:embed="rId4" name="chimes.wav"/>
          </p:stSnd>
        </p:sndAc>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7042" name=""/>
          <p:cNvSpPr/>
          <p:nvPr>
            <p:ph type="title"/>
          </p:nvPr>
        </p:nvSpPr>
        <p:spPr>
          <a:xfrm>
            <a:off x="611188" y="187325"/>
            <a:ext cx="6697662" cy="719138"/>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 </a:t>
            </a:r>
          </a:p>
        </p:txBody>
      </p:sp>
      <p:sp>
        <p:nvSpPr>
          <p:cNvPr id="87043" name=""/>
          <p:cNvSpPr/>
          <p:nvPr>
            <p:ph type="body" idx="4294967295"/>
          </p:nvPr>
        </p:nvSpPr>
        <p:spPr>
          <a:xfrm>
            <a:off x="611188" y="1493838"/>
            <a:ext cx="3917950" cy="1735138"/>
          </a:xfrm>
          <a:prstGeom prst="rect">
            <a:avLst/>
          </a:prstGeom>
          <a:noFill/>
          <a:ln>
            <a:solidFill>
              <a:srgbClr val="FF0000"/>
            </a:solidFill>
            <a:miter lim="800000"/>
          </a:ln>
        </p:spPr>
        <p:txBody>
          <a:bodyPr/>
          <a:lstStyle>
            <a:lvl1pPr marL="0" indent="0"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63588" indent="-28575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82688"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1788" indent="-2286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lnSpc>
                <a:spcPct val="120000"/>
              </a:lnSpc>
              <a:buNone/>
            </a:pPr>
            <a:r>
              <a:rPr b="1">
                <a:solidFill>
                  <a:schemeClr val="tx2"/>
                </a:solidFill>
              </a:rPr>
              <a:t>SMC</a:t>
            </a:r>
            <a:r>
              <a:rPr b="1">
                <a:solidFill>
                  <a:srgbClr val="990000"/>
                </a:solidFill>
              </a:rPr>
              <a:t>与</a:t>
            </a:r>
            <a:r>
              <a:rPr b="1">
                <a:solidFill>
                  <a:srgbClr val="0000CC"/>
                </a:solidFill>
              </a:rPr>
              <a:t>SAC</a:t>
            </a:r>
            <a:r>
              <a:rPr b="1">
                <a:solidFill>
                  <a:srgbClr val="990000"/>
                </a:solidFill>
              </a:rPr>
              <a:t>、</a:t>
            </a:r>
            <a:r>
              <a:rPr b="1"/>
              <a:t>AVC</a:t>
            </a:r>
            <a:r>
              <a:rPr b="1">
                <a:solidFill>
                  <a:srgbClr val="990000"/>
                </a:solidFill>
              </a:rPr>
              <a:t>相交于</a:t>
            </a:r>
            <a:r>
              <a:rPr b="1">
                <a:solidFill>
                  <a:srgbClr val="0000CC"/>
                </a:solidFill>
              </a:rPr>
              <a:t>SAC</a:t>
            </a:r>
            <a:r>
              <a:rPr b="1">
                <a:solidFill>
                  <a:srgbClr val="990000"/>
                </a:solidFill>
              </a:rPr>
              <a:t>和</a:t>
            </a:r>
            <a:r>
              <a:rPr b="1"/>
              <a:t>AVC</a:t>
            </a:r>
            <a:r>
              <a:rPr b="1">
                <a:solidFill>
                  <a:srgbClr val="990000"/>
                </a:solidFill>
              </a:rPr>
              <a:t>的                                              最低点。</a:t>
            </a:r>
            <a:endParaRPr b="1">
              <a:solidFill>
                <a:srgbClr val="990000"/>
              </a:solidFill>
            </a:endParaRPr>
          </a:p>
        </p:txBody>
      </p:sp>
      <p:sp>
        <p:nvSpPr>
          <p:cNvPr id="87058" name=""/>
          <p:cNvSpPr/>
          <p:nvPr/>
        </p:nvSpPr>
        <p:spPr>
          <a:xfrm>
            <a:off x="611188" y="260350"/>
            <a:ext cx="6697662" cy="579438"/>
          </a:xfrm>
          <a:prstGeom prst="rect">
            <a:avLst/>
          </a:prstGeom>
          <a:noFill/>
          <a:ln>
            <a:noFill/>
            <a:miter lim="800000"/>
          </a:ln>
          <a:effectLst/>
        </p:spPr>
        <p:txBody>
          <a:bodyPr anchor="b" anchorCtr="0">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eaLnBrk="1" hangingPunct="1"/>
            <a:r>
              <a:rPr sz="3200" b="1">
                <a:solidFill>
                  <a:schemeClr val="tx2"/>
                </a:solidFill>
              </a:rPr>
              <a:t>7.综合分析</a:t>
            </a:r>
            <a:endParaRPr sz="3200" b="1">
              <a:solidFill>
                <a:schemeClr val="tx2"/>
              </a:solidFill>
            </a:endParaRPr>
          </a:p>
        </p:txBody>
      </p:sp>
      <p:grpSp>
        <p:nvGrpSpPr>
          <p:cNvPr id="87077" name=""/>
          <p:cNvGrpSpPr/>
          <p:nvPr/>
        </p:nvGrpSpPr>
        <p:grpSpPr>
          <a:xfrm>
            <a:off x="4876800" y="1447800"/>
            <a:ext cx="3167062" cy="3095625"/>
            <a:chOff x="3023" y="1434"/>
            <a:chExt cx="2399" cy="2203"/>
          </a:xfrm>
        </p:grpSpPr>
        <p:cxnSp>
          <p:nvCxnSpPr>
            <p:cNvPr id="87061" name=""/>
            <p:cNvCxnSpPr/>
            <p:nvPr/>
          </p:nvCxnSpPr>
          <p:spPr>
            <a:xfrm flipH="1" flipV="1">
              <a:off x="3041" y="1498"/>
              <a:ext cx="0" cy="2112"/>
            </a:xfrm>
            <a:prstGeom prst="line">
              <a:avLst/>
            </a:prstGeom>
            <a:noFill/>
            <a:ln w="28575">
              <a:solidFill>
                <a:srgbClr val="000066"/>
              </a:solidFill>
              <a:miter lim="800000"/>
              <a:tailEnd type="triangle"/>
            </a:ln>
          </p:spPr>
        </p:cxnSp>
        <p:cxnSp>
          <p:nvCxnSpPr>
            <p:cNvPr id="87062" name=""/>
            <p:cNvCxnSpPr/>
            <p:nvPr/>
          </p:nvCxnSpPr>
          <p:spPr>
            <a:xfrm>
              <a:off x="3041" y="3610"/>
              <a:ext cx="2256" cy="0"/>
            </a:xfrm>
            <a:prstGeom prst="line">
              <a:avLst/>
            </a:prstGeom>
            <a:noFill/>
            <a:ln w="28575">
              <a:solidFill>
                <a:srgbClr val="000066"/>
              </a:solidFill>
              <a:miter lim="800000"/>
              <a:tailEnd type="triangle"/>
            </a:ln>
          </p:spPr>
        </p:cxnSp>
        <p:sp>
          <p:nvSpPr>
            <p:cNvPr id="87063" name=""/>
            <p:cNvSpPr/>
            <p:nvPr/>
          </p:nvSpPr>
          <p:spPr>
            <a:xfrm rot="480000">
              <a:off x="3226" y="2160"/>
              <a:ext cx="1526" cy="802"/>
            </a:xfrm>
            <a:custGeom>
              <a:rect l="l" t="t" r="r" b="b"/>
              <a:pathLst>
                <a:path w="1775" h="886">
                  <a:moveTo>
                    <a:pt x="0" y="432"/>
                  </a:moveTo>
                  <a:cubicBezTo>
                    <a:pt x="260" y="660"/>
                    <a:pt x="520" y="888"/>
                    <a:pt x="816" y="816"/>
                  </a:cubicBezTo>
                  <a:cubicBezTo>
                    <a:pt x="1112" y="744"/>
                    <a:pt x="1616" y="136"/>
                    <a:pt x="1776" y="0"/>
                  </a:cubicBezTo>
                </a:path>
              </a:pathLst>
            </a:custGeom>
            <a:noFill/>
            <a:ln w="38100" cmpd="sng">
              <a:solidFill>
                <a:schemeClr val="tx1"/>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7064" name=""/>
            <p:cNvSpPr/>
            <p:nvPr/>
          </p:nvSpPr>
          <p:spPr>
            <a:xfrm rot="21060000">
              <a:off x="3742" y="1751"/>
              <a:ext cx="1296" cy="640"/>
            </a:xfrm>
            <a:custGeom>
              <a:rect l="l" t="t" r="r" b="b"/>
              <a:pathLst>
                <a:path w="1296" h="640">
                  <a:moveTo>
                    <a:pt x="0" y="0"/>
                  </a:moveTo>
                  <a:cubicBezTo>
                    <a:pt x="108" y="304"/>
                    <a:pt x="216" y="608"/>
                    <a:pt x="432" y="624"/>
                  </a:cubicBezTo>
                  <a:cubicBezTo>
                    <a:pt x="648" y="640"/>
                    <a:pt x="1152" y="184"/>
                    <a:pt x="1296" y="96"/>
                  </a:cubicBezTo>
                </a:path>
              </a:pathLst>
            </a:custGeom>
            <a:noFill/>
            <a:ln w="28575" cmpd="sng">
              <a:solidFill>
                <a:srgbClr val="0000CC"/>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7065" name=""/>
            <p:cNvSpPr/>
            <p:nvPr/>
          </p:nvSpPr>
          <p:spPr>
            <a:xfrm rot="20400000">
              <a:off x="3023" y="1905"/>
              <a:ext cx="1968" cy="1188"/>
            </a:xfrm>
            <a:custGeom>
              <a:rect l="l" t="t" r="r" b="b"/>
              <a:pathLst>
                <a:path w="1200" h="1920">
                  <a:moveTo>
                    <a:pt x="0" y="1440"/>
                  </a:moveTo>
                  <a:cubicBezTo>
                    <a:pt x="44" y="1680"/>
                    <a:pt x="88" y="1920"/>
                    <a:pt x="288" y="1680"/>
                  </a:cubicBezTo>
                  <a:cubicBezTo>
                    <a:pt x="488" y="1440"/>
                    <a:pt x="1048" y="280"/>
                    <a:pt x="1200" y="0"/>
                  </a:cubicBezTo>
                </a:path>
              </a:pathLst>
            </a:custGeom>
            <a:noFill/>
            <a:ln w="38100" cmpd="sng">
              <a:solidFill>
                <a:srgbClr val="0033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7066" name=""/>
            <p:cNvSpPr/>
            <p:nvPr/>
          </p:nvSpPr>
          <p:spPr>
            <a:xfrm>
              <a:off x="4966" y="3312"/>
              <a:ext cx="307" cy="325"/>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chemeClr val="tx2"/>
                  </a:solidFill>
                </a:rPr>
                <a:t>Q</a:t>
              </a:r>
              <a:endParaRPr>
                <a:solidFill>
                  <a:schemeClr val="tx2"/>
                </a:solidFill>
              </a:endParaRPr>
            </a:p>
          </p:txBody>
        </p:sp>
        <p:sp>
          <p:nvSpPr>
            <p:cNvPr id="87067" name=""/>
            <p:cNvSpPr/>
            <p:nvPr/>
          </p:nvSpPr>
          <p:spPr>
            <a:xfrm>
              <a:off x="3061" y="1434"/>
              <a:ext cx="294" cy="325"/>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chemeClr val="tx2"/>
                  </a:solidFill>
                </a:rPr>
                <a:t>C</a:t>
              </a:r>
              <a:endParaRPr>
                <a:solidFill>
                  <a:schemeClr val="tx2"/>
                </a:solidFill>
              </a:endParaRPr>
            </a:p>
          </p:txBody>
        </p:sp>
        <p:sp>
          <p:nvSpPr>
            <p:cNvPr id="87068" name=""/>
            <p:cNvSpPr/>
            <p:nvPr/>
          </p:nvSpPr>
          <p:spPr>
            <a:xfrm>
              <a:off x="4656" y="2304"/>
              <a:ext cx="558" cy="282"/>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b="1">
                  <a:solidFill>
                    <a:schemeClr val="tx2"/>
                  </a:solidFill>
                </a:rPr>
                <a:t>AVC</a:t>
              </a:r>
              <a:endParaRPr sz="2000" b="1">
                <a:solidFill>
                  <a:schemeClr val="tx2"/>
                </a:solidFill>
              </a:endParaRPr>
            </a:p>
          </p:txBody>
        </p:sp>
        <p:sp>
          <p:nvSpPr>
            <p:cNvPr id="87069" name=""/>
            <p:cNvSpPr/>
            <p:nvPr/>
          </p:nvSpPr>
          <p:spPr>
            <a:xfrm>
              <a:off x="4896" y="1776"/>
              <a:ext cx="526" cy="283"/>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b="1">
                  <a:solidFill>
                    <a:schemeClr val="tx2"/>
                  </a:solidFill>
                </a:rPr>
                <a:t>SAC</a:t>
              </a:r>
              <a:endParaRPr sz="2000" b="1">
                <a:solidFill>
                  <a:schemeClr val="tx2"/>
                </a:solidFill>
              </a:endParaRPr>
            </a:p>
          </p:txBody>
        </p:sp>
        <p:sp>
          <p:nvSpPr>
            <p:cNvPr id="87070" name=""/>
            <p:cNvSpPr/>
            <p:nvPr/>
          </p:nvSpPr>
          <p:spPr>
            <a:xfrm>
              <a:off x="4224" y="1471"/>
              <a:ext cx="568" cy="283"/>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sz="2000" b="1">
                  <a:solidFill>
                    <a:schemeClr val="tx2"/>
                  </a:solidFill>
                </a:rPr>
                <a:t>SMC</a:t>
              </a:r>
              <a:endParaRPr sz="2000" b="1">
                <a:solidFill>
                  <a:schemeClr val="tx2"/>
                </a:solidFill>
              </a:endParaRPr>
            </a:p>
          </p:txBody>
        </p:sp>
        <p:sp>
          <p:nvSpPr>
            <p:cNvPr id="87071" name=""/>
            <p:cNvSpPr/>
            <p:nvPr/>
          </p:nvSpPr>
          <p:spPr>
            <a:xfrm>
              <a:off x="4161" y="2353"/>
              <a:ext cx="306" cy="325"/>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solidFill>
                    <a:srgbClr val="990000"/>
                  </a:solidFill>
                </a:rPr>
                <a:t>N</a:t>
              </a:r>
            </a:p>
          </p:txBody>
        </p:sp>
        <p:sp>
          <p:nvSpPr>
            <p:cNvPr id="87072" name=""/>
            <p:cNvSpPr/>
            <p:nvPr/>
          </p:nvSpPr>
          <p:spPr>
            <a:xfrm>
              <a:off x="3690" y="2759"/>
              <a:ext cx="140" cy="326"/>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p:txBody>
        </p:sp>
        <p:sp>
          <p:nvSpPr>
            <p:cNvPr id="87073" name=""/>
            <p:cNvSpPr/>
            <p:nvPr/>
          </p:nvSpPr>
          <p:spPr>
            <a:xfrm>
              <a:off x="3793" y="2880"/>
              <a:ext cx="345" cy="326"/>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a:solidFill>
                    <a:srgbClr val="000066"/>
                  </a:solidFill>
                </a:rPr>
                <a:t>M</a:t>
              </a:r>
              <a:endParaRPr>
                <a:solidFill>
                  <a:srgbClr val="000066"/>
                </a:solidFill>
              </a:endParaRPr>
            </a:p>
          </p:txBody>
        </p:sp>
      </p:grpSp>
      <p:sp>
        <p:nvSpPr>
          <p:cNvPr id="87075" name=""/>
          <p:cNvSpPr/>
          <p:nvPr/>
        </p:nvSpPr>
        <p:spPr>
          <a:xfrm>
            <a:off x="685800" y="3429000"/>
            <a:ext cx="3744912" cy="1296988"/>
          </a:xfrm>
          <a:prstGeom prst="downArrow">
            <a:avLst>
              <a:gd name="adj1" fmla="val 50000"/>
              <a:gd name="adj2" fmla="val 25000"/>
            </a:avLst>
          </a:prstGeom>
          <a:noFill/>
          <a:ln>
            <a:solidFill>
              <a:schemeClr val="tx1"/>
            </a:solidFill>
            <a:miter lim="800000"/>
          </a:ln>
          <a:effectLst/>
        </p:spPr>
        <p:txBody>
          <a:bodyPr wrap="none" anchor="ctr" anchorCtr="0">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800"/>
              <a:t>进一步分析</a:t>
            </a:r>
            <a:endParaRPr sz="2800"/>
          </a:p>
        </p:txBody>
      </p:sp>
      <p:sp>
        <p:nvSpPr>
          <p:cNvPr id="87076" name="Slide Number Placeholder 5"/>
          <p:cNvSpPr>
            <a:spLocks noGrp="1"/>
          </p:cNvSpPr>
          <p:nvPr>
            <p:ph type="sldNum" sz="quarter" idx="4"/>
          </p:nvPr>
        </p:nvSpPr>
        <p:spPr/>
        <p:txBody>
          <a:bodyPr/>
          <a:lstStyle/>
          <a:p>
            <a:pPr lvl="0" algn="r" eaLnBrk="1" hangingPunct="1">
              <a:spcBef>
                <a:spcPct val="50000"/>
              </a:spcBef>
            </a:pPr>
            <a:fld id="{F546E6C3-735A-4083-95B6-BF08673BFBD2}" type="slidenum">
              <a:rPr sz="2000" b="1">
                <a:solidFill>
                  <a:srgbClr val="003399"/>
                </a:solidFill>
                <a:latin typeface="宋体" pitchFamily="2" charset="-122"/>
              </a:rPr>
              <a:t>10</a:t>
            </a:fld>
            <a:endParaRPr lang="en-US"/>
          </a:p>
        </p:txBody>
      </p:sp>
      <p:sp>
        <p:nvSpPr>
          <p:cNvPr id="87079"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87078" name="TextBox 87077"/>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西方经济学微观第五章成本论共37页，您现在浏览的是第10页!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8242" name=""/>
          <p:cNvSpPr/>
          <p:nvPr>
            <p:ph type="title"/>
          </p:nvPr>
        </p:nvSpPr>
        <p:spPr bwMode="auto">
          <a:xfrm>
            <a:off x="539750" y="188912"/>
            <a:ext cx="6769100" cy="647700"/>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sz="2800"/>
              <a:t>（2）SMC与SAC相交于SAC的最低点。</a:t>
            </a:r>
            <a:endParaRPr sz="2800"/>
          </a:p>
        </p:txBody>
      </p:sp>
      <p:grpSp>
        <p:nvGrpSpPr>
          <p:cNvPr id="138307" name=""/>
          <p:cNvGrpSpPr/>
          <p:nvPr/>
        </p:nvGrpSpPr>
        <p:grpSpPr>
          <a:xfrm>
            <a:off x="838200" y="2590800"/>
            <a:ext cx="2776538" cy="2667000"/>
            <a:chOff x="576" y="1488"/>
            <a:chExt cx="1749" cy="1680"/>
          </a:xfrm>
        </p:grpSpPr>
        <p:cxnSp>
          <p:nvCxnSpPr>
            <p:cNvPr id="138287" name=""/>
            <p:cNvCxnSpPr/>
            <p:nvPr/>
          </p:nvCxnSpPr>
          <p:spPr>
            <a:xfrm flipH="1" flipV="1">
              <a:off x="576" y="1488"/>
              <a:ext cx="16" cy="1679"/>
            </a:xfrm>
            <a:prstGeom prst="line">
              <a:avLst/>
            </a:prstGeom>
            <a:noFill/>
            <a:ln w="28575">
              <a:solidFill>
                <a:srgbClr val="000066"/>
              </a:solidFill>
              <a:miter lim="800000"/>
              <a:tailEnd type="triangle"/>
            </a:ln>
          </p:spPr>
        </p:cxnSp>
        <p:cxnSp>
          <p:nvCxnSpPr>
            <p:cNvPr id="138288" name=""/>
            <p:cNvCxnSpPr/>
            <p:nvPr/>
          </p:nvCxnSpPr>
          <p:spPr>
            <a:xfrm>
              <a:off x="576" y="3168"/>
              <a:ext cx="1728" cy="0"/>
            </a:xfrm>
            <a:prstGeom prst="line">
              <a:avLst/>
            </a:prstGeom>
            <a:noFill/>
            <a:ln w="28575">
              <a:solidFill>
                <a:srgbClr val="000066"/>
              </a:solidFill>
              <a:miter lim="800000"/>
              <a:tailEnd type="triangle"/>
            </a:ln>
          </p:spPr>
        </p:cxnSp>
        <p:sp>
          <p:nvSpPr>
            <p:cNvPr id="138290" name=""/>
            <p:cNvSpPr/>
            <p:nvPr/>
          </p:nvSpPr>
          <p:spPr>
            <a:xfrm>
              <a:off x="816" y="1968"/>
              <a:ext cx="1296" cy="691"/>
            </a:xfrm>
            <a:custGeom>
              <a:rect l="l" t="t" r="r" b="b"/>
              <a:pathLst>
                <a:path w="1296" h="640">
                  <a:moveTo>
                    <a:pt x="0" y="0"/>
                  </a:moveTo>
                  <a:cubicBezTo>
                    <a:pt x="108" y="304"/>
                    <a:pt x="216" y="608"/>
                    <a:pt x="432" y="624"/>
                  </a:cubicBezTo>
                  <a:cubicBezTo>
                    <a:pt x="648" y="640"/>
                    <a:pt x="1152" y="184"/>
                    <a:pt x="1296" y="96"/>
                  </a:cubicBezTo>
                </a:path>
              </a:pathLst>
            </a:custGeom>
            <a:noFill/>
            <a:ln w="28575" cmpd="sng">
              <a:solidFill>
                <a:srgbClr val="000066"/>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8291" name=""/>
            <p:cNvSpPr/>
            <p:nvPr/>
          </p:nvSpPr>
          <p:spPr>
            <a:xfrm>
              <a:off x="768" y="1728"/>
              <a:ext cx="992" cy="1439"/>
            </a:xfrm>
            <a:custGeom>
              <a:rect l="l" t="t" r="r" b="b"/>
              <a:pathLst>
                <a:path w="1200" h="1920">
                  <a:moveTo>
                    <a:pt x="0" y="1440"/>
                  </a:moveTo>
                  <a:cubicBezTo>
                    <a:pt x="44" y="1680"/>
                    <a:pt x="88" y="1920"/>
                    <a:pt x="288" y="1680"/>
                  </a:cubicBezTo>
                  <a:cubicBezTo>
                    <a:pt x="488" y="1440"/>
                    <a:pt x="1048" y="280"/>
                    <a:pt x="1200" y="0"/>
                  </a:cubicBezTo>
                </a:path>
              </a:pathLst>
            </a:custGeom>
            <a:noFill/>
            <a:ln w="28575" cmpd="sng">
              <a:solidFill>
                <a:srgbClr val="000066"/>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138292" name=""/>
            <p:cNvSpPr/>
            <p:nvPr/>
          </p:nvSpPr>
          <p:spPr>
            <a:xfrm>
              <a:off x="2016" y="2880"/>
              <a:ext cx="265" cy="288"/>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t>Q</a:t>
              </a:r>
              <a:endParaRPr b="1"/>
            </a:p>
          </p:txBody>
        </p:sp>
        <p:sp>
          <p:nvSpPr>
            <p:cNvPr id="138293" name=""/>
            <p:cNvSpPr/>
            <p:nvPr/>
          </p:nvSpPr>
          <p:spPr>
            <a:xfrm>
              <a:off x="576" y="1488"/>
              <a:ext cx="255" cy="288"/>
            </a:xfrm>
            <a:prstGeom prst="rect">
              <a:avLst/>
            </a:prstGeom>
            <a:noFill/>
            <a:ln w="28575">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t>C</a:t>
              </a:r>
              <a:endParaRPr b="1"/>
            </a:p>
          </p:txBody>
        </p:sp>
        <p:sp>
          <p:nvSpPr>
            <p:cNvPr id="138295" name=""/>
            <p:cNvSpPr/>
            <p:nvPr/>
          </p:nvSpPr>
          <p:spPr>
            <a:xfrm>
              <a:off x="1824" y="2256"/>
              <a:ext cx="501" cy="288"/>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t>SAC</a:t>
              </a:r>
              <a:endParaRPr b="1"/>
            </a:p>
          </p:txBody>
        </p:sp>
        <p:sp>
          <p:nvSpPr>
            <p:cNvPr id="138296" name=""/>
            <p:cNvSpPr/>
            <p:nvPr/>
          </p:nvSpPr>
          <p:spPr>
            <a:xfrm>
              <a:off x="1200" y="1536"/>
              <a:ext cx="543" cy="288"/>
            </a:xfrm>
            <a:prstGeom prst="rect">
              <a:avLst/>
            </a:prstGeom>
            <a:noFill/>
            <a:ln w="28575">
              <a:noFill/>
              <a:miter lim="800000"/>
            </a:ln>
            <a:effectLst/>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t>SMC</a:t>
              </a:r>
              <a:endParaRPr b="1"/>
            </a:p>
          </p:txBody>
        </p:sp>
        <p:sp>
          <p:nvSpPr>
            <p:cNvPr id="138297" name=""/>
            <p:cNvSpPr/>
            <p:nvPr/>
          </p:nvSpPr>
          <p:spPr>
            <a:xfrm>
              <a:off x="1248" y="2640"/>
              <a:ext cx="287" cy="288"/>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solidFill>
                    <a:srgbClr val="990000"/>
                  </a:solidFill>
                </a:rPr>
                <a:t>N</a:t>
              </a:r>
            </a:p>
          </p:txBody>
        </p:sp>
        <p:sp>
          <p:nvSpPr>
            <p:cNvPr id="138298" name=""/>
            <p:cNvSpPr/>
            <p:nvPr/>
          </p:nvSpPr>
          <p:spPr>
            <a:xfrm>
              <a:off x="1254" y="2316"/>
              <a:ext cx="11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p:txBody>
        </p:sp>
      </p:grpSp>
      <p:sp>
        <p:nvSpPr>
          <p:cNvPr id="138303" name=""/>
          <p:cNvSpPr/>
          <p:nvPr>
            <p:ph type="body" idx="4294967295"/>
          </p:nvPr>
        </p:nvSpPr>
        <p:spPr>
          <a:xfrm>
            <a:off x="838200" y="1371600"/>
            <a:ext cx="7315200" cy="1066800"/>
          </a:xfrm>
          <a:prstGeom prst="rect">
            <a:avLst/>
          </a:prstGeom>
          <a:solidFill>
            <a:srgbClr val="FFFFFF"/>
          </a:solidFill>
          <a:ln w="76200" cap="flat" cmpd="sng">
            <a:solidFill>
              <a:srgbClr val="008000"/>
            </a:solidFill>
            <a:prstDash val="solid"/>
            <a:miter lim="800000"/>
          </a:ln>
        </p:spPr>
        <p:txBody>
          <a:bodyPr rot="0" vert="horz" wrap="square" lIns="91440" tIns="45720" rIns="91440" bIns="45720" anchor="t" anchorCtr="0">
            <a:noAutofit/>
          </a:bodyPr>
          <a:lstStyle>
            <a:lvl1pPr marL="377825" indent="-377825"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854075" indent="-28575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273175"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92275" indent="-2286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111375" indent="-2286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buClr>
                <a:srgbClr val="FF0000"/>
              </a:buClr>
              <a:buFont typeface="Wingdings" pitchFamily="2" charset="2"/>
              <a:buChar char="n"/>
            </a:pPr>
            <a:r>
              <a:rPr sz="2400" b="1"/>
              <a:t>SMC&lt;SAC,SAC↓;SMC&gt;SAC, SAC↑</a:t>
            </a:r>
            <a:endParaRPr sz="2400" b="1"/>
          </a:p>
          <a:p>
            <a:pPr lvl="0">
              <a:buClr>
                <a:srgbClr val="FF0000"/>
              </a:buClr>
              <a:buFont typeface="Wingdings" pitchFamily="2" charset="2"/>
              <a:buChar char="n"/>
            </a:pPr>
            <a:r>
              <a:rPr sz="2400" b="1"/>
              <a:t>SMC=SAC,SAC最低</a:t>
            </a:r>
            <a:endParaRPr sz="2400" b="1"/>
          </a:p>
        </p:txBody>
      </p:sp>
      <p:sp>
        <p:nvSpPr>
          <p:cNvPr id="138305" name=""/>
          <p:cNvSpPr/>
          <p:nvPr/>
        </p:nvSpPr>
        <p:spPr>
          <a:xfrm>
            <a:off x="4038600" y="2667000"/>
            <a:ext cx="4105275" cy="2578100"/>
          </a:xfrm>
          <a:prstGeom prst="rect">
            <a:avLst/>
          </a:prstGeom>
          <a:solidFill>
            <a:srgbClr val="FFFFFF"/>
          </a:solidFill>
          <a:ln w="76200">
            <a:solidFill>
              <a:srgbClr val="008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0" lvl="0" indent="0">
              <a:lnSpc>
                <a:spcPct val="110000"/>
              </a:lnSpc>
              <a:buClr>
                <a:srgbClr val="FF0000"/>
              </a:buClr>
              <a:buSzPct val="90000"/>
              <a:buFont typeface="Wingdings" pitchFamily="2" charset="2"/>
              <a:buChar char="n"/>
              <a:tabLst>
                <a:tab pos="571500"/>
              </a:tabLst>
            </a:pPr>
            <a:r>
              <a:rPr b="1"/>
              <a:t>相交之前，边际成本&lt;平均成本；</a:t>
            </a:r>
            <a:endParaRPr b="1"/>
          </a:p>
          <a:p>
            <a:pPr marL="0" lvl="0" indent="0">
              <a:lnSpc>
                <a:spcPct val="110000"/>
              </a:lnSpc>
              <a:buClr>
                <a:srgbClr val="FF0000"/>
              </a:buClr>
              <a:buSzPct val="90000"/>
              <a:buFont typeface="Wingdings" pitchFamily="2" charset="2"/>
              <a:buChar char="n"/>
              <a:tabLst>
                <a:tab pos="571500"/>
              </a:tabLst>
            </a:pPr>
            <a:r>
              <a:rPr b="1"/>
              <a:t>相交之后，边际成本&gt;平均成本；</a:t>
            </a:r>
            <a:endParaRPr b="1"/>
          </a:p>
          <a:p>
            <a:pPr marL="0" lvl="0" indent="0">
              <a:lnSpc>
                <a:spcPct val="110000"/>
              </a:lnSpc>
              <a:buClr>
                <a:srgbClr val="FF0000"/>
              </a:buClr>
              <a:buSzPct val="90000"/>
              <a:buFont typeface="Wingdings" pitchFamily="2" charset="2"/>
              <a:buChar char="n"/>
              <a:tabLst>
                <a:tab pos="571500"/>
              </a:tabLst>
            </a:pPr>
            <a:r>
              <a:rPr b="1"/>
              <a:t>相交，边际成本=平均成本</a:t>
            </a:r>
            <a:endParaRPr b="1"/>
          </a:p>
          <a:p>
            <a:pPr marL="0" lvl="0" indent="0">
              <a:lnSpc>
                <a:spcPct val="110000"/>
              </a:lnSpc>
              <a:buClr>
                <a:srgbClr val="FF0000"/>
              </a:buClr>
              <a:buSzPct val="90000"/>
              <a:buFont typeface="Wingdings" pitchFamily="2" charset="2"/>
              <a:buChar char="n"/>
              <a:tabLst>
                <a:tab pos="571500"/>
              </a:tabLst>
            </a:pPr>
            <a:r>
              <a:rPr b="1"/>
              <a:t>这时平均成本处于最低点</a:t>
            </a:r>
            <a:endParaRPr b="1"/>
          </a:p>
        </p:txBody>
      </p:sp>
      <p:sp>
        <p:nvSpPr>
          <p:cNvPr id="138306" name="Slide Number Placeholder 5"/>
          <p:cNvSpPr>
            <a:spLocks noGrp="1"/>
          </p:cNvSpPr>
          <p:nvPr>
            <p:ph type="sldNum" sz="quarter" idx="4"/>
          </p:nvPr>
        </p:nvSpPr>
        <p:spPr/>
        <p:txBody>
          <a:bodyPr/>
          <a:lstStyle/>
          <a:p>
            <a:pPr lvl="0" algn="r" eaLnBrk="1" hangingPunct="1">
              <a:spcBef>
                <a:spcPct val="50000"/>
              </a:spcBef>
            </a:pPr>
            <a:fld id="{B1B55E2F-4B00-4C6D-B93E-08F381CE200D}" type="slidenum">
              <a:rPr sz="2000" b="1">
                <a:solidFill>
                  <a:srgbClr val="003399"/>
                </a:solidFill>
                <a:latin typeface="宋体" pitchFamily="2" charset="-122"/>
              </a:rPr>
              <a:t>11</a:t>
            </a:fld>
            <a:endParaRPr lang="en-US"/>
          </a:p>
        </p:txBody>
      </p:sp>
      <p:sp>
        <p:nvSpPr>
          <p:cNvPr id="138309"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138308" name="TextBox 138307"/>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西方经济学微观第五章成本论共37页，您现在浏览的是第11页!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65" name=""/>
          <p:cNvSpPr/>
          <p:nvPr>
            <p:ph type="title"/>
          </p:nvPr>
        </p:nvSpPr>
        <p:spPr bwMode="auto">
          <a:xfrm>
            <a:off x="611188" y="187325"/>
            <a:ext cx="1860550" cy="719138"/>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练习</a:t>
            </a:r>
          </a:p>
        </p:txBody>
      </p:sp>
      <p:sp>
        <p:nvSpPr>
          <p:cNvPr id="143363" name=""/>
          <p:cNvSpPr/>
          <p:nvPr>
            <p:ph type="body" idx="4294967295"/>
          </p:nvPr>
        </p:nvSpPr>
        <p:spPr>
          <a:xfrm>
            <a:off x="539750" y="1382712"/>
            <a:ext cx="2376488" cy="2808288"/>
          </a:xfrm>
          <a:prstGeom prst="rect">
            <a:avLst/>
          </a:prstGeom>
          <a:solidFill>
            <a:srgbClr val="CCFFFF">
              <a:alpha val="66000"/>
            </a:srgbClr>
          </a:solidFill>
          <a:ln w="57150" cap="flat" cmpd="thinThick">
            <a:solidFill>
              <a:srgbClr val="FF0000"/>
            </a:solidFill>
            <a:prstDash val="solid"/>
            <a:miter lim="800000"/>
          </a:ln>
        </p:spPr>
        <p:txBody>
          <a:bodyPr/>
          <a:lstStyle>
            <a:lvl1pPr marL="287338" indent="-287338"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1346200" indent="-53340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982788" indent="-4572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2543175"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3103562"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buClr>
                <a:srgbClr val="FF66CC"/>
              </a:buClr>
              <a:buFont typeface="Wingdings" pitchFamily="2" charset="2"/>
              <a:buChar char="l"/>
            </a:pPr>
            <a:r>
              <a:rPr sz="2000" b="1"/>
              <a:t>已知产量为9单位时，总成本为95元；</a:t>
            </a:r>
            <a:endParaRPr sz="2000" b="1"/>
          </a:p>
          <a:p>
            <a:pPr lvl="0">
              <a:lnSpc>
                <a:spcPct val="90000"/>
              </a:lnSpc>
              <a:buClr>
                <a:srgbClr val="FF66CC"/>
              </a:buClr>
              <a:buFont typeface="Wingdings" pitchFamily="2" charset="2"/>
              <a:buChar char="l"/>
            </a:pPr>
            <a:r>
              <a:rPr sz="2000" b="1"/>
              <a:t>产量增加到10单位时，平均成本为10元；</a:t>
            </a:r>
            <a:endParaRPr sz="2000" b="1"/>
          </a:p>
          <a:p>
            <a:pPr lvl="0">
              <a:buClr>
                <a:srgbClr val="FF66CC"/>
              </a:buClr>
              <a:buFont typeface="Wingdings" pitchFamily="2" charset="2"/>
              <a:buChar char="l"/>
            </a:pPr>
            <a:r>
              <a:rPr sz="2000" b="1">
                <a:solidFill>
                  <a:srgbClr val="660033"/>
                </a:solidFill>
              </a:rPr>
              <a:t>由此可知边际成本为？</a:t>
            </a:r>
            <a:endParaRPr sz="2000" b="1">
              <a:solidFill>
                <a:srgbClr val="660033"/>
              </a:solidFill>
            </a:endParaRPr>
          </a:p>
        </p:txBody>
      </p:sp>
      <p:sp>
        <p:nvSpPr>
          <p:cNvPr id="143367" name=""/>
          <p:cNvSpPr/>
          <p:nvPr>
            <p:ph type="body" idx="4294967295"/>
          </p:nvPr>
        </p:nvSpPr>
        <p:spPr>
          <a:xfrm>
            <a:off x="539750" y="4324350"/>
            <a:ext cx="2376488" cy="1924050"/>
          </a:xfrm>
          <a:prstGeom prst="rect">
            <a:avLst/>
          </a:prstGeom>
          <a:solidFill>
            <a:srgbClr val="CCFFFF">
              <a:alpha val="66000"/>
            </a:srgbClr>
          </a:solidFill>
          <a:ln w="57150" cap="flat" cmpd="thinThick">
            <a:solidFill>
              <a:srgbClr val="FF0000"/>
            </a:solidFill>
            <a:prstDash val="solid"/>
            <a:miter lim="800000"/>
          </a:ln>
        </p:spPr>
        <p:txBody>
          <a:bodyPr rot="0" vert="horz" wrap="square" lIns="91440" tIns="45720" rIns="91440" bIns="45720" anchor="t" anchorCtr="0">
            <a:noAutofit/>
          </a:bodyPr>
          <a:lstStyle>
            <a:lvl1pPr marL="287338" indent="-287338"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1333500" indent="-53340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970088" indent="-4572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2530475"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3090862"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lnSpc>
                <a:spcPct val="110000"/>
              </a:lnSpc>
              <a:buClr>
                <a:srgbClr val="FF66CC"/>
              </a:buClr>
              <a:buFont typeface="Wingdings" pitchFamily="2" charset="2"/>
              <a:buChar char="l"/>
            </a:pPr>
            <a:r>
              <a:rPr sz="2000" b="1"/>
              <a:t>增加1单位产量后，成本增加100－95＝5</a:t>
            </a:r>
            <a:endParaRPr sz="2000" b="1"/>
          </a:p>
          <a:p>
            <a:pPr lvl="0">
              <a:buClr>
                <a:srgbClr val="FF66CC"/>
              </a:buClr>
              <a:buFont typeface="Wingdings" pitchFamily="2" charset="2"/>
              <a:buChar char="l"/>
            </a:pPr>
            <a:r>
              <a:rPr sz="2000" b="1"/>
              <a:t>边际成本是5</a:t>
            </a:r>
            <a:endParaRPr sz="2000" b="1"/>
          </a:p>
        </p:txBody>
      </p:sp>
      <p:graphicFrame>
        <p:nvGraphicFramePr>
          <p:cNvPr id="144002" name=""/>
          <p:cNvGraphicFramePr>
            <a:graphicFrameLocks noGrp="1"/>
          </p:cNvGraphicFramePr>
          <p:nvPr/>
        </p:nvGraphicFramePr>
        <p:xfrm>
          <a:off x="3059112" y="1371600"/>
          <a:ext cx="5703888" cy="4876800"/>
        </p:xfrm>
        <a:graphic>
          <a:graphicData uri="http://schemas.openxmlformats.org/drawingml/2006/table">
            <a:tbl>
              <a:tblPr/>
              <a:tblGrid>
                <a:gridCol w="917575"/>
                <a:gridCol w="588962"/>
                <a:gridCol w="636588"/>
                <a:gridCol w="633412"/>
                <a:gridCol w="782638"/>
                <a:gridCol w="839788"/>
                <a:gridCol w="622300"/>
                <a:gridCol w="682625"/>
              </a:tblGrid>
              <a:tr h="460375">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产量Q</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FC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VC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TC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AFC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AVC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AC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90000"/>
                        </a:lnSpc>
                        <a:spcBef>
                          <a:spcPct val="0"/>
                        </a:spcBef>
                        <a:buClrTx/>
                        <a:buFontTx/>
                        <a:buNone/>
                      </a:pPr>
                      <a:r>
                        <a:rPr sz="2000" b="1">
                          <a:ea typeface="Courier New" pitchFamily="49" charset="0"/>
                        </a:rPr>
                        <a:t>MC</a:t>
                      </a:r>
                      <a:endParaRPr sz="44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noFill/>
                  </a:tcPr>
                </a:tc>
              </a:tr>
              <a:tr h="4016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03225">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1</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solidFill>
                          <a:srgbClr val="0000CC"/>
                        </a:solidFill>
                      </a:endParaRPr>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50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24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56</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solidFill>
                          <a:srgbClr val="0000CC"/>
                        </a:solidFill>
                      </a:endParaRPr>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0850">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3</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95</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4025">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4</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80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24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5</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125</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44500">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6</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132</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24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7</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202</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24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8</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320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r h="452438">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9</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20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gn="ctr" eaLnBrk="0" hangingPunct="0">
                        <a:lnSpc>
                          <a:spcPct val="45000"/>
                        </a:lnSpc>
                        <a:spcBef>
                          <a:spcPct val="0"/>
                        </a:spcBef>
                        <a:buClrTx/>
                        <a:buFontTx/>
                        <a:buNone/>
                      </a:pPr>
                      <a:r>
                        <a:rPr sz="2000" b="1">
                          <a:ea typeface="Courier New" pitchFamily="49" charset="0"/>
                        </a:rPr>
                        <a:t>740</a:t>
                      </a: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c>
                  <a:txBody>
                    <a:bodyPr vert="horz" wrap="square" anchor="ctr" anchorCtr="0">
                      <a:noAutofit/>
                    </a:bodyPr>
                    <a:lstStyle>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lnSpc>
                          <a:spcPct val="45000"/>
                        </a:lnSpc>
                        <a:spcBef>
                          <a:spcPct val="0"/>
                        </a:spcBef>
                        <a:buNone/>
                      </a:pPr>
                      <a:endParaRPr sz="2000" b="1"/>
                    </a:p>
                  </a:txBody>
                  <a:tcPr anchor="ctr">
                    <a:lnL w="12700" cap="rnd">
                      <a:solidFill>
                        <a:prstClr val="black"/>
                      </a:solidFill>
                      <a:miter lim="800000"/>
                    </a:lnL>
                    <a:lnR w="12700" cap="rnd">
                      <a:solidFill>
                        <a:prstClr val="black"/>
                      </a:solidFill>
                      <a:miter lim="800000"/>
                    </a:lnR>
                    <a:lnT w="12700" cap="rnd">
                      <a:solidFill>
                        <a:prstClr val="black"/>
                      </a:solidFill>
                      <a:miter lim="800000"/>
                    </a:lnT>
                    <a:lnB w="12700" cap="rnd">
                      <a:solidFill>
                        <a:prstClr val="black"/>
                      </a:solidFill>
                      <a:miter lim="800000"/>
                    </a:lnB>
                    <a:solidFill>
                      <a:srgbClr val="FBCDF2"/>
                    </a:solidFill>
                  </a:tcPr>
                </a:tc>
              </a:tr>
            </a:tbl>
          </a:graphicData>
        </a:graphic>
      </p:graphicFrame>
      <p:sp>
        <p:nvSpPr>
          <p:cNvPr id="144003" name="Slide Number Placeholder 5"/>
          <p:cNvSpPr>
            <a:spLocks noGrp="1"/>
          </p:cNvSpPr>
          <p:nvPr>
            <p:ph type="sldNum" sz="quarter" idx="4"/>
          </p:nvPr>
        </p:nvSpPr>
        <p:spPr/>
        <p:txBody>
          <a:bodyPr/>
          <a:lstStyle/>
          <a:p>
            <a:pPr lvl="0" algn="r" eaLnBrk="1" hangingPunct="1">
              <a:spcBef>
                <a:spcPct val="50000"/>
              </a:spcBef>
            </a:pPr>
            <a:fld id="{E7C06BE4-DD96-47F2-966D-E693633A58B8}" type="slidenum">
              <a:rPr sz="2000" b="1">
                <a:solidFill>
                  <a:srgbClr val="003399"/>
                </a:solidFill>
                <a:latin typeface="宋体" pitchFamily="2" charset="-122"/>
              </a:rPr>
              <a:t>12</a:t>
            </a:fld>
            <a:endParaRPr lang="en-US"/>
          </a:p>
        </p:txBody>
      </p:sp>
      <p:sp>
        <p:nvSpPr>
          <p:cNvPr id="144004"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144005" name="TextBox 144004"/>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西方经济学微观第五章成本论共37页，您现在浏览的是第12页!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dur="500" fill="hold" grpId="0" nodeType="clickEffect">
                                  <p:stCondLst>
                                    <p:cond delay="0"/>
                                  </p:stCondLst>
                                  <p:childTnLst>
                                    <p:set>
                                      <p:cBhvr additive="base">
                                        <p:cTn id="6" dur="1" fill="hold">
                                          <p:stCondLst>
                                            <p:cond delay="0"/>
                                          </p:stCondLst>
                                        </p:cTn>
                                        <p:tgtEl>
                                          <p:spTgt spid="143367"/>
                                        </p:tgtEl>
                                        <p:attrNameLst>
                                          <p:attrName>style.visibility</p:attrName>
                                        </p:attrNameLst>
                                      </p:cBhvr>
                                      <p:to>
                                        <p:strVal val="visible"/>
                                      </p:to>
                                    </p:set>
                                    <p:animEffect transition="in" filter="box(in)">
                                      <p:cBhvr additive="base">
                                        <p:cTn id="7" dur="500"/>
                                        <p:tgtEl>
                                          <p:spTgt spid="143367"/>
                                        </p:tgtEl>
                                      </p:cBhvr>
                                    </p:animEffect>
                                  </p:childTnLst>
                                  <p:subTnLst>
                                    <p:audio>
                                      <p:cMediaNode>
                                        <p:cTn repeatDur="-9223372036854775808" display="0" masterRel="sameClick">
                                          <p:stCondLst>
                                            <p:cond evt="onStopAudio" delay="0">
                                              <p:tgtEl>
                                                <p:sldTgt/>
                                              </p:tgtEl>
                                            </p:cond>
                                          </p:st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7"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9109" name=""/>
          <p:cNvSpPr/>
          <p:nvPr>
            <p:ph type="title"/>
          </p:nvPr>
        </p:nvSpPr>
        <p:spPr bwMode="auto">
          <a:xfrm>
            <a:off x="611188" y="260350"/>
            <a:ext cx="6697662" cy="598488"/>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LTC可以由STC线推导出</a:t>
            </a:r>
          </a:p>
        </p:txBody>
      </p:sp>
      <p:sp>
        <p:nvSpPr>
          <p:cNvPr id="89110" name=""/>
          <p:cNvSpPr/>
          <p:nvPr/>
        </p:nvSpPr>
        <p:spPr>
          <a:xfrm>
            <a:off x="684212" y="1484312"/>
            <a:ext cx="3455988" cy="2020888"/>
          </a:xfrm>
          <a:prstGeom prst="rect">
            <a:avLst/>
          </a:prstGeom>
          <a:solidFill>
            <a:srgbClr val="CCFFFF">
              <a:alpha val="66000"/>
            </a:srgbClr>
          </a:solidFill>
          <a:ln w="57150" cmpd="thinThick">
            <a:solidFill>
              <a:srgbClr val="FF0000"/>
            </a:solidFill>
            <a:miter lim="800000"/>
          </a:ln>
        </p:spPr>
        <p:txBody>
          <a:bodyPr/>
          <a:lstStyle>
            <a:defPPr algn="l" rtl="0" eaLnBrk="0" hangingPunct="0">
              <a:defRPr kumimoji="1" lang="zh-CN" altLang="en-US" b="1"/>
            </a:defPPr>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marL="195262" lvl="0" indent="-195262">
              <a:lnSpc>
                <a:spcPct val="90000"/>
              </a:lnSpc>
              <a:buClr>
                <a:srgbClr val="FF66CC"/>
              </a:buClr>
              <a:buSzPct val="90000"/>
              <a:buFont typeface="Wingdings" pitchFamily="2" charset="2"/>
              <a:buChar char="l"/>
            </a:pPr>
            <a:r>
              <a:rPr sz="2000" b="1"/>
              <a:t>假设长期中只有三种可供选择的生产规模，分别由三条STC表示。</a:t>
            </a:r>
            <a:endParaRPr sz="2000" b="1"/>
          </a:p>
          <a:p>
            <a:pPr marL="195262" lvl="0" indent="-195262">
              <a:lnSpc>
                <a:spcPct val="90000"/>
              </a:lnSpc>
              <a:buClr>
                <a:srgbClr val="FF66CC"/>
              </a:buClr>
              <a:buSzPct val="90000"/>
              <a:buFont typeface="Wingdings" pitchFamily="2" charset="2"/>
              <a:buChar char="l"/>
            </a:pPr>
            <a:r>
              <a:rPr sz="2000" b="1"/>
              <a:t>三条STC截距不同。</a:t>
            </a:r>
            <a:endParaRPr sz="2000" b="1"/>
          </a:p>
          <a:p>
            <a:pPr marL="195262" lvl="0" indent="-195262">
              <a:lnSpc>
                <a:spcPct val="90000"/>
              </a:lnSpc>
              <a:buClr>
                <a:srgbClr val="FF66CC"/>
              </a:buClr>
              <a:buSzPct val="90000"/>
              <a:buFont typeface="Wingdings" pitchFamily="2" charset="2"/>
              <a:buChar char="l"/>
            </a:pPr>
            <a:r>
              <a:rPr sz="2000" b="1"/>
              <a:t>生产规模由小到大依次为STC1、STC2、STC3。</a:t>
            </a:r>
            <a:endParaRPr sz="2000" b="1"/>
          </a:p>
        </p:txBody>
      </p:sp>
      <p:sp>
        <p:nvSpPr>
          <p:cNvPr id="89163" name=""/>
          <p:cNvSpPr/>
          <p:nvPr/>
        </p:nvSpPr>
        <p:spPr>
          <a:xfrm>
            <a:off x="5867400" y="5181600"/>
            <a:ext cx="2159000" cy="576262"/>
          </a:xfrm>
          <a:prstGeom prst="rect">
            <a:avLst/>
          </a:prstGeom>
          <a:solidFill>
            <a:schemeClr val="bg1"/>
          </a:solidFill>
          <a:ln w="76200" cmpd="tri">
            <a:solidFill>
              <a:srgbClr val="CC66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006600"/>
              </a:buClr>
              <a:buFont typeface="Wingdings" pitchFamily="2" charset="2"/>
              <a:buChar char="p"/>
            </a:pPr>
            <a:r>
              <a:rPr sz="2000" b="1"/>
              <a:t>最优生产规模</a:t>
            </a:r>
            <a:endParaRPr sz="2000" b="1"/>
          </a:p>
        </p:txBody>
      </p:sp>
      <p:sp>
        <p:nvSpPr>
          <p:cNvPr id="89166" name=""/>
          <p:cNvSpPr/>
          <p:nvPr/>
        </p:nvSpPr>
        <p:spPr>
          <a:xfrm>
            <a:off x="685800" y="4876800"/>
            <a:ext cx="4648200" cy="1101725"/>
          </a:xfrm>
          <a:prstGeom prst="rect">
            <a:avLst/>
          </a:prstGeom>
          <a:solidFill>
            <a:srgbClr val="CCFFFF">
              <a:alpha val="66000"/>
            </a:srgbClr>
          </a:solidFill>
          <a:ln w="57150" cmpd="thinThick">
            <a:solidFill>
              <a:srgbClr val="FF0000"/>
            </a:solidFill>
            <a:miter lim="800000"/>
          </a:ln>
          <a:effectLst/>
        </p:spPr>
        <p:txBody>
          <a:bodyPr>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195262" lvl="0" indent="-195262" eaLnBrk="1" hangingPunct="1">
              <a:lnSpc>
                <a:spcPct val="90000"/>
              </a:lnSpc>
              <a:spcBef>
                <a:spcPct val="20000"/>
              </a:spcBef>
              <a:buClr>
                <a:srgbClr val="FF66CC"/>
              </a:buClr>
              <a:buSzPct val="90000"/>
              <a:buFont typeface="Wingdings" pitchFamily="2" charset="2"/>
              <a:buChar char="l"/>
            </a:pPr>
            <a:r>
              <a:rPr sz="2000" b="1"/>
              <a:t>STC1是较小规模：最低总成本在d点；</a:t>
            </a:r>
            <a:endParaRPr sz="2000" b="1"/>
          </a:p>
          <a:p>
            <a:pPr marL="195262" lvl="0" indent="-195262" eaLnBrk="1" hangingPunct="1">
              <a:lnSpc>
                <a:spcPct val="90000"/>
              </a:lnSpc>
              <a:spcBef>
                <a:spcPct val="20000"/>
              </a:spcBef>
              <a:buClr>
                <a:srgbClr val="FF66CC"/>
              </a:buClr>
              <a:buSzPct val="90000"/>
              <a:buFont typeface="Wingdings" pitchFamily="2" charset="2"/>
              <a:buChar char="l"/>
            </a:pPr>
            <a:r>
              <a:rPr sz="2000" b="1"/>
              <a:t>STC2是中等规模：最低总成本在b点；</a:t>
            </a:r>
            <a:endParaRPr sz="2000" b="1"/>
          </a:p>
          <a:p>
            <a:pPr marL="195262" lvl="0" indent="-195262" eaLnBrk="1" hangingPunct="1">
              <a:lnSpc>
                <a:spcPct val="90000"/>
              </a:lnSpc>
              <a:spcBef>
                <a:spcPct val="20000"/>
              </a:spcBef>
              <a:buClr>
                <a:srgbClr val="FF66CC"/>
              </a:buClr>
              <a:buSzPct val="90000"/>
              <a:buFont typeface="Wingdings" pitchFamily="2" charset="2"/>
              <a:buChar char="l"/>
            </a:pPr>
            <a:r>
              <a:rPr sz="2000" b="1"/>
              <a:t>STC3是较大规模，最低总成本在e点。</a:t>
            </a:r>
            <a:endParaRPr sz="2000" b="1"/>
          </a:p>
        </p:txBody>
      </p:sp>
      <p:sp>
        <p:nvSpPr>
          <p:cNvPr id="89167" name=""/>
          <p:cNvSpPr/>
          <p:nvPr/>
        </p:nvSpPr>
        <p:spPr>
          <a:xfrm>
            <a:off x="685800" y="3733800"/>
            <a:ext cx="3455988" cy="879475"/>
          </a:xfrm>
          <a:prstGeom prst="rect">
            <a:avLst/>
          </a:prstGeom>
          <a:solidFill>
            <a:srgbClr val="CCFFFF">
              <a:alpha val="66000"/>
            </a:srgbClr>
          </a:solidFill>
          <a:ln w="57150" cmpd="thinThick">
            <a:solidFill>
              <a:srgbClr val="FF0000"/>
            </a:solidFill>
            <a:miter lim="800000"/>
          </a:ln>
          <a:effectLst/>
        </p:spPr>
        <p:txBody>
          <a:bodyPr>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195262" lvl="0" indent="-195262" eaLnBrk="1" hangingPunct="1">
              <a:lnSpc>
                <a:spcPct val="90000"/>
              </a:lnSpc>
              <a:spcBef>
                <a:spcPct val="20000"/>
              </a:spcBef>
              <a:buClr>
                <a:srgbClr val="FF66CC"/>
              </a:buClr>
              <a:buSzPct val="90000"/>
              <a:buFont typeface="Wingdings" pitchFamily="2" charset="2"/>
              <a:buChar char="l"/>
            </a:pPr>
            <a:r>
              <a:rPr sz="2000" b="1"/>
              <a:t>假定生产Q2的产量。</a:t>
            </a:r>
            <a:endParaRPr sz="2000" b="1"/>
          </a:p>
          <a:p>
            <a:pPr marL="195262" lvl="0" indent="-195262" eaLnBrk="1" hangingPunct="1">
              <a:lnSpc>
                <a:spcPct val="90000"/>
              </a:lnSpc>
              <a:spcBef>
                <a:spcPct val="20000"/>
              </a:spcBef>
              <a:buClr>
                <a:srgbClr val="FF66CC"/>
              </a:buClr>
              <a:buSzPct val="90000"/>
              <a:buFont typeface="Wingdings" pitchFamily="2" charset="2"/>
              <a:buChar char="l"/>
            </a:pPr>
            <a:r>
              <a:rPr sz="2000" b="1"/>
              <a:t>厂商面临三种选择：</a:t>
            </a:r>
            <a:endParaRPr sz="2000" b="1"/>
          </a:p>
        </p:txBody>
      </p:sp>
      <p:sp>
        <p:nvSpPr>
          <p:cNvPr id="89152" name=""/>
          <p:cNvSpPr/>
          <p:nvPr/>
        </p:nvSpPr>
        <p:spPr>
          <a:xfrm>
            <a:off x="7443788" y="4537075"/>
            <a:ext cx="465138" cy="48736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3</a:t>
            </a:r>
            <a:endParaRPr sz="2000" b="1"/>
          </a:p>
        </p:txBody>
      </p:sp>
      <p:grpSp>
        <p:nvGrpSpPr>
          <p:cNvPr id="89175" name=""/>
          <p:cNvGrpSpPr/>
          <p:nvPr/>
        </p:nvGrpSpPr>
        <p:grpSpPr>
          <a:xfrm>
            <a:off x="4648200" y="1295400"/>
            <a:ext cx="3960812" cy="3656012"/>
            <a:chOff x="2928" y="816"/>
            <a:chExt cx="2495" cy="2303"/>
          </a:xfrm>
        </p:grpSpPr>
        <p:sp>
          <p:nvSpPr>
            <p:cNvPr id="89140" name=""/>
            <p:cNvSpPr/>
            <p:nvPr/>
          </p:nvSpPr>
          <p:spPr>
            <a:xfrm>
              <a:off x="2928" y="2858"/>
              <a:ext cx="260" cy="216"/>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O</a:t>
              </a:r>
              <a:endParaRPr sz="2000" b="1"/>
            </a:p>
          </p:txBody>
        </p:sp>
        <p:sp>
          <p:nvSpPr>
            <p:cNvPr id="89141" name=""/>
            <p:cNvSpPr/>
            <p:nvPr/>
          </p:nvSpPr>
          <p:spPr>
            <a:xfrm>
              <a:off x="3019" y="862"/>
              <a:ext cx="215" cy="234"/>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C</a:t>
              </a:r>
              <a:endParaRPr sz="2000" b="1"/>
            </a:p>
          </p:txBody>
        </p:sp>
        <p:cxnSp>
          <p:nvCxnSpPr>
            <p:cNvPr id="89142" name=""/>
            <p:cNvCxnSpPr/>
            <p:nvPr/>
          </p:nvCxnSpPr>
          <p:spPr>
            <a:xfrm flipH="1">
              <a:off x="2977" y="907"/>
              <a:ext cx="0" cy="1905"/>
            </a:xfrm>
            <a:prstGeom prst="line">
              <a:avLst/>
            </a:prstGeom>
            <a:noFill/>
            <a:ln>
              <a:solidFill>
                <a:prstClr val="black"/>
              </a:solidFill>
              <a:miter lim="800000"/>
            </a:ln>
          </p:spPr>
        </p:cxnSp>
        <p:cxnSp>
          <p:nvCxnSpPr>
            <p:cNvPr id="89143" name=""/>
            <p:cNvCxnSpPr/>
            <p:nvPr/>
          </p:nvCxnSpPr>
          <p:spPr>
            <a:xfrm flipV="1">
              <a:off x="2977" y="2812"/>
              <a:ext cx="2446" cy="7"/>
            </a:xfrm>
            <a:prstGeom prst="line">
              <a:avLst/>
            </a:prstGeom>
            <a:noFill/>
            <a:ln>
              <a:solidFill>
                <a:prstClr val="black"/>
              </a:solidFill>
              <a:miter lim="800000"/>
            </a:ln>
          </p:spPr>
        </p:cxnSp>
        <p:sp>
          <p:nvSpPr>
            <p:cNvPr id="89144" name=""/>
            <p:cNvSpPr/>
            <p:nvPr/>
          </p:nvSpPr>
          <p:spPr>
            <a:xfrm>
              <a:off x="5151" y="2858"/>
              <a:ext cx="225" cy="239"/>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endParaRPr sz="2000" b="1"/>
            </a:p>
          </p:txBody>
        </p:sp>
        <p:sp>
          <p:nvSpPr>
            <p:cNvPr id="89145" name=""/>
            <p:cNvSpPr/>
            <p:nvPr/>
          </p:nvSpPr>
          <p:spPr>
            <a:xfrm>
              <a:off x="3654" y="1270"/>
              <a:ext cx="495" cy="26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00CC"/>
                  </a:solidFill>
                </a:rPr>
                <a:t>STC</a:t>
              </a:r>
              <a:r>
                <a:rPr sz="2000" b="1" i="1" baseline="-25000">
                  <a:solidFill>
                    <a:srgbClr val="0000CC"/>
                  </a:solidFill>
                </a:rPr>
                <a:t>1</a:t>
              </a:r>
              <a:endParaRPr sz="2000" b="1">
                <a:solidFill>
                  <a:srgbClr val="0000CC"/>
                </a:solidFill>
              </a:endParaRPr>
            </a:p>
          </p:txBody>
        </p:sp>
        <p:sp>
          <p:nvSpPr>
            <p:cNvPr id="89147" name=""/>
            <p:cNvSpPr/>
            <p:nvPr/>
          </p:nvSpPr>
          <p:spPr>
            <a:xfrm>
              <a:off x="4380" y="1225"/>
              <a:ext cx="466" cy="31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8000"/>
                  </a:solidFill>
                </a:rPr>
                <a:t>STC</a:t>
              </a:r>
              <a:r>
                <a:rPr sz="2000" b="1" i="1" baseline="-25000">
                  <a:solidFill>
                    <a:srgbClr val="008000"/>
                  </a:solidFill>
                </a:rPr>
                <a:t>2</a:t>
              </a:r>
              <a:endParaRPr sz="2000" b="1">
                <a:solidFill>
                  <a:srgbClr val="008000"/>
                </a:solidFill>
              </a:endParaRPr>
            </a:p>
          </p:txBody>
        </p:sp>
        <p:sp>
          <p:nvSpPr>
            <p:cNvPr id="89148" name=""/>
            <p:cNvSpPr/>
            <p:nvPr/>
          </p:nvSpPr>
          <p:spPr>
            <a:xfrm>
              <a:off x="4606" y="816"/>
              <a:ext cx="583" cy="257"/>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CC0066"/>
                  </a:solidFill>
                </a:rPr>
                <a:t>STC</a:t>
              </a:r>
              <a:r>
                <a:rPr sz="2000" b="1" i="1" baseline="-25000">
                  <a:solidFill>
                    <a:srgbClr val="CC0066"/>
                  </a:solidFill>
                </a:rPr>
                <a:t>3</a:t>
              </a:r>
              <a:endParaRPr sz="2000" b="1">
                <a:solidFill>
                  <a:srgbClr val="CC0066"/>
                </a:solidFill>
              </a:endParaRPr>
            </a:p>
          </p:txBody>
        </p:sp>
        <p:sp>
          <p:nvSpPr>
            <p:cNvPr id="89150" name=""/>
            <p:cNvSpPr/>
            <p:nvPr/>
          </p:nvSpPr>
          <p:spPr>
            <a:xfrm>
              <a:off x="4116" y="2858"/>
              <a:ext cx="322"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6600"/>
                  </a:solidFill>
                </a:rPr>
                <a:t>Q</a:t>
              </a:r>
              <a:r>
                <a:rPr sz="2000" b="1" i="1" baseline="-25000">
                  <a:solidFill>
                    <a:srgbClr val="006600"/>
                  </a:solidFill>
                </a:rPr>
                <a:t>2</a:t>
              </a:r>
              <a:endParaRPr sz="2000" b="1">
                <a:solidFill>
                  <a:srgbClr val="006600"/>
                </a:solidFill>
              </a:endParaRPr>
            </a:p>
          </p:txBody>
        </p:sp>
        <p:sp>
          <p:nvSpPr>
            <p:cNvPr id="89151" name=""/>
            <p:cNvSpPr/>
            <p:nvPr/>
          </p:nvSpPr>
          <p:spPr>
            <a:xfrm>
              <a:off x="3662" y="2858"/>
              <a:ext cx="331"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endParaRPr sz="2000" b="1"/>
            </a:p>
          </p:txBody>
        </p:sp>
        <p:sp>
          <p:nvSpPr>
            <p:cNvPr id="89154" name=""/>
            <p:cNvSpPr/>
            <p:nvPr/>
          </p:nvSpPr>
          <p:spPr>
            <a:xfrm>
              <a:off x="2977" y="1478"/>
              <a:ext cx="1545" cy="792"/>
            </a:xfrm>
            <a:custGeom>
              <a:rect l="l" t="t" r="r" b="b"/>
              <a:pathLst>
                <a:path w="2160" h="936">
                  <a:moveTo>
                    <a:pt x="0" y="936"/>
                  </a:moveTo>
                  <a:cubicBezTo>
                    <a:pt x="300" y="819"/>
                    <a:pt x="600" y="702"/>
                    <a:pt x="900" y="624"/>
                  </a:cubicBezTo>
                  <a:cubicBezTo>
                    <a:pt x="1200" y="546"/>
                    <a:pt x="1590" y="572"/>
                    <a:pt x="1800" y="468"/>
                  </a:cubicBezTo>
                  <a:cubicBezTo>
                    <a:pt x="2010" y="364"/>
                    <a:pt x="2085" y="182"/>
                    <a:pt x="2160" y="0"/>
                  </a:cubicBezTo>
                </a:path>
              </a:pathLst>
            </a:custGeom>
            <a:noFill/>
            <a:ln w="38100" cmpd="sng">
              <a:solidFill>
                <a:srgbClr val="0080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9155" name=""/>
            <p:cNvSpPr/>
            <p:nvPr/>
          </p:nvSpPr>
          <p:spPr>
            <a:xfrm>
              <a:off x="2973" y="1089"/>
              <a:ext cx="2019" cy="955"/>
            </a:xfrm>
            <a:custGeom>
              <a:rect l="l" t="t" r="r" b="b"/>
              <a:pathLst>
                <a:path w="2340" h="936">
                  <a:moveTo>
                    <a:pt x="0" y="936"/>
                  </a:moveTo>
                  <a:cubicBezTo>
                    <a:pt x="210" y="819"/>
                    <a:pt x="420" y="702"/>
                    <a:pt x="720" y="624"/>
                  </a:cubicBezTo>
                  <a:cubicBezTo>
                    <a:pt x="1020" y="546"/>
                    <a:pt x="1560" y="520"/>
                    <a:pt x="1800" y="468"/>
                  </a:cubicBezTo>
                  <a:cubicBezTo>
                    <a:pt x="2040" y="416"/>
                    <a:pt x="2070" y="390"/>
                    <a:pt x="2160" y="312"/>
                  </a:cubicBezTo>
                  <a:cubicBezTo>
                    <a:pt x="2250" y="234"/>
                    <a:pt x="2295" y="117"/>
                    <a:pt x="2340" y="0"/>
                  </a:cubicBezTo>
                </a:path>
              </a:pathLst>
            </a:custGeom>
            <a:noFill/>
            <a:ln w="28575" cmpd="sng">
              <a:solidFill>
                <a:srgbClr val="CC0066"/>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89157" name=""/>
            <p:cNvCxnSpPr/>
            <p:nvPr/>
          </p:nvCxnSpPr>
          <p:spPr>
            <a:xfrm>
              <a:off x="3844" y="2087"/>
              <a:ext cx="4" cy="759"/>
            </a:xfrm>
            <a:prstGeom prst="line">
              <a:avLst/>
            </a:prstGeom>
            <a:noFill/>
            <a:ln cap="rnd">
              <a:solidFill>
                <a:srgbClr val="0000CC"/>
              </a:solidFill>
              <a:prstDash val="sysDot"/>
              <a:miter lim="800000"/>
            </a:ln>
          </p:spPr>
        </p:cxnSp>
        <p:cxnSp>
          <p:nvCxnSpPr>
            <p:cNvPr id="89158" name=""/>
            <p:cNvCxnSpPr/>
            <p:nvPr/>
          </p:nvCxnSpPr>
          <p:spPr>
            <a:xfrm>
              <a:off x="4224" y="1200"/>
              <a:ext cx="25" cy="1666"/>
            </a:xfrm>
            <a:prstGeom prst="line">
              <a:avLst/>
            </a:prstGeom>
            <a:noFill/>
            <a:ln w="28575">
              <a:solidFill>
                <a:srgbClr val="006600"/>
              </a:solidFill>
              <a:prstDash val="dash"/>
              <a:miter lim="800000"/>
            </a:ln>
          </p:spPr>
        </p:cxnSp>
        <p:sp>
          <p:nvSpPr>
            <p:cNvPr id="89159" name=""/>
            <p:cNvSpPr/>
            <p:nvPr/>
          </p:nvSpPr>
          <p:spPr>
            <a:xfrm>
              <a:off x="4887" y="1225"/>
              <a:ext cx="208" cy="227"/>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CC0066"/>
                  </a:solidFill>
                </a:rPr>
                <a:t>c</a:t>
              </a:r>
              <a:endParaRPr sz="2000" b="1">
                <a:solidFill>
                  <a:srgbClr val="CC0066"/>
                </a:solidFill>
              </a:endParaRPr>
            </a:p>
          </p:txBody>
        </p:sp>
        <p:sp>
          <p:nvSpPr>
            <p:cNvPr id="89160" name=""/>
            <p:cNvSpPr/>
            <p:nvPr/>
          </p:nvSpPr>
          <p:spPr>
            <a:xfrm>
              <a:off x="3844" y="1996"/>
              <a:ext cx="181" cy="227"/>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00CC"/>
                  </a:solidFill>
                </a:rPr>
                <a:t>a</a:t>
              </a:r>
              <a:endParaRPr sz="2000" b="1">
                <a:solidFill>
                  <a:srgbClr val="0000CC"/>
                </a:solidFill>
              </a:endParaRPr>
            </a:p>
          </p:txBody>
        </p:sp>
        <p:sp>
          <p:nvSpPr>
            <p:cNvPr id="89161" name=""/>
            <p:cNvSpPr/>
            <p:nvPr/>
          </p:nvSpPr>
          <p:spPr>
            <a:xfrm flipH="1">
              <a:off x="4887" y="1361"/>
              <a:ext cx="0" cy="1477"/>
            </a:xfrm>
            <a:custGeom>
              <a:rect l="l" t="t" r="r" b="b"/>
              <a:pathLst>
                <a:path w="19" h="1455">
                  <a:moveTo>
                    <a:pt x="19" y="0"/>
                  </a:moveTo>
                  <a:cubicBezTo>
                    <a:pt x="0" y="485"/>
                    <a:pt x="19" y="969"/>
                    <a:pt x="19" y="1455"/>
                  </a:cubicBezTo>
                </a:path>
              </a:pathLst>
            </a:custGeom>
            <a:noFill/>
            <a:ln cap="rnd">
              <a:solidFill>
                <a:srgbClr val="CC0066"/>
              </a:solidFill>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89162" name=""/>
            <p:cNvSpPr/>
            <p:nvPr/>
          </p:nvSpPr>
          <p:spPr>
            <a:xfrm>
              <a:off x="4207" y="1814"/>
              <a:ext cx="177" cy="224"/>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8000"/>
                  </a:solidFill>
                </a:rPr>
                <a:t>b</a:t>
              </a:r>
              <a:endParaRPr sz="2000" b="1">
                <a:solidFill>
                  <a:srgbClr val="008000"/>
                </a:solidFill>
              </a:endParaRPr>
            </a:p>
          </p:txBody>
        </p:sp>
        <p:sp>
          <p:nvSpPr>
            <p:cNvPr id="89171" name=""/>
            <p:cNvSpPr/>
            <p:nvPr/>
          </p:nvSpPr>
          <p:spPr>
            <a:xfrm>
              <a:off x="4207" y="1315"/>
              <a:ext cx="181" cy="227"/>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00CC"/>
                  </a:solidFill>
                </a:rPr>
                <a:t>d</a:t>
              </a:r>
              <a:endParaRPr sz="2000" b="1">
                <a:solidFill>
                  <a:srgbClr val="0000CC"/>
                </a:solidFill>
              </a:endParaRPr>
            </a:p>
          </p:txBody>
        </p:sp>
        <p:sp>
          <p:nvSpPr>
            <p:cNvPr id="89172" name=""/>
            <p:cNvSpPr/>
            <p:nvPr/>
          </p:nvSpPr>
          <p:spPr>
            <a:xfrm>
              <a:off x="4207" y="1542"/>
              <a:ext cx="177" cy="256"/>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CC0066"/>
                  </a:solidFill>
                </a:rPr>
                <a:t>e</a:t>
              </a:r>
              <a:endParaRPr sz="2000" b="1">
                <a:solidFill>
                  <a:srgbClr val="CC0066"/>
                </a:solidFill>
              </a:endParaRPr>
            </a:p>
          </p:txBody>
        </p:sp>
        <p:sp>
          <p:nvSpPr>
            <p:cNvPr id="89173" name=""/>
            <p:cNvSpPr/>
            <p:nvPr/>
          </p:nvSpPr>
          <p:spPr>
            <a:xfrm>
              <a:off x="2976" y="1440"/>
              <a:ext cx="1248" cy="1152"/>
            </a:xfrm>
            <a:custGeom>
              <a:rect l="l" t="t" r="r" b="b"/>
              <a:pathLst>
                <a:path w="2160" h="936">
                  <a:moveTo>
                    <a:pt x="0" y="936"/>
                  </a:moveTo>
                  <a:cubicBezTo>
                    <a:pt x="300" y="819"/>
                    <a:pt x="600" y="702"/>
                    <a:pt x="900" y="624"/>
                  </a:cubicBezTo>
                  <a:cubicBezTo>
                    <a:pt x="1200" y="546"/>
                    <a:pt x="1590" y="572"/>
                    <a:pt x="1800" y="468"/>
                  </a:cubicBezTo>
                  <a:cubicBezTo>
                    <a:pt x="2010" y="364"/>
                    <a:pt x="2085" y="182"/>
                    <a:pt x="2160" y="0"/>
                  </a:cubicBezTo>
                </a:path>
              </a:pathLst>
            </a:custGeom>
            <a:noFill/>
            <a:ln w="38100" cmpd="sng">
              <a:solidFill>
                <a:srgbClr val="0000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89174" name="Slide Number Placeholder 5"/>
          <p:cNvSpPr>
            <a:spLocks noGrp="1"/>
          </p:cNvSpPr>
          <p:nvPr>
            <p:ph type="sldNum" sz="quarter" idx="4"/>
          </p:nvPr>
        </p:nvSpPr>
        <p:spPr/>
        <p:txBody>
          <a:bodyPr/>
          <a:lstStyle/>
          <a:p>
            <a:pPr lvl="0" algn="r" eaLnBrk="1" hangingPunct="1">
              <a:spcBef>
                <a:spcPct val="50000"/>
              </a:spcBef>
            </a:pPr>
            <a:fld id="{EBFDD243-C301-4443-9EC8-430600E20643}" type="slidenum">
              <a:rPr sz="2000" b="1">
                <a:solidFill>
                  <a:srgbClr val="003399"/>
                </a:solidFill>
                <a:latin typeface="宋体" pitchFamily="2" charset="-122"/>
              </a:rPr>
              <a:t>13</a:t>
            </a:fld>
            <a:endParaRPr lang="en-US"/>
          </a:p>
        </p:txBody>
      </p:sp>
      <p:sp>
        <p:nvSpPr>
          <p:cNvPr id="89177"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89176" name="TextBox 89175"/>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西方经济学微观第五章成本论共37页，您现在浏览的是第13页!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2499" name=""/>
          <p:cNvSpPr/>
          <p:nvPr>
            <p:ph type="body" idx="4294967295"/>
          </p:nvPr>
        </p:nvSpPr>
        <p:spPr>
          <a:xfrm>
            <a:off x="6948488" y="4149725"/>
            <a:ext cx="1727200" cy="2232025"/>
          </a:xfrm>
          <a:prstGeom prst="rect">
            <a:avLst/>
          </a:prstGeom>
          <a:solidFill>
            <a:srgbClr val="CCFFFF">
              <a:alpha val="66000"/>
            </a:srgbClr>
          </a:solidFill>
          <a:ln w="57150" cap="flat" cmpd="thinThick">
            <a:solidFill>
              <a:srgbClr val="FF0000"/>
            </a:solidFill>
            <a:prstDash val="solid"/>
            <a:miter lim="800000"/>
          </a:ln>
        </p:spPr>
        <p:txBody>
          <a:bodyPr/>
          <a:lstStyle>
            <a:lvl1pPr marL="0" indent="0"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lnSpc>
                <a:spcPct val="90000"/>
              </a:lnSpc>
              <a:buClr>
                <a:srgbClr val="FF66CC"/>
              </a:buClr>
              <a:buSzPct val="95000"/>
              <a:buFont typeface="Wingdings" pitchFamily="2" charset="2"/>
              <a:buChar char="l"/>
            </a:pPr>
            <a:r>
              <a:rPr sz="2000" b="1"/>
              <a:t>LTC曲线表示厂商在长期内进行生产的</a:t>
            </a:r>
            <a:endParaRPr sz="2000" b="1"/>
          </a:p>
          <a:p>
            <a:pPr lvl="0">
              <a:lnSpc>
                <a:spcPct val="90000"/>
              </a:lnSpc>
              <a:buClr>
                <a:srgbClr val="FF66CC"/>
              </a:buClr>
              <a:buSzPct val="95000"/>
              <a:buFont typeface="Wingdings" pitchFamily="2" charset="2"/>
              <a:buChar char="l"/>
            </a:pPr>
            <a:r>
              <a:rPr sz="2000" b="1"/>
              <a:t>最优生产规模和最低总成本。</a:t>
            </a:r>
            <a:endParaRPr sz="2000" b="1"/>
          </a:p>
        </p:txBody>
      </p:sp>
      <p:sp>
        <p:nvSpPr>
          <p:cNvPr id="362500" name=""/>
          <p:cNvSpPr/>
          <p:nvPr>
            <p:ph type="title"/>
          </p:nvPr>
        </p:nvSpPr>
        <p:spPr bwMode="auto">
          <a:xfrm>
            <a:off x="668338" y="331788"/>
            <a:ext cx="6640512" cy="539750"/>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LTC可以由生产扩展线推导出</a:t>
            </a:r>
          </a:p>
        </p:txBody>
      </p:sp>
      <p:sp>
        <p:nvSpPr>
          <p:cNvPr id="362501" name=""/>
          <p:cNvSpPr/>
          <p:nvPr/>
        </p:nvSpPr>
        <p:spPr>
          <a:xfrm>
            <a:off x="2497138" y="3786188"/>
            <a:ext cx="577850" cy="42703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B</a:t>
            </a:r>
            <a:r>
              <a:rPr sz="2000" i="1" baseline="-25000"/>
              <a:t>2</a:t>
            </a:r>
            <a:endParaRPr sz="2000" b="1"/>
          </a:p>
        </p:txBody>
      </p:sp>
      <p:sp>
        <p:nvSpPr>
          <p:cNvPr id="362502" name=""/>
          <p:cNvSpPr/>
          <p:nvPr/>
        </p:nvSpPr>
        <p:spPr>
          <a:xfrm>
            <a:off x="1812925" y="3786188"/>
            <a:ext cx="484188" cy="36988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B</a:t>
            </a:r>
            <a:r>
              <a:rPr sz="2000" i="1" baseline="-25000"/>
              <a:t>1</a:t>
            </a:r>
            <a:endParaRPr sz="2000" b="1"/>
          </a:p>
        </p:txBody>
      </p:sp>
      <p:sp>
        <p:nvSpPr>
          <p:cNvPr id="362503" name=""/>
          <p:cNvSpPr/>
          <p:nvPr/>
        </p:nvSpPr>
        <p:spPr>
          <a:xfrm>
            <a:off x="3157538" y="3786188"/>
            <a:ext cx="495300" cy="36988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B</a:t>
            </a:r>
            <a:r>
              <a:rPr sz="2000" i="1" baseline="-25000"/>
              <a:t>3</a:t>
            </a:r>
            <a:endParaRPr sz="2000" b="1"/>
          </a:p>
        </p:txBody>
      </p:sp>
      <p:sp>
        <p:nvSpPr>
          <p:cNvPr id="362504" name=""/>
          <p:cNvSpPr/>
          <p:nvPr/>
        </p:nvSpPr>
        <p:spPr>
          <a:xfrm>
            <a:off x="5194300" y="3665538"/>
            <a:ext cx="328612" cy="323850"/>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0</a:t>
            </a:r>
            <a:endParaRPr b="1"/>
          </a:p>
        </p:txBody>
      </p:sp>
      <p:sp>
        <p:nvSpPr>
          <p:cNvPr id="362505" name=""/>
          <p:cNvSpPr/>
          <p:nvPr/>
        </p:nvSpPr>
        <p:spPr>
          <a:xfrm>
            <a:off x="7742238" y="3270250"/>
            <a:ext cx="571500" cy="325438"/>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a:latin typeface="Garamond" pitchFamily="18" charset="0"/>
              </a:rPr>
              <a:t>Q</a:t>
            </a:r>
            <a:endParaRPr b="1"/>
          </a:p>
        </p:txBody>
      </p:sp>
      <p:cxnSp>
        <p:nvCxnSpPr>
          <p:cNvPr id="362506" name=""/>
          <p:cNvCxnSpPr/>
          <p:nvPr/>
        </p:nvCxnSpPr>
        <p:spPr>
          <a:xfrm flipH="1">
            <a:off x="1011238" y="1582738"/>
            <a:ext cx="0" cy="2254250"/>
          </a:xfrm>
          <a:prstGeom prst="line">
            <a:avLst/>
          </a:prstGeom>
          <a:noFill/>
          <a:ln>
            <a:solidFill>
              <a:prstClr val="black"/>
            </a:solidFill>
            <a:miter lim="800000"/>
          </a:ln>
        </p:spPr>
      </p:cxnSp>
      <p:cxnSp>
        <p:nvCxnSpPr>
          <p:cNvPr id="362507" name=""/>
          <p:cNvCxnSpPr/>
          <p:nvPr/>
        </p:nvCxnSpPr>
        <p:spPr>
          <a:xfrm>
            <a:off x="1011238" y="3836988"/>
            <a:ext cx="2711450" cy="0"/>
          </a:xfrm>
          <a:prstGeom prst="line">
            <a:avLst/>
          </a:prstGeom>
          <a:noFill/>
          <a:ln>
            <a:solidFill>
              <a:prstClr val="black"/>
            </a:solidFill>
            <a:miter lim="800000"/>
          </a:ln>
        </p:spPr>
      </p:cxnSp>
      <p:cxnSp>
        <p:nvCxnSpPr>
          <p:cNvPr id="362508" name=""/>
          <p:cNvCxnSpPr/>
          <p:nvPr/>
        </p:nvCxnSpPr>
        <p:spPr>
          <a:xfrm>
            <a:off x="1011238" y="3057525"/>
            <a:ext cx="944562" cy="779462"/>
          </a:xfrm>
          <a:prstGeom prst="line">
            <a:avLst/>
          </a:prstGeom>
          <a:noFill/>
          <a:ln>
            <a:solidFill>
              <a:prstClr val="black"/>
            </a:solidFill>
            <a:miter lim="800000"/>
          </a:ln>
        </p:spPr>
      </p:cxnSp>
      <p:cxnSp>
        <p:nvCxnSpPr>
          <p:cNvPr id="362509" name=""/>
          <p:cNvCxnSpPr/>
          <p:nvPr/>
        </p:nvCxnSpPr>
        <p:spPr>
          <a:xfrm>
            <a:off x="1011238" y="2473325"/>
            <a:ext cx="1654175" cy="1363662"/>
          </a:xfrm>
          <a:prstGeom prst="line">
            <a:avLst/>
          </a:prstGeom>
          <a:noFill/>
          <a:ln>
            <a:solidFill>
              <a:prstClr val="black"/>
            </a:solidFill>
            <a:miter lim="800000"/>
          </a:ln>
        </p:spPr>
      </p:cxnSp>
      <p:cxnSp>
        <p:nvCxnSpPr>
          <p:cNvPr id="362510" name=""/>
          <p:cNvCxnSpPr/>
          <p:nvPr/>
        </p:nvCxnSpPr>
        <p:spPr>
          <a:xfrm>
            <a:off x="1011238" y="1885950"/>
            <a:ext cx="2360612" cy="1951038"/>
          </a:xfrm>
          <a:prstGeom prst="line">
            <a:avLst/>
          </a:prstGeom>
          <a:noFill/>
          <a:ln>
            <a:solidFill>
              <a:prstClr val="black"/>
            </a:solidFill>
            <a:miter lim="800000"/>
          </a:ln>
        </p:spPr>
      </p:cxnSp>
      <p:sp>
        <p:nvSpPr>
          <p:cNvPr id="362511" name=""/>
          <p:cNvSpPr/>
          <p:nvPr/>
        </p:nvSpPr>
        <p:spPr>
          <a:xfrm>
            <a:off x="1011238" y="2081212"/>
            <a:ext cx="1419225" cy="1755775"/>
          </a:xfrm>
          <a:custGeom>
            <a:rect l="l" t="t" r="r" b="b"/>
            <a:pathLst>
              <a:path w="1260" h="1248">
                <a:moveTo>
                  <a:pt x="0" y="1248"/>
                </a:moveTo>
                <a:cubicBezTo>
                  <a:pt x="165" y="962"/>
                  <a:pt x="330" y="676"/>
                  <a:pt x="540" y="468"/>
                </a:cubicBezTo>
                <a:cubicBezTo>
                  <a:pt x="750" y="260"/>
                  <a:pt x="1005" y="130"/>
                  <a:pt x="1260" y="0"/>
                </a:cubicBezTo>
              </a:path>
            </a:pathLst>
          </a:custGeom>
          <a:noFill/>
          <a:ln w="28575" cmpd="sng">
            <a:solidFill>
              <a:srgbClr val="0000CC"/>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2512" name=""/>
          <p:cNvSpPr/>
          <p:nvPr/>
        </p:nvSpPr>
        <p:spPr>
          <a:xfrm>
            <a:off x="1247775" y="2276475"/>
            <a:ext cx="708025" cy="781050"/>
          </a:xfrm>
          <a:custGeom>
            <a:rect l="l" t="t" r="r" b="b"/>
            <a:pathLst>
              <a:path w="540" h="624">
                <a:moveTo>
                  <a:pt x="0" y="0"/>
                </a:moveTo>
                <a:cubicBezTo>
                  <a:pt x="45" y="182"/>
                  <a:pt x="90" y="364"/>
                  <a:pt x="180" y="468"/>
                </a:cubicBezTo>
                <a:cubicBezTo>
                  <a:pt x="270" y="572"/>
                  <a:pt x="405" y="598"/>
                  <a:pt x="540" y="624"/>
                </a:cubicBezTo>
              </a:path>
            </a:pathLst>
          </a:custGeom>
          <a:noFill/>
          <a:ln>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2513" name=""/>
          <p:cNvSpPr/>
          <p:nvPr/>
        </p:nvSpPr>
        <p:spPr>
          <a:xfrm>
            <a:off x="1011238" y="2667000"/>
            <a:ext cx="709612" cy="779462"/>
          </a:xfrm>
          <a:custGeom>
            <a:rect l="l" t="t" r="r" b="b"/>
            <a:pathLst>
              <a:path w="540" h="624">
                <a:moveTo>
                  <a:pt x="0" y="0"/>
                </a:moveTo>
                <a:cubicBezTo>
                  <a:pt x="45" y="182"/>
                  <a:pt x="90" y="364"/>
                  <a:pt x="180" y="468"/>
                </a:cubicBezTo>
                <a:cubicBezTo>
                  <a:pt x="270" y="572"/>
                  <a:pt x="405" y="598"/>
                  <a:pt x="540" y="624"/>
                </a:cubicBezTo>
              </a:path>
            </a:pathLst>
          </a:custGeom>
          <a:noFill/>
          <a:ln>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2514" name=""/>
          <p:cNvSpPr/>
          <p:nvPr/>
        </p:nvSpPr>
        <p:spPr>
          <a:xfrm>
            <a:off x="1484312" y="1885950"/>
            <a:ext cx="706438" cy="781050"/>
          </a:xfrm>
          <a:custGeom>
            <a:rect l="l" t="t" r="r" b="b"/>
            <a:pathLst>
              <a:path w="540" h="624">
                <a:moveTo>
                  <a:pt x="0" y="0"/>
                </a:moveTo>
                <a:cubicBezTo>
                  <a:pt x="45" y="182"/>
                  <a:pt x="90" y="364"/>
                  <a:pt x="180" y="468"/>
                </a:cubicBezTo>
                <a:cubicBezTo>
                  <a:pt x="270" y="572"/>
                  <a:pt x="405" y="598"/>
                  <a:pt x="540" y="624"/>
                </a:cubicBezTo>
              </a:path>
            </a:pathLst>
          </a:custGeom>
          <a:noFill/>
          <a:ln>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2515" name=""/>
          <p:cNvSpPr/>
          <p:nvPr/>
        </p:nvSpPr>
        <p:spPr>
          <a:xfrm>
            <a:off x="1246188" y="2995612"/>
            <a:ext cx="520700"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E</a:t>
            </a:r>
            <a:r>
              <a:rPr sz="2000" i="1" baseline="-25000"/>
              <a:t>1</a:t>
            </a:r>
            <a:endParaRPr sz="2000" b="1"/>
          </a:p>
        </p:txBody>
      </p:sp>
      <p:sp>
        <p:nvSpPr>
          <p:cNvPr id="362516" name=""/>
          <p:cNvSpPr/>
          <p:nvPr/>
        </p:nvSpPr>
        <p:spPr>
          <a:xfrm>
            <a:off x="1460500" y="2655888"/>
            <a:ext cx="611188" cy="38893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E</a:t>
            </a:r>
            <a:r>
              <a:rPr sz="2000" i="1" baseline="-25000"/>
              <a:t>2</a:t>
            </a:r>
            <a:endParaRPr sz="2000" b="1"/>
          </a:p>
        </p:txBody>
      </p:sp>
      <p:sp>
        <p:nvSpPr>
          <p:cNvPr id="362517" name=""/>
          <p:cNvSpPr/>
          <p:nvPr/>
        </p:nvSpPr>
        <p:spPr>
          <a:xfrm>
            <a:off x="1530350" y="2092325"/>
            <a:ext cx="592138" cy="3333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E</a:t>
            </a:r>
            <a:r>
              <a:rPr sz="2000" i="1" baseline="-25000"/>
              <a:t>3</a:t>
            </a:r>
            <a:endParaRPr sz="2000" b="1"/>
          </a:p>
        </p:txBody>
      </p:sp>
      <p:sp>
        <p:nvSpPr>
          <p:cNvPr id="362518" name=""/>
          <p:cNvSpPr/>
          <p:nvPr/>
        </p:nvSpPr>
        <p:spPr>
          <a:xfrm>
            <a:off x="1600200" y="3278188"/>
            <a:ext cx="1131888" cy="361950"/>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r>
              <a:rPr sz="2000" i="1"/>
              <a:t>=50</a:t>
            </a:r>
            <a:endParaRPr sz="2000" b="1"/>
          </a:p>
        </p:txBody>
      </p:sp>
      <p:sp>
        <p:nvSpPr>
          <p:cNvPr id="362519" name=""/>
          <p:cNvSpPr/>
          <p:nvPr/>
        </p:nvSpPr>
        <p:spPr>
          <a:xfrm>
            <a:off x="539750" y="2144712"/>
            <a:ext cx="493712" cy="34131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A</a:t>
            </a:r>
            <a:r>
              <a:rPr sz="2000" i="1" baseline="-25000"/>
              <a:t>2</a:t>
            </a:r>
            <a:endParaRPr sz="2000" b="1"/>
          </a:p>
        </p:txBody>
      </p:sp>
      <p:sp>
        <p:nvSpPr>
          <p:cNvPr id="362520" name=""/>
          <p:cNvSpPr/>
          <p:nvPr/>
        </p:nvSpPr>
        <p:spPr>
          <a:xfrm>
            <a:off x="1884362" y="2825750"/>
            <a:ext cx="1344612"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r>
              <a:rPr sz="2000" i="1"/>
              <a:t>=100</a:t>
            </a:r>
            <a:endParaRPr sz="2000" b="1"/>
          </a:p>
        </p:txBody>
      </p:sp>
      <p:sp>
        <p:nvSpPr>
          <p:cNvPr id="362521" name=""/>
          <p:cNvSpPr/>
          <p:nvPr/>
        </p:nvSpPr>
        <p:spPr>
          <a:xfrm>
            <a:off x="2238375" y="2486025"/>
            <a:ext cx="1203325" cy="39846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r>
              <a:rPr sz="2000" i="1"/>
              <a:t>=150</a:t>
            </a:r>
            <a:endParaRPr sz="2000" b="1"/>
          </a:p>
        </p:txBody>
      </p:sp>
      <p:sp>
        <p:nvSpPr>
          <p:cNvPr id="362522" name=""/>
          <p:cNvSpPr/>
          <p:nvPr/>
        </p:nvSpPr>
        <p:spPr>
          <a:xfrm>
            <a:off x="539750" y="2667000"/>
            <a:ext cx="493712" cy="38576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A</a:t>
            </a:r>
            <a:r>
              <a:rPr sz="2000" i="1" baseline="-25000"/>
              <a:t>1</a:t>
            </a:r>
            <a:endParaRPr sz="2000" b="1"/>
          </a:p>
        </p:txBody>
      </p:sp>
      <p:sp>
        <p:nvSpPr>
          <p:cNvPr id="362523" name=""/>
          <p:cNvSpPr/>
          <p:nvPr/>
        </p:nvSpPr>
        <p:spPr>
          <a:xfrm>
            <a:off x="539750" y="1609725"/>
            <a:ext cx="493712" cy="368300"/>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A</a:t>
            </a:r>
            <a:r>
              <a:rPr sz="2000" i="1" baseline="-25000"/>
              <a:t>3</a:t>
            </a:r>
            <a:endParaRPr sz="2000" b="1"/>
          </a:p>
        </p:txBody>
      </p:sp>
      <p:sp>
        <p:nvSpPr>
          <p:cNvPr id="362524" name=""/>
          <p:cNvSpPr/>
          <p:nvPr/>
        </p:nvSpPr>
        <p:spPr>
          <a:xfrm>
            <a:off x="539750" y="3609975"/>
            <a:ext cx="423862" cy="346075"/>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O</a:t>
            </a:r>
            <a:endParaRPr sz="2000" b="1"/>
          </a:p>
        </p:txBody>
      </p:sp>
      <p:sp>
        <p:nvSpPr>
          <p:cNvPr id="362525" name=""/>
          <p:cNvSpPr/>
          <p:nvPr/>
        </p:nvSpPr>
        <p:spPr>
          <a:xfrm>
            <a:off x="963612" y="1470025"/>
            <a:ext cx="354012" cy="339725"/>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K</a:t>
            </a:r>
            <a:endParaRPr sz="2000" b="1"/>
          </a:p>
        </p:txBody>
      </p:sp>
      <p:sp>
        <p:nvSpPr>
          <p:cNvPr id="362526" name=""/>
          <p:cNvSpPr/>
          <p:nvPr/>
        </p:nvSpPr>
        <p:spPr>
          <a:xfrm>
            <a:off x="2190750" y="1692275"/>
            <a:ext cx="400050" cy="342900"/>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i="1">
                <a:solidFill>
                  <a:srgbClr val="000099"/>
                </a:solidFill>
              </a:rPr>
              <a:t>R</a:t>
            </a:r>
            <a:endParaRPr sz="2000" b="1">
              <a:solidFill>
                <a:srgbClr val="000099"/>
              </a:solidFill>
            </a:endParaRPr>
          </a:p>
        </p:txBody>
      </p:sp>
      <p:sp>
        <p:nvSpPr>
          <p:cNvPr id="362527" name=""/>
          <p:cNvSpPr/>
          <p:nvPr/>
        </p:nvSpPr>
        <p:spPr>
          <a:xfrm>
            <a:off x="3563938" y="3500438"/>
            <a:ext cx="355600" cy="33972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L</a:t>
            </a:r>
            <a:endParaRPr sz="2000" b="1"/>
          </a:p>
        </p:txBody>
      </p:sp>
      <p:cxnSp>
        <p:nvCxnSpPr>
          <p:cNvPr id="362528" name=""/>
          <p:cNvCxnSpPr/>
          <p:nvPr/>
        </p:nvCxnSpPr>
        <p:spPr>
          <a:xfrm flipH="1">
            <a:off x="5326062" y="1349375"/>
            <a:ext cx="0" cy="2343150"/>
          </a:xfrm>
          <a:prstGeom prst="line">
            <a:avLst/>
          </a:prstGeom>
          <a:noFill/>
          <a:ln>
            <a:solidFill>
              <a:prstClr val="black"/>
            </a:solidFill>
            <a:miter lim="800000"/>
          </a:ln>
        </p:spPr>
      </p:cxnSp>
      <p:cxnSp>
        <p:nvCxnSpPr>
          <p:cNvPr id="362529" name=""/>
          <p:cNvCxnSpPr/>
          <p:nvPr/>
        </p:nvCxnSpPr>
        <p:spPr>
          <a:xfrm>
            <a:off x="5326062" y="3692525"/>
            <a:ext cx="3068638" cy="0"/>
          </a:xfrm>
          <a:prstGeom prst="line">
            <a:avLst/>
          </a:prstGeom>
          <a:noFill/>
          <a:ln>
            <a:solidFill>
              <a:prstClr val="black"/>
            </a:solidFill>
            <a:miter lim="800000"/>
          </a:ln>
        </p:spPr>
      </p:cxnSp>
      <p:sp>
        <p:nvSpPr>
          <p:cNvPr id="362530" name=""/>
          <p:cNvSpPr/>
          <p:nvPr/>
        </p:nvSpPr>
        <p:spPr>
          <a:xfrm>
            <a:off x="5364162" y="1484312"/>
            <a:ext cx="341312" cy="307975"/>
          </a:xfrm>
          <a:prstGeom prst="rect">
            <a:avLst/>
          </a:prstGeom>
          <a:noFill/>
          <a:ln>
            <a:solidFill>
              <a:srgbClr val="FFFFFF"/>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C</a:t>
            </a:r>
            <a:endParaRPr b="1"/>
          </a:p>
        </p:txBody>
      </p:sp>
      <p:cxnSp>
        <p:nvCxnSpPr>
          <p:cNvPr id="362531" name=""/>
          <p:cNvCxnSpPr/>
          <p:nvPr/>
        </p:nvCxnSpPr>
        <p:spPr>
          <a:xfrm>
            <a:off x="5326062" y="2881312"/>
            <a:ext cx="708025" cy="0"/>
          </a:xfrm>
          <a:prstGeom prst="line">
            <a:avLst/>
          </a:prstGeom>
          <a:noFill/>
          <a:ln cap="rnd">
            <a:solidFill>
              <a:prstClr val="black"/>
            </a:solidFill>
            <a:prstDash val="sysDot"/>
            <a:miter lim="800000"/>
          </a:ln>
        </p:spPr>
      </p:cxnSp>
      <p:cxnSp>
        <p:nvCxnSpPr>
          <p:cNvPr id="362532" name=""/>
          <p:cNvCxnSpPr/>
          <p:nvPr/>
        </p:nvCxnSpPr>
        <p:spPr>
          <a:xfrm flipH="1">
            <a:off x="6034088" y="2881312"/>
            <a:ext cx="0" cy="779462"/>
          </a:xfrm>
          <a:prstGeom prst="line">
            <a:avLst/>
          </a:prstGeom>
          <a:noFill/>
          <a:ln cap="rnd">
            <a:solidFill>
              <a:prstClr val="black"/>
            </a:solidFill>
            <a:prstDash val="sysDot"/>
            <a:miter lim="800000"/>
          </a:ln>
        </p:spPr>
      </p:cxnSp>
      <p:cxnSp>
        <p:nvCxnSpPr>
          <p:cNvPr id="362533" name=""/>
          <p:cNvCxnSpPr/>
          <p:nvPr/>
        </p:nvCxnSpPr>
        <p:spPr>
          <a:xfrm flipH="1">
            <a:off x="6742112" y="2490788"/>
            <a:ext cx="0" cy="1169988"/>
          </a:xfrm>
          <a:prstGeom prst="line">
            <a:avLst/>
          </a:prstGeom>
          <a:noFill/>
          <a:ln cap="rnd">
            <a:solidFill>
              <a:prstClr val="black"/>
            </a:solidFill>
            <a:prstDash val="sysDot"/>
            <a:miter lim="800000"/>
          </a:ln>
        </p:spPr>
      </p:cxnSp>
      <p:cxnSp>
        <p:nvCxnSpPr>
          <p:cNvPr id="362534" name=""/>
          <p:cNvCxnSpPr/>
          <p:nvPr/>
        </p:nvCxnSpPr>
        <p:spPr>
          <a:xfrm>
            <a:off x="5326062" y="2100262"/>
            <a:ext cx="2124075" cy="0"/>
          </a:xfrm>
          <a:prstGeom prst="line">
            <a:avLst/>
          </a:prstGeom>
          <a:noFill/>
          <a:ln cap="rnd">
            <a:solidFill>
              <a:prstClr val="black"/>
            </a:solidFill>
            <a:prstDash val="sysDot"/>
            <a:miter lim="800000"/>
          </a:ln>
        </p:spPr>
      </p:cxnSp>
      <p:cxnSp>
        <p:nvCxnSpPr>
          <p:cNvPr id="362535" name=""/>
          <p:cNvCxnSpPr/>
          <p:nvPr/>
        </p:nvCxnSpPr>
        <p:spPr>
          <a:xfrm flipH="1">
            <a:off x="7450138" y="2100262"/>
            <a:ext cx="0" cy="1560512"/>
          </a:xfrm>
          <a:prstGeom prst="line">
            <a:avLst/>
          </a:prstGeom>
          <a:noFill/>
          <a:ln cap="rnd">
            <a:solidFill>
              <a:prstClr val="black"/>
            </a:solidFill>
            <a:prstDash val="sysDot"/>
            <a:miter lim="800000"/>
          </a:ln>
        </p:spPr>
      </p:cxnSp>
      <p:cxnSp>
        <p:nvCxnSpPr>
          <p:cNvPr id="362536" name=""/>
          <p:cNvCxnSpPr/>
          <p:nvPr/>
        </p:nvCxnSpPr>
        <p:spPr>
          <a:xfrm>
            <a:off x="5326062" y="2490788"/>
            <a:ext cx="1416050" cy="0"/>
          </a:xfrm>
          <a:prstGeom prst="line">
            <a:avLst/>
          </a:prstGeom>
          <a:noFill/>
          <a:ln cap="rnd">
            <a:solidFill>
              <a:prstClr val="black"/>
            </a:solidFill>
            <a:prstDash val="sysDot"/>
            <a:miter lim="800000"/>
          </a:ln>
        </p:spPr>
      </p:cxnSp>
      <p:sp>
        <p:nvSpPr>
          <p:cNvPr id="362537" name=""/>
          <p:cNvSpPr/>
          <p:nvPr/>
        </p:nvSpPr>
        <p:spPr>
          <a:xfrm>
            <a:off x="5326062" y="1516062"/>
            <a:ext cx="2597150" cy="2144712"/>
          </a:xfrm>
          <a:custGeom>
            <a:rect l="l" t="t" r="r" b="b"/>
            <a:pathLst>
              <a:path w="1980" h="1716">
                <a:moveTo>
                  <a:pt x="0" y="1716"/>
                </a:moveTo>
                <a:cubicBezTo>
                  <a:pt x="180" y="1482"/>
                  <a:pt x="360" y="1248"/>
                  <a:pt x="540" y="1092"/>
                </a:cubicBezTo>
                <a:cubicBezTo>
                  <a:pt x="720" y="936"/>
                  <a:pt x="900" y="884"/>
                  <a:pt x="1080" y="780"/>
                </a:cubicBezTo>
                <a:cubicBezTo>
                  <a:pt x="1260" y="676"/>
                  <a:pt x="1470" y="598"/>
                  <a:pt x="1620" y="468"/>
                </a:cubicBezTo>
                <a:cubicBezTo>
                  <a:pt x="1770" y="338"/>
                  <a:pt x="1875" y="169"/>
                  <a:pt x="1980" y="0"/>
                </a:cubicBezTo>
              </a:path>
            </a:pathLst>
          </a:custGeom>
          <a:noFill/>
          <a:ln w="57150" cmpd="sng">
            <a:solidFill>
              <a:srgbClr val="006600"/>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2538" name=""/>
          <p:cNvSpPr/>
          <p:nvPr/>
        </p:nvSpPr>
        <p:spPr>
          <a:xfrm>
            <a:off x="6919912" y="1366838"/>
            <a:ext cx="919162" cy="42703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800" b="1" i="1">
                <a:solidFill>
                  <a:schemeClr val="tx2"/>
                </a:solidFill>
              </a:rPr>
              <a:t>LTC</a:t>
            </a:r>
            <a:endParaRPr sz="2800" b="1">
              <a:solidFill>
                <a:schemeClr val="tx2"/>
              </a:solidFill>
            </a:endParaRPr>
          </a:p>
        </p:txBody>
      </p:sp>
      <p:sp>
        <p:nvSpPr>
          <p:cNvPr id="362539" name=""/>
          <p:cNvSpPr/>
          <p:nvPr/>
        </p:nvSpPr>
        <p:spPr>
          <a:xfrm>
            <a:off x="3708400" y="1916112"/>
            <a:ext cx="1700212" cy="41592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wOB</a:t>
            </a:r>
            <a:r>
              <a:rPr i="1" baseline="-25000"/>
              <a:t>3</a:t>
            </a:r>
            <a:r>
              <a:rPr i="1"/>
              <a:t>=r</a:t>
            </a:r>
            <a:r>
              <a:rPr i="1">
                <a:latin typeface="宋体" pitchFamily="2" charset="-122"/>
              </a:rPr>
              <a:t>OA</a:t>
            </a:r>
            <a:r>
              <a:rPr i="1" baseline="-25000">
                <a:latin typeface="宋体" pitchFamily="2" charset="-122"/>
              </a:rPr>
              <a:t>3</a:t>
            </a:r>
            <a:endParaRPr b="1"/>
          </a:p>
        </p:txBody>
      </p:sp>
      <p:sp>
        <p:nvSpPr>
          <p:cNvPr id="362540" name=""/>
          <p:cNvSpPr/>
          <p:nvPr/>
        </p:nvSpPr>
        <p:spPr>
          <a:xfrm>
            <a:off x="3708400" y="2819400"/>
            <a:ext cx="1700212"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wOB</a:t>
            </a:r>
            <a:r>
              <a:rPr i="1" baseline="-25000"/>
              <a:t>1</a:t>
            </a:r>
            <a:r>
              <a:rPr i="1"/>
              <a:t>=r</a:t>
            </a:r>
            <a:r>
              <a:rPr i="1">
                <a:latin typeface="宋体" pitchFamily="2" charset="-122"/>
              </a:rPr>
              <a:t>OA</a:t>
            </a:r>
            <a:r>
              <a:rPr i="1" baseline="-25000">
                <a:latin typeface="宋体" pitchFamily="2" charset="-122"/>
              </a:rPr>
              <a:t>1</a:t>
            </a:r>
            <a:endParaRPr b="1"/>
          </a:p>
        </p:txBody>
      </p:sp>
      <p:sp>
        <p:nvSpPr>
          <p:cNvPr id="362541" name=""/>
          <p:cNvSpPr/>
          <p:nvPr/>
        </p:nvSpPr>
        <p:spPr>
          <a:xfrm>
            <a:off x="6429375" y="3684588"/>
            <a:ext cx="744538" cy="393700"/>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100</a:t>
            </a:r>
            <a:endParaRPr b="1"/>
          </a:p>
        </p:txBody>
      </p:sp>
      <p:sp>
        <p:nvSpPr>
          <p:cNvPr id="362542" name=""/>
          <p:cNvSpPr/>
          <p:nvPr/>
        </p:nvSpPr>
        <p:spPr>
          <a:xfrm>
            <a:off x="5781675" y="3684588"/>
            <a:ext cx="669925" cy="32226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50</a:t>
            </a:r>
            <a:endParaRPr b="1"/>
          </a:p>
        </p:txBody>
      </p:sp>
      <p:sp>
        <p:nvSpPr>
          <p:cNvPr id="362543" name=""/>
          <p:cNvSpPr/>
          <p:nvPr/>
        </p:nvSpPr>
        <p:spPr>
          <a:xfrm>
            <a:off x="2484438" y="1412875"/>
            <a:ext cx="1582738" cy="431800"/>
          </a:xfrm>
          <a:prstGeom prst="rect">
            <a:avLst/>
          </a:prstGeom>
          <a:solidFill>
            <a:srgbClr val="FFFF66"/>
          </a:solidFill>
          <a:ln>
            <a:solidFill>
              <a:schemeClr val="bg2"/>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a:solidFill>
                  <a:srgbClr val="000099"/>
                </a:solidFill>
              </a:rPr>
              <a:t>生产扩展线</a:t>
            </a:r>
            <a:endParaRPr sz="2000" b="1">
              <a:solidFill>
                <a:srgbClr val="000099"/>
              </a:solidFill>
            </a:endParaRPr>
          </a:p>
        </p:txBody>
      </p:sp>
      <p:sp>
        <p:nvSpPr>
          <p:cNvPr id="362544" name=""/>
          <p:cNvSpPr/>
          <p:nvPr/>
        </p:nvSpPr>
        <p:spPr>
          <a:xfrm>
            <a:off x="5867400" y="1484312"/>
            <a:ext cx="971550" cy="376238"/>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b="1">
                <a:latin typeface="Garamond" pitchFamily="18" charset="0"/>
              </a:rPr>
              <a:t>（b）</a:t>
            </a:r>
            <a:endParaRPr b="1"/>
          </a:p>
        </p:txBody>
      </p:sp>
      <p:sp>
        <p:nvSpPr>
          <p:cNvPr id="362545" name=""/>
          <p:cNvSpPr/>
          <p:nvPr/>
        </p:nvSpPr>
        <p:spPr>
          <a:xfrm>
            <a:off x="1619250" y="1484312"/>
            <a:ext cx="990600" cy="3968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b="1">
                <a:latin typeface="Garamond" pitchFamily="18" charset="0"/>
              </a:rPr>
              <a:t>（a）</a:t>
            </a:r>
            <a:endParaRPr sz="2000" b="1"/>
          </a:p>
        </p:txBody>
      </p:sp>
      <p:sp>
        <p:nvSpPr>
          <p:cNvPr id="362546" name=""/>
          <p:cNvSpPr/>
          <p:nvPr/>
        </p:nvSpPr>
        <p:spPr>
          <a:xfrm>
            <a:off x="7150100" y="3684588"/>
            <a:ext cx="676275" cy="393700"/>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150</a:t>
            </a:r>
            <a:endParaRPr b="1"/>
          </a:p>
        </p:txBody>
      </p:sp>
      <p:sp>
        <p:nvSpPr>
          <p:cNvPr id="362547" name=""/>
          <p:cNvSpPr/>
          <p:nvPr/>
        </p:nvSpPr>
        <p:spPr>
          <a:xfrm>
            <a:off x="3638550" y="2366962"/>
            <a:ext cx="1757362" cy="39846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wOB</a:t>
            </a:r>
            <a:r>
              <a:rPr i="1" baseline="-25000"/>
              <a:t>2</a:t>
            </a:r>
            <a:r>
              <a:rPr i="1"/>
              <a:t>=r</a:t>
            </a:r>
            <a:r>
              <a:rPr i="1">
                <a:latin typeface="宋体" pitchFamily="2" charset="-122"/>
              </a:rPr>
              <a:t>OA</a:t>
            </a:r>
            <a:r>
              <a:rPr i="1" baseline="-25000">
                <a:latin typeface="宋体" pitchFamily="2" charset="-122"/>
              </a:rPr>
              <a:t>2</a:t>
            </a:r>
            <a:endParaRPr b="1"/>
          </a:p>
        </p:txBody>
      </p:sp>
      <p:sp>
        <p:nvSpPr>
          <p:cNvPr id="362549" name=""/>
          <p:cNvSpPr/>
          <p:nvPr/>
        </p:nvSpPr>
        <p:spPr>
          <a:xfrm>
            <a:off x="539750" y="4149725"/>
            <a:ext cx="1944688" cy="2282825"/>
          </a:xfrm>
          <a:prstGeom prst="rect">
            <a:avLst/>
          </a:prstGeom>
          <a:solidFill>
            <a:srgbClr val="CCFFFF">
              <a:alpha val="66000"/>
            </a:srgbClr>
          </a:solidFill>
          <a:ln w="57150" cmpd="thinThick">
            <a:solidFill>
              <a:srgbClr val="FF0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spcBef>
                <a:spcPct val="20000"/>
              </a:spcBef>
              <a:buClr>
                <a:srgbClr val="FF66CC"/>
              </a:buClr>
              <a:buSzPct val="95000"/>
              <a:buFont typeface="Wingdings" pitchFamily="2" charset="2"/>
              <a:buChar char="l"/>
            </a:pPr>
            <a:r>
              <a:rPr sz="2000" b="1"/>
              <a:t>生产扩展线上的每一点都是最优要素组合，代表长期生产中某一产量的最低总成本投入组合。</a:t>
            </a:r>
            <a:endParaRPr sz="2000" b="1"/>
          </a:p>
        </p:txBody>
      </p:sp>
      <p:sp>
        <p:nvSpPr>
          <p:cNvPr id="362550" name=""/>
          <p:cNvSpPr/>
          <p:nvPr/>
        </p:nvSpPr>
        <p:spPr>
          <a:xfrm>
            <a:off x="2627312" y="4149725"/>
            <a:ext cx="2089150" cy="2282825"/>
          </a:xfrm>
          <a:prstGeom prst="rect">
            <a:avLst/>
          </a:prstGeom>
          <a:solidFill>
            <a:srgbClr val="CCFFFF">
              <a:alpha val="66000"/>
            </a:srgbClr>
          </a:solidFill>
          <a:ln w="57150" cmpd="thinThick">
            <a:solidFill>
              <a:srgbClr val="FF0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66CC"/>
              </a:buClr>
              <a:buFont typeface="Wingdings" pitchFamily="2" charset="2"/>
              <a:buChar char="p"/>
            </a:pPr>
            <a:r>
              <a:rPr sz="2000" b="1"/>
              <a:t>E1点产量为50单位，成本为A1B1。</a:t>
            </a:r>
            <a:endParaRPr sz="2000" b="1"/>
          </a:p>
          <a:p>
            <a:pPr lvl="0">
              <a:buClr>
                <a:srgbClr val="FF66CC"/>
              </a:buClr>
              <a:buFont typeface="Wingdings" pitchFamily="2" charset="2"/>
              <a:buChar char="p"/>
            </a:pPr>
            <a:r>
              <a:rPr sz="2000" b="1"/>
              <a:t>假设劳动价格为w，则E1点的成本为Wob1=rOA1。</a:t>
            </a:r>
            <a:endParaRPr sz="2000" b="1"/>
          </a:p>
        </p:txBody>
      </p:sp>
      <p:sp>
        <p:nvSpPr>
          <p:cNvPr id="362551" name=""/>
          <p:cNvSpPr/>
          <p:nvPr/>
        </p:nvSpPr>
        <p:spPr>
          <a:xfrm>
            <a:off x="4859338" y="4149725"/>
            <a:ext cx="1944688" cy="2282825"/>
          </a:xfrm>
          <a:prstGeom prst="rect">
            <a:avLst/>
          </a:prstGeom>
          <a:solidFill>
            <a:srgbClr val="CCFFFF">
              <a:alpha val="66000"/>
            </a:srgbClr>
          </a:solidFill>
          <a:ln w="57150" cmpd="thinThick">
            <a:solidFill>
              <a:srgbClr val="FF0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66CC"/>
              </a:buClr>
              <a:buSzPct val="95000"/>
              <a:buFont typeface="Wingdings" pitchFamily="2" charset="2"/>
              <a:buChar char="n"/>
            </a:pPr>
            <a:r>
              <a:rPr sz="2000" b="1"/>
              <a:t>将E1点的产量和成本表示在图（b）中，即可得到LAC上的</a:t>
            </a:r>
            <a:r>
              <a:rPr sz="2000" b="1" i="1"/>
              <a:t>E1</a:t>
            </a:r>
            <a:r>
              <a:rPr sz="2000" b="1"/>
              <a:t>点。</a:t>
            </a:r>
            <a:endParaRPr sz="2000" b="1"/>
          </a:p>
          <a:p>
            <a:pPr lvl="0">
              <a:buClr>
                <a:srgbClr val="FF66CC"/>
              </a:buClr>
              <a:buSzPct val="95000"/>
              <a:buFont typeface="Wingdings" pitchFamily="2" charset="2"/>
              <a:buChar char="n"/>
            </a:pPr>
            <a:r>
              <a:rPr sz="2000" b="1"/>
              <a:t>同理，可得到LTC曲线。</a:t>
            </a:r>
            <a:endParaRPr sz="2000" b="1"/>
          </a:p>
        </p:txBody>
      </p:sp>
      <p:sp>
        <p:nvSpPr>
          <p:cNvPr id="362552" name=""/>
          <p:cNvSpPr/>
          <p:nvPr/>
        </p:nvSpPr>
        <p:spPr>
          <a:xfrm>
            <a:off x="5983288" y="2733675"/>
            <a:ext cx="520700"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E</a:t>
            </a:r>
            <a:r>
              <a:rPr i="1" baseline="-25000"/>
              <a:t>1</a:t>
            </a:r>
            <a:endParaRPr b="1"/>
          </a:p>
        </p:txBody>
      </p:sp>
      <p:sp>
        <p:nvSpPr>
          <p:cNvPr id="362553" name=""/>
          <p:cNvSpPr/>
          <p:nvPr/>
        </p:nvSpPr>
        <p:spPr>
          <a:xfrm>
            <a:off x="6704012" y="2374900"/>
            <a:ext cx="520700"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E</a:t>
            </a:r>
            <a:r>
              <a:rPr i="1" baseline="-25000"/>
              <a:t>2</a:t>
            </a:r>
            <a:endParaRPr b="1"/>
          </a:p>
        </p:txBody>
      </p:sp>
      <p:sp>
        <p:nvSpPr>
          <p:cNvPr id="362554" name=""/>
          <p:cNvSpPr/>
          <p:nvPr/>
        </p:nvSpPr>
        <p:spPr>
          <a:xfrm>
            <a:off x="7567612" y="2085975"/>
            <a:ext cx="520700" cy="371475"/>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i="1"/>
              <a:t>E</a:t>
            </a:r>
            <a:r>
              <a:rPr i="1" baseline="-25000"/>
              <a:t>3</a:t>
            </a:r>
            <a:endParaRPr b="1"/>
          </a:p>
        </p:txBody>
      </p:sp>
      <p:sp>
        <p:nvSpPr>
          <p:cNvPr id="362555" name="Slide Number Placeholder 4"/>
          <p:cNvSpPr>
            <a:spLocks noGrp="1"/>
          </p:cNvSpPr>
          <p:nvPr>
            <p:ph type="sldNum" sz="quarter" idx="3"/>
          </p:nvPr>
        </p:nvSpPr>
        <p:spPr/>
        <p:txBody>
          <a:bodyPr/>
          <a:lstStyle/>
          <a:p>
            <a:pPr lvl="0" algn="r" eaLnBrk="1" hangingPunct="1">
              <a:spcBef>
                <a:spcPct val="50000"/>
              </a:spcBef>
            </a:pPr>
            <a:fld id="{B5A62106-9DA9-4208-AA77-021CFCBC4FCC}" type="slidenum">
              <a:rPr sz="2000" b="1">
                <a:solidFill>
                  <a:srgbClr val="003399"/>
                </a:solidFill>
                <a:latin typeface="宋体" pitchFamily="2" charset="-122"/>
              </a:rPr>
              <a:t>14</a:t>
            </a:fld>
            <a:endParaRPr lang="en-US"/>
          </a:p>
        </p:txBody>
      </p:sp>
      <p:sp>
        <p:nvSpPr>
          <p:cNvPr id="362556"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62557" name="TextBox 362556"/>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西方经济学微观第五章成本论共37页，您现在浏览的是第14页!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4546" name=""/>
          <p:cNvSpPr/>
          <p:nvPr>
            <p:ph type="title"/>
          </p:nvPr>
        </p:nvSpPr>
        <p:spPr bwMode="auto">
          <a:xfrm>
            <a:off x="611188" y="187325"/>
            <a:ext cx="6697662" cy="719138"/>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LAC的推导</a:t>
            </a:r>
          </a:p>
        </p:txBody>
      </p:sp>
      <p:sp>
        <p:nvSpPr>
          <p:cNvPr id="364547" name=""/>
          <p:cNvSpPr/>
          <p:nvPr>
            <p:ph type="body" idx="4294967295"/>
          </p:nvPr>
        </p:nvSpPr>
        <p:spPr bwMode="auto">
          <a:xfrm>
            <a:off x="609600" y="1304925"/>
            <a:ext cx="3352800" cy="1154112"/>
          </a:xfrm>
          <a:prstGeom prst="rect">
            <a:avLst/>
          </a:prstGeom>
          <a:solidFill>
            <a:srgbClr val="CCFFFF">
              <a:alpha val="66000"/>
            </a:srgbClr>
          </a:solidFill>
          <a:ln w="57150" cap="flat" cmpd="thinThick">
            <a:solidFill>
              <a:srgbClr val="FF0000"/>
            </a:solidFill>
            <a:prstDash val="solid"/>
            <a:miter lim="800000"/>
          </a:ln>
          <a:effectLst/>
        </p:spPr>
        <p:txBody>
          <a:bodyPr rot="0" vert="horz" wrap="square" lIns="91440" tIns="45720" rIns="91440" bIns="45720" anchor="ctr" anchorCtr="0">
            <a:spAutoFit/>
          </a:bodyPr>
          <a:lstStyle>
            <a:defPPr>
              <a:tabLst>
                <a:tab pos="2971800"/>
              </a:tabLst>
            </a:defPPr>
            <a:lvl1pPr marL="0" indent="0" algn="l" rtl="0" eaLnBrk="1" fontAlgn="base" hangingPunct="1">
              <a:lnSpc>
                <a:spcPct val="100000"/>
              </a:lnSpc>
              <a:spcBef>
                <a:spcPct val="20000"/>
              </a:spcBef>
              <a:spcAft>
                <a:spcPct val="0"/>
              </a:spcAft>
              <a:buClr>
                <a:schemeClr val="bg2"/>
              </a:buClr>
              <a:buSzTx/>
              <a:buFont typeface="Monotype Sorts" pitchFamily="2" charset="2"/>
              <a:buChar char="§"/>
              <a:tabLst>
                <a:tab pos="2971800"/>
              </a:tabLst>
              <a:defRPr kumimoji="1" lang="zh-CN" altLang="en-US" sz="3200" b="0" i="0" u="none" baseline="0">
                <a:solidFill>
                  <a:schemeClr val="tx1"/>
                </a:solidFill>
                <a:latin typeface="Times New Roman" pitchFamily="18" charset="0"/>
                <a:ea typeface="宋体" pitchFamily="2" charset="-122"/>
              </a:defRPr>
            </a:lvl1pPr>
            <a:lvl2pPr marL="457200" indent="0" algn="l" rtl="0" eaLnBrk="1" fontAlgn="base" hangingPunct="1">
              <a:lnSpc>
                <a:spcPct val="100000"/>
              </a:lnSpc>
              <a:spcBef>
                <a:spcPct val="20000"/>
              </a:spcBef>
              <a:spcAft>
                <a:spcPct val="0"/>
              </a:spcAft>
              <a:buClr>
                <a:schemeClr val="bg2"/>
              </a:buClr>
              <a:buSzPct val="50000"/>
              <a:buFont typeface="Monotype Sorts" pitchFamily="2" charset="2"/>
              <a:buChar char="l"/>
              <a:tabLst>
                <a:tab pos="2971800"/>
              </a:tabLst>
              <a:defRPr kumimoji="1" lang="zh-CN" altLang="en-US" sz="2800" b="0" i="0" u="none" baseline="0">
                <a:solidFill>
                  <a:schemeClr val="tx1"/>
                </a:solidFill>
                <a:latin typeface="Times New Roman" pitchFamily="18" charset="0"/>
                <a:ea typeface="宋体" pitchFamily="2" charset="-122"/>
              </a:defRPr>
            </a:lvl2pPr>
            <a:lvl3pPr marL="914400" indent="0" algn="l" rtl="0" eaLnBrk="1" fontAlgn="base" hangingPunct="1">
              <a:lnSpc>
                <a:spcPct val="100000"/>
              </a:lnSpc>
              <a:spcBef>
                <a:spcPct val="20000"/>
              </a:spcBef>
              <a:spcAft>
                <a:spcPct val="0"/>
              </a:spcAft>
              <a:buClrTx/>
              <a:buSzTx/>
              <a:buFontTx/>
              <a:buChar char="•"/>
              <a:tabLst>
                <a:tab pos="2971800"/>
              </a:tabLst>
              <a:defRPr kumimoji="1" lang="zh-CN" altLang="en-US" sz="2400" b="0" i="0" u="none" baseline="0">
                <a:solidFill>
                  <a:schemeClr val="tx1"/>
                </a:solidFill>
                <a:latin typeface="Times New Roman" pitchFamily="18" charset="0"/>
                <a:ea typeface="宋体" pitchFamily="2" charset="-122"/>
              </a:defRPr>
            </a:lvl3pPr>
            <a:lvl4pPr marL="1371600" indent="0" algn="l" rtl="0" eaLnBrk="1" fontAlgn="base" hangingPunct="1">
              <a:lnSpc>
                <a:spcPct val="100000"/>
              </a:lnSpc>
              <a:spcBef>
                <a:spcPct val="20000"/>
              </a:spcBef>
              <a:spcAft>
                <a:spcPct val="0"/>
              </a:spcAft>
              <a:buClrTx/>
              <a:buSzTx/>
              <a:buFontTx/>
              <a:buChar char="–"/>
              <a:tabLst>
                <a:tab pos="2971800"/>
              </a:tabLst>
              <a:defRPr kumimoji="1" lang="zh-CN" altLang="en-US" sz="2000" b="0" i="0" u="none" baseline="0">
                <a:solidFill>
                  <a:schemeClr val="tx1"/>
                </a:solidFill>
                <a:latin typeface="Times New Roman" pitchFamily="18" charset="0"/>
                <a:ea typeface="宋体" pitchFamily="2" charset="-122"/>
              </a:defRPr>
            </a:lvl4pPr>
            <a:lvl5pPr marL="1828800" indent="0" algn="l" rtl="0" eaLnBrk="1" fontAlgn="base" hangingPunct="1">
              <a:lnSpc>
                <a:spcPct val="100000"/>
              </a:lnSpc>
              <a:spcBef>
                <a:spcPct val="20000"/>
              </a:spcBef>
              <a:spcAft>
                <a:spcPct val="0"/>
              </a:spcAft>
              <a:buClrTx/>
              <a:buSzTx/>
              <a:buFontTx/>
              <a:buChar char="»"/>
              <a:tabLst>
                <a:tab pos="2971800"/>
              </a:tabLst>
              <a:defRPr kumimoji="1" lang="zh-CN" altLang="en-US" sz="2000" b="0" i="0" u="none" baseline="0">
                <a:solidFill>
                  <a:schemeClr val="tx1"/>
                </a:solidFill>
                <a:latin typeface="Times New Roman" pitchFamily="18" charset="0"/>
                <a:ea typeface="宋体" pitchFamily="2" charset="-122"/>
              </a:defRPr>
            </a:lvl5pPr>
          </a:lstStyle>
          <a:p>
            <a:pPr lvl="0" eaLnBrk="0" hangingPunct="0">
              <a:lnSpc>
                <a:spcPct val="110000"/>
              </a:lnSpc>
              <a:spcBef>
                <a:spcPct val="0"/>
              </a:spcBef>
              <a:buClr>
                <a:srgbClr val="FF66CC"/>
              </a:buClr>
              <a:buSzPct val="95000"/>
              <a:buFont typeface="Wingdings" pitchFamily="2" charset="2"/>
              <a:buChar char="l"/>
            </a:pPr>
            <a:r>
              <a:rPr sz="2000" b="1"/>
              <a:t>假设可供厂商选择的生产规模只有三种，规模依次为</a:t>
            </a:r>
            <a:endParaRPr sz="2000" b="1"/>
          </a:p>
          <a:p>
            <a:pPr lvl="0" eaLnBrk="0" hangingPunct="0">
              <a:lnSpc>
                <a:spcPct val="110000"/>
              </a:lnSpc>
              <a:spcBef>
                <a:spcPct val="0"/>
              </a:spcBef>
              <a:buClr>
                <a:srgbClr val="FF66CC"/>
              </a:buClr>
              <a:buSzPct val="95000"/>
              <a:buFont typeface="Wingdings" pitchFamily="2" charset="2"/>
              <a:buNone/>
            </a:pPr>
            <a:r>
              <a:rPr sz="2000" b="1"/>
              <a:t> SAC3、SAC2、SAC1。 </a:t>
            </a:r>
            <a:endParaRPr sz="2000" b="1"/>
          </a:p>
        </p:txBody>
      </p:sp>
      <p:grpSp>
        <p:nvGrpSpPr>
          <p:cNvPr id="364583" name=""/>
          <p:cNvGrpSpPr/>
          <p:nvPr/>
        </p:nvGrpSpPr>
        <p:grpSpPr>
          <a:xfrm>
            <a:off x="3621088" y="2592388"/>
            <a:ext cx="5276850" cy="3257550"/>
            <a:chOff x="2281" y="1633"/>
            <a:chExt cx="3324" cy="2052"/>
          </a:xfrm>
        </p:grpSpPr>
        <p:cxnSp>
          <p:nvCxnSpPr>
            <p:cNvPr id="364549" name=""/>
            <p:cNvCxnSpPr/>
            <p:nvPr/>
          </p:nvCxnSpPr>
          <p:spPr>
            <a:xfrm flipH="1">
              <a:off x="2553" y="1633"/>
              <a:ext cx="0" cy="1777"/>
            </a:xfrm>
            <a:prstGeom prst="line">
              <a:avLst/>
            </a:prstGeom>
            <a:solidFill>
              <a:srgbClr val="FFFFFF"/>
            </a:solidFill>
            <a:ln>
              <a:solidFill>
                <a:prstClr val="black"/>
              </a:solidFill>
              <a:miter lim="800000"/>
            </a:ln>
          </p:spPr>
        </p:cxnSp>
        <p:cxnSp>
          <p:nvCxnSpPr>
            <p:cNvPr id="364550" name=""/>
            <p:cNvCxnSpPr/>
            <p:nvPr/>
          </p:nvCxnSpPr>
          <p:spPr>
            <a:xfrm>
              <a:off x="2553" y="3410"/>
              <a:ext cx="3038" cy="0"/>
            </a:xfrm>
            <a:prstGeom prst="line">
              <a:avLst/>
            </a:prstGeom>
            <a:solidFill>
              <a:srgbClr val="FFFFFF"/>
            </a:solidFill>
            <a:ln>
              <a:solidFill>
                <a:prstClr val="black"/>
              </a:solidFill>
              <a:miter lim="800000"/>
            </a:ln>
          </p:spPr>
        </p:cxnSp>
        <p:sp>
          <p:nvSpPr>
            <p:cNvPr id="364551" name=""/>
            <p:cNvSpPr/>
            <p:nvPr/>
          </p:nvSpPr>
          <p:spPr>
            <a:xfrm>
              <a:off x="2732" y="2118"/>
              <a:ext cx="715" cy="404"/>
            </a:xfrm>
            <a:custGeom>
              <a:rect l="l" t="t" r="r" b="b"/>
              <a:pathLst>
                <a:path w="720" h="546">
                  <a:moveTo>
                    <a:pt x="0" y="0"/>
                  </a:moveTo>
                  <a:cubicBezTo>
                    <a:pt x="120" y="195"/>
                    <a:pt x="240" y="390"/>
                    <a:pt x="360" y="468"/>
                  </a:cubicBezTo>
                  <a:cubicBezTo>
                    <a:pt x="480" y="546"/>
                    <a:pt x="600" y="507"/>
                    <a:pt x="720" y="468"/>
                  </a:cubicBezTo>
                </a:path>
              </a:pathLst>
            </a:custGeom>
            <a:noFill/>
            <a:ln w="38100" cmpd="sng">
              <a:solidFill>
                <a:prstClr val="black"/>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4552" name=""/>
            <p:cNvSpPr/>
            <p:nvPr/>
          </p:nvSpPr>
          <p:spPr>
            <a:xfrm>
              <a:off x="3447" y="1956"/>
              <a:ext cx="357" cy="485"/>
            </a:xfrm>
            <a:custGeom>
              <a:rect l="l" t="t" r="r" b="b"/>
              <a:pathLst>
                <a:path w="360" h="468">
                  <a:moveTo>
                    <a:pt x="0" y="468"/>
                  </a:moveTo>
                  <a:cubicBezTo>
                    <a:pt x="60" y="429"/>
                    <a:pt x="120" y="390"/>
                    <a:pt x="180" y="312"/>
                  </a:cubicBezTo>
                  <a:cubicBezTo>
                    <a:pt x="240" y="234"/>
                    <a:pt x="300" y="117"/>
                    <a:pt x="360" y="0"/>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4553" name=""/>
            <p:cNvSpPr/>
            <p:nvPr/>
          </p:nvSpPr>
          <p:spPr>
            <a:xfrm rot="7140000">
              <a:off x="3207" y="2023"/>
              <a:ext cx="373" cy="464"/>
            </a:xfrm>
            <a:custGeom>
              <a:rect l="l" t="t" r="r" b="b"/>
              <a:pathLst>
                <a:path w="360" h="468">
                  <a:moveTo>
                    <a:pt x="0" y="468"/>
                  </a:moveTo>
                  <a:cubicBezTo>
                    <a:pt x="60" y="429"/>
                    <a:pt x="120" y="390"/>
                    <a:pt x="180" y="312"/>
                  </a:cubicBezTo>
                  <a:cubicBezTo>
                    <a:pt x="240" y="234"/>
                    <a:pt x="300" y="117"/>
                    <a:pt x="360" y="0"/>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4554" name=""/>
            <p:cNvSpPr/>
            <p:nvPr/>
          </p:nvSpPr>
          <p:spPr>
            <a:xfrm>
              <a:off x="3447" y="2441"/>
              <a:ext cx="893" cy="350"/>
            </a:xfrm>
            <a:custGeom>
              <a:rect l="l" t="t" r="r" b="b"/>
              <a:pathLst>
                <a:path w="900" h="338">
                  <a:moveTo>
                    <a:pt x="0" y="0"/>
                  </a:moveTo>
                  <a:cubicBezTo>
                    <a:pt x="105" y="143"/>
                    <a:pt x="210" y="286"/>
                    <a:pt x="360" y="312"/>
                  </a:cubicBezTo>
                  <a:cubicBezTo>
                    <a:pt x="510" y="338"/>
                    <a:pt x="705" y="247"/>
                    <a:pt x="900" y="156"/>
                  </a:cubicBezTo>
                </a:path>
              </a:pathLst>
            </a:custGeom>
            <a:noFill/>
            <a:ln w="38100" cmpd="sng">
              <a:solidFill>
                <a:prstClr val="black"/>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4555" name=""/>
            <p:cNvSpPr/>
            <p:nvPr/>
          </p:nvSpPr>
          <p:spPr>
            <a:xfrm rot="1020000">
              <a:off x="4352" y="2119"/>
              <a:ext cx="357" cy="571"/>
            </a:xfrm>
            <a:custGeom>
              <a:rect l="l" t="t" r="r" b="b"/>
              <a:pathLst>
                <a:path w="360" h="468">
                  <a:moveTo>
                    <a:pt x="0" y="468"/>
                  </a:moveTo>
                  <a:cubicBezTo>
                    <a:pt x="60" y="429"/>
                    <a:pt x="120" y="390"/>
                    <a:pt x="180" y="312"/>
                  </a:cubicBezTo>
                  <a:cubicBezTo>
                    <a:pt x="240" y="234"/>
                    <a:pt x="300" y="117"/>
                    <a:pt x="360" y="0"/>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4556" name=""/>
            <p:cNvSpPr/>
            <p:nvPr/>
          </p:nvSpPr>
          <p:spPr>
            <a:xfrm rot="300000">
              <a:off x="4352" y="2280"/>
              <a:ext cx="1253" cy="823"/>
            </a:xfrm>
            <a:custGeom>
              <a:rect l="l" t="t" r="r" b="b"/>
              <a:pathLst>
                <a:path w="900" h="338">
                  <a:moveTo>
                    <a:pt x="0" y="156"/>
                  </a:moveTo>
                  <a:cubicBezTo>
                    <a:pt x="105" y="247"/>
                    <a:pt x="210" y="338"/>
                    <a:pt x="360" y="312"/>
                  </a:cubicBezTo>
                  <a:cubicBezTo>
                    <a:pt x="510" y="286"/>
                    <a:pt x="705" y="143"/>
                    <a:pt x="900" y="0"/>
                  </a:cubicBezTo>
                </a:path>
              </a:pathLst>
            </a:custGeom>
            <a:noFill/>
            <a:ln w="38100" cmpd="sng">
              <a:solidFill>
                <a:prstClr val="black"/>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364557" name=""/>
            <p:cNvCxnSpPr/>
            <p:nvPr/>
          </p:nvCxnSpPr>
          <p:spPr>
            <a:xfrm flipH="1">
              <a:off x="3447" y="2441"/>
              <a:ext cx="0" cy="969"/>
            </a:xfrm>
            <a:prstGeom prst="line">
              <a:avLst/>
            </a:prstGeom>
            <a:noFill/>
            <a:ln cap="rnd">
              <a:solidFill>
                <a:prstClr val="black"/>
              </a:solidFill>
              <a:prstDash val="sysDot"/>
              <a:miter lim="800000"/>
            </a:ln>
          </p:spPr>
        </p:cxnSp>
        <p:cxnSp>
          <p:nvCxnSpPr>
            <p:cNvPr id="364558" name=""/>
            <p:cNvCxnSpPr/>
            <p:nvPr/>
          </p:nvCxnSpPr>
          <p:spPr>
            <a:xfrm>
              <a:off x="2553" y="2279"/>
              <a:ext cx="1072" cy="0"/>
            </a:xfrm>
            <a:prstGeom prst="line">
              <a:avLst/>
            </a:prstGeom>
            <a:noFill/>
            <a:ln cap="rnd">
              <a:solidFill>
                <a:prstClr val="black"/>
              </a:solidFill>
              <a:prstDash val="sysDot"/>
              <a:miter lim="800000"/>
            </a:ln>
          </p:spPr>
        </p:cxnSp>
        <p:cxnSp>
          <p:nvCxnSpPr>
            <p:cNvPr id="364559" name=""/>
            <p:cNvCxnSpPr/>
            <p:nvPr/>
          </p:nvCxnSpPr>
          <p:spPr>
            <a:xfrm flipH="1">
              <a:off x="3625" y="2279"/>
              <a:ext cx="0" cy="1131"/>
            </a:xfrm>
            <a:prstGeom prst="line">
              <a:avLst/>
            </a:prstGeom>
            <a:noFill/>
            <a:ln cap="rnd">
              <a:solidFill>
                <a:prstClr val="black"/>
              </a:solidFill>
              <a:prstDash val="sysDot"/>
              <a:miter lim="800000"/>
            </a:ln>
          </p:spPr>
        </p:cxnSp>
        <p:sp>
          <p:nvSpPr>
            <p:cNvPr id="364560" name=""/>
            <p:cNvSpPr/>
            <p:nvPr/>
          </p:nvSpPr>
          <p:spPr>
            <a:xfrm>
              <a:off x="2568" y="2674"/>
              <a:ext cx="1057" cy="1"/>
            </a:xfrm>
            <a:custGeom>
              <a:rect l="l" t="t" r="r" b="b"/>
              <a:pathLst>
                <a:path w="1065" h="30">
                  <a:moveTo>
                    <a:pt x="0" y="0"/>
                  </a:moveTo>
                  <a:cubicBezTo>
                    <a:pt x="355" y="10"/>
                    <a:pt x="710" y="30"/>
                    <a:pt x="1065" y="30"/>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364561" name=""/>
            <p:cNvCxnSpPr/>
            <p:nvPr/>
          </p:nvCxnSpPr>
          <p:spPr>
            <a:xfrm>
              <a:off x="2553" y="2925"/>
              <a:ext cx="2502" cy="0"/>
            </a:xfrm>
            <a:prstGeom prst="line">
              <a:avLst/>
            </a:prstGeom>
            <a:noFill/>
            <a:ln cap="rnd">
              <a:solidFill>
                <a:prstClr val="black"/>
              </a:solidFill>
              <a:prstDash val="sysDot"/>
              <a:miter lim="800000"/>
            </a:ln>
          </p:spPr>
        </p:cxnSp>
        <p:sp>
          <p:nvSpPr>
            <p:cNvPr id="364562" name=""/>
            <p:cNvSpPr/>
            <p:nvPr/>
          </p:nvSpPr>
          <p:spPr>
            <a:xfrm rot="7800000">
              <a:off x="4094" y="2016"/>
              <a:ext cx="323" cy="528"/>
            </a:xfrm>
            <a:custGeom>
              <a:rect l="l" t="t" r="r" b="b"/>
              <a:pathLst>
                <a:path w="360" h="468">
                  <a:moveTo>
                    <a:pt x="0" y="468"/>
                  </a:moveTo>
                  <a:cubicBezTo>
                    <a:pt x="60" y="429"/>
                    <a:pt x="120" y="390"/>
                    <a:pt x="180" y="312"/>
                  </a:cubicBezTo>
                  <a:cubicBezTo>
                    <a:pt x="240" y="234"/>
                    <a:pt x="300" y="117"/>
                    <a:pt x="360" y="0"/>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364563" name=""/>
            <p:cNvCxnSpPr/>
            <p:nvPr/>
          </p:nvCxnSpPr>
          <p:spPr>
            <a:xfrm flipH="1">
              <a:off x="5055" y="2925"/>
              <a:ext cx="0" cy="485"/>
            </a:xfrm>
            <a:prstGeom prst="line">
              <a:avLst/>
            </a:prstGeom>
            <a:noFill/>
            <a:ln cap="rnd">
              <a:solidFill>
                <a:prstClr val="black"/>
              </a:solidFill>
              <a:prstDash val="sysDot"/>
              <a:miter lim="800000"/>
            </a:ln>
          </p:spPr>
        </p:cxnSp>
        <p:sp>
          <p:nvSpPr>
            <p:cNvPr id="364564" name=""/>
            <p:cNvSpPr/>
            <p:nvPr/>
          </p:nvSpPr>
          <p:spPr>
            <a:xfrm>
              <a:off x="4337" y="2584"/>
              <a:ext cx="1" cy="823"/>
            </a:xfrm>
            <a:custGeom>
              <a:rect l="l" t="t" r="r" b="b"/>
              <a:pathLst>
                <a:path w="30" h="795">
                  <a:moveTo>
                    <a:pt x="30" y="0"/>
                  </a:moveTo>
                  <a:cubicBezTo>
                    <a:pt x="23" y="262"/>
                    <a:pt x="0" y="532"/>
                    <a:pt x="0" y="795"/>
                  </a:cubicBezTo>
                </a:path>
              </a:pathLst>
            </a:custGeom>
            <a:noFill/>
            <a:ln cap="rnd">
              <a:prstDash val="sysDot"/>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cxnSp>
          <p:nvCxnSpPr>
            <p:cNvPr id="364565" name=""/>
            <p:cNvCxnSpPr/>
            <p:nvPr/>
          </p:nvCxnSpPr>
          <p:spPr>
            <a:xfrm flipH="1">
              <a:off x="2862" y="2308"/>
              <a:ext cx="0" cy="1131"/>
            </a:xfrm>
            <a:prstGeom prst="line">
              <a:avLst/>
            </a:prstGeom>
            <a:noFill/>
            <a:ln cap="rnd">
              <a:solidFill>
                <a:prstClr val="black"/>
              </a:solidFill>
              <a:prstDash val="sysDot"/>
              <a:miter lim="800000"/>
            </a:ln>
          </p:spPr>
        </p:cxnSp>
        <p:sp>
          <p:nvSpPr>
            <p:cNvPr id="364566" name=""/>
            <p:cNvSpPr/>
            <p:nvPr/>
          </p:nvSpPr>
          <p:spPr>
            <a:xfrm>
              <a:off x="3452" y="1808"/>
              <a:ext cx="626" cy="33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SAC</a:t>
              </a:r>
              <a:r>
                <a:rPr sz="2000" i="1" baseline="-25000"/>
                <a:t>1</a:t>
              </a:r>
              <a:endParaRPr sz="2000" b="1"/>
            </a:p>
          </p:txBody>
        </p:sp>
        <p:sp>
          <p:nvSpPr>
            <p:cNvPr id="364567" name=""/>
            <p:cNvSpPr/>
            <p:nvPr/>
          </p:nvSpPr>
          <p:spPr>
            <a:xfrm>
              <a:off x="4585" y="1899"/>
              <a:ext cx="589" cy="31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SAC</a:t>
              </a:r>
              <a:r>
                <a:rPr sz="2000" i="1" baseline="-25000"/>
                <a:t>2</a:t>
              </a:r>
              <a:endParaRPr sz="2000" b="1"/>
            </a:p>
          </p:txBody>
        </p:sp>
        <p:sp>
          <p:nvSpPr>
            <p:cNvPr id="364568" name=""/>
            <p:cNvSpPr/>
            <p:nvPr/>
          </p:nvSpPr>
          <p:spPr>
            <a:xfrm>
              <a:off x="4948" y="2262"/>
              <a:ext cx="651" cy="33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SAC</a:t>
              </a:r>
              <a:r>
                <a:rPr sz="2000" i="1" baseline="-25000"/>
                <a:t>3</a:t>
              </a:r>
              <a:endParaRPr sz="2000" b="1"/>
            </a:p>
          </p:txBody>
        </p:sp>
        <p:sp>
          <p:nvSpPr>
            <p:cNvPr id="364569" name=""/>
            <p:cNvSpPr/>
            <p:nvPr/>
          </p:nvSpPr>
          <p:spPr>
            <a:xfrm>
              <a:off x="2281" y="2098"/>
              <a:ext cx="391" cy="319"/>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C</a:t>
              </a:r>
              <a:r>
                <a:rPr sz="2000" i="1" baseline="-25000"/>
                <a:t>1</a:t>
              </a:r>
              <a:endParaRPr sz="2000" b="1"/>
            </a:p>
          </p:txBody>
        </p:sp>
        <p:sp>
          <p:nvSpPr>
            <p:cNvPr id="364570" name=""/>
            <p:cNvSpPr/>
            <p:nvPr/>
          </p:nvSpPr>
          <p:spPr>
            <a:xfrm>
              <a:off x="2281" y="2506"/>
              <a:ext cx="391" cy="334"/>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C</a:t>
              </a:r>
              <a:r>
                <a:rPr sz="2000" i="1" baseline="-25000"/>
                <a:t>2</a:t>
              </a:r>
              <a:endParaRPr sz="2000" b="1"/>
            </a:p>
          </p:txBody>
        </p:sp>
        <p:sp>
          <p:nvSpPr>
            <p:cNvPr id="364571" name=""/>
            <p:cNvSpPr/>
            <p:nvPr/>
          </p:nvSpPr>
          <p:spPr>
            <a:xfrm>
              <a:off x="2281" y="2824"/>
              <a:ext cx="391" cy="329"/>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C</a:t>
              </a:r>
              <a:r>
                <a:rPr sz="2000" i="1" baseline="-25000"/>
                <a:t>3</a:t>
              </a:r>
              <a:endParaRPr sz="2000" b="1"/>
            </a:p>
          </p:txBody>
        </p:sp>
        <p:sp>
          <p:nvSpPr>
            <p:cNvPr id="364572" name=""/>
            <p:cNvSpPr/>
            <p:nvPr/>
          </p:nvSpPr>
          <p:spPr>
            <a:xfrm>
              <a:off x="2726" y="3396"/>
              <a:ext cx="381"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endParaRPr sz="2000" b="1"/>
            </a:p>
          </p:txBody>
        </p:sp>
        <p:sp>
          <p:nvSpPr>
            <p:cNvPr id="364573" name=""/>
            <p:cNvSpPr/>
            <p:nvPr/>
          </p:nvSpPr>
          <p:spPr>
            <a:xfrm>
              <a:off x="3542" y="3396"/>
              <a:ext cx="336"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2</a:t>
              </a:r>
              <a:endParaRPr sz="2000" b="1"/>
            </a:p>
          </p:txBody>
        </p:sp>
        <p:sp>
          <p:nvSpPr>
            <p:cNvPr id="364574" name=""/>
            <p:cNvSpPr/>
            <p:nvPr/>
          </p:nvSpPr>
          <p:spPr>
            <a:xfrm>
              <a:off x="4903" y="3396"/>
              <a:ext cx="336"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3</a:t>
              </a:r>
              <a:endParaRPr sz="2000" b="1"/>
            </a:p>
          </p:txBody>
        </p:sp>
        <p:sp>
          <p:nvSpPr>
            <p:cNvPr id="364575" name=""/>
            <p:cNvSpPr/>
            <p:nvPr/>
          </p:nvSpPr>
          <p:spPr>
            <a:xfrm>
              <a:off x="4177" y="3396"/>
              <a:ext cx="336" cy="261"/>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2</a:t>
              </a:r>
              <a:endParaRPr sz="2000" b="1"/>
            </a:p>
          </p:txBody>
        </p:sp>
        <p:sp>
          <p:nvSpPr>
            <p:cNvPr id="364576" name=""/>
            <p:cNvSpPr/>
            <p:nvPr/>
          </p:nvSpPr>
          <p:spPr>
            <a:xfrm>
              <a:off x="3188" y="3413"/>
              <a:ext cx="451" cy="272"/>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r>
                <a:rPr sz="2000" i="1" baseline="-25000"/>
                <a:t>1</a:t>
              </a:r>
              <a:r>
                <a:rPr sz="2000" i="1" baseline="30000">
                  <a:latin typeface="宋体" pitchFamily="2" charset="-122"/>
                </a:rPr>
                <a:t>′</a:t>
              </a:r>
              <a:endParaRPr sz="2000" b="1"/>
            </a:p>
          </p:txBody>
        </p:sp>
        <p:sp>
          <p:nvSpPr>
            <p:cNvPr id="364577" name=""/>
            <p:cNvSpPr/>
            <p:nvPr/>
          </p:nvSpPr>
          <p:spPr>
            <a:xfrm>
              <a:off x="2453" y="3396"/>
              <a:ext cx="257" cy="266"/>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O</a:t>
              </a:r>
              <a:endParaRPr sz="2000" b="1"/>
            </a:p>
          </p:txBody>
        </p:sp>
        <p:sp>
          <p:nvSpPr>
            <p:cNvPr id="364578" name=""/>
            <p:cNvSpPr/>
            <p:nvPr/>
          </p:nvSpPr>
          <p:spPr>
            <a:xfrm>
              <a:off x="2290" y="1661"/>
              <a:ext cx="348" cy="284"/>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C</a:t>
              </a:r>
              <a:endParaRPr sz="2000" b="1"/>
            </a:p>
          </p:txBody>
        </p:sp>
        <p:sp>
          <p:nvSpPr>
            <p:cNvPr id="364579" name=""/>
            <p:cNvSpPr/>
            <p:nvPr/>
          </p:nvSpPr>
          <p:spPr>
            <a:xfrm>
              <a:off x="5311" y="3396"/>
              <a:ext cx="291" cy="216"/>
            </a:xfrm>
            <a:prstGeom prst="rect">
              <a:avLst/>
            </a:prstGeom>
            <a:noFill/>
            <a:ln>
              <a:no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rPr sz="2000" i="1"/>
                <a:t>Q</a:t>
              </a:r>
              <a:endParaRPr sz="2000" b="1"/>
            </a:p>
          </p:txBody>
        </p:sp>
      </p:grpSp>
      <p:sp>
        <p:nvSpPr>
          <p:cNvPr id="364580" name=""/>
          <p:cNvSpPr/>
          <p:nvPr/>
        </p:nvSpPr>
        <p:spPr>
          <a:xfrm>
            <a:off x="609600" y="2590800"/>
            <a:ext cx="2951162" cy="2892425"/>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66CC"/>
              </a:buClr>
              <a:buSzPct val="95000"/>
              <a:buFont typeface="Wingdings" pitchFamily="2" charset="2"/>
              <a:buChar char="l"/>
            </a:pPr>
            <a:r>
              <a:rPr sz="2000" b="1"/>
              <a:t>生产Q1′，可选较小规模SAC1，也可选中等规模SAC2，成本相同</a:t>
            </a:r>
            <a:endParaRPr sz="2000" b="1"/>
          </a:p>
          <a:p>
            <a:pPr lvl="0">
              <a:buClr>
                <a:srgbClr val="FF66CC"/>
              </a:buClr>
              <a:buSzPct val="95000"/>
              <a:buFont typeface="Wingdings" pitchFamily="2" charset="2"/>
              <a:buChar char="l"/>
            </a:pPr>
            <a:r>
              <a:rPr sz="2000" b="1"/>
              <a:t>究竟选哪一种规模，要看长期中的销售量是扩张还是收缩</a:t>
            </a:r>
            <a:endParaRPr sz="2000" b="1"/>
          </a:p>
          <a:p>
            <a:pPr lvl="0">
              <a:buClr>
                <a:srgbClr val="FF66CC"/>
              </a:buClr>
              <a:buSzPct val="95000"/>
              <a:buFont typeface="Wingdings" pitchFamily="2" charset="2"/>
              <a:buChar char="l"/>
            </a:pPr>
            <a:r>
              <a:rPr sz="2000" b="1"/>
              <a:t>销售扩张，则应选用SAC2规模；销售收缩，则应选SAC1规模</a:t>
            </a:r>
            <a:endParaRPr sz="2000" b="1"/>
          </a:p>
        </p:txBody>
      </p:sp>
      <p:sp>
        <p:nvSpPr>
          <p:cNvPr id="364581" name=""/>
          <p:cNvSpPr/>
          <p:nvPr/>
        </p:nvSpPr>
        <p:spPr>
          <a:xfrm>
            <a:off x="4191000" y="1374775"/>
            <a:ext cx="4324350" cy="1063625"/>
          </a:xfrm>
          <a:prstGeom prst="rect">
            <a:avLst/>
          </a:prstGeom>
          <a:solidFill>
            <a:srgbClr val="CCFFFF">
              <a:alpha val="66000"/>
            </a:srgbClr>
          </a:solidFill>
          <a:ln w="57150" cmpd="thinThick">
            <a:solidFill>
              <a:srgbClr val="FF0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66CC"/>
              </a:buClr>
              <a:buSzPct val="95000"/>
              <a:buFont typeface="Wingdings" pitchFamily="2" charset="2"/>
              <a:buChar char="l"/>
            </a:pPr>
            <a:r>
              <a:rPr sz="2000" b="1"/>
              <a:t>生产Q1，选择SAC1，成本OC1</a:t>
            </a:r>
            <a:endParaRPr sz="2000" b="1"/>
          </a:p>
          <a:p>
            <a:pPr lvl="0">
              <a:buClr>
                <a:srgbClr val="FF66CC"/>
              </a:buClr>
              <a:buSzPct val="95000"/>
              <a:buFont typeface="Wingdings" pitchFamily="2" charset="2"/>
              <a:buChar char="l"/>
            </a:pPr>
            <a:r>
              <a:rPr sz="2000" b="1"/>
              <a:t>生产Q2，选择SAC2，成本OC2</a:t>
            </a:r>
            <a:endParaRPr sz="2000" b="1"/>
          </a:p>
          <a:p>
            <a:pPr lvl="0">
              <a:buClr>
                <a:srgbClr val="FF66CC"/>
              </a:buClr>
              <a:buSzPct val="95000"/>
              <a:buFont typeface="Wingdings" pitchFamily="2" charset="2"/>
              <a:buChar char="l"/>
            </a:pPr>
            <a:r>
              <a:rPr sz="2000" b="1"/>
              <a:t>生产Q3，选择SAC3，成本OC3</a:t>
            </a:r>
            <a:endParaRPr sz="2000" b="1"/>
          </a:p>
        </p:txBody>
      </p:sp>
      <p:sp>
        <p:nvSpPr>
          <p:cNvPr id="364582" name=""/>
          <p:cNvSpPr/>
          <p:nvPr/>
        </p:nvSpPr>
        <p:spPr>
          <a:xfrm>
            <a:off x="609600" y="5876925"/>
            <a:ext cx="7920038" cy="454025"/>
          </a:xfrm>
          <a:prstGeom prst="rect">
            <a:avLst/>
          </a:prstGeom>
          <a:solidFill>
            <a:srgbClr val="CCFFFF">
              <a:alpha val="66000"/>
            </a:srgbClr>
          </a:solidFill>
          <a:ln w="57150" cmpd="thinThick">
            <a:solidFill>
              <a:srgbClr val="FF0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66CC"/>
              </a:buClr>
              <a:buSzPct val="95000"/>
              <a:buFont typeface="Wingdings" pitchFamily="2" charset="2"/>
              <a:buChar char="l"/>
            </a:pPr>
            <a:r>
              <a:rPr sz="2000" b="1"/>
              <a:t>得出只有三种生产规模时的LAC曲线，即SAC曲线的实线部分。 </a:t>
            </a:r>
            <a:endParaRPr sz="2000" b="1"/>
          </a:p>
        </p:txBody>
      </p:sp>
      <p:sp>
        <p:nvSpPr>
          <p:cNvPr id="364586" name="Slide Number Placeholder 4"/>
          <p:cNvSpPr>
            <a:spLocks noGrp="1"/>
          </p:cNvSpPr>
          <p:nvPr>
            <p:ph type="sldNum" sz="quarter" idx="3"/>
          </p:nvPr>
        </p:nvSpPr>
        <p:spPr/>
        <p:txBody>
          <a:bodyPr/>
          <a:lstStyle/>
          <a:p>
            <a:pPr lvl="0" algn="r" eaLnBrk="1" hangingPunct="1">
              <a:spcBef>
                <a:spcPct val="50000"/>
              </a:spcBef>
            </a:pPr>
            <a:fld id="{4D7F21F0-03F3-4313-A025-EAFCA9B98F53}" type="slidenum">
              <a:rPr sz="2000" b="1">
                <a:solidFill>
                  <a:srgbClr val="003399"/>
                </a:solidFill>
                <a:latin typeface="宋体" pitchFamily="2" charset="-122"/>
              </a:rPr>
              <a:t>15</a:t>
            </a:fld>
            <a:endParaRPr lang="en-US"/>
          </a:p>
        </p:txBody>
      </p:sp>
      <p:sp>
        <p:nvSpPr>
          <p:cNvPr id="364584"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64585" name="TextBox 364584"/>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西方经济学微观第五章成本论共37页，您现在浏览的是第15页!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83681" name=""/>
          <p:cNvGrpSpPr/>
          <p:nvPr/>
        </p:nvGrpSpPr>
        <p:grpSpPr>
          <a:xfrm>
            <a:off x="4708525" y="1511300"/>
            <a:ext cx="3708400" cy="2376488"/>
            <a:chOff x="2966" y="952"/>
            <a:chExt cx="2336" cy="1497"/>
          </a:xfrm>
        </p:grpSpPr>
        <p:cxnSp>
          <p:nvCxnSpPr>
            <p:cNvPr id="283658" name=""/>
            <p:cNvCxnSpPr/>
            <p:nvPr/>
          </p:nvCxnSpPr>
          <p:spPr>
            <a:xfrm flipH="1" flipV="1">
              <a:off x="2966" y="952"/>
              <a:ext cx="0" cy="1488"/>
            </a:xfrm>
            <a:prstGeom prst="line">
              <a:avLst/>
            </a:prstGeom>
            <a:noFill/>
            <a:ln w="28575">
              <a:solidFill>
                <a:schemeClr val="tx1"/>
              </a:solidFill>
              <a:miter lim="800000"/>
              <a:tailEnd type="triangle"/>
            </a:ln>
          </p:spPr>
        </p:cxnSp>
        <p:cxnSp>
          <p:nvCxnSpPr>
            <p:cNvPr id="283659" name=""/>
            <p:cNvCxnSpPr/>
            <p:nvPr/>
          </p:nvCxnSpPr>
          <p:spPr>
            <a:xfrm>
              <a:off x="2966" y="2449"/>
              <a:ext cx="2268" cy="0"/>
            </a:xfrm>
            <a:prstGeom prst="line">
              <a:avLst/>
            </a:prstGeom>
            <a:noFill/>
            <a:ln w="28575">
              <a:solidFill>
                <a:schemeClr val="tx1"/>
              </a:solidFill>
              <a:miter lim="800000"/>
              <a:tailEnd type="triangle"/>
            </a:ln>
          </p:spPr>
        </p:cxnSp>
        <p:sp>
          <p:nvSpPr>
            <p:cNvPr id="283660" name=""/>
            <p:cNvSpPr/>
            <p:nvPr/>
          </p:nvSpPr>
          <p:spPr>
            <a:xfrm>
              <a:off x="3017" y="1343"/>
              <a:ext cx="2131" cy="1034"/>
            </a:xfrm>
            <a:custGeom>
              <a:rect l="l" t="t" r="r" b="b"/>
              <a:pathLst>
                <a:path w="2160" h="886">
                  <a:moveTo>
                    <a:pt x="0" y="0"/>
                  </a:moveTo>
                  <a:cubicBezTo>
                    <a:pt x="276" y="420"/>
                    <a:pt x="552" y="840"/>
                    <a:pt x="912" y="864"/>
                  </a:cubicBezTo>
                  <a:cubicBezTo>
                    <a:pt x="1272" y="888"/>
                    <a:pt x="1952" y="264"/>
                    <a:pt x="2160" y="144"/>
                  </a:cubicBezTo>
                </a:path>
              </a:pathLst>
            </a:custGeom>
            <a:noFill/>
            <a:ln w="31750" cmpd="sng">
              <a:solidFill>
                <a:srgbClr val="0000CC"/>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83664" name=""/>
            <p:cNvSpPr/>
            <p:nvPr/>
          </p:nvSpPr>
          <p:spPr>
            <a:xfrm>
              <a:off x="3696" y="1887"/>
              <a:ext cx="58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t>SAC2</a:t>
              </a:r>
            </a:p>
          </p:txBody>
        </p:sp>
        <p:sp>
          <p:nvSpPr>
            <p:cNvPr id="283665" name=""/>
            <p:cNvSpPr/>
            <p:nvPr/>
          </p:nvSpPr>
          <p:spPr>
            <a:xfrm>
              <a:off x="4422" y="1252"/>
              <a:ext cx="58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rgbClr val="FF5050"/>
                  </a:solidFill>
                </a:rPr>
                <a:t>SAC3</a:t>
              </a:r>
              <a:endParaRPr>
                <a:solidFill>
                  <a:srgbClr val="FF5050"/>
                </a:solidFill>
              </a:endParaRPr>
            </a:p>
          </p:txBody>
        </p:sp>
        <p:sp>
          <p:nvSpPr>
            <p:cNvPr id="283666" name=""/>
            <p:cNvSpPr/>
            <p:nvPr/>
          </p:nvSpPr>
          <p:spPr>
            <a:xfrm>
              <a:off x="3107" y="1207"/>
              <a:ext cx="58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a:solidFill>
                    <a:srgbClr val="000066"/>
                  </a:solidFill>
                </a:rPr>
                <a:t>SAC1</a:t>
              </a:r>
            </a:p>
          </p:txBody>
        </p:sp>
        <p:sp>
          <p:nvSpPr>
            <p:cNvPr id="283667" name=""/>
            <p:cNvSpPr/>
            <p:nvPr/>
          </p:nvSpPr>
          <p:spPr>
            <a:xfrm>
              <a:off x="4780" y="1860"/>
              <a:ext cx="522"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eaLnBrk="1" hangingPunct="1"/>
              <a:r>
                <a:rPr b="1">
                  <a:solidFill>
                    <a:srgbClr val="0000CC"/>
                  </a:solidFill>
                </a:rPr>
                <a:t>LAC</a:t>
              </a:r>
              <a:endParaRPr b="1">
                <a:solidFill>
                  <a:srgbClr val="0000CC"/>
                </a:solidFill>
              </a:endParaRPr>
            </a:p>
          </p:txBody>
        </p:sp>
        <p:sp>
          <p:nvSpPr>
            <p:cNvPr id="283669" name=""/>
            <p:cNvSpPr/>
            <p:nvPr/>
          </p:nvSpPr>
          <p:spPr bwMode="auto">
            <a:xfrm>
              <a:off x="4195" y="1388"/>
              <a:ext cx="998" cy="499"/>
            </a:xfrm>
            <a:custGeom>
              <a:rect l="l" t="t" r="r" b="b"/>
              <a:pathLst>
                <a:path w="862" h="408">
                  <a:moveTo>
                    <a:pt x="0" y="0"/>
                  </a:moveTo>
                  <a:cubicBezTo>
                    <a:pt x="132" y="204"/>
                    <a:pt x="264" y="408"/>
                    <a:pt x="408" y="408"/>
                  </a:cubicBezTo>
                  <a:cubicBezTo>
                    <a:pt x="552" y="408"/>
                    <a:pt x="786" y="68"/>
                    <a:pt x="862" y="0"/>
                  </a:cubicBezTo>
                </a:path>
              </a:pathLst>
            </a:custGeom>
            <a:noFill/>
            <a:ln cap="flat" cmpd="sng">
              <a:solidFill>
                <a:srgbClr val="000000"/>
              </a:solidFill>
              <a:miter lim="800000"/>
            </a:ln>
            <a:effectLst/>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83670" name=""/>
            <p:cNvSpPr/>
            <p:nvPr/>
          </p:nvSpPr>
          <p:spPr bwMode="auto">
            <a:xfrm>
              <a:off x="3016" y="1297"/>
              <a:ext cx="817" cy="499"/>
            </a:xfrm>
            <a:custGeom>
              <a:rect l="l" t="t" r="r" b="b"/>
              <a:pathLst>
                <a:path w="862" h="408">
                  <a:moveTo>
                    <a:pt x="0" y="0"/>
                  </a:moveTo>
                  <a:cubicBezTo>
                    <a:pt x="132" y="204"/>
                    <a:pt x="264" y="408"/>
                    <a:pt x="408" y="408"/>
                  </a:cubicBezTo>
                  <a:cubicBezTo>
                    <a:pt x="552" y="408"/>
                    <a:pt x="786" y="68"/>
                    <a:pt x="862" y="0"/>
                  </a:cubicBezTo>
                </a:path>
              </a:pathLst>
            </a:custGeom>
            <a:noFill/>
            <a:ln cap="flat" cmpd="sng">
              <a:solidFill>
                <a:srgbClr val="000000"/>
              </a:solidFill>
              <a:miter lim="800000"/>
            </a:ln>
            <a:effectLst/>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283671" name=""/>
            <p:cNvSpPr/>
            <p:nvPr/>
          </p:nvSpPr>
          <p:spPr bwMode="auto">
            <a:xfrm>
              <a:off x="3560" y="1932"/>
              <a:ext cx="862" cy="408"/>
            </a:xfrm>
            <a:custGeom>
              <a:rect l="l" t="t" r="r" b="b"/>
              <a:pathLst>
                <a:path w="862" h="408">
                  <a:moveTo>
                    <a:pt x="0" y="0"/>
                  </a:moveTo>
                  <a:cubicBezTo>
                    <a:pt x="132" y="204"/>
                    <a:pt x="264" y="408"/>
                    <a:pt x="408" y="408"/>
                  </a:cubicBezTo>
                  <a:cubicBezTo>
                    <a:pt x="552" y="408"/>
                    <a:pt x="786" y="68"/>
                    <a:pt x="862" y="0"/>
                  </a:cubicBezTo>
                </a:path>
              </a:pathLst>
            </a:custGeom>
            <a:noFill/>
            <a:ln cap="flat" cmpd="sng">
              <a:solidFill>
                <a:srgbClr val="000000"/>
              </a:solidFill>
              <a:miter lim="800000"/>
            </a:ln>
            <a:effectLst/>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grpSp>
      <p:sp>
        <p:nvSpPr>
          <p:cNvPr id="283673" name=""/>
          <p:cNvSpPr/>
          <p:nvPr/>
        </p:nvSpPr>
        <p:spPr>
          <a:xfrm>
            <a:off x="684212" y="4365625"/>
            <a:ext cx="7848600" cy="1063625"/>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457200" lvl="0" indent="-457200">
              <a:buClr>
                <a:srgbClr val="FF66CC"/>
              </a:buClr>
              <a:buSzPct val="95000"/>
              <a:buFont typeface="Wingdings" pitchFamily="2" charset="2"/>
              <a:buChar char="l"/>
            </a:pPr>
            <a:r>
              <a:rPr sz="2000" b="1"/>
              <a:t>LAC递减，处于生产规模递增阶段，与SAC最低点左端相切；</a:t>
            </a:r>
            <a:endParaRPr sz="2000" b="1"/>
          </a:p>
          <a:p>
            <a:pPr marL="457200" lvl="0" indent="-457200">
              <a:buClr>
                <a:srgbClr val="FF66CC"/>
              </a:buClr>
              <a:buSzPct val="95000"/>
              <a:buFont typeface="Wingdings" pitchFamily="2" charset="2"/>
              <a:buChar char="l"/>
            </a:pPr>
            <a:r>
              <a:rPr sz="2000" b="1"/>
              <a:t>LAC递增，处于生产规模递减阶段，与SAC最低点右端相切；</a:t>
            </a:r>
            <a:endParaRPr sz="2000" b="1"/>
          </a:p>
          <a:p>
            <a:pPr marL="457200" lvl="0" indent="-457200">
              <a:buClr>
                <a:srgbClr val="FF66CC"/>
              </a:buClr>
              <a:buSzPct val="95000"/>
              <a:buFont typeface="Wingdings" pitchFamily="2" charset="2"/>
              <a:buChar char="l"/>
            </a:pPr>
            <a:r>
              <a:rPr sz="2000" b="1"/>
              <a:t>只有在LAC最低点，LAC才与SAC最低点相切。 </a:t>
            </a:r>
            <a:endParaRPr sz="2000" b="1"/>
          </a:p>
        </p:txBody>
      </p:sp>
      <p:sp>
        <p:nvSpPr>
          <p:cNvPr id="283674" name=""/>
          <p:cNvSpPr/>
          <p:nvPr>
            <p:ph type="title"/>
          </p:nvPr>
        </p:nvSpPr>
        <p:spPr bwMode="auto">
          <a:xfrm>
            <a:off x="539750" y="404812"/>
            <a:ext cx="6769100" cy="431800"/>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sz="2800"/>
              <a:t> LAC包络线的形状</a:t>
            </a:r>
            <a:endParaRPr sz="2800"/>
          </a:p>
        </p:txBody>
      </p:sp>
      <p:sp>
        <p:nvSpPr>
          <p:cNvPr id="283676" name=""/>
          <p:cNvSpPr/>
          <p:nvPr/>
        </p:nvSpPr>
        <p:spPr>
          <a:xfrm>
            <a:off x="684212" y="1547812"/>
            <a:ext cx="3816350" cy="1609725"/>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marL="457200" lvl="0" indent="-457200">
              <a:buClr>
                <a:srgbClr val="FF66CC"/>
              </a:buClr>
              <a:buSzPct val="95000"/>
              <a:buFont typeface="Wingdings" pitchFamily="2" charset="2"/>
              <a:buChar char="l"/>
            </a:pPr>
            <a:r>
              <a:rPr b="1"/>
              <a:t>原因：规模经济。</a:t>
            </a:r>
            <a:endParaRPr b="1"/>
          </a:p>
          <a:p>
            <a:pPr marL="457200" lvl="0" indent="-457200">
              <a:buClr>
                <a:srgbClr val="FF66CC"/>
              </a:buClr>
              <a:buSzPct val="95000"/>
              <a:buFont typeface="Wingdings" pitchFamily="2" charset="2"/>
              <a:buChar char="l"/>
            </a:pPr>
            <a:r>
              <a:rPr b="1"/>
              <a:t>规模收益通常都是先上升，后下降，所以，LAC曲线通常是Ｕ型。 </a:t>
            </a:r>
            <a:endParaRPr b="1"/>
          </a:p>
        </p:txBody>
      </p:sp>
      <p:sp>
        <p:nvSpPr>
          <p:cNvPr id="283678" name=""/>
          <p:cNvSpPr/>
          <p:nvPr/>
        </p:nvSpPr>
        <p:spPr>
          <a:xfrm>
            <a:off x="684212" y="3287712"/>
            <a:ext cx="3816350" cy="879475"/>
          </a:xfrm>
          <a:prstGeom prst="rect">
            <a:avLst/>
          </a:prstGeom>
          <a:solidFill>
            <a:srgbClr val="CCFFFF">
              <a:alpha val="66000"/>
            </a:srgbClr>
          </a:solidFill>
          <a:ln w="57150" cmpd="thinThick">
            <a:solidFill>
              <a:srgbClr val="FF0000"/>
            </a:solidFill>
            <a:miter lim="800000"/>
          </a:ln>
          <a:effectLst/>
        </p:spPr>
        <p:txBody>
          <a:bodyPr anchor="ctr" anchorCtr="0">
            <a:spAutoFit/>
          </a:bodyPr>
          <a:lstStyle>
            <a:defPPr algn="l" rtl="0" eaLnBrk="0" hangingPunct="0">
              <a:defRPr kumimoji="1" lang="zh-CN" altLang="en-US" b="1"/>
            </a:defPPr>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Pr marL="457200" lvl="0" indent="-457200" eaLnBrk="0" hangingPunct="0">
              <a:buClr>
                <a:srgbClr val="FF66CC"/>
              </a:buClr>
              <a:buSzPct val="95000"/>
              <a:buFont typeface="Wingdings" pitchFamily="2" charset="2"/>
              <a:buChar char="n"/>
            </a:pPr>
            <a:r>
              <a:rPr sz="2400">
                <a:solidFill>
                  <a:schemeClr val="tx1"/>
                </a:solidFill>
              </a:rPr>
              <a:t>包络线不是短期平均成本曲线最低点的连接</a:t>
            </a:r>
            <a:endParaRPr sz="2400">
              <a:solidFill>
                <a:schemeClr val="tx1"/>
              </a:solidFill>
            </a:endParaRPr>
          </a:p>
        </p:txBody>
      </p:sp>
      <p:sp>
        <p:nvSpPr>
          <p:cNvPr id="283679" name=""/>
          <p:cNvSpPr/>
          <p:nvPr/>
        </p:nvSpPr>
        <p:spPr>
          <a:xfrm>
            <a:off x="971550" y="5589588"/>
            <a:ext cx="7272338" cy="792162"/>
          </a:xfrm>
          <a:prstGeom prst="downArrowCallout">
            <a:avLst>
              <a:gd name="adj1" fmla="val 229509"/>
              <a:gd name="adj2" fmla="val 229509"/>
              <a:gd name="adj3" fmla="val 16667"/>
              <a:gd name="adj4" fmla="val 66667"/>
            </a:avLst>
          </a:prstGeom>
          <a:solidFill>
            <a:schemeClr val="accent1"/>
          </a:solidFill>
          <a:ln>
            <a:solidFill>
              <a:schemeClr val="tx1"/>
            </a:solidFill>
            <a:miter lim="800000"/>
          </a:ln>
          <a:effectLst/>
        </p:spPr>
        <p:txBody>
          <a:bodyPr anchor="ctr" anchorCtr="0"/>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t>LAC曲线呈U形的原因：内在经济或规模经济。</a:t>
            </a:r>
          </a:p>
        </p:txBody>
      </p:sp>
      <p:sp>
        <p:nvSpPr>
          <p:cNvPr id="283680" name="Slide Number Placeholder 5"/>
          <p:cNvSpPr>
            <a:spLocks noGrp="1"/>
          </p:cNvSpPr>
          <p:nvPr>
            <p:ph type="sldNum" sz="quarter" idx="4"/>
          </p:nvPr>
        </p:nvSpPr>
        <p:spPr/>
        <p:txBody>
          <a:bodyPr/>
          <a:lstStyle/>
          <a:p>
            <a:pPr lvl="0" algn="r" eaLnBrk="1" hangingPunct="1">
              <a:spcBef>
                <a:spcPct val="50000"/>
              </a:spcBef>
            </a:pPr>
            <a:fld id="{5E26BFEC-CFF8-4BB6-B8C4-E6AA7AF2AEE7}" type="slidenum">
              <a:rPr sz="2000" b="1">
                <a:solidFill>
                  <a:srgbClr val="003399"/>
                </a:solidFill>
                <a:latin typeface="宋体" pitchFamily="2" charset="-122"/>
              </a:rPr>
              <a:t>16</a:t>
            </a:fld>
            <a:endParaRPr lang="en-US"/>
          </a:p>
        </p:txBody>
      </p:sp>
      <p:sp>
        <p:nvSpPr>
          <p:cNvPr id="283683"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283682" name="TextBox 283681"/>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西方经济学微观第五章成本论共37页，您现在浏览的是第16页!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8642" name=""/>
          <p:cNvSpPr/>
          <p:nvPr>
            <p:ph type="title"/>
          </p:nvPr>
        </p:nvSpPr>
        <p:spPr bwMode="auto">
          <a:xfrm>
            <a:off x="611188" y="260350"/>
            <a:ext cx="6697662" cy="598488"/>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rPr sz="2800"/>
              <a:t>内在不经济与规模不经济</a:t>
            </a:r>
            <a:endParaRPr sz="2800"/>
          </a:p>
        </p:txBody>
      </p:sp>
      <p:sp>
        <p:nvSpPr>
          <p:cNvPr id="368644" name=""/>
          <p:cNvSpPr/>
          <p:nvPr/>
        </p:nvSpPr>
        <p:spPr>
          <a:xfrm>
            <a:off x="684212" y="1371600"/>
            <a:ext cx="3887788" cy="1628775"/>
          </a:xfrm>
          <a:prstGeom prst="rect">
            <a:avLst/>
          </a:prstGeom>
          <a:solidFill>
            <a:srgbClr val="FFFFFF"/>
          </a:solidFill>
          <a:ln w="76200">
            <a:solidFill>
              <a:srgbClr val="008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0000"/>
              </a:buClr>
              <a:buFont typeface="Wingdings" pitchFamily="2" charset="2"/>
              <a:buChar char="n"/>
            </a:pPr>
            <a:r>
              <a:rPr b="1"/>
              <a:t>内在不经济：随着厂商规模扩张到一定程度，由于本身规模过大而引起的经济效益的下降。</a:t>
            </a:r>
            <a:endParaRPr b="1"/>
          </a:p>
        </p:txBody>
      </p:sp>
      <p:sp>
        <p:nvSpPr>
          <p:cNvPr id="368645" name=""/>
          <p:cNvSpPr/>
          <p:nvPr/>
        </p:nvSpPr>
        <p:spPr>
          <a:xfrm>
            <a:off x="4932362" y="1295400"/>
            <a:ext cx="3600450" cy="720725"/>
          </a:xfrm>
          <a:prstGeom prst="wedgeRoundRectCallout">
            <a:avLst>
              <a:gd name="adj1" fmla="val -58685"/>
              <a:gd name="adj2" fmla="val 27093"/>
              <a:gd name="adj3" fmla="val 16667"/>
            </a:avLst>
          </a:prstGeom>
          <a:solidFill>
            <a:srgbClr val="FFFFFF"/>
          </a:solidFill>
          <a:ln w="76200">
            <a:solidFill>
              <a:srgbClr val="008000"/>
            </a:solidFill>
            <a:miter lim="800000"/>
          </a:ln>
          <a:effectLst/>
        </p:spPr>
        <p:txBody>
          <a:bodyPr>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nSpc>
                <a:spcPct val="110000"/>
              </a:lnSpc>
              <a:buClr>
                <a:srgbClr val="FF0000"/>
              </a:buClr>
              <a:buSzPct val="95000"/>
              <a:buFont typeface="Wingdings" pitchFamily="2" charset="2"/>
              <a:buChar char="n"/>
            </a:pPr>
            <a:r>
              <a:rPr b="1"/>
              <a:t>也称作规模不经济。</a:t>
            </a:r>
            <a:endParaRPr b="1"/>
          </a:p>
        </p:txBody>
      </p:sp>
      <p:sp>
        <p:nvSpPr>
          <p:cNvPr id="368646" name=""/>
          <p:cNvSpPr/>
          <p:nvPr>
            <p:ph type="body" idx="4294967295"/>
          </p:nvPr>
        </p:nvSpPr>
        <p:spPr>
          <a:xfrm>
            <a:off x="684212" y="3581400"/>
            <a:ext cx="7843838" cy="1976438"/>
          </a:xfrm>
          <a:prstGeom prst="rect">
            <a:avLst/>
          </a:prstGeom>
          <a:solidFill>
            <a:srgbClr val="CCFFFF">
              <a:alpha val="66000"/>
            </a:srgbClr>
          </a:solidFill>
          <a:ln w="57150" cap="flat" cmpd="thinThick">
            <a:solidFill>
              <a:srgbClr val="FF0000"/>
            </a:solidFill>
            <a:prstDash val="solid"/>
            <a:miter lim="800000"/>
          </a:ln>
        </p:spPr>
        <p:txBody>
          <a:bodyPr rot="0" vert="horz" wrap="square" lIns="91440" tIns="45720" rIns="91440" bIns="45720" anchor="t" anchorCtr="0">
            <a:noAutofit/>
          </a:bodyPr>
          <a:lstStyle>
            <a:lvl1pPr marL="0" indent="0"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3200" b="0" i="0" u="none" baseline="0">
                <a:solidFill>
                  <a:schemeClr val="tx1"/>
                </a:solidFill>
                <a:latin typeface="Times New Roman" pitchFamily="18" charset="0"/>
                <a:ea typeface="宋体" pitchFamily="2" charset="-122"/>
              </a:defRPr>
            </a:lvl1pPr>
            <a:lvl2pPr marL="1335088" indent="-28575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800" b="0" i="0" u="none" baseline="0">
                <a:solidFill>
                  <a:schemeClr val="tx1"/>
                </a:solidFill>
                <a:latin typeface="Times New Roman" pitchFamily="18" charset="0"/>
                <a:ea typeface="宋体" pitchFamily="2" charset="-122"/>
              </a:defRPr>
            </a:lvl2pPr>
            <a:lvl3pPr marL="1754188" indent="-228600" algn="l" rtl="0" eaLnBrk="1" fontAlgn="base" hangingPunct="1">
              <a:lnSpc>
                <a:spcPct val="100000"/>
              </a:lnSpc>
              <a:spcBef>
                <a:spcPct val="20000"/>
              </a:spcBef>
              <a:spcAft>
                <a:spcPct val="0"/>
              </a:spcAft>
              <a:buClrTx/>
              <a:buSzTx/>
              <a:buFontTx/>
              <a:buChar char="•"/>
              <a:defRPr kumimoji="1" lang="zh-CN" altLang="en-US" sz="2400" b="0" i="0" u="none" baseline="0">
                <a:solidFill>
                  <a:schemeClr val="tx1"/>
                </a:solidFill>
                <a:latin typeface="Times New Roman" pitchFamily="18" charset="0"/>
                <a:ea typeface="宋体" pitchFamily="2" charset="-122"/>
              </a:defRPr>
            </a:lvl3pPr>
            <a:lvl4pPr marL="2173288"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4pPr>
            <a:lvl5pPr marL="2592388"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5pPr>
          </a:lstStyle>
          <a:p>
            <a:pPr lvl="0">
              <a:lnSpc>
                <a:spcPct val="80000"/>
              </a:lnSpc>
              <a:buClr>
                <a:srgbClr val="FF66CC"/>
              </a:buClr>
              <a:buFont typeface="Wingdings" pitchFamily="2" charset="2"/>
              <a:buNone/>
            </a:pPr>
            <a:r>
              <a:rPr sz="2400" b="1"/>
              <a:t>原因：</a:t>
            </a:r>
            <a:endParaRPr sz="2400" b="1"/>
          </a:p>
          <a:p>
            <a:pPr lvl="0">
              <a:lnSpc>
                <a:spcPct val="80000"/>
              </a:lnSpc>
              <a:buClr>
                <a:srgbClr val="FF66CC"/>
              </a:buClr>
              <a:buFont typeface="Wingdings" pitchFamily="2" charset="2"/>
              <a:buChar char="l"/>
            </a:pPr>
            <a:r>
              <a:rPr sz="2400" b="1"/>
              <a:t>（1）企业内部合理分工被破坏，生产难以协调；</a:t>
            </a:r>
            <a:endParaRPr sz="2400" b="1"/>
          </a:p>
          <a:p>
            <a:pPr lvl="0">
              <a:lnSpc>
                <a:spcPct val="80000"/>
              </a:lnSpc>
              <a:buClr>
                <a:srgbClr val="FF66CC"/>
              </a:buClr>
              <a:buFont typeface="Wingdings" pitchFamily="2" charset="2"/>
              <a:buChar char="l"/>
            </a:pPr>
            <a:r>
              <a:rPr sz="2400" b="1"/>
              <a:t>（2）管理阶层的增加；</a:t>
            </a:r>
            <a:endParaRPr sz="2400" b="1"/>
          </a:p>
          <a:p>
            <a:pPr lvl="0">
              <a:lnSpc>
                <a:spcPct val="80000"/>
              </a:lnSpc>
              <a:buClr>
                <a:srgbClr val="FF66CC"/>
              </a:buClr>
              <a:buFont typeface="Wingdings" pitchFamily="2" charset="2"/>
              <a:buChar char="l"/>
            </a:pPr>
            <a:r>
              <a:rPr sz="2400" b="1"/>
              <a:t>（3）产品销售规模庞大、环节加长；</a:t>
            </a:r>
            <a:endParaRPr sz="2400" b="1"/>
          </a:p>
          <a:p>
            <a:pPr lvl="0">
              <a:lnSpc>
                <a:spcPct val="80000"/>
              </a:lnSpc>
              <a:buClr>
                <a:srgbClr val="FF66CC"/>
              </a:buClr>
              <a:buFont typeface="Wingdings" pitchFamily="2" charset="2"/>
              <a:buChar char="l"/>
            </a:pPr>
            <a:r>
              <a:rPr sz="2400" b="1"/>
              <a:t>（4）获得企业决策的各种信息困难。</a:t>
            </a:r>
            <a:endParaRPr sz="2400" b="1"/>
          </a:p>
        </p:txBody>
      </p:sp>
      <p:sp>
        <p:nvSpPr>
          <p:cNvPr id="368648" name=""/>
          <p:cNvSpPr/>
          <p:nvPr/>
        </p:nvSpPr>
        <p:spPr>
          <a:xfrm>
            <a:off x="4716462" y="2446338"/>
            <a:ext cx="3816350" cy="898525"/>
          </a:xfrm>
          <a:prstGeom prst="rect">
            <a:avLst/>
          </a:prstGeom>
          <a:solidFill>
            <a:srgbClr val="FFFFFF"/>
          </a:solidFill>
          <a:ln w="76200">
            <a:solidFill>
              <a:srgbClr val="008000"/>
            </a:solidFill>
            <a:miter lim="800000"/>
          </a:ln>
          <a:effectLst/>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FF0000"/>
              </a:buClr>
              <a:buSzPct val="95000"/>
              <a:buFont typeface="Wingdings" pitchFamily="2" charset="2"/>
              <a:buChar char="n"/>
            </a:pPr>
            <a:r>
              <a:rPr b="1"/>
              <a:t>其他情况不变，产量增加倍数&lt;成本增加倍数</a:t>
            </a:r>
            <a:endParaRPr b="1"/>
          </a:p>
        </p:txBody>
      </p:sp>
      <p:sp>
        <p:nvSpPr>
          <p:cNvPr id="368649" name="Slide Number Placeholder 4"/>
          <p:cNvSpPr>
            <a:spLocks noGrp="1"/>
          </p:cNvSpPr>
          <p:nvPr>
            <p:ph type="sldNum" sz="quarter" idx="3"/>
          </p:nvPr>
        </p:nvSpPr>
        <p:spPr/>
        <p:txBody>
          <a:bodyPr/>
          <a:lstStyle/>
          <a:p>
            <a:pPr lvl="0" algn="r" eaLnBrk="1" hangingPunct="1">
              <a:spcBef>
                <a:spcPct val="50000"/>
              </a:spcBef>
            </a:pPr>
            <a:fld id="{3DE5E7C0-F3F1-4E16-9559-5E344E4679E9}" type="slidenum">
              <a:rPr sz="2000" b="1">
                <a:solidFill>
                  <a:srgbClr val="003399"/>
                </a:solidFill>
                <a:latin typeface="宋体" pitchFamily="2" charset="-122"/>
              </a:rPr>
              <a:t>17</a:t>
            </a:fld>
            <a:endParaRPr lang="en-US"/>
          </a:p>
        </p:txBody>
      </p:sp>
      <p:sp>
        <p:nvSpPr>
          <p:cNvPr id="368650" name="Footer Placeholder 3"/>
          <p:cNvSpPr>
            <a:spLocks noGrp="1"/>
          </p:cNvSpPr>
          <p:nvPr>
            <p:ph type="ftr" sz="quarter" idx="2"/>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68651" name="TextBox 368650"/>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西方经济学微观第五章成本论共37页，您现在浏览的是第17页!</a:t>
            </a:r>
          </a:p>
        </p:txBody>
      </p:sp>
    </p:spTree>
  </p:cSld>
  <p:clrMapOvr>
    <a:masterClrMapping/>
  </p:clrMapOvr>
  <mc:AlternateContent>
    <mc:Choice xmlns:p14="http://schemas.microsoft.com/office/powerpoint/2010/main" Requires="p14">
      <p:transition spd="med" p14:dur="1600">
        <p:blinds dir="vert"/>
        <p:sndAc>
          <p:stSnd>
            <p:snd r:embed="rId2" name="chimes.wav"/>
          </p:stSnd>
        </p:sndAc>
      </p:transition>
    </mc:Choice>
    <mc:Fallback>
      <p:transition spd="med">
        <p:blinds dir="vert"/>
        <p:sndAc>
          <p:stSnd>
            <p:snd r:embed="rId2" name="chimes.wav"/>
          </p:stSnd>
        </p:sndAc>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7618" name=""/>
          <p:cNvSpPr/>
          <p:nvPr>
            <p:ph type="title"/>
          </p:nvPr>
        </p:nvSpPr>
        <p:spPr bwMode="auto">
          <a:xfrm>
            <a:off x="611188" y="187325"/>
            <a:ext cx="4638675" cy="598488"/>
          </a:xfrm>
          <a:prstGeom prst="rect">
            <a:avLst/>
          </a:prstGeom>
          <a:noFill/>
          <a:ln w="9525" cap="flat" cmpd="sng">
            <a:noFill/>
            <a:prstDash val="solid"/>
            <a:miter lim="800000"/>
          </a:ln>
          <a:effectLst/>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1" lang="zh-CN" altLang="en-US" sz="3200" b="1" i="0" u="none" baseline="0">
                <a:solidFill>
                  <a:schemeClr val="tx2"/>
                </a:solidFill>
                <a:latin typeface="Times New Roman" pitchFamily="18" charset="0"/>
                <a:ea typeface="宋体" pitchFamily="2" charset="-122"/>
              </a:defRPr>
            </a:lvl1pPr>
          </a:lstStyle>
          <a:p>
            <a:pPr lvl="0"/>
            <a:r>
              <a:t>4.外在经济与外在不经济 </a:t>
            </a:r>
          </a:p>
        </p:txBody>
      </p:sp>
      <p:sp>
        <p:nvSpPr>
          <p:cNvPr id="367619" name=""/>
          <p:cNvSpPr/>
          <p:nvPr>
            <p:ph type="body" idx="4294967295"/>
          </p:nvPr>
        </p:nvSpPr>
        <p:spPr>
          <a:xfrm>
            <a:off x="611188" y="1344612"/>
            <a:ext cx="3810000" cy="1322388"/>
          </a:xfrm>
          <a:prstGeom prst="rect">
            <a:avLst/>
          </a:prstGeom>
          <a:blipFill rotWithShape="0">
            <a:blip r:embed="rId2">
              <a:alphaModFix/>
            </a:blip>
            <a:tile tx="0" ty="0" sx="100000" sy="100000" flip="none" algn="tl"/>
          </a:blipFill>
          <a:ln w="76200" cmpd="sng">
            <a:solidFill>
              <a:srgbClr val="336600"/>
            </a:solidFill>
            <a:miter lim="800000"/>
          </a:ln>
        </p:spPr>
        <p:txBody>
          <a:bodyPr/>
          <a:lstStyle>
            <a:lvl1pPr marL="0" indent="0"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1333500" indent="-53340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970088" indent="-4572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2530475"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3090862" indent="-3810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buNone/>
            </a:pPr>
            <a:r>
              <a:rPr sz="2400" b="1">
                <a:latin typeface="宋体" pitchFamily="2" charset="-122"/>
              </a:rPr>
              <a:t>外在经济：</a:t>
            </a:r>
            <a:r>
              <a:rPr sz="2400" b="1">
                <a:solidFill>
                  <a:srgbClr val="0000CC"/>
                </a:solidFill>
                <a:latin typeface="宋体" pitchFamily="2" charset="-122"/>
              </a:rPr>
              <a:t>行业规模扩大，给个别厂商带来产量与收益的增加。</a:t>
            </a:r>
            <a:endParaRPr sz="2400" b="1">
              <a:solidFill>
                <a:srgbClr val="0000CC"/>
              </a:solidFill>
              <a:latin typeface="宋体" pitchFamily="2" charset="-122"/>
            </a:endParaRPr>
          </a:p>
        </p:txBody>
      </p:sp>
      <p:sp>
        <p:nvSpPr>
          <p:cNvPr id="367620" name=""/>
          <p:cNvSpPr/>
          <p:nvPr>
            <p:ph type="body" idx="4294967295"/>
          </p:nvPr>
        </p:nvSpPr>
        <p:spPr>
          <a:xfrm>
            <a:off x="611188" y="2901950"/>
            <a:ext cx="3816350" cy="1208088"/>
          </a:xfrm>
          <a:prstGeom prst="rect">
            <a:avLst/>
          </a:prstGeom>
          <a:blipFill rotWithShape="0">
            <a:blip r:embed="rId2">
              <a:alphaModFix/>
            </a:blip>
            <a:tile tx="0" ty="0" sx="100000" sy="100000" flip="none" algn="tl"/>
          </a:blipFill>
          <a:ln w="76200" cmpd="sng">
            <a:solidFill>
              <a:srgbClr val="336600"/>
            </a:solidFill>
            <a:miter lim="800000"/>
          </a:ln>
        </p:spPr>
        <p:txBody>
          <a:bodyPr rot="0" vert="horz" wrap="square" lIns="91440" tIns="45720" rIns="91440" bIns="45720" anchor="t" anchorCtr="0">
            <a:noAutofit/>
          </a:bodyPr>
          <a:lstStyle>
            <a:lvl1pPr marL="0" indent="0" algn="l"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830262" indent="-285750" algn="l"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238250" indent="-228600" algn="l"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46238" indent="-228600" algn="l"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lvl="0">
              <a:lnSpc>
                <a:spcPct val="90000"/>
              </a:lnSpc>
              <a:buNone/>
            </a:pPr>
            <a:r>
              <a:rPr sz="2400" b="1"/>
              <a:t>外在不经济</a:t>
            </a:r>
            <a:r>
              <a:rPr sz="2400"/>
              <a:t>：</a:t>
            </a:r>
            <a:r>
              <a:rPr sz="2400" b="1">
                <a:solidFill>
                  <a:srgbClr val="0000CC"/>
                </a:solidFill>
              </a:rPr>
              <a:t>行业规模过大，给个别厂商带来的产量与收益的减少。</a:t>
            </a:r>
            <a:endParaRPr sz="2400" b="1">
              <a:solidFill>
                <a:srgbClr val="0000CC"/>
              </a:solidFill>
            </a:endParaRPr>
          </a:p>
        </p:txBody>
      </p:sp>
      <p:sp>
        <p:nvSpPr>
          <p:cNvPr id="367621" name=""/>
          <p:cNvSpPr/>
          <p:nvPr/>
        </p:nvSpPr>
        <p:spPr>
          <a:xfrm>
            <a:off x="6084888" y="260350"/>
            <a:ext cx="2519362" cy="865188"/>
          </a:xfrm>
          <a:prstGeom prst="wedgeRoundRectCallout">
            <a:avLst>
              <a:gd name="adj1" fmla="val -90014"/>
              <a:gd name="adj2" fmla="val 9634"/>
              <a:gd name="adj3" fmla="val 16667"/>
            </a:avLst>
          </a:prstGeom>
          <a:solidFill>
            <a:schemeClr val="accent1"/>
          </a:solidFill>
          <a:ln>
            <a:solidFill>
              <a:schemeClr val="tx1"/>
            </a:solidFill>
            <a:miter lim="800000"/>
          </a:ln>
          <a:effectLst/>
        </p:spPr>
        <p:txBody>
          <a:bodyPr>
            <a:no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lgn="ctr"/>
            <a:r>
              <a:rPr sz="2000"/>
              <a:t>外在（部）性：</a:t>
            </a:r>
            <a:endParaRPr sz="2000"/>
          </a:p>
          <a:p>
            <a:pPr lvl="0" algn="ctr">
              <a:buChar char="•"/>
            </a:pPr>
            <a:r>
              <a:t>正   负 </a:t>
            </a:r>
          </a:p>
        </p:txBody>
      </p:sp>
      <p:sp>
        <p:nvSpPr>
          <p:cNvPr id="367622" name=""/>
          <p:cNvSpPr/>
          <p:nvPr/>
        </p:nvSpPr>
        <p:spPr>
          <a:xfrm>
            <a:off x="4876800" y="1371600"/>
            <a:ext cx="3810000" cy="2025650"/>
          </a:xfrm>
          <a:prstGeom prst="rect">
            <a:avLst/>
          </a:prstGeom>
          <a:blipFill rotWithShape="0">
            <a:blip r:embed="rId2"/>
            <a:tile tx="0" ty="0" sx="100000" sy="100000" flip="none" algn="tl"/>
          </a:blipFill>
          <a:ln w="76200">
            <a:solidFill>
              <a:srgbClr val="336600"/>
            </a:solidFill>
            <a:miter lim="800000"/>
          </a:ln>
        </p:spPr>
        <p:txBody>
          <a:bodyPr/>
          <a:lstStyle>
            <a:defPPr algn="l" rtl="0" eaLnBrk="0" hangingPunct="0">
              <a:defRPr kumimoji="1" lang="zh-CN" altLang="en-US" b="1"/>
            </a:defPPr>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195262" lvl="0" indent="-195262">
              <a:lnSpc>
                <a:spcPct val="90000"/>
              </a:lnSpc>
              <a:buNone/>
            </a:pPr>
            <a:r>
              <a:rPr sz="2400" b="1">
                <a:solidFill>
                  <a:srgbClr val="003300"/>
                </a:solidFill>
              </a:rPr>
              <a:t>外在经济的原因</a:t>
            </a:r>
            <a:endParaRPr sz="2400" b="1">
              <a:solidFill>
                <a:srgbClr val="003300"/>
              </a:solidFill>
            </a:endParaRPr>
          </a:p>
          <a:p>
            <a:pPr marL="195262" lvl="0" indent="-195262">
              <a:lnSpc>
                <a:spcPct val="90000"/>
              </a:lnSpc>
            </a:pPr>
            <a:r>
              <a:rPr sz="2400" b="1"/>
              <a:t>交通通讯等</a:t>
            </a:r>
            <a:r>
              <a:rPr sz="2400" b="1">
                <a:solidFill>
                  <a:srgbClr val="0000CC"/>
                </a:solidFill>
              </a:rPr>
              <a:t>基础设施</a:t>
            </a:r>
            <a:r>
              <a:rPr sz="2400" b="1"/>
              <a:t>更为经济和更好地供给</a:t>
            </a:r>
            <a:endParaRPr sz="2400" b="1"/>
          </a:p>
          <a:p>
            <a:pPr marL="195262" lvl="0" indent="-195262">
              <a:lnSpc>
                <a:spcPct val="90000"/>
              </a:lnSpc>
            </a:pPr>
            <a:r>
              <a:rPr sz="2400" b="1"/>
              <a:t>行业信息和人才更容易</a:t>
            </a:r>
            <a:r>
              <a:rPr sz="2400" b="1">
                <a:solidFill>
                  <a:srgbClr val="0000CC"/>
                </a:solidFill>
              </a:rPr>
              <a:t>流通和获得</a:t>
            </a:r>
            <a:r>
              <a:rPr sz="2400" b="1"/>
              <a:t>。</a:t>
            </a:r>
            <a:endParaRPr sz="2400" b="1"/>
          </a:p>
        </p:txBody>
      </p:sp>
      <p:sp>
        <p:nvSpPr>
          <p:cNvPr id="367623" name=""/>
          <p:cNvSpPr/>
          <p:nvPr/>
        </p:nvSpPr>
        <p:spPr>
          <a:xfrm>
            <a:off x="609600" y="4365625"/>
            <a:ext cx="3810000" cy="1800225"/>
          </a:xfrm>
          <a:prstGeom prst="rect">
            <a:avLst/>
          </a:prstGeom>
          <a:blipFill rotWithShape="0">
            <a:blip r:embed="rId2"/>
            <a:tile tx="0" ty="0" sx="100000" sy="100000" flip="none" algn="tl"/>
          </a:blipFill>
          <a:ln w="76200">
            <a:solidFill>
              <a:srgbClr val="336600"/>
            </a:solidFill>
            <a:miter lim="800000"/>
          </a:ln>
        </p:spPr>
        <p:txBody>
          <a:bodyPr>
            <a:noAutofit/>
          </a:bodyPr>
          <a:lstStyle>
            <a:defPPr algn="l" rtl="0" eaLnBrk="0" hangingPunct="0">
              <a:defRPr kumimoji="1" lang="zh-CN" altLang="en-US" b="1"/>
            </a:defPPr>
            <a:lvl1pPr marL="342900" indent="-342900" algn="l" defTabSz="914400" rtl="0" eaLnBrk="1" fontAlgn="base" hangingPunct="1">
              <a:lnSpc>
                <a:spcPct val="100000"/>
              </a:lnSpc>
              <a:spcBef>
                <a:spcPct val="20000"/>
              </a:spcBef>
              <a:spcAft>
                <a:spcPct val="0"/>
              </a:spcAft>
              <a:buClr>
                <a:schemeClr val="bg2"/>
              </a:buClr>
              <a:buSzTx/>
              <a:buFont typeface="Monotype Sorts" pitchFamily="2" charset="2"/>
              <a:buChar char="§"/>
              <a:defRPr kumimoji="1" lang="zh-CN" altLang="en-US" sz="2800" b="0" i="0" u="none" baseline="0">
                <a:solidFill>
                  <a:schemeClr val="tx1"/>
                </a:solidFill>
                <a:latin typeface="Times New Roman" pitchFamily="18"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bg2"/>
              </a:buClr>
              <a:buSzPct val="50000"/>
              <a:buFont typeface="Monotype Sorts" pitchFamily="2" charset="2"/>
              <a:buChar char="l"/>
              <a:defRPr kumimoji="1" lang="zh-CN" altLang="en-US" sz="2400" b="0" i="0" u="none" baseline="0">
                <a:solidFill>
                  <a:schemeClr val="tx1"/>
                </a:solidFill>
                <a:latin typeface="Times New Roman" pitchFamily="18" charset="0"/>
                <a:ea typeface="宋体" pitchFamily="2" charset="-122"/>
              </a:defRPr>
            </a:lvl2pPr>
            <a:lvl3pPr marL="1143000" indent="-228600" algn="l" defTabSz="914400" rtl="0" eaLnBrk="1" fontAlgn="base" hangingPunct="1">
              <a:lnSpc>
                <a:spcPct val="100000"/>
              </a:lnSpc>
              <a:spcBef>
                <a:spcPct val="20000"/>
              </a:spcBef>
              <a:spcAft>
                <a:spcPct val="0"/>
              </a:spcAft>
              <a:buClrTx/>
              <a:buSzTx/>
              <a:buFontTx/>
              <a:buChar char="•"/>
              <a:defRPr kumimoji="1" lang="zh-CN" altLang="en-US" sz="2000" b="0" i="0" u="none" baseline="0">
                <a:solidFill>
                  <a:schemeClr val="tx1"/>
                </a:solidFill>
                <a:latin typeface="Times New Roman" pitchFamily="18" charset="0"/>
                <a:ea typeface="宋体" pitchFamily="2" charset="-122"/>
              </a:defRPr>
            </a:lvl3pPr>
            <a:lvl4pPr marL="16002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4pPr>
            <a:lvl5pPr marL="2057400" indent="-228600" algn="l" defTabSz="914400" rtl="0" eaLnBrk="1" fontAlgn="base" hangingPunct="1">
              <a:lnSpc>
                <a:spcPct val="100000"/>
              </a:lnSpc>
              <a:spcBef>
                <a:spcPct val="20000"/>
              </a:spcBef>
              <a:spcAft>
                <a:spcPct val="0"/>
              </a:spcAft>
              <a:buClrTx/>
              <a:buSzTx/>
              <a:buFontTx/>
              <a:buChar char="»"/>
              <a:defRPr kumimoji="1" lang="zh-CN" altLang="en-US" sz="1800" b="0" i="0" u="none" baseline="0">
                <a:solidFill>
                  <a:schemeClr val="tx1"/>
                </a:solidFill>
                <a:latin typeface="Times New Roman" pitchFamily="18" charset="0"/>
                <a:ea typeface="宋体" pitchFamily="2" charset="-122"/>
              </a:defRPr>
            </a:lvl5pPr>
          </a:lstStyle>
          <a:p>
            <a:pPr marL="0" lvl="0" indent="0">
              <a:buNone/>
            </a:pPr>
            <a:r>
              <a:rPr sz="2400" b="1">
                <a:solidFill>
                  <a:srgbClr val="0000CC"/>
                </a:solidFill>
              </a:rPr>
              <a:t>外在不经济的原因：</a:t>
            </a:r>
            <a:endParaRPr sz="2400" b="1">
              <a:solidFill>
                <a:srgbClr val="0000CC"/>
              </a:solidFill>
            </a:endParaRPr>
          </a:p>
          <a:p>
            <a:pPr marL="0" lvl="0" indent="0">
              <a:lnSpc>
                <a:spcPct val="90000"/>
              </a:lnSpc>
            </a:pPr>
            <a:r>
              <a:rPr sz="2400" b="1"/>
              <a:t>竞争加剧，</a:t>
            </a:r>
            <a:r>
              <a:rPr sz="2400" b="1">
                <a:solidFill>
                  <a:srgbClr val="0000CC"/>
                </a:solidFill>
              </a:rPr>
              <a:t>要素价格提高</a:t>
            </a:r>
            <a:endParaRPr sz="2400" b="1">
              <a:solidFill>
                <a:srgbClr val="0000CC"/>
              </a:solidFill>
              <a:latin typeface="楷体_GB2312" pitchFamily="49" charset="-122"/>
              <a:ea typeface="楷体_GB2312" pitchFamily="49" charset="-122"/>
            </a:endParaRPr>
          </a:p>
          <a:p>
            <a:pPr marL="0" lvl="0" indent="0">
              <a:lnSpc>
                <a:spcPct val="90000"/>
              </a:lnSpc>
            </a:pPr>
            <a:r>
              <a:rPr sz="2400" b="1"/>
              <a:t>环境污染，</a:t>
            </a:r>
            <a:endParaRPr sz="2400" b="1"/>
          </a:p>
          <a:p>
            <a:pPr marL="0" lvl="0" indent="0">
              <a:lnSpc>
                <a:spcPct val="90000"/>
              </a:lnSpc>
            </a:pPr>
            <a:r>
              <a:rPr sz="2400" b="1"/>
              <a:t>对基础设施的压力增加。 </a:t>
            </a:r>
            <a:endParaRPr sz="2400" b="1"/>
          </a:p>
        </p:txBody>
      </p:sp>
      <p:grpSp>
        <p:nvGrpSpPr>
          <p:cNvPr id="367636" name=""/>
          <p:cNvGrpSpPr/>
          <p:nvPr/>
        </p:nvGrpSpPr>
        <p:grpSpPr>
          <a:xfrm>
            <a:off x="4859338" y="3573462"/>
            <a:ext cx="3816350" cy="2546350"/>
            <a:chOff x="3061" y="2251"/>
            <a:chExt cx="2404" cy="1604"/>
          </a:xfrm>
        </p:grpSpPr>
        <p:grpSp>
          <p:nvGrpSpPr>
            <p:cNvPr id="367634" name=""/>
            <p:cNvGrpSpPr/>
            <p:nvPr/>
          </p:nvGrpSpPr>
          <p:grpSpPr>
            <a:xfrm>
              <a:off x="3061" y="2251"/>
              <a:ext cx="2053" cy="1604"/>
              <a:chOff x="3328" y="2171"/>
              <a:chExt cx="2053" cy="1604"/>
            </a:xfrm>
          </p:grpSpPr>
          <p:cxnSp>
            <p:nvCxnSpPr>
              <p:cNvPr id="367624" name=""/>
              <p:cNvCxnSpPr/>
              <p:nvPr/>
            </p:nvCxnSpPr>
            <p:spPr>
              <a:xfrm flipH="1" flipV="1">
                <a:off x="3328" y="2216"/>
                <a:ext cx="0" cy="1550"/>
              </a:xfrm>
              <a:prstGeom prst="line">
                <a:avLst/>
              </a:prstGeom>
              <a:noFill/>
              <a:ln w="28575">
                <a:solidFill>
                  <a:schemeClr val="tx1"/>
                </a:solidFill>
                <a:miter lim="800000"/>
                <a:tailEnd type="triangle"/>
              </a:ln>
            </p:spPr>
          </p:cxnSp>
          <p:sp>
            <p:nvSpPr>
              <p:cNvPr id="367625" name=""/>
              <p:cNvSpPr/>
              <p:nvPr/>
            </p:nvSpPr>
            <p:spPr>
              <a:xfrm>
                <a:off x="3419" y="2171"/>
                <a:ext cx="244" cy="288"/>
              </a:xfrm>
              <a:prstGeom prst="rect">
                <a:avLst/>
              </a:prstGeom>
              <a:noFill/>
              <a:ln>
                <a:noFill/>
                <a:miter lim="800000"/>
              </a:ln>
            </p:spPr>
            <p:txBody>
              <a:bodyPr>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t>C</a:t>
                </a:r>
              </a:p>
            </p:txBody>
          </p:sp>
          <p:cxnSp>
            <p:nvCxnSpPr>
              <p:cNvPr id="367626" name=""/>
              <p:cNvCxnSpPr/>
              <p:nvPr/>
            </p:nvCxnSpPr>
            <p:spPr>
              <a:xfrm>
                <a:off x="3328" y="3766"/>
                <a:ext cx="1860" cy="0"/>
              </a:xfrm>
              <a:prstGeom prst="line">
                <a:avLst/>
              </a:prstGeom>
              <a:noFill/>
              <a:ln w="28575">
                <a:solidFill>
                  <a:schemeClr val="tx1"/>
                </a:solidFill>
                <a:miter lim="800000"/>
                <a:tailEnd type="triangle"/>
              </a:ln>
            </p:spPr>
          </p:cxnSp>
          <p:sp>
            <p:nvSpPr>
              <p:cNvPr id="367627" name=""/>
              <p:cNvSpPr/>
              <p:nvPr/>
            </p:nvSpPr>
            <p:spPr>
              <a:xfrm>
                <a:off x="4871" y="3487"/>
                <a:ext cx="255"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t>Q</a:t>
                </a:r>
              </a:p>
            </p:txBody>
          </p:sp>
          <p:sp>
            <p:nvSpPr>
              <p:cNvPr id="367628" name=""/>
              <p:cNvSpPr/>
              <p:nvPr/>
            </p:nvSpPr>
            <p:spPr>
              <a:xfrm>
                <a:off x="3424" y="2614"/>
                <a:ext cx="1680" cy="696"/>
              </a:xfrm>
              <a:custGeom>
                <a:rect l="l" t="t" r="r" b="b"/>
                <a:pathLst>
                  <a:path w="1680" h="696">
                    <a:moveTo>
                      <a:pt x="0" y="0"/>
                    </a:moveTo>
                    <a:cubicBezTo>
                      <a:pt x="244" y="324"/>
                      <a:pt x="488" y="648"/>
                      <a:pt x="768" y="672"/>
                    </a:cubicBezTo>
                    <a:cubicBezTo>
                      <a:pt x="1048" y="696"/>
                      <a:pt x="1528" y="232"/>
                      <a:pt x="1680" y="144"/>
                    </a:cubicBezTo>
                  </a:path>
                </a:pathLst>
              </a:custGeom>
              <a:noFill/>
              <a:ln w="28575" cmpd="sng">
                <a:solidFill>
                  <a:schemeClr val="tx1"/>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7629" name=""/>
              <p:cNvSpPr/>
              <p:nvPr/>
            </p:nvSpPr>
            <p:spPr>
              <a:xfrm>
                <a:off x="4649" y="2523"/>
                <a:ext cx="59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t>LAC1</a:t>
                </a:r>
              </a:p>
            </p:txBody>
          </p:sp>
          <p:sp>
            <p:nvSpPr>
              <p:cNvPr id="367631" name=""/>
              <p:cNvSpPr/>
              <p:nvPr/>
            </p:nvSpPr>
            <p:spPr>
              <a:xfrm>
                <a:off x="3424" y="2886"/>
                <a:ext cx="1680" cy="696"/>
              </a:xfrm>
              <a:custGeom>
                <a:rect l="l" t="t" r="r" b="b"/>
                <a:pathLst>
                  <a:path w="1680" h="696">
                    <a:moveTo>
                      <a:pt x="0" y="0"/>
                    </a:moveTo>
                    <a:cubicBezTo>
                      <a:pt x="244" y="324"/>
                      <a:pt x="488" y="648"/>
                      <a:pt x="768" y="672"/>
                    </a:cubicBezTo>
                    <a:cubicBezTo>
                      <a:pt x="1048" y="696"/>
                      <a:pt x="1528" y="232"/>
                      <a:pt x="1680" y="144"/>
                    </a:cubicBezTo>
                  </a:path>
                </a:pathLst>
              </a:custGeom>
              <a:noFill/>
              <a:ln w="28575" cmpd="sng">
                <a:solidFill>
                  <a:schemeClr val="tx1"/>
                </a:solidFill>
                <a:miter lim="800000"/>
              </a:ln>
            </p:spPr>
            <p:txBody>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p:txBody>
          </p:sp>
          <p:sp>
            <p:nvSpPr>
              <p:cNvPr id="367632" name=""/>
              <p:cNvSpPr/>
              <p:nvPr/>
            </p:nvSpPr>
            <p:spPr>
              <a:xfrm>
                <a:off x="4785" y="3113"/>
                <a:ext cx="596" cy="288"/>
              </a:xfrm>
              <a:prstGeom prst="rect">
                <a:avLst/>
              </a:prstGeom>
              <a:noFill/>
              <a:ln>
                <a:noFill/>
                <a:miter lim="800000"/>
              </a:ln>
            </p:spPr>
            <p:txBody>
              <a:bodyPr wrap="none" anchor="t"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r>
                  <a:t>LAC2</a:t>
                </a:r>
              </a:p>
            </p:txBody>
          </p:sp>
          <p:cxnSp>
            <p:nvCxnSpPr>
              <p:cNvPr id="367633" name=""/>
              <p:cNvCxnSpPr/>
              <p:nvPr/>
            </p:nvCxnSpPr>
            <p:spPr>
              <a:xfrm flipH="1">
                <a:off x="4241" y="3339"/>
                <a:ext cx="0" cy="227"/>
              </a:xfrm>
              <a:prstGeom prst="line">
                <a:avLst/>
              </a:prstGeom>
              <a:noFill/>
              <a:ln w="76200" cmpd="tri">
                <a:solidFill>
                  <a:srgbClr val="006600"/>
                </a:solidFill>
                <a:miter lim="800000"/>
                <a:tailEnd type="triangle"/>
              </a:ln>
              <a:effectLst/>
            </p:spPr>
          </p:cxnSp>
        </p:grpSp>
        <p:sp>
          <p:nvSpPr>
            <p:cNvPr id="367635" name=""/>
            <p:cNvSpPr/>
            <p:nvPr/>
          </p:nvSpPr>
          <p:spPr>
            <a:xfrm>
              <a:off x="3515" y="2296"/>
              <a:ext cx="1950" cy="312"/>
            </a:xfrm>
            <a:prstGeom prst="rect">
              <a:avLst/>
            </a:prstGeom>
            <a:blipFill rotWithShape="0">
              <a:blip r:embed="rId3"/>
              <a:tile tx="0" ty="0" sx="100000" sy="100000" flip="none" algn="tl"/>
            </a:blipFill>
            <a:ln w="38100">
              <a:solidFill>
                <a:schemeClr val="folHlink"/>
              </a:solidFill>
              <a:miter lim="800000"/>
            </a:ln>
            <a:effectLst/>
          </p:spPr>
          <p:txBody>
            <a:bodyPr anchor="ctr" anchorCtr="0">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400" b="0" i="0" u="none" baseline="0">
                  <a:solidFill>
                    <a:schemeClr val="tx1"/>
                  </a:solidFill>
                  <a:latin typeface="Times New Roman" pitchFamily="18" charset="0"/>
                  <a:ea typeface="宋体" pitchFamily="2" charset="-122"/>
                </a:defRPr>
              </a:lvl5pPr>
            </a:lstStyle>
            <a:p>
              <a:pPr lvl="0">
                <a:buClr>
                  <a:srgbClr val="006600"/>
                </a:buClr>
                <a:buFont typeface="Wingdings" pitchFamily="2" charset="2"/>
              </a:pPr>
              <a:r>
                <a:t>外在经济使LAC下移</a:t>
              </a:r>
              <a:endParaRPr b="1"/>
            </a:p>
          </p:txBody>
        </p:sp>
      </p:grpSp>
      <p:sp>
        <p:nvSpPr>
          <p:cNvPr id="367639" name="Slide Number Placeholder 5"/>
          <p:cNvSpPr>
            <a:spLocks noGrp="1"/>
          </p:cNvSpPr>
          <p:nvPr>
            <p:ph type="sldNum" sz="quarter" idx="4"/>
          </p:nvPr>
        </p:nvSpPr>
        <p:spPr/>
        <p:txBody>
          <a:bodyPr/>
          <a:lstStyle/>
          <a:p>
            <a:pPr lvl="0" algn="r" eaLnBrk="1" hangingPunct="1">
              <a:spcBef>
                <a:spcPct val="50000"/>
              </a:spcBef>
            </a:pPr>
            <a:fld id="{41A1FB62-888A-4BAF-A954-94CE267A7182}" type="slidenum">
              <a:rPr sz="2000" b="1">
                <a:solidFill>
                  <a:srgbClr val="003399"/>
                </a:solidFill>
                <a:latin typeface="宋体" pitchFamily="2" charset="-122"/>
              </a:rPr>
              <a:t>18</a:t>
            </a:fld>
            <a:endParaRPr lang="en-US"/>
          </a:p>
        </p:txBody>
      </p:sp>
      <p:sp>
        <p:nvSpPr>
          <p:cNvPr id="367637" name="Footer Placeholder 4"/>
          <p:cNvSpPr>
            <a:spLocks noGrp="1"/>
          </p:cNvSpPr>
          <p:nvPr>
            <p:ph type="ftr" sz="quarter" idx="3"/>
          </p:nvPr>
        </p:nvSpPr>
        <p:spPr/>
        <p:txBody>
          <a:bodyPr/>
          <a:lstStyle/>
          <a:p>
            <a:pPr lvl="0" algn="ctr" eaLnBrk="1" hangingPunct="1">
              <a:spcBef>
                <a:spcPct val="50000"/>
              </a:spcBef>
            </a:pPr>
            <a:endParaRPr b="1">
              <a:solidFill>
                <a:srgbClr val="990033"/>
              </a:solidFill>
              <a:latin typeface="隶书" pitchFamily="49" charset="-122"/>
              <a:ea typeface="隶书" pitchFamily="49" charset="-122"/>
            </a:endParaRPr>
          </a:p>
        </p:txBody>
      </p:sp>
      <p:sp>
        <p:nvSpPr>
          <p:cNvPr id="367638" name="TextBox 367637"/>
          <p:cNvSpPr txBox="1"/>
          <p:nvPr/>
        </p:nvSpPr>
        <p:spPr>
          <a:xfrm flipH="1">
            <a:off x="0" y="0"/>
            <a:ext cx="0" cy="0"/>
          </a:xfrm>
          <a:prstGeom prst="rect">
            <a:avLst/>
          </a:prstGeom>
          <a:noFill/>
        </p:spPr>
        <p:txBody>
          <a:bodyPr wrap="none">
            <a:spAutoFit/>
          </a:bodyPr>
          <a:lstStyle>
            <a:defPPr algn="l" rtl="0" eaLnBrk="0" hangingPunct="0">
              <a:defRPr kumimoji="1" lang="zh-CN" altLang="en-US" b="1"/>
            </a:defPPr>
            <a:lvl1pPr marL="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1pPr>
            <a:lvl2pPr marL="4572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2pPr>
            <a:lvl3pPr marL="9144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3pPr>
            <a:lvl4pPr marL="13716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4pPr>
            <a:lvl5pPr marL="1828800" indent="0" algn="l" defTabSz="914400" rtl="0" eaLnBrk="0" fontAlgn="base" hangingPunct="0">
              <a:lnSpc>
                <a:spcPct val="100000"/>
              </a:lnSpc>
              <a:spcBef>
                <a:spcPct val="0"/>
              </a:spcBef>
              <a:spcAft>
                <a:spcPct val="0"/>
              </a:spcAft>
              <a:buClrTx/>
              <a:buSzTx/>
              <a:buFontTx/>
              <a:buNone/>
              <a:defRPr kumimoji="1" sz="2400" b="0" i="0" u="none" baseline="0">
                <a:solidFill>
                  <a:schemeClr val="tx1"/>
                </a:solidFill>
                <a:latin typeface="Times New Roman" pitchFamily="18" charset="0"/>
                <a:ea typeface="宋体" pitchFamily="2" charset="-122"/>
              </a:defRPr>
            </a:lvl5pPr>
          </a:lstStyle>
          <a:p/>
          <a:p>
            <a:pPr>
              <a:defRPr sz="100">
                <a:solidFill>
                  <a:srgbClr val="FFFFFF"/>
                </a:solidFill>
              </a:defRPr>
            </a:pPr>
            <a:r>
              <a:t>西方经济学微观第五章成本论共37页，您现在浏览的是第18页!</a:t>
            </a:r>
          </a:p>
        </p:txBody>
      </p:sp>
    </p:spTree>
  </p:cSld>
  <p:clrMapOvr>
    <a:masterClrMapping/>
  </p:clrMapOvr>
  <mc:AlternateContent>
    <mc:Choice xmlns:p14="http://schemas.microsoft.com/office/powerpoint/2010/main" Requires="p14">
      <p:transition spd="med" p14:dur="1600">
        <p:blinds dir="vert"/>
        <p:sndAc>
          <p:stSnd>
            <p:snd r:embed="rId4" name="chimes.wav"/>
          </p:stSnd>
        </p:sndAc>
      </p:transition>
    </mc:Choice>
    <mc:Fallback>
      <p:transition spd="med">
        <p:blinds dir="vert"/>
        <p:sndAc>
          <p:stSnd>
            <p:snd r:embed="rId4" name="chimes.wav"/>
          </p:stSnd>
        </p:sndAc>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https://d.book118.com/776035200202010040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场景型模板">
  <a:themeElements>
    <a:clrScheme name="">
      <a:dk1>
        <a:srgbClr val="A9BDA9"/>
      </a:dk1>
      <a:lt1>
        <a:srgbClr val="333333"/>
      </a:lt1>
      <a:dk2>
        <a:srgbClr val="578963"/>
      </a:dk2>
      <a:lt2>
        <a:srgbClr val="004C2B"/>
      </a:lt2>
      <a:accent1>
        <a:srgbClr val="E1B7B7"/>
      </a:accent1>
      <a:accent2>
        <a:srgbClr val="B3E1B3"/>
      </a:accent2>
      <a:accent3>
        <a:srgbClr val="9BBB59"/>
      </a:accent3>
      <a:accent4>
        <a:srgbClr val="8064A2"/>
      </a:accent4>
      <a:accent5>
        <a:srgbClr val="4BACC6"/>
      </a:accent5>
      <a:accent6>
        <a:srgbClr val="F79646"/>
      </a:accent6>
      <a:hlink>
        <a:srgbClr val="BDD7E5"/>
      </a:hlink>
      <a:folHlink>
        <a:srgbClr val="D2AAD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A9BDA9"/>
        </a:dk1>
        <a:lt1>
          <a:srgbClr val="333333"/>
        </a:lt1>
        <a:dk2>
          <a:srgbClr val="578963"/>
        </a:dk2>
        <a:lt2>
          <a:srgbClr val="004C2B"/>
        </a:lt2>
        <a:accent1>
          <a:srgbClr val="E1B7B7"/>
        </a:accent1>
        <a:accent2>
          <a:srgbClr val="B3E1B3"/>
        </a:accent2>
        <a:accent3>
          <a:srgbClr val="9BBB59"/>
        </a:accent3>
        <a:accent4>
          <a:srgbClr val="8064A2"/>
        </a:accent4>
        <a:accent5>
          <a:srgbClr val="4BACC6"/>
        </a:accent5>
        <a:accent6>
          <a:srgbClr val="F79646"/>
        </a:accent6>
        <a:hlink>
          <a:srgbClr val="BDD7E5"/>
        </a:hlink>
        <a:folHlink>
          <a:srgbClr val="D2AAD2"/>
        </a:folHlink>
      </a:clrScheme>
    </a:extraClrScheme>
    <a:extraClrScheme>
      <a:clrScheme name="">
        <a:dk1>
          <a:srgbClr val="FFFFFF"/>
        </a:dk1>
        <a:lt1>
          <a:srgbClr val="333333"/>
        </a:lt1>
        <a:dk2>
          <a:srgbClr val="578963"/>
        </a:dk2>
        <a:lt2>
          <a:srgbClr val="004C2B"/>
        </a:lt2>
        <a:accent1>
          <a:srgbClr val="E1B7B7"/>
        </a:accent1>
        <a:accent2>
          <a:srgbClr val="B3E1B3"/>
        </a:accent2>
        <a:accent3>
          <a:srgbClr val="9BBB59"/>
        </a:accent3>
        <a:accent4>
          <a:srgbClr val="8064A2"/>
        </a:accent4>
        <a:accent5>
          <a:srgbClr val="4BACC6"/>
        </a:accent5>
        <a:accent6>
          <a:srgbClr val="F79646"/>
        </a:accent6>
        <a:hlink>
          <a:srgbClr val="BDD7E5"/>
        </a:hlink>
        <a:folHlink>
          <a:srgbClr val="D2AAD2"/>
        </a:folHlink>
      </a:clrScheme>
    </a:extraClrScheme>
    <a:extraClrScheme>
      <a:clrScheme name="">
        <a:dk1>
          <a:srgbClr val="FFFFFF"/>
        </a:dk1>
        <a:lt1>
          <a:srgbClr val="000000"/>
        </a:lt1>
        <a:dk2>
          <a:srgbClr val="393939"/>
        </a:dk2>
        <a:lt2>
          <a:srgbClr val="000000"/>
        </a:lt2>
        <a:accent1>
          <a:srgbClr val="CBCBCB"/>
        </a:accent1>
        <a:accent2>
          <a:srgbClr val="808080"/>
        </a:accent2>
        <a:accent3>
          <a:srgbClr val="9BBB59"/>
        </a:accent3>
        <a:accent4>
          <a:srgbClr val="8064A2"/>
        </a:accent4>
        <a:accent5>
          <a:srgbClr val="4BACC6"/>
        </a:accent5>
        <a:accent6>
          <a:srgbClr val="F79646"/>
        </a:accent6>
        <a:hlink>
          <a:srgbClr val="B2B2B2"/>
        </a:hlink>
        <a:folHlink>
          <a:srgbClr val="EAEAEA"/>
        </a:folHlink>
      </a:clrScheme>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262</Paragraphs>
  <Slides>19</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19</vt:i4>
      </vt:variant>
    </vt:vector>
  </HeadingPairs>
  <TitlesOfParts>
    <vt:vector baseType="lpstr" size="33">
      <vt:lpstr>Arial</vt:lpstr>
      <vt:lpstr>Calibri</vt:lpstr>
      <vt:lpstr>Times New Roman</vt:lpstr>
      <vt:lpstr>宋体</vt:lpstr>
      <vt:lpstr>Monotype Sorts</vt:lpstr>
      <vt:lpstr>隶书</vt:lpstr>
      <vt:lpstr>黑体</vt:lpstr>
      <vt:lpstr>Wingdings</vt:lpstr>
      <vt:lpstr>仿宋_GB2312</vt:lpstr>
      <vt:lpstr>Verdana</vt:lpstr>
      <vt:lpstr>Courier New</vt:lpstr>
      <vt:lpstr>Garamond</vt:lpstr>
      <vt:lpstr>楷体_GB2312</vt:lpstr>
      <vt:lpstr>Office Theme</vt:lpstr>
      <vt:lpstr>第五章  成本论</vt:lpstr>
      <vt:lpstr>一、成本的概念</vt:lpstr>
      <vt:lpstr>3.利润 </vt:lpstr>
      <vt:lpstr>二、短期总产量和短期总成本</vt:lpstr>
      <vt:lpstr>三、短期成本曲线</vt:lpstr>
      <vt:lpstr>3.短期平均成本SAC  average cost </vt:lpstr>
      <vt:lpstr>（3）短期平均成本SAC</vt:lpstr>
      <vt:lpstr>短期边际成本曲线</vt:lpstr>
      <vt:lpstr>6. 成本函数与产量函数间关系</vt:lpstr>
      <vt:lpstr> </vt:lpstr>
      <vt:lpstr>（2）SMC与SAC相交于SAC的最低点。</vt:lpstr>
      <vt:lpstr>练习</vt:lpstr>
      <vt:lpstr>LTC可以由STC线推导出</vt:lpstr>
      <vt:lpstr>LTC可以由生产扩展线推导出</vt:lpstr>
      <vt:lpstr>LAC的推导</vt:lpstr>
      <vt:lpstr> LAC包络线的形状</vt:lpstr>
      <vt:lpstr>内在不经济与规模不经济</vt:lpstr>
      <vt:lpstr>4.外在经济与外在不经济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2024-09-07T06:21:13.054</cp:lastPrinted>
  <dcterms:created xsi:type="dcterms:W3CDTF">2024-09-06T22:21:13Z</dcterms:created>
  <dcterms:modified xsi:type="dcterms:W3CDTF">2024-09-06T22:21:15Z</dcterms:modified>
</cp:coreProperties>
</file>