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4C98AA-0F80-4DFC-84E2-936AE26C3F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83FDD5-4690-406A-A0AE-50824BFDDC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2E6E83-86F6-4572-BDD8-5E09DA3340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AE30E2-C9C4-41D7-8036-8F9A89BE37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E94A28-CA44-40D3-B614-7A5F6EB5B3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E531BF-8A77-47FB-9B53-0FF9D3A0D2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F79B54-AF4C-4B1A-A08F-5AD86F61B6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9FD533-0026-4215-92D5-DF744E2F8F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EBF70A-FCC0-44D7-BDCE-87E250A003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B7796D-B375-40F1-BA0E-34CAF5099C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BC2C04-BA97-44E0-B702-89518411CF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040222113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社会主义初级阶段的分配制度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分配制度概述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社会主义初级阶段分配制度的核心内容</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社会主义初级阶段分配制度的具体实践</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社会主义初级阶段分配制度面临的挑战与问题</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完善社会主义初级阶段分配制度的对策与建议</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分配制度概述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620" r="2162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754" r="2375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612" r="316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社会主义初级阶段的分配制度是指在社会主义制度下，对国民收入进行分配的一系列原则、政策和措施的总和。</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分配制度定义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它涵盖了初次分配、再分配和三次分配等多个环节，旨在实现社会财富的合理分配和公平正义。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分配制度内涵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合理的分配制度能够调动人们的积极性和创造力，促进经济持续健康发展。</a:t>
            </a:r>
          </a:p>
        </p:txBody>
      </p:sp>
      <p:pic>
        <p:nvPicPr>
          <p:cNvPr id="6" name="Picture 6"/>
          <p:cNvPicPr>
            <a:picLocks noChangeAspect="1"/>
          </p:cNvPicPr>
          <p:nvPr/>
        </p:nvPicPr>
        <p:blipFill>
          <a:blip r:embed="rId2"/>
          <a:srcRect l="16917" r="169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促进经济发展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公平的分配制度能够减少社会贫富差距，缓和社会矛盾，维护社会稳定。</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维护社会稳定</a:t>
            </a:r>
          </a:p>
        </p:txBody>
      </p:sp>
      <p:pic>
        <p:nvPicPr>
          <p:cNvPr id="10" name="Picture 10"/>
          <p:cNvPicPr>
            <a:picLocks noChangeAspect="1"/>
          </p:cNvPicPr>
          <p:nvPr/>
        </p:nvPicPr>
        <p:blipFill>
          <a:blip r:embed="rId3"/>
          <a:srcRect l="13958" r="1395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667" r="14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社会主义初级阶段的分配制度致力于实现全体人民的共同富裕，让发展成果更多更公平惠及全体人民。</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实现共同富裕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分配制度的重要性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计划经济时期的分配制度</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在计划经济时期，我国实行的是“大锅饭”式的平均主义分配制度，这种制度在当时的历史条件下具有一定的合理性，但也存在严重的弊端。</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500" r="16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改革开放以来的分配制度</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改革开放以来，我国逐步打破了平均主义分配制度，确立了按劳分配为主体、多种分配方式并存的分配制度，极大地调动了人们的积极性和创造力。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新时代背景下的分配制度改革</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新时代背景下，我国正在进一步深化收入分配制度改革，完善再分配调节机制，加大税收、社保、转移支付等调节力度并提高精准性，扩大中等收入群体比重，增加低收入群体收入，合理调节高收入，取缔非法收入。</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分配制度的历史与发展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社会主义初级阶段分配制度的核心内容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9636" b="1963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3392" b="1339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按劳分配为主体</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含义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在社会主义初级阶段，个人收入分配以按劳分配为主体，即按照劳动者提供的劳动数量和质量进行分配。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地位</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按劳分配是社会主义的分配原则，体现了劳动者在生产资料公有制中的主人翁地位。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作用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按劳分配有利于调动劳动者的积极性和创造性，促进社会生产力的发展。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原因</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社会主义初级阶段的生产力水平决定了必须允许多种所有制经济共同发展，而多种所有制经济必然要求多种分配方式并存。</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含义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在按劳分配为主体的同时，允许和鼓励资本、技术、管理等生产要素按贡献参与分配，形成多种分配方式并存的格局。</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作用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多种分配方式并存有利于优化资源配置，提高经济效益，推动社会经济的快速发展。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8125" r="81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t="12500" b="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多种分配方式并存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4680"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33461" y="1337640"/>
            <a:ext cx="3525078" cy="470452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15335"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393985" y="-922877"/>
            <a:ext cx="1317650" cy="67036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14" b="1">
                <a:solidFill>
                  <a:srgbClr val="FFFFFF">
                    <a:alpha val="100000"/>
                  </a:srgbClr>
                </a:solidFill>
                <a:latin typeface="Microsoft Yahei"/>
                <a:ea typeface="Microsoft Yahei"/>
                <a:cs typeface="Microsoft Yahei"/>
              </a:rPr>
              <a:t>要点三</a:t>
            </a:r>
          </a:p>
        </p:txBody>
      </p:sp>
      <p:sp>
        <p:nvSpPr>
          <p:cNvPr id="6" name="AutoShape 6"/>
          <p:cNvSpPr/>
          <p:nvPr/>
        </p:nvSpPr>
        <p:spPr>
          <a:xfrm>
            <a:off x="8115335"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8793"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46600" y="1337640"/>
            <a:ext cx="1554579"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590056" y="1337640"/>
            <a:ext cx="50594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4680"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18137"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7790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含义</a:t>
            </a:r>
          </a:p>
        </p:txBody>
      </p:sp>
      <p:sp>
        <p:nvSpPr>
          <p:cNvPr id="13" name="TextBox 13"/>
          <p:cNvSpPr txBox="1"/>
          <p:nvPr/>
        </p:nvSpPr>
        <p:spPr>
          <a:xfrm>
            <a:off x="87790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在收入分配中，既要注重效率，使那些对社会贡献大的人得到较多的收入；又要兼顾公平，防止收入差距过分悬殊。</a:t>
            </a:r>
          </a:p>
        </p:txBody>
      </p:sp>
      <p:sp>
        <p:nvSpPr>
          <p:cNvPr id="14" name="TextBox 14"/>
          <p:cNvSpPr txBox="1"/>
          <p:nvPr/>
        </p:nvSpPr>
        <p:spPr>
          <a:xfrm>
            <a:off x="877907"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5" name="TextBox 15"/>
          <p:cNvSpPr txBox="1"/>
          <p:nvPr/>
        </p:nvSpPr>
        <p:spPr>
          <a:xfrm>
            <a:off x="4676018"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6" name="TextBox 16"/>
          <p:cNvSpPr txBox="1"/>
          <p:nvPr/>
        </p:nvSpPr>
        <p:spPr>
          <a:xfrm>
            <a:off x="459842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原因</a:t>
            </a:r>
          </a:p>
        </p:txBody>
      </p:sp>
      <p:sp>
        <p:nvSpPr>
          <p:cNvPr id="17" name="TextBox 17"/>
          <p:cNvSpPr txBox="1"/>
          <p:nvPr/>
        </p:nvSpPr>
        <p:spPr>
          <a:xfrm>
            <a:off x="459842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效率是公平的物质前提，只有提高经济效率，增加社会财富，才能实现社会公平；而公平是提高经济效率的保证，只有维护劳动者权益，激发劳动者发展生产、提高经济效率的积极性，才能实现社会公平与共同富裕。</a:t>
            </a:r>
          </a:p>
        </p:txBody>
      </p:sp>
      <p:sp>
        <p:nvSpPr>
          <p:cNvPr id="18" name="TextBox 18"/>
          <p:cNvSpPr txBox="1"/>
          <p:nvPr/>
        </p:nvSpPr>
        <p:spPr>
          <a:xfrm>
            <a:off x="8406125"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措施</a:t>
            </a:r>
          </a:p>
        </p:txBody>
      </p:sp>
      <p:sp>
        <p:nvSpPr>
          <p:cNvPr id="19" name="TextBox 19"/>
          <p:cNvSpPr txBox="1"/>
          <p:nvPr/>
        </p:nvSpPr>
        <p:spPr>
          <a:xfrm>
            <a:off x="8406125"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初次分配和再分配都要兼顾效率与公平，既要提高效率又要促进公平；既要反对平均主义又要防止收入差距悬殊；既要落实分配政策又要提倡奉献精神；在鼓励人们创业致富的同时倡导回报社会和先富帮后富。</a:t>
            </a:r>
          </a:p>
        </p:txBody>
      </p:sp>
      <p:sp>
        <p:nvSpPr>
          <p:cNvPr id="20" name="TextBox 20"/>
          <p:cNvSpPr txBox="1"/>
          <p:nvPr/>
        </p:nvSpPr>
        <p:spPr>
          <a:xfrm>
            <a:off x="8447115" y="1264488"/>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要点三</a:t>
            </a:r>
          </a:p>
        </p:txBody>
      </p:sp>
      <p:sp>
        <p:nvSpPr>
          <p:cNvPr id="21" name="AutoShape 21"/>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效率优先，兼顾公平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社会主义初级阶段分配制度的具体实践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工资水平调整</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根据经济发展、劳动生产率提高和物价变动等因素，适时调整最低工资标准，保障劳动者基本生活。</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工资支付保障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完善工资支付法规，加强对企业工资支付的监管，保障劳动者按时足额获得工资。</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工资决定机制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建立市场化的工资决定机制，发挥市场在工资分配中的决定性作用，同时加强政府对工资分配的宏观调控。</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工资制度改革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9156" r="1915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社会保险制度</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建立健全社会保险制度，包括养老保险、医疗保险、失业保险、工伤保险和生育保险等，保障劳动者在年老、疾病、失业、工伤、生育等情况下获得必要的帮助和补偿。</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社会福利制度</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完善社会福利制度，包括住房、教育、医疗等方面的福利政策，提高劳动者生活质量。</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社会救助制度</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建立健全社会救助制度，对贫困人口和特殊困难群体给予基本生活保障和救助。</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社会保障制度改革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https://d.book118.com/776040222113010045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2024-09-14T04:39:26.790</cp:lastPrinted>
  <dcterms:created xsi:type="dcterms:W3CDTF">2024-09-13T20:39:26Z</dcterms:created>
  <dcterms:modified xsi:type="dcterms:W3CDTF">2024-09-13T20:39:28Z</dcterms:modified>
</cp:coreProperties>
</file>