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9D767-43D7-41AB-9482-3B47E01D8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4D922-D3C3-4811-B07F-1FA31C7B9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3DD2E-742A-4562-89CD-1E451B60E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B8EFE-DADE-4CDE-89E6-A4B7F1E69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9FF8AA-31B4-4253-B707-831BF18E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66B8DA-5529-4CCB-8888-709161334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E7C8C-8409-477B-9457-721E62629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C0210-0A27-4E89-B001-828C7F317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4A1B1D-48E4-4B85-9351-B7F7089D5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6EAFC-BD73-4970-94C4-A96B1CC53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DDB15-8865-4844-83FF-B4E9FF648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541421" y="5955632"/>
            <a:ext cx="3419976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5176587" y="5987716"/>
            <a:ext cx="3419976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8428672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8543925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3968492" y="5744812"/>
            <a:ext cx="1207015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446847" y="3429000"/>
            <a:ext cx="6250781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446847" y="1586230"/>
            <a:ext cx="6250781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sz="4950">
                <a:sym typeface="+mn-ea"/>
              </a:rPr>
              <a:t>单击此处编辑标题</a:t>
            </a:r>
            <a:endParaRPr sz="4950"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 sz="1350">
                <a:sym typeface="+mn-ea"/>
              </a:rPr>
              <a:t>单击此处编辑母版文本样式</a:t>
            </a:r>
            <a:endParaRPr lang="zh-CN" altLang="en-US" sz="1350">
              <a:sym typeface="+mn-ea"/>
            </a:endParaRPr>
          </a:p>
          <a:p>
            <a:pPr lvl="1"/>
            <a:r>
              <a:rPr lang="zh-CN" altLang="en-US" sz="1200">
                <a:sym typeface="+mn-ea"/>
              </a:rPr>
              <a:t>第二级</a:t>
            </a:r>
            <a:endParaRPr lang="zh-CN" altLang="en-US" sz="1200">
              <a:sym typeface="+mn-ea"/>
            </a:endParaRPr>
          </a:p>
          <a:p>
            <a:pPr lvl="2"/>
            <a:r>
              <a:rPr lang="zh-CN" altLang="en-US" sz="1200">
                <a:sym typeface="+mn-ea"/>
              </a:rPr>
              <a:t>第三级</a:t>
            </a:r>
            <a:endParaRPr lang="zh-CN" altLang="en-US" sz="1200">
              <a:sym typeface="+mn-ea"/>
            </a:endParaRPr>
          </a:p>
          <a:p>
            <a:pPr lvl="3"/>
            <a:r>
              <a:rPr lang="zh-CN" altLang="en-US" sz="1050">
                <a:sym typeface="+mn-ea"/>
              </a:rPr>
              <a:t>第四级</a:t>
            </a:r>
            <a:endParaRPr lang="zh-CN" altLang="en-US" sz="1050">
              <a:sym typeface="+mn-ea"/>
            </a:endParaRPr>
          </a:p>
          <a:p>
            <a:pPr lvl="4"/>
            <a:r>
              <a:rPr lang="zh-CN" altLang="en-US" sz="1050">
                <a:sym typeface="+mn-ea"/>
              </a:rPr>
              <a:t>第五级</a:t>
            </a:r>
            <a:endParaRPr lang="zh-CN" altLang="en-US" sz="1050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1861636" y="1122981"/>
            <a:ext cx="7209923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40682" y="699376"/>
            <a:ext cx="1992531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4050">
                <a:sym typeface="+mn-ea"/>
              </a:rPr>
              <a:t>标题</a:t>
            </a:r>
            <a:endParaRPr sz="4050"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8428672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8543925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875366" y="2426407"/>
            <a:ext cx="5393266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 sz="2100">
                <a:sym typeface="+mn-ea"/>
              </a:rPr>
              <a:t>编辑节编号</a:t>
            </a:r>
            <a:endParaRPr sz="2100"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875366" y="3180306"/>
            <a:ext cx="5393266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46764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456300" y="1324800"/>
            <a:ext cx="82269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541421" y="5955632"/>
            <a:ext cx="3419976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5176587" y="5987716"/>
            <a:ext cx="3419976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8428672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8543925" y="505460"/>
            <a:ext cx="139065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1675447" y="1696085"/>
            <a:ext cx="5793105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sz="4950">
                <a:sym typeface="+mn-ea"/>
              </a:rPr>
              <a:t>单击此处编辑标题</a:t>
            </a:r>
            <a:endParaRPr sz="4950"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3968492" y="5744812"/>
            <a:ext cx="1207015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437980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304165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456300" y="1475117"/>
            <a:ext cx="82269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070" r:id="rId2"/>
    <p:sldLayoutId id="2147485071" r:id="rId3"/>
    <p:sldLayoutId id="2147485072" r:id="rId4"/>
    <p:sldLayoutId id="2147485073" r:id="rId5"/>
    <p:sldLayoutId id="2147485074" r:id="rId6"/>
    <p:sldLayoutId id="2147485075" r:id="rId7"/>
    <p:sldLayoutId id="2147485076" r:id="rId8"/>
    <p:sldLayoutId id="2147485077" r:id="rId9"/>
    <p:sldLayoutId id="2147485078" r:id="rId10"/>
    <p:sldLayoutId id="21474850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31" Type="http://schemas.openxmlformats.org/officeDocument/2006/relationships/tags" Target="../tags/tag203.xml" /><Relationship Id="rId32" Type="http://schemas.openxmlformats.org/officeDocument/2006/relationships/tags" Target="../tags/tag204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40233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因果关系图模型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435685" y="2566428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826630" y="3350464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添加</a:t>
            </a:r>
            <a:endParaRPr lang="zh-CN" altLang="en-US" sz="1800"/>
          </a:p>
          <a:p>
            <a:r>
              <a:rPr lang="zh-CN" altLang="en-US" sz="1800"/>
              <a:t>目录标题</a:t>
            </a:r>
            <a:endParaRPr lang="zh-CN" altLang="en-US" sz="1800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691772" y="3067252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1791414" y="2565837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182204" y="3350022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因果关系图模型概述</a:t>
            </a:r>
            <a:endParaRPr lang="zh-CN" altLang="en-US" sz="1800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047500" y="3066661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3147142" y="2566428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3538220" y="3350464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因果关系图模型的基本元素</a:t>
            </a:r>
            <a:endParaRPr lang="zh-CN" altLang="en-US" sz="1800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3403229" y="3067252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4502871" y="2565837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4893794" y="3350022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因果关系图模型的建立过程</a:t>
            </a:r>
            <a:endParaRPr lang="zh-CN" altLang="en-US" sz="1800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4758958" y="3066661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5858599" y="2566428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6249368" y="3350464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因果关系图模型的应用实例</a:t>
            </a:r>
            <a:endParaRPr lang="zh-CN" altLang="en-US" sz="1800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6114686" y="3067252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7214329" y="2565837"/>
            <a:ext cx="500823" cy="500823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5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15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7605384" y="3350022"/>
            <a:ext cx="1132516" cy="1195062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/>
              <a:t>因果关系图模型的优势和局限性</a:t>
            </a:r>
            <a:endParaRPr lang="zh-CN" altLang="en-US" sz="1800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7470415" y="3066661"/>
            <a:ext cx="0" cy="1941615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因果关系图模型概述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定义和概念</a:t>
            </a:r>
            <a:endParaRPr lang="zh-CN" altLang="en-US"/>
          </a:p>
        </p:txBody>
      </p:sp>
      <p:sp>
        <p:nvSpPr>
          <p:cNvPr id="1048948" name="对角圆角矩形 15"/>
          <p:cNvSpPr/>
          <p:nvPr>
            <p:custDataLst>
              <p:tags r:id="rId2"/>
            </p:custDataLst>
          </p:nvPr>
        </p:nvSpPr>
        <p:spPr>
          <a:xfrm>
            <a:off x="1066512" y="3545319"/>
            <a:ext cx="7007029" cy="52500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对角圆角矩形 16"/>
          <p:cNvSpPr/>
          <p:nvPr>
            <p:custDataLst>
              <p:tags r:id="rId3"/>
            </p:custDataLst>
          </p:nvPr>
        </p:nvSpPr>
        <p:spPr>
          <a:xfrm>
            <a:off x="1066512" y="3449646"/>
            <a:ext cx="379104" cy="36174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直角三角形 17"/>
          <p:cNvSpPr/>
          <p:nvPr>
            <p:custDataLst>
              <p:tags r:id="rId4"/>
            </p:custDataLst>
          </p:nvPr>
        </p:nvSpPr>
        <p:spPr>
          <a:xfrm>
            <a:off x="1445871" y="3450123"/>
            <a:ext cx="57117" cy="9519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5"/>
            </p:custDataLst>
          </p:nvPr>
        </p:nvSpPr>
        <p:spPr>
          <a:xfrm>
            <a:off x="1470621" y="3552459"/>
            <a:ext cx="6419589" cy="51596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边：表示因果关系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对角圆角矩形 52"/>
          <p:cNvSpPr/>
          <p:nvPr>
            <p:custDataLst>
              <p:tags r:id="rId6"/>
            </p:custDataLst>
          </p:nvPr>
        </p:nvSpPr>
        <p:spPr>
          <a:xfrm>
            <a:off x="1066512" y="2070723"/>
            <a:ext cx="7007029" cy="52500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对角圆角矩形 53"/>
          <p:cNvSpPr/>
          <p:nvPr>
            <p:custDataLst>
              <p:tags r:id="rId7"/>
            </p:custDataLst>
          </p:nvPr>
        </p:nvSpPr>
        <p:spPr>
          <a:xfrm>
            <a:off x="1066512" y="1975050"/>
            <a:ext cx="379104" cy="36174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直角三角形 54"/>
          <p:cNvSpPr/>
          <p:nvPr>
            <p:custDataLst>
              <p:tags r:id="rId8"/>
            </p:custDataLst>
          </p:nvPr>
        </p:nvSpPr>
        <p:spPr>
          <a:xfrm>
            <a:off x="1445871" y="1975526"/>
            <a:ext cx="57117" cy="9519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文本框 56"/>
          <p:cNvSpPr txBox="1"/>
          <p:nvPr>
            <p:custDataLst>
              <p:tags r:id="rId9"/>
            </p:custDataLst>
          </p:nvPr>
        </p:nvSpPr>
        <p:spPr>
          <a:xfrm>
            <a:off x="1470621" y="2073102"/>
            <a:ext cx="6419589" cy="51596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因果关系图模型：一种用于表示因果关系的图形模型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对角圆角矩形 5"/>
          <p:cNvSpPr/>
          <p:nvPr>
            <p:custDataLst>
              <p:tags r:id="rId10"/>
            </p:custDataLst>
          </p:nvPr>
        </p:nvSpPr>
        <p:spPr>
          <a:xfrm>
            <a:off x="1066512" y="2808021"/>
            <a:ext cx="7007029" cy="52500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对角圆角矩形 6"/>
          <p:cNvSpPr/>
          <p:nvPr>
            <p:custDataLst>
              <p:tags r:id="rId11"/>
            </p:custDataLst>
          </p:nvPr>
        </p:nvSpPr>
        <p:spPr>
          <a:xfrm>
            <a:off x="1066512" y="2712348"/>
            <a:ext cx="379104" cy="36174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直角三角形 7"/>
          <p:cNvSpPr/>
          <p:nvPr>
            <p:custDataLst>
              <p:tags r:id="rId12"/>
            </p:custDataLst>
          </p:nvPr>
        </p:nvSpPr>
        <p:spPr>
          <a:xfrm>
            <a:off x="1445871" y="2712824"/>
            <a:ext cx="57117" cy="9519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13"/>
            </p:custDataLst>
          </p:nvPr>
        </p:nvSpPr>
        <p:spPr>
          <a:xfrm>
            <a:off x="1470621" y="2815161"/>
            <a:ext cx="6419589" cy="51596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节点：表示变量或事件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对角圆角矩形 9"/>
          <p:cNvSpPr/>
          <p:nvPr>
            <p:custDataLst>
              <p:tags r:id="rId14"/>
            </p:custDataLst>
          </p:nvPr>
        </p:nvSpPr>
        <p:spPr>
          <a:xfrm>
            <a:off x="1066512" y="4282618"/>
            <a:ext cx="7007029" cy="52500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对角圆角矩形 10"/>
          <p:cNvSpPr/>
          <p:nvPr>
            <p:custDataLst>
              <p:tags r:id="rId15"/>
            </p:custDataLst>
          </p:nvPr>
        </p:nvSpPr>
        <p:spPr>
          <a:xfrm>
            <a:off x="1066512" y="4186944"/>
            <a:ext cx="379104" cy="36174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直角三角形 11"/>
          <p:cNvSpPr/>
          <p:nvPr>
            <p:custDataLst>
              <p:tags r:id="rId16"/>
            </p:custDataLst>
          </p:nvPr>
        </p:nvSpPr>
        <p:spPr>
          <a:xfrm>
            <a:off x="1445871" y="4187421"/>
            <a:ext cx="57117" cy="9519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文本框 12"/>
          <p:cNvSpPr txBox="1"/>
          <p:nvPr>
            <p:custDataLst>
              <p:tags r:id="rId17"/>
            </p:custDataLst>
          </p:nvPr>
        </p:nvSpPr>
        <p:spPr>
          <a:xfrm>
            <a:off x="1470621" y="4289758"/>
            <a:ext cx="6419589" cy="51596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箭头：表示因果关系的方向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对角圆角矩形 14"/>
          <p:cNvSpPr/>
          <p:nvPr>
            <p:custDataLst>
              <p:tags r:id="rId18"/>
            </p:custDataLst>
          </p:nvPr>
        </p:nvSpPr>
        <p:spPr>
          <a:xfrm>
            <a:off x="1066512" y="5019916"/>
            <a:ext cx="7007029" cy="52500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8"/>
          <p:cNvSpPr/>
          <p:nvPr>
            <p:custDataLst>
              <p:tags r:id="rId19"/>
            </p:custDataLst>
          </p:nvPr>
        </p:nvSpPr>
        <p:spPr>
          <a:xfrm>
            <a:off x="1066512" y="4924243"/>
            <a:ext cx="379104" cy="36174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9"/>
          <p:cNvSpPr/>
          <p:nvPr>
            <p:custDataLst>
              <p:tags r:id="rId20"/>
            </p:custDataLst>
          </p:nvPr>
        </p:nvSpPr>
        <p:spPr>
          <a:xfrm>
            <a:off x="1445871" y="4924720"/>
            <a:ext cx="57117" cy="95196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20"/>
          <p:cNvSpPr txBox="1"/>
          <p:nvPr>
            <p:custDataLst>
              <p:tags r:id="rId21"/>
            </p:custDataLst>
          </p:nvPr>
        </p:nvSpPr>
        <p:spPr>
          <a:xfrm>
            <a:off x="1470621" y="5027056"/>
            <a:ext cx="6419589" cy="51596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因果关系图模型可以直观地展示变量之间的因果关系，有助于理解和分析复杂系统。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作用和意义</a:t>
            </a:r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因果关系图模型是一种用于描述和分析因果关系的工具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它可以帮助我们更好地理解复杂系统中的因果关系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因果关系图模型可以用于预测未来事件，提高决策的准确性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它还可以帮助我们识别和解决系统中的问题，提高系统的稳定性和效率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适用场景</a:t>
            </a:r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"/>
            </p:custDataLst>
          </p:nvPr>
        </p:nvSpPr>
        <p:spPr>
          <a:xfrm>
            <a:off x="1816373" y="1975050"/>
            <a:ext cx="5506753" cy="727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数据分析：用于分析数据之间的因果关系，发现潜在的规律和模式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3"/>
            </p:custDataLst>
          </p:nvPr>
        </p:nvSpPr>
        <p:spPr>
          <a:xfrm>
            <a:off x="1816373" y="2922186"/>
            <a:ext cx="5506753" cy="727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科学研究：用于科学研究中，探索变量之间的因果关系，验证假设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4"/>
            </p:custDataLst>
          </p:nvPr>
        </p:nvSpPr>
        <p:spPr>
          <a:xfrm>
            <a:off x="1816373" y="3869322"/>
            <a:ext cx="5506753" cy="727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商业决策：用于商业决策中，分析市场、产品、客户等因素之间的因果关系，制定策略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5"/>
            </p:custDataLst>
          </p:nvPr>
        </p:nvSpPr>
        <p:spPr>
          <a:xfrm>
            <a:off x="1816373" y="4816459"/>
            <a:ext cx="5506753" cy="727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教育领域：用于教育领域，帮助学生理解因果关系，提高逻辑思维能力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因果关系图模型的基本元素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节点（因素）</a:t>
            </a:r>
            <a:endParaRPr lang="zh-CN" altLang="en-US"/>
          </a:p>
        </p:txBody>
      </p:sp>
      <p:sp>
        <p:nvSpPr>
          <p:cNvPr id="10491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17732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8" name="矩形 65"/>
          <p:cNvSpPr/>
          <p:nvPr>
            <p:custDataLst>
              <p:tags r:id="rId3"/>
            </p:custDataLst>
          </p:nvPr>
        </p:nvSpPr>
        <p:spPr>
          <a:xfrm>
            <a:off x="932962" y="2245077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66"/>
          <p:cNvSpPr txBox="1"/>
          <p:nvPr>
            <p:custDataLst>
              <p:tags r:id="rId4"/>
            </p:custDataLst>
          </p:nvPr>
        </p:nvSpPr>
        <p:spPr>
          <a:xfrm>
            <a:off x="1216323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节点类型：包括输入节点、输出节点、中间节点等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79066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69"/>
          <p:cNvSpPr/>
          <p:nvPr>
            <p:custDataLst>
              <p:tags r:id="rId6"/>
            </p:custDataLst>
          </p:nvPr>
        </p:nvSpPr>
        <p:spPr>
          <a:xfrm>
            <a:off x="4793820" y="2245077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70"/>
          <p:cNvSpPr txBox="1"/>
          <p:nvPr>
            <p:custDataLst>
              <p:tags r:id="rId7"/>
            </p:custDataLst>
          </p:nvPr>
        </p:nvSpPr>
        <p:spPr>
          <a:xfrm>
            <a:off x="5077657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节点属性：包括节点名称、节点类型、节点值等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17732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0" name="文本框 74"/>
          <p:cNvSpPr txBox="1"/>
          <p:nvPr>
            <p:custDataLst>
              <p:tags r:id="rId9"/>
            </p:custDataLst>
          </p:nvPr>
        </p:nvSpPr>
        <p:spPr>
          <a:xfrm>
            <a:off x="1216323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节点连接：节点之间通过有向边连接，表示因果关系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矩形 73"/>
          <p:cNvSpPr/>
          <p:nvPr>
            <p:custDataLst>
              <p:tags r:id="rId10"/>
            </p:custDataLst>
          </p:nvPr>
        </p:nvSpPr>
        <p:spPr>
          <a:xfrm>
            <a:off x="932962" y="4140978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2404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84"/>
          <p:cNvSpPr/>
          <p:nvPr>
            <p:custDataLst>
              <p:tags r:id="rId12"/>
            </p:custDataLst>
          </p:nvPr>
        </p:nvSpPr>
        <p:spPr>
          <a:xfrm>
            <a:off x="4837633" y="4140978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85"/>
          <p:cNvSpPr txBox="1"/>
          <p:nvPr>
            <p:custDataLst>
              <p:tags r:id="rId13"/>
            </p:custDataLst>
          </p:nvPr>
        </p:nvSpPr>
        <p:spPr>
          <a:xfrm>
            <a:off x="5120995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节点数量：根据实际情况确定，一般不超过10个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边（因果关系）</a:t>
            </a:r>
            <a:endParaRPr lang="zh-CN" altLang="en-US"/>
          </a:p>
        </p:txBody>
      </p:sp>
      <p:cxnSp>
        <p:nvCxnSpPr>
          <p:cNvPr id="3145855" name="直接连接符 97"/>
          <p:cNvCxnSpPr/>
          <p:nvPr>
            <p:custDataLst>
              <p:tags r:id="rId2"/>
            </p:custDataLst>
          </p:nvPr>
        </p:nvCxnSpPr>
        <p:spPr>
          <a:xfrm flipV="1">
            <a:off x="7788402" y="2821650"/>
            <a:ext cx="2310" cy="8724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57" name="直接连接符 31"/>
          <p:cNvCxnSpPr/>
          <p:nvPr>
            <p:custDataLst>
              <p:tags r:id="rId3"/>
            </p:custDataLst>
          </p:nvPr>
        </p:nvCxnSpPr>
        <p:spPr>
          <a:xfrm flipH="1">
            <a:off x="7091528" y="3751431"/>
            <a:ext cx="462" cy="2500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59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6378480" y="3337836"/>
            <a:ext cx="2772" cy="38309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61" name="直接连接符 83"/>
          <p:cNvCxnSpPr/>
          <p:nvPr>
            <p:custDataLst>
              <p:tags r:id="rId5"/>
            </p:custDataLst>
          </p:nvPr>
        </p:nvCxnSpPr>
        <p:spPr>
          <a:xfrm flipV="1">
            <a:off x="5684841" y="3705682"/>
            <a:ext cx="1386" cy="10707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63" name="直接连接符 96"/>
          <p:cNvCxnSpPr/>
          <p:nvPr>
            <p:custDataLst>
              <p:tags r:id="rId6"/>
            </p:custDataLst>
          </p:nvPr>
        </p:nvCxnSpPr>
        <p:spPr>
          <a:xfrm flipV="1">
            <a:off x="4964861" y="2691795"/>
            <a:ext cx="2772" cy="96952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65" name="直接连接符 6"/>
          <p:cNvCxnSpPr/>
          <p:nvPr>
            <p:custDataLst>
              <p:tags r:id="rId7"/>
            </p:custDataLst>
          </p:nvPr>
        </p:nvCxnSpPr>
        <p:spPr>
          <a:xfrm flipH="1">
            <a:off x="4260593" y="3740340"/>
            <a:ext cx="0" cy="4075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67" name="直接连接符 4"/>
          <p:cNvCxnSpPr/>
          <p:nvPr>
            <p:custDataLst>
              <p:tags r:id="rId8"/>
            </p:custDataLst>
          </p:nvPr>
        </p:nvCxnSpPr>
        <p:spPr>
          <a:xfrm flipH="1">
            <a:off x="3548007" y="3469539"/>
            <a:ext cx="2772" cy="1945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69" name="直接连接符 84"/>
          <p:cNvCxnSpPr/>
          <p:nvPr>
            <p:custDataLst>
              <p:tags r:id="rId9"/>
            </p:custDataLst>
          </p:nvPr>
        </p:nvCxnSpPr>
        <p:spPr>
          <a:xfrm flipV="1">
            <a:off x="2847898" y="3705682"/>
            <a:ext cx="2772" cy="8151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71" name="直接连接符 32"/>
          <p:cNvCxnSpPr/>
          <p:nvPr>
            <p:custDataLst>
              <p:tags r:id="rId10"/>
            </p:custDataLst>
          </p:nvPr>
        </p:nvCxnSpPr>
        <p:spPr>
          <a:xfrm>
            <a:off x="2139933" y="2985240"/>
            <a:ext cx="462" cy="6788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73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431044" y="3720932"/>
            <a:ext cx="462" cy="13401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4" name="正文"/>
          <p:cNvSpPr txBox="1"/>
          <p:nvPr>
            <p:custDataLst>
              <p:tags r:id="rId12"/>
            </p:custDataLst>
          </p:nvPr>
        </p:nvSpPr>
        <p:spPr>
          <a:xfrm>
            <a:off x="1485111" y="2265260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箭头方向：表示因果关系的方向，从原因指向结果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13"/>
            </p:custDataLst>
          </p:nvPr>
        </p:nvSpPr>
        <p:spPr>
          <a:xfrm>
            <a:off x="2894571" y="2750484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箭头颜色：不同颜色表示不同类型或强度的因果关系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14"/>
            </p:custDataLst>
          </p:nvPr>
        </p:nvSpPr>
        <p:spPr>
          <a:xfrm>
            <a:off x="4311426" y="1975050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节点类型：实心节点表示原因，空心节点表示结果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15"/>
            </p:custDataLst>
          </p:nvPr>
        </p:nvSpPr>
        <p:spPr>
          <a:xfrm>
            <a:off x="5725045" y="2613234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节点大小：节点大小表示变量或事件的重要性或影响力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16"/>
            </p:custDataLst>
          </p:nvPr>
        </p:nvSpPr>
        <p:spPr>
          <a:xfrm>
            <a:off x="7134505" y="2103519"/>
            <a:ext cx="1310104" cy="5245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777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边标签：可以添加边标签来描述因果关系的具体内容或强度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17"/>
            </p:custDataLst>
          </p:nvPr>
        </p:nvSpPr>
        <p:spPr>
          <a:xfrm>
            <a:off x="776223" y="4045800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因果关系：表示两个变量之间的因果关系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18"/>
            </p:custDataLst>
          </p:nvPr>
        </p:nvSpPr>
        <p:spPr>
          <a:xfrm>
            <a:off x="2194463" y="4700622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箭头类型：实线箭头表示确定因果关系，虚线箭头表示可能因果关系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19"/>
            </p:custDataLst>
          </p:nvPr>
        </p:nvSpPr>
        <p:spPr>
          <a:xfrm>
            <a:off x="3605772" y="4321223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节点：表示变量或事件，可以是文本、图标或图片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20"/>
            </p:custDataLst>
          </p:nvPr>
        </p:nvSpPr>
        <p:spPr>
          <a:xfrm>
            <a:off x="5030482" y="4951090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节点颜色：不同颜色表示不同类型或强度的变量或事件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21"/>
            </p:custDataLst>
          </p:nvPr>
        </p:nvSpPr>
        <p:spPr>
          <a:xfrm>
            <a:off x="6436707" y="4183050"/>
            <a:ext cx="1310104" cy="5933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节点位置：节点位置表示变量或事件在因果关系图中的位置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75" name="直接箭头连接符 183"/>
          <p:cNvCxnSpPr/>
          <p:nvPr>
            <p:custDataLst>
              <p:tags r:id="rId22"/>
            </p:custDataLst>
          </p:nvPr>
        </p:nvCxnSpPr>
        <p:spPr>
          <a:xfrm>
            <a:off x="581209" y="3707992"/>
            <a:ext cx="7977544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椭圆 23"/>
          <p:cNvSpPr/>
          <p:nvPr>
            <p:custDataLst>
              <p:tags r:id="rId23"/>
            </p:custDataLst>
          </p:nvPr>
        </p:nvSpPr>
        <p:spPr>
          <a:xfrm flipV="1">
            <a:off x="7740804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46" name="椭圆 21"/>
          <p:cNvSpPr/>
          <p:nvPr>
            <p:custDataLst>
              <p:tags r:id="rId24"/>
            </p:custDataLst>
          </p:nvPr>
        </p:nvSpPr>
        <p:spPr>
          <a:xfrm flipV="1">
            <a:off x="5636781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48" name="椭圆 22"/>
          <p:cNvSpPr/>
          <p:nvPr>
            <p:custDataLst>
              <p:tags r:id="rId25"/>
            </p:custDataLst>
          </p:nvPr>
        </p:nvSpPr>
        <p:spPr>
          <a:xfrm flipV="1">
            <a:off x="7043006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0" name="椭圆 20"/>
          <p:cNvSpPr/>
          <p:nvPr>
            <p:custDataLst>
              <p:tags r:id="rId26"/>
            </p:custDataLst>
          </p:nvPr>
        </p:nvSpPr>
        <p:spPr>
          <a:xfrm flipV="1">
            <a:off x="6331344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2" name="椭圆 13"/>
          <p:cNvSpPr/>
          <p:nvPr>
            <p:custDataLst>
              <p:tags r:id="rId27"/>
            </p:custDataLst>
          </p:nvPr>
        </p:nvSpPr>
        <p:spPr>
          <a:xfrm flipV="1">
            <a:off x="4917725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4" name="椭圆 14"/>
          <p:cNvSpPr/>
          <p:nvPr>
            <p:custDataLst>
              <p:tags r:id="rId28"/>
            </p:custDataLst>
          </p:nvPr>
        </p:nvSpPr>
        <p:spPr>
          <a:xfrm flipV="1">
            <a:off x="4212070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6" name="椭圆 15"/>
          <p:cNvSpPr/>
          <p:nvPr>
            <p:custDataLst>
              <p:tags r:id="rId29"/>
            </p:custDataLst>
          </p:nvPr>
        </p:nvSpPr>
        <p:spPr>
          <a:xfrm flipV="1">
            <a:off x="3500871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8" name="椭圆 17"/>
          <p:cNvSpPr/>
          <p:nvPr>
            <p:custDataLst>
              <p:tags r:id="rId30"/>
            </p:custDataLst>
          </p:nvPr>
        </p:nvSpPr>
        <p:spPr>
          <a:xfrm flipV="1">
            <a:off x="2800762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0" name="椭圆 18"/>
          <p:cNvSpPr/>
          <p:nvPr>
            <p:custDataLst>
              <p:tags r:id="rId31"/>
            </p:custDataLst>
          </p:nvPr>
        </p:nvSpPr>
        <p:spPr>
          <a:xfrm flipV="1">
            <a:off x="2091411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2" name="椭圆 19"/>
          <p:cNvSpPr/>
          <p:nvPr>
            <p:custDataLst>
              <p:tags r:id="rId32"/>
            </p:custDataLst>
          </p:nvPr>
        </p:nvSpPr>
        <p:spPr>
          <a:xfrm flipV="1">
            <a:off x="1382521" y="3658083"/>
            <a:ext cx="96936" cy="96936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箭头方向（因果指向）</a:t>
            </a:r>
            <a:endParaRPr lang="zh-CN" altLang="en-US"/>
          </a:p>
        </p:txBody>
      </p:sp>
      <p:sp>
        <p:nvSpPr>
          <p:cNvPr id="1049298" name="圆角矩形 26"/>
          <p:cNvSpPr/>
          <p:nvPr>
            <p:custDataLst>
              <p:tags r:id="rId2"/>
            </p:custDataLst>
          </p:nvPr>
        </p:nvSpPr>
        <p:spPr>
          <a:xfrm>
            <a:off x="45630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28"/>
          <p:cNvSpPr/>
          <p:nvPr>
            <p:custDataLst>
              <p:tags r:id="rId3"/>
            </p:custDataLst>
          </p:nvPr>
        </p:nvSpPr>
        <p:spPr>
          <a:xfrm>
            <a:off x="45820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2" name="文本框 31"/>
          <p:cNvSpPr txBox="1"/>
          <p:nvPr>
            <p:custDataLst>
              <p:tags r:id="rId4"/>
            </p:custDataLst>
          </p:nvPr>
        </p:nvSpPr>
        <p:spPr>
          <a:xfrm>
            <a:off x="572534" y="2575019"/>
            <a:ext cx="1712175" cy="255388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箭头指向：表示因果关系的方向，从原因指向结果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29"/>
          <p:cNvSpPr/>
          <p:nvPr>
            <p:custDataLst>
              <p:tags r:id="rId5"/>
            </p:custDataLst>
          </p:nvPr>
        </p:nvSpPr>
        <p:spPr>
          <a:xfrm>
            <a:off x="255042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32"/>
          <p:cNvSpPr/>
          <p:nvPr>
            <p:custDataLst>
              <p:tags r:id="rId6"/>
            </p:custDataLst>
          </p:nvPr>
        </p:nvSpPr>
        <p:spPr>
          <a:xfrm>
            <a:off x="255232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8" name="文本框 34"/>
          <p:cNvSpPr txBox="1"/>
          <p:nvPr>
            <p:custDataLst>
              <p:tags r:id="rId7"/>
            </p:custDataLst>
          </p:nvPr>
        </p:nvSpPr>
        <p:spPr>
          <a:xfrm>
            <a:off x="2668560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箭头类型：分为单箭头和双箭头，单箭头表示单向因果关系，双箭头表示双向因果关系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3"/>
          <p:cNvSpPr/>
          <p:nvPr>
            <p:custDataLst>
              <p:tags r:id="rId8"/>
            </p:custDataLst>
          </p:nvPr>
        </p:nvSpPr>
        <p:spPr>
          <a:xfrm>
            <a:off x="464454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4"/>
          <p:cNvSpPr/>
          <p:nvPr>
            <p:custDataLst>
              <p:tags r:id="rId9"/>
            </p:custDataLst>
          </p:nvPr>
        </p:nvSpPr>
        <p:spPr>
          <a:xfrm>
            <a:off x="464644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4" name="文本框 5"/>
          <p:cNvSpPr txBox="1"/>
          <p:nvPr>
            <p:custDataLst>
              <p:tags r:id="rId10"/>
            </p:custDataLst>
          </p:nvPr>
        </p:nvSpPr>
        <p:spPr>
          <a:xfrm>
            <a:off x="476220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箭头颜色：可以表示因果关系的强弱，如红色表示强因果关系，蓝色表示弱因果关系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8"/>
          <p:cNvSpPr/>
          <p:nvPr>
            <p:custDataLst>
              <p:tags r:id="rId11"/>
            </p:custDataLst>
          </p:nvPr>
        </p:nvSpPr>
        <p:spPr>
          <a:xfrm>
            <a:off x="673866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8" name="圆角矩形 9"/>
          <p:cNvSpPr/>
          <p:nvPr>
            <p:custDataLst>
              <p:tags r:id="rId12"/>
            </p:custDataLst>
          </p:nvPr>
        </p:nvSpPr>
        <p:spPr>
          <a:xfrm>
            <a:off x="674056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0" name="文本框 10"/>
          <p:cNvSpPr txBox="1"/>
          <p:nvPr>
            <p:custDataLst>
              <p:tags r:id="rId13"/>
            </p:custDataLst>
          </p:nvPr>
        </p:nvSpPr>
        <p:spPr>
          <a:xfrm>
            <a:off x="685632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箭头长度：可以表示因果关系的距离，如长箭头表示因果关系距离较远，短箭头表示因果关系距离较近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权重（因果强度）</a:t>
            </a:r>
            <a:endParaRPr lang="zh-CN" altLang="en-US"/>
          </a:p>
        </p:txBody>
      </p:sp>
      <p:sp>
        <p:nvSpPr>
          <p:cNvPr id="104935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965421" y="2355261"/>
            <a:ext cx="533221" cy="15506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979232" y="4083129"/>
            <a:ext cx="506901" cy="139227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4"/>
          <p:cNvSpPr/>
          <p:nvPr>
            <p:custDataLst>
              <p:tags r:id="rId4"/>
            </p:custDataLst>
          </p:nvPr>
        </p:nvSpPr>
        <p:spPr>
          <a:xfrm>
            <a:off x="536311" y="2862001"/>
            <a:ext cx="1392276" cy="210111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5"/>
          <p:cNvSpPr/>
          <p:nvPr>
            <p:custDataLst>
              <p:tags r:id="rId5"/>
            </p:custDataLst>
          </p:nvPr>
        </p:nvSpPr>
        <p:spPr>
          <a:xfrm flipV="1">
            <a:off x="456300" y="2463849"/>
            <a:ext cx="1550653" cy="7456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36311" y="3303969"/>
            <a:ext cx="1392276" cy="12544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因果关系图的基本元素之一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303045" y="2354785"/>
            <a:ext cx="533221" cy="15515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316380" y="4083129"/>
            <a:ext cx="506901" cy="139227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8"/>
          <p:cNvSpPr/>
          <p:nvPr>
            <p:custDataLst>
              <p:tags r:id="rId9"/>
            </p:custDataLst>
          </p:nvPr>
        </p:nvSpPr>
        <p:spPr>
          <a:xfrm>
            <a:off x="3873459" y="2862001"/>
            <a:ext cx="1392276" cy="210111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19"/>
          <p:cNvSpPr/>
          <p:nvPr>
            <p:custDataLst>
              <p:tags r:id="rId10"/>
            </p:custDataLst>
          </p:nvPr>
        </p:nvSpPr>
        <p:spPr>
          <a:xfrm flipV="1">
            <a:off x="3793923" y="2463849"/>
            <a:ext cx="1551561" cy="7456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873459" y="3303969"/>
            <a:ext cx="1392276" cy="12544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数值越大，表示因果关系越强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5972333" y="2378598"/>
            <a:ext cx="533221" cy="15506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5986144" y="4105990"/>
            <a:ext cx="506901" cy="139318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25"/>
          <p:cNvSpPr/>
          <p:nvPr>
            <p:custDataLst>
              <p:tags r:id="rId14"/>
            </p:custDataLst>
          </p:nvPr>
        </p:nvSpPr>
        <p:spPr>
          <a:xfrm>
            <a:off x="5542747" y="2885338"/>
            <a:ext cx="1393183" cy="210111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26"/>
          <p:cNvSpPr/>
          <p:nvPr>
            <p:custDataLst>
              <p:tags r:id="rId15"/>
            </p:custDataLst>
          </p:nvPr>
        </p:nvSpPr>
        <p:spPr>
          <a:xfrm flipV="1">
            <a:off x="5463688" y="2487185"/>
            <a:ext cx="1550653" cy="7456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5542747" y="3327306"/>
            <a:ext cx="1392276" cy="12544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数值越小，表示因果关系越弱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6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2633757" y="2363358"/>
            <a:ext cx="533221" cy="15506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2647568" y="4091702"/>
            <a:ext cx="506901" cy="139227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1"/>
          <p:cNvSpPr/>
          <p:nvPr>
            <p:custDataLst>
              <p:tags r:id="rId19"/>
            </p:custDataLst>
          </p:nvPr>
        </p:nvSpPr>
        <p:spPr>
          <a:xfrm>
            <a:off x="2205123" y="2869621"/>
            <a:ext cx="1392276" cy="210111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2"/>
          <p:cNvSpPr/>
          <p:nvPr>
            <p:custDataLst>
              <p:tags r:id="rId20"/>
            </p:custDataLst>
          </p:nvPr>
        </p:nvSpPr>
        <p:spPr>
          <a:xfrm flipV="1">
            <a:off x="2125112" y="2471945"/>
            <a:ext cx="1550653" cy="7456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204171" y="3311589"/>
            <a:ext cx="1392276" cy="12544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表示两个变量之间的因果关系强度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7641145" y="2378598"/>
            <a:ext cx="533221" cy="15506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7654480" y="4105990"/>
            <a:ext cx="506901" cy="139318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25"/>
          <p:cNvSpPr/>
          <p:nvPr>
            <p:custDataLst>
              <p:tags r:id="rId24"/>
            </p:custDataLst>
          </p:nvPr>
        </p:nvSpPr>
        <p:spPr>
          <a:xfrm>
            <a:off x="7211083" y="2885338"/>
            <a:ext cx="1393183" cy="210111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26"/>
          <p:cNvSpPr/>
          <p:nvPr>
            <p:custDataLst>
              <p:tags r:id="rId25"/>
            </p:custDataLst>
          </p:nvPr>
        </p:nvSpPr>
        <p:spPr>
          <a:xfrm flipV="1">
            <a:off x="7132501" y="2487185"/>
            <a:ext cx="1550653" cy="74560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211083" y="3327306"/>
            <a:ext cx="1392276" cy="12544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5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可以通过统计分析、实验等方式确定权重值</a:t>
            </a:r>
            <a:endParaRPr lang="zh-CN" altLang="en-US" sz="15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4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因果关系图模型的建立过程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数据收集和整理</a:t>
            </a:r>
            <a:endParaRPr lang="zh-CN" altLang="en-US"/>
          </a:p>
        </p:txBody>
      </p:sp>
      <p:sp>
        <p:nvSpPr>
          <p:cNvPr id="1049484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数据来源：实验数据、调查问卷、文献资料等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0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2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数据类型：定性数据、定量数据、混合数据等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6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0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数据清洗：去除异常值、缺失值、重复值等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2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6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数据整理：分类、排序、合并、转换等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确定因素和关系</a:t>
            </a:r>
            <a:endParaRPr lang="zh-CN" altLang="en-US"/>
          </a:p>
        </p:txBody>
      </p:sp>
      <p:sp>
        <p:nvSpPr>
          <p:cNvPr id="1049542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4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确定关系：确定因素之间的关系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建立模型：根据确定的因素和关系，建立因果关系图模型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62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确定因果关系：分析数据，找出可能的因果关系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564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确定因素：确定影响结果的因素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绘制因果关系图</a:t>
            </a:r>
            <a:endParaRPr lang="zh-CN" altLang="en-US"/>
          </a:p>
        </p:txBody>
      </p:sp>
      <p:sp>
        <p:nvSpPr>
          <p:cNvPr id="1049600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确定研究问题：明确需要解决的问题和研究目标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6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0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收集数据：收集与研究问题相关的数据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2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6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分析数据：对数据进行分析，找出可能的因果关系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8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2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绘制因果关系图：根据分析结果，绘制因果关系图，包括变量、箭头、方向等元素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https://d.book118.com/776040233242010050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因果关系图模型</vt:lpstr>
      <vt:lpstr>目录</vt:lpstr>
      <vt:lpstr>添加章节标题</vt:lpstr>
      <vt:lpstr>因果关系图模型概述</vt:lpstr>
      <vt:lpstr>定义和概念</vt:lpstr>
      <vt:lpstr>作用和意义</vt:lpstr>
      <vt:lpstr>适用场景</vt:lpstr>
      <vt:lpstr>因果关系图模型的基本元素</vt:lpstr>
      <vt:lpstr>节点（因素）</vt:lpstr>
      <vt:lpstr>边（因果关系）</vt:lpstr>
      <vt:lpstr>箭头方向（因果指向）</vt:lpstr>
      <vt:lpstr>权重（因果强度）</vt:lpstr>
      <vt:lpstr>因果关系图模型的建立过程</vt:lpstr>
      <vt:lpstr>数据收集和整理</vt:lpstr>
      <vt:lpstr>确定因素和关系</vt:lpstr>
      <vt:lpstr>绘制因果关系图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2024-09-16T12:45:24.816</cp:lastPrinted>
  <dcterms:created xsi:type="dcterms:W3CDTF">2024-09-16T04:45:24Z</dcterms:created>
  <dcterms:modified xsi:type="dcterms:W3CDTF">2024-09-16T04:45:27Z</dcterms:modified>
</cp:coreProperties>
</file>