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5" r:id="rId27"/>
    <p:sldId id="328" r:id="rId28"/>
    <p:sldId id="330" r:id="rId29"/>
  </p:sldIdLst>
  <p:sldSz cx="12192000" cy="6858000"/>
  <p:notesSz cx="6858000" cy="9144000"/>
  <p:custDataLst>
    <p:tags r:id="rId3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slide" Target="slides/slide24.xml" /><Relationship Id="rId29" Type="http://schemas.openxmlformats.org/officeDocument/2006/relationships/slide" Target="slides/slide25.xml" /><Relationship Id="rId3" Type="http://schemas.openxmlformats.org/officeDocument/2006/relationships/slideMaster" Target="slideMasters/slideMaster3.xml" /><Relationship Id="rId30" Type="http://schemas.openxmlformats.org/officeDocument/2006/relationships/tags" Target="tags/tag1.xml" /><Relationship Id="rId31" Type="http://schemas.openxmlformats.org/officeDocument/2006/relationships/presProps" Target="presProps.xml" /><Relationship Id="rId32" Type="http://schemas.openxmlformats.org/officeDocument/2006/relationships/viewProps" Target="viewProps.xml" /><Relationship Id="rId33" Type="http://schemas.openxmlformats.org/officeDocument/2006/relationships/theme" Target="theme/theme1.xml" /><Relationship Id="rId34"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7AB90572-0247-42AA-ACBC-61FD53476EFA}"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23.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24.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7" name="PlaceHolder 1"/>
          <p:cNvSpPr>
            <a:spLocks noGrp="1"/>
          </p:cNvSpPr>
          <p:nvPr>
            <p:ph type="sldImg"/>
          </p:nvPr>
        </p:nvSpPr>
        <p:spPr>
          <a:xfrm>
            <a:off x="685800" y="1143000"/>
            <a:ext cx="5486040" cy="3085920"/>
          </a:xfrm>
          <a:prstGeom prst="rect">
            <a:avLst/>
          </a:prstGeom>
          <a:ln w="0">
            <a:noFill/>
          </a:ln>
        </p:spPr>
      </p:sp>
      <p:sp>
        <p:nvSpPr>
          <p:cNvPr id="388"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9"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0" name="PlaceHolder 1"/>
          <p:cNvSpPr>
            <a:spLocks noGrp="1"/>
          </p:cNvSpPr>
          <p:nvPr>
            <p:ph type="sldImg"/>
          </p:nvPr>
        </p:nvSpPr>
        <p:spPr>
          <a:xfrm>
            <a:off x="685800" y="1143000"/>
            <a:ext cx="5486040" cy="3085920"/>
          </a:xfrm>
          <a:prstGeom prst="rect">
            <a:avLst/>
          </a:prstGeom>
          <a:ln w="0">
            <a:noFill/>
          </a:ln>
        </p:spPr>
      </p:sp>
      <p:sp>
        <p:nvSpPr>
          <p:cNvPr id="391"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2"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3" name="PlaceHolder 1"/>
          <p:cNvSpPr>
            <a:spLocks noGrp="1"/>
          </p:cNvSpPr>
          <p:nvPr>
            <p:ph type="sldImg"/>
          </p:nvPr>
        </p:nvSpPr>
        <p:spPr>
          <a:xfrm>
            <a:off x="685800" y="1143000"/>
            <a:ext cx="5486040" cy="3085920"/>
          </a:xfrm>
          <a:prstGeom prst="rect">
            <a:avLst/>
          </a:prstGeom>
          <a:ln w="0">
            <a:noFill/>
          </a:ln>
        </p:spPr>
      </p:sp>
      <p:sp>
        <p:nvSpPr>
          <p:cNvPr id="394"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5"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6" name="PlaceHolder 1"/>
          <p:cNvSpPr>
            <a:spLocks noGrp="1"/>
          </p:cNvSpPr>
          <p:nvPr>
            <p:ph type="sldImg"/>
          </p:nvPr>
        </p:nvSpPr>
        <p:spPr>
          <a:xfrm>
            <a:off x="685800" y="1143000"/>
            <a:ext cx="5486040" cy="3085920"/>
          </a:xfrm>
          <a:prstGeom prst="rect">
            <a:avLst/>
          </a:prstGeom>
          <a:ln w="0">
            <a:noFill/>
          </a:ln>
        </p:spPr>
      </p:sp>
      <p:sp>
        <p:nvSpPr>
          <p:cNvPr id="397"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8"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9" name="PlaceHolder 1"/>
          <p:cNvSpPr>
            <a:spLocks noGrp="1"/>
          </p:cNvSpPr>
          <p:nvPr>
            <p:ph type="sldImg"/>
          </p:nvPr>
        </p:nvSpPr>
        <p:spPr>
          <a:xfrm>
            <a:off x="685800" y="1143000"/>
            <a:ext cx="5486040" cy="3085920"/>
          </a:xfrm>
          <a:prstGeom prst="rect">
            <a:avLst/>
          </a:prstGeom>
          <a:ln w="0">
            <a:noFill/>
          </a:ln>
        </p:spPr>
      </p:sp>
      <p:sp>
        <p:nvSpPr>
          <p:cNvPr id="400"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01"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02" name="PlaceHolder 1"/>
          <p:cNvSpPr>
            <a:spLocks noGrp="1"/>
          </p:cNvSpPr>
          <p:nvPr>
            <p:ph type="sldImg"/>
          </p:nvPr>
        </p:nvSpPr>
        <p:spPr>
          <a:xfrm>
            <a:off x="685800" y="1143000"/>
            <a:ext cx="5486040" cy="3085920"/>
          </a:xfrm>
          <a:prstGeom prst="rect">
            <a:avLst/>
          </a:prstGeom>
          <a:ln w="0">
            <a:noFill/>
          </a:ln>
        </p:spPr>
      </p:sp>
      <p:sp>
        <p:nvSpPr>
          <p:cNvPr id="403"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04"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05" name="PlaceHolder 1"/>
          <p:cNvSpPr>
            <a:spLocks noGrp="1"/>
          </p:cNvSpPr>
          <p:nvPr>
            <p:ph type="sldImg"/>
          </p:nvPr>
        </p:nvSpPr>
        <p:spPr>
          <a:xfrm>
            <a:off x="685800" y="1143000"/>
            <a:ext cx="5486040" cy="3085920"/>
          </a:xfrm>
          <a:prstGeom prst="rect">
            <a:avLst/>
          </a:prstGeom>
          <a:ln w="0">
            <a:noFill/>
          </a:ln>
        </p:spPr>
      </p:sp>
      <p:sp>
        <p:nvSpPr>
          <p:cNvPr id="406"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07"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08" name="PlaceHolder 1"/>
          <p:cNvSpPr>
            <a:spLocks noGrp="1"/>
          </p:cNvSpPr>
          <p:nvPr>
            <p:ph type="sldImg"/>
          </p:nvPr>
        </p:nvSpPr>
        <p:spPr>
          <a:xfrm>
            <a:off x="685800" y="1143000"/>
            <a:ext cx="5486040" cy="3085920"/>
          </a:xfrm>
          <a:prstGeom prst="rect">
            <a:avLst/>
          </a:prstGeom>
          <a:ln w="0">
            <a:noFill/>
          </a:ln>
        </p:spPr>
      </p:sp>
      <p:sp>
        <p:nvSpPr>
          <p:cNvPr id="409" name="PlaceHolder 2"/>
          <p:cNvSpPr>
            <a:spLocks noGrp="1"/>
          </p:cNvSpPr>
          <p:nvPr>
            <p:ph type="body" idx="45"/>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10" name="PlaceHolder 3"/>
          <p:cNvSpPr>
            <a:spLocks noGrp="1"/>
          </p:cNvSpPr>
          <p:nvPr>
            <p:ph type="sldNum" idx="44"/>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04D6790-6E20-4D8D-9EEF-27281F0A38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16D320-64D2-48F2-BE1F-5643E14CB7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4BBEBE9-48FB-4FF7-A1A2-EFED3F9143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A6F2D3D-2003-40CC-9ECF-23BDE0775D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200C166-6C32-471D-AF53-7CF1E5029FD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FB13A17-B014-4E6D-88E8-1E4D12D7E8D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E793845-85C6-430D-A244-AA4F9C17ABE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11E16A3-735D-4C0B-8904-4A00EE2D57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37232BA-8C07-4153-AE66-88270172301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CDCA39-E5C7-4C6F-9237-5080BCFC99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881DC3-EE2B-4972-ABE3-AA1AF89061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A1112E08-933C-4DA4-9804-176C88B2A998}"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5F35F421-B91B-4998-8C15-9A981AA88C68}"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2.pn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8.xml" /><Relationship Id="rId3" Type="http://schemas.openxmlformats.org/officeDocument/2006/relationships/image" Target="../media/image2.png"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76041011035010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节约能源助力绿色发展</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节能减排的重要性</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节能技术的应用</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节能减排在各行业的实践</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节能减排的挑战与机遇</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企业节能减排的实践案例</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节能减排的未来发展展望</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7</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第一章 节能减排的重要性</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节能减排的定义</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节能减排是指通过提高能源利用效率和减少污染物排放来减少能源消耗和环境污染的行为。这一行为有助于实现环保、降低能源消耗、减少污染物排放等目标。</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节能减排的意义</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缓解气候变化</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减少温室气体排放</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减少污染物对人体的危害</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改善空气质量</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提升企业竞争力</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降低生产成本</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节能减排的影响</a:t>
            </a:r>
            <a:endParaRPr lang="en-US" sz="3600" b="0" strike="noStrike" spc="-1">
              <a:solidFill>
                <a:schemeClr val="dk1"/>
              </a:solidFill>
              <a:latin typeface="Arial"/>
            </a:endParaRPr>
          </a:p>
        </p:txBody>
      </p:sp>
      <p:sp>
        <p:nvSpPr>
          <p:cNvPr id="9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实现可持续发展，建设绿色生态经济</a:t>
            </a:r>
            <a:endParaRPr lang="en-US" sz="1500" b="0" strike="noStrike" spc="-1">
              <a:solidFill>
                <a:srgbClr val="000000"/>
              </a:solidFill>
              <a:latin typeface="Arial"/>
            </a:endParaRPr>
          </a:p>
        </p:txBody>
      </p:sp>
      <p:sp>
        <p:nvSpPr>
          <p:cNvPr id="9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国家层面</a:t>
            </a:r>
            <a:endParaRPr lang="en-US" sz="2200" b="0" strike="noStrike" spc="-1">
              <a:solidFill>
                <a:srgbClr val="000000"/>
              </a:solidFill>
              <a:latin typeface="Arial"/>
            </a:endParaRPr>
          </a:p>
        </p:txBody>
      </p:sp>
      <p:sp>
        <p:nvSpPr>
          <p:cNvPr id="9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提高形象，拓展市场，获得政府奖励和激励</a:t>
            </a:r>
            <a:endParaRPr lang="en-US" sz="1500" b="0" strike="noStrike" spc="-1">
              <a:solidFill>
                <a:srgbClr val="000000"/>
              </a:solidFill>
              <a:latin typeface="Arial"/>
            </a:endParaRPr>
          </a:p>
        </p:txBody>
      </p:sp>
      <p:sp>
        <p:nvSpPr>
          <p:cNvPr id="9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企业层面</a:t>
            </a:r>
            <a:endParaRPr lang="en-US" sz="2200" b="0" strike="noStrike" spc="-1">
              <a:solidFill>
                <a:srgbClr val="000000"/>
              </a:solidFill>
              <a:latin typeface="Arial"/>
            </a:endParaRPr>
          </a:p>
        </p:txBody>
      </p:sp>
      <p:sp>
        <p:nvSpPr>
          <p:cNvPr id="9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0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2"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节能减排的实践</a:t>
            </a:r>
            <a:endParaRPr lang="en-US" sz="3600" b="0" strike="noStrike" spc="-1">
              <a:solidFill>
                <a:schemeClr val="dk1"/>
              </a:solidFill>
              <a:latin typeface="Arial"/>
            </a:endParaRPr>
          </a:p>
        </p:txBody>
      </p:sp>
      <p:sp>
        <p:nvSpPr>
          <p:cNvPr id="103"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Arial"/>
                <a:ea typeface="微软雅黑"/>
              </a:rPr>
              <a:t> </a:t>
            </a:r>
            <a:endParaRPr lang="en-US" sz="2000" b="0" strike="noStrike" spc="-1">
              <a:solidFill>
                <a:srgbClr val="000000"/>
              </a:solidFill>
              <a:latin typeface="Arial"/>
            </a:endParaRPr>
          </a:p>
        </p:txBody>
      </p:sp>
      <p:sp>
        <p:nvSpPr>
          <p:cNvPr id="104"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政府相关政策法规的制定和实施</a:t>
            </a:r>
            <a:endParaRPr lang="en-US" sz="3000" b="0" strike="noStrike" spc="-1">
              <a:solidFill>
                <a:srgbClr val="000000"/>
              </a:solidFill>
              <a:latin typeface="Arial"/>
            </a:endParaRPr>
          </a:p>
        </p:txBody>
      </p:sp>
      <p:sp>
        <p:nvSpPr>
          <p:cNvPr id="105"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06"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07"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社会公众的节能减排意识提升</a:t>
            </a:r>
            <a:endParaRPr lang="en-US" sz="3000" b="0" strike="noStrike" spc="-1">
              <a:solidFill>
                <a:srgbClr val="000000"/>
              </a:solidFill>
              <a:latin typeface="Arial"/>
            </a:endParaRPr>
          </a:p>
        </p:txBody>
      </p:sp>
      <p:sp>
        <p:nvSpPr>
          <p:cNvPr id="10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09"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lumMod val="85000"/>
                    <a:lumOff val="15000"/>
                  </a:schemeClr>
                </a:solidFill>
                <a:latin typeface="微软雅黑"/>
                <a:ea typeface="微软雅黑"/>
              </a:rPr>
              <a:t> </a:t>
            </a:r>
            <a:endParaRPr lang="en-US" sz="2000" b="0" strike="noStrike" spc="-1">
              <a:solidFill>
                <a:srgbClr val="000000"/>
              </a:solidFill>
              <a:latin typeface="Arial"/>
            </a:endParaRPr>
          </a:p>
        </p:txBody>
      </p:sp>
      <p:sp>
        <p:nvSpPr>
          <p:cNvPr id="110"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企业自主推行节能减排措施</a:t>
            </a:r>
            <a:endParaRPr lang="en-US" sz="3000" b="0" strike="noStrike" spc="-1">
              <a:solidFill>
                <a:srgbClr val="000000"/>
              </a:solidFill>
              <a:latin typeface="Arial"/>
            </a:endParaRPr>
          </a:p>
        </p:txBody>
      </p:sp>
      <p:sp>
        <p:nvSpPr>
          <p:cNvPr id="111"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2"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绿色发展的未来</a:t>
            </a:r>
            <a:endParaRPr lang="en-US" sz="3600" b="0" strike="noStrike" spc="-1">
              <a:solidFill>
                <a:schemeClr val="dk1"/>
              </a:solidFill>
              <a:latin typeface="Arial"/>
            </a:endParaRPr>
          </a:p>
        </p:txBody>
      </p:sp>
      <p:sp>
        <p:nvSpPr>
          <p:cNvPr id="113"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随着节能减排意识的普及和环保政策的推动，绿色发展已成为未来的主流趋势。通过节约能源助力绿色发展，我们可以实现经济增长与环境保护的双赢局面。</a:t>
            </a:r>
            <a:endParaRPr lang="en-US" sz="25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4"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5"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节能技术的应用</a:t>
            </a:r>
            <a:endParaRPr lang="en-US" sz="3600" b="0" strike="noStrike" spc="-1">
              <a:solidFill>
                <a:schemeClr val="dk1"/>
              </a:solidFill>
              <a:latin typeface="Arial"/>
            </a:endParaRPr>
          </a:p>
        </p:txBody>
      </p:sp>
      <p:sp>
        <p:nvSpPr>
          <p:cNvPr id="116"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7"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8"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可再生能源技术</a:t>
            </a:r>
            <a:endParaRPr lang="en-US" sz="3500" b="0" strike="noStrike" spc="-1">
              <a:solidFill>
                <a:srgbClr val="000000"/>
              </a:solidFill>
              <a:latin typeface="Arial"/>
            </a:endParaRPr>
          </a:p>
        </p:txBody>
      </p:sp>
      <p:sp>
        <p:nvSpPr>
          <p:cNvPr id="119"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可再生能源技术是指依靠自然资源不断补充和更新的能源，如风能、光能、水能等。随着技术的发展，可再生能源技术在能源领域的应用越来越广泛，为节约能源、助力绿色发展发挥了重要作用。</a:t>
            </a:r>
            <a:endParaRPr lang="en-US" sz="2500" b="0" strike="noStrike" spc="-1">
              <a:solidFill>
                <a:srgbClr val="000000"/>
              </a:solidFill>
              <a:latin typeface="Arial"/>
            </a:endParaRPr>
          </a:p>
        </p:txBody>
      </p:sp>
      <p:sp>
        <p:nvSpPr>
          <p:cNvPr id="120"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1"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高效节能设备</a:t>
            </a:r>
            <a:endParaRPr lang="en-US" sz="3600" b="0" strike="noStrike" spc="-1">
              <a:solidFill>
                <a:schemeClr val="dk1"/>
              </a:solidFill>
              <a:latin typeface="Arial"/>
            </a:endParaRPr>
          </a:p>
        </p:txBody>
      </p:sp>
      <p:sp>
        <p:nvSpPr>
          <p:cNvPr id="122"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LED</a:t>
            </a:r>
            <a:r>
              <a:rPr lang="zh-CN" sz="1500" b="0" strike="noStrike" spc="-1">
                <a:solidFill>
                  <a:schemeClr val="dk1">
                    <a:lumMod val="85000"/>
                    <a:lumOff val="15000"/>
                  </a:schemeClr>
                </a:solidFill>
                <a:latin typeface="微软雅黑"/>
                <a:ea typeface="微软雅黑"/>
              </a:rPr>
              <a:t>照明技术应用</a:t>
            </a:r>
            <a:endParaRPr lang="en-US" sz="1500" b="0" strike="noStrike" spc="-1">
              <a:solidFill>
                <a:srgbClr val="000000"/>
              </a:solidFill>
              <a:latin typeface="Arial"/>
            </a:endParaRPr>
          </a:p>
        </p:txBody>
      </p:sp>
      <p:sp>
        <p:nvSpPr>
          <p:cNvPr id="123"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高效照明</a:t>
            </a:r>
            <a:endParaRPr lang="en-US" sz="2200" b="0" strike="noStrike" spc="-1">
              <a:solidFill>
                <a:srgbClr val="000000"/>
              </a:solidFill>
              <a:latin typeface="Arial"/>
            </a:endParaRPr>
          </a:p>
        </p:txBody>
      </p:sp>
      <p:sp>
        <p:nvSpPr>
          <p:cNvPr id="124"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变频空调技术</a:t>
            </a:r>
            <a:endParaRPr lang="en-US" sz="1500" b="0" strike="noStrike" spc="-1">
              <a:solidFill>
                <a:srgbClr val="000000"/>
              </a:solidFill>
              <a:latin typeface="Arial"/>
            </a:endParaRPr>
          </a:p>
        </p:txBody>
      </p:sp>
      <p:sp>
        <p:nvSpPr>
          <p:cNvPr id="125"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空调</a:t>
            </a:r>
            <a:endParaRPr lang="en-US" sz="2200" b="0" strike="noStrike" spc="-1">
              <a:solidFill>
                <a:srgbClr val="000000"/>
              </a:solidFill>
              <a:latin typeface="Arial"/>
            </a:endParaRPr>
          </a:p>
        </p:txBody>
      </p:sp>
      <p:sp>
        <p:nvSpPr>
          <p:cNvPr id="126"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高效制冷系统</a:t>
            </a:r>
            <a:endParaRPr lang="en-US" sz="1500" b="0" strike="noStrike" spc="-1">
              <a:solidFill>
                <a:srgbClr val="000000"/>
              </a:solidFill>
              <a:latin typeface="Arial"/>
            </a:endParaRPr>
          </a:p>
        </p:txBody>
      </p:sp>
      <p:sp>
        <p:nvSpPr>
          <p:cNvPr id="127"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制冷设备</a:t>
            </a:r>
            <a:endParaRPr lang="en-US" sz="2200" b="0" strike="noStrike" spc="-1">
              <a:solidFill>
                <a:srgbClr val="000000"/>
              </a:solidFill>
              <a:latin typeface="Arial"/>
            </a:endParaRPr>
          </a:p>
        </p:txBody>
      </p:sp>
      <p:sp>
        <p:nvSpPr>
          <p:cNvPr id="128"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29"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0"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智能节能系统</a:t>
            </a:r>
            <a:endParaRPr lang="en-US" sz="3600" b="0" strike="noStrike" spc="-1">
              <a:solidFill>
                <a:schemeClr val="dk1"/>
              </a:solidFill>
              <a:latin typeface="Arial"/>
            </a:endParaRPr>
          </a:p>
        </p:txBody>
      </p:sp>
      <p:sp>
        <p:nvSpPr>
          <p:cNvPr id="131"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智能节能控制</a:t>
            </a:r>
            <a:endParaRPr lang="en-US" sz="1500" b="0" strike="noStrike" spc="-1">
              <a:solidFill>
                <a:srgbClr val="000000"/>
              </a:solidFill>
              <a:latin typeface="Arial"/>
            </a:endParaRPr>
          </a:p>
        </p:txBody>
      </p:sp>
      <p:sp>
        <p:nvSpPr>
          <p:cNvPr id="132"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建筑智能化系统</a:t>
            </a:r>
            <a:endParaRPr lang="en-US" sz="2200" b="0" strike="noStrike" spc="-1">
              <a:solidFill>
                <a:srgbClr val="000000"/>
              </a:solidFill>
              <a:latin typeface="Arial"/>
            </a:endParaRPr>
          </a:p>
        </p:txBody>
      </p:sp>
      <p:sp>
        <p:nvSpPr>
          <p:cNvPr id="133"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智能化生产</a:t>
            </a:r>
            <a:endParaRPr lang="en-US" sz="1500" b="0" strike="noStrike" spc="-1">
              <a:solidFill>
                <a:srgbClr val="000000"/>
              </a:solidFill>
              <a:latin typeface="Arial"/>
            </a:endParaRPr>
          </a:p>
        </p:txBody>
      </p:sp>
      <p:sp>
        <p:nvSpPr>
          <p:cNvPr id="134"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工业自动化系统</a:t>
            </a:r>
            <a:endParaRPr lang="en-US" sz="2200" b="0" strike="noStrike" spc="-1">
              <a:solidFill>
                <a:srgbClr val="000000"/>
              </a:solidFill>
              <a:latin typeface="Arial"/>
            </a:endParaRPr>
          </a:p>
        </p:txBody>
      </p:sp>
      <p:sp>
        <p:nvSpPr>
          <p:cNvPr id="135"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6"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37"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8"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9"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节能技术创新</a:t>
            </a:r>
            <a:endParaRPr lang="en-US" sz="3600" b="0" strike="noStrike" spc="-1">
              <a:solidFill>
                <a:schemeClr val="dk1"/>
              </a:solidFill>
              <a:latin typeface="Arial"/>
            </a:endParaRPr>
          </a:p>
        </p:txBody>
      </p:sp>
      <p:sp>
        <p:nvSpPr>
          <p:cNvPr id="140"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实时监测能源消耗</a:t>
            </a:r>
            <a:endParaRPr lang="en-US" sz="2000" b="0" strike="noStrike" spc="-1">
              <a:solidFill>
                <a:srgbClr val="000000"/>
              </a:solidFill>
              <a:latin typeface="Arial"/>
            </a:endParaRPr>
          </a:p>
        </p:txBody>
      </p:sp>
      <p:sp>
        <p:nvSpPr>
          <p:cNvPr id="141"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智能传感技术</a:t>
            </a:r>
            <a:endParaRPr lang="en-US" sz="3000" b="0" strike="noStrike" spc="-1">
              <a:solidFill>
                <a:srgbClr val="000000"/>
              </a:solidFill>
              <a:latin typeface="Arial"/>
            </a:endParaRPr>
          </a:p>
        </p:txBody>
      </p:sp>
      <p:sp>
        <p:nvSpPr>
          <p:cNvPr id="142"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43"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44"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145"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46"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优化能源利用</a:t>
            </a:r>
            <a:endParaRPr lang="en-US" sz="2000" b="0" strike="noStrike" spc="-1">
              <a:solidFill>
                <a:srgbClr val="000000"/>
              </a:solidFill>
              <a:latin typeface="Arial"/>
            </a:endParaRPr>
          </a:p>
        </p:txBody>
      </p:sp>
      <p:sp>
        <p:nvSpPr>
          <p:cNvPr id="147"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大数据分析</a:t>
            </a:r>
            <a:endParaRPr lang="en-US" sz="3000" b="0" strike="noStrike" spc="-1">
              <a:solidFill>
                <a:srgbClr val="000000"/>
              </a:solidFill>
              <a:latin typeface="Arial"/>
            </a:endParaRPr>
          </a:p>
        </p:txBody>
      </p:sp>
      <p:sp>
        <p:nvSpPr>
          <p:cNvPr id="148"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9"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0"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高效节能设备</a:t>
            </a:r>
            <a:endParaRPr lang="en-US" sz="2200" b="0" strike="noStrike" spc="-1">
              <a:solidFill>
                <a:srgbClr val="000000"/>
              </a:solidFill>
              <a:latin typeface="Arial"/>
            </a:endParaRPr>
          </a:p>
        </p:txBody>
      </p:sp>
      <p:sp>
        <p:nvSpPr>
          <p:cNvPr id="151"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节约能源</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提高效率</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降低成本</a:t>
            </a:r>
            <a:endParaRPr lang="en-US" sz="1500" b="0" strike="noStrike" spc="-1">
              <a:solidFill>
                <a:srgbClr val="000000"/>
              </a:solidFill>
              <a:latin typeface="Arial"/>
            </a:endParaRPr>
          </a:p>
        </p:txBody>
      </p:sp>
      <p:sp>
        <p:nvSpPr>
          <p:cNvPr id="152"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3"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智能节能系统</a:t>
            </a:r>
            <a:endParaRPr lang="en-US" sz="2200" b="0" strike="noStrike" spc="-1">
              <a:solidFill>
                <a:srgbClr val="000000"/>
              </a:solidFill>
              <a:latin typeface="Arial"/>
            </a:endParaRPr>
          </a:p>
        </p:txBody>
      </p:sp>
      <p:sp>
        <p:nvSpPr>
          <p:cNvPr id="154"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智能控制</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自动化</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智能优化</a:t>
            </a:r>
            <a:endParaRPr lang="en-US" sz="1500" b="0" strike="noStrike" spc="-1">
              <a:solidFill>
                <a:srgbClr val="000000"/>
              </a:solidFill>
              <a:latin typeface="Arial"/>
            </a:endParaRPr>
          </a:p>
        </p:txBody>
      </p:sp>
      <p:sp>
        <p:nvSpPr>
          <p:cNvPr id="155"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6"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节能技术创新</a:t>
            </a:r>
            <a:endParaRPr lang="en-US" sz="2200" b="0" strike="noStrike" spc="-1">
              <a:solidFill>
                <a:srgbClr val="000000"/>
              </a:solidFill>
              <a:latin typeface="Arial"/>
            </a:endParaRPr>
          </a:p>
        </p:txBody>
      </p:sp>
      <p:sp>
        <p:nvSpPr>
          <p:cNvPr id="157"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技术先进</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创新应用</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提升效率</a:t>
            </a:r>
            <a:endParaRPr lang="en-US" sz="1500" b="0" strike="noStrike" spc="-1">
              <a:solidFill>
                <a:srgbClr val="000000"/>
              </a:solidFill>
              <a:latin typeface="Arial"/>
            </a:endParaRPr>
          </a:p>
        </p:txBody>
      </p:sp>
      <p:sp>
        <p:nvSpPr>
          <p:cNvPr id="158"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技术对比</a:t>
            </a:r>
            <a:endParaRPr lang="en-US" sz="3600" b="0" strike="noStrike" spc="-1">
              <a:solidFill>
                <a:schemeClr val="dk1"/>
              </a:solidFill>
              <a:latin typeface="Arial"/>
            </a:endParaRPr>
          </a:p>
        </p:txBody>
      </p:sp>
      <p:sp>
        <p:nvSpPr>
          <p:cNvPr id="159"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0"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可再生能源</a:t>
            </a:r>
            <a:endParaRPr lang="en-US" sz="2200" b="0" strike="noStrike" spc="-1">
              <a:solidFill>
                <a:srgbClr val="000000"/>
              </a:solidFill>
              <a:latin typeface="Arial"/>
            </a:endParaRPr>
          </a:p>
        </p:txBody>
      </p:sp>
      <p:sp>
        <p:nvSpPr>
          <p:cNvPr id="161"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环保</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可再生</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分布广泛</a:t>
            </a:r>
            <a:endParaRPr lang="en-US" sz="1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2"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未来发展趋势</a:t>
            </a:r>
            <a:endParaRPr lang="en-US" sz="3600" b="0" strike="noStrike" spc="-1">
              <a:solidFill>
                <a:schemeClr val="dk1"/>
              </a:solidFill>
              <a:latin typeface="Arial"/>
            </a:endParaRPr>
          </a:p>
        </p:txBody>
      </p:sp>
      <p:sp>
        <p:nvSpPr>
          <p:cNvPr id="163"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随着科技的不断进步和环保意识的增强，节能技术将在未来得到更广泛的应用。人们将继续探索新的节能途径，以减少能源消耗、保护环境，实现可持续发展。</a:t>
            </a:r>
            <a:endParaRPr lang="en-US" sz="25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4"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5"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节能减排在各行业的实践</a:t>
            </a:r>
            <a:endParaRPr lang="en-US" sz="3600" b="0" strike="noStrike" spc="-1">
              <a:solidFill>
                <a:schemeClr val="dk1"/>
              </a:solidFill>
              <a:latin typeface="Arial"/>
            </a:endParaRPr>
          </a:p>
        </p:txBody>
      </p:sp>
      <p:sp>
        <p:nvSpPr>
          <p:cNvPr id="166"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7"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8"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工业领域节能减排实践</a:t>
            </a:r>
            <a:endParaRPr lang="en-US" sz="3500" b="0" strike="noStrike" spc="-1">
              <a:solidFill>
                <a:srgbClr val="000000"/>
              </a:solidFill>
              <a:latin typeface="Arial"/>
            </a:endParaRPr>
          </a:p>
        </p:txBody>
      </p:sp>
      <p:sp>
        <p:nvSpPr>
          <p:cNvPr id="169"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工业领域是能源消耗较大的领域之一，通过更新设备、优化生产流程等方法实现节能减排至关重要。采用先进的技术设备和流程优化，不仅可以提高效率，还可以降低能源消耗和排放，为绿色发展贡献力量。</a:t>
            </a:r>
            <a:endParaRPr lang="en-US" sz="2500" b="0" strike="noStrike" spc="-1">
              <a:solidFill>
                <a:srgbClr val="000000"/>
              </a:solidFill>
              <a:latin typeface="Arial"/>
            </a:endParaRPr>
          </a:p>
        </p:txBody>
      </p:sp>
      <p:sp>
        <p:nvSpPr>
          <p:cNvPr id="170"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1"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建筑领域节能减排实践</a:t>
            </a:r>
            <a:endParaRPr lang="en-US" sz="3600" b="0" strike="noStrike" spc="-1">
              <a:solidFill>
                <a:schemeClr val="dk1"/>
              </a:solidFill>
              <a:latin typeface="Arial"/>
            </a:endParaRPr>
          </a:p>
        </p:txBody>
      </p:sp>
      <p:sp>
        <p:nvSpPr>
          <p:cNvPr id="172"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选择具有良好保温隔热性能的建筑材料</a:t>
            </a:r>
            <a:endParaRPr lang="en-US" sz="1500" b="0" strike="noStrike" spc="-1">
              <a:solidFill>
                <a:srgbClr val="000000"/>
              </a:solidFill>
              <a:latin typeface="Arial"/>
            </a:endParaRPr>
          </a:p>
        </p:txBody>
      </p:sp>
      <p:sp>
        <p:nvSpPr>
          <p:cNvPr id="173"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采用节能建材</a:t>
            </a:r>
            <a:endParaRPr lang="en-US" sz="2200" b="0" strike="noStrike" spc="-1">
              <a:solidFill>
                <a:srgbClr val="000000"/>
              </a:solidFill>
              <a:latin typeface="Arial"/>
            </a:endParaRPr>
          </a:p>
        </p:txBody>
      </p:sp>
      <p:sp>
        <p:nvSpPr>
          <p:cNvPr id="174"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倡导低能耗、环保的建筑设计理念</a:t>
            </a:r>
            <a:endParaRPr lang="en-US" sz="1500" b="0" strike="noStrike" spc="-1">
              <a:solidFill>
                <a:srgbClr val="000000"/>
              </a:solidFill>
              <a:latin typeface="Arial"/>
            </a:endParaRPr>
          </a:p>
        </p:txBody>
      </p:sp>
      <p:sp>
        <p:nvSpPr>
          <p:cNvPr id="175"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设计绿色建筑</a:t>
            </a:r>
            <a:endParaRPr lang="en-US" sz="2200" b="0" strike="noStrike" spc="-1">
              <a:solidFill>
                <a:srgbClr val="000000"/>
              </a:solidFill>
              <a:latin typeface="Arial"/>
            </a:endParaRPr>
          </a:p>
        </p:txBody>
      </p:sp>
      <p:sp>
        <p:nvSpPr>
          <p:cNvPr id="176"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提高建筑的能源利用效率</a:t>
            </a:r>
            <a:endParaRPr lang="en-US" sz="1500" b="0" strike="noStrike" spc="-1">
              <a:solidFill>
                <a:srgbClr val="000000"/>
              </a:solidFill>
              <a:latin typeface="Arial"/>
            </a:endParaRPr>
          </a:p>
        </p:txBody>
      </p:sp>
      <p:sp>
        <p:nvSpPr>
          <p:cNvPr id="177"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优化建筑结构</a:t>
            </a:r>
            <a:endParaRPr lang="en-US" sz="2200" b="0" strike="noStrike" spc="-1">
              <a:solidFill>
                <a:srgbClr val="000000"/>
              </a:solidFill>
              <a:latin typeface="Arial"/>
            </a:endParaRPr>
          </a:p>
        </p:txBody>
      </p:sp>
      <p:sp>
        <p:nvSpPr>
          <p:cNvPr id="178"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9"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交通领域节能减排实践</a:t>
            </a:r>
            <a:endParaRPr lang="en-US" sz="3500" b="0" strike="noStrike" spc="-1">
              <a:solidFill>
                <a:srgbClr val="000000"/>
              </a:solidFill>
              <a:latin typeface="Arial"/>
            </a:endParaRPr>
          </a:p>
        </p:txBody>
      </p:sp>
      <p:sp>
        <p:nvSpPr>
          <p:cNvPr id="1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交通领域是能源消耗量大的领域之一，推广电动汽车、发展公共交通等举措是有效实现交通节能减排的途径。倡导乘坐公共交通工具，减少个人驾驶次数，可以有效降低碳排放量，保护环境。</a:t>
            </a:r>
            <a:endParaRPr lang="en-US" sz="2500" b="0" strike="noStrike" spc="-1">
              <a:solidFill>
                <a:srgbClr val="000000"/>
              </a:solidFill>
              <a:latin typeface="Arial"/>
            </a:endParaRPr>
          </a:p>
        </p:txBody>
      </p:sp>
      <p:sp>
        <p:nvSpPr>
          <p:cNvPr id="1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4"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5"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减少农业化肥使用</a:t>
            </a:r>
            <a:endParaRPr lang="en-US" sz="2200" b="0" strike="noStrike" spc="-1">
              <a:solidFill>
                <a:srgbClr val="000000"/>
              </a:solidFill>
              <a:latin typeface="Arial"/>
            </a:endParaRPr>
          </a:p>
        </p:txBody>
      </p:sp>
      <p:sp>
        <p:nvSpPr>
          <p:cNvPr id="186"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采用有机肥料</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实行轮作制度</a:t>
            </a:r>
            <a:endParaRPr lang="en-US" sz="1500" b="0" strike="noStrike" spc="-1">
              <a:solidFill>
                <a:srgbClr val="000000"/>
              </a:solidFill>
              <a:latin typeface="Arial"/>
            </a:endParaRPr>
          </a:p>
        </p:txBody>
      </p:sp>
      <p:sp>
        <p:nvSpPr>
          <p:cNvPr id="187"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8"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89"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90"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1"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92"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93"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农业领域节能减排实践</a:t>
            </a:r>
            <a:endParaRPr lang="en-US" sz="3600" b="0" strike="noStrike" spc="-1">
              <a:solidFill>
                <a:schemeClr val="dk1"/>
              </a:solidFill>
              <a:latin typeface="Arial"/>
            </a:endParaRPr>
          </a:p>
        </p:txBody>
      </p:sp>
      <p:sp>
        <p:nvSpPr>
          <p:cNvPr id="194"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5"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推广高效农业生产方式</a:t>
            </a:r>
            <a:endParaRPr lang="en-US" sz="2200" b="0" strike="noStrike" spc="-1">
              <a:solidFill>
                <a:srgbClr val="000000"/>
              </a:solidFill>
              <a:latin typeface="Arial"/>
            </a:endParaRPr>
          </a:p>
        </p:txBody>
      </p:sp>
      <p:sp>
        <p:nvSpPr>
          <p:cNvPr id="196"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使用现代化农业技术</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减少化肥农药使用</a:t>
            </a:r>
            <a:endParaRPr lang="en-US" sz="15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7"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绿色发展未来展望</a:t>
            </a:r>
            <a:endParaRPr lang="en-US" sz="3600" b="0" strike="noStrike" spc="-1">
              <a:solidFill>
                <a:schemeClr val="dk1"/>
              </a:solidFill>
              <a:latin typeface="Arial"/>
            </a:endParaRPr>
          </a:p>
        </p:txBody>
      </p:sp>
      <p:sp>
        <p:nvSpPr>
          <p:cNvPr id="198"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加大太阳能、风能等可再生能源发展力度</a:t>
            </a:r>
            <a:endParaRPr lang="en-US" sz="1500" b="0" strike="noStrike" spc="-1">
              <a:solidFill>
                <a:srgbClr val="000000"/>
              </a:solidFill>
              <a:latin typeface="Arial"/>
            </a:endParaRPr>
          </a:p>
        </p:txBody>
      </p:sp>
      <p:sp>
        <p:nvSpPr>
          <p:cNvPr id="199"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可再生能源发展</a:t>
            </a:r>
            <a:endParaRPr lang="en-US" sz="2200" b="0" strike="noStrike" spc="-1">
              <a:solidFill>
                <a:srgbClr val="000000"/>
              </a:solidFill>
              <a:latin typeface="Arial"/>
            </a:endParaRPr>
          </a:p>
        </p:txBody>
      </p:sp>
      <p:sp>
        <p:nvSpPr>
          <p:cNvPr id="200"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出台更多支持节能减排的政策措施</a:t>
            </a:r>
            <a:endParaRPr lang="en-US" sz="1500" b="0" strike="noStrike" spc="-1">
              <a:solidFill>
                <a:srgbClr val="000000"/>
              </a:solidFill>
              <a:latin typeface="Arial"/>
            </a:endParaRPr>
          </a:p>
        </p:txBody>
      </p:sp>
      <p:sp>
        <p:nvSpPr>
          <p:cNvPr id="201"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节能减排政策支持</a:t>
            </a:r>
            <a:endParaRPr lang="en-US" sz="2200" b="0" strike="noStrike" spc="-1">
              <a:solidFill>
                <a:srgbClr val="000000"/>
              </a:solidFill>
              <a:latin typeface="Arial"/>
            </a:endParaRPr>
          </a:p>
        </p:txBody>
      </p:sp>
      <p:sp>
        <p:nvSpPr>
          <p:cNvPr id="202"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倡导全社会关注环保，共同保护地球家园</a:t>
            </a:r>
            <a:endParaRPr lang="en-US" sz="1500" b="0" strike="noStrike" spc="-1">
              <a:solidFill>
                <a:srgbClr val="000000"/>
              </a:solidFill>
              <a:latin typeface="Arial"/>
            </a:endParaRPr>
          </a:p>
        </p:txBody>
      </p:sp>
      <p:sp>
        <p:nvSpPr>
          <p:cNvPr id="203"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社会环保意识提升</a:t>
            </a:r>
            <a:endParaRPr lang="en-US" sz="2200" b="0" strike="noStrike" spc="-1">
              <a:solidFill>
                <a:srgbClr val="000000"/>
              </a:solidFill>
              <a:latin typeface="Arial"/>
            </a:endParaRPr>
          </a:p>
        </p:txBody>
      </p:sp>
      <p:sp>
        <p:nvSpPr>
          <p:cNvPr id="204"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05"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6"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绿色城市建设</a:t>
            </a:r>
            <a:endParaRPr lang="en-US" sz="3600" b="0" strike="noStrike" spc="-1">
              <a:solidFill>
                <a:schemeClr val="dk1"/>
              </a:solidFill>
              <a:latin typeface="Arial"/>
            </a:endParaRPr>
          </a:p>
        </p:txBody>
      </p:sp>
      <p:sp>
        <p:nvSpPr>
          <p:cNvPr id="207"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增加城市绿地覆盖率</a:t>
            </a:r>
            <a:endParaRPr lang="en-US" sz="2000" b="0" strike="noStrike" spc="-1">
              <a:solidFill>
                <a:srgbClr val="000000"/>
              </a:solidFill>
              <a:latin typeface="Arial"/>
            </a:endParaRPr>
          </a:p>
        </p:txBody>
      </p:sp>
      <p:sp>
        <p:nvSpPr>
          <p:cNvPr id="208"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建设绿地公园</a:t>
            </a:r>
            <a:endParaRPr lang="en-US" sz="3000" b="0" strike="noStrike" spc="-1">
              <a:solidFill>
                <a:srgbClr val="000000"/>
              </a:solidFill>
              <a:latin typeface="Arial"/>
            </a:endParaRPr>
          </a:p>
        </p:txBody>
      </p:sp>
      <p:sp>
        <p:nvSpPr>
          <p:cNvPr id="209"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210"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鼓励步行、骑行等低碳交通方式</a:t>
            </a:r>
            <a:endParaRPr lang="en-US" sz="2000" b="0" strike="noStrike" spc="-1">
              <a:solidFill>
                <a:srgbClr val="000000"/>
              </a:solidFill>
              <a:latin typeface="Arial"/>
            </a:endParaRPr>
          </a:p>
        </p:txBody>
      </p:sp>
      <p:sp>
        <p:nvSpPr>
          <p:cNvPr id="211"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倡导低碳出行</a:t>
            </a:r>
            <a:endParaRPr lang="en-US" sz="3000" b="0" strike="noStrike" spc="-1">
              <a:solidFill>
                <a:srgbClr val="000000"/>
              </a:solidFill>
              <a:latin typeface="Arial"/>
            </a:endParaRPr>
          </a:p>
        </p:txBody>
      </p:sp>
      <p:sp>
        <p:nvSpPr>
          <p:cNvPr id="212"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213"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减少固体废物排放量</a:t>
            </a:r>
            <a:endParaRPr lang="en-US" sz="2000" b="0" strike="noStrike" spc="-1">
              <a:solidFill>
                <a:srgbClr val="000000"/>
              </a:solidFill>
              <a:latin typeface="Arial"/>
            </a:endParaRPr>
          </a:p>
        </p:txBody>
      </p:sp>
      <p:sp>
        <p:nvSpPr>
          <p:cNvPr id="214"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推行垃圾分类</a:t>
            </a:r>
            <a:endParaRPr lang="en-US" sz="3000" b="0" strike="noStrike" spc="-1">
              <a:solidFill>
                <a:srgbClr val="000000"/>
              </a:solidFill>
              <a:latin typeface="Arial"/>
            </a:endParaRPr>
          </a:p>
        </p:txBody>
      </p:sp>
      <p:sp>
        <p:nvSpPr>
          <p:cNvPr id="215"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16"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节能减排对于绿色发展的重要性</a:t>
            </a:r>
            <a:endParaRPr lang="en-US" sz="3600" b="0" strike="noStrike" spc="-1">
              <a:solidFill>
                <a:schemeClr val="dk1"/>
              </a:solidFill>
              <a:latin typeface="Arial"/>
            </a:endParaRPr>
          </a:p>
        </p:txBody>
      </p:sp>
      <p:sp>
        <p:nvSpPr>
          <p:cNvPr id="217"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节能减排是绿色发展的基础和关键，只有通过减少资源消耗和减少污染物排放，才能实现可持续发展目标。倡导节约能源、保护环境，每个人都应积极参与到节能减排的行动中，共同为美丽的地球家园努力。</a:t>
            </a:r>
            <a:endParaRPr lang="en-US" sz="2500" b="0" strike="noStrike" spc="-1">
              <a:solidFill>
                <a:srgbClr val="000000"/>
              </a:solidFill>
              <a:latin typeface="Arial"/>
            </a:endParaRP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1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21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4</a:t>
            </a:r>
            <a:r>
              <a:rPr lang="zh-CN" sz="3600" b="1" strike="noStrike" spc="299">
                <a:solidFill>
                  <a:schemeClr val="dk1">
                    <a:lumMod val="85000"/>
                    <a:lumOff val="15000"/>
                  </a:schemeClr>
                </a:solidFill>
                <a:latin typeface="Arial"/>
                <a:ea typeface="微软雅黑"/>
              </a:rPr>
              <a:t>章 节能减排的挑战与机遇</a:t>
            </a:r>
            <a:endParaRPr lang="en-US" sz="3600" b="0" strike="noStrike" spc="-1">
              <a:solidFill>
                <a:schemeClr val="dk1"/>
              </a:solidFill>
              <a:latin typeface="Arial"/>
            </a:endParaRPr>
          </a:p>
        </p:txBody>
      </p:sp>
      <p:sp>
        <p:nvSpPr>
          <p:cNvPr id="22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https://d.book118.com/776041011035010103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155</Paragraphs>
  <Slides>25</Slides>
  <Notes>8</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25</vt:i4>
      </vt:variant>
    </vt:vector>
  </HeadingPairs>
  <TitlesOfParts>
    <vt:vector baseType="lpstr" size="33">
      <vt:lpstr>Arial</vt:lpstr>
      <vt:lpstr>Calibri</vt:lpstr>
      <vt:lpstr>微软雅黑</vt:lpstr>
      <vt:lpstr>Times New Roman</vt:lpstr>
      <vt:lpstr>Wingdings</vt:lpstr>
      <vt:lpstr>Symbol</vt:lpstr>
      <vt:lpstr>DejaVu Sans</vt:lpstr>
      <vt:lpstr>Office Theme</vt:lpstr>
      <vt:lpstr>节约能源助力绿色发展</vt:lpstr>
      <vt:lpstr>目录</vt:lpstr>
      <vt:lpstr>第一章 节能减排的重要性</vt:lpstr>
      <vt:lpstr> </vt:lpstr>
      <vt:lpstr>节能减排的意义</vt:lpstr>
      <vt:lpstr>节能减排的影响</vt:lpstr>
      <vt:lpstr>节能减排的实践</vt:lpstr>
      <vt:lpstr>绿色发展的未来</vt:lpstr>
      <vt:lpstr>第2章 节能技术的应用</vt:lpstr>
      <vt:lpstr> </vt:lpstr>
      <vt:lpstr>高效节能设备</vt:lpstr>
      <vt:lpstr>智能节能系统</vt:lpstr>
      <vt:lpstr>节能技术创新</vt:lpstr>
      <vt:lpstr>技术对比</vt:lpstr>
      <vt:lpstr>未来发展趋势</vt:lpstr>
      <vt:lpstr>第3章 节能减排在各行业的实践</vt:lpstr>
      <vt:lpstr> </vt:lpstr>
      <vt:lpstr>建筑领域节能减排实践</vt:lpstr>
      <vt:lpstr> </vt:lpstr>
      <vt:lpstr>农业领域节能减排实践</vt:lpstr>
      <vt:lpstr>绿色发展未来展望</vt:lpstr>
      <vt:lpstr>绿色城市建设</vt:lpstr>
      <vt:lpstr>节能减排对于绿色发展的重要性</vt:lpstr>
      <vt:lpstr>第4章 节能减排的挑战与机遇</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2024-09-28T09:17:29.575</cp:lastPrinted>
  <dcterms:created xsi:type="dcterms:W3CDTF">2024-09-28T01:17:29Z</dcterms:created>
  <dcterms:modified xsi:type="dcterms:W3CDTF">2024-09-28T01:17:31Z</dcterms:modified>
</cp:coreProperties>
</file>